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179"/>
  </p:notesMasterIdLst>
  <p:handoutMasterIdLst>
    <p:handoutMasterId r:id="rId180"/>
  </p:handoutMasterIdLst>
  <p:sldIdLst>
    <p:sldId id="2314" r:id="rId2"/>
    <p:sldId id="2431" r:id="rId3"/>
    <p:sldId id="2052" r:id="rId4"/>
    <p:sldId id="2220" r:id="rId5"/>
    <p:sldId id="1920" r:id="rId6"/>
    <p:sldId id="2105" r:id="rId7"/>
    <p:sldId id="2106" r:id="rId8"/>
    <p:sldId id="1924" r:id="rId9"/>
    <p:sldId id="2107" r:id="rId10"/>
    <p:sldId id="2002" r:id="rId11"/>
    <p:sldId id="2108" r:id="rId12"/>
    <p:sldId id="1928" r:id="rId13"/>
    <p:sldId id="2178" r:id="rId14"/>
    <p:sldId id="2179" r:id="rId15"/>
    <p:sldId id="2180" r:id="rId16"/>
    <p:sldId id="2181" r:id="rId17"/>
    <p:sldId id="1581" r:id="rId18"/>
    <p:sldId id="2005" r:id="rId19"/>
    <p:sldId id="1945" r:id="rId20"/>
    <p:sldId id="1949" r:id="rId21"/>
    <p:sldId id="2347" r:id="rId22"/>
    <p:sldId id="2348" r:id="rId23"/>
    <p:sldId id="2174" r:id="rId24"/>
    <p:sldId id="2444" r:id="rId25"/>
    <p:sldId id="2175" r:id="rId26"/>
    <p:sldId id="2176" r:id="rId27"/>
    <p:sldId id="2177" r:id="rId28"/>
    <p:sldId id="2138" r:id="rId29"/>
    <p:sldId id="2139" r:id="rId30"/>
    <p:sldId id="2140" r:id="rId31"/>
    <p:sldId id="2141" r:id="rId32"/>
    <p:sldId id="2142" r:id="rId33"/>
    <p:sldId id="2143" r:id="rId34"/>
    <p:sldId id="2144" r:id="rId35"/>
    <p:sldId id="2145" r:id="rId36"/>
    <p:sldId id="2146" r:id="rId37"/>
    <p:sldId id="1984" r:id="rId38"/>
    <p:sldId id="2173" r:id="rId39"/>
    <p:sldId id="2193" r:id="rId40"/>
    <p:sldId id="2011" r:id="rId41"/>
    <p:sldId id="2013" r:id="rId42"/>
    <p:sldId id="2411" r:id="rId43"/>
    <p:sldId id="2412" r:id="rId44"/>
    <p:sldId id="2413" r:id="rId45"/>
    <p:sldId id="2414" r:id="rId46"/>
    <p:sldId id="2415" r:id="rId47"/>
    <p:sldId id="2394" r:id="rId48"/>
    <p:sldId id="2395" r:id="rId49"/>
    <p:sldId id="2396" r:id="rId50"/>
    <p:sldId id="2397" r:id="rId51"/>
    <p:sldId id="2398" r:id="rId52"/>
    <p:sldId id="2399" r:id="rId53"/>
    <p:sldId id="2400" r:id="rId54"/>
    <p:sldId id="2401" r:id="rId55"/>
    <p:sldId id="2402" r:id="rId56"/>
    <p:sldId id="2403" r:id="rId57"/>
    <p:sldId id="2404" r:id="rId58"/>
    <p:sldId id="2405" r:id="rId59"/>
    <p:sldId id="2406" r:id="rId60"/>
    <p:sldId id="2407" r:id="rId61"/>
    <p:sldId id="2408" r:id="rId62"/>
    <p:sldId id="2409" r:id="rId63"/>
    <p:sldId id="2410" r:id="rId64"/>
    <p:sldId id="2430" r:id="rId65"/>
    <p:sldId id="2422" r:id="rId66"/>
    <p:sldId id="2241" r:id="rId67"/>
    <p:sldId id="2433" r:id="rId68"/>
    <p:sldId id="2434" r:id="rId69"/>
    <p:sldId id="2435" r:id="rId70"/>
    <p:sldId id="2436" r:id="rId71"/>
    <p:sldId id="2242" r:id="rId72"/>
    <p:sldId id="2423" r:id="rId73"/>
    <p:sldId id="2243" r:id="rId74"/>
    <p:sldId id="2450" r:id="rId75"/>
    <p:sldId id="2244" r:id="rId76"/>
    <p:sldId id="2245" r:id="rId77"/>
    <p:sldId id="2246" r:id="rId78"/>
    <p:sldId id="2247" r:id="rId79"/>
    <p:sldId id="2382" r:id="rId80"/>
    <p:sldId id="2383" r:id="rId81"/>
    <p:sldId id="2384" r:id="rId82"/>
    <p:sldId id="2432" r:id="rId83"/>
    <p:sldId id="2315" r:id="rId84"/>
    <p:sldId id="2249" r:id="rId85"/>
    <p:sldId id="2438" r:id="rId86"/>
    <p:sldId id="2437" r:id="rId87"/>
    <p:sldId id="2366" r:id="rId88"/>
    <p:sldId id="2420" r:id="rId89"/>
    <p:sldId id="2419" r:id="rId90"/>
    <p:sldId id="2326" r:id="rId91"/>
    <p:sldId id="2252" r:id="rId92"/>
    <p:sldId id="2253" r:id="rId93"/>
    <p:sldId id="2254" r:id="rId94"/>
    <p:sldId id="2255" r:id="rId95"/>
    <p:sldId id="2256" r:id="rId96"/>
    <p:sldId id="2317" r:id="rId97"/>
    <p:sldId id="2318" r:id="rId98"/>
    <p:sldId id="2319" r:id="rId99"/>
    <p:sldId id="2421" r:id="rId100"/>
    <p:sldId id="2320" r:id="rId101"/>
    <p:sldId id="2439" r:id="rId102"/>
    <p:sldId id="2381" r:id="rId103"/>
    <p:sldId id="2424" r:id="rId104"/>
    <p:sldId id="2451" r:id="rId105"/>
    <p:sldId id="2425" r:id="rId106"/>
    <p:sldId id="2426" r:id="rId107"/>
    <p:sldId id="2427" r:id="rId108"/>
    <p:sldId id="2418" r:id="rId109"/>
    <p:sldId id="2417" r:id="rId110"/>
    <p:sldId id="2372" r:id="rId111"/>
    <p:sldId id="2373" r:id="rId112"/>
    <p:sldId id="2378" r:id="rId113"/>
    <p:sldId id="2429" r:id="rId114"/>
    <p:sldId id="2428" r:id="rId115"/>
    <p:sldId id="2440" r:id="rId116"/>
    <p:sldId id="2441" r:id="rId117"/>
    <p:sldId id="2379" r:id="rId118"/>
    <p:sldId id="2380" r:id="rId119"/>
    <p:sldId id="2329" r:id="rId120"/>
    <p:sldId id="2259" r:id="rId121"/>
    <p:sldId id="2260" r:id="rId122"/>
    <p:sldId id="2327" r:id="rId123"/>
    <p:sldId id="2261" r:id="rId124"/>
    <p:sldId id="2263" r:id="rId125"/>
    <p:sldId id="2264" r:id="rId126"/>
    <p:sldId id="2265" r:id="rId127"/>
    <p:sldId id="2266" r:id="rId128"/>
    <p:sldId id="2267" r:id="rId129"/>
    <p:sldId id="2268" r:id="rId130"/>
    <p:sldId id="2330" r:id="rId131"/>
    <p:sldId id="2269" r:id="rId132"/>
    <p:sldId id="2270" r:id="rId133"/>
    <p:sldId id="2271" r:id="rId134"/>
    <p:sldId id="2272" r:id="rId135"/>
    <p:sldId id="2273" r:id="rId136"/>
    <p:sldId id="2274" r:id="rId137"/>
    <p:sldId id="2445" r:id="rId138"/>
    <p:sldId id="2446" r:id="rId139"/>
    <p:sldId id="2447" r:id="rId140"/>
    <p:sldId id="2448" r:id="rId141"/>
    <p:sldId id="2279" r:id="rId142"/>
    <p:sldId id="2280" r:id="rId143"/>
    <p:sldId id="2355" r:id="rId144"/>
    <p:sldId id="2282" r:id="rId145"/>
    <p:sldId id="2283" r:id="rId146"/>
    <p:sldId id="2284" r:id="rId147"/>
    <p:sldId id="2285" r:id="rId148"/>
    <p:sldId id="2442" r:id="rId149"/>
    <p:sldId id="2443" r:id="rId150"/>
    <p:sldId id="2334" r:id="rId151"/>
    <p:sldId id="2335" r:id="rId152"/>
    <p:sldId id="2336" r:id="rId153"/>
    <p:sldId id="2337" r:id="rId154"/>
    <p:sldId id="2338" r:id="rId155"/>
    <p:sldId id="2339" r:id="rId156"/>
    <p:sldId id="2340" r:id="rId157"/>
    <p:sldId id="2356" r:id="rId158"/>
    <p:sldId id="2357" r:id="rId159"/>
    <p:sldId id="2358" r:id="rId160"/>
    <p:sldId id="2359" r:id="rId161"/>
    <p:sldId id="2360" r:id="rId162"/>
    <p:sldId id="2341" r:id="rId163"/>
    <p:sldId id="2343" r:id="rId164"/>
    <p:sldId id="2332" r:id="rId165"/>
    <p:sldId id="2333" r:id="rId166"/>
    <p:sldId id="2344" r:id="rId167"/>
    <p:sldId id="2321" r:id="rId168"/>
    <p:sldId id="2322" r:id="rId169"/>
    <p:sldId id="2323" r:id="rId170"/>
    <p:sldId id="2324" r:id="rId171"/>
    <p:sldId id="2182" r:id="rId172"/>
    <p:sldId id="2345" r:id="rId173"/>
    <p:sldId id="2346" r:id="rId174"/>
    <p:sldId id="2303" r:id="rId175"/>
    <p:sldId id="2304" r:id="rId176"/>
    <p:sldId id="2227" r:id="rId177"/>
    <p:sldId id="2228" r:id="rId178"/>
  </p:sldIdLst>
  <p:sldSz cx="9906000" cy="6858000" type="A4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4D4D4D"/>
    <a:srgbClr val="008000"/>
    <a:srgbClr val="3333FF"/>
    <a:srgbClr val="004494"/>
    <a:srgbClr val="000000"/>
    <a:srgbClr val="33CC33"/>
    <a:srgbClr val="333399"/>
    <a:srgbClr val="777777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322" autoAdjust="0"/>
    <p:restoredTop sz="99651" autoAdjust="0"/>
  </p:normalViewPr>
  <p:slideViewPr>
    <p:cSldViewPr>
      <p:cViewPr varScale="1">
        <p:scale>
          <a:sx n="65" d="100"/>
          <a:sy n="65" d="100"/>
        </p:scale>
        <p:origin x="-984" y="-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3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slide" Target="slides/slide158.xml"/><Relationship Id="rId175" Type="http://schemas.openxmlformats.org/officeDocument/2006/relationships/slide" Target="slides/slide174.xml"/><Relationship Id="rId170" Type="http://schemas.openxmlformats.org/officeDocument/2006/relationships/slide" Target="slides/slide169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181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slide" Target="slides/slide170.xml"/><Relationship Id="rId176" Type="http://schemas.openxmlformats.org/officeDocument/2006/relationships/slide" Target="slides/slide175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72" Type="http://schemas.openxmlformats.org/officeDocument/2006/relationships/slide" Target="slides/slide171.xml"/><Relationship Id="rId180" Type="http://schemas.openxmlformats.org/officeDocument/2006/relationships/handoutMaster" Target="handoutMasters/handoutMaster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theme" Target="theme/theme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tableStyles" Target="tableStyle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notesMaster" Target="notesMasters/notesMaster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61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1.wmf"/><Relationship Id="rId1" Type="http://schemas.openxmlformats.org/officeDocument/2006/relationships/image" Target="../media/image63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92.wmf"/><Relationship Id="rId1" Type="http://schemas.openxmlformats.org/officeDocument/2006/relationships/image" Target="../media/image91.wmf"/><Relationship Id="rId5" Type="http://schemas.openxmlformats.org/officeDocument/2006/relationships/image" Target="../media/image95.wmf"/><Relationship Id="rId4" Type="http://schemas.openxmlformats.org/officeDocument/2006/relationships/image" Target="../media/image94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8.wmf"/><Relationship Id="rId1" Type="http://schemas.openxmlformats.org/officeDocument/2006/relationships/image" Target="../media/image97.wmf"/><Relationship Id="rId4" Type="http://schemas.openxmlformats.org/officeDocument/2006/relationships/image" Target="../media/image99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91.wmf"/><Relationship Id="rId1" Type="http://schemas.openxmlformats.org/officeDocument/2006/relationships/image" Target="../media/image97.wmf"/><Relationship Id="rId4" Type="http://schemas.openxmlformats.org/officeDocument/2006/relationships/image" Target="../media/image9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91.wmf"/><Relationship Id="rId1" Type="http://schemas.openxmlformats.org/officeDocument/2006/relationships/image" Target="../media/image97.wmf"/><Relationship Id="rId4" Type="http://schemas.openxmlformats.org/officeDocument/2006/relationships/image" Target="../media/image99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4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2" Type="http://schemas.openxmlformats.org/officeDocument/2006/relationships/image" Target="../media/image107.wmf"/><Relationship Id="rId1" Type="http://schemas.openxmlformats.org/officeDocument/2006/relationships/image" Target="../media/image106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106.wmf"/><Relationship Id="rId1" Type="http://schemas.openxmlformats.org/officeDocument/2006/relationships/image" Target="../media/image110.wmf"/><Relationship Id="rId4" Type="http://schemas.openxmlformats.org/officeDocument/2006/relationships/image" Target="../media/image107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3.w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wmf"/><Relationship Id="rId2" Type="http://schemas.openxmlformats.org/officeDocument/2006/relationships/image" Target="../media/image116.wmf"/><Relationship Id="rId1" Type="http://schemas.openxmlformats.org/officeDocument/2006/relationships/image" Target="../media/image115.w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image" Target="../media/image119.wmf"/><Relationship Id="rId1" Type="http://schemas.openxmlformats.org/officeDocument/2006/relationships/image" Target="../media/image118.wmf"/></Relationships>
</file>

<file path=ppt/drawings/_rels/vmlDrawing3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wmf"/><Relationship Id="rId2" Type="http://schemas.openxmlformats.org/officeDocument/2006/relationships/image" Target="../media/image120.wmf"/><Relationship Id="rId1" Type="http://schemas.openxmlformats.org/officeDocument/2006/relationships/image" Target="../media/image118.w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wmf"/><Relationship Id="rId2" Type="http://schemas.openxmlformats.org/officeDocument/2006/relationships/image" Target="../media/image120.wmf"/><Relationship Id="rId1" Type="http://schemas.openxmlformats.org/officeDocument/2006/relationships/image" Target="../media/image118.wmf"/><Relationship Id="rId4" Type="http://schemas.openxmlformats.org/officeDocument/2006/relationships/image" Target="../media/image121.wmf"/></Relationships>
</file>

<file path=ppt/drawings/_rels/vmlDrawing3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wmf"/><Relationship Id="rId2" Type="http://schemas.openxmlformats.org/officeDocument/2006/relationships/image" Target="../media/image122.wmf"/><Relationship Id="rId1" Type="http://schemas.openxmlformats.org/officeDocument/2006/relationships/image" Target="../media/image118.wmf"/><Relationship Id="rId5" Type="http://schemas.openxmlformats.org/officeDocument/2006/relationships/image" Target="../media/image121.wmf"/><Relationship Id="rId4" Type="http://schemas.openxmlformats.org/officeDocument/2006/relationships/image" Target="../media/image1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wmf"/><Relationship Id="rId3" Type="http://schemas.openxmlformats.org/officeDocument/2006/relationships/image" Target="../media/image124.wmf"/><Relationship Id="rId7" Type="http://schemas.openxmlformats.org/officeDocument/2006/relationships/image" Target="../media/image120.wmf"/><Relationship Id="rId2" Type="http://schemas.openxmlformats.org/officeDocument/2006/relationships/image" Target="../media/image122.wmf"/><Relationship Id="rId1" Type="http://schemas.openxmlformats.org/officeDocument/2006/relationships/image" Target="../media/image118.wmf"/><Relationship Id="rId6" Type="http://schemas.openxmlformats.org/officeDocument/2006/relationships/image" Target="../media/image123.wmf"/><Relationship Id="rId5" Type="http://schemas.openxmlformats.org/officeDocument/2006/relationships/image" Target="../media/image126.wmf"/><Relationship Id="rId4" Type="http://schemas.openxmlformats.org/officeDocument/2006/relationships/image" Target="../media/image125.wmf"/><Relationship Id="rId9" Type="http://schemas.openxmlformats.org/officeDocument/2006/relationships/image" Target="../media/image121.wmf"/></Relationships>
</file>

<file path=ppt/drawings/_rels/vmlDrawing4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wmf"/><Relationship Id="rId3" Type="http://schemas.openxmlformats.org/officeDocument/2006/relationships/image" Target="../media/image124.wmf"/><Relationship Id="rId7" Type="http://schemas.openxmlformats.org/officeDocument/2006/relationships/image" Target="../media/image120.wmf"/><Relationship Id="rId2" Type="http://schemas.openxmlformats.org/officeDocument/2006/relationships/image" Target="../media/image122.wmf"/><Relationship Id="rId1" Type="http://schemas.openxmlformats.org/officeDocument/2006/relationships/image" Target="../media/image118.wmf"/><Relationship Id="rId6" Type="http://schemas.openxmlformats.org/officeDocument/2006/relationships/image" Target="../media/image123.wmf"/><Relationship Id="rId5" Type="http://schemas.openxmlformats.org/officeDocument/2006/relationships/image" Target="../media/image126.wmf"/><Relationship Id="rId4" Type="http://schemas.openxmlformats.org/officeDocument/2006/relationships/image" Target="../media/image125.wmf"/><Relationship Id="rId9" Type="http://schemas.openxmlformats.org/officeDocument/2006/relationships/image" Target="../media/image121.wmf"/></Relationships>
</file>

<file path=ppt/drawings/_rels/vmlDrawing4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wmf"/><Relationship Id="rId3" Type="http://schemas.openxmlformats.org/officeDocument/2006/relationships/image" Target="../media/image124.wmf"/><Relationship Id="rId7" Type="http://schemas.openxmlformats.org/officeDocument/2006/relationships/image" Target="../media/image123.wmf"/><Relationship Id="rId2" Type="http://schemas.openxmlformats.org/officeDocument/2006/relationships/image" Target="../media/image122.wmf"/><Relationship Id="rId1" Type="http://schemas.openxmlformats.org/officeDocument/2006/relationships/image" Target="../media/image118.wmf"/><Relationship Id="rId6" Type="http://schemas.openxmlformats.org/officeDocument/2006/relationships/image" Target="../media/image128.wmf"/><Relationship Id="rId11" Type="http://schemas.openxmlformats.org/officeDocument/2006/relationships/image" Target="../media/image129.wmf"/><Relationship Id="rId5" Type="http://schemas.openxmlformats.org/officeDocument/2006/relationships/image" Target="../media/image126.wmf"/><Relationship Id="rId10" Type="http://schemas.openxmlformats.org/officeDocument/2006/relationships/image" Target="../media/image121.wmf"/><Relationship Id="rId4" Type="http://schemas.openxmlformats.org/officeDocument/2006/relationships/image" Target="../media/image125.wmf"/><Relationship Id="rId9" Type="http://schemas.openxmlformats.org/officeDocument/2006/relationships/image" Target="../media/image127.wmf"/></Relationships>
</file>

<file path=ppt/drawings/_rels/vmlDrawing4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wmf"/><Relationship Id="rId2" Type="http://schemas.openxmlformats.org/officeDocument/2006/relationships/image" Target="../media/image122.wmf"/><Relationship Id="rId1" Type="http://schemas.openxmlformats.org/officeDocument/2006/relationships/image" Target="../media/image118.wmf"/><Relationship Id="rId5" Type="http://schemas.openxmlformats.org/officeDocument/2006/relationships/image" Target="../media/image121.wmf"/><Relationship Id="rId4" Type="http://schemas.openxmlformats.org/officeDocument/2006/relationships/image" Target="../media/image120.wmf"/></Relationships>
</file>

<file path=ppt/drawings/_rels/vmlDrawing4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wmf"/><Relationship Id="rId3" Type="http://schemas.openxmlformats.org/officeDocument/2006/relationships/image" Target="../media/image131.wmf"/><Relationship Id="rId7" Type="http://schemas.openxmlformats.org/officeDocument/2006/relationships/image" Target="../media/image120.wmf"/><Relationship Id="rId2" Type="http://schemas.openxmlformats.org/officeDocument/2006/relationships/image" Target="../media/image122.wmf"/><Relationship Id="rId1" Type="http://schemas.openxmlformats.org/officeDocument/2006/relationships/image" Target="../media/image118.wmf"/><Relationship Id="rId6" Type="http://schemas.openxmlformats.org/officeDocument/2006/relationships/image" Target="../media/image130.wmf"/><Relationship Id="rId5" Type="http://schemas.openxmlformats.org/officeDocument/2006/relationships/image" Target="../media/image133.wmf"/><Relationship Id="rId4" Type="http://schemas.openxmlformats.org/officeDocument/2006/relationships/image" Target="../media/image132.wmf"/><Relationship Id="rId9" Type="http://schemas.openxmlformats.org/officeDocument/2006/relationships/image" Target="../media/image121.wmf"/></Relationships>
</file>

<file path=ppt/drawings/_rels/vmlDrawing4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wmf"/><Relationship Id="rId3" Type="http://schemas.openxmlformats.org/officeDocument/2006/relationships/image" Target="../media/image131.wmf"/><Relationship Id="rId7" Type="http://schemas.openxmlformats.org/officeDocument/2006/relationships/image" Target="../media/image120.wmf"/><Relationship Id="rId2" Type="http://schemas.openxmlformats.org/officeDocument/2006/relationships/image" Target="../media/image122.wmf"/><Relationship Id="rId1" Type="http://schemas.openxmlformats.org/officeDocument/2006/relationships/image" Target="../media/image118.wmf"/><Relationship Id="rId6" Type="http://schemas.openxmlformats.org/officeDocument/2006/relationships/image" Target="../media/image130.wmf"/><Relationship Id="rId5" Type="http://schemas.openxmlformats.org/officeDocument/2006/relationships/image" Target="../media/image133.wmf"/><Relationship Id="rId4" Type="http://schemas.openxmlformats.org/officeDocument/2006/relationships/image" Target="../media/image132.wmf"/><Relationship Id="rId9" Type="http://schemas.openxmlformats.org/officeDocument/2006/relationships/image" Target="../media/image121.wmf"/></Relationships>
</file>

<file path=ppt/drawings/_rels/vmlDrawing4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wmf"/><Relationship Id="rId3" Type="http://schemas.openxmlformats.org/officeDocument/2006/relationships/image" Target="../media/image131.wmf"/><Relationship Id="rId7" Type="http://schemas.openxmlformats.org/officeDocument/2006/relationships/image" Target="../media/image130.wmf"/><Relationship Id="rId2" Type="http://schemas.openxmlformats.org/officeDocument/2006/relationships/image" Target="../media/image122.wmf"/><Relationship Id="rId1" Type="http://schemas.openxmlformats.org/officeDocument/2006/relationships/image" Target="../media/image118.wmf"/><Relationship Id="rId6" Type="http://schemas.openxmlformats.org/officeDocument/2006/relationships/image" Target="../media/image135.wmf"/><Relationship Id="rId11" Type="http://schemas.openxmlformats.org/officeDocument/2006/relationships/image" Target="../media/image121.wmf"/><Relationship Id="rId5" Type="http://schemas.openxmlformats.org/officeDocument/2006/relationships/image" Target="../media/image133.wmf"/><Relationship Id="rId10" Type="http://schemas.openxmlformats.org/officeDocument/2006/relationships/image" Target="../media/image136.wmf"/><Relationship Id="rId4" Type="http://schemas.openxmlformats.org/officeDocument/2006/relationships/image" Target="../media/image132.wmf"/><Relationship Id="rId9" Type="http://schemas.openxmlformats.org/officeDocument/2006/relationships/image" Target="../media/image134.wmf"/></Relationships>
</file>

<file path=ppt/drawings/_rels/vmlDrawing4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wmf"/><Relationship Id="rId13" Type="http://schemas.openxmlformats.org/officeDocument/2006/relationships/image" Target="../media/image120.wmf"/><Relationship Id="rId3" Type="http://schemas.openxmlformats.org/officeDocument/2006/relationships/image" Target="../media/image124.wmf"/><Relationship Id="rId7" Type="http://schemas.openxmlformats.org/officeDocument/2006/relationships/image" Target="../media/image132.wmf"/><Relationship Id="rId12" Type="http://schemas.openxmlformats.org/officeDocument/2006/relationships/image" Target="../media/image130.wmf"/><Relationship Id="rId17" Type="http://schemas.openxmlformats.org/officeDocument/2006/relationships/image" Target="../media/image121.wmf"/><Relationship Id="rId2" Type="http://schemas.openxmlformats.org/officeDocument/2006/relationships/image" Target="../media/image122.wmf"/><Relationship Id="rId16" Type="http://schemas.openxmlformats.org/officeDocument/2006/relationships/image" Target="../media/image136.wmf"/><Relationship Id="rId1" Type="http://schemas.openxmlformats.org/officeDocument/2006/relationships/image" Target="../media/image118.wmf"/><Relationship Id="rId6" Type="http://schemas.openxmlformats.org/officeDocument/2006/relationships/image" Target="../media/image131.wmf"/><Relationship Id="rId11" Type="http://schemas.openxmlformats.org/officeDocument/2006/relationships/image" Target="../media/image123.wmf"/><Relationship Id="rId5" Type="http://schemas.openxmlformats.org/officeDocument/2006/relationships/image" Target="../media/image126.wmf"/><Relationship Id="rId15" Type="http://schemas.openxmlformats.org/officeDocument/2006/relationships/image" Target="../media/image134.wmf"/><Relationship Id="rId10" Type="http://schemas.openxmlformats.org/officeDocument/2006/relationships/image" Target="../media/image128.wmf"/><Relationship Id="rId4" Type="http://schemas.openxmlformats.org/officeDocument/2006/relationships/image" Target="../media/image125.wmf"/><Relationship Id="rId9" Type="http://schemas.openxmlformats.org/officeDocument/2006/relationships/image" Target="../media/image135.wmf"/><Relationship Id="rId14" Type="http://schemas.openxmlformats.org/officeDocument/2006/relationships/image" Target="../media/image127.wmf"/></Relationships>
</file>

<file path=ppt/drawings/_rels/vmlDrawing4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wmf"/><Relationship Id="rId1" Type="http://schemas.openxmlformats.org/officeDocument/2006/relationships/image" Target="../media/image141.wmf"/></Relationships>
</file>

<file path=ppt/drawings/_rels/vmlDrawing4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wmf"/><Relationship Id="rId1" Type="http://schemas.openxmlformats.org/officeDocument/2006/relationships/image" Target="../media/image14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5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wmf"/><Relationship Id="rId1" Type="http://schemas.openxmlformats.org/officeDocument/2006/relationships/image" Target="../media/image141.wmf"/></Relationships>
</file>

<file path=ppt/drawings/_rels/vmlDrawing5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wmf"/><Relationship Id="rId1" Type="http://schemas.openxmlformats.org/officeDocument/2006/relationships/image" Target="../media/image147.w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0.w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0.wmf"/></Relationships>
</file>

<file path=ppt/drawings/_rels/vmlDrawing5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wmf"/><Relationship Id="rId2" Type="http://schemas.openxmlformats.org/officeDocument/2006/relationships/image" Target="../media/image167.wmf"/><Relationship Id="rId1" Type="http://schemas.openxmlformats.org/officeDocument/2006/relationships/image" Target="../media/image166.wmf"/></Relationships>
</file>

<file path=ppt/drawings/_rels/vmlDrawing5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wmf"/><Relationship Id="rId2" Type="http://schemas.openxmlformats.org/officeDocument/2006/relationships/image" Target="../media/image166.wmf"/><Relationship Id="rId1" Type="http://schemas.openxmlformats.org/officeDocument/2006/relationships/image" Target="../media/image168.wmf"/></Relationships>
</file>

<file path=ppt/drawings/_rels/vmlDrawing5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wmf"/><Relationship Id="rId2" Type="http://schemas.openxmlformats.org/officeDocument/2006/relationships/image" Target="../media/image171.wmf"/><Relationship Id="rId1" Type="http://schemas.openxmlformats.org/officeDocument/2006/relationships/image" Target="../media/image168.wmf"/><Relationship Id="rId4" Type="http://schemas.openxmlformats.org/officeDocument/2006/relationships/image" Target="../media/image167.wmf"/></Relationships>
</file>

<file path=ppt/drawings/_rels/vmlDrawing5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wmf"/><Relationship Id="rId2" Type="http://schemas.openxmlformats.org/officeDocument/2006/relationships/image" Target="../media/image171.wmf"/><Relationship Id="rId1" Type="http://schemas.openxmlformats.org/officeDocument/2006/relationships/image" Target="../media/image168.wmf"/></Relationships>
</file>

<file path=ppt/drawings/_rels/vmlDrawing5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wmf"/><Relationship Id="rId2" Type="http://schemas.openxmlformats.org/officeDocument/2006/relationships/image" Target="../media/image171.wmf"/><Relationship Id="rId1" Type="http://schemas.openxmlformats.org/officeDocument/2006/relationships/image" Target="../media/image168.w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7.wmf"/></Relationships>
</file>

<file path=ppt/drawings/_rels/vmlDrawing6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8.wmf"/><Relationship Id="rId1" Type="http://schemas.openxmlformats.org/officeDocument/2006/relationships/image" Target="../media/image175.wmf"/></Relationships>
</file>

<file path=ppt/drawings/_rels/vmlDrawing6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8.wmf"/><Relationship Id="rId1" Type="http://schemas.openxmlformats.org/officeDocument/2006/relationships/image" Target="../media/image175.wmf"/></Relationships>
</file>

<file path=ppt/drawings/_rels/vmlDrawing6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2.wmf"/><Relationship Id="rId1" Type="http://schemas.openxmlformats.org/officeDocument/2006/relationships/image" Target="../media/image181.wmf"/></Relationships>
</file>

<file path=ppt/drawings/_rels/vmlDrawing6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wmf"/><Relationship Id="rId2" Type="http://schemas.openxmlformats.org/officeDocument/2006/relationships/image" Target="../media/image182.wmf"/><Relationship Id="rId1" Type="http://schemas.openxmlformats.org/officeDocument/2006/relationships/image" Target="../media/image181.wmf"/><Relationship Id="rId4" Type="http://schemas.openxmlformats.org/officeDocument/2006/relationships/image" Target="../media/image185.wmf"/></Relationships>
</file>

<file path=ppt/drawings/_rels/vmlDrawing6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1.wmf"/><Relationship Id="rId1" Type="http://schemas.openxmlformats.org/officeDocument/2006/relationships/image" Target="../media/image190.wmf"/></Relationships>
</file>

<file path=ppt/drawings/_rels/vmlDrawing6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wmf"/><Relationship Id="rId2" Type="http://schemas.openxmlformats.org/officeDocument/2006/relationships/image" Target="../media/image191.wmf"/><Relationship Id="rId1" Type="http://schemas.openxmlformats.org/officeDocument/2006/relationships/image" Target="../media/image190.wmf"/></Relationships>
</file>

<file path=ppt/drawings/_rels/vmlDrawing6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wmf"/><Relationship Id="rId2" Type="http://schemas.openxmlformats.org/officeDocument/2006/relationships/image" Target="../media/image203.wmf"/><Relationship Id="rId1" Type="http://schemas.openxmlformats.org/officeDocument/2006/relationships/image" Target="../media/image202.wmf"/><Relationship Id="rId4" Type="http://schemas.openxmlformats.org/officeDocument/2006/relationships/image" Target="../media/image205.wmf"/></Relationships>
</file>

<file path=ppt/drawings/_rels/vmlDrawing6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wmf"/><Relationship Id="rId2" Type="http://schemas.openxmlformats.org/officeDocument/2006/relationships/image" Target="../media/image207.wmf"/><Relationship Id="rId1" Type="http://schemas.openxmlformats.org/officeDocument/2006/relationships/image" Target="../media/image206.wmf"/><Relationship Id="rId5" Type="http://schemas.openxmlformats.org/officeDocument/2006/relationships/image" Target="../media/image210.wmf"/><Relationship Id="rId4" Type="http://schemas.openxmlformats.org/officeDocument/2006/relationships/image" Target="../media/image209.w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7.wmf"/></Relationships>
</file>

<file path=ppt/drawings/_rels/vmlDrawing6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wmf"/><Relationship Id="rId2" Type="http://schemas.openxmlformats.org/officeDocument/2006/relationships/image" Target="../media/image208.wmf"/><Relationship Id="rId1" Type="http://schemas.openxmlformats.org/officeDocument/2006/relationships/image" Target="../media/image213.wmf"/><Relationship Id="rId5" Type="http://schemas.openxmlformats.org/officeDocument/2006/relationships/image" Target="../media/image207.wmf"/><Relationship Id="rId4" Type="http://schemas.openxmlformats.org/officeDocument/2006/relationships/image" Target="../media/image21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7.wmf"/><Relationship Id="rId2" Type="http://schemas.openxmlformats.org/officeDocument/2006/relationships/image" Target="../media/image226.wmf"/><Relationship Id="rId1" Type="http://schemas.openxmlformats.org/officeDocument/2006/relationships/image" Target="../media/image225.wmf"/><Relationship Id="rId4" Type="http://schemas.openxmlformats.org/officeDocument/2006/relationships/image" Target="../media/image228.wmf"/></Relationships>
</file>

<file path=ppt/drawings/_rels/vmlDrawing7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wmf"/><Relationship Id="rId2" Type="http://schemas.openxmlformats.org/officeDocument/2006/relationships/image" Target="../media/image227.wmf"/><Relationship Id="rId1" Type="http://schemas.openxmlformats.org/officeDocument/2006/relationships/image" Target="../media/image226.wmf"/><Relationship Id="rId5" Type="http://schemas.openxmlformats.org/officeDocument/2006/relationships/image" Target="../media/image233.wmf"/><Relationship Id="rId4" Type="http://schemas.openxmlformats.org/officeDocument/2006/relationships/image" Target="../media/image232.wmf"/></Relationships>
</file>

<file path=ppt/drawings/_rels/vmlDrawing7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wmf"/><Relationship Id="rId2" Type="http://schemas.openxmlformats.org/officeDocument/2006/relationships/image" Target="../media/image236.wmf"/><Relationship Id="rId1" Type="http://schemas.openxmlformats.org/officeDocument/2006/relationships/image" Target="../media/image235.wmf"/><Relationship Id="rId4" Type="http://schemas.openxmlformats.org/officeDocument/2006/relationships/image" Target="../media/image232.wmf"/></Relationships>
</file>

<file path=ppt/drawings/_rels/vmlDrawing7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wmf"/><Relationship Id="rId2" Type="http://schemas.openxmlformats.org/officeDocument/2006/relationships/image" Target="../media/image239.wmf"/><Relationship Id="rId1" Type="http://schemas.openxmlformats.org/officeDocument/2006/relationships/image" Target="../media/image238.wmf"/><Relationship Id="rId6" Type="http://schemas.openxmlformats.org/officeDocument/2006/relationships/image" Target="../media/image232.wmf"/><Relationship Id="rId5" Type="http://schemas.openxmlformats.org/officeDocument/2006/relationships/image" Target="../media/image241.wmf"/><Relationship Id="rId4" Type="http://schemas.openxmlformats.org/officeDocument/2006/relationships/image" Target="../media/image240.wmf"/></Relationships>
</file>

<file path=ppt/drawings/_rels/vmlDrawing7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wmf"/><Relationship Id="rId2" Type="http://schemas.openxmlformats.org/officeDocument/2006/relationships/image" Target="../media/image226.wmf"/><Relationship Id="rId1" Type="http://schemas.openxmlformats.org/officeDocument/2006/relationships/image" Target="../media/image238.wmf"/><Relationship Id="rId6" Type="http://schemas.openxmlformats.org/officeDocument/2006/relationships/image" Target="../media/image232.wmf"/><Relationship Id="rId5" Type="http://schemas.openxmlformats.org/officeDocument/2006/relationships/image" Target="../media/image243.wmf"/><Relationship Id="rId4" Type="http://schemas.openxmlformats.org/officeDocument/2006/relationships/image" Target="../media/image241.wmf"/></Relationships>
</file>

<file path=ppt/drawings/_rels/vmlDrawing7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6.wmf"/><Relationship Id="rId7" Type="http://schemas.openxmlformats.org/officeDocument/2006/relationships/image" Target="../media/image243.wmf"/><Relationship Id="rId2" Type="http://schemas.openxmlformats.org/officeDocument/2006/relationships/image" Target="../media/image245.wmf"/><Relationship Id="rId1" Type="http://schemas.openxmlformats.org/officeDocument/2006/relationships/image" Target="../media/image238.wmf"/><Relationship Id="rId6" Type="http://schemas.openxmlformats.org/officeDocument/2006/relationships/image" Target="../media/image249.wmf"/><Relationship Id="rId5" Type="http://schemas.openxmlformats.org/officeDocument/2006/relationships/image" Target="../media/image248.wmf"/><Relationship Id="rId4" Type="http://schemas.openxmlformats.org/officeDocument/2006/relationships/image" Target="../media/image247.wmf"/></Relationships>
</file>

<file path=ppt/drawings/_rels/vmlDrawing7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1.wmf"/><Relationship Id="rId1" Type="http://schemas.openxmlformats.org/officeDocument/2006/relationships/image" Target="../media/image238.wmf"/></Relationships>
</file>

<file path=ppt/drawings/_rels/vmlDrawing7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1.wmf"/><Relationship Id="rId1" Type="http://schemas.openxmlformats.org/officeDocument/2006/relationships/image" Target="../media/image261.w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1.w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22.w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1.w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15.wmf"/><Relationship Id="rId4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26527" y="-34372"/>
            <a:ext cx="3080453" cy="587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012" tIns="0" rIns="20012" bIns="0" numCol="1" anchor="t" anchorCtr="0" compatLnSpc="1">
            <a:prstTxWarp prst="textNoShape">
              <a:avLst/>
            </a:prstTxWarp>
          </a:bodyPr>
          <a:lstStyle>
            <a:lvl1pPr defTabSz="960846" eaLnBrk="0" hangingPunct="0"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45375" y="-34372"/>
            <a:ext cx="3080453" cy="587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012" tIns="0" rIns="20012" bIns="0" numCol="1" anchor="t" anchorCtr="0" compatLnSpc="1">
            <a:prstTxWarp prst="textNoShape">
              <a:avLst/>
            </a:prstTxWarp>
          </a:bodyPr>
          <a:lstStyle>
            <a:lvl1pPr algn="r" defTabSz="960846" eaLnBrk="0" hangingPunct="0"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8DE1A59-D4BB-4B8A-AEF8-31C983E17A87}" type="datetime1">
              <a:rPr lang="fr-BE" smtClean="0"/>
              <a:t>16/01/2018</a:t>
            </a:fld>
            <a:endParaRPr lang="en-GB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-26527" y="9679754"/>
            <a:ext cx="3080453" cy="585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012" tIns="0" rIns="20012" bIns="0" numCol="1" anchor="b" anchorCtr="0" compatLnSpc="1">
            <a:prstTxWarp prst="textNoShape">
              <a:avLst/>
            </a:prstTxWarp>
          </a:bodyPr>
          <a:lstStyle>
            <a:lvl1pPr defTabSz="960846" eaLnBrk="0" hangingPunct="0"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45375" y="9679754"/>
            <a:ext cx="3080453" cy="585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012" tIns="0" rIns="20012" bIns="0" numCol="1" anchor="b" anchorCtr="0" compatLnSpc="1">
            <a:prstTxWarp prst="textNoShape">
              <a:avLst/>
            </a:prstTxWarp>
          </a:bodyPr>
          <a:lstStyle>
            <a:lvl1pPr algn="r" defTabSz="960846" eaLnBrk="0" hangingPunct="0"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D35BB37-4868-4B33-ACAA-18682C2DD1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57070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26527" y="-36009"/>
            <a:ext cx="3080453" cy="58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012" tIns="0" rIns="20012" bIns="0" numCol="1" anchor="t" anchorCtr="0" compatLnSpc="1">
            <a:prstTxWarp prst="textNoShape">
              <a:avLst/>
            </a:prstTxWarp>
          </a:bodyPr>
          <a:lstStyle>
            <a:lvl1pPr defTabSz="960846" eaLnBrk="0" hangingPunct="0"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5375" y="-36009"/>
            <a:ext cx="3080453" cy="58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012" tIns="0" rIns="20012" bIns="0" numCol="1" anchor="t" anchorCtr="0" compatLnSpc="1">
            <a:prstTxWarp prst="textNoShape">
              <a:avLst/>
            </a:prstTxWarp>
          </a:bodyPr>
          <a:lstStyle>
            <a:lvl1pPr algn="r" defTabSz="960846" eaLnBrk="0" hangingPunct="0"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33E36E6-D19B-45B5-AD9D-3E42FE880C28}" type="datetime1">
              <a:rPr lang="fr-BE" smtClean="0"/>
              <a:t>16/01/2018</a:t>
            </a:fld>
            <a:endParaRPr lang="en-GB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3113" y="793750"/>
            <a:ext cx="5553075" cy="38433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3264" y="4885706"/>
            <a:ext cx="5172773" cy="4561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727" tIns="48364" rIns="96727" bIns="483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26527" y="9679753"/>
            <a:ext cx="3080453" cy="58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012" tIns="0" rIns="20012" bIns="0" numCol="1" anchor="b" anchorCtr="0" compatLnSpc="1">
            <a:prstTxWarp prst="textNoShape">
              <a:avLst/>
            </a:prstTxWarp>
          </a:bodyPr>
          <a:lstStyle>
            <a:lvl1pPr defTabSz="960846" eaLnBrk="0" hangingPunct="0"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5375" y="9679753"/>
            <a:ext cx="3080453" cy="58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012" tIns="0" rIns="20012" bIns="0" numCol="1" anchor="b" anchorCtr="0" compatLnSpc="1">
            <a:prstTxWarp prst="textNoShape">
              <a:avLst/>
            </a:prstTxWarp>
          </a:bodyPr>
          <a:lstStyle>
            <a:lvl1pPr algn="r" defTabSz="960846" eaLnBrk="0" hangingPunct="0">
              <a:defRPr sz="10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87E44F1-3BAC-4FCF-8FE7-68C9A41C1A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6777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7E44F1-3BAC-4FCF-8FE7-68C9A41C1AAC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B7536DF7-AA02-48F0-B5A5-E97B3FDD33E2}" type="datetime1">
              <a:rPr lang="fr-BE" smtClean="0"/>
              <a:t>16/01/2018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2288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0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3130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7E44F1-3BAC-4FCF-8FE7-68C9A41C1AAC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B7536DF7-AA02-48F0-B5A5-E97B3FDD33E2}" type="datetime1">
              <a:rPr lang="fr-BE" smtClean="0"/>
              <a:t>16/01/2018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2288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0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3130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6763"/>
            <a:ext cx="5541962" cy="3836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6"/>
            <a:ext cx="5680075" cy="4606925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93750"/>
            <a:ext cx="5553075" cy="3843338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922" y="4884069"/>
            <a:ext cx="5169458" cy="4563266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22083"/>
            <a:ext cx="9143999" cy="6851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981075"/>
            <a:ext cx="9945688" cy="5876925"/>
          </a:xfrm>
          <a:prstGeom prst="rect">
            <a:avLst/>
          </a:prstGeom>
          <a:noFill/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0F5494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F5494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57200"/>
            <a:endParaRPr lang="en-US" altLang="en-US" sz="18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4068763" y="308768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>
              <a:defRPr/>
            </a:pPr>
            <a:endParaRPr lang="en-US" altLang="en-US" sz="2400" b="1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2288703" y="476672"/>
            <a:ext cx="7272809" cy="1008112"/>
          </a:xfrm>
          <a:prstGeom prst="rect">
            <a:avLst/>
          </a:prstGeom>
        </p:spPr>
        <p:txBody>
          <a:bodyPr lIns="0" tIns="46800" r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lnSpc>
                <a:spcPts val="3400"/>
              </a:lnSpc>
            </a:pPr>
            <a:r>
              <a:rPr lang="en-US" kern="0" dirty="0" smtClean="0"/>
              <a:t>Joint Research</a:t>
            </a:r>
            <a:r>
              <a:rPr lang="en-US" kern="0" baseline="0" dirty="0" smtClean="0"/>
              <a:t> Centre</a:t>
            </a:r>
          </a:p>
          <a:p>
            <a:pPr>
              <a:lnSpc>
                <a:spcPts val="3400"/>
              </a:lnSpc>
            </a:pPr>
            <a:r>
              <a:rPr lang="en-GB" sz="1800" kern="0" dirty="0" smtClean="0"/>
              <a:t>the European Commission's in-house science service</a:t>
            </a:r>
            <a:endParaRPr lang="en-GB" sz="1800" kern="0" dirty="0"/>
          </a:p>
        </p:txBody>
      </p:sp>
      <p:sp>
        <p:nvSpPr>
          <p:cNvPr id="13" name="Content Placeholder 2"/>
          <p:cNvSpPr txBox="1">
            <a:spLocks/>
          </p:cNvSpPr>
          <p:nvPr userDrawn="1"/>
        </p:nvSpPr>
        <p:spPr>
          <a:xfrm>
            <a:off x="5383048" y="1649586"/>
            <a:ext cx="4178464" cy="915318"/>
          </a:xfrm>
          <a:prstGeom prst="rect">
            <a:avLst/>
          </a:prstGeom>
        </p:spPr>
        <p:txBody>
          <a:bodyPr lIns="0" tIns="46800" rIns="0"/>
          <a:lstStyle>
            <a:lvl1pPr marL="342900" indent="-342900" algn="r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1E4494"/>
              </a:buClr>
              <a:buFont typeface="Arial" panose="020B0604020202020204" pitchFamily="34" charset="0"/>
              <a:buChar char="•"/>
              <a:defRPr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marL="228600" indent="-228600" algn="r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1E4494"/>
              </a:buClr>
              <a:buFont typeface="Arial" panose="020B0604020202020204" pitchFamily="34" charset="0"/>
              <a:buChar char="•"/>
              <a:defRPr>
                <a:solidFill>
                  <a:srgbClr val="004494"/>
                </a:solidFill>
                <a:latin typeface="Verdana"/>
                <a:ea typeface="MS PGothic" pitchFamily="34" charset="-128"/>
              </a:defRPr>
            </a:lvl2pPr>
            <a:lvl3pPr marL="457200" indent="-228600" algn="r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1E4494"/>
              </a:buClr>
              <a:buFont typeface="Arial" panose="020B0604020202020204" pitchFamily="34" charset="0"/>
              <a:buChar char="•"/>
              <a:defRPr sz="1600">
                <a:solidFill>
                  <a:srgbClr val="004494"/>
                </a:solidFill>
                <a:latin typeface="Verdana"/>
                <a:ea typeface="MS PGothic" pitchFamily="34" charset="-128"/>
              </a:defRPr>
            </a:lvl3pPr>
            <a:lvl4pPr marL="685800" indent="-228600" algn="r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1E4494"/>
              </a:buClr>
              <a:buFont typeface="Arial" panose="020B0604020202020204" pitchFamily="34" charset="0"/>
              <a:buChar char="•"/>
              <a:defRPr sz="1600">
                <a:solidFill>
                  <a:srgbClr val="004494"/>
                </a:solidFill>
                <a:latin typeface="Verdana"/>
                <a:ea typeface="MS PGothic" pitchFamily="34" charset="-128"/>
              </a:defRPr>
            </a:lvl4pPr>
            <a:lvl5pPr marL="914400" indent="-228600" algn="r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1E4494"/>
              </a:buClr>
              <a:buFont typeface="Arial" panose="020B0604020202020204" pitchFamily="34" charset="0"/>
              <a:buChar char="•"/>
              <a:defRPr sz="1600">
                <a:solidFill>
                  <a:srgbClr val="004494"/>
                </a:solidFill>
                <a:latin typeface="Verdana"/>
                <a:ea typeface="MS PGothic" pitchFamily="3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0" indent="0">
              <a:lnSpc>
                <a:spcPts val="1560"/>
              </a:lnSpc>
              <a:buNone/>
            </a:pPr>
            <a:r>
              <a:rPr lang="en-GB" sz="1300" b="0" i="1" kern="0" dirty="0" smtClean="0"/>
              <a:t>Serving society</a:t>
            </a:r>
          </a:p>
          <a:p>
            <a:pPr marL="0" indent="0">
              <a:lnSpc>
                <a:spcPts val="1560"/>
              </a:lnSpc>
              <a:buNone/>
            </a:pPr>
            <a:r>
              <a:rPr lang="en-GB" sz="1300" b="0" i="1" kern="0" dirty="0" smtClean="0"/>
              <a:t>Stimulating innovation</a:t>
            </a:r>
          </a:p>
          <a:p>
            <a:pPr marL="0" indent="0">
              <a:lnSpc>
                <a:spcPts val="1560"/>
              </a:lnSpc>
              <a:buNone/>
            </a:pPr>
            <a:r>
              <a:rPr lang="en-GB" sz="1300" b="0" i="1" kern="0" dirty="0" smtClean="0"/>
              <a:t>Supporting legislation</a:t>
            </a:r>
            <a:endParaRPr lang="en-US" sz="1300" b="0" i="1" kern="0" dirty="0" smtClean="0"/>
          </a:p>
        </p:txBody>
      </p:sp>
      <p:pic>
        <p:nvPicPr>
          <p:cNvPr id="17" name="Picture 1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7296" y="6216476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3270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9" y="15521"/>
            <a:ext cx="9788425" cy="792163"/>
          </a:xfrm>
        </p:spPr>
        <p:txBody>
          <a:bodyPr/>
          <a:lstStyle>
            <a:lvl1pPr algn="ctr">
              <a:defRPr b="0">
                <a:solidFill>
                  <a:srgbClr val="004494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6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7296" y="6216476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 userDrawn="1"/>
        </p:nvCxnSpPr>
        <p:spPr bwMode="auto">
          <a:xfrm>
            <a:off x="0" y="820512"/>
            <a:ext cx="9906000" cy="0"/>
          </a:xfrm>
          <a:prstGeom prst="line">
            <a:avLst/>
          </a:prstGeom>
          <a:noFill/>
          <a:ln w="25400" cap="flat" cmpd="sng" algn="ctr">
            <a:solidFill>
              <a:srgbClr val="00449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29074" y="6625611"/>
            <a:ext cx="3888432" cy="232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59425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indent="0" algn="ctr"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7166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9238" y="1268413"/>
            <a:ext cx="4616450" cy="3529012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8088" y="1268413"/>
            <a:ext cx="4616450" cy="3529012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87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DBE23-6531-43AD-9FCB-6DD6B67CF81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9663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-2" y="0"/>
            <a:ext cx="9906000" cy="5989638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rgbClr val="053081"/>
              </a:solidFill>
              <a:latin typeface="Verdana Standaard" charset="0"/>
            </a:endParaRPr>
          </a:p>
        </p:txBody>
      </p:sp>
      <p:sp>
        <p:nvSpPr>
          <p:cNvPr id="21" name="Titel 20"/>
          <p:cNvSpPr>
            <a:spLocks noGrp="1"/>
          </p:cNvSpPr>
          <p:nvPr>
            <p:ph type="title" hasCustomPrompt="1"/>
          </p:nvPr>
        </p:nvSpPr>
        <p:spPr>
          <a:xfrm>
            <a:off x="0" y="1694216"/>
            <a:ext cx="9906000" cy="151888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>
                <a:solidFill>
                  <a:schemeClr val="bg1"/>
                </a:solidFill>
              </a:defRPr>
            </a:lvl1pPr>
          </a:lstStyle>
          <a:p>
            <a:pPr algn="ctr"/>
            <a:r>
              <a:rPr lang="nl-NL" sz="3600" b="1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A modern JRC </a:t>
            </a:r>
            <a:br>
              <a:rPr lang="nl-NL" sz="3600" b="1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</a:br>
            <a:r>
              <a:rPr lang="nl-NL" sz="3600" b="1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in a modern </a:t>
            </a:r>
            <a:r>
              <a:rPr lang="nl-NL" sz="3600" b="1" dirty="0" err="1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Commission</a:t>
            </a:r>
            <a:endParaRPr lang="nl-NL" dirty="0"/>
          </a:p>
        </p:txBody>
      </p:sp>
      <p:sp>
        <p:nvSpPr>
          <p:cNvPr id="39" name="Tijdelijke aanduiding voor tekst 38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266572"/>
            <a:ext cx="9906000" cy="356859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buNone/>
              <a:defRPr lang="nl-NL" sz="1800" b="1" dirty="0" smtClean="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 sz="1100">
                <a:solidFill>
                  <a:schemeClr val="bg1"/>
                </a:solidFill>
              </a:defRPr>
            </a:lvl2pPr>
            <a:lvl3pPr marL="914400" indent="0" algn="ctr">
              <a:buNone/>
              <a:defRPr lang="nl-NL" dirty="0" smtClean="0"/>
            </a:lvl3pPr>
            <a:lvl4pPr marL="1371600" indent="0" algn="ctr">
              <a:buNone/>
              <a:defRPr lang="nl-NL" dirty="0" smtClean="0"/>
            </a:lvl4pPr>
            <a:lvl5pPr marL="1828800" indent="0" algn="ctr">
              <a:buNone/>
              <a:defRPr lang="nl-NL" dirty="0"/>
            </a:lvl5pPr>
          </a:lstStyle>
          <a:p>
            <a:pPr lvl="0"/>
            <a:r>
              <a:rPr lang="nl-NL" dirty="0" smtClean="0"/>
              <a:t>Name</a:t>
            </a:r>
          </a:p>
        </p:txBody>
      </p:sp>
      <p:sp>
        <p:nvSpPr>
          <p:cNvPr id="42" name="Tijdelijke aanduiding voor tekst 41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708290"/>
            <a:ext cx="9906000" cy="4513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nl-NL" sz="1600" b="0" i="0" kern="1200" baseline="0" dirty="0" smtClean="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</a:lstStyle>
          <a:p>
            <a:pPr lvl="0"/>
            <a:r>
              <a:rPr lang="nl-NL" dirty="0" err="1" smtClean="0"/>
              <a:t>Title</a:t>
            </a:r>
            <a:r>
              <a:rPr lang="nl-NL" dirty="0" smtClean="0"/>
              <a:t>, </a:t>
            </a:r>
            <a:r>
              <a:rPr lang="nl-NL" dirty="0" err="1" smtClean="0"/>
              <a:t>Location</a:t>
            </a:r>
            <a:r>
              <a:rPr lang="nl-NL" dirty="0" smtClean="0"/>
              <a:t>, Date</a:t>
            </a:r>
            <a:endParaRPr lang="nl-NL" dirty="0"/>
          </a:p>
        </p:txBody>
      </p:sp>
      <p:pic>
        <p:nvPicPr>
          <p:cNvPr id="8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7296" y="6216476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7291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" y="69850"/>
            <a:ext cx="844708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9238" y="1268413"/>
            <a:ext cx="9385300" cy="352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Fourth level</a:t>
            </a:r>
          </a:p>
        </p:txBody>
      </p:sp>
      <p:sp>
        <p:nvSpPr>
          <p:cNvPr id="256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738" y="6297613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97613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85063" y="6297613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EB4DAFB0-EB62-437E-B76D-2812978992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9" r:id="rId2"/>
    <p:sldLayoutId id="2147483705" r:id="rId3"/>
    <p:sldLayoutId id="2147483706" r:id="rId4"/>
    <p:sldLayoutId id="2147483707" r:id="rId5"/>
    <p:sldLayoutId id="2147483709" r:id="rId6"/>
  </p:sldLayoutIdLst>
  <p:hf sldNum="0"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400" b="1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200" b="1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−"/>
        <a:defRPr b="1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21.emf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6.bin"/><Relationship Id="rId9" Type="http://schemas.openxmlformats.org/officeDocument/2006/relationships/image" Target="../media/image15.wmf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7.bin"/><Relationship Id="rId3" Type="http://schemas.openxmlformats.org/officeDocument/2006/relationships/image" Target="../media/image183.wmf"/><Relationship Id="rId7" Type="http://schemas.openxmlformats.org/officeDocument/2006/relationships/image" Target="../media/image18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3.vml"/><Relationship Id="rId6" Type="http://schemas.openxmlformats.org/officeDocument/2006/relationships/oleObject" Target="../embeddings/oleObject216.bin"/><Relationship Id="rId11" Type="http://schemas.openxmlformats.org/officeDocument/2006/relationships/image" Target="../media/image185.wmf"/><Relationship Id="rId5" Type="http://schemas.openxmlformats.org/officeDocument/2006/relationships/image" Target="../media/image181.wmf"/><Relationship Id="rId10" Type="http://schemas.openxmlformats.org/officeDocument/2006/relationships/oleObject" Target="../embeddings/oleObject218.bin"/><Relationship Id="rId4" Type="http://schemas.openxmlformats.org/officeDocument/2006/relationships/oleObject" Target="../embeddings/oleObject215.bin"/><Relationship Id="rId9" Type="http://schemas.openxmlformats.org/officeDocument/2006/relationships/image" Target="../media/image184.wmf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emf"/><Relationship Id="rId2" Type="http://schemas.openxmlformats.org/officeDocument/2006/relationships/image" Target="../media/image18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8.emf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890.png"/><Relationship Id="rId4" Type="http://schemas.openxmlformats.org/officeDocument/2006/relationships/image" Target="../media/image880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0.png"/><Relationship Id="rId7" Type="http://schemas.openxmlformats.org/officeDocument/2006/relationships/image" Target="../media/image18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890.png"/><Relationship Id="rId4" Type="http://schemas.openxmlformats.org/officeDocument/2006/relationships/image" Target="../media/image880.png"/></Relationships>
</file>

<file path=ppt/slides/_rels/slide10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19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4.vml"/><Relationship Id="rId6" Type="http://schemas.openxmlformats.org/officeDocument/2006/relationships/oleObject" Target="../embeddings/oleObject220.bin"/><Relationship Id="rId11" Type="http://schemas.openxmlformats.org/officeDocument/2006/relationships/image" Target="../media/image93.png"/><Relationship Id="rId5" Type="http://schemas.openxmlformats.org/officeDocument/2006/relationships/image" Target="../media/image190.wmf"/><Relationship Id="rId10" Type="http://schemas.openxmlformats.org/officeDocument/2006/relationships/image" Target="../media/image98.png"/><Relationship Id="rId4" Type="http://schemas.openxmlformats.org/officeDocument/2006/relationships/oleObject" Target="../embeddings/oleObject219.bin"/><Relationship Id="rId9" Type="http://schemas.openxmlformats.org/officeDocument/2006/relationships/image" Target="../media/image97.png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3.bin"/><Relationship Id="rId13" Type="http://schemas.openxmlformats.org/officeDocument/2006/relationships/image" Target="../media/image93.png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191.wmf"/><Relationship Id="rId12" Type="http://schemas.openxmlformats.org/officeDocument/2006/relationships/image" Target="../media/image9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5.vml"/><Relationship Id="rId6" Type="http://schemas.openxmlformats.org/officeDocument/2006/relationships/oleObject" Target="../embeddings/oleObject222.bin"/><Relationship Id="rId11" Type="http://schemas.openxmlformats.org/officeDocument/2006/relationships/image" Target="../media/image97.png"/><Relationship Id="rId5" Type="http://schemas.openxmlformats.org/officeDocument/2006/relationships/image" Target="../media/image190.wmf"/><Relationship Id="rId10" Type="http://schemas.openxmlformats.org/officeDocument/2006/relationships/image" Target="../media/image96.png"/><Relationship Id="rId4" Type="http://schemas.openxmlformats.org/officeDocument/2006/relationships/oleObject" Target="../embeddings/oleObject221.bin"/><Relationship Id="rId9" Type="http://schemas.openxmlformats.org/officeDocument/2006/relationships/image" Target="../media/image192.wmf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6.png"/><Relationship Id="rId5" Type="http://schemas.openxmlformats.org/officeDocument/2006/relationships/image" Target="../media/image194.emf"/><Relationship Id="rId4" Type="http://schemas.openxmlformats.org/officeDocument/2006/relationships/image" Target="../media/image8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9.bin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4" Type="http://schemas.openxmlformats.org/officeDocument/2006/relationships/image" Target="../media/image82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7.png"/><Relationship Id="rId4" Type="http://schemas.openxmlformats.org/officeDocument/2006/relationships/image" Target="../media/image81.png"/></Relationships>
</file>

<file path=ppt/slides/_rels/slide1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0.png"/><Relationship Id="rId3" Type="http://schemas.openxmlformats.org/officeDocument/2006/relationships/image" Target="../media/image101.png"/><Relationship Id="rId7" Type="http://schemas.openxmlformats.org/officeDocument/2006/relationships/image" Target="../media/image18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7.png"/><Relationship Id="rId5" Type="http://schemas.openxmlformats.org/officeDocument/2006/relationships/image" Target="../media/image86.png"/><Relationship Id="rId4" Type="http://schemas.openxmlformats.org/officeDocument/2006/relationships/image" Target="../media/image81.png"/></Relationships>
</file>

<file path=ppt/slides/_rels/slide1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0.png"/><Relationship Id="rId3" Type="http://schemas.openxmlformats.org/officeDocument/2006/relationships/image" Target="../media/image101.png"/><Relationship Id="rId7" Type="http://schemas.openxmlformats.org/officeDocument/2006/relationships/image" Target="../media/image18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8.png"/><Relationship Id="rId5" Type="http://schemas.openxmlformats.org/officeDocument/2006/relationships/image" Target="../media/image86.png"/><Relationship Id="rId4" Type="http://schemas.openxmlformats.org/officeDocument/2006/relationships/image" Target="../media/image190.png"/><Relationship Id="rId9" Type="http://schemas.openxmlformats.org/officeDocument/2006/relationships/image" Target="../media/image191.pn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7" Type="http://schemas.openxmlformats.org/officeDocument/2006/relationships/image" Target="../media/image196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95.png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1.png"/><Relationship Id="rId7" Type="http://schemas.openxmlformats.org/officeDocument/2006/relationships/image" Target="../media/image196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11" Type="http://schemas.openxmlformats.org/officeDocument/2006/relationships/image" Target="../media/image195.png"/><Relationship Id="rId5" Type="http://schemas.openxmlformats.org/officeDocument/2006/relationships/image" Target="../media/image107.png"/><Relationship Id="rId10" Type="http://schemas.openxmlformats.org/officeDocument/2006/relationships/image" Target="../media/image198.png"/><Relationship Id="rId9" Type="http://schemas.openxmlformats.org/officeDocument/2006/relationships/image" Target="../media/image197.png"/></Relationships>
</file>

<file path=ppt/slides/_rels/slide1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13" Type="http://schemas.openxmlformats.org/officeDocument/2006/relationships/image" Target="../media/image198.png"/><Relationship Id="rId3" Type="http://schemas.openxmlformats.org/officeDocument/2006/relationships/image" Target="../media/image101.png"/><Relationship Id="rId7" Type="http://schemas.openxmlformats.org/officeDocument/2006/relationships/image" Target="../media/image196.emf"/><Relationship Id="rId12" Type="http://schemas.openxmlformats.org/officeDocument/2006/relationships/image" Target="../media/image19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11" Type="http://schemas.openxmlformats.org/officeDocument/2006/relationships/image" Target="../media/image193.png"/><Relationship Id="rId5" Type="http://schemas.openxmlformats.org/officeDocument/2006/relationships/image" Target="../media/image107.png"/><Relationship Id="rId14" Type="http://schemas.openxmlformats.org/officeDocument/2006/relationships/image" Target="../media/image195.png"/></Relationships>
</file>

<file path=ppt/slides/_rels/slide1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112.png"/><Relationship Id="rId7" Type="http://schemas.openxmlformats.org/officeDocument/2006/relationships/image" Target="../media/image11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emf"/><Relationship Id="rId2" Type="http://schemas.openxmlformats.org/officeDocument/2006/relationships/image" Target="../media/image19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1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15.wmf"/><Relationship Id="rId3" Type="http://schemas.openxmlformats.org/officeDocument/2006/relationships/oleObject" Target="../embeddings/oleObject21.bin"/><Relationship Id="rId7" Type="http://schemas.openxmlformats.org/officeDocument/2006/relationships/image" Target="../media/image28.emf"/><Relationship Id="rId12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5.wmf"/><Relationship Id="rId11" Type="http://schemas.openxmlformats.org/officeDocument/2006/relationships/image" Target="../media/image27.wmf"/><Relationship Id="rId5" Type="http://schemas.openxmlformats.org/officeDocument/2006/relationships/oleObject" Target="../embeddings/oleObject22.bin"/><Relationship Id="rId10" Type="http://schemas.openxmlformats.org/officeDocument/2006/relationships/oleObject" Target="../embeddings/oleObject24.bin"/><Relationship Id="rId4" Type="http://schemas.openxmlformats.org/officeDocument/2006/relationships/image" Target="../media/image24.wmf"/><Relationship Id="rId9" Type="http://schemas.openxmlformats.org/officeDocument/2006/relationships/image" Target="../media/image26.wmf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1.emf"/></Relationships>
</file>

<file path=ppt/slides/_rels/slide1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6.bin"/><Relationship Id="rId3" Type="http://schemas.openxmlformats.org/officeDocument/2006/relationships/notesSlide" Target="../notesSlides/notesSlide43.xml"/><Relationship Id="rId7" Type="http://schemas.openxmlformats.org/officeDocument/2006/relationships/image" Target="../media/image20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6.vml"/><Relationship Id="rId6" Type="http://schemas.openxmlformats.org/officeDocument/2006/relationships/oleObject" Target="../embeddings/oleObject225.bin"/><Relationship Id="rId11" Type="http://schemas.openxmlformats.org/officeDocument/2006/relationships/image" Target="../media/image205.wmf"/><Relationship Id="rId5" Type="http://schemas.openxmlformats.org/officeDocument/2006/relationships/image" Target="../media/image202.wmf"/><Relationship Id="rId10" Type="http://schemas.openxmlformats.org/officeDocument/2006/relationships/oleObject" Target="../embeddings/oleObject227.bin"/><Relationship Id="rId4" Type="http://schemas.openxmlformats.org/officeDocument/2006/relationships/oleObject" Target="../embeddings/oleObject224.bin"/><Relationship Id="rId9" Type="http://schemas.openxmlformats.org/officeDocument/2006/relationships/image" Target="../media/image204.wmf"/></Relationships>
</file>

<file path=ppt/slides/_rels/slide1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7.wmf"/><Relationship Id="rId13" Type="http://schemas.openxmlformats.org/officeDocument/2006/relationships/oleObject" Target="../embeddings/oleObject232.bin"/><Relationship Id="rId3" Type="http://schemas.openxmlformats.org/officeDocument/2006/relationships/notesSlide" Target="../notesSlides/notesSlide44.xml"/><Relationship Id="rId7" Type="http://schemas.openxmlformats.org/officeDocument/2006/relationships/oleObject" Target="../embeddings/oleObject229.bin"/><Relationship Id="rId12" Type="http://schemas.openxmlformats.org/officeDocument/2006/relationships/image" Target="../media/image20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7.vml"/><Relationship Id="rId6" Type="http://schemas.openxmlformats.org/officeDocument/2006/relationships/image" Target="../media/image206.wmf"/><Relationship Id="rId11" Type="http://schemas.openxmlformats.org/officeDocument/2006/relationships/oleObject" Target="../embeddings/oleObject231.bin"/><Relationship Id="rId5" Type="http://schemas.openxmlformats.org/officeDocument/2006/relationships/oleObject" Target="../embeddings/oleObject228.bin"/><Relationship Id="rId10" Type="http://schemas.openxmlformats.org/officeDocument/2006/relationships/image" Target="../media/image208.wmf"/><Relationship Id="rId4" Type="http://schemas.openxmlformats.org/officeDocument/2006/relationships/image" Target="../media/image211.emf"/><Relationship Id="rId9" Type="http://schemas.openxmlformats.org/officeDocument/2006/relationships/oleObject" Target="../embeddings/oleObject230.bin"/><Relationship Id="rId14" Type="http://schemas.openxmlformats.org/officeDocument/2006/relationships/image" Target="../media/image210.wmf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8.vml"/><Relationship Id="rId6" Type="http://schemas.openxmlformats.org/officeDocument/2006/relationships/image" Target="../media/image207.wmf"/><Relationship Id="rId5" Type="http://schemas.openxmlformats.org/officeDocument/2006/relationships/oleObject" Target="../embeddings/oleObject233.bin"/><Relationship Id="rId4" Type="http://schemas.openxmlformats.org/officeDocument/2006/relationships/image" Target="../media/image212.emf"/></Relationships>
</file>

<file path=ppt/slides/_rels/slide1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8.wmf"/><Relationship Id="rId13" Type="http://schemas.openxmlformats.org/officeDocument/2006/relationships/oleObject" Target="../embeddings/oleObject238.bin"/><Relationship Id="rId3" Type="http://schemas.openxmlformats.org/officeDocument/2006/relationships/notesSlide" Target="../notesSlides/notesSlide46.xml"/><Relationship Id="rId7" Type="http://schemas.openxmlformats.org/officeDocument/2006/relationships/oleObject" Target="../embeddings/oleObject235.bin"/><Relationship Id="rId12" Type="http://schemas.openxmlformats.org/officeDocument/2006/relationships/image" Target="../media/image2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9.vml"/><Relationship Id="rId6" Type="http://schemas.openxmlformats.org/officeDocument/2006/relationships/image" Target="../media/image213.wmf"/><Relationship Id="rId11" Type="http://schemas.openxmlformats.org/officeDocument/2006/relationships/oleObject" Target="../embeddings/oleObject237.bin"/><Relationship Id="rId5" Type="http://schemas.openxmlformats.org/officeDocument/2006/relationships/oleObject" Target="../embeddings/oleObject234.bin"/><Relationship Id="rId10" Type="http://schemas.openxmlformats.org/officeDocument/2006/relationships/image" Target="../media/image214.wmf"/><Relationship Id="rId4" Type="http://schemas.openxmlformats.org/officeDocument/2006/relationships/image" Target="../media/image216.emf"/><Relationship Id="rId9" Type="http://schemas.openxmlformats.org/officeDocument/2006/relationships/oleObject" Target="../embeddings/oleObject236.bin"/><Relationship Id="rId14" Type="http://schemas.openxmlformats.org/officeDocument/2006/relationships/image" Target="../media/image207.wmf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6.png"/><Relationship Id="rId3" Type="http://schemas.openxmlformats.org/officeDocument/2006/relationships/image" Target="../media/image218.emf"/><Relationship Id="rId7" Type="http://schemas.openxmlformats.org/officeDocument/2006/relationships/image" Target="../media/image194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5.png"/><Relationship Id="rId5" Type="http://schemas.openxmlformats.org/officeDocument/2006/relationships/image" Target="../media/image244.png"/><Relationship Id="rId4" Type="http://schemas.openxmlformats.org/officeDocument/2006/relationships/image" Target="../media/image243.png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8.emf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0.emf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1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wmf"/><Relationship Id="rId2" Type="http://schemas.openxmlformats.org/officeDocument/2006/relationships/image" Target="../media/image22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4.emf"/></Relationships>
</file>

<file path=ppt/slides/_rels/slide1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6.wmf"/><Relationship Id="rId3" Type="http://schemas.openxmlformats.org/officeDocument/2006/relationships/image" Target="../media/image229.jpeg"/><Relationship Id="rId7" Type="http://schemas.openxmlformats.org/officeDocument/2006/relationships/oleObject" Target="../embeddings/oleObject240.bin"/><Relationship Id="rId12" Type="http://schemas.openxmlformats.org/officeDocument/2006/relationships/image" Target="../media/image2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0.vml"/><Relationship Id="rId6" Type="http://schemas.openxmlformats.org/officeDocument/2006/relationships/image" Target="../media/image225.wmf"/><Relationship Id="rId11" Type="http://schemas.openxmlformats.org/officeDocument/2006/relationships/oleObject" Target="../embeddings/oleObject242.bin"/><Relationship Id="rId5" Type="http://schemas.openxmlformats.org/officeDocument/2006/relationships/oleObject" Target="../embeddings/oleObject239.bin"/><Relationship Id="rId10" Type="http://schemas.openxmlformats.org/officeDocument/2006/relationships/image" Target="../media/image227.wmf"/><Relationship Id="rId4" Type="http://schemas.openxmlformats.org/officeDocument/2006/relationships/image" Target="../media/image230.emf"/><Relationship Id="rId9" Type="http://schemas.openxmlformats.org/officeDocument/2006/relationships/oleObject" Target="../embeddings/oleObject241.bin"/></Relationships>
</file>

<file path=ppt/slides/_rels/slide1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7.wmf"/><Relationship Id="rId13" Type="http://schemas.openxmlformats.org/officeDocument/2006/relationships/oleObject" Target="../embeddings/oleObject247.bin"/><Relationship Id="rId3" Type="http://schemas.openxmlformats.org/officeDocument/2006/relationships/image" Target="../media/image229.jpeg"/><Relationship Id="rId7" Type="http://schemas.openxmlformats.org/officeDocument/2006/relationships/oleObject" Target="../embeddings/oleObject244.bin"/><Relationship Id="rId12" Type="http://schemas.openxmlformats.org/officeDocument/2006/relationships/image" Target="../media/image2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1.vml"/><Relationship Id="rId6" Type="http://schemas.openxmlformats.org/officeDocument/2006/relationships/image" Target="../media/image226.wmf"/><Relationship Id="rId11" Type="http://schemas.openxmlformats.org/officeDocument/2006/relationships/oleObject" Target="../embeddings/oleObject246.bin"/><Relationship Id="rId5" Type="http://schemas.openxmlformats.org/officeDocument/2006/relationships/oleObject" Target="../embeddings/oleObject243.bin"/><Relationship Id="rId10" Type="http://schemas.openxmlformats.org/officeDocument/2006/relationships/image" Target="../media/image231.wmf"/><Relationship Id="rId4" Type="http://schemas.openxmlformats.org/officeDocument/2006/relationships/image" Target="../media/image234.emf"/><Relationship Id="rId9" Type="http://schemas.openxmlformats.org/officeDocument/2006/relationships/oleObject" Target="../embeddings/oleObject245.bin"/><Relationship Id="rId14" Type="http://schemas.openxmlformats.org/officeDocument/2006/relationships/image" Target="../media/image233.wmf"/></Relationships>
</file>

<file path=ppt/slides/_rels/slide1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7.emf"/><Relationship Id="rId3" Type="http://schemas.openxmlformats.org/officeDocument/2006/relationships/image" Target="../media/image229.jpeg"/><Relationship Id="rId7" Type="http://schemas.openxmlformats.org/officeDocument/2006/relationships/image" Target="../media/image236.wmf"/><Relationship Id="rId12" Type="http://schemas.openxmlformats.org/officeDocument/2006/relationships/image" Target="../media/image2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2.vml"/><Relationship Id="rId6" Type="http://schemas.openxmlformats.org/officeDocument/2006/relationships/oleObject" Target="../embeddings/oleObject249.bin"/><Relationship Id="rId11" Type="http://schemas.openxmlformats.org/officeDocument/2006/relationships/oleObject" Target="../embeddings/oleObject251.bin"/><Relationship Id="rId5" Type="http://schemas.openxmlformats.org/officeDocument/2006/relationships/image" Target="../media/image235.wmf"/><Relationship Id="rId10" Type="http://schemas.openxmlformats.org/officeDocument/2006/relationships/image" Target="../media/image226.wmf"/><Relationship Id="rId4" Type="http://schemas.openxmlformats.org/officeDocument/2006/relationships/oleObject" Target="../embeddings/oleObject248.bin"/><Relationship Id="rId9" Type="http://schemas.openxmlformats.org/officeDocument/2006/relationships/oleObject" Target="../embeddings/oleObject250.bin"/></Relationships>
</file>

<file path=ppt/slides/_rels/slide1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2.emf"/><Relationship Id="rId13" Type="http://schemas.openxmlformats.org/officeDocument/2006/relationships/oleObject" Target="../embeddings/oleObject256.bin"/><Relationship Id="rId3" Type="http://schemas.openxmlformats.org/officeDocument/2006/relationships/oleObject" Target="../embeddings/oleObject252.bin"/><Relationship Id="rId7" Type="http://schemas.openxmlformats.org/officeDocument/2006/relationships/image" Target="../media/image239.wmf"/><Relationship Id="rId12" Type="http://schemas.openxmlformats.org/officeDocument/2006/relationships/image" Target="../media/image240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2.wmf"/><Relationship Id="rId1" Type="http://schemas.openxmlformats.org/officeDocument/2006/relationships/vmlDrawing" Target="../drawings/vmlDrawing73.vml"/><Relationship Id="rId6" Type="http://schemas.openxmlformats.org/officeDocument/2006/relationships/oleObject" Target="../embeddings/oleObject253.bin"/><Relationship Id="rId11" Type="http://schemas.openxmlformats.org/officeDocument/2006/relationships/oleObject" Target="../embeddings/oleObject255.bin"/><Relationship Id="rId5" Type="http://schemas.openxmlformats.org/officeDocument/2006/relationships/image" Target="../media/image229.jpeg"/><Relationship Id="rId15" Type="http://schemas.openxmlformats.org/officeDocument/2006/relationships/oleObject" Target="../embeddings/oleObject257.bin"/><Relationship Id="rId10" Type="http://schemas.openxmlformats.org/officeDocument/2006/relationships/image" Target="../media/image226.wmf"/><Relationship Id="rId4" Type="http://schemas.openxmlformats.org/officeDocument/2006/relationships/image" Target="../media/image238.wmf"/><Relationship Id="rId9" Type="http://schemas.openxmlformats.org/officeDocument/2006/relationships/oleObject" Target="../embeddings/oleObject254.bin"/><Relationship Id="rId14" Type="http://schemas.openxmlformats.org/officeDocument/2006/relationships/image" Target="../media/image241.wmf"/></Relationships>
</file>

<file path=ppt/slides/_rels/slide1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6.wmf"/><Relationship Id="rId13" Type="http://schemas.openxmlformats.org/officeDocument/2006/relationships/oleObject" Target="../embeddings/oleObject262.bin"/><Relationship Id="rId3" Type="http://schemas.openxmlformats.org/officeDocument/2006/relationships/oleObject" Target="../embeddings/oleObject258.bin"/><Relationship Id="rId7" Type="http://schemas.openxmlformats.org/officeDocument/2006/relationships/oleObject" Target="../embeddings/oleObject259.bin"/><Relationship Id="rId12" Type="http://schemas.openxmlformats.org/officeDocument/2006/relationships/image" Target="../media/image24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2.wmf"/><Relationship Id="rId1" Type="http://schemas.openxmlformats.org/officeDocument/2006/relationships/vmlDrawing" Target="../drawings/vmlDrawing74.vml"/><Relationship Id="rId6" Type="http://schemas.openxmlformats.org/officeDocument/2006/relationships/image" Target="../media/image244.emf"/><Relationship Id="rId11" Type="http://schemas.openxmlformats.org/officeDocument/2006/relationships/oleObject" Target="../embeddings/oleObject261.bin"/><Relationship Id="rId5" Type="http://schemas.openxmlformats.org/officeDocument/2006/relationships/image" Target="../media/image229.jpeg"/><Relationship Id="rId15" Type="http://schemas.openxmlformats.org/officeDocument/2006/relationships/oleObject" Target="../embeddings/oleObject263.bin"/><Relationship Id="rId10" Type="http://schemas.openxmlformats.org/officeDocument/2006/relationships/image" Target="../media/image240.wmf"/><Relationship Id="rId4" Type="http://schemas.openxmlformats.org/officeDocument/2006/relationships/image" Target="../media/image238.wmf"/><Relationship Id="rId9" Type="http://schemas.openxmlformats.org/officeDocument/2006/relationships/oleObject" Target="../embeddings/oleObject260.bin"/><Relationship Id="rId14" Type="http://schemas.openxmlformats.org/officeDocument/2006/relationships/image" Target="../media/image243.wmf"/></Relationships>
</file>

<file path=ppt/slides/_rels/slide1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6.bin"/><Relationship Id="rId13" Type="http://schemas.openxmlformats.org/officeDocument/2006/relationships/image" Target="../media/image248.wmf"/><Relationship Id="rId18" Type="http://schemas.openxmlformats.org/officeDocument/2006/relationships/oleObject" Target="../embeddings/oleObject271.bin"/><Relationship Id="rId3" Type="http://schemas.openxmlformats.org/officeDocument/2006/relationships/oleObject" Target="../embeddings/oleObject264.bin"/><Relationship Id="rId7" Type="http://schemas.openxmlformats.org/officeDocument/2006/relationships/image" Target="../media/image245.wmf"/><Relationship Id="rId12" Type="http://schemas.openxmlformats.org/officeDocument/2006/relationships/oleObject" Target="../embeddings/oleObject268.bin"/><Relationship Id="rId17" Type="http://schemas.openxmlformats.org/officeDocument/2006/relationships/image" Target="../media/image243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70.bin"/><Relationship Id="rId1" Type="http://schemas.openxmlformats.org/officeDocument/2006/relationships/vmlDrawing" Target="../drawings/vmlDrawing75.vml"/><Relationship Id="rId6" Type="http://schemas.openxmlformats.org/officeDocument/2006/relationships/oleObject" Target="../embeddings/oleObject265.bin"/><Relationship Id="rId11" Type="http://schemas.openxmlformats.org/officeDocument/2006/relationships/image" Target="../media/image247.wmf"/><Relationship Id="rId5" Type="http://schemas.openxmlformats.org/officeDocument/2006/relationships/image" Target="../media/image250.emf"/><Relationship Id="rId15" Type="http://schemas.openxmlformats.org/officeDocument/2006/relationships/image" Target="../media/image249.wmf"/><Relationship Id="rId10" Type="http://schemas.openxmlformats.org/officeDocument/2006/relationships/oleObject" Target="../embeddings/oleObject267.bin"/><Relationship Id="rId4" Type="http://schemas.openxmlformats.org/officeDocument/2006/relationships/image" Target="../media/image238.wmf"/><Relationship Id="rId9" Type="http://schemas.openxmlformats.org/officeDocument/2006/relationships/image" Target="../media/image246.wmf"/><Relationship Id="rId14" Type="http://schemas.openxmlformats.org/officeDocument/2006/relationships/oleObject" Target="../embeddings/oleObject269.bin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2.bin"/><Relationship Id="rId7" Type="http://schemas.openxmlformats.org/officeDocument/2006/relationships/image" Target="../media/image25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6.vml"/><Relationship Id="rId6" Type="http://schemas.openxmlformats.org/officeDocument/2006/relationships/oleObject" Target="../embeddings/oleObject273.bin"/><Relationship Id="rId5" Type="http://schemas.openxmlformats.org/officeDocument/2006/relationships/image" Target="../media/image252.emf"/><Relationship Id="rId4" Type="http://schemas.openxmlformats.org/officeDocument/2006/relationships/image" Target="../media/image238.wmf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4.emf"/><Relationship Id="rId2" Type="http://schemas.openxmlformats.org/officeDocument/2006/relationships/image" Target="../media/image253.emf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6.emf"/><Relationship Id="rId2" Type="http://schemas.openxmlformats.org/officeDocument/2006/relationships/image" Target="../media/image25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9.wmf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2.wmf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8.emf"/><Relationship Id="rId2" Type="http://schemas.openxmlformats.org/officeDocument/2006/relationships/image" Target="../media/image257.emf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emf"/><Relationship Id="rId2" Type="http://schemas.openxmlformats.org/officeDocument/2006/relationships/image" Target="../media/image259.emf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1.wmf"/><Relationship Id="rId3" Type="http://schemas.openxmlformats.org/officeDocument/2006/relationships/oleObject" Target="../embeddings/oleObject274.bin"/><Relationship Id="rId7" Type="http://schemas.openxmlformats.org/officeDocument/2006/relationships/oleObject" Target="../embeddings/oleObject27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7.vml"/><Relationship Id="rId6" Type="http://schemas.openxmlformats.org/officeDocument/2006/relationships/image" Target="../media/image217.emf"/><Relationship Id="rId5" Type="http://schemas.openxmlformats.org/officeDocument/2006/relationships/image" Target="../media/image262.emf"/><Relationship Id="rId4" Type="http://schemas.openxmlformats.org/officeDocument/2006/relationships/image" Target="../media/image261.wmf"/></Relationships>
</file>

<file path=ppt/slides/_rels/slide1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112.png"/><Relationship Id="rId7" Type="http://schemas.openxmlformats.org/officeDocument/2006/relationships/image" Target="../media/image116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3.emf"/><Relationship Id="rId2" Type="http://schemas.openxmlformats.org/officeDocument/2006/relationships/image" Target="../media/image219.emf"/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4.emf"/><Relationship Id="rId2" Type="http://schemas.openxmlformats.org/officeDocument/2006/relationships/image" Target="../media/image220.emf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emf"/><Relationship Id="rId2" Type="http://schemas.openxmlformats.org/officeDocument/2006/relationships/image" Target="../media/image218.emf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5.emf"/><Relationship Id="rId2" Type="http://schemas.openxmlformats.org/officeDocument/2006/relationships/image" Target="../media/image2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6.png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8.emf"/><Relationship Id="rId2" Type="http://schemas.openxmlformats.org/officeDocument/2006/relationships/image" Target="../media/image267.emf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emf"/><Relationship Id="rId2" Type="http://schemas.openxmlformats.org/officeDocument/2006/relationships/image" Target="../media/image26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35.wmf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32.wmf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1.emf"/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2.emf"/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3.emf"/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4.emf"/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5.emf"/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6.emf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7.emf"/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8.emf"/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9.emf"/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5.wmf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37.wmf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1.emf"/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2.emf"/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3.emf"/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3.emf"/><Relationship Id="rId2" Type="http://schemas.openxmlformats.org/officeDocument/2006/relationships/image" Target="../media/image277.emf"/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5.emf"/><Relationship Id="rId2" Type="http://schemas.openxmlformats.org/officeDocument/2006/relationships/image" Target="../media/image284.emf"/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7.emf"/><Relationship Id="rId2" Type="http://schemas.openxmlformats.org/officeDocument/2006/relationships/image" Target="../media/image286.emf"/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9.emf"/><Relationship Id="rId2" Type="http://schemas.openxmlformats.org/officeDocument/2006/relationships/image" Target="../media/image28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0.png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8.vml"/><Relationship Id="rId4" Type="http://schemas.openxmlformats.org/officeDocument/2006/relationships/image" Target="../media/image291.wmf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9.vml"/><Relationship Id="rId4" Type="http://schemas.openxmlformats.org/officeDocument/2006/relationships/image" Target="../media/image291.wmf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0.vml"/><Relationship Id="rId4" Type="http://schemas.openxmlformats.org/officeDocument/2006/relationships/image" Target="../media/image291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1.vml"/><Relationship Id="rId4" Type="http://schemas.openxmlformats.org/officeDocument/2006/relationships/image" Target="../media/image291.wmf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3.png"/><Relationship Id="rId2" Type="http://schemas.openxmlformats.org/officeDocument/2006/relationships/image" Target="../media/image2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4.png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5.emf"/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5.emf"/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7.png"/><Relationship Id="rId2" Type="http://schemas.openxmlformats.org/officeDocument/2006/relationships/image" Target="../media/image296.png"/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ecd-nea.org/dbdata/nds_jefreports/jefreport-18/jeff18.pdf" TargetMode="External"/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oleObject" Target="../embeddings/oleObject32.bin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3.wmf"/><Relationship Id="rId11" Type="http://schemas.openxmlformats.org/officeDocument/2006/relationships/image" Target="../media/image41.wmf"/><Relationship Id="rId5" Type="http://schemas.openxmlformats.org/officeDocument/2006/relationships/image" Target="../media/image42.wmf"/><Relationship Id="rId10" Type="http://schemas.openxmlformats.org/officeDocument/2006/relationships/oleObject" Target="../embeddings/oleObject34.bin"/><Relationship Id="rId4" Type="http://schemas.openxmlformats.org/officeDocument/2006/relationships/image" Target="../media/image39.wmf"/><Relationship Id="rId9" Type="http://schemas.openxmlformats.org/officeDocument/2006/relationships/image" Target="../media/image4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45.wmf"/><Relationship Id="rId4" Type="http://schemas.openxmlformats.org/officeDocument/2006/relationships/oleObject" Target="../embeddings/oleObject35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0.e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51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4.png"/><Relationship Id="rId5" Type="http://schemas.openxmlformats.org/officeDocument/2006/relationships/image" Target="../media/image52.wmf"/><Relationship Id="rId4" Type="http://schemas.openxmlformats.org/officeDocument/2006/relationships/oleObject" Target="../embeddings/oleObject38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3.wmf"/><Relationship Id="rId7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4.png"/><Relationship Id="rId11" Type="http://schemas.openxmlformats.org/officeDocument/2006/relationships/image" Target="../media/image55.png"/><Relationship Id="rId5" Type="http://schemas.openxmlformats.org/officeDocument/2006/relationships/image" Target="../media/image52.wmf"/><Relationship Id="rId10" Type="http://schemas.openxmlformats.org/officeDocument/2006/relationships/image" Target="../media/image59.png"/><Relationship Id="rId4" Type="http://schemas.openxmlformats.org/officeDocument/2006/relationships/oleObject" Target="../embeddings/oleObject39.bin"/><Relationship Id="rId9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oleObject" Target="../embeddings/oleObject40.bin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60.wmf"/><Relationship Id="rId9" Type="http://schemas.openxmlformats.org/officeDocument/2006/relationships/image" Target="../media/image52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oleObject" Target="../embeddings/oleObject43.bin"/><Relationship Id="rId7" Type="http://schemas.openxmlformats.org/officeDocument/2006/relationships/image" Target="../media/image5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44.bin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61.wmf"/><Relationship Id="rId11" Type="http://schemas.openxmlformats.org/officeDocument/2006/relationships/image" Target="../media/image61.png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69.png"/><Relationship Id="rId4" Type="http://schemas.openxmlformats.org/officeDocument/2006/relationships/image" Target="../media/image63.wmf"/><Relationship Id="rId9" Type="http://schemas.openxmlformats.org/officeDocument/2006/relationships/image" Target="../media/image65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7" Type="http://schemas.openxmlformats.org/officeDocument/2006/relationships/image" Target="../media/image6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49.bin"/><Relationship Id="rId5" Type="http://schemas.openxmlformats.org/officeDocument/2006/relationships/image" Target="../media/image67.wmf"/><Relationship Id="rId4" Type="http://schemas.openxmlformats.org/officeDocument/2006/relationships/oleObject" Target="../embeddings/oleObject4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51.bin"/><Relationship Id="rId5" Type="http://schemas.openxmlformats.org/officeDocument/2006/relationships/image" Target="../media/image78.wmf"/><Relationship Id="rId4" Type="http://schemas.openxmlformats.org/officeDocument/2006/relationships/oleObject" Target="../embeddings/oleObject50.bin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83.wmf"/><Relationship Id="rId5" Type="http://schemas.openxmlformats.org/officeDocument/2006/relationships/oleObject" Target="../embeddings/oleObject53.bin"/><Relationship Id="rId4" Type="http://schemas.openxmlformats.org/officeDocument/2006/relationships/image" Target="../media/image82.wmf"/><Relationship Id="rId9" Type="http://schemas.openxmlformats.org/officeDocument/2006/relationships/image" Target="../media/image85.e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86.wmf"/><Relationship Id="rId5" Type="http://schemas.openxmlformats.org/officeDocument/2006/relationships/oleObject" Target="../embeddings/oleObject55.bin"/><Relationship Id="rId4" Type="http://schemas.openxmlformats.org/officeDocument/2006/relationships/image" Target="../media/image88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89.wmf"/><Relationship Id="rId4" Type="http://schemas.openxmlformats.org/officeDocument/2006/relationships/oleObject" Target="../embeddings/oleObject57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13" Type="http://schemas.openxmlformats.org/officeDocument/2006/relationships/image" Target="../media/image95.wmf"/><Relationship Id="rId3" Type="http://schemas.openxmlformats.org/officeDocument/2006/relationships/image" Target="../media/image96.wmf"/><Relationship Id="rId7" Type="http://schemas.openxmlformats.org/officeDocument/2006/relationships/image" Target="../media/image92.wmf"/><Relationship Id="rId12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59.bin"/><Relationship Id="rId11" Type="http://schemas.openxmlformats.org/officeDocument/2006/relationships/image" Target="../media/image94.wmf"/><Relationship Id="rId5" Type="http://schemas.openxmlformats.org/officeDocument/2006/relationships/image" Target="../media/image91.wmf"/><Relationship Id="rId10" Type="http://schemas.openxmlformats.org/officeDocument/2006/relationships/oleObject" Target="../embeddings/oleObject61.bin"/><Relationship Id="rId4" Type="http://schemas.openxmlformats.org/officeDocument/2006/relationships/oleObject" Target="../embeddings/oleObject58.bin"/><Relationship Id="rId9" Type="http://schemas.openxmlformats.org/officeDocument/2006/relationships/image" Target="../media/image93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oleObject" Target="../embeddings/oleObject63.bin"/><Relationship Id="rId7" Type="http://schemas.openxmlformats.org/officeDocument/2006/relationships/image" Target="../media/image9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64.bin"/><Relationship Id="rId11" Type="http://schemas.openxmlformats.org/officeDocument/2006/relationships/image" Target="../media/image99.wmf"/><Relationship Id="rId5" Type="http://schemas.openxmlformats.org/officeDocument/2006/relationships/image" Target="../media/image100.wmf"/><Relationship Id="rId10" Type="http://schemas.openxmlformats.org/officeDocument/2006/relationships/oleObject" Target="../embeddings/oleObject66.bin"/><Relationship Id="rId4" Type="http://schemas.openxmlformats.org/officeDocument/2006/relationships/image" Target="../media/image97.wmf"/><Relationship Id="rId9" Type="http://schemas.openxmlformats.org/officeDocument/2006/relationships/image" Target="../media/image91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9.bin"/><Relationship Id="rId3" Type="http://schemas.openxmlformats.org/officeDocument/2006/relationships/oleObject" Target="../embeddings/oleObject67.bin"/><Relationship Id="rId7" Type="http://schemas.openxmlformats.org/officeDocument/2006/relationships/image" Target="../media/image9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68.bin"/><Relationship Id="rId11" Type="http://schemas.openxmlformats.org/officeDocument/2006/relationships/image" Target="../media/image99.wmf"/><Relationship Id="rId5" Type="http://schemas.openxmlformats.org/officeDocument/2006/relationships/image" Target="../media/image102.wmf"/><Relationship Id="rId10" Type="http://schemas.openxmlformats.org/officeDocument/2006/relationships/oleObject" Target="../embeddings/oleObject70.bin"/><Relationship Id="rId4" Type="http://schemas.openxmlformats.org/officeDocument/2006/relationships/image" Target="../media/image97.wmf"/><Relationship Id="rId9" Type="http://schemas.openxmlformats.org/officeDocument/2006/relationships/image" Target="../media/image101.w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3.bin"/><Relationship Id="rId3" Type="http://schemas.openxmlformats.org/officeDocument/2006/relationships/oleObject" Target="../embeddings/oleObject71.bin"/><Relationship Id="rId7" Type="http://schemas.openxmlformats.org/officeDocument/2006/relationships/image" Target="../media/image9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72.bin"/><Relationship Id="rId11" Type="http://schemas.openxmlformats.org/officeDocument/2006/relationships/image" Target="../media/image99.wmf"/><Relationship Id="rId5" Type="http://schemas.openxmlformats.org/officeDocument/2006/relationships/image" Target="../media/image103.wmf"/><Relationship Id="rId10" Type="http://schemas.openxmlformats.org/officeDocument/2006/relationships/oleObject" Target="../embeddings/oleObject74.bin"/><Relationship Id="rId4" Type="http://schemas.openxmlformats.org/officeDocument/2006/relationships/image" Target="../media/image97.wmf"/><Relationship Id="rId9" Type="http://schemas.openxmlformats.org/officeDocument/2006/relationships/image" Target="../media/image101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105.wmf"/><Relationship Id="rId4" Type="http://schemas.openxmlformats.org/officeDocument/2006/relationships/image" Target="../media/image104.w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8.bin"/><Relationship Id="rId3" Type="http://schemas.openxmlformats.org/officeDocument/2006/relationships/image" Target="../media/image109.wmf"/><Relationship Id="rId7" Type="http://schemas.openxmlformats.org/officeDocument/2006/relationships/image" Target="../media/image10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77.bin"/><Relationship Id="rId5" Type="http://schemas.openxmlformats.org/officeDocument/2006/relationships/image" Target="../media/image106.wmf"/><Relationship Id="rId4" Type="http://schemas.openxmlformats.org/officeDocument/2006/relationships/oleObject" Target="../embeddings/oleObject76.bin"/><Relationship Id="rId9" Type="http://schemas.openxmlformats.org/officeDocument/2006/relationships/image" Target="../media/image108.wm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3" Type="http://schemas.openxmlformats.org/officeDocument/2006/relationships/image" Target="../media/image112.wmf"/><Relationship Id="rId7" Type="http://schemas.openxmlformats.org/officeDocument/2006/relationships/image" Target="../media/image10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80.bin"/><Relationship Id="rId11" Type="http://schemas.openxmlformats.org/officeDocument/2006/relationships/image" Target="../media/image107.wmf"/><Relationship Id="rId5" Type="http://schemas.openxmlformats.org/officeDocument/2006/relationships/image" Target="../media/image110.wmf"/><Relationship Id="rId10" Type="http://schemas.openxmlformats.org/officeDocument/2006/relationships/oleObject" Target="../embeddings/oleObject82.bin"/><Relationship Id="rId4" Type="http://schemas.openxmlformats.org/officeDocument/2006/relationships/oleObject" Target="../embeddings/oleObject79.bin"/><Relationship Id="rId9" Type="http://schemas.openxmlformats.org/officeDocument/2006/relationships/image" Target="../media/image11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w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13.wmf"/><Relationship Id="rId5" Type="http://schemas.openxmlformats.org/officeDocument/2006/relationships/oleObject" Target="../embeddings/oleObject83.bin"/><Relationship Id="rId4" Type="http://schemas.openxmlformats.org/officeDocument/2006/relationships/image" Target="../media/image114.w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14.wmf"/><Relationship Id="rId11" Type="http://schemas.openxmlformats.org/officeDocument/2006/relationships/image" Target="../media/image113.wmf"/><Relationship Id="rId5" Type="http://schemas.openxmlformats.org/officeDocument/2006/relationships/image" Target="../media/image115.wmf"/><Relationship Id="rId10" Type="http://schemas.openxmlformats.org/officeDocument/2006/relationships/oleObject" Target="../embeddings/oleObject86.bin"/><Relationship Id="rId4" Type="http://schemas.openxmlformats.org/officeDocument/2006/relationships/oleObject" Target="../embeddings/oleObject84.bin"/><Relationship Id="rId9" Type="http://schemas.openxmlformats.org/officeDocument/2006/relationships/image" Target="../media/image116.w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9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88.bin"/><Relationship Id="rId5" Type="http://schemas.openxmlformats.org/officeDocument/2006/relationships/image" Target="../media/image118.wmf"/><Relationship Id="rId4" Type="http://schemas.openxmlformats.org/officeDocument/2006/relationships/oleObject" Target="../embeddings/oleObject87.bin"/><Relationship Id="rId9" Type="http://schemas.openxmlformats.org/officeDocument/2006/relationships/image" Target="../media/image120.w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2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91.bin"/><Relationship Id="rId5" Type="http://schemas.openxmlformats.org/officeDocument/2006/relationships/image" Target="../media/image118.wmf"/><Relationship Id="rId4" Type="http://schemas.openxmlformats.org/officeDocument/2006/relationships/oleObject" Target="../embeddings/oleObject90.bin"/><Relationship Id="rId9" Type="http://schemas.openxmlformats.org/officeDocument/2006/relationships/image" Target="../media/image121.wm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5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94.bin"/><Relationship Id="rId11" Type="http://schemas.openxmlformats.org/officeDocument/2006/relationships/image" Target="../media/image121.wmf"/><Relationship Id="rId5" Type="http://schemas.openxmlformats.org/officeDocument/2006/relationships/image" Target="../media/image118.wmf"/><Relationship Id="rId10" Type="http://schemas.openxmlformats.org/officeDocument/2006/relationships/oleObject" Target="../embeddings/oleObject96.bin"/><Relationship Id="rId4" Type="http://schemas.openxmlformats.org/officeDocument/2006/relationships/oleObject" Target="../embeddings/oleObject93.bin"/><Relationship Id="rId9" Type="http://schemas.openxmlformats.org/officeDocument/2006/relationships/image" Target="../media/image122.wm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9.bin"/><Relationship Id="rId13" Type="http://schemas.openxmlformats.org/officeDocument/2006/relationships/image" Target="../media/image121.wm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22.wmf"/><Relationship Id="rId12" Type="http://schemas.openxmlformats.org/officeDocument/2006/relationships/oleObject" Target="../embeddings/oleObject10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98.bin"/><Relationship Id="rId11" Type="http://schemas.openxmlformats.org/officeDocument/2006/relationships/image" Target="../media/image120.wmf"/><Relationship Id="rId5" Type="http://schemas.openxmlformats.org/officeDocument/2006/relationships/image" Target="../media/image118.wmf"/><Relationship Id="rId10" Type="http://schemas.openxmlformats.org/officeDocument/2006/relationships/oleObject" Target="../embeddings/oleObject100.bin"/><Relationship Id="rId4" Type="http://schemas.openxmlformats.org/officeDocument/2006/relationships/oleObject" Target="../embeddings/oleObject97.bin"/><Relationship Id="rId9" Type="http://schemas.openxmlformats.org/officeDocument/2006/relationships/image" Target="../media/image123.w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4.bin"/><Relationship Id="rId13" Type="http://schemas.openxmlformats.org/officeDocument/2006/relationships/image" Target="../media/image126.wmf"/><Relationship Id="rId18" Type="http://schemas.openxmlformats.org/officeDocument/2006/relationships/oleObject" Target="../embeddings/oleObject109.bin"/><Relationship Id="rId3" Type="http://schemas.openxmlformats.org/officeDocument/2006/relationships/notesSlide" Target="../notesSlides/notesSlide11.xml"/><Relationship Id="rId21" Type="http://schemas.openxmlformats.org/officeDocument/2006/relationships/image" Target="../media/image121.wmf"/><Relationship Id="rId7" Type="http://schemas.openxmlformats.org/officeDocument/2006/relationships/image" Target="../media/image122.wmf"/><Relationship Id="rId12" Type="http://schemas.openxmlformats.org/officeDocument/2006/relationships/oleObject" Target="../embeddings/oleObject106.bin"/><Relationship Id="rId17" Type="http://schemas.openxmlformats.org/officeDocument/2006/relationships/image" Target="../media/image12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08.bin"/><Relationship Id="rId20" Type="http://schemas.openxmlformats.org/officeDocument/2006/relationships/oleObject" Target="../embeddings/oleObject110.bin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103.bin"/><Relationship Id="rId11" Type="http://schemas.openxmlformats.org/officeDocument/2006/relationships/image" Target="../media/image125.wmf"/><Relationship Id="rId5" Type="http://schemas.openxmlformats.org/officeDocument/2006/relationships/image" Target="../media/image118.wmf"/><Relationship Id="rId15" Type="http://schemas.openxmlformats.org/officeDocument/2006/relationships/image" Target="../media/image123.wmf"/><Relationship Id="rId10" Type="http://schemas.openxmlformats.org/officeDocument/2006/relationships/oleObject" Target="../embeddings/oleObject105.bin"/><Relationship Id="rId19" Type="http://schemas.openxmlformats.org/officeDocument/2006/relationships/image" Target="../media/image127.wmf"/><Relationship Id="rId4" Type="http://schemas.openxmlformats.org/officeDocument/2006/relationships/oleObject" Target="../embeddings/oleObject102.bin"/><Relationship Id="rId9" Type="http://schemas.openxmlformats.org/officeDocument/2006/relationships/image" Target="../media/image124.wmf"/><Relationship Id="rId14" Type="http://schemas.openxmlformats.org/officeDocument/2006/relationships/oleObject" Target="../embeddings/oleObject107.bin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3.bin"/><Relationship Id="rId13" Type="http://schemas.openxmlformats.org/officeDocument/2006/relationships/image" Target="../media/image126.wmf"/><Relationship Id="rId18" Type="http://schemas.openxmlformats.org/officeDocument/2006/relationships/oleObject" Target="../embeddings/oleObject118.bin"/><Relationship Id="rId3" Type="http://schemas.openxmlformats.org/officeDocument/2006/relationships/notesSlide" Target="../notesSlides/notesSlide12.xml"/><Relationship Id="rId21" Type="http://schemas.openxmlformats.org/officeDocument/2006/relationships/image" Target="../media/image121.wmf"/><Relationship Id="rId7" Type="http://schemas.openxmlformats.org/officeDocument/2006/relationships/image" Target="../media/image122.wmf"/><Relationship Id="rId12" Type="http://schemas.openxmlformats.org/officeDocument/2006/relationships/oleObject" Target="../embeddings/oleObject115.bin"/><Relationship Id="rId17" Type="http://schemas.openxmlformats.org/officeDocument/2006/relationships/image" Target="../media/image12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7.bin"/><Relationship Id="rId20" Type="http://schemas.openxmlformats.org/officeDocument/2006/relationships/oleObject" Target="../embeddings/oleObject119.bin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112.bin"/><Relationship Id="rId11" Type="http://schemas.openxmlformats.org/officeDocument/2006/relationships/image" Target="../media/image125.wmf"/><Relationship Id="rId5" Type="http://schemas.openxmlformats.org/officeDocument/2006/relationships/image" Target="../media/image118.wmf"/><Relationship Id="rId15" Type="http://schemas.openxmlformats.org/officeDocument/2006/relationships/image" Target="../media/image123.wmf"/><Relationship Id="rId10" Type="http://schemas.openxmlformats.org/officeDocument/2006/relationships/oleObject" Target="../embeddings/oleObject114.bin"/><Relationship Id="rId19" Type="http://schemas.openxmlformats.org/officeDocument/2006/relationships/image" Target="../media/image127.wmf"/><Relationship Id="rId4" Type="http://schemas.openxmlformats.org/officeDocument/2006/relationships/oleObject" Target="../embeddings/oleObject111.bin"/><Relationship Id="rId9" Type="http://schemas.openxmlformats.org/officeDocument/2006/relationships/image" Target="../media/image124.wmf"/><Relationship Id="rId14" Type="http://schemas.openxmlformats.org/officeDocument/2006/relationships/oleObject" Target="../embeddings/oleObject116.bin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2.bin"/><Relationship Id="rId13" Type="http://schemas.openxmlformats.org/officeDocument/2006/relationships/image" Target="../media/image126.wmf"/><Relationship Id="rId18" Type="http://schemas.openxmlformats.org/officeDocument/2006/relationships/oleObject" Target="../embeddings/oleObject127.bin"/><Relationship Id="rId3" Type="http://schemas.openxmlformats.org/officeDocument/2006/relationships/notesSlide" Target="../notesSlides/notesSlide13.xml"/><Relationship Id="rId21" Type="http://schemas.openxmlformats.org/officeDocument/2006/relationships/image" Target="../media/image127.wmf"/><Relationship Id="rId7" Type="http://schemas.openxmlformats.org/officeDocument/2006/relationships/image" Target="../media/image122.wmf"/><Relationship Id="rId12" Type="http://schemas.openxmlformats.org/officeDocument/2006/relationships/oleObject" Target="../embeddings/oleObject124.bin"/><Relationship Id="rId17" Type="http://schemas.openxmlformats.org/officeDocument/2006/relationships/image" Target="../media/image123.wmf"/><Relationship Id="rId25" Type="http://schemas.openxmlformats.org/officeDocument/2006/relationships/image" Target="../media/image12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26.bin"/><Relationship Id="rId20" Type="http://schemas.openxmlformats.org/officeDocument/2006/relationships/oleObject" Target="../embeddings/oleObject128.bin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121.bin"/><Relationship Id="rId11" Type="http://schemas.openxmlformats.org/officeDocument/2006/relationships/image" Target="../media/image125.wmf"/><Relationship Id="rId24" Type="http://schemas.openxmlformats.org/officeDocument/2006/relationships/oleObject" Target="../embeddings/oleObject130.bin"/><Relationship Id="rId5" Type="http://schemas.openxmlformats.org/officeDocument/2006/relationships/image" Target="../media/image118.wmf"/><Relationship Id="rId15" Type="http://schemas.openxmlformats.org/officeDocument/2006/relationships/image" Target="../media/image128.wmf"/><Relationship Id="rId23" Type="http://schemas.openxmlformats.org/officeDocument/2006/relationships/image" Target="../media/image121.wmf"/><Relationship Id="rId10" Type="http://schemas.openxmlformats.org/officeDocument/2006/relationships/oleObject" Target="../embeddings/oleObject123.bin"/><Relationship Id="rId19" Type="http://schemas.openxmlformats.org/officeDocument/2006/relationships/image" Target="../media/image120.wmf"/><Relationship Id="rId4" Type="http://schemas.openxmlformats.org/officeDocument/2006/relationships/oleObject" Target="../embeddings/oleObject120.bin"/><Relationship Id="rId9" Type="http://schemas.openxmlformats.org/officeDocument/2006/relationships/image" Target="../media/image124.wmf"/><Relationship Id="rId14" Type="http://schemas.openxmlformats.org/officeDocument/2006/relationships/oleObject" Target="../embeddings/oleObject125.bin"/><Relationship Id="rId22" Type="http://schemas.openxmlformats.org/officeDocument/2006/relationships/oleObject" Target="../embeddings/oleObject129.bin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3.bin"/><Relationship Id="rId13" Type="http://schemas.openxmlformats.org/officeDocument/2006/relationships/image" Target="../media/image121.wmf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22.wmf"/><Relationship Id="rId12" Type="http://schemas.openxmlformats.org/officeDocument/2006/relationships/oleObject" Target="../embeddings/oleObject1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6" Type="http://schemas.openxmlformats.org/officeDocument/2006/relationships/oleObject" Target="../embeddings/oleObject132.bin"/><Relationship Id="rId11" Type="http://schemas.openxmlformats.org/officeDocument/2006/relationships/image" Target="../media/image120.wmf"/><Relationship Id="rId5" Type="http://schemas.openxmlformats.org/officeDocument/2006/relationships/image" Target="../media/image118.wmf"/><Relationship Id="rId10" Type="http://schemas.openxmlformats.org/officeDocument/2006/relationships/oleObject" Target="../embeddings/oleObject134.bin"/><Relationship Id="rId4" Type="http://schemas.openxmlformats.org/officeDocument/2006/relationships/oleObject" Target="../embeddings/oleObject131.bin"/><Relationship Id="rId9" Type="http://schemas.openxmlformats.org/officeDocument/2006/relationships/image" Target="../media/image130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8.bin"/><Relationship Id="rId13" Type="http://schemas.openxmlformats.org/officeDocument/2006/relationships/image" Target="../media/image133.wmf"/><Relationship Id="rId18" Type="http://schemas.openxmlformats.org/officeDocument/2006/relationships/oleObject" Target="../embeddings/oleObject143.bin"/><Relationship Id="rId3" Type="http://schemas.openxmlformats.org/officeDocument/2006/relationships/notesSlide" Target="../notesSlides/notesSlide15.xml"/><Relationship Id="rId21" Type="http://schemas.openxmlformats.org/officeDocument/2006/relationships/image" Target="../media/image121.wmf"/><Relationship Id="rId7" Type="http://schemas.openxmlformats.org/officeDocument/2006/relationships/image" Target="../media/image122.wmf"/><Relationship Id="rId12" Type="http://schemas.openxmlformats.org/officeDocument/2006/relationships/oleObject" Target="../embeddings/oleObject140.bin"/><Relationship Id="rId17" Type="http://schemas.openxmlformats.org/officeDocument/2006/relationships/image" Target="../media/image12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2.bin"/><Relationship Id="rId20" Type="http://schemas.openxmlformats.org/officeDocument/2006/relationships/oleObject" Target="../embeddings/oleObject144.bin"/><Relationship Id="rId1" Type="http://schemas.openxmlformats.org/officeDocument/2006/relationships/vmlDrawing" Target="../drawings/vmlDrawing44.vml"/><Relationship Id="rId6" Type="http://schemas.openxmlformats.org/officeDocument/2006/relationships/oleObject" Target="../embeddings/oleObject137.bin"/><Relationship Id="rId11" Type="http://schemas.openxmlformats.org/officeDocument/2006/relationships/image" Target="../media/image132.wmf"/><Relationship Id="rId5" Type="http://schemas.openxmlformats.org/officeDocument/2006/relationships/image" Target="../media/image118.wmf"/><Relationship Id="rId15" Type="http://schemas.openxmlformats.org/officeDocument/2006/relationships/image" Target="../media/image130.wmf"/><Relationship Id="rId10" Type="http://schemas.openxmlformats.org/officeDocument/2006/relationships/oleObject" Target="../embeddings/oleObject139.bin"/><Relationship Id="rId19" Type="http://schemas.openxmlformats.org/officeDocument/2006/relationships/image" Target="../media/image134.wmf"/><Relationship Id="rId4" Type="http://schemas.openxmlformats.org/officeDocument/2006/relationships/oleObject" Target="../embeddings/oleObject136.bin"/><Relationship Id="rId9" Type="http://schemas.openxmlformats.org/officeDocument/2006/relationships/image" Target="../media/image131.wmf"/><Relationship Id="rId14" Type="http://schemas.openxmlformats.org/officeDocument/2006/relationships/oleObject" Target="../embeddings/oleObject141.bin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7.bin"/><Relationship Id="rId13" Type="http://schemas.openxmlformats.org/officeDocument/2006/relationships/image" Target="../media/image133.wmf"/><Relationship Id="rId18" Type="http://schemas.openxmlformats.org/officeDocument/2006/relationships/oleObject" Target="../embeddings/oleObject152.bin"/><Relationship Id="rId3" Type="http://schemas.openxmlformats.org/officeDocument/2006/relationships/notesSlide" Target="../notesSlides/notesSlide16.xml"/><Relationship Id="rId21" Type="http://schemas.openxmlformats.org/officeDocument/2006/relationships/image" Target="../media/image121.wmf"/><Relationship Id="rId7" Type="http://schemas.openxmlformats.org/officeDocument/2006/relationships/image" Target="../media/image122.wmf"/><Relationship Id="rId12" Type="http://schemas.openxmlformats.org/officeDocument/2006/relationships/oleObject" Target="../embeddings/oleObject149.bin"/><Relationship Id="rId17" Type="http://schemas.openxmlformats.org/officeDocument/2006/relationships/image" Target="../media/image12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51.bin"/><Relationship Id="rId20" Type="http://schemas.openxmlformats.org/officeDocument/2006/relationships/oleObject" Target="../embeddings/oleObject153.bin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146.bin"/><Relationship Id="rId11" Type="http://schemas.openxmlformats.org/officeDocument/2006/relationships/image" Target="../media/image132.wmf"/><Relationship Id="rId5" Type="http://schemas.openxmlformats.org/officeDocument/2006/relationships/image" Target="../media/image118.wmf"/><Relationship Id="rId15" Type="http://schemas.openxmlformats.org/officeDocument/2006/relationships/image" Target="../media/image130.wmf"/><Relationship Id="rId10" Type="http://schemas.openxmlformats.org/officeDocument/2006/relationships/oleObject" Target="../embeddings/oleObject148.bin"/><Relationship Id="rId19" Type="http://schemas.openxmlformats.org/officeDocument/2006/relationships/image" Target="../media/image134.wmf"/><Relationship Id="rId4" Type="http://schemas.openxmlformats.org/officeDocument/2006/relationships/oleObject" Target="../embeddings/oleObject145.bin"/><Relationship Id="rId9" Type="http://schemas.openxmlformats.org/officeDocument/2006/relationships/image" Target="../media/image131.wmf"/><Relationship Id="rId14" Type="http://schemas.openxmlformats.org/officeDocument/2006/relationships/oleObject" Target="../embeddings/oleObject150.bin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6.bin"/><Relationship Id="rId13" Type="http://schemas.openxmlformats.org/officeDocument/2006/relationships/image" Target="../media/image133.wmf"/><Relationship Id="rId18" Type="http://schemas.openxmlformats.org/officeDocument/2006/relationships/oleObject" Target="../embeddings/oleObject161.bin"/><Relationship Id="rId3" Type="http://schemas.openxmlformats.org/officeDocument/2006/relationships/notesSlide" Target="../notesSlides/notesSlide17.xml"/><Relationship Id="rId21" Type="http://schemas.openxmlformats.org/officeDocument/2006/relationships/image" Target="../media/image134.wmf"/><Relationship Id="rId7" Type="http://schemas.openxmlformats.org/officeDocument/2006/relationships/image" Target="../media/image122.wmf"/><Relationship Id="rId12" Type="http://schemas.openxmlformats.org/officeDocument/2006/relationships/oleObject" Target="../embeddings/oleObject158.bin"/><Relationship Id="rId17" Type="http://schemas.openxmlformats.org/officeDocument/2006/relationships/image" Target="../media/image130.wmf"/><Relationship Id="rId25" Type="http://schemas.openxmlformats.org/officeDocument/2006/relationships/image" Target="../media/image12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60.bin"/><Relationship Id="rId20" Type="http://schemas.openxmlformats.org/officeDocument/2006/relationships/oleObject" Target="../embeddings/oleObject162.bin"/><Relationship Id="rId1" Type="http://schemas.openxmlformats.org/officeDocument/2006/relationships/vmlDrawing" Target="../drawings/vmlDrawing46.vml"/><Relationship Id="rId6" Type="http://schemas.openxmlformats.org/officeDocument/2006/relationships/oleObject" Target="../embeddings/oleObject155.bin"/><Relationship Id="rId11" Type="http://schemas.openxmlformats.org/officeDocument/2006/relationships/image" Target="../media/image132.wmf"/><Relationship Id="rId24" Type="http://schemas.openxmlformats.org/officeDocument/2006/relationships/oleObject" Target="../embeddings/oleObject164.bin"/><Relationship Id="rId5" Type="http://schemas.openxmlformats.org/officeDocument/2006/relationships/image" Target="../media/image118.wmf"/><Relationship Id="rId15" Type="http://schemas.openxmlformats.org/officeDocument/2006/relationships/image" Target="../media/image135.wmf"/><Relationship Id="rId23" Type="http://schemas.openxmlformats.org/officeDocument/2006/relationships/image" Target="../media/image136.wmf"/><Relationship Id="rId10" Type="http://schemas.openxmlformats.org/officeDocument/2006/relationships/oleObject" Target="../embeddings/oleObject157.bin"/><Relationship Id="rId19" Type="http://schemas.openxmlformats.org/officeDocument/2006/relationships/image" Target="../media/image120.wmf"/><Relationship Id="rId4" Type="http://schemas.openxmlformats.org/officeDocument/2006/relationships/oleObject" Target="../embeddings/oleObject154.bin"/><Relationship Id="rId9" Type="http://schemas.openxmlformats.org/officeDocument/2006/relationships/image" Target="../media/image131.wmf"/><Relationship Id="rId14" Type="http://schemas.openxmlformats.org/officeDocument/2006/relationships/oleObject" Target="../embeddings/oleObject159.bin"/><Relationship Id="rId22" Type="http://schemas.openxmlformats.org/officeDocument/2006/relationships/oleObject" Target="../embeddings/oleObject163.bin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7.bin"/><Relationship Id="rId13" Type="http://schemas.openxmlformats.org/officeDocument/2006/relationships/image" Target="../media/image126.wmf"/><Relationship Id="rId18" Type="http://schemas.openxmlformats.org/officeDocument/2006/relationships/oleObject" Target="../embeddings/oleObject172.bin"/><Relationship Id="rId26" Type="http://schemas.openxmlformats.org/officeDocument/2006/relationships/oleObject" Target="../embeddings/oleObject176.bin"/><Relationship Id="rId3" Type="http://schemas.openxmlformats.org/officeDocument/2006/relationships/notesSlide" Target="../notesSlides/notesSlide18.xml"/><Relationship Id="rId21" Type="http://schemas.openxmlformats.org/officeDocument/2006/relationships/image" Target="../media/image135.wmf"/><Relationship Id="rId34" Type="http://schemas.openxmlformats.org/officeDocument/2006/relationships/oleObject" Target="../embeddings/oleObject180.bin"/><Relationship Id="rId7" Type="http://schemas.openxmlformats.org/officeDocument/2006/relationships/image" Target="../media/image122.wmf"/><Relationship Id="rId12" Type="http://schemas.openxmlformats.org/officeDocument/2006/relationships/oleObject" Target="../embeddings/oleObject169.bin"/><Relationship Id="rId17" Type="http://schemas.openxmlformats.org/officeDocument/2006/relationships/image" Target="../media/image132.wmf"/><Relationship Id="rId25" Type="http://schemas.openxmlformats.org/officeDocument/2006/relationships/image" Target="../media/image123.wmf"/><Relationship Id="rId33" Type="http://schemas.openxmlformats.org/officeDocument/2006/relationships/image" Target="../media/image13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71.bin"/><Relationship Id="rId20" Type="http://schemas.openxmlformats.org/officeDocument/2006/relationships/oleObject" Target="../embeddings/oleObject173.bin"/><Relationship Id="rId29" Type="http://schemas.openxmlformats.org/officeDocument/2006/relationships/image" Target="../media/image120.wmf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166.bin"/><Relationship Id="rId11" Type="http://schemas.openxmlformats.org/officeDocument/2006/relationships/image" Target="../media/image125.wmf"/><Relationship Id="rId24" Type="http://schemas.openxmlformats.org/officeDocument/2006/relationships/oleObject" Target="../embeddings/oleObject175.bin"/><Relationship Id="rId32" Type="http://schemas.openxmlformats.org/officeDocument/2006/relationships/oleObject" Target="../embeddings/oleObject179.bin"/><Relationship Id="rId37" Type="http://schemas.openxmlformats.org/officeDocument/2006/relationships/image" Target="../media/image121.wmf"/><Relationship Id="rId5" Type="http://schemas.openxmlformats.org/officeDocument/2006/relationships/image" Target="../media/image118.wmf"/><Relationship Id="rId15" Type="http://schemas.openxmlformats.org/officeDocument/2006/relationships/image" Target="../media/image131.wmf"/><Relationship Id="rId23" Type="http://schemas.openxmlformats.org/officeDocument/2006/relationships/image" Target="../media/image128.wmf"/><Relationship Id="rId28" Type="http://schemas.openxmlformats.org/officeDocument/2006/relationships/oleObject" Target="../embeddings/oleObject177.bin"/><Relationship Id="rId36" Type="http://schemas.openxmlformats.org/officeDocument/2006/relationships/oleObject" Target="../embeddings/oleObject181.bin"/><Relationship Id="rId10" Type="http://schemas.openxmlformats.org/officeDocument/2006/relationships/oleObject" Target="../embeddings/oleObject168.bin"/><Relationship Id="rId19" Type="http://schemas.openxmlformats.org/officeDocument/2006/relationships/image" Target="../media/image133.wmf"/><Relationship Id="rId31" Type="http://schemas.openxmlformats.org/officeDocument/2006/relationships/image" Target="../media/image127.wmf"/><Relationship Id="rId4" Type="http://schemas.openxmlformats.org/officeDocument/2006/relationships/oleObject" Target="../embeddings/oleObject165.bin"/><Relationship Id="rId9" Type="http://schemas.openxmlformats.org/officeDocument/2006/relationships/image" Target="../media/image124.wmf"/><Relationship Id="rId14" Type="http://schemas.openxmlformats.org/officeDocument/2006/relationships/oleObject" Target="../embeddings/oleObject170.bin"/><Relationship Id="rId22" Type="http://schemas.openxmlformats.org/officeDocument/2006/relationships/oleObject" Target="../embeddings/oleObject174.bin"/><Relationship Id="rId27" Type="http://schemas.openxmlformats.org/officeDocument/2006/relationships/image" Target="../media/image130.wmf"/><Relationship Id="rId30" Type="http://schemas.openxmlformats.org/officeDocument/2006/relationships/oleObject" Target="../embeddings/oleObject178.bin"/><Relationship Id="rId35" Type="http://schemas.openxmlformats.org/officeDocument/2006/relationships/image" Target="../media/image136.w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emf"/><Relationship Id="rId2" Type="http://schemas.openxmlformats.org/officeDocument/2006/relationships/image" Target="../media/image137.em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w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wmf"/><Relationship Id="rId2" Type="http://schemas.openxmlformats.org/officeDocument/2006/relationships/image" Target="../media/image140.w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wmf"/><Relationship Id="rId7" Type="http://schemas.openxmlformats.org/officeDocument/2006/relationships/image" Target="../media/image14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8.vml"/><Relationship Id="rId6" Type="http://schemas.openxmlformats.org/officeDocument/2006/relationships/oleObject" Target="../embeddings/oleObject183.bin"/><Relationship Id="rId5" Type="http://schemas.openxmlformats.org/officeDocument/2006/relationships/image" Target="../media/image141.wmf"/><Relationship Id="rId4" Type="http://schemas.openxmlformats.org/officeDocument/2006/relationships/oleObject" Target="../embeddings/oleObject182.bin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wmf"/><Relationship Id="rId7" Type="http://schemas.openxmlformats.org/officeDocument/2006/relationships/image" Target="../media/image1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Relationship Id="rId6" Type="http://schemas.openxmlformats.org/officeDocument/2006/relationships/oleObject" Target="../embeddings/oleObject185.bin"/><Relationship Id="rId5" Type="http://schemas.openxmlformats.org/officeDocument/2006/relationships/image" Target="../media/image141.wmf"/><Relationship Id="rId4" Type="http://schemas.openxmlformats.org/officeDocument/2006/relationships/oleObject" Target="../embeddings/oleObject184.bin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wmf"/><Relationship Id="rId3" Type="http://schemas.openxmlformats.org/officeDocument/2006/relationships/image" Target="../media/image145.wmf"/><Relationship Id="rId7" Type="http://schemas.openxmlformats.org/officeDocument/2006/relationships/oleObject" Target="../embeddings/oleObject18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0.vml"/><Relationship Id="rId6" Type="http://schemas.openxmlformats.org/officeDocument/2006/relationships/image" Target="../media/image141.wmf"/><Relationship Id="rId5" Type="http://schemas.openxmlformats.org/officeDocument/2006/relationships/oleObject" Target="../embeddings/oleObject186.bin"/><Relationship Id="rId4" Type="http://schemas.openxmlformats.org/officeDocument/2006/relationships/image" Target="../media/image14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2.wmf"/><Relationship Id="rId3" Type="http://schemas.openxmlformats.org/officeDocument/2006/relationships/image" Target="../media/image13.emf"/><Relationship Id="rId7" Type="http://schemas.openxmlformats.org/officeDocument/2006/relationships/image" Target="../media/image9.wmf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1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10.wmf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wmf"/><Relationship Id="rId3" Type="http://schemas.openxmlformats.org/officeDocument/2006/relationships/oleObject" Target="../embeddings/oleObject188.bin"/><Relationship Id="rId7" Type="http://schemas.openxmlformats.org/officeDocument/2006/relationships/oleObject" Target="../embeddings/oleObject18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1.vml"/><Relationship Id="rId6" Type="http://schemas.openxmlformats.org/officeDocument/2006/relationships/image" Target="../media/image149.wmf"/><Relationship Id="rId5" Type="http://schemas.openxmlformats.org/officeDocument/2006/relationships/image" Target="../media/image145.wmf"/><Relationship Id="rId4" Type="http://schemas.openxmlformats.org/officeDocument/2006/relationships/image" Target="../media/image147.wmf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wmf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wmf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emf"/><Relationship Id="rId2" Type="http://schemas.openxmlformats.org/officeDocument/2006/relationships/image" Target="../media/image151.wmf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emf"/><Relationship Id="rId2" Type="http://schemas.openxmlformats.org/officeDocument/2006/relationships/image" Target="../media/image151.wmf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emf"/><Relationship Id="rId2" Type="http://schemas.openxmlformats.org/officeDocument/2006/relationships/image" Target="../media/image153.wmf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wmf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wmf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wmf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15.wmf"/><Relationship Id="rId3" Type="http://schemas.openxmlformats.org/officeDocument/2006/relationships/image" Target="../media/image16.emf"/><Relationship Id="rId7" Type="http://schemas.openxmlformats.org/officeDocument/2006/relationships/image" Target="../media/image9.wmf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10.wmf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emf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emf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2.vml"/><Relationship Id="rId6" Type="http://schemas.openxmlformats.org/officeDocument/2006/relationships/image" Target="../media/image160.wmf"/><Relationship Id="rId5" Type="http://schemas.openxmlformats.org/officeDocument/2006/relationships/oleObject" Target="../embeddings/oleObject190.bin"/><Relationship Id="rId4" Type="http://schemas.openxmlformats.org/officeDocument/2006/relationships/image" Target="../media/image161.wmf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3.vml"/><Relationship Id="rId6" Type="http://schemas.openxmlformats.org/officeDocument/2006/relationships/image" Target="../media/image160.wmf"/><Relationship Id="rId5" Type="http://schemas.openxmlformats.org/officeDocument/2006/relationships/oleObject" Target="../embeddings/oleObject191.bin"/><Relationship Id="rId4" Type="http://schemas.openxmlformats.org/officeDocument/2006/relationships/image" Target="../media/image161.wmf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8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2.emf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6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1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6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5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emf"/><Relationship Id="rId2" Type="http://schemas.openxmlformats.org/officeDocument/2006/relationships/image" Target="../media/image16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8.emf"/><Relationship Id="rId4" Type="http://schemas.openxmlformats.org/officeDocument/2006/relationships/image" Target="../media/image17.wmf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6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1.png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3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6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4.vml"/><Relationship Id="rId6" Type="http://schemas.openxmlformats.org/officeDocument/2006/relationships/oleObject" Target="../embeddings/oleObject192.bin"/><Relationship Id="rId11" Type="http://schemas.openxmlformats.org/officeDocument/2006/relationships/image" Target="../media/image168.wmf"/><Relationship Id="rId5" Type="http://schemas.openxmlformats.org/officeDocument/2006/relationships/image" Target="../media/image170.wmf"/><Relationship Id="rId10" Type="http://schemas.openxmlformats.org/officeDocument/2006/relationships/oleObject" Target="../embeddings/oleObject194.bin"/><Relationship Id="rId4" Type="http://schemas.openxmlformats.org/officeDocument/2006/relationships/image" Target="../media/image169.wmf"/><Relationship Id="rId9" Type="http://schemas.openxmlformats.org/officeDocument/2006/relationships/image" Target="../media/image167.wmf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6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16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5.vml"/><Relationship Id="rId6" Type="http://schemas.openxmlformats.org/officeDocument/2006/relationships/oleObject" Target="../embeddings/oleObject195.bin"/><Relationship Id="rId11" Type="http://schemas.openxmlformats.org/officeDocument/2006/relationships/image" Target="../media/image167.wmf"/><Relationship Id="rId5" Type="http://schemas.openxmlformats.org/officeDocument/2006/relationships/image" Target="../media/image170.wmf"/><Relationship Id="rId10" Type="http://schemas.openxmlformats.org/officeDocument/2006/relationships/oleObject" Target="../embeddings/oleObject197.bin"/><Relationship Id="rId4" Type="http://schemas.openxmlformats.org/officeDocument/2006/relationships/image" Target="../media/image169.wmf"/><Relationship Id="rId9" Type="http://schemas.openxmlformats.org/officeDocument/2006/relationships/image" Target="../media/image166.wmf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9.bin"/><Relationship Id="rId13" Type="http://schemas.openxmlformats.org/officeDocument/2006/relationships/image" Target="../media/image167.wmf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168.wmf"/><Relationship Id="rId12" Type="http://schemas.openxmlformats.org/officeDocument/2006/relationships/oleObject" Target="../embeddings/oleObject20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6.vml"/><Relationship Id="rId6" Type="http://schemas.openxmlformats.org/officeDocument/2006/relationships/oleObject" Target="../embeddings/oleObject198.bin"/><Relationship Id="rId11" Type="http://schemas.openxmlformats.org/officeDocument/2006/relationships/image" Target="../media/image166.wmf"/><Relationship Id="rId5" Type="http://schemas.openxmlformats.org/officeDocument/2006/relationships/image" Target="../media/image170.wmf"/><Relationship Id="rId10" Type="http://schemas.openxmlformats.org/officeDocument/2006/relationships/oleObject" Target="../embeddings/oleObject200.bin"/><Relationship Id="rId4" Type="http://schemas.openxmlformats.org/officeDocument/2006/relationships/image" Target="../media/image169.wmf"/><Relationship Id="rId9" Type="http://schemas.openxmlformats.org/officeDocument/2006/relationships/image" Target="../media/image171.wmf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2.bin"/><Relationship Id="rId13" Type="http://schemas.openxmlformats.org/officeDocument/2006/relationships/image" Target="../media/image172.wmf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174.wmf"/><Relationship Id="rId12" Type="http://schemas.openxmlformats.org/officeDocument/2006/relationships/oleObject" Target="../embeddings/oleObject20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7.vml"/><Relationship Id="rId6" Type="http://schemas.openxmlformats.org/officeDocument/2006/relationships/image" Target="../media/image173.wmf"/><Relationship Id="rId11" Type="http://schemas.openxmlformats.org/officeDocument/2006/relationships/image" Target="../media/image171.wmf"/><Relationship Id="rId5" Type="http://schemas.openxmlformats.org/officeDocument/2006/relationships/image" Target="../media/image170.wmf"/><Relationship Id="rId10" Type="http://schemas.openxmlformats.org/officeDocument/2006/relationships/oleObject" Target="../embeddings/oleObject203.bin"/><Relationship Id="rId4" Type="http://schemas.openxmlformats.org/officeDocument/2006/relationships/image" Target="../media/image169.wmf"/><Relationship Id="rId9" Type="http://schemas.openxmlformats.org/officeDocument/2006/relationships/image" Target="../media/image168.wmf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5.bin"/><Relationship Id="rId13" Type="http://schemas.openxmlformats.org/officeDocument/2006/relationships/image" Target="../media/image172.wmf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174.wmf"/><Relationship Id="rId12" Type="http://schemas.openxmlformats.org/officeDocument/2006/relationships/oleObject" Target="../embeddings/oleObject20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8.vml"/><Relationship Id="rId6" Type="http://schemas.openxmlformats.org/officeDocument/2006/relationships/image" Target="../media/image173.wmf"/><Relationship Id="rId11" Type="http://schemas.openxmlformats.org/officeDocument/2006/relationships/image" Target="../media/image171.wmf"/><Relationship Id="rId5" Type="http://schemas.openxmlformats.org/officeDocument/2006/relationships/image" Target="../media/image170.wmf"/><Relationship Id="rId10" Type="http://schemas.openxmlformats.org/officeDocument/2006/relationships/oleObject" Target="../embeddings/oleObject206.bin"/><Relationship Id="rId4" Type="http://schemas.openxmlformats.org/officeDocument/2006/relationships/image" Target="../media/image169.wmf"/><Relationship Id="rId9" Type="http://schemas.openxmlformats.org/officeDocument/2006/relationships/image" Target="../media/image168.wmf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9.vml"/><Relationship Id="rId6" Type="http://schemas.openxmlformats.org/officeDocument/2006/relationships/image" Target="../media/image175.wmf"/><Relationship Id="rId5" Type="http://schemas.openxmlformats.org/officeDocument/2006/relationships/oleObject" Target="../embeddings/oleObject208.bin"/><Relationship Id="rId4" Type="http://schemas.openxmlformats.org/officeDocument/2006/relationships/image" Target="../media/image177.wmf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wmf"/><Relationship Id="rId3" Type="http://schemas.openxmlformats.org/officeDocument/2006/relationships/image" Target="../media/image176.wmf"/><Relationship Id="rId7" Type="http://schemas.openxmlformats.org/officeDocument/2006/relationships/image" Target="../media/image17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0.vml"/><Relationship Id="rId6" Type="http://schemas.openxmlformats.org/officeDocument/2006/relationships/image" Target="../media/image175.wmf"/><Relationship Id="rId5" Type="http://schemas.openxmlformats.org/officeDocument/2006/relationships/oleObject" Target="../embeddings/oleObject209.bin"/><Relationship Id="rId10" Type="http://schemas.openxmlformats.org/officeDocument/2006/relationships/image" Target="../media/image178.wmf"/><Relationship Id="rId4" Type="http://schemas.openxmlformats.org/officeDocument/2006/relationships/image" Target="../media/image177.wmf"/><Relationship Id="rId9" Type="http://schemas.openxmlformats.org/officeDocument/2006/relationships/oleObject" Target="../embeddings/oleObject210.bin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wmf"/><Relationship Id="rId3" Type="http://schemas.openxmlformats.org/officeDocument/2006/relationships/image" Target="../media/image176.wmf"/><Relationship Id="rId7" Type="http://schemas.openxmlformats.org/officeDocument/2006/relationships/image" Target="../media/image17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1.vml"/><Relationship Id="rId6" Type="http://schemas.openxmlformats.org/officeDocument/2006/relationships/image" Target="../media/image175.wmf"/><Relationship Id="rId5" Type="http://schemas.openxmlformats.org/officeDocument/2006/relationships/oleObject" Target="../embeddings/oleObject211.bin"/><Relationship Id="rId10" Type="http://schemas.openxmlformats.org/officeDocument/2006/relationships/image" Target="../media/image178.wmf"/><Relationship Id="rId4" Type="http://schemas.openxmlformats.org/officeDocument/2006/relationships/image" Target="../media/image177.wmf"/><Relationship Id="rId9" Type="http://schemas.openxmlformats.org/officeDocument/2006/relationships/oleObject" Target="../embeddings/oleObject212.bin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wmf"/><Relationship Id="rId7" Type="http://schemas.openxmlformats.org/officeDocument/2006/relationships/image" Target="../media/image18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2.vml"/><Relationship Id="rId6" Type="http://schemas.openxmlformats.org/officeDocument/2006/relationships/oleObject" Target="../embeddings/oleObject214.bin"/><Relationship Id="rId5" Type="http://schemas.openxmlformats.org/officeDocument/2006/relationships/image" Target="../media/image181.wmf"/><Relationship Id="rId4" Type="http://schemas.openxmlformats.org/officeDocument/2006/relationships/oleObject" Target="../embeddings/oleObject2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16496" y="476672"/>
            <a:ext cx="91450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sz="4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Neutron induced reactions</a:t>
            </a:r>
          </a:p>
          <a:p>
            <a:pPr algn="ctr"/>
            <a:endParaRPr lang="en-GB" altLang="en-US" sz="2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4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From experimental observables to model parameters in the resonance region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920552" y="2852936"/>
            <a:ext cx="7848872" cy="2763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r>
              <a:rPr lang="en-GB" alt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r>
              <a:rPr lang="en-GB" altLang="en-US" sz="2000" baseline="30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rd</a:t>
            </a:r>
            <a:r>
              <a:rPr lang="en-GB" alt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0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n_TOF</a:t>
            </a:r>
            <a:r>
              <a:rPr lang="en-GB" alt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Winter School</a:t>
            </a:r>
            <a:endParaRPr lang="en-GB" alt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r>
              <a:rPr lang="en-GB" alt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15 – 19 January 2018</a:t>
            </a:r>
            <a:endParaRPr lang="en-GB" alt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r>
              <a:rPr lang="en-GB" alt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Zermatt, Switzerland</a:t>
            </a:r>
          </a:p>
          <a:p>
            <a:pPr algn="ctr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GB" altLang="en-US" sz="16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GB" altLang="en-US" sz="16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nl-BE" sz="1600" dirty="0">
                <a:solidFill>
                  <a:schemeClr val="bg1"/>
                </a:solidFill>
                <a:latin typeface="Calibri" panose="020F0502020204030204" pitchFamily="34" charset="0"/>
              </a:rPr>
              <a:t>Peter Schillebeeckx</a:t>
            </a:r>
          </a:p>
          <a:p>
            <a:pPr algn="ctr"/>
            <a:r>
              <a:rPr lang="nl-BE" sz="1600" dirty="0">
                <a:solidFill>
                  <a:schemeClr val="bg1"/>
                </a:solidFill>
                <a:latin typeface="Calibri" panose="020F0502020204030204" pitchFamily="34" charset="0"/>
              </a:rPr>
              <a:t>JRC Geel, SN3S</a:t>
            </a:r>
          </a:p>
          <a:p>
            <a:pPr algn="ctr"/>
            <a:r>
              <a:rPr lang="nl-BE" sz="1600" dirty="0">
                <a:solidFill>
                  <a:schemeClr val="bg1"/>
                </a:solidFill>
                <a:latin typeface="Calibri" panose="020F0502020204030204" pitchFamily="34" charset="0"/>
              </a:rPr>
              <a:t>peter.schillebeeckx@ec.europa.eu</a:t>
            </a:r>
            <a:endParaRPr lang="en-US" sz="16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GB" altLang="en-US" sz="1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35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/>
              <a:t>Doppler </a:t>
            </a:r>
            <a:r>
              <a:rPr lang="en-GB" altLang="en-US" dirty="0" smtClean="0"/>
              <a:t>broadening: special cases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2533581" y="1012666"/>
            <a:ext cx="109998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238</a:t>
            </a:r>
            <a:r>
              <a:rPr lang="en-GB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U(n,</a:t>
            </a:r>
            <a:r>
              <a:rPr lang="en-GB" altLang="en-US" sz="2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en-GB" alt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22733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7" r="18604"/>
          <a:stretch/>
        </p:blipFill>
        <p:spPr bwMode="auto">
          <a:xfrm>
            <a:off x="0" y="1152000"/>
            <a:ext cx="5760000" cy="5384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 bwMode="auto">
          <a:xfrm>
            <a:off x="5725641" y="1685950"/>
            <a:ext cx="3979887" cy="1879637"/>
          </a:xfrm>
          <a:prstGeom prst="rect">
            <a:avLst/>
          </a:prstGeom>
          <a:noFill/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3263625"/>
              </p:ext>
            </p:extLst>
          </p:nvPr>
        </p:nvGraphicFramePr>
        <p:xfrm>
          <a:off x="6772275" y="2701925"/>
          <a:ext cx="1689100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395" name="Equation" r:id="rId4" imgW="939600" imgH="393480" progId="Equation.3">
                  <p:embed/>
                </p:oleObj>
              </mc:Choice>
              <mc:Fallback>
                <p:oleObj name="Equation" r:id="rId4" imgW="93960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2275" y="2701925"/>
                        <a:ext cx="1689100" cy="709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7518465"/>
              </p:ext>
            </p:extLst>
          </p:nvPr>
        </p:nvGraphicFramePr>
        <p:xfrm>
          <a:off x="6327775" y="1871663"/>
          <a:ext cx="2339975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396" name="Equation" r:id="rId6" imgW="1231560" imgH="419040" progId="Equation.3">
                  <p:embed/>
                </p:oleObj>
              </mc:Choice>
              <mc:Fallback>
                <p:oleObj name="Equation" r:id="rId6" imgW="1231560" imgH="419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7775" y="1871663"/>
                        <a:ext cx="2339975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9237453"/>
              </p:ext>
            </p:extLst>
          </p:nvPr>
        </p:nvGraphicFramePr>
        <p:xfrm>
          <a:off x="5507038" y="898525"/>
          <a:ext cx="4270375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397" name="Equation" r:id="rId8" imgW="2247840" imgH="393480" progId="Equation.3">
                  <p:embed/>
                </p:oleObj>
              </mc:Choice>
              <mc:Fallback>
                <p:oleObj name="Equation" r:id="rId8" imgW="224784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7038" y="898525"/>
                        <a:ext cx="4270375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362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1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Use of average </a:t>
            </a:r>
            <a:r>
              <a:rPr lang="en-GB" altLang="en-US" dirty="0" smtClean="0"/>
              <a:t>radiation width </a:t>
            </a:r>
            <a:endParaRPr lang="en-GB" altLang="en-US" dirty="0"/>
          </a:p>
        </p:txBody>
      </p:sp>
      <p:sp>
        <p:nvSpPr>
          <p:cNvPr id="2521095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132209" y="1052736"/>
            <a:ext cx="4676775" cy="5399088"/>
          </a:xfrm>
          <a:noFill/>
          <a:ln w="38100">
            <a:solidFill>
              <a:srgbClr val="333399"/>
            </a:solidFill>
            <a:miter lim="800000"/>
            <a:headEnd/>
            <a:tailEnd/>
          </a:ln>
        </p:spPr>
        <p:txBody>
          <a:bodyPr wrap="none" lIns="180000" tIns="180000" rIns="180000" bIns="180000"/>
          <a:lstStyle/>
          <a:p>
            <a:pPr>
              <a:buFont typeface="Arial" panose="020B0604020202020204" pitchFamily="34" charset="0"/>
              <a:buChar char="•"/>
            </a:pPr>
            <a:r>
              <a:rPr lang="en-GB" altLang="en-US" sz="2200" b="0" dirty="0">
                <a:latin typeface="Calibri" panose="020F0502020204030204" pitchFamily="34" charset="0"/>
              </a:rPr>
              <a:t>Capture Kernel vs </a:t>
            </a:r>
            <a:r>
              <a:rPr lang="en-GB" altLang="en-US" sz="2200" b="0" dirty="0" err="1">
                <a:latin typeface="Calibri" panose="020F0502020204030204" pitchFamily="34" charset="0"/>
              </a:rPr>
              <a:t>g</a:t>
            </a:r>
            <a:r>
              <a:rPr lang="en-GB" altLang="en-US" sz="2200" b="0" dirty="0" err="1">
                <a:latin typeface="Calibri" panose="020F0502020204030204" pitchFamily="34" charset="0"/>
                <a:sym typeface="Symbol" pitchFamily="18" charset="2"/>
              </a:rPr>
              <a:t></a:t>
            </a:r>
            <a:r>
              <a:rPr lang="en-GB" altLang="en-US" sz="2200" b="0" baseline="-25000" dirty="0" err="1">
                <a:latin typeface="Calibri" panose="020F0502020204030204" pitchFamily="34" charset="0"/>
                <a:sym typeface="Symbol" pitchFamily="18" charset="2"/>
              </a:rPr>
              <a:t>n</a:t>
            </a:r>
            <a:endParaRPr lang="en-GB" altLang="en-US" sz="2200" b="0" baseline="-25000" dirty="0">
              <a:latin typeface="Calibri" panose="020F0502020204030204" pitchFamily="34" charset="0"/>
              <a:sym typeface="Symbol" pitchFamily="18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b="0" baseline="-25000" dirty="0">
              <a:latin typeface="Calibri" panose="020F0502020204030204" pitchFamily="34" charset="0"/>
              <a:sym typeface="Symbol" pitchFamily="18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b="0" baseline="-25000" dirty="0">
              <a:latin typeface="Calibri" panose="020F0502020204030204" pitchFamily="34" charset="0"/>
              <a:sym typeface="Symbol" pitchFamily="18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b="0" baseline="-25000" dirty="0">
              <a:latin typeface="Calibri" panose="020F0502020204030204" pitchFamily="34" charset="0"/>
              <a:sym typeface="Symbol" pitchFamily="18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b="0" baseline="-25000" dirty="0">
              <a:latin typeface="Calibri" panose="020F0502020204030204" pitchFamily="34" charset="0"/>
              <a:sym typeface="Symbol" pitchFamily="18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b="0" baseline="-25000" dirty="0">
              <a:latin typeface="Calibri" panose="020F0502020204030204" pitchFamily="34" charset="0"/>
              <a:sym typeface="Symbol" pitchFamily="18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b="0" baseline="-25000" dirty="0">
              <a:latin typeface="Calibri" panose="020F0502020204030204" pitchFamily="34" charset="0"/>
              <a:sym typeface="Symbol" pitchFamily="18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b="0" baseline="-25000" dirty="0">
              <a:latin typeface="Calibri" panose="020F0502020204030204" pitchFamily="34" charset="0"/>
              <a:sym typeface="Symbol" pitchFamily="18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200" b="0" dirty="0">
                <a:latin typeface="Calibri" panose="020F0502020204030204" pitchFamily="34" charset="0"/>
                <a:sym typeface="Symbol" pitchFamily="18" charset="2"/>
              </a:rPr>
              <a:t>Capture Kernel </a:t>
            </a:r>
            <a:r>
              <a:rPr lang="en-GB" altLang="en-US" sz="2200" b="0" dirty="0" smtClean="0">
                <a:latin typeface="Calibri" panose="020F0502020204030204" pitchFamily="34" charset="0"/>
                <a:sym typeface="Symbol" pitchFamily="18" charset="2"/>
              </a:rPr>
              <a:t>and &lt;</a:t>
            </a:r>
            <a:r>
              <a:rPr lang="en-GB" altLang="en-US" sz="2200" b="0" dirty="0" smtClean="0">
                <a:latin typeface="Calibri" panose="020F0502020204030204" pitchFamily="34" charset="0"/>
                <a:sym typeface="Symbol"/>
              </a:rPr>
              <a:t></a:t>
            </a:r>
            <a:r>
              <a:rPr lang="en-GB" altLang="en-US" sz="2200" b="0" baseline="-25000" dirty="0" smtClean="0"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2200" b="0" dirty="0" smtClean="0">
                <a:latin typeface="Calibri" panose="020F0502020204030204" pitchFamily="34" charset="0"/>
                <a:sym typeface="Symbol" pitchFamily="18" charset="2"/>
              </a:rPr>
              <a:t>&gt; </a:t>
            </a:r>
            <a:endParaRPr lang="en-GB" altLang="en-US" sz="2200" b="0" dirty="0">
              <a:latin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252109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t="5879" r="5185" b="5879"/>
          <a:stretch>
            <a:fillRect/>
          </a:stretch>
        </p:blipFill>
        <p:spPr bwMode="auto">
          <a:xfrm>
            <a:off x="5037138" y="1079500"/>
            <a:ext cx="4814887" cy="417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5210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7734371"/>
              </p:ext>
            </p:extLst>
          </p:nvPr>
        </p:nvGraphicFramePr>
        <p:xfrm>
          <a:off x="778396" y="1844824"/>
          <a:ext cx="3238500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184" name="Equation" r:id="rId4" imgW="1803240" imgH="482400" progId="Equation.3">
                  <p:embed/>
                </p:oleObj>
              </mc:Choice>
              <mc:Fallback>
                <p:oleObj name="Equation" r:id="rId4" imgW="18032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396" y="1844824"/>
                        <a:ext cx="3238500" cy="865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2109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6188088"/>
              </p:ext>
            </p:extLst>
          </p:nvPr>
        </p:nvGraphicFramePr>
        <p:xfrm>
          <a:off x="2144688" y="2708920"/>
          <a:ext cx="1093787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185" name="Equation" r:id="rId6" imgW="609480" imgH="253800" progId="Equation.3">
                  <p:embed/>
                </p:oleObj>
              </mc:Choice>
              <mc:Fallback>
                <p:oleObj name="Equation" r:id="rId6" imgW="6094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4688" y="2708920"/>
                        <a:ext cx="1093787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2110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201755"/>
              </p:ext>
            </p:extLst>
          </p:nvPr>
        </p:nvGraphicFramePr>
        <p:xfrm>
          <a:off x="776536" y="4005064"/>
          <a:ext cx="2119313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186" name="Equation" r:id="rId8" imgW="1180800" imgH="482400" progId="Equation.3">
                  <p:embed/>
                </p:oleObj>
              </mc:Choice>
              <mc:Fallback>
                <p:oleObj name="Equation" r:id="rId8" imgW="11808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536" y="4005064"/>
                        <a:ext cx="2119313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6756702"/>
              </p:ext>
            </p:extLst>
          </p:nvPr>
        </p:nvGraphicFramePr>
        <p:xfrm>
          <a:off x="877144" y="5085184"/>
          <a:ext cx="2779712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187" name="Equation" r:id="rId10" imgW="1549080" imgH="241200" progId="Equation.3">
                  <p:embed/>
                </p:oleObj>
              </mc:Choice>
              <mc:Fallback>
                <p:oleObj name="Equation" r:id="rId10" imgW="1549080" imgH="241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144" y="5085184"/>
                        <a:ext cx="2779712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276905" y="5733256"/>
            <a:ext cx="223965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Volev</a:t>
            </a:r>
            <a:r>
              <a:rPr lang="en-GB" alt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GB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et al., </a:t>
            </a:r>
            <a:r>
              <a:rPr lang="en-GB" alt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NIMB 300 (2013) 11 </a:t>
            </a:r>
            <a:endParaRPr lang="en-GB" alt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05314" y="5805264"/>
            <a:ext cx="400904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sz="1600" dirty="0">
                <a:solidFill>
                  <a:schemeClr val="tx1"/>
                </a:solidFill>
                <a:latin typeface="Calibri" panose="020F0502020204030204" pitchFamily="34" charset="0"/>
              </a:rPr>
              <a:t>Musgrove et al., J. Phys. G., 4 (1978) 771 - 785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7347619" y="910223"/>
            <a:ext cx="7152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110</a:t>
            </a:r>
            <a:r>
              <a:rPr lang="en-GB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Cd</a:t>
            </a:r>
            <a:endParaRPr lang="en-GB" alt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64565" y="1451452"/>
            <a:ext cx="373820" cy="8184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/>
                </a:solidFill>
                <a:latin typeface="Calibri" panose="020F0502020204030204" pitchFamily="34" charset="0"/>
                <a:ea typeface="Cambria Math"/>
              </a:rPr>
              <a:t>J</a:t>
            </a:r>
          </a:p>
          <a:p>
            <a:pPr algn="ctr">
              <a:lnSpc>
                <a:spcPts val="1500"/>
              </a:lnSpc>
            </a:pPr>
            <a:r>
              <a:rPr lang="en-GB" sz="1050" dirty="0" smtClean="0">
                <a:solidFill>
                  <a:schemeClr val="tx1"/>
                </a:solidFill>
                <a:latin typeface="Calibri" panose="020F0502020204030204" pitchFamily="34" charset="0"/>
                <a:ea typeface="Cambria Math"/>
              </a:rPr>
              <a:t>1/2</a:t>
            </a:r>
          </a:p>
          <a:p>
            <a:pPr algn="ctr">
              <a:lnSpc>
                <a:spcPts val="1500"/>
              </a:lnSpc>
            </a:pPr>
            <a:r>
              <a:rPr lang="en-GB" sz="1050" dirty="0" smtClean="0">
                <a:solidFill>
                  <a:schemeClr val="tx1"/>
                </a:solidFill>
                <a:latin typeface="Calibri" panose="020F0502020204030204" pitchFamily="34" charset="0"/>
                <a:ea typeface="Cambria Math"/>
              </a:rPr>
              <a:t>1/2</a:t>
            </a:r>
          </a:p>
          <a:p>
            <a:pPr algn="ctr">
              <a:lnSpc>
                <a:spcPts val="1500"/>
              </a:lnSpc>
            </a:pPr>
            <a:r>
              <a:rPr lang="en-GB" sz="1050" dirty="0" smtClean="0">
                <a:solidFill>
                  <a:schemeClr val="tx1"/>
                </a:solidFill>
                <a:latin typeface="Calibri" panose="020F0502020204030204" pitchFamily="34" charset="0"/>
                <a:ea typeface="Cambria Math"/>
              </a:rPr>
              <a:t>3/2</a:t>
            </a:r>
            <a:endParaRPr lang="en-GB" sz="105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02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Remarks</a:t>
            </a:r>
            <a:endParaRPr lang="en-GB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16496" y="980728"/>
            <a:ext cx="936104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31800" eaLnBrk="1" hangingPunct="1">
              <a:spcBef>
                <a:spcPts val="18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Determination of complete set of resolved resonance parameters, </a:t>
            </a:r>
            <a:b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</a:b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i.e. (J</a:t>
            </a:r>
            <a:r>
              <a:rPr lang="en-US" b="0" kern="0" baseline="3000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</a:t>
            </a: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, </a:t>
            </a:r>
            <a:r>
              <a:rPr lang="en-US" b="0" kern="0" baseline="-2500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n</a:t>
            </a: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, </a:t>
            </a:r>
            <a:r>
              <a:rPr lang="en-US" b="0" kern="0" baseline="-2500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, </a:t>
            </a:r>
            <a:r>
              <a:rPr lang="en-US" b="0" kern="0" baseline="-2500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f</a:t>
            </a: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, …) :</a:t>
            </a: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 </a:t>
            </a:r>
          </a:p>
          <a:p>
            <a:pPr marL="889000" lvl="1" indent="-342900" eaLnBrk="1" hangingPunct="1">
              <a:spcBef>
                <a:spcPts val="600"/>
              </a:spcBef>
              <a:buFont typeface="Calibri" panose="020F0502020204030204" pitchFamily="34" charset="0"/>
              <a:buChar char="–"/>
              <a:tabLst>
                <a:tab pos="355600" algn="l"/>
              </a:tabLst>
              <a:defRPr/>
            </a:pPr>
            <a:r>
              <a:rPr lang="en-US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is a complex process</a:t>
            </a:r>
          </a:p>
          <a:p>
            <a:pPr marL="889000" lvl="1" indent="-342900" eaLnBrk="1" hangingPunct="1">
              <a:spcBef>
                <a:spcPts val="600"/>
              </a:spcBef>
              <a:buFont typeface="Calibri" panose="020F0502020204030204" pitchFamily="34" charset="0"/>
              <a:buChar char="–"/>
              <a:tabLst>
                <a:tab pos="355600" algn="l"/>
              </a:tabLst>
              <a:defRPr/>
            </a:pPr>
            <a:r>
              <a:rPr lang="en-US" b="0" kern="0" dirty="0">
                <a:solidFill>
                  <a:srgbClr val="4D4D4D"/>
                </a:solidFill>
                <a:latin typeface="Calibri" panose="020F0502020204030204" pitchFamily="34" charset="0"/>
              </a:rPr>
              <a:t>r</a:t>
            </a:r>
            <a:r>
              <a:rPr lang="en-US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equires a set of complementary experimental </a:t>
            </a:r>
            <a:r>
              <a:rPr lang="en-US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data</a:t>
            </a:r>
          </a:p>
          <a:p>
            <a:pPr marL="889000" lvl="1" indent="-342900" eaLnBrk="1" hangingPunct="1">
              <a:spcBef>
                <a:spcPts val="600"/>
              </a:spcBef>
              <a:buFont typeface="Calibri" panose="020F0502020204030204" pitchFamily="34" charset="0"/>
              <a:buChar char="–"/>
              <a:tabLst>
                <a:tab pos="355600" algn="l"/>
              </a:tabLst>
              <a:defRPr/>
            </a:pPr>
            <a:r>
              <a:rPr lang="en-US" b="0" kern="0" dirty="0">
                <a:solidFill>
                  <a:srgbClr val="4D4D4D"/>
                </a:solidFill>
                <a:latin typeface="Calibri" panose="020F0502020204030204" pitchFamily="34" charset="0"/>
              </a:rPr>
              <a:t>t</a:t>
            </a:r>
            <a:r>
              <a:rPr lang="en-US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ransmission data are (in principle) essential</a:t>
            </a:r>
            <a:endParaRPr lang="en-US" b="0" kern="0" dirty="0" smtClean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 marL="431800" eaLnBrk="1" hangingPunct="1">
              <a:spcBef>
                <a:spcPts val="18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Sometimes </a:t>
            </a: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only resonance areas can be </a:t>
            </a: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derived</a:t>
            </a:r>
            <a:endParaRPr lang="en-US" b="0" kern="0" dirty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 marL="442913" indent="-354013" eaLnBrk="1" hangingPunct="1">
              <a:spcBef>
                <a:spcPts val="1800"/>
              </a:spcBef>
              <a:buNone/>
              <a:tabLst>
                <a:tab pos="442913" algn="l"/>
              </a:tabLst>
              <a:defRPr/>
            </a:pP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 </a:t>
            </a: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Resonance </a:t>
            </a: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parameters in evaluated data are not always based on experimental data</a:t>
            </a:r>
            <a:endParaRPr lang="en-US" b="0" kern="0" dirty="0" smtClean="0">
              <a:solidFill>
                <a:srgbClr val="003399"/>
              </a:solidFill>
              <a:latin typeface="Calibri" panose="020F0502020204030204" pitchFamily="34" charset="0"/>
              <a:sym typeface="Symbol"/>
            </a:endParaRPr>
          </a:p>
          <a:p>
            <a:pPr marL="889000" lvl="1" indent="-342900" eaLnBrk="1" hangingPunct="1">
              <a:spcBef>
                <a:spcPts val="600"/>
              </a:spcBef>
              <a:buFont typeface="Calibri" panose="020F0502020204030204" pitchFamily="34" charset="0"/>
              <a:buChar char="–"/>
              <a:tabLst>
                <a:tab pos="355600" algn="l"/>
              </a:tabLst>
              <a:defRPr/>
            </a:pPr>
            <a:r>
              <a:rPr lang="en-US" b="0" kern="0" dirty="0">
                <a:solidFill>
                  <a:srgbClr val="4D4D4D"/>
                </a:solidFill>
                <a:latin typeface="Calibri" panose="020F0502020204030204" pitchFamily="34" charset="0"/>
              </a:rPr>
              <a:t>J</a:t>
            </a:r>
            <a:r>
              <a:rPr lang="en-US" b="0" kern="0" baseline="3000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</a:t>
            </a:r>
            <a:r>
              <a:rPr lang="en-US" b="0" kern="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 : most probable or even guessed</a:t>
            </a:r>
          </a:p>
          <a:p>
            <a:pPr marL="889000" lvl="1" indent="-342900" eaLnBrk="1" hangingPunct="1">
              <a:spcBef>
                <a:spcPts val="600"/>
              </a:spcBef>
              <a:buFont typeface="Calibri" panose="020F0502020204030204" pitchFamily="34" charset="0"/>
              <a:buChar char="–"/>
              <a:tabLst>
                <a:tab pos="355600" algn="l"/>
              </a:tabLst>
              <a:defRPr/>
            </a:pPr>
            <a:r>
              <a:rPr lang="en-US" b="0" kern="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</a:t>
            </a:r>
            <a:r>
              <a:rPr lang="en-US" b="0" kern="0" baseline="-2500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n</a:t>
            </a:r>
            <a:r>
              <a:rPr lang="en-US" b="0" kern="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  derived from </a:t>
            </a:r>
            <a:r>
              <a:rPr lang="en-US" b="0" kern="0" dirty="0" err="1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g</a:t>
            </a:r>
            <a:r>
              <a:rPr lang="en-US" b="0" kern="0" baseline="-25000" dirty="0" err="1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n</a:t>
            </a:r>
            <a:r>
              <a:rPr lang="en-US" b="0" kern="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 without clear spin determination</a:t>
            </a:r>
            <a:endParaRPr lang="en-US" b="0" kern="0" dirty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 marL="889000" lvl="1" indent="-342900" eaLnBrk="1" hangingPunct="1">
              <a:spcBef>
                <a:spcPts val="600"/>
              </a:spcBef>
              <a:buFont typeface="Calibri" panose="020F0502020204030204" pitchFamily="34" charset="0"/>
              <a:buChar char="–"/>
              <a:tabLst>
                <a:tab pos="355600" algn="l"/>
              </a:tabLst>
              <a:defRPr/>
            </a:pPr>
            <a:r>
              <a:rPr lang="en-US" b="0" kern="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</a:t>
            </a:r>
            <a:r>
              <a:rPr lang="en-US" b="0" kern="0" baseline="-2500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US" b="0" kern="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  = &lt;</a:t>
            </a:r>
            <a:r>
              <a:rPr lang="en-US" b="0" kern="0" baseline="-2500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US" b="0" kern="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&gt;</a:t>
            </a:r>
            <a:endParaRPr lang="en-US" b="0" kern="0" dirty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 marL="431800" eaLnBrk="1" hangingPunct="1">
              <a:spcBef>
                <a:spcPts val="18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endParaRPr lang="en-US" b="0" kern="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7141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Unresolved resonance region</a:t>
            </a:r>
          </a:p>
        </p:txBody>
      </p:sp>
      <p:pic>
        <p:nvPicPr>
          <p:cNvPr id="60419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" y="1697038"/>
            <a:ext cx="4902200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0420" name="Straight Arrow Connector 2"/>
          <p:cNvCxnSpPr>
            <a:cxnSpLocks noChangeShapeType="1"/>
          </p:cNvCxnSpPr>
          <p:nvPr/>
        </p:nvCxnSpPr>
        <p:spPr bwMode="auto">
          <a:xfrm flipV="1">
            <a:off x="4792663" y="2205038"/>
            <a:ext cx="1368425" cy="919162"/>
          </a:xfrm>
          <a:prstGeom prst="straightConnector1">
            <a:avLst/>
          </a:prstGeom>
          <a:noFill/>
          <a:ln w="38100" algn="ctr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421" name="Straight Arrow Connector 10"/>
          <p:cNvCxnSpPr>
            <a:cxnSpLocks noChangeShapeType="1"/>
          </p:cNvCxnSpPr>
          <p:nvPr/>
        </p:nvCxnSpPr>
        <p:spPr bwMode="auto">
          <a:xfrm>
            <a:off x="4689475" y="3789363"/>
            <a:ext cx="1430338" cy="927100"/>
          </a:xfrm>
          <a:prstGeom prst="straightConnector1">
            <a:avLst/>
          </a:prstGeom>
          <a:noFill/>
          <a:ln w="38100" algn="ctr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0422" name="TextBox 1"/>
          <p:cNvSpPr txBox="1">
            <a:spLocks noChangeArrowheads="1"/>
          </p:cNvSpPr>
          <p:nvPr/>
        </p:nvSpPr>
        <p:spPr bwMode="auto">
          <a:xfrm rot="-2040000">
            <a:off x="4257675" y="2157413"/>
            <a:ext cx="2063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altLang="en-US" sz="1400">
                <a:solidFill>
                  <a:schemeClr val="tx1"/>
                </a:solidFill>
                <a:latin typeface="Calibri" pitchFamily="34" charset="0"/>
              </a:rPr>
              <a:t>RRR</a:t>
            </a:r>
          </a:p>
          <a:p>
            <a:pPr algn="ctr" eaLnBrk="1" hangingPunct="1"/>
            <a:r>
              <a:rPr lang="en-GB" altLang="en-US" sz="1400">
                <a:solidFill>
                  <a:schemeClr val="tx1"/>
                </a:solidFill>
                <a:latin typeface="Calibri" pitchFamily="34" charset="0"/>
              </a:rPr>
              <a:t>Resonance shape analysis</a:t>
            </a:r>
          </a:p>
        </p:txBody>
      </p:sp>
      <p:sp>
        <p:nvSpPr>
          <p:cNvPr id="60423" name="TextBox 1"/>
          <p:cNvSpPr txBox="1">
            <a:spLocks noChangeArrowheads="1"/>
          </p:cNvSpPr>
          <p:nvPr/>
        </p:nvSpPr>
        <p:spPr bwMode="auto">
          <a:xfrm rot="1980000">
            <a:off x="4013454" y="4254213"/>
            <a:ext cx="25871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altLang="en-US" sz="1600" b="1" dirty="0">
                <a:solidFill>
                  <a:schemeClr val="tx1"/>
                </a:solidFill>
                <a:latin typeface="Calibri" pitchFamily="34" charset="0"/>
              </a:rPr>
              <a:t>URR</a:t>
            </a:r>
          </a:p>
          <a:p>
            <a:pPr algn="ctr" eaLnBrk="1" hangingPunct="1"/>
            <a:r>
              <a:rPr lang="en-GB" altLang="en-US" sz="1600" b="1" dirty="0">
                <a:solidFill>
                  <a:schemeClr val="tx1"/>
                </a:solidFill>
                <a:latin typeface="Calibri" pitchFamily="34" charset="0"/>
              </a:rPr>
              <a:t>Average </a:t>
            </a:r>
            <a:r>
              <a:rPr lang="en-GB" altLang="en-US" sz="1600" b="1" dirty="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(n,) + parameters</a:t>
            </a:r>
            <a:endParaRPr lang="en-GB" altLang="en-US" sz="1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60424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0" y="722313"/>
            <a:ext cx="42926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5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0" y="3675063"/>
            <a:ext cx="42926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928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Hauser-</a:t>
            </a:r>
            <a:r>
              <a:rPr lang="en-GB" altLang="en-US" dirty="0" err="1"/>
              <a:t>Feshbach</a:t>
            </a:r>
            <a:r>
              <a:rPr lang="en-GB" altLang="en-US" dirty="0"/>
              <a:t> + width fluctuations</a:t>
            </a:r>
            <a:endParaRPr lang="en-GB" alt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47134" y="1160766"/>
                <a:ext cx="3292633" cy="8342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</m:t>
                      </m:r>
                      <m:nary>
                        <m:nary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23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−∆</m:t>
                          </m:r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/2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+∆</m:t>
                          </m:r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/2</m:t>
                          </m:r>
                        </m:sup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  <m:d>
                            <m:d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nl-BE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dE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134" y="1160766"/>
                <a:ext cx="3292633" cy="83420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352600" y="3533062"/>
                <a:ext cx="1990673" cy="6932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 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  2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600" y="3533062"/>
                <a:ext cx="1990673" cy="6932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352600" y="4502935"/>
                <a:ext cx="2071143" cy="6653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 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  2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600" y="4502935"/>
                <a:ext cx="2071143" cy="6653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44488" y="2276872"/>
                <a:ext cx="3147720" cy="7920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88" y="2276872"/>
                <a:ext cx="3147720" cy="79207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952868" y="4502924"/>
            <a:ext cx="5762218" cy="168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tabLst>
                <a:tab pos="363538" algn="l"/>
                <a:tab pos="712788" algn="l"/>
              </a:tabLst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tabLst>
                <a:tab pos="363538" algn="l"/>
                <a:tab pos="712788" algn="l"/>
              </a:tabLst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tabLst>
                <a:tab pos="363538" algn="l"/>
                <a:tab pos="712788" algn="l"/>
              </a:tabLst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400"/>
              </a:spcBef>
              <a:buClrTx/>
              <a:buFontTx/>
              <a:buNone/>
            </a:pPr>
            <a:r>
              <a:rPr lang="en-GB" altLang="en-US" sz="18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18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1800" b="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:	neutron transmission coefficient (entrance channel)</a:t>
            </a:r>
          </a:p>
          <a:p>
            <a:pPr>
              <a:spcBef>
                <a:spcPts val="400"/>
              </a:spcBef>
              <a:buClrTx/>
              <a:buFontTx/>
              <a:buNone/>
            </a:pP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1800" b="0" baseline="-25000" dirty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	:	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capture transmission coefficient (exit channel)</a:t>
            </a:r>
            <a:endParaRPr lang="en-GB" altLang="en-US" sz="1800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400"/>
              </a:spcBef>
              <a:buClrTx/>
              <a:buNone/>
            </a:pP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T	:	total transmission 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coefficient (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T = </a:t>
            </a:r>
            <a:r>
              <a:rPr lang="en-GB" altLang="en-US" sz="1800" b="0" dirty="0" err="1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1800" b="0" baseline="-25000" dirty="0" err="1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  + T</a:t>
            </a:r>
            <a:r>
              <a:rPr lang="en-GB" altLang="en-US" sz="1800" b="0" baseline="-25000" dirty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 + 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…)</a:t>
            </a:r>
            <a:endParaRPr lang="en-GB" altLang="en-US" sz="1800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400"/>
              </a:spcBef>
              <a:buClrTx/>
              <a:buFontTx/>
              <a:buNone/>
            </a:pPr>
            <a:r>
              <a:rPr lang="en-GB" altLang="en-US" sz="18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GB" altLang="en-US" sz="1800" b="0" baseline="-25000" dirty="0" err="1">
                <a:solidFill>
                  <a:srgbClr val="000000"/>
                </a:solidFill>
                <a:latin typeface="Calibri" panose="020F0502020204030204" pitchFamily="34" charset="0"/>
              </a:rPr>
              <a:t>w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	:	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width fluctuation correction 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factor</a:t>
            </a:r>
          </a:p>
          <a:p>
            <a:pPr>
              <a:spcBef>
                <a:spcPts val="400"/>
              </a:spcBef>
              <a:buClrTx/>
              <a:buFontTx/>
              <a:buNone/>
            </a:pP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	:	level distance</a:t>
            </a:r>
            <a:endParaRPr lang="en-GB" altLang="en-US" sz="1800" b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80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Hauser-</a:t>
            </a:r>
            <a:r>
              <a:rPr lang="en-GB" altLang="en-US" dirty="0" err="1"/>
              <a:t>Feshbach</a:t>
            </a:r>
            <a:r>
              <a:rPr lang="en-GB" altLang="en-US" dirty="0"/>
              <a:t> + width fluctuations</a:t>
            </a:r>
            <a:endParaRPr lang="en-GB" alt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47134" y="1160766"/>
                <a:ext cx="3292633" cy="8342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</m:t>
                      </m:r>
                      <m:nary>
                        <m:nary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23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−∆</m:t>
                          </m:r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/2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+∆</m:t>
                          </m:r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/2</m:t>
                          </m:r>
                        </m:sup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  <m:d>
                            <m:d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nl-BE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dE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134" y="1160766"/>
                <a:ext cx="3292633" cy="83420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352600" y="3533062"/>
                <a:ext cx="1990673" cy="6932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 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  2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600" y="3533062"/>
                <a:ext cx="1990673" cy="6932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352600" y="4502935"/>
                <a:ext cx="2071143" cy="6653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 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  2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600" y="4502935"/>
                <a:ext cx="2071143" cy="6653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44488" y="2276872"/>
                <a:ext cx="3147720" cy="7920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88" y="2276872"/>
                <a:ext cx="3147720" cy="79207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952868" y="4502924"/>
            <a:ext cx="5762218" cy="168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tabLst>
                <a:tab pos="363538" algn="l"/>
                <a:tab pos="712788" algn="l"/>
              </a:tabLst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tabLst>
                <a:tab pos="363538" algn="l"/>
                <a:tab pos="712788" algn="l"/>
              </a:tabLst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tabLst>
                <a:tab pos="363538" algn="l"/>
                <a:tab pos="712788" algn="l"/>
              </a:tabLst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400"/>
              </a:spcBef>
              <a:buClrTx/>
              <a:buFontTx/>
              <a:buNone/>
            </a:pPr>
            <a:r>
              <a:rPr lang="en-GB" altLang="en-US" sz="18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18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1800" b="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:	neutron transmission coefficient (entrance channel)</a:t>
            </a:r>
          </a:p>
          <a:p>
            <a:pPr>
              <a:spcBef>
                <a:spcPts val="400"/>
              </a:spcBef>
              <a:buClrTx/>
              <a:buFontTx/>
              <a:buNone/>
            </a:pP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1800" b="0" baseline="-25000" dirty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	:	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capture transmission coefficient (exit channel)</a:t>
            </a:r>
            <a:endParaRPr lang="en-GB" altLang="en-US" sz="1800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400"/>
              </a:spcBef>
              <a:buClrTx/>
              <a:buNone/>
            </a:pP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T	:	total transmission 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coefficient (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T = </a:t>
            </a:r>
            <a:r>
              <a:rPr lang="en-GB" altLang="en-US" sz="1800" b="0" dirty="0" err="1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1800" b="0" baseline="-25000" dirty="0" err="1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  + T</a:t>
            </a:r>
            <a:r>
              <a:rPr lang="en-GB" altLang="en-US" sz="1800" b="0" baseline="-25000" dirty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 + 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…)</a:t>
            </a:r>
            <a:endParaRPr lang="en-GB" altLang="en-US" sz="1800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400"/>
              </a:spcBef>
              <a:buClrTx/>
              <a:buFontTx/>
              <a:buNone/>
            </a:pPr>
            <a:r>
              <a:rPr lang="en-GB" altLang="en-US" sz="18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GB" altLang="en-US" sz="1800" b="0" baseline="-25000" dirty="0" err="1">
                <a:solidFill>
                  <a:srgbClr val="000000"/>
                </a:solidFill>
                <a:latin typeface="Calibri" panose="020F0502020204030204" pitchFamily="34" charset="0"/>
              </a:rPr>
              <a:t>w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	:	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width fluctuation correction 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factor</a:t>
            </a:r>
          </a:p>
          <a:p>
            <a:pPr>
              <a:spcBef>
                <a:spcPts val="400"/>
              </a:spcBef>
              <a:buClrTx/>
              <a:buFontTx/>
              <a:buNone/>
            </a:pP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	:	level distance</a:t>
            </a:r>
            <a:endParaRPr lang="en-GB" altLang="en-US" sz="1800" b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5260117" y="2257912"/>
                <a:ext cx="3290773" cy="7593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</m:sSub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0117" y="2257912"/>
                <a:ext cx="3290773" cy="7593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222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Hauser-</a:t>
            </a:r>
            <a:r>
              <a:rPr lang="en-GB" altLang="en-US" dirty="0" err="1"/>
              <a:t>Feshbach</a:t>
            </a:r>
            <a:r>
              <a:rPr lang="en-GB" altLang="en-US" dirty="0"/>
              <a:t> + width fluctuations</a:t>
            </a:r>
            <a:endParaRPr lang="en-GB" altLang="en-US" dirty="0" smtClean="0"/>
          </a:p>
        </p:txBody>
      </p:sp>
      <p:graphicFrame>
        <p:nvGraphicFramePr>
          <p:cNvPr id="98509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4368204"/>
              </p:ext>
            </p:extLst>
          </p:nvPr>
        </p:nvGraphicFramePr>
        <p:xfrm>
          <a:off x="5673080" y="2204864"/>
          <a:ext cx="1851336" cy="914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60" name="Equation" r:id="rId4" imgW="1028520" imgH="507960" progId="Equation.3">
                  <p:embed/>
                </p:oleObj>
              </mc:Choice>
              <mc:Fallback>
                <p:oleObj name="Equation" r:id="rId4" imgW="102852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3080" y="2204864"/>
                        <a:ext cx="1851336" cy="914328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510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066061"/>
              </p:ext>
            </p:extLst>
          </p:nvPr>
        </p:nvGraphicFramePr>
        <p:xfrm>
          <a:off x="5654674" y="980728"/>
          <a:ext cx="3840048" cy="1074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61" name="Equation" r:id="rId6" imgW="2133360" imgH="596880" progId="Equation.3">
                  <p:embed/>
                </p:oleObj>
              </mc:Choice>
              <mc:Fallback>
                <p:oleObj name="Equation" r:id="rId6" imgW="2133360" imgH="596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4674" y="980728"/>
                        <a:ext cx="3840048" cy="10743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47134" y="1160766"/>
                <a:ext cx="3292633" cy="8342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</m:t>
                      </m:r>
                      <m:nary>
                        <m:nary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23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−∆</m:t>
                          </m:r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/2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+∆</m:t>
                          </m:r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/2</m:t>
                          </m:r>
                        </m:sup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  <m:d>
                            <m:d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nl-BE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dE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134" y="1160766"/>
                <a:ext cx="3292633" cy="83420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352600" y="3533062"/>
                <a:ext cx="1990673" cy="6932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 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  2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600" y="3533062"/>
                <a:ext cx="1990673" cy="69320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352600" y="4502935"/>
                <a:ext cx="2071143" cy="6653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 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  2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600" y="4502935"/>
                <a:ext cx="2071143" cy="66537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44488" y="2276872"/>
                <a:ext cx="3147720" cy="7920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88" y="2276872"/>
                <a:ext cx="3147720" cy="79207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952868" y="4502924"/>
            <a:ext cx="5762218" cy="168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tabLst>
                <a:tab pos="363538" algn="l"/>
                <a:tab pos="712788" algn="l"/>
              </a:tabLst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tabLst>
                <a:tab pos="363538" algn="l"/>
                <a:tab pos="712788" algn="l"/>
              </a:tabLst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tabLst>
                <a:tab pos="363538" algn="l"/>
                <a:tab pos="712788" algn="l"/>
              </a:tabLst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400"/>
              </a:spcBef>
              <a:buClrTx/>
              <a:buFontTx/>
              <a:buNone/>
            </a:pPr>
            <a:r>
              <a:rPr lang="en-GB" altLang="en-US" sz="18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18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1800" b="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:	neutron transmission coefficient (entrance channel)</a:t>
            </a:r>
          </a:p>
          <a:p>
            <a:pPr>
              <a:spcBef>
                <a:spcPts val="400"/>
              </a:spcBef>
              <a:buClrTx/>
              <a:buFontTx/>
              <a:buNone/>
            </a:pP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1800" b="0" baseline="-25000" dirty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	:	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capture transmission coefficient (exit channel)</a:t>
            </a:r>
            <a:endParaRPr lang="en-GB" altLang="en-US" sz="1800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400"/>
              </a:spcBef>
              <a:buClrTx/>
              <a:buNone/>
            </a:pP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T	:	total transmission 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coefficient (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T = </a:t>
            </a:r>
            <a:r>
              <a:rPr lang="en-GB" altLang="en-US" sz="1800" b="0" dirty="0" err="1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1800" b="0" baseline="-25000" dirty="0" err="1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  + T</a:t>
            </a:r>
            <a:r>
              <a:rPr lang="en-GB" altLang="en-US" sz="1800" b="0" baseline="-25000" dirty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 + 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…)</a:t>
            </a:r>
            <a:endParaRPr lang="en-GB" altLang="en-US" sz="1800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400"/>
              </a:spcBef>
              <a:buClrTx/>
              <a:buFontTx/>
              <a:buNone/>
            </a:pPr>
            <a:r>
              <a:rPr lang="en-GB" altLang="en-US" sz="18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GB" altLang="en-US" sz="1800" b="0" baseline="-25000" dirty="0" err="1">
                <a:solidFill>
                  <a:srgbClr val="000000"/>
                </a:solidFill>
                <a:latin typeface="Calibri" panose="020F0502020204030204" pitchFamily="34" charset="0"/>
              </a:rPr>
              <a:t>w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	:	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width fluctuation correction 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factor</a:t>
            </a:r>
          </a:p>
          <a:p>
            <a:pPr>
              <a:spcBef>
                <a:spcPts val="400"/>
              </a:spcBef>
              <a:buClrTx/>
              <a:buFontTx/>
              <a:buNone/>
            </a:pP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	:	level distance</a:t>
            </a:r>
            <a:endParaRPr lang="en-GB" altLang="en-US" sz="1800" b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05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Hauser-</a:t>
            </a:r>
            <a:r>
              <a:rPr lang="en-GB" altLang="en-US" dirty="0" err="1"/>
              <a:t>Feshbach</a:t>
            </a:r>
            <a:r>
              <a:rPr lang="en-GB" altLang="en-US" dirty="0"/>
              <a:t> + width fluctuations</a:t>
            </a:r>
            <a:endParaRPr lang="en-GB" altLang="en-US" dirty="0" smtClean="0"/>
          </a:p>
        </p:txBody>
      </p:sp>
      <p:graphicFrame>
        <p:nvGraphicFramePr>
          <p:cNvPr id="98509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494899"/>
              </p:ext>
            </p:extLst>
          </p:nvPr>
        </p:nvGraphicFramePr>
        <p:xfrm>
          <a:off x="5673080" y="2204864"/>
          <a:ext cx="1851336" cy="914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05" name="Equation" r:id="rId4" imgW="1028520" imgH="507960" progId="Equation.3">
                  <p:embed/>
                </p:oleObj>
              </mc:Choice>
              <mc:Fallback>
                <p:oleObj name="Equation" r:id="rId4" imgW="102852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3080" y="2204864"/>
                        <a:ext cx="1851336" cy="914328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510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4397130"/>
              </p:ext>
            </p:extLst>
          </p:nvPr>
        </p:nvGraphicFramePr>
        <p:xfrm>
          <a:off x="5654674" y="980728"/>
          <a:ext cx="3840048" cy="1074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06" name="Equation" r:id="rId6" imgW="2133360" imgH="596880" progId="Equation.3">
                  <p:embed/>
                </p:oleObj>
              </mc:Choice>
              <mc:Fallback>
                <p:oleObj name="Equation" r:id="rId6" imgW="2133360" imgH="596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4674" y="980728"/>
                        <a:ext cx="3840048" cy="10743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119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4046230"/>
              </p:ext>
            </p:extLst>
          </p:nvPr>
        </p:nvGraphicFramePr>
        <p:xfrm>
          <a:off x="5536747" y="3458028"/>
          <a:ext cx="2605088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07" name="Equation" r:id="rId8" imgW="1447560" imgH="482400" progId="Equation.3">
                  <p:embed/>
                </p:oleObj>
              </mc:Choice>
              <mc:Fallback>
                <p:oleObj name="Equation" r:id="rId8" imgW="14475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6747" y="3458028"/>
                        <a:ext cx="2605088" cy="868363"/>
                      </a:xfrm>
                      <a:prstGeom prst="rect">
                        <a:avLst/>
                      </a:prstGeom>
                      <a:noFill/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5241032" y="3356992"/>
            <a:ext cx="3071834" cy="1052513"/>
          </a:xfrm>
          <a:prstGeom prst="rect">
            <a:avLst/>
          </a:prstGeom>
          <a:noFill/>
          <a:ln w="38100" algn="ctr">
            <a:solidFill>
              <a:srgbClr val="3333FF"/>
            </a:solidFill>
            <a:round/>
            <a:headEnd/>
            <a:tailEnd/>
          </a:ln>
          <a:effectLst/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2896654" y="2340057"/>
            <a:ext cx="428628" cy="642943"/>
          </a:xfrm>
          <a:prstGeom prst="rect">
            <a:avLst/>
          </a:prstGeom>
          <a:noFill/>
          <a:ln w="38100" algn="ctr">
            <a:solidFill>
              <a:srgbClr val="3333FF"/>
            </a:solidFill>
            <a:round/>
            <a:headEnd/>
            <a:tailEnd/>
          </a:ln>
          <a:effectLst/>
        </p:spPr>
        <p:txBody>
          <a:bodyPr anchor="ctr"/>
          <a:lstStyle/>
          <a:p>
            <a:pPr marL="3175"/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347134" y="1160766"/>
                <a:ext cx="3292633" cy="8342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</m:t>
                      </m:r>
                      <m:nary>
                        <m:nary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23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−∆</m:t>
                          </m:r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/2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+∆</m:t>
                          </m:r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/2</m:t>
                          </m:r>
                        </m:sup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  <m:d>
                            <m:d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nl-BE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dE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134" y="1160766"/>
                <a:ext cx="3292633" cy="83420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352600" y="3533062"/>
                <a:ext cx="1990673" cy="6932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 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  2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600" y="3533062"/>
                <a:ext cx="1990673" cy="693203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1352600" y="4502935"/>
                <a:ext cx="2071143" cy="6653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 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  2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600" y="4502935"/>
                <a:ext cx="2071143" cy="66537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344488" y="2276872"/>
                <a:ext cx="3147720" cy="7920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88" y="2276872"/>
                <a:ext cx="3147720" cy="79207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952868" y="4502924"/>
            <a:ext cx="5762218" cy="168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tabLst>
                <a:tab pos="363538" algn="l"/>
                <a:tab pos="712788" algn="l"/>
              </a:tabLst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tabLst>
                <a:tab pos="363538" algn="l"/>
                <a:tab pos="712788" algn="l"/>
              </a:tabLst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tabLst>
                <a:tab pos="363538" algn="l"/>
                <a:tab pos="712788" algn="l"/>
              </a:tabLst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400"/>
              </a:spcBef>
              <a:buClrTx/>
              <a:buFontTx/>
              <a:buNone/>
            </a:pPr>
            <a:r>
              <a:rPr lang="en-GB" altLang="en-US" sz="18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18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1800" b="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:	neutron transmission coefficient (entrance channel)</a:t>
            </a:r>
          </a:p>
          <a:p>
            <a:pPr>
              <a:spcBef>
                <a:spcPts val="400"/>
              </a:spcBef>
              <a:buClrTx/>
              <a:buFontTx/>
              <a:buNone/>
            </a:pP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1800" b="0" baseline="-25000" dirty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	:	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capture transmission coefficient (exit channel)</a:t>
            </a:r>
            <a:endParaRPr lang="en-GB" altLang="en-US" sz="1800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400"/>
              </a:spcBef>
              <a:buClrTx/>
              <a:buNone/>
            </a:pP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T	:	total transmission 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coefficient (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T = </a:t>
            </a:r>
            <a:r>
              <a:rPr lang="en-GB" altLang="en-US" sz="1800" b="0" dirty="0" err="1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1800" b="0" baseline="-25000" dirty="0" err="1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  + T</a:t>
            </a:r>
            <a:r>
              <a:rPr lang="en-GB" altLang="en-US" sz="1800" b="0" baseline="-25000" dirty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 + 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…)</a:t>
            </a:r>
            <a:endParaRPr lang="en-GB" altLang="en-US" sz="1800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400"/>
              </a:spcBef>
              <a:buClrTx/>
              <a:buFontTx/>
              <a:buNone/>
            </a:pPr>
            <a:r>
              <a:rPr lang="en-GB" altLang="en-US" sz="18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GB" altLang="en-US" sz="1800" b="0" baseline="-25000" dirty="0" err="1">
                <a:solidFill>
                  <a:srgbClr val="000000"/>
                </a:solidFill>
                <a:latin typeface="Calibri" panose="020F0502020204030204" pitchFamily="34" charset="0"/>
              </a:rPr>
              <a:t>w</a:t>
            </a:r>
            <a:r>
              <a:rPr lang="en-GB" altLang="en-US" sz="1800" b="0" dirty="0">
                <a:solidFill>
                  <a:srgbClr val="000000"/>
                </a:solidFill>
                <a:latin typeface="Calibri" panose="020F0502020204030204" pitchFamily="34" charset="0"/>
              </a:rPr>
              <a:t>	:	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width fluctuation correction </a:t>
            </a: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factor</a:t>
            </a:r>
          </a:p>
          <a:p>
            <a:pPr>
              <a:spcBef>
                <a:spcPts val="400"/>
              </a:spcBef>
              <a:buClrTx/>
              <a:buFontTx/>
              <a:buNone/>
            </a:pPr>
            <a:r>
              <a:rPr lang="en-GB" altLang="en-US" sz="18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	:	level distance</a:t>
            </a:r>
            <a:endParaRPr lang="en-GB" altLang="en-US" sz="1800" b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4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Width fluctuation factor</a:t>
            </a: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5529064" y="1533931"/>
            <a:ext cx="3905556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tabLst>
                <a:tab pos="363538" algn="l"/>
                <a:tab pos="712788" algn="l"/>
              </a:tabLst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tabLst>
                <a:tab pos="363538" algn="l"/>
                <a:tab pos="712788" algn="l"/>
              </a:tabLst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tabLst>
                <a:tab pos="363538" algn="l"/>
                <a:tab pos="712788" algn="l"/>
              </a:tabLst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600" b="0" dirty="0" err="1" smtClean="0">
                <a:solidFill>
                  <a:srgbClr val="000000"/>
                </a:solidFill>
              </a:rPr>
              <a:t>F</a:t>
            </a:r>
            <a:r>
              <a:rPr lang="en-GB" altLang="en-US" sz="1600" b="0" baseline="-25000" dirty="0" err="1" smtClean="0">
                <a:solidFill>
                  <a:srgbClr val="000000"/>
                </a:solidFill>
              </a:rPr>
              <a:t>n</a:t>
            </a:r>
            <a:r>
              <a:rPr lang="en-GB" altLang="en-US" sz="1600" b="0" baseline="-25000" dirty="0" smtClean="0">
                <a:solidFill>
                  <a:srgbClr val="000000"/>
                </a:solidFill>
                <a:sym typeface="Symbol"/>
              </a:rPr>
              <a:t></a:t>
            </a:r>
            <a:r>
              <a:rPr lang="en-GB" altLang="en-US" sz="1600" b="0" dirty="0">
                <a:solidFill>
                  <a:srgbClr val="000000"/>
                </a:solidFill>
              </a:rPr>
              <a:t>	:	</a:t>
            </a:r>
            <a:r>
              <a:rPr lang="en-GB" altLang="en-US" sz="1600" b="0" dirty="0" smtClean="0">
                <a:solidFill>
                  <a:srgbClr val="000000"/>
                </a:solidFill>
              </a:rPr>
              <a:t>width fluctuation correction factor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600" b="0" dirty="0" smtClean="0">
                <a:solidFill>
                  <a:srgbClr val="000000"/>
                </a:solidFill>
              </a:rPr>
              <a:t>		</a:t>
            </a:r>
            <a:endParaRPr lang="en-GB" altLang="en-US" sz="1600" b="0" dirty="0">
              <a:solidFill>
                <a:srgbClr val="000000"/>
              </a:solidFill>
            </a:endParaRPr>
          </a:p>
        </p:txBody>
      </p:sp>
      <p:pic>
        <p:nvPicPr>
          <p:cNvPr id="359478" name="Picture 5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952" y="1632935"/>
            <a:ext cx="5771562" cy="4460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673080" y="2563163"/>
            <a:ext cx="1189749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tabLst>
                <a:tab pos="363538" algn="l"/>
                <a:tab pos="712788" algn="l"/>
              </a:tabLst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tabLst>
                <a:tab pos="363538" algn="l"/>
                <a:tab pos="712788" algn="l"/>
              </a:tabLst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tabLst>
                <a:tab pos="363538" algn="l"/>
                <a:tab pos="712788" algn="l"/>
              </a:tabLst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baseline="30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197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Au(n,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)</a:t>
            </a:r>
            <a:endParaRPr lang="en-GB" altLang="en-US" sz="2000" b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600" b="0" dirty="0" smtClean="0">
                <a:solidFill>
                  <a:srgbClr val="000000"/>
                </a:solidFill>
              </a:rPr>
              <a:t>		</a:t>
            </a:r>
            <a:endParaRPr lang="en-GB" altLang="en-US" sz="1600" b="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344488" y="1484796"/>
                <a:ext cx="3122458" cy="7593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88" y="1484796"/>
                <a:ext cx="3122458" cy="7593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2798532" y="1533455"/>
            <a:ext cx="570291" cy="642943"/>
          </a:xfrm>
          <a:prstGeom prst="rect">
            <a:avLst/>
          </a:prstGeom>
          <a:noFill/>
          <a:ln w="38100" algn="ctr">
            <a:solidFill>
              <a:srgbClr val="3333FF"/>
            </a:solidFill>
            <a:round/>
            <a:headEnd/>
            <a:tailEnd/>
          </a:ln>
          <a:effectLst/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208584" y="908720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For a given spin and parity J</a:t>
            </a:r>
            <a:r>
              <a:rPr lang="en-GB" sz="2200" baseline="30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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, 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entrance channel c and exit channel c' </a:t>
            </a:r>
            <a:endParaRPr lang="en-GB" sz="2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064568" y="3757785"/>
                <a:ext cx="2071143" cy="6653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 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  2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568" y="3757785"/>
                <a:ext cx="2071143" cy="6653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064568" y="2591781"/>
                <a:ext cx="1990673" cy="6932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 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  2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568" y="2591781"/>
                <a:ext cx="1990673" cy="69320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207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05758" y="1378511"/>
            <a:ext cx="304230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Shape elastic cross section</a:t>
            </a:r>
          </a:p>
          <a:p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endParaRPr lang="en-GB" sz="2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endParaRPr lang="en-GB" sz="2000" dirty="0" smtClean="0">
              <a:solidFill>
                <a:schemeClr val="tx1"/>
              </a:solidFill>
              <a:latin typeface="Calibri" panose="020F0502020204030204" pitchFamily="34" charset="0"/>
              <a:sym typeface="Symbol"/>
            </a:endParaRPr>
          </a:p>
          <a:p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</a:t>
            </a:r>
            <a:r>
              <a:rPr lang="en-GB" sz="2000" baseline="-25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c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 : hard sphere phase shift</a:t>
            </a:r>
          </a:p>
          <a:p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Hauser-</a:t>
            </a:r>
            <a:r>
              <a:rPr lang="en-GB" altLang="en-US" dirty="0" err="1" smtClean="0"/>
              <a:t>Feshbach</a:t>
            </a:r>
            <a:r>
              <a:rPr lang="en-GB" altLang="en-US" dirty="0" smtClean="0"/>
              <a:t> + width fluctuations</a:t>
            </a: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128464" y="2492896"/>
            <a:ext cx="5370447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tabLst>
                <a:tab pos="363538" algn="l"/>
                <a:tab pos="712788" algn="l"/>
              </a:tabLst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tabLst>
                <a:tab pos="363538" algn="l"/>
                <a:tab pos="712788" algn="l"/>
              </a:tabLst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tabLst>
                <a:tab pos="363538" algn="l"/>
                <a:tab pos="712788" algn="l"/>
              </a:tabLst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c</a:t>
            </a:r>
            <a:r>
              <a:rPr lang="en-GB" altLang="en-US" sz="2000" b="0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:	transmission coefficient</a:t>
            </a:r>
          </a:p>
          <a:p>
            <a:pPr>
              <a:spcBef>
                <a:spcPct val="0"/>
              </a:spcBef>
              <a:buClrTx/>
              <a:buNone/>
            </a:pP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2000" b="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neutron transmission coefficient</a:t>
            </a:r>
          </a:p>
          <a:p>
            <a:pPr>
              <a:spcBef>
                <a:spcPct val="0"/>
              </a:spcBef>
              <a:buClr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T</a:t>
            </a:r>
            <a:r>
              <a:rPr lang="en-GB" altLang="en-US" sz="2000" b="0" baseline="-2500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:	capture transmission coefficient</a:t>
            </a:r>
          </a:p>
          <a:p>
            <a:pPr>
              <a:spcBef>
                <a:spcPct val="0"/>
              </a:spcBef>
              <a:buClr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f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:	fission transmission coefficient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GB" altLang="en-US" sz="2000" b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:	total transmission 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coefficient T = </a:t>
            </a:r>
            <a:r>
              <a:rPr lang="en-GB" altLang="en-US" sz="20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+ T</a:t>
            </a:r>
            <a:r>
              <a:rPr lang="en-GB" altLang="en-US" sz="2000" b="0" baseline="-2500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 + </a:t>
            </a:r>
            <a:r>
              <a:rPr lang="en-GB" altLang="en-US" sz="2000" b="0" dirty="0" err="1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 err="1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f</a:t>
            </a:r>
            <a:endParaRPr lang="en-GB" altLang="en-US" sz="2000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GB" altLang="en-US" sz="2000" b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GB" altLang="en-US" sz="20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cc</a:t>
            </a:r>
            <a:r>
              <a:rPr lang="en-GB" altLang="en-US" sz="2000" b="0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'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:	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width fluctuation correction factor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	</a:t>
            </a:r>
            <a:endParaRPr lang="en-GB" altLang="en-US" sz="2000" b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033120" y="1799758"/>
                <a:ext cx="3310650" cy="7651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</m:t>
                          </m:r>
                        </m:sup>
                      </m:sSubSup>
                      <m:r>
                        <a:rPr lang="it-IT" sz="2000">
                          <a:solidFill>
                            <a:schemeClr val="tx1"/>
                          </a:solidFill>
                          <a:latin typeface="Cambria Math"/>
                        </a:rPr>
                        <m:t>≅ 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g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sin</m:t>
                          </m:r>
                        </m:e>
                        <m:sup>
                          <m: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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2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2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c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120" y="1799758"/>
                <a:ext cx="3310650" cy="76514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88504" y="1545390"/>
                <a:ext cx="4462953" cy="7314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cc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′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sSubSup>
                        <m:sSubSup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</m:t>
                          </m:r>
                        </m:sup>
                      </m:sSubSup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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  <m:sSup>
                            <m:sSup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e>
                            <m:sup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GB" sz="2000" i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  <m: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′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 i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cc</m:t>
                          </m:r>
                          <m: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′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04" y="1545390"/>
                <a:ext cx="4462953" cy="73148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208584" y="908720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For a given spin and parity J</a:t>
            </a:r>
            <a:r>
              <a:rPr lang="en-GB" sz="2200" baseline="30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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, 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entrance channel c and exit channel c' </a:t>
            </a:r>
            <a:endParaRPr lang="en-GB" sz="2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6896" y="6499302"/>
            <a:ext cx="2307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altLang="en-US" kern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Sirakov</a:t>
            </a:r>
            <a:r>
              <a:rPr lang="en-GB" altLang="en-US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et al., ANE 35 (2008) 1223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47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05758" y="1378511"/>
            <a:ext cx="388728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Shape elastic cross section</a:t>
            </a:r>
          </a:p>
          <a:p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endParaRPr lang="en-GB" sz="2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endParaRPr lang="en-GB" sz="2000" dirty="0" smtClean="0">
              <a:solidFill>
                <a:schemeClr val="tx1"/>
              </a:solidFill>
              <a:latin typeface="Calibri" panose="020F0502020204030204" pitchFamily="34" charset="0"/>
              <a:sym typeface="Symbol"/>
            </a:endParaRPr>
          </a:p>
          <a:p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</a:t>
            </a:r>
            <a:r>
              <a:rPr lang="en-GB" sz="2000" baseline="-25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c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 : hard sphere phase shift</a:t>
            </a:r>
          </a:p>
          <a:p>
            <a:pPr indent="265113"/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 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= k R</a:t>
            </a:r>
          </a:p>
          <a:p>
            <a:pPr indent="265113"/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R = hard-sphere scattering radius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Hauser-</a:t>
            </a:r>
            <a:r>
              <a:rPr lang="en-GB" altLang="en-US" dirty="0" err="1" smtClean="0"/>
              <a:t>Feshbach</a:t>
            </a:r>
            <a:r>
              <a:rPr lang="en-GB" altLang="en-US" dirty="0" smtClean="0"/>
              <a:t> + width fluctuations</a:t>
            </a: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128464" y="2492896"/>
            <a:ext cx="5370447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tabLst>
                <a:tab pos="363538" algn="l"/>
                <a:tab pos="712788" algn="l"/>
              </a:tabLst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tabLst>
                <a:tab pos="363538" algn="l"/>
                <a:tab pos="712788" algn="l"/>
              </a:tabLst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tabLst>
                <a:tab pos="363538" algn="l"/>
                <a:tab pos="712788" algn="l"/>
              </a:tabLst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c</a:t>
            </a:r>
            <a:r>
              <a:rPr lang="en-GB" altLang="en-US" sz="2000" b="0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:	transmission coefficient</a:t>
            </a:r>
          </a:p>
          <a:p>
            <a:pPr>
              <a:spcBef>
                <a:spcPct val="0"/>
              </a:spcBef>
              <a:buClrTx/>
              <a:buNone/>
            </a:pP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2000" b="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neutron transmission coefficient</a:t>
            </a:r>
          </a:p>
          <a:p>
            <a:pPr>
              <a:spcBef>
                <a:spcPct val="0"/>
              </a:spcBef>
              <a:buClr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T</a:t>
            </a:r>
            <a:r>
              <a:rPr lang="en-GB" altLang="en-US" sz="2000" b="0" baseline="-2500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:	capture transmission coefficient</a:t>
            </a:r>
          </a:p>
          <a:p>
            <a:pPr>
              <a:spcBef>
                <a:spcPct val="0"/>
              </a:spcBef>
              <a:buClr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f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:	fission transmission coefficient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GB" altLang="en-US" sz="2000" b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:	total transmission 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coefficient T = </a:t>
            </a:r>
            <a:r>
              <a:rPr lang="en-GB" altLang="en-US" sz="20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+ T</a:t>
            </a:r>
            <a:r>
              <a:rPr lang="en-GB" altLang="en-US" sz="2000" b="0" baseline="-2500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 + </a:t>
            </a:r>
            <a:r>
              <a:rPr lang="en-GB" altLang="en-US" sz="2000" b="0" dirty="0" err="1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 err="1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f</a:t>
            </a:r>
            <a:endParaRPr lang="en-GB" altLang="en-US" sz="2000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GB" altLang="en-US" sz="2000" b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GB" altLang="en-US" sz="20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cc</a:t>
            </a:r>
            <a:r>
              <a:rPr lang="en-GB" altLang="en-US" sz="2000" b="0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'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:	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width fluctuation correction factor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	</a:t>
            </a:r>
            <a:endParaRPr lang="en-GB" altLang="en-US" sz="2000" b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033120" y="1799758"/>
                <a:ext cx="3310650" cy="7651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</m:t>
                          </m:r>
                        </m:sup>
                      </m:sSubSup>
                      <m:r>
                        <a:rPr lang="it-IT" sz="2000">
                          <a:solidFill>
                            <a:schemeClr val="tx1"/>
                          </a:solidFill>
                          <a:latin typeface="Cambria Math"/>
                        </a:rPr>
                        <m:t>≅ 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g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sin</m:t>
                          </m:r>
                        </m:e>
                        <m:sup>
                          <m: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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2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2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c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120" y="1799758"/>
                <a:ext cx="3310650" cy="76514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88504" y="1545390"/>
                <a:ext cx="4462953" cy="7314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cc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′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sSubSup>
                        <m:sSubSup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</m:t>
                          </m:r>
                        </m:sup>
                      </m:sSubSup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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  <m:sSup>
                            <m:sSup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e>
                            <m:sup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GB" sz="2000" i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  <m: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′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 i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cc</m:t>
                          </m:r>
                          <m: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′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04" y="1545390"/>
                <a:ext cx="4462953" cy="73148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208584" y="908720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For a given spin and parity J</a:t>
            </a:r>
            <a:r>
              <a:rPr lang="en-GB" sz="2200" baseline="30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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, 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entrance channel c and exit channel c' </a:t>
            </a:r>
            <a:endParaRPr lang="en-GB" sz="2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1776"/>
          <a:stretch/>
        </p:blipFill>
        <p:spPr bwMode="auto">
          <a:xfrm>
            <a:off x="6791672" y="4729779"/>
            <a:ext cx="2624106" cy="1363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6264971" y="3789040"/>
                <a:ext cx="3512565" cy="7323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ℓ</m:t>
                      </m:r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=0  </m:t>
                      </m:r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sym typeface="Symbol"/>
                        </a:rPr>
                        <m:t> </m:t>
                      </m:r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f>
                        <m:f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nl-BE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sin</m:t>
                          </m:r>
                        </m:e>
                        <m:sup>
                          <m: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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=</m:t>
                      </m:r>
                      <m:r>
                        <a:rPr lang="it-IT" sz="2000" i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4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</m:t>
                      </m:r>
                      <m:r>
                        <a:rPr lang="it-IT" sz="2000" i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it-IT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R</m:t>
                          </m:r>
                        </m:e>
                        <m:sup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4971" y="3789040"/>
                <a:ext cx="3512565" cy="73238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4016896" y="6499302"/>
            <a:ext cx="2307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altLang="en-US" kern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Sirakov</a:t>
            </a:r>
            <a:r>
              <a:rPr lang="en-GB" altLang="en-US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et al., ANE 35 (2008) 1223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49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/>
              <a:t>Doppler </a:t>
            </a:r>
            <a:r>
              <a:rPr lang="en-GB" altLang="en-US" dirty="0" smtClean="0"/>
              <a:t>broadening: special cases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2533581" y="1012666"/>
            <a:ext cx="109998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238</a:t>
            </a:r>
            <a:r>
              <a:rPr lang="en-GB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U(</a:t>
            </a:r>
            <a:r>
              <a:rPr lang="en-GB" altLang="en-US" sz="20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n,n</a:t>
            </a:r>
            <a:r>
              <a:rPr lang="en-GB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en-GB" alt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229385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7" r="18603"/>
          <a:stretch/>
        </p:blipFill>
        <p:spPr bwMode="auto">
          <a:xfrm>
            <a:off x="0" y="1152000"/>
            <a:ext cx="5760000" cy="5384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111058"/>
              </p:ext>
            </p:extLst>
          </p:nvPr>
        </p:nvGraphicFramePr>
        <p:xfrm>
          <a:off x="6056313" y="2146300"/>
          <a:ext cx="166687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385" name="Equation" r:id="rId4" imgW="876240" imgH="203040" progId="Equation.3">
                  <p:embed/>
                </p:oleObj>
              </mc:Choice>
              <mc:Fallback>
                <p:oleObj name="Equation" r:id="rId4" imgW="8762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6313" y="2146300"/>
                        <a:ext cx="1666875" cy="38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9237453"/>
              </p:ext>
            </p:extLst>
          </p:nvPr>
        </p:nvGraphicFramePr>
        <p:xfrm>
          <a:off x="5507038" y="898525"/>
          <a:ext cx="4270375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386" name="Equation" r:id="rId6" imgW="2247840" imgH="393480" progId="Equation.3">
                  <p:embed/>
                </p:oleObj>
              </mc:Choice>
              <mc:Fallback>
                <p:oleObj name="Equation" r:id="rId6" imgW="224784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7038" y="898525"/>
                        <a:ext cx="4270375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024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Hauser-</a:t>
            </a:r>
            <a:r>
              <a:rPr lang="en-GB" altLang="en-US" dirty="0" err="1" smtClean="0"/>
              <a:t>Feshbach</a:t>
            </a:r>
            <a:r>
              <a:rPr lang="en-GB" altLang="en-US" dirty="0" smtClean="0"/>
              <a:t> + width fluctuations</a:t>
            </a: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128464" y="2492896"/>
            <a:ext cx="5370447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tabLst>
                <a:tab pos="363538" algn="l"/>
                <a:tab pos="712788" algn="l"/>
              </a:tabLst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tabLst>
                <a:tab pos="363538" algn="l"/>
                <a:tab pos="712788" algn="l"/>
              </a:tabLst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tabLst>
                <a:tab pos="363538" algn="l"/>
                <a:tab pos="712788" algn="l"/>
              </a:tabLst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c</a:t>
            </a:r>
            <a:r>
              <a:rPr lang="en-GB" altLang="en-US" sz="2000" b="0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:	transmission coefficient</a:t>
            </a:r>
          </a:p>
          <a:p>
            <a:pPr>
              <a:spcBef>
                <a:spcPct val="0"/>
              </a:spcBef>
              <a:buClrTx/>
              <a:buNone/>
            </a:pP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2000" b="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neutron transmission coefficient</a:t>
            </a:r>
          </a:p>
          <a:p>
            <a:pPr>
              <a:spcBef>
                <a:spcPct val="0"/>
              </a:spcBef>
              <a:buClr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T</a:t>
            </a:r>
            <a:r>
              <a:rPr lang="en-GB" altLang="en-US" sz="2000" b="0" baseline="-2500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:	capture transmission coefficient</a:t>
            </a:r>
          </a:p>
          <a:p>
            <a:pPr>
              <a:spcBef>
                <a:spcPct val="0"/>
              </a:spcBef>
              <a:buClr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f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:	fission transmission coefficient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GB" altLang="en-US" sz="2000" b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:	total transmission 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coefficient T = </a:t>
            </a:r>
            <a:r>
              <a:rPr lang="en-GB" altLang="en-US" sz="20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+ T</a:t>
            </a:r>
            <a:r>
              <a:rPr lang="en-GB" altLang="en-US" sz="2000" b="0" baseline="-2500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 + </a:t>
            </a:r>
            <a:r>
              <a:rPr lang="en-GB" altLang="en-US" sz="2000" b="0" dirty="0" err="1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 err="1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f</a:t>
            </a:r>
            <a:endParaRPr lang="en-GB" altLang="en-US" sz="2000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GB" altLang="en-US" sz="2000" b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GB" altLang="en-US" sz="20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cc</a:t>
            </a:r>
            <a:r>
              <a:rPr lang="en-GB" altLang="en-US" sz="2000" b="0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'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:	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width fluctuation correction factor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	</a:t>
            </a:r>
            <a:endParaRPr lang="en-GB" altLang="en-US" sz="2000" b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105128" y="1530418"/>
                <a:ext cx="3310650" cy="7651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</m:t>
                          </m:r>
                        </m:sup>
                      </m:sSubSup>
                      <m:r>
                        <a:rPr lang="it-IT" sz="2000">
                          <a:solidFill>
                            <a:schemeClr val="tx1"/>
                          </a:solidFill>
                          <a:latin typeface="Cambria Math"/>
                        </a:rPr>
                        <m:t>≅ 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g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sin</m:t>
                          </m:r>
                        </m:e>
                        <m:sup>
                          <m: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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2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2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c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5128" y="1530418"/>
                <a:ext cx="3310650" cy="76514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88504" y="1545390"/>
                <a:ext cx="4462953" cy="7314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cc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′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sSubSup>
                        <m:sSubSup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</m:t>
                          </m:r>
                        </m:sup>
                      </m:sSubSup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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  <m:sSup>
                            <m:sSup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e>
                            <m:sup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GB" sz="2000" i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  <m: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′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 i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cc</m:t>
                          </m:r>
                          <m: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′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04" y="1545390"/>
                <a:ext cx="4462953" cy="73148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208584" y="908720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For a given spin and parity J</a:t>
            </a:r>
            <a:r>
              <a:rPr lang="en-GB" sz="2200" baseline="30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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, 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entrance channel c and exit channel c' </a:t>
            </a:r>
            <a:endParaRPr lang="en-GB" sz="2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6033120" y="2492896"/>
                <a:ext cx="3710375" cy="7314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n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</m:t>
                      </m:r>
                      <m:sSubSup>
                        <m:sSubSupPr>
                          <m:ctrlPr>
                            <a:rPr lang="nl-BE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nl-BE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nl-BE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</m:t>
                          </m:r>
                        </m:sup>
                      </m:sSubSup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 i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nn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120" y="2492896"/>
                <a:ext cx="3710375" cy="73148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173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Hauser-</a:t>
            </a:r>
            <a:r>
              <a:rPr lang="en-GB" altLang="en-US" dirty="0" err="1" smtClean="0"/>
              <a:t>Feshbach</a:t>
            </a:r>
            <a:r>
              <a:rPr lang="en-GB" altLang="en-US" dirty="0" smtClean="0"/>
              <a:t> + width fluctuations</a:t>
            </a: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128464" y="2492896"/>
            <a:ext cx="5370447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tabLst>
                <a:tab pos="363538" algn="l"/>
                <a:tab pos="712788" algn="l"/>
              </a:tabLst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tabLst>
                <a:tab pos="363538" algn="l"/>
                <a:tab pos="712788" algn="l"/>
              </a:tabLst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tabLst>
                <a:tab pos="363538" algn="l"/>
                <a:tab pos="712788" algn="l"/>
              </a:tabLst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c</a:t>
            </a:r>
            <a:r>
              <a:rPr lang="en-GB" altLang="en-US" sz="2000" b="0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:	transmission coefficient</a:t>
            </a:r>
          </a:p>
          <a:p>
            <a:pPr>
              <a:spcBef>
                <a:spcPct val="0"/>
              </a:spcBef>
              <a:buClrTx/>
              <a:buNone/>
            </a:pP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2000" b="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neutron transmission coefficient</a:t>
            </a:r>
          </a:p>
          <a:p>
            <a:pPr>
              <a:spcBef>
                <a:spcPct val="0"/>
              </a:spcBef>
              <a:buClr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T</a:t>
            </a:r>
            <a:r>
              <a:rPr lang="en-GB" altLang="en-US" sz="2000" b="0" baseline="-2500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:	capture transmission coefficient</a:t>
            </a:r>
          </a:p>
          <a:p>
            <a:pPr>
              <a:spcBef>
                <a:spcPct val="0"/>
              </a:spcBef>
              <a:buClr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0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f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:	fission transmission coefficient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GB" altLang="en-US" sz="2000" b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:	total transmission 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coefficient T = </a:t>
            </a:r>
            <a:r>
              <a:rPr lang="en-GB" altLang="en-US" sz="20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+ T</a:t>
            </a:r>
            <a:r>
              <a:rPr lang="en-GB" altLang="en-US" sz="2000" b="0" baseline="-2500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 + </a:t>
            </a:r>
            <a:r>
              <a:rPr lang="en-GB" altLang="en-US" sz="2000" b="0" dirty="0" err="1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altLang="en-US" sz="2000" b="0" baseline="-25000" dirty="0" err="1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f</a:t>
            </a:r>
            <a:endParaRPr lang="en-GB" altLang="en-US" sz="2000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GB" altLang="en-US" sz="2000" b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GB" altLang="en-US" sz="2000" b="0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cc</a:t>
            </a:r>
            <a:r>
              <a:rPr lang="en-GB" altLang="en-US" sz="2000" b="0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'</a:t>
            </a:r>
            <a:r>
              <a:rPr lang="en-GB" altLang="en-US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	:	</a:t>
            </a: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width fluctuation correction factor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	</a:t>
            </a:r>
            <a:endParaRPr lang="en-GB" altLang="en-US" sz="2000" b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105128" y="1530418"/>
                <a:ext cx="3310650" cy="7651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</m:t>
                          </m:r>
                        </m:sup>
                      </m:sSubSup>
                      <m:r>
                        <a:rPr lang="it-IT" sz="2000">
                          <a:solidFill>
                            <a:schemeClr val="tx1"/>
                          </a:solidFill>
                          <a:latin typeface="Cambria Math"/>
                        </a:rPr>
                        <m:t>≅ 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g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sin</m:t>
                          </m:r>
                        </m:e>
                        <m:sup>
                          <m: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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2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2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c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5128" y="1530418"/>
                <a:ext cx="3310650" cy="76514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88504" y="1545390"/>
                <a:ext cx="4462953" cy="7314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cc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′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sSubSup>
                        <m:sSubSup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</m:t>
                          </m:r>
                        </m:sup>
                      </m:sSubSup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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  <m:sSup>
                            <m:sSup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e>
                            <m:sup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GB" sz="2000" i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  <m: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′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 i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cc</m:t>
                          </m:r>
                          <m: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′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04" y="1545390"/>
                <a:ext cx="4462953" cy="73148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208584" y="908720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For a given spin and parity J</a:t>
            </a:r>
            <a:r>
              <a:rPr lang="en-GB" sz="2200" baseline="30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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, 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entrance channel c and exit channel c' </a:t>
            </a:r>
            <a:endParaRPr lang="en-GB" sz="2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6105128" y="3573016"/>
                <a:ext cx="3071162" cy="7593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 i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5128" y="3573016"/>
                <a:ext cx="3071162" cy="7593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6033120" y="2492896"/>
                <a:ext cx="3710375" cy="7314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n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</m:t>
                      </m:r>
                      <m:sSubSup>
                        <m:sSubSupPr>
                          <m:ctrlPr>
                            <a:rPr lang="nl-BE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nl-BE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nl-BE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</m:t>
                          </m:r>
                        </m:sup>
                      </m:sSubSup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 i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nn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120" y="2492896"/>
                <a:ext cx="3710375" cy="73148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177136" y="4725144"/>
                <a:ext cx="2946128" cy="7314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f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f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 i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nf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7136" y="4725144"/>
                <a:ext cx="2946128" cy="73148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748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Capture transmission coefficient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08584" y="908720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For a given spin and parity J</a:t>
            </a:r>
            <a:r>
              <a:rPr lang="en-GB" sz="2200" baseline="30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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, 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entrance channel c and exit channel c' </a:t>
            </a:r>
            <a:endParaRPr lang="en-GB" sz="2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44488" y="1484796"/>
                <a:ext cx="3122458" cy="7593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88" y="1484796"/>
                <a:ext cx="3122458" cy="7593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4273450" y="1700808"/>
            <a:ext cx="449597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&lt;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</a:t>
            </a:r>
            <a:r>
              <a:rPr lang="en-GB" sz="2000" baseline="-25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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	:  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 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 parity dependent</a:t>
            </a:r>
          </a:p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r>
              <a:rPr lang="en-GB" sz="2000" dirty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in URR almost energy </a:t>
            </a:r>
            <a:r>
              <a:rPr lang="en-GB" sz="2000" dirty="0" err="1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indepenent</a:t>
            </a:r>
            <a:endParaRPr lang="en-GB" sz="2000" dirty="0" smtClean="0">
              <a:solidFill>
                <a:srgbClr val="4D4D4D"/>
              </a:solidFill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endParaRPr lang="en-GB" sz="2000" dirty="0" smtClean="0">
              <a:solidFill>
                <a:srgbClr val="4D4D4D"/>
              </a:solidFill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	:	inverse of level density</a:t>
            </a:r>
          </a:p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r>
              <a:rPr lang="en-GB" sz="2000" dirty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energy dependent</a:t>
            </a:r>
          </a:p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r>
              <a:rPr lang="en-GB" sz="2000" dirty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spin dependent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16496" y="2420888"/>
                <a:ext cx="2377382" cy="6932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 </m:t>
                          </m:r>
                        </m:sub>
                      </m:sSub>
                      <m:d>
                        <m:d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E</m:t>
                          </m:r>
                        </m:e>
                      </m:d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  2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496" y="2420888"/>
                <a:ext cx="2377382" cy="6932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7689304" y="2976508"/>
                <a:ext cx="991874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= </m:t>
                      </m:r>
                      <m:f>
                        <m:f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1</m:t>
                          </m:r>
                        </m:num>
                        <m:den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9304" y="2976508"/>
                <a:ext cx="991874" cy="66851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918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Capture transmission coefficient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08584" y="908720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For a given spin and parity J</a:t>
            </a:r>
            <a:r>
              <a:rPr lang="en-GB" sz="2200" baseline="30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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, 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entrance channel c and exit channel c' </a:t>
            </a:r>
            <a:endParaRPr lang="en-GB" sz="2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44488" y="1484796"/>
                <a:ext cx="3122458" cy="7593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88" y="1484796"/>
                <a:ext cx="3122458" cy="7593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4273450" y="1700808"/>
            <a:ext cx="449597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&lt;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</a:t>
            </a:r>
            <a:r>
              <a:rPr lang="en-GB" sz="2000" baseline="-25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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	:  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 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 parity dependent</a:t>
            </a:r>
          </a:p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r>
              <a:rPr lang="en-GB" sz="2000" dirty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in URR almost energy </a:t>
            </a:r>
            <a:r>
              <a:rPr lang="en-GB" sz="2000" dirty="0" err="1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indepenent</a:t>
            </a:r>
            <a:endParaRPr lang="en-GB" sz="2000" dirty="0" smtClean="0">
              <a:solidFill>
                <a:srgbClr val="4D4D4D"/>
              </a:solidFill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endParaRPr lang="en-GB" sz="2000" dirty="0" smtClean="0">
              <a:solidFill>
                <a:srgbClr val="4D4D4D"/>
              </a:solidFill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	:	inverse of level density</a:t>
            </a:r>
          </a:p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r>
              <a:rPr lang="en-GB" sz="2000" dirty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energy dependent</a:t>
            </a:r>
          </a:p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r>
              <a:rPr lang="en-GB" sz="2000" dirty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spin dependent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16496" y="2420888"/>
                <a:ext cx="2377382" cy="6932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 </m:t>
                          </m:r>
                        </m:sub>
                      </m:sSub>
                      <m:d>
                        <m:d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E</m:t>
                          </m:r>
                        </m:e>
                      </m:d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  2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496" y="2420888"/>
                <a:ext cx="2377382" cy="6932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92044" y="3356992"/>
                <a:ext cx="2626104" cy="5749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T</m:t>
                        </m:r>
                      </m:e>
                      <m:sub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</m:t>
                        </m:r>
                      </m:sub>
                      <m:sup>
                        <m:sSup>
                          <m:sSupPr>
                            <m:ctrlPr>
                              <a:rPr lang="nl-BE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J</m:t>
                            </m:r>
                          </m:e>
                          <m:sup>
                            <m: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</m:t>
                            </m:r>
                          </m:sup>
                        </m:sSup>
                      </m:sup>
                    </m:sSubSup>
                    <m:d>
                      <m:d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E</m:t>
                        </m:r>
                      </m:e>
                    </m:d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=</m:t>
                    </m:r>
                    <m:sSubSup>
                      <m:sSubSupPr>
                        <m:ctrlPr>
                          <a:rPr lang="nl-BE" sz="2000" i="1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nl-BE" sz="2000" i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T</m:t>
                        </m:r>
                      </m:e>
                      <m:sub>
                        <m:r>
                          <a:rPr lang="nl-BE" sz="2000" i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</m:t>
                        </m:r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,0</m:t>
                        </m:r>
                      </m:sub>
                      <m:sup>
                        <m:sSup>
                          <m:sSupPr>
                            <m:ctrlPr>
                              <a:rPr lang="nl-BE" sz="2000" i="1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J</m:t>
                            </m:r>
                          </m:e>
                          <m:sup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</m:t>
                            </m:r>
                          </m:sup>
                        </m:sSup>
                      </m:sup>
                    </m:sSubSup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l-BE" sz="2000" i="1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W</m:t>
                        </m:r>
                      </m:e>
                      <m:sub>
                        <m:r>
                          <a:rPr lang="nl-BE" sz="2000" i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</m:t>
                        </m:r>
                      </m:sub>
                      <m:sup>
                        <m:sSup>
                          <m:sSupPr>
                            <m:ctrlPr>
                              <a:rPr lang="nl-BE" sz="2000" i="1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J</m:t>
                            </m:r>
                          </m:e>
                          <m:sup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</m:t>
                            </m:r>
                          </m:sup>
                        </m:sSup>
                      </m:sup>
                    </m:sSubSup>
                    <m:d>
                      <m:dPr>
                        <m:ctrlPr>
                          <a:rPr lang="nl-BE" sz="2000" i="1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E</m:t>
                        </m:r>
                      </m:e>
                    </m:d>
                  </m:oMath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044" y="3356992"/>
                <a:ext cx="2626104" cy="57490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7689304" y="2976508"/>
                <a:ext cx="991874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= </m:t>
                      </m:r>
                      <m:f>
                        <m:f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1</m:t>
                          </m:r>
                        </m:num>
                        <m:den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9304" y="2976508"/>
                <a:ext cx="991874" cy="66851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76536" y="4653136"/>
                <a:ext cx="3746667" cy="6369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l-BE" sz="200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f</m:t>
                    </m:r>
                    <m:d>
                      <m:d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sym typeface="Symbol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/>
                          </a:rPr>
                          <m:t>J</m:t>
                        </m:r>
                      </m:e>
                    </m:d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=</m:t>
                    </m:r>
                    <m:sSup>
                      <m:sSup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sym typeface="Symbol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nl-BE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  <a:sym typeface="Symbol"/>
                              </a:rPr>
                            </m:ctrlPr>
                          </m:fPr>
                          <m:num>
                            <m: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nl-BE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sym typeface="Symbol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/>
                              </a:rPr>
                              <m:t>2</m:t>
                            </m:r>
                            <m:sSubSup>
                              <m:sSubSupPr>
                                <m:ctrlPr>
                                  <a:rPr lang="nl-BE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sym typeface="Symbol"/>
                                  </a:rPr>
                                </m:ctrlPr>
                              </m:sSubSupPr>
                              <m:e>
                                <m: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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c</m:t>
                                </m:r>
                              </m:sub>
                              <m:sup>
                                <m: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sup>
                    </m:sSup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 −  </m:t>
                    </m:r>
                    <m:sSup>
                      <m:sSupPr>
                        <m:ctrlPr>
                          <a:rPr lang="nl-BE" sz="2000" i="1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sym typeface="Symbol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nl-BE" sz="20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nl-BE" sz="20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  <a:sym typeface="Symbol"/>
                              </a:rPr>
                            </m:ctrlPr>
                          </m:fPr>
                          <m:num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nl-BE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sym typeface="Symbol"/>
                                  </a:rPr>
                                </m:ctrlPr>
                              </m:sSupPr>
                              <m:e>
                                <m: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J</m:t>
                                </m:r>
                                <m: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+1)</m:t>
                                </m:r>
                              </m:e>
                              <m:sup>
                                <m:r>
                                  <a:rPr lang="nl-BE" sz="20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/>
                              </a:rPr>
                              <m:t>2</m:t>
                            </m:r>
                            <m:sSubSup>
                              <m:sSubSupPr>
                                <m:ctrlPr>
                                  <a:rPr lang="nl-BE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sym typeface="Symbol"/>
                                  </a:rPr>
                                </m:ctrlPr>
                              </m:sSubSupPr>
                              <m:e>
                                <m:r>
                                  <a:rPr lang="nl-BE" sz="20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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nl-BE" sz="20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c</m:t>
                                </m:r>
                              </m:sub>
                              <m:sup>
                                <m:r>
                                  <a:rPr lang="nl-BE" sz="20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sup>
                    </m:sSup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  <a:ea typeface="Cambria Math" panose="02040503050406030204" pitchFamily="18" charset="0"/>
                        <a:sym typeface="Symbol"/>
                      </a:rPr>
                      <m:t> </m:t>
                    </m:r>
                    <m:r>
                      <a:rPr lang="nl-BE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∝</m:t>
                    </m:r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Verdana" panose="020B0604030504040204" pitchFamily="34" charset="0"/>
                  </a:rPr>
                  <a:t> </a:t>
                </a:r>
                <a:r>
                  <a:rPr lang="en-GB" sz="2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Verdana" panose="020B0604030504040204" pitchFamily="34" charset="0"/>
                  </a:rPr>
                  <a:t> 2J + 1</a:t>
                </a:r>
                <a:r>
                  <a:rPr lang="en-GB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Verdana" panose="020B0604030504040204" pitchFamily="34" charset="0"/>
                  </a:rPr>
                  <a:t> </a:t>
                </a:r>
                <a:endParaRPr lang="en-GB" sz="2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536" y="4653136"/>
                <a:ext cx="3746667" cy="636969"/>
              </a:xfrm>
              <a:prstGeom prst="rect">
                <a:avLst/>
              </a:prstGeom>
              <a:blipFill rotWithShape="1">
                <a:blip r:embed="rId7"/>
                <a:stretch>
                  <a:fillRect b="-152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704528" y="4005064"/>
                <a:ext cx="2301784" cy="6765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(</m:t>
                      </m:r>
                      <m:r>
                        <m:rPr>
                          <m:sty m:val="p"/>
                        </m:rP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E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,</m:t>
                      </m:r>
                      <m:r>
                        <m:rPr>
                          <m:sty m:val="p"/>
                        </m:rP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J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)≈</m:t>
                      </m:r>
                      <m:f>
                        <m:f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f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J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T</m:t>
                          </m:r>
                        </m:den>
                      </m:f>
                      <m:sSup>
                        <m:sSup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E</m:t>
                              </m:r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l-BE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sym typeface="Symbol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sym typeface="Symbol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T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528" y="4005064"/>
                <a:ext cx="2301784" cy="6765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322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Capture transmission coefficient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08584" y="908720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For a given spin and parity J</a:t>
            </a:r>
            <a:r>
              <a:rPr lang="en-GB" sz="2200" baseline="30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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, 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entrance channel c and exit channel c' </a:t>
            </a:r>
            <a:endParaRPr lang="en-GB" sz="2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44488" y="1484796"/>
                <a:ext cx="3122458" cy="7593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88" y="1484796"/>
                <a:ext cx="3122458" cy="7593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4273450" y="1700808"/>
            <a:ext cx="449597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&lt;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</a:t>
            </a:r>
            <a:r>
              <a:rPr lang="en-GB" sz="2000" baseline="-25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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	:  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 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 parity dependent</a:t>
            </a:r>
          </a:p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r>
              <a:rPr lang="en-GB" sz="2000" dirty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in URR almost energy </a:t>
            </a:r>
            <a:r>
              <a:rPr lang="en-GB" sz="2000" dirty="0" err="1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indepenent</a:t>
            </a:r>
            <a:endParaRPr lang="en-GB" sz="2000" dirty="0" smtClean="0">
              <a:solidFill>
                <a:srgbClr val="4D4D4D"/>
              </a:solidFill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endParaRPr lang="en-GB" sz="2000" dirty="0" smtClean="0">
              <a:solidFill>
                <a:srgbClr val="4D4D4D"/>
              </a:solidFill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	:	inverse of level density</a:t>
            </a:r>
          </a:p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r>
              <a:rPr lang="en-GB" sz="2000" dirty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energy dependent</a:t>
            </a:r>
          </a:p>
          <a:p>
            <a:pPr>
              <a:lnSpc>
                <a:spcPct val="150000"/>
              </a:lnSpc>
              <a:tabLst>
                <a:tab pos="623888" algn="l"/>
                <a:tab pos="812800" algn="l"/>
              </a:tabLst>
            </a:pPr>
            <a:r>
              <a:rPr lang="en-GB" sz="2000" dirty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spin dependent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16496" y="2420888"/>
                <a:ext cx="2377382" cy="693203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 </m:t>
                          </m:r>
                        </m:sub>
                      </m:sSub>
                      <m:d>
                        <m:d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E</m:t>
                          </m:r>
                        </m:e>
                      </m:d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  2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496" y="2420888"/>
                <a:ext cx="2377382" cy="6932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92044" y="3356992"/>
                <a:ext cx="2626104" cy="5749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T</m:t>
                        </m:r>
                      </m:e>
                      <m:sub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</m:t>
                        </m:r>
                      </m:sub>
                      <m:sup>
                        <m:sSup>
                          <m:sSupPr>
                            <m:ctrlPr>
                              <a:rPr lang="nl-BE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J</m:t>
                            </m:r>
                          </m:e>
                          <m:sup>
                            <m: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</m:t>
                            </m:r>
                          </m:sup>
                        </m:sSup>
                      </m:sup>
                    </m:sSubSup>
                    <m:d>
                      <m:d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E</m:t>
                        </m:r>
                      </m:e>
                    </m:d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=</m:t>
                    </m:r>
                    <m:sSubSup>
                      <m:sSubSupPr>
                        <m:ctrlPr>
                          <a:rPr lang="nl-BE" sz="2000" i="1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nl-BE" sz="2000" i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T</m:t>
                        </m:r>
                      </m:e>
                      <m:sub>
                        <m:r>
                          <a:rPr lang="nl-BE" sz="2000" i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</m:t>
                        </m:r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,0</m:t>
                        </m:r>
                      </m:sub>
                      <m:sup>
                        <m:sSup>
                          <m:sSupPr>
                            <m:ctrlPr>
                              <a:rPr lang="nl-BE" sz="2000" i="1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J</m:t>
                            </m:r>
                          </m:e>
                          <m:sup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</m:t>
                            </m:r>
                          </m:sup>
                        </m:sSup>
                      </m:sup>
                    </m:sSubSup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l-BE" sz="2000" i="1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W</m:t>
                        </m:r>
                      </m:e>
                      <m:sub>
                        <m:r>
                          <a:rPr lang="nl-BE" sz="2000" i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</m:t>
                        </m:r>
                      </m:sub>
                      <m:sup>
                        <m:sSup>
                          <m:sSupPr>
                            <m:ctrlPr>
                              <a:rPr lang="nl-BE" sz="2000" i="1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J</m:t>
                            </m:r>
                          </m:e>
                          <m:sup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</m:t>
                            </m:r>
                          </m:sup>
                        </m:sSup>
                      </m:sup>
                    </m:sSubSup>
                    <m:d>
                      <m:dPr>
                        <m:ctrlPr>
                          <a:rPr lang="nl-BE" sz="2000" i="1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E</m:t>
                        </m:r>
                      </m:e>
                    </m:d>
                  </m:oMath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044" y="3356992"/>
                <a:ext cx="2626104" cy="57490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76536" y="4653136"/>
                <a:ext cx="3746667" cy="6369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l-BE" sz="200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f</m:t>
                    </m:r>
                    <m:d>
                      <m:d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sym typeface="Symbol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/>
                          </a:rPr>
                          <m:t>J</m:t>
                        </m:r>
                      </m:e>
                    </m:d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=</m:t>
                    </m:r>
                    <m:sSup>
                      <m:sSup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sym typeface="Symbol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nl-BE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  <a:sym typeface="Symbol"/>
                              </a:rPr>
                            </m:ctrlPr>
                          </m:fPr>
                          <m:num>
                            <m: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nl-BE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sym typeface="Symbol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J</m:t>
                                </m:r>
                              </m:e>
                              <m:sup>
                                <m: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/>
                              </a:rPr>
                              <m:t>2</m:t>
                            </m:r>
                            <m:sSubSup>
                              <m:sSubSupPr>
                                <m:ctrlPr>
                                  <a:rPr lang="nl-BE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sym typeface="Symbol"/>
                                  </a:rPr>
                                </m:ctrlPr>
                              </m:sSubSupPr>
                              <m:e>
                                <m: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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c</m:t>
                                </m:r>
                              </m:sub>
                              <m:sup>
                                <m: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sup>
                    </m:sSup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 −  </m:t>
                    </m:r>
                    <m:sSup>
                      <m:sSupPr>
                        <m:ctrlPr>
                          <a:rPr lang="nl-BE" sz="2000" i="1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  <a:sym typeface="Symbol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nl-BE" sz="20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nl-BE" sz="20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  <a:sym typeface="Symbol"/>
                              </a:rPr>
                            </m:ctrlPr>
                          </m:fPr>
                          <m:num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nl-BE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sym typeface="Symbol"/>
                                  </a:rPr>
                                </m:ctrlPr>
                              </m:sSupPr>
                              <m:e>
                                <m: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J</m:t>
                                </m:r>
                                <m: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+1)</m:t>
                                </m:r>
                              </m:e>
                              <m:sup>
                                <m:r>
                                  <a:rPr lang="nl-BE" sz="20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/>
                              </a:rPr>
                              <m:t>2</m:t>
                            </m:r>
                            <m:sSubSup>
                              <m:sSubSupPr>
                                <m:ctrlPr>
                                  <a:rPr lang="nl-BE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  <a:sym typeface="Symbol"/>
                                  </a:rPr>
                                </m:ctrlPr>
                              </m:sSubSupPr>
                              <m:e>
                                <m:r>
                                  <a:rPr lang="nl-BE" sz="20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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nl-BE" sz="20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c</m:t>
                                </m:r>
                              </m:sub>
                              <m:sup>
                                <m:r>
                                  <a:rPr lang="nl-BE" sz="20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sup>
                    </m:sSup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  <a:ea typeface="Cambria Math" panose="02040503050406030204" pitchFamily="18" charset="0"/>
                        <a:sym typeface="Symbol"/>
                      </a:rPr>
                      <m:t> </m:t>
                    </m:r>
                    <m:r>
                      <a:rPr lang="nl-BE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∝</m:t>
                    </m:r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Verdana" panose="020B0604030504040204" pitchFamily="34" charset="0"/>
                  </a:rPr>
                  <a:t> </a:t>
                </a:r>
                <a:r>
                  <a:rPr lang="en-GB" sz="2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Verdana" panose="020B0604030504040204" pitchFamily="34" charset="0"/>
                  </a:rPr>
                  <a:t> 2J + 1</a:t>
                </a:r>
                <a:r>
                  <a:rPr lang="en-GB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Verdana" panose="020B0604030504040204" pitchFamily="34" charset="0"/>
                  </a:rPr>
                  <a:t> </a:t>
                </a:r>
                <a:endParaRPr lang="en-GB" sz="2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536" y="4653136"/>
                <a:ext cx="3746667" cy="636969"/>
              </a:xfrm>
              <a:prstGeom prst="rect">
                <a:avLst/>
              </a:prstGeom>
              <a:blipFill rotWithShape="1">
                <a:blip r:embed="rId6"/>
                <a:stretch>
                  <a:fillRect b="-152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7689304" y="2976508"/>
                <a:ext cx="991874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= </m:t>
                      </m:r>
                      <m:f>
                        <m:f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1</m:t>
                          </m:r>
                        </m:num>
                        <m:den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9304" y="2976508"/>
                <a:ext cx="991874" cy="66851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704528" y="4005064"/>
                <a:ext cx="2301784" cy="6765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(</m:t>
                      </m:r>
                      <m:r>
                        <m:rPr>
                          <m:sty m:val="p"/>
                        </m:rP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E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,</m:t>
                      </m:r>
                      <m:r>
                        <m:rPr>
                          <m:sty m:val="p"/>
                        </m:rP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J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)≈</m:t>
                      </m:r>
                      <m:f>
                        <m:f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f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J</m:t>
                          </m:r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T</m:t>
                          </m:r>
                        </m:den>
                      </m:f>
                      <m:sSup>
                        <m:sSup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E</m:t>
                              </m:r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l-BE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sym typeface="Symbol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sym typeface="Symbol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T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528" y="4005064"/>
                <a:ext cx="2301784" cy="6765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4808984" y="4681596"/>
            <a:ext cx="50062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Symbol"/>
              <a:buChar char="Þ"/>
            </a:pP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Independent parameters to be determined</a:t>
            </a:r>
          </a:p>
          <a:p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	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5875464" y="5139504"/>
                <a:ext cx="2330318" cy="6657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T</m:t>
                        </m:r>
                      </m:e>
                      <m:sub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,0</m:t>
                        </m:r>
                      </m:sub>
                      <m:sup>
                        <m:sSup>
                          <m:sSupPr>
                            <m:ctrlPr>
                              <a:rPr lang="nl-BE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pPr>
                          <m:e>
                            <m: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I</m:t>
                            </m:r>
                            <m: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nl-BE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sym typeface="Symbol"/>
                                  </a:rPr>
                                </m:ctrlPr>
                              </m:fPr>
                              <m:num>
                                <m: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sym typeface="Symbol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sym typeface="Symbol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)</m:t>
                            </m:r>
                          </m:e>
                          <m:sup>
                            <m: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+</m:t>
                            </m:r>
                          </m:sup>
                        </m:sSup>
                      </m:sup>
                    </m:sSubSup>
                    <m:r>
                      <m:rPr>
                        <m:sty m:val="p"/>
                      </m:rP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and</m:t>
                    </m:r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l-BE" sz="2000" i="1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nl-BE" sz="2000" i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T</m:t>
                        </m:r>
                      </m:e>
                      <m:sub>
                        <m:r>
                          <a:rPr lang="nl-BE" sz="2000" i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</m:t>
                        </m:r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,0</m:t>
                        </m:r>
                      </m:sub>
                      <m:sup>
                        <m:sSup>
                          <m:sSupPr>
                            <m:ctrlPr>
                              <a:rPr lang="nl-BE" sz="2000" i="1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pPr>
                          <m:e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I</m:t>
                            </m:r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nl-BE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sym typeface="Symbol"/>
                                  </a:rPr>
                                </m:ctrlPr>
                              </m:fPr>
                              <m:num>
                                <m:r>
                                  <a:rPr lang="nl-BE" sz="2000" i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sym typeface="Symbol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nl-BE" sz="2000" i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sym typeface="Symbol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)</m:t>
                            </m:r>
                          </m:e>
                          <m:sup>
                            <m: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−</m:t>
                            </m:r>
                          </m:sup>
                        </m:sSup>
                      </m:sup>
                    </m:sSubSup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5464" y="5139504"/>
                <a:ext cx="2330318" cy="66576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 bwMode="auto">
          <a:xfrm>
            <a:off x="4736976" y="4553364"/>
            <a:ext cx="5078250" cy="129614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16896" y="6499302"/>
            <a:ext cx="2307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altLang="en-US" kern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Sirakov</a:t>
            </a:r>
            <a:r>
              <a:rPr lang="en-GB" altLang="en-US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et al., ANE 35 (2008) 1223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565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Neutron transmission coefficient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08584" y="908720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For a given spin and parity J</a:t>
            </a:r>
            <a:r>
              <a:rPr lang="en-GB" sz="2200" baseline="30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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, 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entrance channel c and exit channel c' </a:t>
            </a:r>
            <a:endParaRPr lang="en-GB" sz="2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44488" y="1484796"/>
                <a:ext cx="3122458" cy="7593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88" y="1484796"/>
                <a:ext cx="3122458" cy="7593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416496" y="2492896"/>
                <a:ext cx="2664296" cy="665375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</m:sSub>
                      <m:d>
                        <m:d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</m:e>
                      </m:d>
                      <m:r>
                        <a:rPr lang="nl-BE" sz="20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sym typeface="Symbol"/>
                        </a:rPr>
                        <m:t>≅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 2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496" y="2492896"/>
                <a:ext cx="2664296" cy="6653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088904" y="2244106"/>
                <a:ext cx="3164648" cy="10016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)=</m:t>
                      </m:r>
                      <m:sSubSup>
                        <m:sSubSup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  <m:sup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ℓ</m:t>
                          </m:r>
                        </m:sup>
                      </m:sSubSup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nl-BE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n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eV</m:t>
                              </m:r>
                            </m:den>
                          </m:f>
                        </m:e>
                      </m:rad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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ℓ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n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8904" y="2244106"/>
                <a:ext cx="3164648" cy="100168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586808" y="2420888"/>
                <a:ext cx="2190728" cy="7331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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ℓ</m:t>
                          </m:r>
                        </m:sub>
                      </m:sSub>
                      <m:d>
                        <m:d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n</m:t>
                              </m:r>
                            </m:sub>
                          </m:sSub>
                        </m:e>
                      </m:d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P</m:t>
                              </m:r>
                            </m:e>
                            <m:sub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ℓ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P</m:t>
                              </m:r>
                            </m:e>
                            <m:sub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808" y="2420888"/>
                <a:ext cx="2190728" cy="73314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7425" name="Picture 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" r="52223"/>
          <a:stretch/>
        </p:blipFill>
        <p:spPr bwMode="auto">
          <a:xfrm>
            <a:off x="7206000" y="3717032"/>
            <a:ext cx="2700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682172" y="4936232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sym typeface="Symbol"/>
              </a:rPr>
              <a:t> = </a:t>
            </a:r>
            <a:r>
              <a:rPr lang="en-GB" sz="2000" dirty="0" err="1" smtClean="0">
                <a:solidFill>
                  <a:schemeClr val="tx1"/>
                </a:solidFill>
                <a:sym typeface="Symbol"/>
              </a:rPr>
              <a:t>ka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1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Neutron transmission coefficient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08584" y="908720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For a given spin and parity J</a:t>
            </a:r>
            <a:r>
              <a:rPr lang="en-GB" sz="2200" baseline="30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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, 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entrance channel c and exit channel c' </a:t>
            </a:r>
            <a:endParaRPr lang="en-GB" sz="2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44488" y="1484796"/>
                <a:ext cx="3122458" cy="7593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88" y="1484796"/>
                <a:ext cx="3122458" cy="7593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088904" y="2244106"/>
                <a:ext cx="3164648" cy="10016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)=</m:t>
                      </m:r>
                      <m:sSubSup>
                        <m:sSubSup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  <m:sup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ℓ</m:t>
                          </m:r>
                        </m:sup>
                      </m:sSubSup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nl-BE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n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eV</m:t>
                              </m:r>
                            </m:den>
                          </m:f>
                        </m:e>
                      </m:rad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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ℓ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n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8904" y="2244106"/>
                <a:ext cx="3164648" cy="100168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586808" y="2420888"/>
                <a:ext cx="2190728" cy="7331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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ℓ</m:t>
                          </m:r>
                        </m:sub>
                      </m:sSub>
                      <m:d>
                        <m:d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n</m:t>
                              </m:r>
                            </m:sub>
                          </m:sSub>
                        </m:e>
                      </m:d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P</m:t>
                              </m:r>
                            </m:e>
                            <m:sub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ℓ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P</m:t>
                              </m:r>
                            </m:e>
                            <m:sub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808" y="2420888"/>
                <a:ext cx="2190728" cy="73314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7425" name="Picture 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" r="52223"/>
          <a:stretch/>
        </p:blipFill>
        <p:spPr bwMode="auto">
          <a:xfrm>
            <a:off x="7206000" y="3717032"/>
            <a:ext cx="2700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682172" y="4936232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sym typeface="Symbol"/>
              </a:rPr>
              <a:t> = </a:t>
            </a:r>
            <a:r>
              <a:rPr lang="en-GB" sz="2000" dirty="0" err="1" smtClean="0">
                <a:solidFill>
                  <a:schemeClr val="tx1"/>
                </a:solidFill>
                <a:sym typeface="Symbol"/>
              </a:rPr>
              <a:t>ka</a:t>
            </a:r>
            <a:endParaRPr lang="en-GB" sz="20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16496" y="3789040"/>
                <a:ext cx="3374129" cy="7186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n</m:t>
                        </m:r>
                      </m:sub>
                      <m:sup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ℓ</m:t>
                        </m:r>
                      </m:sup>
                    </m:sSubSup>
                    <m:d>
                      <m:d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nl-BE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n</m:t>
                            </m:r>
                          </m:sub>
                        </m:sSub>
                      </m:e>
                    </m:d>
                    <m:r>
                      <a:rPr lang="nl-BE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≅</m:t>
                    </m:r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</m:t>
                    </m:r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nl-BE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nl-BE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E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n</m:t>
                                </m:r>
                              </m:sub>
                            </m:sSub>
                          </m:num>
                          <m:den>
                            <m: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eV</m:t>
                            </m:r>
                          </m:den>
                        </m:f>
                      </m:e>
                    </m:rad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</m:t>
                        </m:r>
                      </m:e>
                      <m:sub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ℓ</m:t>
                        </m:r>
                      </m:sub>
                    </m:sSub>
                    <m:d>
                      <m:d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nl-BE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n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S</m:t>
                        </m:r>
                      </m:e>
                      <m:sub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496" y="3789040"/>
                <a:ext cx="3374129" cy="71865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/>
              <p:cNvSpPr/>
              <p:nvPr/>
            </p:nvSpPr>
            <p:spPr>
              <a:xfrm>
                <a:off x="4258916" y="4653136"/>
                <a:ext cx="1774204" cy="6230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S</m:t>
                        </m:r>
                      </m:e>
                      <m:sub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i="0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Verdana" panose="020B0604030504040204" pitchFamily="34" charset="0"/>
                      </a:rPr>
                      <m:t>≅</m:t>
                    </m:r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  <a:cs typeface="Verdana" panose="020B0604030504040204" pitchFamily="34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pHide m:val="on"/>
                            <m:ctrlPr>
                              <a:rPr lang="en-GB" sz="200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  <m:brk m:alnAt="7"/>
                              </m:rPr>
                              <a:rPr lang="nl-BE" sz="2000" b="0" i="0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i</m:t>
                            </m:r>
                          </m:sub>
                          <m:sup/>
                          <m:e>
                            <m:r>
                              <a:rPr lang="nl-BE" sz="2000" b="0" i="0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nl-BE" sz="2000" b="0" i="0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g</m:t>
                            </m:r>
                          </m:e>
                        </m:nary>
                        <m:sSubSup>
                          <m:sSubSupPr>
                            <m:ctrlPr>
                              <a:rPr lang="nl-BE" sz="20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n</m:t>
                            </m:r>
                          </m:sub>
                          <m:sup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ℓ</m:t>
                            </m:r>
                          </m:sup>
                        </m:sSubSup>
                        <m:sSub>
                          <m:sSubPr>
                            <m:ctrlPr>
                              <a:rPr lang="nl-BE" sz="20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i</m:t>
                            </m:r>
                          </m:sub>
                        </m:sSub>
                      </m:num>
                      <m:den>
                        <m:d>
                          <m:dPr>
                            <m:ctrlPr>
                              <a:rPr lang="nl-BE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</m:ctrlPr>
                          </m:dPr>
                          <m:e>
                            <m:r>
                              <a:rPr lang="nl-BE" sz="2000" b="0" i="0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1+2ℓ</m:t>
                            </m:r>
                          </m:e>
                        </m:d>
                        <m:r>
                          <a:rPr lang="nl-BE" sz="2000" b="0" i="0" dirty="0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  <a:cs typeface="Verdana" panose="020B0604030504040204" pitchFamily="34" charset="0"/>
                          </a:rPr>
                          <m:t> </m:t>
                        </m:r>
                        <m:r>
                          <a:rPr lang="nl-BE" sz="2000" b="0" i="0" dirty="0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  <a:cs typeface="Verdana" panose="020B0604030504040204" pitchFamily="34" charset="0"/>
                            <a:sym typeface="Symbol"/>
                          </a:rPr>
                          <m:t></m:t>
                        </m:r>
                        <m:r>
                          <m:rPr>
                            <m:sty m:val="p"/>
                          </m:rPr>
                          <a:rPr lang="nl-BE" sz="2000" b="0" i="0" dirty="0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  <a:cs typeface="Verdana" panose="020B0604030504040204" pitchFamily="34" charset="0"/>
                            <a:sym typeface="Symbol"/>
                          </a:rPr>
                          <m:t>E</m:t>
                        </m:r>
                      </m:den>
                    </m:f>
                  </m:oMath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916" y="4653136"/>
                <a:ext cx="1774204" cy="62305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4232920" y="3789040"/>
                <a:ext cx="1719445" cy="6269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S</m:t>
                        </m:r>
                      </m:e>
                      <m:sub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i="0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Verdana" panose="020B0604030504040204" pitchFamily="34" charset="0"/>
                      </a:rPr>
                      <m:t>≅</m:t>
                    </m:r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  <a:cs typeface="Verdana" panose="020B0604030504040204" pitchFamily="34" charset="0"/>
                          </a:rPr>
                        </m:ctrlPr>
                      </m:fPr>
                      <m:num>
                        <m:r>
                          <a:rPr lang="nl-BE" sz="2000" b="0" i="0" dirty="0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  <a:cs typeface="Verdana" panose="020B0604030504040204" pitchFamily="34" charset="0"/>
                          </a:rPr>
                          <m:t>&lt;</m:t>
                        </m:r>
                        <m:r>
                          <m:rPr>
                            <m:sty m:val="p"/>
                          </m:rPr>
                          <a:rPr lang="nl-BE" sz="2000" b="0" i="0" dirty="0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  <a:cs typeface="Verdana" panose="020B0604030504040204" pitchFamily="34" charset="0"/>
                          </a:rPr>
                          <m:t>g</m:t>
                        </m:r>
                        <m:sSubSup>
                          <m:sSubSupPr>
                            <m:ctrlPr>
                              <a:rPr lang="nl-BE" sz="20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n</m:t>
                            </m:r>
                          </m:sub>
                          <m:sup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ℓ</m:t>
                            </m:r>
                          </m:sup>
                        </m:sSubSup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&gt;</m:t>
                        </m:r>
                      </m:num>
                      <m:den>
                        <m:d>
                          <m:dPr>
                            <m:ctrlPr>
                              <a:rPr lang="nl-BE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</m:ctrlPr>
                          </m:dPr>
                          <m:e>
                            <m:r>
                              <a:rPr lang="nl-BE" sz="2000" b="0" i="0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1+2ℓ</m:t>
                            </m:r>
                          </m:e>
                        </m:d>
                        <m:r>
                          <a:rPr lang="nl-BE" sz="2000" b="0" i="0" dirty="0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  <a:cs typeface="Verdana" panose="020B0604030504040204" pitchFamily="34" charset="0"/>
                          </a:rPr>
                          <m:t> </m:t>
                        </m:r>
                        <m:sSub>
                          <m:sSubPr>
                            <m:ctrlPr>
                              <a:rPr lang="nl-BE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000" b="0" i="0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D</m:t>
                            </m:r>
                          </m:e>
                          <m:sub>
                            <m:r>
                              <a:rPr lang="nl-BE" sz="2000" b="0" i="0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Verdana" panose="020B0604030504040204" pitchFamily="34" charset="0"/>
                              </a:rPr>
                              <m:t>ℓ</m:t>
                            </m:r>
                          </m:sub>
                        </m:sSub>
                      </m:den>
                    </m:f>
                  </m:oMath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920" y="3789040"/>
                <a:ext cx="1719445" cy="62690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416496" y="2492896"/>
                <a:ext cx="2664296" cy="665375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</m:sSub>
                      <m:d>
                        <m:d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</m:e>
                      </m:d>
                      <m:r>
                        <a:rPr lang="nl-BE" sz="20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sym typeface="Symbol"/>
                        </a:rPr>
                        <m:t>≅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 2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496" y="2492896"/>
                <a:ext cx="2664296" cy="66537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874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Neutron transmission coefficient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08584" y="908720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For a given spin and parity J</a:t>
            </a:r>
            <a:r>
              <a:rPr lang="en-GB" sz="2200" baseline="30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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, 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entrance channel c and exit channel c' </a:t>
            </a:r>
            <a:endParaRPr lang="en-GB" sz="2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44488" y="1484796"/>
                <a:ext cx="3122458" cy="7593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88" y="1484796"/>
                <a:ext cx="3122458" cy="7593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088904" y="2244106"/>
                <a:ext cx="3164648" cy="10016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)=</m:t>
                      </m:r>
                      <m:sSubSup>
                        <m:sSubSup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  <m:sup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ℓ</m:t>
                          </m:r>
                        </m:sup>
                      </m:sSubSup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nl-BE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n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eV</m:t>
                              </m:r>
                            </m:den>
                          </m:f>
                        </m:e>
                      </m:rad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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ℓ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n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8904" y="2244106"/>
                <a:ext cx="3164648" cy="100168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586808" y="2420888"/>
                <a:ext cx="2190728" cy="7331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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ℓ</m:t>
                          </m:r>
                        </m:sub>
                      </m:sSub>
                      <m:d>
                        <m:d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n</m:t>
                              </m:r>
                            </m:sub>
                          </m:sSub>
                        </m:e>
                      </m:d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P</m:t>
                              </m:r>
                            </m:e>
                            <m:sub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ℓ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P</m:t>
                              </m:r>
                            </m:e>
                            <m:sub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808" y="2420888"/>
                <a:ext cx="2190728" cy="73314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7425" name="Picture 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" r="52223"/>
          <a:stretch/>
        </p:blipFill>
        <p:spPr bwMode="auto">
          <a:xfrm>
            <a:off x="7206000" y="3717032"/>
            <a:ext cx="2700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682172" y="4936232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sym typeface="Symbol"/>
              </a:rPr>
              <a:t> = </a:t>
            </a:r>
            <a:r>
              <a:rPr lang="en-GB" sz="2000" dirty="0" err="1" smtClean="0">
                <a:solidFill>
                  <a:schemeClr val="tx1"/>
                </a:solidFill>
                <a:sym typeface="Symbol"/>
              </a:rPr>
              <a:t>ka</a:t>
            </a:r>
            <a:endParaRPr lang="en-GB" sz="20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16496" y="3789040"/>
                <a:ext cx="3374129" cy="7186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n</m:t>
                        </m:r>
                      </m:sub>
                      <m:sup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ℓ</m:t>
                        </m:r>
                      </m:sup>
                    </m:sSubSup>
                    <m:d>
                      <m:d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nl-BE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n</m:t>
                            </m:r>
                          </m:sub>
                        </m:sSub>
                      </m:e>
                    </m:d>
                    <m:r>
                      <a:rPr lang="nl-BE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≅</m:t>
                    </m:r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</m:t>
                    </m:r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nl-BE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nl-BE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E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n</m:t>
                                </m:r>
                              </m:sub>
                            </m:sSub>
                          </m:num>
                          <m:den>
                            <m: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eV</m:t>
                            </m:r>
                          </m:den>
                        </m:f>
                      </m:e>
                    </m:rad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</m:t>
                        </m:r>
                      </m:e>
                      <m:sub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ℓ</m:t>
                        </m:r>
                      </m:sub>
                    </m:sSub>
                    <m:d>
                      <m:d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nl-BE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n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S</m:t>
                        </m:r>
                      </m:e>
                      <m:sub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496" y="3789040"/>
                <a:ext cx="3374129" cy="71865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88504" y="4746054"/>
                <a:ext cx="2030556" cy="411138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n</m:t>
                        </m:r>
                      </m:sub>
                      <m:sup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ℓ</m:t>
                        </m:r>
                      </m:sup>
                    </m:sSubSup>
                    <m:d>
                      <m:d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nl-BE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n</m:t>
                            </m:r>
                          </m:sub>
                        </m:sSub>
                      </m:e>
                    </m:d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</a:rPr>
                      <m:t>f</m:t>
                    </m:r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S</m:t>
                        </m:r>
                      </m:e>
                      <m:sub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) </a:t>
                </a:r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04" y="4746054"/>
                <a:ext cx="2030556" cy="411138"/>
              </a:xfrm>
              <a:prstGeom prst="rect">
                <a:avLst/>
              </a:prstGeom>
              <a:blipFill rotWithShape="1">
                <a:blip r:embed="rId11"/>
                <a:stretch>
                  <a:fillRect b="-20548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4258916" y="4653136"/>
                <a:ext cx="1774204" cy="6230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S</m:t>
                        </m:r>
                      </m:e>
                      <m:sub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i="0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Verdana" panose="020B0604030504040204" pitchFamily="34" charset="0"/>
                      </a:rPr>
                      <m:t>≅</m:t>
                    </m:r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  <a:cs typeface="Verdana" panose="020B0604030504040204" pitchFamily="34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pHide m:val="on"/>
                            <m:ctrlPr>
                              <a:rPr lang="en-GB" sz="200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  <m:brk m:alnAt="7"/>
                              </m:rPr>
                              <a:rPr lang="nl-BE" sz="2000" b="0" i="0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i</m:t>
                            </m:r>
                          </m:sub>
                          <m:sup/>
                          <m:e>
                            <m:r>
                              <a:rPr lang="nl-BE" sz="2000" b="0" i="0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nl-BE" sz="2000" b="0" i="0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g</m:t>
                            </m:r>
                          </m:e>
                        </m:nary>
                        <m:sSubSup>
                          <m:sSubSupPr>
                            <m:ctrlPr>
                              <a:rPr lang="nl-BE" sz="20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n</m:t>
                            </m:r>
                          </m:sub>
                          <m:sup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ℓ</m:t>
                            </m:r>
                          </m:sup>
                        </m:sSubSup>
                        <m:sSub>
                          <m:sSubPr>
                            <m:ctrlPr>
                              <a:rPr lang="nl-BE" sz="20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i</m:t>
                            </m:r>
                          </m:sub>
                        </m:sSub>
                      </m:num>
                      <m:den>
                        <m:d>
                          <m:dPr>
                            <m:ctrlPr>
                              <a:rPr lang="nl-BE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</m:ctrlPr>
                          </m:dPr>
                          <m:e>
                            <m:r>
                              <a:rPr lang="nl-BE" sz="2000" b="0" i="0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1+2ℓ</m:t>
                            </m:r>
                          </m:e>
                        </m:d>
                        <m:r>
                          <a:rPr lang="nl-BE" sz="2000" b="0" i="0" dirty="0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  <a:cs typeface="Verdana" panose="020B0604030504040204" pitchFamily="34" charset="0"/>
                          </a:rPr>
                          <m:t> </m:t>
                        </m:r>
                        <m:r>
                          <a:rPr lang="nl-BE" sz="2000" b="0" i="0" dirty="0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  <a:cs typeface="Verdana" panose="020B0604030504040204" pitchFamily="34" charset="0"/>
                            <a:sym typeface="Symbol"/>
                          </a:rPr>
                          <m:t></m:t>
                        </m:r>
                        <m:r>
                          <m:rPr>
                            <m:sty m:val="p"/>
                          </m:rPr>
                          <a:rPr lang="nl-BE" sz="2000" b="0" i="0" dirty="0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  <a:cs typeface="Verdana" panose="020B0604030504040204" pitchFamily="34" charset="0"/>
                            <a:sym typeface="Symbol"/>
                          </a:rPr>
                          <m:t>E</m:t>
                        </m:r>
                      </m:den>
                    </m:f>
                  </m:oMath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916" y="4653136"/>
                <a:ext cx="1774204" cy="62305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/>
              <p:cNvSpPr/>
              <p:nvPr/>
            </p:nvSpPr>
            <p:spPr>
              <a:xfrm>
                <a:off x="4232920" y="3789040"/>
                <a:ext cx="1719445" cy="6269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S</m:t>
                        </m:r>
                      </m:e>
                      <m:sub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i="0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Verdana" panose="020B0604030504040204" pitchFamily="34" charset="0"/>
                      </a:rPr>
                      <m:t>≅</m:t>
                    </m:r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  <a:cs typeface="Verdana" panose="020B0604030504040204" pitchFamily="34" charset="0"/>
                          </a:rPr>
                        </m:ctrlPr>
                      </m:fPr>
                      <m:num>
                        <m:r>
                          <a:rPr lang="nl-BE" sz="2000" b="0" i="0" dirty="0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  <a:cs typeface="Verdana" panose="020B0604030504040204" pitchFamily="34" charset="0"/>
                          </a:rPr>
                          <m:t>&lt;</m:t>
                        </m:r>
                        <m:r>
                          <m:rPr>
                            <m:sty m:val="p"/>
                          </m:rPr>
                          <a:rPr lang="nl-BE" sz="2000" b="0" i="0" dirty="0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  <a:cs typeface="Verdana" panose="020B0604030504040204" pitchFamily="34" charset="0"/>
                          </a:rPr>
                          <m:t>g</m:t>
                        </m:r>
                        <m:sSubSup>
                          <m:sSubSupPr>
                            <m:ctrlPr>
                              <a:rPr lang="nl-BE" sz="20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n</m:t>
                            </m:r>
                          </m:sub>
                          <m:sup>
                            <m:r>
                              <a:rPr lang="nl-BE" sz="2000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ℓ</m:t>
                            </m:r>
                          </m:sup>
                        </m:sSubSup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&gt;</m:t>
                        </m:r>
                      </m:num>
                      <m:den>
                        <m:d>
                          <m:dPr>
                            <m:ctrlPr>
                              <a:rPr lang="nl-BE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</m:ctrlPr>
                          </m:dPr>
                          <m:e>
                            <m:r>
                              <a:rPr lang="nl-BE" sz="2000" b="0" i="0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1+2ℓ</m:t>
                            </m:r>
                          </m:e>
                        </m:d>
                        <m:r>
                          <a:rPr lang="nl-BE" sz="2000" b="0" i="0" dirty="0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  <a:cs typeface="Verdana" panose="020B0604030504040204" pitchFamily="34" charset="0"/>
                          </a:rPr>
                          <m:t> </m:t>
                        </m:r>
                        <m:sSub>
                          <m:sSubPr>
                            <m:ctrlPr>
                              <a:rPr lang="nl-BE" sz="20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000" b="0" i="0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Verdana" panose="020B0604030504040204" pitchFamily="34" charset="0"/>
                                <a:cs typeface="Verdana" panose="020B0604030504040204" pitchFamily="34" charset="0"/>
                              </a:rPr>
                              <m:t>D</m:t>
                            </m:r>
                          </m:e>
                          <m:sub>
                            <m:r>
                              <a:rPr lang="nl-BE" sz="2000" b="0" i="0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Verdana" panose="020B0604030504040204" pitchFamily="34" charset="0"/>
                              </a:rPr>
                              <m:t>ℓ</m:t>
                            </m:r>
                          </m:sub>
                        </m:sSub>
                      </m:den>
                    </m:f>
                  </m:oMath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920" y="3789040"/>
                <a:ext cx="1719445" cy="626903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416496" y="2492896"/>
                <a:ext cx="2664296" cy="665375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</m:sSub>
                      <m:d>
                        <m:d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</m:e>
                      </m:d>
                      <m:r>
                        <a:rPr lang="nl-BE" sz="20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sym typeface="Symbol"/>
                        </a:rPr>
                        <m:t>≅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 2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496" y="2492896"/>
                <a:ext cx="2664296" cy="66537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564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Hauser-</a:t>
            </a:r>
            <a:r>
              <a:rPr lang="en-GB" altLang="en-US" dirty="0" err="1"/>
              <a:t>Feshbach</a:t>
            </a:r>
            <a:r>
              <a:rPr lang="en-GB" altLang="en-US" dirty="0"/>
              <a:t> + width fluctuations</a:t>
            </a:r>
            <a:endParaRPr lang="en-GB" alt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85513" y="4365104"/>
                <a:ext cx="1891223" cy="6802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abs</m:t>
                          </m:r>
                        </m:sup>
                      </m:sSubSup>
                      <m:r>
                        <a:rPr lang="it-IT" sz="2000">
                          <a:solidFill>
                            <a:schemeClr val="tx1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513" y="4365104"/>
                <a:ext cx="1891223" cy="68025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48199" y="3356992"/>
                <a:ext cx="3341107" cy="7323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</m:t>
                          </m:r>
                        </m:sup>
                      </m:sSubSup>
                      <m:r>
                        <a:rPr lang="it-IT" sz="2000">
                          <a:solidFill>
                            <a:schemeClr val="tx1"/>
                          </a:solidFill>
                          <a:latin typeface="Cambria Math"/>
                        </a:rPr>
                        <m:t>≅ 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g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sin</m:t>
                          </m:r>
                        </m:e>
                        <m:sup>
                          <m: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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2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2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c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199" y="3356992"/>
                <a:ext cx="3341107" cy="73238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208584" y="908720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For a given spin and parity J</a:t>
            </a:r>
            <a:r>
              <a:rPr lang="en-GB" sz="2200" baseline="30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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, 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entrance channel c and exit channel c' </a:t>
            </a:r>
            <a:endParaRPr lang="en-GB" sz="2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547653" y="2475902"/>
                <a:ext cx="2932790" cy="4340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tot</m:t>
                              </m:r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 = </m:t>
                          </m:r>
                          <m:sSubSup>
                            <m:sSubSup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se</m:t>
                              </m:r>
                            </m:sup>
                          </m:sSubSup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 </m:t>
                          </m:r>
                          <m: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it-IT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abs</m:t>
                          </m:r>
                        </m:sup>
                      </m:sSubSup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53" y="2475902"/>
                <a:ext cx="2932790" cy="43403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407023" y="2348880"/>
                <a:ext cx="3071162" cy="7593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7023" y="2348880"/>
                <a:ext cx="3071162" cy="7593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5407023" y="1599183"/>
                <a:ext cx="3563027" cy="451406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</m:t>
                      </m:r>
                      <m:r>
                        <m:rPr>
                          <m:sty m:val="p"/>
                        </m:rP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g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nl-BE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nl-BE" sz="200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,0</m:t>
                              </m:r>
                            </m:sub>
                            <m:sup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</m:sup>
                          </m:sSubSup>
                          <m: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,0</m:t>
                              </m:r>
                            </m:sub>
                            <m:sup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−</m:t>
                              </m:r>
                            </m:sup>
                          </m:sSubSup>
                          <m: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ℓ=0,1,2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7023" y="1599183"/>
                <a:ext cx="3563027" cy="451406"/>
              </a:xfrm>
              <a:prstGeom prst="rect">
                <a:avLst/>
              </a:prstGeom>
              <a:blipFill rotWithShape="1">
                <a:blip r:embed="rId7"/>
                <a:stretch>
                  <a:fillRect b="-5000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685513" y="1637078"/>
                <a:ext cx="2919838" cy="413511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tot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</m:t>
                      </m:r>
                      <m:r>
                        <m:rPr>
                          <m:sty m:val="p"/>
                        </m:rP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f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R</m:t>
                          </m:r>
                          <m: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ℓ=0,1,2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513" y="1637078"/>
                <a:ext cx="2919838" cy="413511"/>
              </a:xfrm>
              <a:prstGeom prst="rect">
                <a:avLst/>
              </a:prstGeom>
              <a:blipFill rotWithShape="1">
                <a:blip r:embed="rId8"/>
                <a:stretch>
                  <a:fillRect b="-8219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016896" y="6499302"/>
            <a:ext cx="2307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altLang="en-US" kern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Sirakov</a:t>
            </a:r>
            <a:r>
              <a:rPr lang="en-GB" altLang="en-US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et al., ANE 35 (2008) 1223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55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2630" name="Rectangle 6"/>
          <p:cNvSpPr>
            <a:spLocks noChangeArrowheads="1"/>
          </p:cNvSpPr>
          <p:nvPr/>
        </p:nvSpPr>
        <p:spPr bwMode="auto">
          <a:xfrm>
            <a:off x="200025" y="2276475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 sz="140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202705" name="Rectangle 81"/>
          <p:cNvSpPr>
            <a:spLocks noChangeArrowheads="1"/>
          </p:cNvSpPr>
          <p:nvPr/>
        </p:nvSpPr>
        <p:spPr bwMode="auto">
          <a:xfrm>
            <a:off x="0" y="318135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pic>
        <p:nvPicPr>
          <p:cNvPr id="3072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3970338"/>
            <a:ext cx="3784600" cy="269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726" name="Straight Arrow Connector 2"/>
          <p:cNvCxnSpPr>
            <a:cxnSpLocks noChangeShapeType="1"/>
          </p:cNvCxnSpPr>
          <p:nvPr/>
        </p:nvCxnSpPr>
        <p:spPr bwMode="auto">
          <a:xfrm flipV="1">
            <a:off x="4737100" y="2205038"/>
            <a:ext cx="1368425" cy="919162"/>
          </a:xfrm>
          <a:prstGeom prst="straightConnector1">
            <a:avLst/>
          </a:prstGeom>
          <a:noFill/>
          <a:ln w="38100" algn="ctr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27" name="Straight Arrow Connector 10"/>
          <p:cNvCxnSpPr>
            <a:cxnSpLocks noChangeShapeType="1"/>
          </p:cNvCxnSpPr>
          <p:nvPr/>
        </p:nvCxnSpPr>
        <p:spPr bwMode="auto">
          <a:xfrm>
            <a:off x="4633913" y="3789363"/>
            <a:ext cx="1430337" cy="927100"/>
          </a:xfrm>
          <a:prstGeom prst="straightConnector1">
            <a:avLst/>
          </a:prstGeom>
          <a:noFill/>
          <a:ln w="38100" algn="ctr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728" name="TextBox 1"/>
          <p:cNvSpPr txBox="1">
            <a:spLocks noChangeArrowheads="1"/>
          </p:cNvSpPr>
          <p:nvPr/>
        </p:nvSpPr>
        <p:spPr bwMode="auto">
          <a:xfrm rot="-2040000">
            <a:off x="4202113" y="2157413"/>
            <a:ext cx="2063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altLang="en-US" sz="1400">
                <a:solidFill>
                  <a:schemeClr val="tx1"/>
                </a:solidFill>
                <a:latin typeface="Calibri" pitchFamily="34" charset="0"/>
              </a:rPr>
              <a:t>RRR</a:t>
            </a:r>
          </a:p>
          <a:p>
            <a:pPr algn="ctr" eaLnBrk="1" hangingPunct="1"/>
            <a:r>
              <a:rPr lang="en-GB" altLang="en-US" sz="1400">
                <a:solidFill>
                  <a:schemeClr val="tx1"/>
                </a:solidFill>
                <a:latin typeface="Calibri" pitchFamily="34" charset="0"/>
              </a:rPr>
              <a:t>Resonance shape analysis</a:t>
            </a:r>
          </a:p>
        </p:txBody>
      </p:sp>
      <p:sp>
        <p:nvSpPr>
          <p:cNvPr id="30729" name="TextBox 1"/>
          <p:cNvSpPr txBox="1">
            <a:spLocks noChangeArrowheads="1"/>
          </p:cNvSpPr>
          <p:nvPr/>
        </p:nvSpPr>
        <p:spPr bwMode="auto">
          <a:xfrm rot="1980000">
            <a:off x="4398963" y="4284663"/>
            <a:ext cx="1704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altLang="en-US" sz="1400" b="1" dirty="0">
                <a:solidFill>
                  <a:schemeClr val="tx1"/>
                </a:solidFill>
                <a:latin typeface="Calibri" pitchFamily="34" charset="0"/>
              </a:rPr>
              <a:t>URR</a:t>
            </a:r>
          </a:p>
          <a:p>
            <a:pPr algn="ctr" eaLnBrk="1" hangingPunct="1"/>
            <a:r>
              <a:rPr lang="en-GB" altLang="en-US" sz="1400" b="1" dirty="0">
                <a:solidFill>
                  <a:schemeClr val="tx1"/>
                </a:solidFill>
                <a:latin typeface="Calibri" pitchFamily="34" charset="0"/>
              </a:rPr>
              <a:t>Average parameters</a:t>
            </a:r>
          </a:p>
        </p:txBody>
      </p:sp>
      <p:pic>
        <p:nvPicPr>
          <p:cNvPr id="30730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0" y="1079500"/>
            <a:ext cx="3514725" cy="270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Unresolved resonance region</a:t>
            </a:r>
            <a:endParaRPr lang="en-GB" dirty="0"/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>
          <a:xfrm>
            <a:off x="57150" y="908051"/>
            <a:ext cx="4679950" cy="129698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Font typeface="Wingdings" pitchFamily="2" charset="2"/>
              <a:buChar char="§"/>
              <a:defRPr sz="2400" b="1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−"/>
              <a:defRPr b="1">
                <a:solidFill>
                  <a:srgbClr val="333399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GB" altLang="en-US" sz="2000" b="0" kern="0" dirty="0" smtClean="0"/>
              <a:t>Resonance Region </a:t>
            </a:r>
            <a:r>
              <a:rPr lang="en-GB" altLang="en-US" sz="2000" b="0" kern="0" dirty="0"/>
              <a:t> </a:t>
            </a:r>
            <a:r>
              <a:rPr lang="en-GB" altLang="en-US" sz="2000" b="0" kern="0" dirty="0" smtClean="0"/>
              <a:t> D &gt; </a:t>
            </a:r>
            <a:r>
              <a:rPr lang="en-GB" altLang="en-US" sz="2000" b="0" kern="0" dirty="0" smtClean="0">
                <a:sym typeface="Symbol" pitchFamily="18" charset="2"/>
              </a:rPr>
              <a:t></a:t>
            </a:r>
            <a:endParaRPr lang="en-GB" altLang="en-US" sz="2000" b="0" kern="0" dirty="0" smtClean="0"/>
          </a:p>
          <a:p>
            <a:pPr marL="354013" lvl="1" indent="-265113">
              <a:buClr>
                <a:srgbClr val="4D4D4D"/>
              </a:buClr>
              <a:defRPr/>
            </a:pPr>
            <a:r>
              <a:rPr lang="en-GB" altLang="en-US" sz="2000" b="0" u="sng" kern="0" dirty="0" smtClean="0">
                <a:solidFill>
                  <a:srgbClr val="4D4D4D"/>
                </a:solidFill>
              </a:rPr>
              <a:t>R</a:t>
            </a:r>
            <a:r>
              <a:rPr lang="en-GB" altLang="en-US" sz="2000" b="0" kern="0" dirty="0" smtClean="0">
                <a:solidFill>
                  <a:srgbClr val="4D4D4D"/>
                </a:solidFill>
              </a:rPr>
              <a:t>esolved </a:t>
            </a:r>
            <a:r>
              <a:rPr lang="en-GB" altLang="en-US" sz="2000" b="0" u="sng" kern="0" dirty="0" smtClean="0">
                <a:solidFill>
                  <a:srgbClr val="4D4D4D"/>
                </a:solidFill>
              </a:rPr>
              <a:t>R</a:t>
            </a:r>
            <a:r>
              <a:rPr lang="en-GB" altLang="en-US" sz="2000" b="0" kern="0" dirty="0" smtClean="0">
                <a:solidFill>
                  <a:srgbClr val="4D4D4D"/>
                </a:solidFill>
              </a:rPr>
              <a:t>esonance </a:t>
            </a:r>
            <a:r>
              <a:rPr lang="en-GB" altLang="en-US" sz="2000" b="0" u="sng" kern="0" dirty="0" smtClean="0">
                <a:solidFill>
                  <a:srgbClr val="4D4D4D"/>
                </a:solidFill>
              </a:rPr>
              <a:t>R</a:t>
            </a:r>
            <a:r>
              <a:rPr lang="en-GB" altLang="en-US" sz="2000" b="0" kern="0" dirty="0" smtClean="0">
                <a:solidFill>
                  <a:srgbClr val="4D4D4D"/>
                </a:solidFill>
              </a:rPr>
              <a:t>egion       </a:t>
            </a:r>
            <a:r>
              <a:rPr lang="en-GB" altLang="en-US" sz="2000" b="0" kern="0" dirty="0" smtClean="0">
                <a:solidFill>
                  <a:srgbClr val="4D4D4D"/>
                </a:solidFill>
              </a:rPr>
              <a:t> </a:t>
            </a:r>
            <a:r>
              <a:rPr lang="en-GB" altLang="en-US" sz="2000" b="0" kern="0" dirty="0" smtClean="0">
                <a:solidFill>
                  <a:srgbClr val="4D4D4D"/>
                </a:solidFill>
                <a:sym typeface="Symbol" pitchFamily="18" charset="2"/>
              </a:rPr>
              <a:t></a:t>
            </a:r>
            <a:r>
              <a:rPr lang="en-GB" altLang="en-US" sz="2000" b="0" kern="0" baseline="-25000" dirty="0" smtClean="0">
                <a:solidFill>
                  <a:srgbClr val="4D4D4D"/>
                </a:solidFill>
                <a:sym typeface="Symbol" pitchFamily="18" charset="2"/>
              </a:rPr>
              <a:t>R</a:t>
            </a:r>
            <a:r>
              <a:rPr lang="en-GB" altLang="en-US" sz="2000" b="0" kern="0" dirty="0" smtClean="0">
                <a:solidFill>
                  <a:srgbClr val="4D4D4D"/>
                </a:solidFill>
                <a:sym typeface="Symbol" pitchFamily="18" charset="2"/>
              </a:rPr>
              <a:t> &lt;  D</a:t>
            </a:r>
          </a:p>
          <a:p>
            <a:pPr marL="354013" lvl="1" indent="-265113">
              <a:buClr>
                <a:srgbClr val="4D4D4D"/>
              </a:buClr>
              <a:defRPr/>
            </a:pPr>
            <a:r>
              <a:rPr lang="en-GB" altLang="en-US" sz="2000" u="sng" kern="0" dirty="0" smtClean="0">
                <a:solidFill>
                  <a:srgbClr val="4D4D4D"/>
                </a:solidFill>
              </a:rPr>
              <a:t>U</a:t>
            </a:r>
            <a:r>
              <a:rPr lang="en-GB" altLang="en-US" sz="2000" kern="0" dirty="0" smtClean="0">
                <a:solidFill>
                  <a:srgbClr val="4D4D4D"/>
                </a:solidFill>
              </a:rPr>
              <a:t>nresolved </a:t>
            </a:r>
            <a:r>
              <a:rPr lang="en-GB" altLang="en-US" sz="2000" u="sng" kern="0" dirty="0" smtClean="0">
                <a:solidFill>
                  <a:srgbClr val="4D4D4D"/>
                </a:solidFill>
              </a:rPr>
              <a:t>R</a:t>
            </a:r>
            <a:r>
              <a:rPr lang="en-GB" altLang="en-US" sz="2000" kern="0" dirty="0" smtClean="0">
                <a:solidFill>
                  <a:srgbClr val="4D4D4D"/>
                </a:solidFill>
              </a:rPr>
              <a:t>esonance </a:t>
            </a:r>
            <a:r>
              <a:rPr lang="en-GB" altLang="en-US" sz="2000" u="sng" kern="0" dirty="0" smtClean="0">
                <a:solidFill>
                  <a:srgbClr val="4D4D4D"/>
                </a:solidFill>
              </a:rPr>
              <a:t>R</a:t>
            </a:r>
            <a:r>
              <a:rPr lang="en-GB" altLang="en-US" sz="2000" kern="0" dirty="0" smtClean="0">
                <a:solidFill>
                  <a:srgbClr val="4D4D4D"/>
                </a:solidFill>
              </a:rPr>
              <a:t>egion   </a:t>
            </a:r>
            <a:r>
              <a:rPr lang="en-GB" altLang="en-US" sz="2000" kern="0" dirty="0" smtClean="0">
                <a:solidFill>
                  <a:srgbClr val="4D4D4D"/>
                </a:solidFill>
                <a:sym typeface="Symbol" pitchFamily="18" charset="2"/>
              </a:rPr>
              <a:t></a:t>
            </a:r>
            <a:r>
              <a:rPr lang="en-GB" altLang="en-US" sz="2000" kern="0" baseline="-25000" dirty="0" smtClean="0">
                <a:solidFill>
                  <a:srgbClr val="4D4D4D"/>
                </a:solidFill>
                <a:sym typeface="Symbol" pitchFamily="18" charset="2"/>
              </a:rPr>
              <a:t>R</a:t>
            </a:r>
            <a:r>
              <a:rPr lang="en-GB" altLang="en-US" sz="2000" kern="0" dirty="0" smtClean="0">
                <a:solidFill>
                  <a:srgbClr val="4D4D4D"/>
                </a:solidFill>
                <a:sym typeface="Symbol" pitchFamily="18" charset="2"/>
              </a:rPr>
              <a:t> &gt;  D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2089819"/>
            <a:ext cx="4465638" cy="342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269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/>
              <a:t>Doppler </a:t>
            </a:r>
            <a:r>
              <a:rPr lang="en-GB" altLang="en-US" dirty="0" smtClean="0"/>
              <a:t>broadening: special cases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0399318"/>
              </p:ext>
            </p:extLst>
          </p:nvPr>
        </p:nvGraphicFramePr>
        <p:xfrm>
          <a:off x="6464300" y="2714625"/>
          <a:ext cx="2971800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72" name="Equation" r:id="rId3" imgW="1650960" imgH="393480" progId="Equation.3">
                  <p:embed/>
                </p:oleObj>
              </mc:Choice>
              <mc:Fallback>
                <p:oleObj name="Equation" r:id="rId3" imgW="1650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4300" y="2714625"/>
                        <a:ext cx="2971800" cy="709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3629292"/>
              </p:ext>
            </p:extLst>
          </p:nvPr>
        </p:nvGraphicFramePr>
        <p:xfrm>
          <a:off x="6465168" y="3489325"/>
          <a:ext cx="1712912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73" name="Equation" r:id="rId5" imgW="952200" imgH="393480" progId="Equation.3">
                  <p:embed/>
                </p:oleObj>
              </mc:Choice>
              <mc:Fallback>
                <p:oleObj name="Equation" r:id="rId5" imgW="952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5168" y="3489325"/>
                        <a:ext cx="1712912" cy="708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3480" name="Picture 18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7" r="18604"/>
          <a:stretch/>
        </p:blipFill>
        <p:spPr bwMode="auto">
          <a:xfrm>
            <a:off x="0" y="1152000"/>
            <a:ext cx="5760000" cy="5384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2533581" y="1012666"/>
            <a:ext cx="109998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238</a:t>
            </a:r>
            <a:r>
              <a:rPr lang="en-GB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U(</a:t>
            </a:r>
            <a:r>
              <a:rPr lang="en-GB" altLang="en-US" sz="20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n,n</a:t>
            </a:r>
            <a:r>
              <a:rPr lang="en-GB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en-GB" alt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5760000" y="1916832"/>
            <a:ext cx="3979887" cy="2304256"/>
          </a:xfrm>
          <a:prstGeom prst="rect">
            <a:avLst/>
          </a:prstGeom>
          <a:noFill/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8254245"/>
              </p:ext>
            </p:extLst>
          </p:nvPr>
        </p:nvGraphicFramePr>
        <p:xfrm>
          <a:off x="7712075" y="2170113"/>
          <a:ext cx="1639888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74" name="Equation" r:id="rId8" imgW="863280" imgH="215640" progId="Equation.3">
                  <p:embed/>
                </p:oleObj>
              </mc:Choice>
              <mc:Fallback>
                <p:oleObj name="Equation" r:id="rId8" imgW="863280" imgH="2156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2075" y="2170113"/>
                        <a:ext cx="1639888" cy="40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0049340"/>
              </p:ext>
            </p:extLst>
          </p:nvPr>
        </p:nvGraphicFramePr>
        <p:xfrm>
          <a:off x="6056313" y="2146300"/>
          <a:ext cx="166687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75" name="Equation" r:id="rId10" imgW="876240" imgH="203040" progId="Equation.3">
                  <p:embed/>
                </p:oleObj>
              </mc:Choice>
              <mc:Fallback>
                <p:oleObj name="Equation" r:id="rId10" imgW="87624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6313" y="2146300"/>
                        <a:ext cx="1666875" cy="38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9237453"/>
              </p:ext>
            </p:extLst>
          </p:nvPr>
        </p:nvGraphicFramePr>
        <p:xfrm>
          <a:off x="5507038" y="898525"/>
          <a:ext cx="4270375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76" name="Equation" r:id="rId12" imgW="2247900" imgH="393700" progId="Equation.3">
                  <p:embed/>
                </p:oleObj>
              </mc:Choice>
              <mc:Fallback>
                <p:oleObj name="Equation" r:id="rId12" imgW="2247900" imgH="3937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7038" y="898525"/>
                        <a:ext cx="4270375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891782" y="4623518"/>
            <a:ext cx="38481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Cross sections in JANIS are mostly </a:t>
            </a:r>
          </a:p>
          <a:p>
            <a:r>
              <a:rPr lang="en-GB" sz="1600" dirty="0" smtClean="0">
                <a:solidFill>
                  <a:schemeClr val="tx1"/>
                </a:solidFill>
              </a:rPr>
              <a:t>Doppler broadened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01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8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3" t="2" r="14046" b="-955"/>
          <a:stretch>
            <a:fillRect/>
          </a:stretch>
        </p:blipFill>
        <p:spPr bwMode="auto">
          <a:xfrm>
            <a:off x="4548188" y="1412875"/>
            <a:ext cx="5405437" cy="484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794" name="Straight Connector 15"/>
          <p:cNvCxnSpPr>
            <a:cxnSpLocks noChangeShapeType="1"/>
          </p:cNvCxnSpPr>
          <p:nvPr/>
        </p:nvCxnSpPr>
        <p:spPr bwMode="auto">
          <a:xfrm>
            <a:off x="5499100" y="404813"/>
            <a:ext cx="180975" cy="0"/>
          </a:xfrm>
          <a:prstGeom prst="lin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795" name="Straight Connector 16"/>
          <p:cNvCxnSpPr>
            <a:cxnSpLocks noChangeShapeType="1"/>
          </p:cNvCxnSpPr>
          <p:nvPr/>
        </p:nvCxnSpPr>
        <p:spPr bwMode="auto">
          <a:xfrm>
            <a:off x="3351213" y="347663"/>
            <a:ext cx="215900" cy="0"/>
          </a:xfrm>
          <a:prstGeom prst="lin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799" name="TextBox 1"/>
          <p:cNvSpPr txBox="1">
            <a:spLocks noChangeArrowheads="1"/>
          </p:cNvSpPr>
          <p:nvPr/>
        </p:nvSpPr>
        <p:spPr bwMode="auto">
          <a:xfrm>
            <a:off x="5608638" y="1341438"/>
            <a:ext cx="36353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altLang="en-US" sz="2200">
                <a:solidFill>
                  <a:schemeClr val="tx1"/>
                </a:solidFill>
                <a:latin typeface="Calibri" pitchFamily="34" charset="0"/>
              </a:rPr>
              <a:t>Unresolved Resonance Region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From average </a:t>
            </a:r>
            <a:r>
              <a:rPr lang="en-GB" altLang="en-US" dirty="0" err="1"/>
              <a:t>T</a:t>
            </a:r>
            <a:r>
              <a:rPr lang="en-GB" altLang="en-US" baseline="-25000" dirty="0" err="1"/>
              <a:t>exp</a:t>
            </a:r>
            <a:r>
              <a:rPr lang="en-GB" altLang="en-US" dirty="0"/>
              <a:t> to average </a:t>
            </a:r>
            <a:r>
              <a:rPr lang="en-GB" altLang="en-US" dirty="0">
                <a:sym typeface="Symbol" pitchFamily="18" charset="2"/>
              </a:rPr>
              <a:t></a:t>
            </a:r>
            <a:r>
              <a:rPr lang="en-GB" altLang="en-US" baseline="-25000" dirty="0" smtClean="0">
                <a:sym typeface="Symbol" pitchFamily="18" charset="2"/>
              </a:rPr>
              <a:t>tot</a:t>
            </a:r>
            <a:r>
              <a:rPr lang="en-GB" altLang="en-US" dirty="0" smtClean="0">
                <a:sym typeface="Symbol" pitchFamily="18" charset="2"/>
              </a:rPr>
              <a:t>: e.g. </a:t>
            </a:r>
            <a:r>
              <a:rPr lang="en-GB" altLang="en-US" baseline="30000" dirty="0" smtClean="0">
                <a:sym typeface="Symbol" pitchFamily="18" charset="2"/>
              </a:rPr>
              <a:t>197</a:t>
            </a:r>
            <a:r>
              <a:rPr lang="en-GB" altLang="en-US" dirty="0" smtClean="0">
                <a:sym typeface="Symbol" pitchFamily="18" charset="2"/>
              </a:rPr>
              <a:t>Au+n</a:t>
            </a:r>
            <a:endParaRPr lang="en-GB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2089819"/>
            <a:ext cx="4465638" cy="342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166896" y="2051556"/>
            <a:ext cx="11785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  <a:latin typeface="+mn-lt"/>
                <a:sym typeface="Symbol"/>
              </a:rPr>
              <a:t>   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1800" dirty="0" err="1" smtClean="0">
                <a:solidFill>
                  <a:schemeClr val="tx1"/>
                </a:solidFill>
                <a:latin typeface="+mn-lt"/>
                <a:sym typeface="Symbol"/>
              </a:rPr>
              <a:t>T</a:t>
            </a:r>
            <a:r>
              <a:rPr lang="en-GB" sz="1800" baseline="-25000" dirty="0" err="1" smtClean="0">
                <a:solidFill>
                  <a:schemeClr val="tx1"/>
                </a:solidFill>
                <a:latin typeface="+mn-lt"/>
                <a:sym typeface="Symbol"/>
              </a:rPr>
              <a:t>exp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445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844" name="Straight Connector 15"/>
          <p:cNvCxnSpPr>
            <a:cxnSpLocks noChangeShapeType="1"/>
          </p:cNvCxnSpPr>
          <p:nvPr/>
        </p:nvCxnSpPr>
        <p:spPr bwMode="auto">
          <a:xfrm>
            <a:off x="5499100" y="404813"/>
            <a:ext cx="180975" cy="0"/>
          </a:xfrm>
          <a:prstGeom prst="lin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45" name="Straight Connector 16"/>
          <p:cNvCxnSpPr>
            <a:cxnSpLocks noChangeShapeType="1"/>
          </p:cNvCxnSpPr>
          <p:nvPr/>
        </p:nvCxnSpPr>
        <p:spPr bwMode="auto">
          <a:xfrm>
            <a:off x="3351213" y="347663"/>
            <a:ext cx="215900" cy="0"/>
          </a:xfrm>
          <a:prstGeom prst="lin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35848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4572970"/>
              </p:ext>
            </p:extLst>
          </p:nvPr>
        </p:nvGraphicFramePr>
        <p:xfrm>
          <a:off x="3224808" y="4220393"/>
          <a:ext cx="3929062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350" name="Equation" r:id="rId4" imgW="1511280" imgH="393480" progId="Equation.3">
                  <p:embed/>
                </p:oleObj>
              </mc:Choice>
              <mc:Fallback>
                <p:oleObj name="Equation" r:id="rId4" imgW="1511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4808" y="4220393"/>
                        <a:ext cx="3929062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9" name="Rectangle 12"/>
          <p:cNvSpPr>
            <a:spLocks noChangeArrowheads="1"/>
          </p:cNvSpPr>
          <p:nvPr/>
        </p:nvSpPr>
        <p:spPr bwMode="auto">
          <a:xfrm>
            <a:off x="3008312" y="3212976"/>
            <a:ext cx="4897015" cy="215900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From average </a:t>
            </a:r>
            <a:r>
              <a:rPr lang="en-GB" altLang="en-US" dirty="0" err="1"/>
              <a:t>T</a:t>
            </a:r>
            <a:r>
              <a:rPr lang="en-GB" altLang="en-US" baseline="-25000" dirty="0" err="1"/>
              <a:t>exp</a:t>
            </a:r>
            <a:r>
              <a:rPr lang="en-GB" altLang="en-US" dirty="0"/>
              <a:t> to average </a:t>
            </a:r>
            <a:r>
              <a:rPr lang="en-GB" altLang="en-US" dirty="0">
                <a:sym typeface="Symbol" pitchFamily="18" charset="2"/>
              </a:rPr>
              <a:t></a:t>
            </a:r>
            <a:r>
              <a:rPr lang="en-GB" altLang="en-US" baseline="-25000" dirty="0">
                <a:sym typeface="Symbol" pitchFamily="18" charset="2"/>
              </a:rPr>
              <a:t>tot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9022832"/>
              </p:ext>
            </p:extLst>
          </p:nvPr>
        </p:nvGraphicFramePr>
        <p:xfrm>
          <a:off x="1605235" y="1080666"/>
          <a:ext cx="1979613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351" name="Equation" r:id="rId6" imgW="761760" imgH="266400" progId="Equation.3">
                  <p:embed/>
                </p:oleObj>
              </mc:Choice>
              <mc:Fallback>
                <p:oleObj name="Equation" r:id="rId6" imgW="76176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5235" y="1080666"/>
                        <a:ext cx="1979613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8278989"/>
              </p:ext>
            </p:extLst>
          </p:nvPr>
        </p:nvGraphicFramePr>
        <p:xfrm>
          <a:off x="1064568" y="1700808"/>
          <a:ext cx="8553450" cy="1385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352" name="Equation" r:id="rId8" imgW="3288960" imgH="533160" progId="Equation.3">
                  <p:embed/>
                </p:oleObj>
              </mc:Choice>
              <mc:Fallback>
                <p:oleObj name="Equation" r:id="rId8" imgW="328896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4568" y="1700808"/>
                        <a:ext cx="8553450" cy="1385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1498294"/>
              </p:ext>
            </p:extLst>
          </p:nvPr>
        </p:nvGraphicFramePr>
        <p:xfrm>
          <a:off x="3231357" y="3428305"/>
          <a:ext cx="2938462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353" name="Equation" r:id="rId10" imgW="1130040" imgH="266400" progId="Equation.3">
                  <p:embed/>
                </p:oleObj>
              </mc:Choice>
              <mc:Fallback>
                <p:oleObj name="Equation" r:id="rId10" imgW="113004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1357" y="3428305"/>
                        <a:ext cx="2938462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36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576" y="971550"/>
            <a:ext cx="6308725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0969" name="Straight Connector 8"/>
          <p:cNvCxnSpPr>
            <a:cxnSpLocks noChangeShapeType="1"/>
          </p:cNvCxnSpPr>
          <p:nvPr/>
        </p:nvCxnSpPr>
        <p:spPr bwMode="auto">
          <a:xfrm>
            <a:off x="5499100" y="404813"/>
            <a:ext cx="180975" cy="0"/>
          </a:xfrm>
          <a:prstGeom prst="lin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970" name="Straight Connector 9"/>
          <p:cNvCxnSpPr>
            <a:cxnSpLocks noChangeShapeType="1"/>
          </p:cNvCxnSpPr>
          <p:nvPr/>
        </p:nvCxnSpPr>
        <p:spPr bwMode="auto">
          <a:xfrm>
            <a:off x="3351213" y="347663"/>
            <a:ext cx="215900" cy="0"/>
          </a:xfrm>
          <a:prstGeom prst="lin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From average </a:t>
            </a:r>
            <a:r>
              <a:rPr lang="en-GB" altLang="en-US" dirty="0" err="1"/>
              <a:t>T</a:t>
            </a:r>
            <a:r>
              <a:rPr lang="en-GB" altLang="en-US" baseline="-25000" dirty="0" err="1"/>
              <a:t>exp</a:t>
            </a:r>
            <a:r>
              <a:rPr lang="en-GB" altLang="en-US" dirty="0"/>
              <a:t> to average </a:t>
            </a:r>
            <a:r>
              <a:rPr lang="en-GB" altLang="en-US" dirty="0">
                <a:sym typeface="Symbol" pitchFamily="18" charset="2"/>
              </a:rPr>
              <a:t></a:t>
            </a:r>
            <a:r>
              <a:rPr lang="en-GB" altLang="en-US" baseline="-25000" dirty="0">
                <a:sym typeface="Symbol" pitchFamily="18" charset="2"/>
              </a:rPr>
              <a:t>tot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 rot="-5400000">
            <a:off x="-153598" y="2718470"/>
            <a:ext cx="125226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20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029768" y="1340768"/>
            <a:ext cx="4824412" cy="3312368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5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5157757"/>
              </p:ext>
            </p:extLst>
          </p:nvPr>
        </p:nvGraphicFramePr>
        <p:xfrm>
          <a:off x="6140648" y="3429000"/>
          <a:ext cx="28448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427" name="Equation" r:id="rId5" imgW="1422360" imgH="431640" progId="Equation.3">
                  <p:embed/>
                </p:oleObj>
              </mc:Choice>
              <mc:Fallback>
                <p:oleObj name="Equation" r:id="rId5" imgW="14223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0648" y="3429000"/>
                        <a:ext cx="28448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7496551"/>
              </p:ext>
            </p:extLst>
          </p:nvPr>
        </p:nvGraphicFramePr>
        <p:xfrm>
          <a:off x="5118174" y="1556792"/>
          <a:ext cx="4647600" cy="93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428" name="Equation" r:id="rId7" imgW="2323800" imgH="469800" progId="Equation.3">
                  <p:embed/>
                </p:oleObj>
              </mc:Choice>
              <mc:Fallback>
                <p:oleObj name="Equation" r:id="rId7" imgW="23238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8174" y="1556792"/>
                        <a:ext cx="4647600" cy="93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1737336"/>
              </p:ext>
            </p:extLst>
          </p:nvPr>
        </p:nvGraphicFramePr>
        <p:xfrm>
          <a:off x="2493148" y="2158499"/>
          <a:ext cx="2115792" cy="550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429" name="Equation" r:id="rId9" imgW="1511280" imgH="393480" progId="Equation.3">
                  <p:embed/>
                </p:oleObj>
              </mc:Choice>
              <mc:Fallback>
                <p:oleObj name="Equation" r:id="rId9" imgW="1511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3148" y="2158499"/>
                        <a:ext cx="2115792" cy="5508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"/>
          <p:cNvSpPr txBox="1">
            <a:spLocks noChangeArrowheads="1"/>
          </p:cNvSpPr>
          <p:nvPr/>
        </p:nvSpPr>
        <p:spPr bwMode="auto">
          <a:xfrm>
            <a:off x="2231210" y="2302967"/>
            <a:ext cx="2635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11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</a:t>
            </a:r>
          </a:p>
        </p:txBody>
      </p:sp>
      <p:cxnSp>
        <p:nvCxnSpPr>
          <p:cNvPr id="13" name="Straight Connector 16"/>
          <p:cNvCxnSpPr>
            <a:cxnSpLocks noChangeShapeType="1"/>
          </p:cNvCxnSpPr>
          <p:nvPr/>
        </p:nvCxnSpPr>
        <p:spPr bwMode="auto">
          <a:xfrm>
            <a:off x="847974" y="1268413"/>
            <a:ext cx="4032250" cy="3497262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7"/>
          <p:cNvCxnSpPr>
            <a:cxnSpLocks noChangeShapeType="1"/>
          </p:cNvCxnSpPr>
          <p:nvPr/>
        </p:nvCxnSpPr>
        <p:spPr bwMode="auto">
          <a:xfrm flipV="1">
            <a:off x="776536" y="1268413"/>
            <a:ext cx="3960813" cy="3471862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457937"/>
              </p:ext>
            </p:extLst>
          </p:nvPr>
        </p:nvGraphicFramePr>
        <p:xfrm>
          <a:off x="5012256" y="5096669"/>
          <a:ext cx="4605338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430" name="Equation" r:id="rId11" imgW="3289300" imgH="533400" progId="Equation.3">
                  <p:embed/>
                </p:oleObj>
              </mc:Choice>
              <mc:Fallback>
                <p:oleObj name="Equation" r:id="rId11" imgW="3289300" imgH="533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2256" y="5096669"/>
                        <a:ext cx="4605338" cy="747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9815395"/>
              </p:ext>
            </p:extLst>
          </p:nvPr>
        </p:nvGraphicFramePr>
        <p:xfrm>
          <a:off x="6127750" y="2708920"/>
          <a:ext cx="25908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431" name="Equation" r:id="rId13" imgW="1295280" imgH="266400" progId="Equation.3">
                  <p:embed/>
                </p:oleObj>
              </mc:Choice>
              <mc:Fallback>
                <p:oleObj name="Equation" r:id="rId13" imgW="1295280" imgH="2664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7750" y="2708920"/>
                        <a:ext cx="25908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3156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918" name="Straight Connector 8"/>
          <p:cNvCxnSpPr>
            <a:cxnSpLocks noChangeShapeType="1"/>
          </p:cNvCxnSpPr>
          <p:nvPr/>
        </p:nvCxnSpPr>
        <p:spPr bwMode="auto">
          <a:xfrm>
            <a:off x="5499100" y="404813"/>
            <a:ext cx="180975" cy="0"/>
          </a:xfrm>
          <a:prstGeom prst="lin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919" name="Straight Connector 9"/>
          <p:cNvCxnSpPr>
            <a:cxnSpLocks noChangeShapeType="1"/>
          </p:cNvCxnSpPr>
          <p:nvPr/>
        </p:nvCxnSpPr>
        <p:spPr bwMode="auto">
          <a:xfrm>
            <a:off x="3351213" y="347663"/>
            <a:ext cx="215900" cy="0"/>
          </a:xfrm>
          <a:prstGeom prst="lin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From average </a:t>
            </a:r>
            <a:r>
              <a:rPr lang="en-GB" altLang="en-US" dirty="0" err="1"/>
              <a:t>T</a:t>
            </a:r>
            <a:r>
              <a:rPr lang="en-GB" altLang="en-US" baseline="-25000" dirty="0" err="1"/>
              <a:t>exp</a:t>
            </a:r>
            <a:r>
              <a:rPr lang="en-GB" altLang="en-US" dirty="0"/>
              <a:t> to average </a:t>
            </a:r>
            <a:r>
              <a:rPr lang="en-GB" altLang="en-US" dirty="0">
                <a:sym typeface="Symbol" pitchFamily="18" charset="2"/>
              </a:rPr>
              <a:t></a:t>
            </a:r>
            <a:r>
              <a:rPr lang="en-GB" altLang="en-US" baseline="-25000" dirty="0">
                <a:sym typeface="Symbol" pitchFamily="18" charset="2"/>
              </a:rPr>
              <a:t>tot</a:t>
            </a:r>
            <a:endParaRPr lang="en-GB" dirty="0"/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576" y="971550"/>
            <a:ext cx="6308725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5029768" y="1340768"/>
            <a:ext cx="4824412" cy="3384376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64831"/>
              </p:ext>
            </p:extLst>
          </p:nvPr>
        </p:nvGraphicFramePr>
        <p:xfrm>
          <a:off x="5118174" y="1556792"/>
          <a:ext cx="4647600" cy="93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186" name="Equation" r:id="rId5" imgW="2323800" imgH="469800" progId="Equation.3">
                  <p:embed/>
                </p:oleObj>
              </mc:Choice>
              <mc:Fallback>
                <p:oleObj name="Equation" r:id="rId5" imgW="23238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8174" y="1556792"/>
                        <a:ext cx="4647600" cy="93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112568" y="2708920"/>
            <a:ext cx="47416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indent="-363538"/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F</a:t>
            </a:r>
            <a:r>
              <a:rPr lang="en-GB" sz="2000" baseline="-250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T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: by Monte Carlo simulations using probability tables simulating resonance structure</a:t>
            </a:r>
          </a:p>
          <a:p>
            <a:pPr marL="363538" indent="-363538">
              <a:buFont typeface="Symbol"/>
              <a:buChar char="Þ"/>
            </a:pPr>
            <a:r>
              <a:rPr lang="en-GB" sz="180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Average parameters are needed</a:t>
            </a:r>
          </a:p>
          <a:p>
            <a:pPr marL="363538" indent="-363538">
              <a:buFont typeface="Symbol"/>
              <a:buChar char="Þ"/>
            </a:pPr>
            <a:r>
              <a:rPr lang="en-GB" sz="180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Iterative procedure </a:t>
            </a:r>
            <a:br>
              <a:rPr lang="en-GB" sz="180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</a:br>
            <a:r>
              <a:rPr lang="en-GB" sz="180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(1 iteration is mostly sufficient)</a:t>
            </a:r>
            <a:endParaRPr lang="en-GB" sz="1800" dirty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363538" indent="-363538"/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283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576" y="971550"/>
            <a:ext cx="6308725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90" name="TextBox 7"/>
          <p:cNvSpPr txBox="1">
            <a:spLocks noChangeArrowheads="1"/>
          </p:cNvSpPr>
          <p:nvPr/>
        </p:nvSpPr>
        <p:spPr bwMode="auto">
          <a:xfrm>
            <a:off x="2225328" y="1601787"/>
            <a:ext cx="2794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1600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</a:t>
            </a:r>
            <a:endParaRPr lang="en-GB" altLang="en-US" sz="16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199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0754912"/>
              </p:ext>
            </p:extLst>
          </p:nvPr>
        </p:nvGraphicFramePr>
        <p:xfrm>
          <a:off x="3270481" y="1484313"/>
          <a:ext cx="13906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513" name="Equation" r:id="rId5" imgW="926698" imgH="406224" progId="Equation.3">
                  <p:embed/>
                </p:oleObj>
              </mc:Choice>
              <mc:Fallback>
                <p:oleObj name="Equation" r:id="rId5" imgW="926698" imgH="4062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0481" y="1484313"/>
                        <a:ext cx="13906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995" name="Straight Connector 12"/>
          <p:cNvCxnSpPr>
            <a:cxnSpLocks noChangeShapeType="1"/>
          </p:cNvCxnSpPr>
          <p:nvPr/>
        </p:nvCxnSpPr>
        <p:spPr bwMode="auto">
          <a:xfrm>
            <a:off x="5499100" y="404813"/>
            <a:ext cx="180975" cy="0"/>
          </a:xfrm>
          <a:prstGeom prst="lin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996" name="Straight Connector 13"/>
          <p:cNvCxnSpPr>
            <a:cxnSpLocks noChangeShapeType="1"/>
          </p:cNvCxnSpPr>
          <p:nvPr/>
        </p:nvCxnSpPr>
        <p:spPr bwMode="auto">
          <a:xfrm>
            <a:off x="3351213" y="347663"/>
            <a:ext cx="215900" cy="0"/>
          </a:xfrm>
          <a:prstGeom prst="lin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From average </a:t>
            </a:r>
            <a:r>
              <a:rPr lang="en-GB" altLang="en-US" dirty="0" err="1"/>
              <a:t>T</a:t>
            </a:r>
            <a:r>
              <a:rPr lang="en-GB" altLang="en-US" baseline="-25000" dirty="0" err="1"/>
              <a:t>exp</a:t>
            </a:r>
            <a:r>
              <a:rPr lang="en-GB" altLang="en-US" dirty="0"/>
              <a:t> to average </a:t>
            </a:r>
            <a:r>
              <a:rPr lang="en-GB" altLang="en-US" dirty="0">
                <a:sym typeface="Symbol" pitchFamily="18" charset="2"/>
              </a:rPr>
              <a:t></a:t>
            </a:r>
            <a:r>
              <a:rPr lang="en-GB" altLang="en-US" baseline="-25000" dirty="0">
                <a:sym typeface="Symbol" pitchFamily="18" charset="2"/>
              </a:rPr>
              <a:t>tot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 rot="-5400000">
            <a:off x="-153598" y="2718470"/>
            <a:ext cx="125226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20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120217"/>
              </p:ext>
            </p:extLst>
          </p:nvPr>
        </p:nvGraphicFramePr>
        <p:xfrm>
          <a:off x="2509217" y="2150804"/>
          <a:ext cx="2115792" cy="550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514" name="Equation" r:id="rId7" imgW="1511280" imgH="393480" progId="Equation.3">
                  <p:embed/>
                </p:oleObj>
              </mc:Choice>
              <mc:Fallback>
                <p:oleObj name="Equation" r:id="rId7" imgW="1511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9217" y="2150804"/>
                        <a:ext cx="2115792" cy="5508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"/>
          <p:cNvSpPr txBox="1">
            <a:spLocks noChangeArrowheads="1"/>
          </p:cNvSpPr>
          <p:nvPr/>
        </p:nvSpPr>
        <p:spPr bwMode="auto">
          <a:xfrm>
            <a:off x="2231210" y="2302967"/>
            <a:ext cx="2635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11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1879331"/>
              </p:ext>
            </p:extLst>
          </p:nvPr>
        </p:nvGraphicFramePr>
        <p:xfrm>
          <a:off x="2504728" y="1484784"/>
          <a:ext cx="2133432" cy="64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515" name="Equation" r:id="rId9" imgW="1523880" imgH="457200" progId="Equation.3">
                  <p:embed/>
                </p:oleObj>
              </mc:Choice>
              <mc:Fallback>
                <p:oleObj name="Equation" r:id="rId9" imgW="15238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4728" y="1484784"/>
                        <a:ext cx="2133432" cy="64008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5029768" y="1340768"/>
            <a:ext cx="4824412" cy="3384376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6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1147438"/>
              </p:ext>
            </p:extLst>
          </p:nvPr>
        </p:nvGraphicFramePr>
        <p:xfrm>
          <a:off x="5918094" y="3140968"/>
          <a:ext cx="304776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516" name="Equation" r:id="rId11" imgW="1523880" imgH="457200" progId="Equation.3">
                  <p:embed/>
                </p:oleObj>
              </mc:Choice>
              <mc:Fallback>
                <p:oleObj name="Equation" r:id="rId11" imgW="15238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8094" y="3140968"/>
                        <a:ext cx="304776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285167"/>
              </p:ext>
            </p:extLst>
          </p:nvPr>
        </p:nvGraphicFramePr>
        <p:xfrm>
          <a:off x="5118174" y="1556792"/>
          <a:ext cx="4647600" cy="93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517" name="Equation" r:id="rId13" imgW="2323800" imgH="469800" progId="Equation.3">
                  <p:embed/>
                </p:oleObj>
              </mc:Choice>
              <mc:Fallback>
                <p:oleObj name="Equation" r:id="rId13" imgW="23238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8174" y="1556792"/>
                        <a:ext cx="4647600" cy="93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486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576" y="971550"/>
            <a:ext cx="6308725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 rot="-5400000">
            <a:off x="-153598" y="2718470"/>
            <a:ext cx="125226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20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</a:t>
            </a:r>
            <a:r>
              <a:rPr lang="en-GB" baseline="30000" dirty="0" smtClean="0"/>
              <a:t>197</a:t>
            </a:r>
            <a:r>
              <a:rPr lang="en-GB" dirty="0" smtClean="0"/>
              <a:t>Au + 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88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Parameterisation by average </a:t>
            </a:r>
            <a:r>
              <a:rPr lang="en-GB" altLang="en-US" dirty="0" smtClean="0"/>
              <a:t>parameters: </a:t>
            </a:r>
            <a:r>
              <a:rPr lang="en-GB" baseline="30000" dirty="0"/>
              <a:t>197</a:t>
            </a:r>
            <a:r>
              <a:rPr lang="en-GB" dirty="0"/>
              <a:t>Au + n</a:t>
            </a:r>
            <a:endParaRPr lang="en-GB" altLang="en-US" dirty="0" smtClean="0"/>
          </a:p>
        </p:txBody>
      </p:sp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31576" y="972000"/>
            <a:ext cx="6307943" cy="44984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 rot="-5400000">
            <a:off x="-153598" y="2718470"/>
            <a:ext cx="125226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20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3235" y="2134839"/>
            <a:ext cx="177173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4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f(R,S</a:t>
            </a:r>
            <a:r>
              <a:rPr lang="en-GB" sz="1400" baseline="-25000" dirty="0" smtClean="0">
                <a:solidFill>
                  <a:srgbClr val="FF0000"/>
                </a:solidFill>
                <a:latin typeface="Verdana"/>
                <a:ea typeface="Verdana"/>
                <a:cs typeface="Verdana"/>
                <a:sym typeface="MT Extra"/>
              </a:rPr>
              <a:t>ℓ</a:t>
            </a:r>
            <a:r>
              <a:rPr lang="en-GB" sz="1400" baseline="-250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=0,1,2</a:t>
            </a:r>
            <a:r>
              <a:rPr lang="en-GB" sz="14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n-GB" sz="1400" dirty="0">
              <a:solidFill>
                <a:srgbClr val="FF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61112" y="908720"/>
            <a:ext cx="2569550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&lt;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</a:t>
            </a:r>
            <a:r>
              <a:rPr lang="en-GB" sz="2400" baseline="-25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tot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&gt; = f(R, S</a:t>
            </a:r>
            <a:r>
              <a:rPr lang="en-GB" sz="2400" baseline="-25000" dirty="0" smtClean="0">
                <a:solidFill>
                  <a:schemeClr val="tx1"/>
                </a:solidFill>
                <a:latin typeface="Calibri"/>
                <a:sym typeface="MT Extra"/>
              </a:rPr>
              <a:t>ℓ</a:t>
            </a:r>
            <a:r>
              <a:rPr lang="en-GB" sz="2400" baseline="-25000" dirty="0" smtClean="0">
                <a:solidFill>
                  <a:schemeClr val="tx1"/>
                </a:solidFill>
                <a:latin typeface="Calibri" panose="020F0502020204030204" pitchFamily="34" charset="0"/>
                <a:sym typeface="MT Extra"/>
              </a:rPr>
              <a:t>=0,1,2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654065" y="3212976"/>
                <a:ext cx="1891223" cy="6802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abs</m:t>
                          </m:r>
                        </m:sup>
                      </m:sSubSup>
                      <m:r>
                        <a:rPr lang="it-IT" sz="2000">
                          <a:solidFill>
                            <a:schemeClr val="tx1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4065" y="3212976"/>
                <a:ext cx="1891223" cy="68025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5644341" y="2348880"/>
                <a:ext cx="3341107" cy="7323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</m:t>
                          </m:r>
                        </m:sup>
                      </m:sSubSup>
                      <m:r>
                        <a:rPr lang="it-IT" sz="2000">
                          <a:solidFill>
                            <a:schemeClr val="tx1"/>
                          </a:solidFill>
                          <a:latin typeface="Cambria Math"/>
                        </a:rPr>
                        <m:t>≅ 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g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sin</m:t>
                          </m:r>
                        </m:e>
                        <m:sup>
                          <m: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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2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2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c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4341" y="2348880"/>
                <a:ext cx="3341107" cy="73238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5476594" y="1700808"/>
                <a:ext cx="2932790" cy="4340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tot</m:t>
                              </m:r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 = </m:t>
                          </m:r>
                          <m:sSubSup>
                            <m:sSubSup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se</m:t>
                              </m:r>
                            </m:sup>
                          </m:sSubSup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 </m:t>
                          </m:r>
                          <m: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it-IT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abs</m:t>
                          </m:r>
                        </m:sup>
                      </m:sSubSup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594" y="1700808"/>
                <a:ext cx="2932790" cy="43403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1776"/>
          <a:stretch/>
        </p:blipFill>
        <p:spPr bwMode="auto">
          <a:xfrm>
            <a:off x="5818906" y="4869160"/>
            <a:ext cx="2446462" cy="1271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8769424" y="4869160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 = </a:t>
            </a:r>
            <a:r>
              <a:rPr lang="en-GB" sz="1800" dirty="0" err="1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kR</a:t>
            </a:r>
            <a:endParaRPr lang="en-GB" sz="1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5654065" y="3940730"/>
                <a:ext cx="3374129" cy="7186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n</m:t>
                        </m:r>
                      </m:sub>
                      <m:sup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ℓ</m:t>
                        </m:r>
                      </m:sup>
                    </m:sSubSup>
                    <m:d>
                      <m:d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nl-BE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n</m:t>
                            </m:r>
                          </m:sub>
                        </m:sSub>
                      </m:e>
                    </m:d>
                    <m:r>
                      <a:rPr lang="nl-BE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≅</m:t>
                    </m:r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</m:t>
                    </m:r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nl-BE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nl-BE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E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nl-BE" sz="20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n</m:t>
                                </m:r>
                              </m:sub>
                            </m:sSub>
                          </m:num>
                          <m:den>
                            <m: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eV</m:t>
                            </m:r>
                          </m:den>
                        </m:f>
                      </m:e>
                    </m:rad>
                    <m:r>
                      <a:rPr lang="nl-BE" sz="2000" b="0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</m:t>
                        </m:r>
                      </m:e>
                      <m:sub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ℓ</m:t>
                        </m:r>
                      </m:sub>
                    </m:sSub>
                    <m:d>
                      <m:d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nl-BE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n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nl-BE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S</m:t>
                        </m:r>
                      </m:e>
                      <m:sub>
                        <m:r>
                          <a:rPr lang="nl-BE" sz="20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4065" y="3940730"/>
                <a:ext cx="3374129" cy="71865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349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75" y="987084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Parameterisation by average </a:t>
            </a:r>
            <a:r>
              <a:rPr lang="en-GB" altLang="en-US" dirty="0" smtClean="0"/>
              <a:t>parameters: </a:t>
            </a:r>
            <a:r>
              <a:rPr lang="en-GB" baseline="30000" dirty="0"/>
              <a:t>197</a:t>
            </a:r>
            <a:r>
              <a:rPr lang="en-GB" dirty="0"/>
              <a:t>Au + n</a:t>
            </a:r>
            <a:endParaRPr lang="en-GB" altLang="en-US" dirty="0" smtClean="0"/>
          </a:p>
        </p:txBody>
      </p:sp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31576" y="972000"/>
            <a:ext cx="6307943" cy="44984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 rot="-5400000">
            <a:off x="-153598" y="2718470"/>
            <a:ext cx="125226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20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4042400" y="2739395"/>
            <a:ext cx="24785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100 x 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tot,</a:t>
            </a:r>
            <a:r>
              <a:rPr lang="en-GB" sz="1800" baseline="-25000" dirty="0" smtClean="0">
                <a:solidFill>
                  <a:schemeClr val="tx1"/>
                </a:solidFill>
                <a:latin typeface="Arial"/>
                <a:cs typeface="Arial"/>
                <a:sym typeface="MT Extra"/>
              </a:rPr>
              <a:t>ℓ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</a:t>
            </a:r>
            <a:r>
              <a:rPr lang="en-GB" sz="1800" dirty="0">
                <a:solidFill>
                  <a:schemeClr val="tx1"/>
                </a:solidFill>
              </a:rPr>
              <a:t> &lt;</a:t>
            </a:r>
            <a:r>
              <a:rPr lang="en-GB" sz="1800" dirty="0">
                <a:solidFill>
                  <a:schemeClr val="tx1"/>
                </a:solidFill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</a:rPr>
              <a:t>tot</a:t>
            </a:r>
            <a:r>
              <a:rPr lang="en-GB" sz="1800" dirty="0" smtClean="0">
                <a:solidFill>
                  <a:schemeClr val="tx1"/>
                </a:solidFill>
              </a:rPr>
              <a:t>&gt;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16934" y="1578278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3333FF"/>
                </a:solidFill>
              </a:rPr>
              <a:t>ℓ = 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60582" y="2802414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ℓ </a:t>
            </a:r>
            <a:r>
              <a:rPr lang="en-GB" sz="1600" dirty="0">
                <a:solidFill>
                  <a:srgbClr val="FF0000"/>
                </a:solidFill>
              </a:rPr>
              <a:t>= </a:t>
            </a:r>
            <a:r>
              <a:rPr lang="en-GB" sz="1600" dirty="0" smtClean="0">
                <a:solidFill>
                  <a:srgbClr val="FF0000"/>
                </a:solidFill>
              </a:rPr>
              <a:t>1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60582" y="3573016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ℓ </a:t>
            </a:r>
            <a:r>
              <a:rPr lang="en-GB" sz="1600" dirty="0">
                <a:solidFill>
                  <a:srgbClr val="008000"/>
                </a:solidFill>
              </a:rPr>
              <a:t>= </a:t>
            </a:r>
            <a:r>
              <a:rPr lang="en-GB" sz="1600" dirty="0" smtClean="0">
                <a:solidFill>
                  <a:srgbClr val="008000"/>
                </a:solidFill>
              </a:rPr>
              <a:t>2</a:t>
            </a:r>
            <a:endParaRPr lang="en-GB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2893235" y="2134839"/>
            <a:ext cx="177173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4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f(R,S</a:t>
            </a:r>
            <a:r>
              <a:rPr lang="en-GB" sz="1400" baseline="-25000" dirty="0" smtClean="0">
                <a:solidFill>
                  <a:srgbClr val="FF0000"/>
                </a:solidFill>
                <a:latin typeface="Verdana"/>
                <a:ea typeface="Verdana"/>
                <a:cs typeface="Verdana"/>
                <a:sym typeface="MT Extra"/>
              </a:rPr>
              <a:t>ℓ</a:t>
            </a:r>
            <a:r>
              <a:rPr lang="en-GB" sz="1400" baseline="-250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=0,1,2</a:t>
            </a:r>
            <a:r>
              <a:rPr lang="en-GB" sz="14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n-GB" sz="1400" dirty="0">
              <a:solidFill>
                <a:srgbClr val="FF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7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Parameterisation by average </a:t>
            </a:r>
            <a:r>
              <a:rPr lang="en-GB" altLang="en-US" dirty="0" smtClean="0"/>
              <a:t>parameters: </a:t>
            </a:r>
            <a:r>
              <a:rPr lang="en-GB" baseline="30000" dirty="0"/>
              <a:t>197</a:t>
            </a:r>
            <a:r>
              <a:rPr lang="en-GB" dirty="0"/>
              <a:t>Au + n</a:t>
            </a:r>
            <a:endParaRPr lang="en-GB" altLang="en-US" dirty="0" smtClean="0"/>
          </a:p>
        </p:txBody>
      </p:sp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31576" y="972000"/>
            <a:ext cx="6307943" cy="44984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 rot="-5400000">
            <a:off x="-153598" y="2718470"/>
            <a:ext cx="125226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20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7" name="Picture 4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084" y="987084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893235" y="2134839"/>
            <a:ext cx="177173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4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f(R,S</a:t>
            </a:r>
            <a:r>
              <a:rPr lang="en-GB" sz="1400" baseline="-25000" dirty="0" smtClean="0">
                <a:solidFill>
                  <a:srgbClr val="FF0000"/>
                </a:solidFill>
                <a:latin typeface="Verdana"/>
                <a:ea typeface="Verdana"/>
                <a:cs typeface="Verdana"/>
                <a:sym typeface="MT Extra"/>
              </a:rPr>
              <a:t>ℓ</a:t>
            </a:r>
            <a:r>
              <a:rPr lang="en-GB" sz="1400" baseline="-250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=0,1,2</a:t>
            </a:r>
            <a:r>
              <a:rPr lang="en-GB" sz="14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n-GB" sz="1400" dirty="0">
              <a:solidFill>
                <a:srgbClr val="FF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97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Parameterisation by average </a:t>
            </a:r>
            <a:r>
              <a:rPr lang="en-GB" altLang="en-US" dirty="0" smtClean="0"/>
              <a:t>parameters: </a:t>
            </a:r>
            <a:r>
              <a:rPr lang="en-GB" baseline="30000" dirty="0"/>
              <a:t>197</a:t>
            </a:r>
            <a:r>
              <a:rPr lang="en-GB" dirty="0"/>
              <a:t>Au + n</a:t>
            </a:r>
            <a:endParaRPr lang="en-GB" altLang="en-US" dirty="0" smtClean="0"/>
          </a:p>
        </p:txBody>
      </p:sp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31576" y="972000"/>
            <a:ext cx="6307943" cy="44984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624653" name="Picture 13"/>
          <p:cNvPicPr>
            <a:picLocks noChangeAspect="1" noChangeArrowheads="1"/>
          </p:cNvPicPr>
          <p:nvPr/>
        </p:nvPicPr>
        <p:blipFill>
          <a:blip r:embed="rId4"/>
          <a:srcRect r="22005"/>
          <a:stretch>
            <a:fillRect/>
          </a:stretch>
        </p:blipFill>
        <p:spPr bwMode="auto">
          <a:xfrm>
            <a:off x="5274546" y="1889479"/>
            <a:ext cx="4551943" cy="164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6897216" y="2780928"/>
            <a:ext cx="94596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tabLst>
                <a:tab pos="363538" algn="l"/>
                <a:tab pos="712788" algn="l"/>
              </a:tabLst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tabLst>
                <a:tab pos="363538" algn="l"/>
                <a:tab pos="712788" algn="l"/>
              </a:tabLst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tabLst>
                <a:tab pos="363538" algn="l"/>
                <a:tab pos="712788" algn="l"/>
              </a:tabLst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3538" algn="l"/>
                <a:tab pos="712788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tabLst>
                <a:tab pos="536575" algn="l"/>
                <a:tab pos="900113" algn="l"/>
              </a:tabLst>
            </a:pPr>
            <a:r>
              <a:rPr lang="en-GB" altLang="en-US" sz="1600" b="0" dirty="0" smtClean="0">
                <a:solidFill>
                  <a:srgbClr val="003399"/>
                </a:solidFill>
                <a:latin typeface="Calibri" pitchFamily="34" charset="0"/>
                <a:sym typeface="Symbol"/>
              </a:rPr>
              <a:t>from OM</a:t>
            </a:r>
            <a:endParaRPr lang="en-GB" altLang="en-US" sz="1600" b="0" baseline="-25000" dirty="0" smtClean="0">
              <a:solidFill>
                <a:srgbClr val="003399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-5400000">
            <a:off x="-153598" y="2718470"/>
            <a:ext cx="125226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20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93235" y="2134839"/>
            <a:ext cx="177173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4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f(R,S</a:t>
            </a:r>
            <a:r>
              <a:rPr lang="en-GB" sz="1400" baseline="-25000" dirty="0" smtClean="0">
                <a:solidFill>
                  <a:srgbClr val="FF0000"/>
                </a:solidFill>
                <a:latin typeface="Verdana"/>
                <a:ea typeface="Verdana"/>
                <a:cs typeface="Verdana"/>
                <a:sym typeface="MT Extra"/>
              </a:rPr>
              <a:t>ℓ</a:t>
            </a:r>
            <a:r>
              <a:rPr lang="en-GB" sz="1400" baseline="-250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=0,1,2</a:t>
            </a:r>
            <a:r>
              <a:rPr lang="en-GB" sz="14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n-GB" sz="1400" dirty="0">
              <a:solidFill>
                <a:srgbClr val="FF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6367" y="1162901"/>
            <a:ext cx="2569550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&lt;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</a:t>
            </a:r>
            <a:r>
              <a:rPr lang="en-GB" sz="2400" baseline="-25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tot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&gt; = f(R, S</a:t>
            </a:r>
            <a:r>
              <a:rPr lang="en-GB" sz="2400" baseline="-25000" dirty="0" smtClean="0">
                <a:solidFill>
                  <a:schemeClr val="tx1"/>
                </a:solidFill>
                <a:latin typeface="Calibri"/>
                <a:sym typeface="MT Extra"/>
              </a:rPr>
              <a:t>ℓ</a:t>
            </a:r>
            <a:r>
              <a:rPr lang="en-GB" sz="2400" baseline="-25000" dirty="0" smtClean="0">
                <a:solidFill>
                  <a:schemeClr val="tx1"/>
                </a:solidFill>
                <a:latin typeface="Calibri" panose="020F0502020204030204" pitchFamily="34" charset="0"/>
                <a:sym typeface="MT Extra"/>
              </a:rPr>
              <a:t>=0,1,2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6896" y="6499302"/>
            <a:ext cx="2294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altLang="en-US" kern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Sirakov</a:t>
            </a:r>
            <a:r>
              <a:rPr lang="en-GB" altLang="en-US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et al., EPJ A 49 (2013) 144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59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Doppler broadening and self-shielding</a:t>
            </a:r>
            <a:endParaRPr lang="en-GB" dirty="0"/>
          </a:p>
        </p:txBody>
      </p:sp>
      <p:pic>
        <p:nvPicPr>
          <p:cNvPr id="2176008" name="Picture 8"/>
          <p:cNvPicPr>
            <a:picLocks noChangeAspect="1" noChangeArrowheads="1"/>
          </p:cNvPicPr>
          <p:nvPr/>
        </p:nvPicPr>
        <p:blipFill>
          <a:blip r:embed="rId2"/>
          <a:srcRect l="5695" t="9737" r="5695" b="6085"/>
          <a:stretch>
            <a:fillRect/>
          </a:stretch>
        </p:blipFill>
        <p:spPr bwMode="auto">
          <a:xfrm>
            <a:off x="0" y="1619250"/>
            <a:ext cx="49022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7920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Capture in URR</a:t>
            </a:r>
          </a:p>
        </p:txBody>
      </p:sp>
      <p:pic>
        <p:nvPicPr>
          <p:cNvPr id="38915" name="Picture 5"/>
          <p:cNvPicPr>
            <a:picLocks noChangeAspect="1" noChangeArrowheads="1"/>
          </p:cNvPicPr>
          <p:nvPr/>
        </p:nvPicPr>
        <p:blipFill>
          <a:blip r:embed="rId2"/>
          <a:srcRect l="4465" t="6250" r="17857" b="6250"/>
          <a:stretch>
            <a:fillRect/>
          </a:stretch>
        </p:blipFill>
        <p:spPr bwMode="auto">
          <a:xfrm>
            <a:off x="-15875" y="2078038"/>
            <a:ext cx="3914775" cy="3151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38916" name="Picture 20"/>
          <p:cNvPicPr>
            <a:picLocks noChangeAspect="1" noChangeArrowheads="1"/>
          </p:cNvPicPr>
          <p:nvPr/>
        </p:nvPicPr>
        <p:blipFill>
          <a:blip r:embed="rId3"/>
          <a:srcRect l="4465" t="6250" r="17857" b="6250"/>
          <a:stretch>
            <a:fillRect/>
          </a:stretch>
        </p:blipFill>
        <p:spPr bwMode="auto">
          <a:xfrm>
            <a:off x="6321425" y="1036638"/>
            <a:ext cx="3240088" cy="2608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cxnSp>
        <p:nvCxnSpPr>
          <p:cNvPr id="38917" name="Straight Arrow Connector 2"/>
          <p:cNvCxnSpPr>
            <a:cxnSpLocks noChangeShapeType="1"/>
          </p:cNvCxnSpPr>
          <p:nvPr/>
        </p:nvCxnSpPr>
        <p:spPr bwMode="auto">
          <a:xfrm flipV="1">
            <a:off x="4449763" y="2205038"/>
            <a:ext cx="1368425" cy="919162"/>
          </a:xfrm>
          <a:prstGeom prst="straightConnector1">
            <a:avLst/>
          </a:prstGeom>
          <a:noFill/>
          <a:ln w="38100" algn="ctr">
            <a:solidFill>
              <a:srgbClr val="008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8918" name="Straight Arrow Connector 10"/>
          <p:cNvCxnSpPr>
            <a:cxnSpLocks noChangeShapeType="1"/>
          </p:cNvCxnSpPr>
          <p:nvPr/>
        </p:nvCxnSpPr>
        <p:spPr bwMode="auto">
          <a:xfrm>
            <a:off x="4346575" y="3789363"/>
            <a:ext cx="1430338" cy="927100"/>
          </a:xfrm>
          <a:prstGeom prst="straightConnector1">
            <a:avLst/>
          </a:prstGeom>
          <a:noFill/>
          <a:ln w="38100" algn="ctr">
            <a:solidFill>
              <a:srgbClr val="008000"/>
            </a:solidFill>
            <a:round/>
            <a:headEnd/>
            <a:tailEnd type="triangle" w="med" len="med"/>
          </a:ln>
          <a:effectLst/>
        </p:spPr>
      </p:cxnSp>
      <p:sp>
        <p:nvSpPr>
          <p:cNvPr id="38919" name="TextBox 1"/>
          <p:cNvSpPr txBox="1">
            <a:spLocks noChangeArrowheads="1"/>
          </p:cNvSpPr>
          <p:nvPr/>
        </p:nvSpPr>
        <p:spPr bwMode="auto">
          <a:xfrm rot="-2040000">
            <a:off x="3914775" y="2157413"/>
            <a:ext cx="2063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altLang="en-US" sz="1400">
                <a:solidFill>
                  <a:schemeClr val="tx1"/>
                </a:solidFill>
                <a:latin typeface="Calibri" pitchFamily="34" charset="0"/>
              </a:rPr>
              <a:t>RRR</a:t>
            </a:r>
          </a:p>
          <a:p>
            <a:pPr algn="ctr"/>
            <a:r>
              <a:rPr lang="en-GB" altLang="en-US" sz="1400">
                <a:solidFill>
                  <a:schemeClr val="tx1"/>
                </a:solidFill>
                <a:latin typeface="Calibri" pitchFamily="34" charset="0"/>
              </a:rPr>
              <a:t>Resonance shape analysis</a:t>
            </a:r>
          </a:p>
        </p:txBody>
      </p:sp>
      <p:sp>
        <p:nvSpPr>
          <p:cNvPr id="38920" name="TextBox 1"/>
          <p:cNvSpPr txBox="1">
            <a:spLocks noChangeArrowheads="1"/>
          </p:cNvSpPr>
          <p:nvPr/>
        </p:nvSpPr>
        <p:spPr bwMode="auto">
          <a:xfrm rot="1980000">
            <a:off x="4111625" y="4284663"/>
            <a:ext cx="170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altLang="en-US" sz="1400" b="1" dirty="0">
                <a:solidFill>
                  <a:schemeClr val="tx1"/>
                </a:solidFill>
                <a:latin typeface="Calibri" pitchFamily="34" charset="0"/>
              </a:rPr>
              <a:t>URR</a:t>
            </a:r>
          </a:p>
          <a:p>
            <a:pPr algn="ctr"/>
            <a:r>
              <a:rPr lang="en-GB" altLang="en-US" sz="1400" b="1" dirty="0">
                <a:solidFill>
                  <a:schemeClr val="tx1"/>
                </a:solidFill>
                <a:latin typeface="Calibri" pitchFamily="34" charset="0"/>
              </a:rPr>
              <a:t>Average parameters</a:t>
            </a:r>
          </a:p>
        </p:txBody>
      </p:sp>
      <p:pic>
        <p:nvPicPr>
          <p:cNvPr id="38921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05525" y="3789363"/>
            <a:ext cx="4187825" cy="2990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1955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From average </a:t>
            </a:r>
            <a:r>
              <a:rPr lang="en-GB" altLang="en-US" dirty="0" err="1"/>
              <a:t>Y</a:t>
            </a:r>
            <a:r>
              <a:rPr lang="en-GB" altLang="en-US" baseline="-25000" dirty="0" err="1"/>
              <a:t>exp</a:t>
            </a:r>
            <a:r>
              <a:rPr lang="en-GB" altLang="en-US" dirty="0"/>
              <a:t> to average </a:t>
            </a:r>
            <a:r>
              <a:rPr lang="en-GB" altLang="en-US" dirty="0">
                <a:sym typeface="Symbol" pitchFamily="18" charset="2"/>
              </a:rPr>
              <a:t></a:t>
            </a:r>
            <a:r>
              <a:rPr lang="en-GB" altLang="en-US" baseline="-25000" dirty="0">
                <a:sym typeface="Symbol" pitchFamily="18" charset="2"/>
              </a:rPr>
              <a:t></a:t>
            </a:r>
            <a:r>
              <a:rPr lang="en-GB" altLang="en-US" i="1" baseline="-25000" dirty="0">
                <a:sym typeface="Symbol" pitchFamily="18" charset="2"/>
              </a:rPr>
              <a:t> </a:t>
            </a:r>
            <a:r>
              <a:rPr lang="en-GB" altLang="en-US" dirty="0">
                <a:sym typeface="Symbol" pitchFamily="18" charset="2"/>
              </a:rPr>
              <a:t>: e.g. </a:t>
            </a:r>
            <a:r>
              <a:rPr lang="en-GB" altLang="en-US" baseline="30000" dirty="0">
                <a:sym typeface="Symbol" pitchFamily="18" charset="2"/>
              </a:rPr>
              <a:t>197</a:t>
            </a:r>
            <a:r>
              <a:rPr lang="en-GB" altLang="en-US" dirty="0">
                <a:sym typeface="Symbol" pitchFamily="18" charset="2"/>
              </a:rPr>
              <a:t>Au(n,</a:t>
            </a:r>
            <a:r>
              <a:rPr lang="en-GB" altLang="en-US" dirty="0">
                <a:sym typeface="Symbol"/>
              </a:rPr>
              <a:t>)</a:t>
            </a:r>
            <a:endParaRPr lang="en-GB" altLang="en-US" baseline="-25000" dirty="0" smtClean="0"/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29263" y="1196975"/>
            <a:ext cx="4110037" cy="165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cxnSp>
        <p:nvCxnSpPr>
          <p:cNvPr id="39942" name="Straight Connector 7"/>
          <p:cNvCxnSpPr>
            <a:cxnSpLocks noChangeShapeType="1"/>
          </p:cNvCxnSpPr>
          <p:nvPr/>
        </p:nvCxnSpPr>
        <p:spPr bwMode="auto">
          <a:xfrm>
            <a:off x="3376613" y="333375"/>
            <a:ext cx="180975" cy="0"/>
          </a:xfrm>
          <a:prstGeom prst="lin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</p:spPr>
      </p:cxnSp>
      <p:pic>
        <p:nvPicPr>
          <p:cNvPr id="3994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19250"/>
            <a:ext cx="6308725" cy="4498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aphicFrame>
        <p:nvGraphicFramePr>
          <p:cNvPr id="1150981" name="Object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94295316"/>
              </p:ext>
            </p:extLst>
          </p:nvPr>
        </p:nvGraphicFramePr>
        <p:xfrm>
          <a:off x="1689100" y="1141413"/>
          <a:ext cx="2201863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531" name="Equation" r:id="rId5" imgW="1231560" imgH="419040" progId="Equation.3">
                  <p:embed/>
                </p:oleObj>
              </mc:Choice>
              <mc:Fallback>
                <p:oleObj name="Equation" r:id="rId5" imgW="1231560" imgH="41904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1141413"/>
                        <a:ext cx="2201863" cy="749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98641390"/>
              </p:ext>
            </p:extLst>
          </p:nvPr>
        </p:nvGraphicFramePr>
        <p:xfrm>
          <a:off x="5384800" y="3035300"/>
          <a:ext cx="294640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532" name="Equation" r:id="rId7" imgW="1473200" imgH="241300" progId="Equation.3">
                  <p:embed/>
                </p:oleObj>
              </mc:Choice>
              <mc:Fallback>
                <p:oleObj name="Equation" r:id="rId7" imgW="1473200" imgH="2413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4800" y="3035300"/>
                        <a:ext cx="2946400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4127482"/>
              </p:ext>
            </p:extLst>
          </p:nvPr>
        </p:nvGraphicFramePr>
        <p:xfrm>
          <a:off x="5384800" y="3754438"/>
          <a:ext cx="24638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533" name="Equation" r:id="rId9" imgW="1231366" imgH="241195" progId="Equation.3">
                  <p:embed/>
                </p:oleObj>
              </mc:Choice>
              <mc:Fallback>
                <p:oleObj name="Equation" r:id="rId9" imgW="1231366" imgH="241195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4800" y="3754438"/>
                        <a:ext cx="24638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>
            <a:spLocks/>
          </p:cNvSpPr>
          <p:nvPr/>
        </p:nvSpPr>
        <p:spPr>
          <a:xfrm rot="16200000">
            <a:off x="-615921" y="3116663"/>
            <a:ext cx="2460930" cy="468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rm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(&lt;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Symbol"/>
              </a:rPr>
              <a:t>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E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) / b keV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9433040"/>
              </p:ext>
            </p:extLst>
          </p:nvPr>
        </p:nvGraphicFramePr>
        <p:xfrm>
          <a:off x="5469483" y="1113274"/>
          <a:ext cx="1355725" cy="421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534" name="Equation" r:id="rId11" imgW="1473120" imgH="457200" progId="Equation.3">
                  <p:embed/>
                </p:oleObj>
              </mc:Choice>
              <mc:Fallback>
                <p:oleObj name="Equation" r:id="rId11" imgW="1473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9483" y="1113274"/>
                        <a:ext cx="1355725" cy="42114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431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From average </a:t>
            </a:r>
            <a:r>
              <a:rPr lang="en-GB" altLang="en-US" dirty="0" err="1"/>
              <a:t>Y</a:t>
            </a:r>
            <a:r>
              <a:rPr lang="en-GB" altLang="en-US" baseline="-25000" dirty="0" err="1"/>
              <a:t>exp</a:t>
            </a:r>
            <a:r>
              <a:rPr lang="en-GB" altLang="en-US" dirty="0"/>
              <a:t> to average </a:t>
            </a:r>
            <a:r>
              <a:rPr lang="en-GB" altLang="en-US" dirty="0">
                <a:sym typeface="Symbol" pitchFamily="18" charset="2"/>
              </a:rPr>
              <a:t></a:t>
            </a:r>
            <a:r>
              <a:rPr lang="en-GB" altLang="en-US" baseline="-25000" dirty="0">
                <a:sym typeface="Symbol" pitchFamily="18" charset="2"/>
              </a:rPr>
              <a:t></a:t>
            </a:r>
            <a:r>
              <a:rPr lang="en-GB" altLang="en-US" i="1" baseline="-25000" dirty="0">
                <a:sym typeface="Symbol" pitchFamily="18" charset="2"/>
              </a:rPr>
              <a:t> </a:t>
            </a:r>
            <a:r>
              <a:rPr lang="en-GB" altLang="en-US" dirty="0" smtClean="0">
                <a:sym typeface="Symbol" pitchFamily="18" charset="2"/>
              </a:rPr>
              <a:t>: e.g. </a:t>
            </a:r>
            <a:r>
              <a:rPr lang="en-GB" altLang="en-US" baseline="30000" dirty="0" smtClean="0">
                <a:sym typeface="Symbol" pitchFamily="18" charset="2"/>
              </a:rPr>
              <a:t>197</a:t>
            </a:r>
            <a:r>
              <a:rPr lang="en-GB" altLang="en-US" dirty="0" smtClean="0">
                <a:sym typeface="Symbol" pitchFamily="18" charset="2"/>
              </a:rPr>
              <a:t>Au(n</a:t>
            </a:r>
            <a:r>
              <a:rPr lang="en-GB" altLang="en-US" dirty="0">
                <a:sym typeface="Symbol" pitchFamily="18" charset="2"/>
              </a:rPr>
              <a:t>,</a:t>
            </a:r>
            <a:r>
              <a:rPr lang="en-GB" altLang="en-US" dirty="0">
                <a:sym typeface="Symbol"/>
              </a:rPr>
              <a:t>)</a:t>
            </a:r>
            <a:endParaRPr lang="en-GB" altLang="en-US" baseline="-25000" dirty="0" smtClean="0"/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29263" y="1196975"/>
            <a:ext cx="4110037" cy="165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40967" name="TextBox 1"/>
          <p:cNvSpPr txBox="1">
            <a:spLocks noChangeArrowheads="1"/>
          </p:cNvSpPr>
          <p:nvPr/>
        </p:nvSpPr>
        <p:spPr bwMode="auto">
          <a:xfrm>
            <a:off x="8119135" y="4509120"/>
            <a:ext cx="1752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1400" dirty="0">
                <a:solidFill>
                  <a:schemeClr val="tx1"/>
                </a:solidFill>
                <a:latin typeface="Calibri" pitchFamily="34" charset="0"/>
              </a:rPr>
              <a:t>only  for thin samples</a:t>
            </a:r>
          </a:p>
        </p:txBody>
      </p:sp>
      <p:cxnSp>
        <p:nvCxnSpPr>
          <p:cNvPr id="40968" name="Straight Connector 7"/>
          <p:cNvCxnSpPr>
            <a:cxnSpLocks noChangeShapeType="1"/>
          </p:cNvCxnSpPr>
          <p:nvPr/>
        </p:nvCxnSpPr>
        <p:spPr bwMode="auto">
          <a:xfrm>
            <a:off x="3376613" y="333375"/>
            <a:ext cx="180975" cy="0"/>
          </a:xfrm>
          <a:prstGeom prst="lin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</p:spPr>
      </p:cxnSp>
      <p:pic>
        <p:nvPicPr>
          <p:cNvPr id="40970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19250"/>
            <a:ext cx="6308725" cy="4498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aphicFrame>
        <p:nvGraphicFramePr>
          <p:cNvPr id="6" name="Object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44412190"/>
              </p:ext>
            </p:extLst>
          </p:nvPr>
        </p:nvGraphicFramePr>
        <p:xfrm>
          <a:off x="5385048" y="3035300"/>
          <a:ext cx="294640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643" name="Equation" r:id="rId5" imgW="1473120" imgH="241200" progId="Equation.3">
                  <p:embed/>
                </p:oleObj>
              </mc:Choice>
              <mc:Fallback>
                <p:oleObj name="Equation" r:id="rId5" imgW="1473120" imgH="2412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5048" y="3035300"/>
                        <a:ext cx="2946400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07261334"/>
              </p:ext>
            </p:extLst>
          </p:nvPr>
        </p:nvGraphicFramePr>
        <p:xfrm>
          <a:off x="5384800" y="3754438"/>
          <a:ext cx="24638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644" name="Equation" r:id="rId7" imgW="1231366" imgH="241195" progId="Equation.3">
                  <p:embed/>
                </p:oleObj>
              </mc:Choice>
              <mc:Fallback>
                <p:oleObj name="Equation" r:id="rId7" imgW="1231366" imgH="241195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4800" y="3754438"/>
                        <a:ext cx="24638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953525334"/>
              </p:ext>
            </p:extLst>
          </p:nvPr>
        </p:nvGraphicFramePr>
        <p:xfrm>
          <a:off x="5375275" y="4422775"/>
          <a:ext cx="26162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645" name="Equation" r:id="rId9" imgW="1308100" imgH="241300" progId="Equation.3">
                  <p:embed/>
                </p:oleObj>
              </mc:Choice>
              <mc:Fallback>
                <p:oleObj name="Equation" r:id="rId9" imgW="1308100" imgH="2413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5275" y="4422775"/>
                        <a:ext cx="26162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309369"/>
              </p:ext>
            </p:extLst>
          </p:nvPr>
        </p:nvGraphicFramePr>
        <p:xfrm>
          <a:off x="5468938" y="1112838"/>
          <a:ext cx="13557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646" name="Equation" r:id="rId11" imgW="1473120" imgH="457200" progId="Equation.3">
                  <p:embed/>
                </p:oleObj>
              </mc:Choice>
              <mc:Fallback>
                <p:oleObj name="Equation" r:id="rId11" imgW="1473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8938" y="1112838"/>
                        <a:ext cx="1355725" cy="4222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>
            <a:spLocks/>
          </p:cNvSpPr>
          <p:nvPr/>
        </p:nvSpPr>
        <p:spPr>
          <a:xfrm rot="16200000">
            <a:off x="-615921" y="3116663"/>
            <a:ext cx="2460930" cy="468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rm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(&lt;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Symbol"/>
              </a:rPr>
              <a:t>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E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) / b keV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94295316"/>
              </p:ext>
            </p:extLst>
          </p:nvPr>
        </p:nvGraphicFramePr>
        <p:xfrm>
          <a:off x="1689100" y="1141413"/>
          <a:ext cx="2201863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647" name="Equation" r:id="rId13" imgW="1231560" imgH="419040" progId="Equation.3">
                  <p:embed/>
                </p:oleObj>
              </mc:Choice>
              <mc:Fallback>
                <p:oleObj name="Equation" r:id="rId13" imgW="1231560" imgH="419040" progId="Equation.3">
                  <p:embed/>
                  <p:pic>
                    <p:nvPicPr>
                      <p:cNvPr id="0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1141413"/>
                        <a:ext cx="2201863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657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From average </a:t>
            </a:r>
            <a:r>
              <a:rPr lang="en-GB" altLang="en-US" dirty="0" err="1"/>
              <a:t>Y</a:t>
            </a:r>
            <a:r>
              <a:rPr lang="en-GB" altLang="en-US" baseline="-25000" dirty="0" err="1"/>
              <a:t>exp</a:t>
            </a:r>
            <a:r>
              <a:rPr lang="en-GB" altLang="en-US" dirty="0"/>
              <a:t> to average </a:t>
            </a:r>
            <a:r>
              <a:rPr lang="en-GB" altLang="en-US" dirty="0">
                <a:sym typeface="Symbol" pitchFamily="18" charset="2"/>
              </a:rPr>
              <a:t></a:t>
            </a:r>
            <a:r>
              <a:rPr lang="en-GB" altLang="en-US" baseline="-25000" dirty="0">
                <a:sym typeface="Symbol" pitchFamily="18" charset="2"/>
              </a:rPr>
              <a:t></a:t>
            </a:r>
            <a:r>
              <a:rPr lang="en-GB" altLang="en-US" i="1" baseline="-25000" dirty="0">
                <a:sym typeface="Symbol" pitchFamily="18" charset="2"/>
              </a:rPr>
              <a:t> </a:t>
            </a:r>
            <a:r>
              <a:rPr lang="en-GB" altLang="en-US" dirty="0">
                <a:sym typeface="Symbol" pitchFamily="18" charset="2"/>
              </a:rPr>
              <a:t>: e.g. </a:t>
            </a:r>
            <a:r>
              <a:rPr lang="en-GB" altLang="en-US" baseline="30000" dirty="0">
                <a:sym typeface="Symbol" pitchFamily="18" charset="2"/>
              </a:rPr>
              <a:t>197</a:t>
            </a:r>
            <a:r>
              <a:rPr lang="en-GB" altLang="en-US" dirty="0">
                <a:sym typeface="Symbol" pitchFamily="18" charset="2"/>
              </a:rPr>
              <a:t>Au(n,</a:t>
            </a:r>
            <a:r>
              <a:rPr lang="en-GB" altLang="en-US" dirty="0">
                <a:sym typeface="Symbol"/>
              </a:rPr>
              <a:t>)</a:t>
            </a:r>
            <a:endParaRPr lang="en-GB" altLang="en-US" dirty="0" smtClean="0"/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29263" y="1196975"/>
            <a:ext cx="4110037" cy="165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aphicFrame>
        <p:nvGraphicFramePr>
          <p:cNvPr id="4198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4671574"/>
              </p:ext>
            </p:extLst>
          </p:nvPr>
        </p:nvGraphicFramePr>
        <p:xfrm>
          <a:off x="5385048" y="3861048"/>
          <a:ext cx="2960687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582" name="Equation" r:id="rId4" imgW="1600200" imgH="241200" progId="Equation.3">
                  <p:embed/>
                </p:oleObj>
              </mc:Choice>
              <mc:Fallback>
                <p:oleObj name="Equation" r:id="rId4" imgW="16002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5048" y="3861048"/>
                        <a:ext cx="2960687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6365164"/>
              </p:ext>
            </p:extLst>
          </p:nvPr>
        </p:nvGraphicFramePr>
        <p:xfrm>
          <a:off x="6719894" y="4509120"/>
          <a:ext cx="2748582" cy="892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583" name="Equation" r:id="rId6" imgW="1485720" imgH="482400" progId="Equation.3">
                  <p:embed/>
                </p:oleObj>
              </mc:Choice>
              <mc:Fallback>
                <p:oleObj name="Equation" r:id="rId6" imgW="14857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9894" y="4509120"/>
                        <a:ext cx="2748582" cy="8924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992" name="Straight Connector 8"/>
          <p:cNvCxnSpPr>
            <a:cxnSpLocks noChangeShapeType="1"/>
          </p:cNvCxnSpPr>
          <p:nvPr/>
        </p:nvCxnSpPr>
        <p:spPr bwMode="auto">
          <a:xfrm>
            <a:off x="3376613" y="333375"/>
            <a:ext cx="180975" cy="0"/>
          </a:xfrm>
          <a:prstGeom prst="lin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</p:spPr>
      </p:cxnSp>
      <p:pic>
        <p:nvPicPr>
          <p:cNvPr id="41994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750" y="1619250"/>
            <a:ext cx="6307138" cy="4498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aphicFrame>
        <p:nvGraphicFramePr>
          <p:cNvPr id="2" name="Object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855293783"/>
              </p:ext>
            </p:extLst>
          </p:nvPr>
        </p:nvGraphicFramePr>
        <p:xfrm>
          <a:off x="5384800" y="3035300"/>
          <a:ext cx="294640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584" name="Equation" r:id="rId9" imgW="1473200" imgH="241300" progId="Equation.3">
                  <p:embed/>
                </p:oleObj>
              </mc:Choice>
              <mc:Fallback>
                <p:oleObj name="Equation" r:id="rId9" imgW="1473200" imgH="2413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4800" y="3035300"/>
                        <a:ext cx="2946400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3684819"/>
              </p:ext>
            </p:extLst>
          </p:nvPr>
        </p:nvGraphicFramePr>
        <p:xfrm>
          <a:off x="5468938" y="1112838"/>
          <a:ext cx="13557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585" name="Equation" r:id="rId11" imgW="1473120" imgH="457200" progId="Equation.3">
                  <p:embed/>
                </p:oleObj>
              </mc:Choice>
              <mc:Fallback>
                <p:oleObj name="Equation" r:id="rId11" imgW="1473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8938" y="1112838"/>
                        <a:ext cx="1355725" cy="4222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382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From average </a:t>
            </a:r>
            <a:r>
              <a:rPr lang="en-GB" altLang="en-US" dirty="0" err="1"/>
              <a:t>Y</a:t>
            </a:r>
            <a:r>
              <a:rPr lang="en-GB" altLang="en-US" baseline="-25000" dirty="0" err="1"/>
              <a:t>exp</a:t>
            </a:r>
            <a:r>
              <a:rPr lang="en-GB" altLang="en-US" dirty="0"/>
              <a:t> to average </a:t>
            </a:r>
            <a:r>
              <a:rPr lang="en-GB" altLang="en-US" dirty="0">
                <a:sym typeface="Symbol" pitchFamily="18" charset="2"/>
              </a:rPr>
              <a:t></a:t>
            </a:r>
            <a:r>
              <a:rPr lang="en-GB" altLang="en-US" baseline="-25000" dirty="0">
                <a:sym typeface="Symbol" pitchFamily="18" charset="2"/>
              </a:rPr>
              <a:t></a:t>
            </a:r>
            <a:r>
              <a:rPr lang="en-GB" altLang="en-US" i="1" baseline="-25000" dirty="0">
                <a:sym typeface="Symbol" pitchFamily="18" charset="2"/>
              </a:rPr>
              <a:t> </a:t>
            </a:r>
            <a:r>
              <a:rPr lang="en-GB" altLang="en-US" dirty="0">
                <a:sym typeface="Symbol" pitchFamily="18" charset="2"/>
              </a:rPr>
              <a:t>: e.g. </a:t>
            </a:r>
            <a:r>
              <a:rPr lang="en-GB" altLang="en-US" baseline="30000" dirty="0">
                <a:sym typeface="Symbol" pitchFamily="18" charset="2"/>
              </a:rPr>
              <a:t>197</a:t>
            </a:r>
            <a:r>
              <a:rPr lang="en-GB" altLang="en-US" dirty="0">
                <a:sym typeface="Symbol" pitchFamily="18" charset="2"/>
              </a:rPr>
              <a:t>Au(n,</a:t>
            </a:r>
            <a:r>
              <a:rPr lang="en-GB" altLang="en-US" dirty="0">
                <a:sym typeface="Symbol"/>
              </a:rPr>
              <a:t>)</a:t>
            </a:r>
            <a:endParaRPr lang="en-GB" altLang="en-US" dirty="0" smtClean="0"/>
          </a:p>
        </p:txBody>
      </p:sp>
      <p:graphicFrame>
        <p:nvGraphicFramePr>
          <p:cNvPr id="43011" name="Object 4"/>
          <p:cNvGraphicFramePr>
            <a:graphicFrameLocks noChangeAspect="1"/>
          </p:cNvGraphicFramePr>
          <p:nvPr/>
        </p:nvGraphicFramePr>
        <p:xfrm>
          <a:off x="4902200" y="3332163"/>
          <a:ext cx="1016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778" name="Equation" r:id="rId3" imgW="101556" imgH="190417" progId="Equation.3">
                  <p:embed/>
                </p:oleObj>
              </mc:Choice>
              <mc:Fallback>
                <p:oleObj name="Equation" r:id="rId3" imgW="10155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2200" y="3332163"/>
                        <a:ext cx="101600" cy="19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2" name="TextBox 6"/>
          <p:cNvSpPr txBox="1">
            <a:spLocks noChangeArrowheads="1"/>
          </p:cNvSpPr>
          <p:nvPr/>
        </p:nvSpPr>
        <p:spPr bwMode="auto">
          <a:xfrm rot="5400000">
            <a:off x="-1383506" y="3428207"/>
            <a:ext cx="3600450" cy="576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en-US"/>
          </a:p>
        </p:txBody>
      </p:sp>
      <p:sp>
        <p:nvSpPr>
          <p:cNvPr id="43013" name="TextBox 7"/>
          <p:cNvSpPr txBox="1">
            <a:spLocks noChangeArrowheads="1"/>
          </p:cNvSpPr>
          <p:nvPr/>
        </p:nvSpPr>
        <p:spPr bwMode="auto">
          <a:xfrm rot="-5400000">
            <a:off x="-864394" y="3418682"/>
            <a:ext cx="2498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400">
                <a:solidFill>
                  <a:schemeClr val="tx1"/>
                </a:solidFill>
                <a:latin typeface="Calibri" pitchFamily="34" charset="0"/>
              </a:rPr>
              <a:t>(</a:t>
            </a:r>
            <a:r>
              <a:rPr lang="en-GB" altLang="en-US" sz="240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</a:t>
            </a:r>
            <a:r>
              <a:rPr lang="en-GB" altLang="en-US" sz="2400" baseline="-2500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</a:t>
            </a:r>
            <a:r>
              <a:rPr lang="en-GB" altLang="en-US" sz="240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 E</a:t>
            </a:r>
            <a:r>
              <a:rPr lang="en-GB" altLang="en-US" sz="2400" baseline="3000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1/2</a:t>
            </a:r>
            <a:r>
              <a:rPr lang="en-GB" altLang="en-US" sz="2400">
                <a:solidFill>
                  <a:schemeClr val="tx1"/>
                </a:solidFill>
                <a:latin typeface="Calibri" pitchFamily="34" charset="0"/>
              </a:rPr>
              <a:t>)/ (b keV</a:t>
            </a:r>
            <a:r>
              <a:rPr lang="en-GB" altLang="en-US" sz="2400" baseline="30000">
                <a:solidFill>
                  <a:schemeClr val="tx1"/>
                </a:solidFill>
                <a:latin typeface="Calibri" pitchFamily="34" charset="0"/>
              </a:rPr>
              <a:t>1/2</a:t>
            </a:r>
            <a:r>
              <a:rPr lang="en-GB" altLang="en-US" sz="2400">
                <a:solidFill>
                  <a:schemeClr val="tx1"/>
                </a:solidFill>
                <a:latin typeface="Calibri" pitchFamily="34" charset="0"/>
              </a:rPr>
              <a:t>)</a:t>
            </a:r>
          </a:p>
        </p:txBody>
      </p:sp>
      <p:cxnSp>
        <p:nvCxnSpPr>
          <p:cNvPr id="43014" name="Straight Connector 10"/>
          <p:cNvCxnSpPr>
            <a:cxnSpLocks noChangeShapeType="1"/>
          </p:cNvCxnSpPr>
          <p:nvPr/>
        </p:nvCxnSpPr>
        <p:spPr bwMode="auto">
          <a:xfrm flipV="1">
            <a:off x="292100" y="4530725"/>
            <a:ext cx="0" cy="13970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ffectLst/>
        </p:spPr>
      </p:cxnSp>
      <p:pic>
        <p:nvPicPr>
          <p:cNvPr id="4301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29263" y="1196975"/>
            <a:ext cx="4110037" cy="165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cxnSp>
        <p:nvCxnSpPr>
          <p:cNvPr id="43020" name="Straight Connector 12"/>
          <p:cNvCxnSpPr>
            <a:cxnSpLocks noChangeShapeType="1"/>
          </p:cNvCxnSpPr>
          <p:nvPr/>
        </p:nvCxnSpPr>
        <p:spPr bwMode="auto">
          <a:xfrm>
            <a:off x="3376613" y="333375"/>
            <a:ext cx="180975" cy="0"/>
          </a:xfrm>
          <a:prstGeom prst="lin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</p:spPr>
      </p:cxnSp>
      <p:graphicFrame>
        <p:nvGraphicFramePr>
          <p:cNvPr id="43022" name="Object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33329269"/>
              </p:ext>
            </p:extLst>
          </p:nvPr>
        </p:nvGraphicFramePr>
        <p:xfrm>
          <a:off x="2033588" y="1085850"/>
          <a:ext cx="2090737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779" name="Equation" r:id="rId6" imgW="1168200" imgH="482400" progId="Equation.3">
                  <p:embed/>
                </p:oleObj>
              </mc:Choice>
              <mc:Fallback>
                <p:oleObj name="Equation" r:id="rId6" imgW="1168200" imgH="4824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3588" y="1085850"/>
                        <a:ext cx="2090737" cy="862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023" name="Picture 3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511300"/>
            <a:ext cx="6308725" cy="4498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45307570"/>
              </p:ext>
            </p:extLst>
          </p:nvPr>
        </p:nvGraphicFramePr>
        <p:xfrm>
          <a:off x="5384800" y="3035300"/>
          <a:ext cx="294640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780" name="Equation" r:id="rId9" imgW="1473200" imgH="241300" progId="Equation.3">
                  <p:embed/>
                </p:oleObj>
              </mc:Choice>
              <mc:Fallback>
                <p:oleObj name="Equation" r:id="rId9" imgW="1473200" imgH="2413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4800" y="3035300"/>
                        <a:ext cx="2946400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8691587"/>
              </p:ext>
            </p:extLst>
          </p:nvPr>
        </p:nvGraphicFramePr>
        <p:xfrm>
          <a:off x="5384800" y="3860800"/>
          <a:ext cx="2960688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781" name="Equation" r:id="rId11" imgW="1600200" imgH="241200" progId="Equation.3">
                  <p:embed/>
                </p:oleObj>
              </mc:Choice>
              <mc:Fallback>
                <p:oleObj name="Equation" r:id="rId11" imgW="16002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4800" y="3860800"/>
                        <a:ext cx="2960688" cy="446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1364740"/>
              </p:ext>
            </p:extLst>
          </p:nvPr>
        </p:nvGraphicFramePr>
        <p:xfrm>
          <a:off x="6719888" y="4508500"/>
          <a:ext cx="2747962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782" name="Equation" r:id="rId13" imgW="1485720" imgH="482400" progId="Equation.3">
                  <p:embed/>
                </p:oleObj>
              </mc:Choice>
              <mc:Fallback>
                <p:oleObj name="Equation" r:id="rId13" imgW="14857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9888" y="4508500"/>
                        <a:ext cx="2747962" cy="893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1564025"/>
              </p:ext>
            </p:extLst>
          </p:nvPr>
        </p:nvGraphicFramePr>
        <p:xfrm>
          <a:off x="5468938" y="1112838"/>
          <a:ext cx="13557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783" name="Equation" r:id="rId15" imgW="1473120" imgH="457200" progId="Equation.3">
                  <p:embed/>
                </p:oleObj>
              </mc:Choice>
              <mc:Fallback>
                <p:oleObj name="Equation" r:id="rId15" imgW="1473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8938" y="1112838"/>
                        <a:ext cx="1355725" cy="4222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>
            <a:spLocks/>
          </p:cNvSpPr>
          <p:nvPr/>
        </p:nvSpPr>
        <p:spPr>
          <a:xfrm rot="16200000">
            <a:off x="-1096831" y="3355834"/>
            <a:ext cx="3134718" cy="468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rm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         (&lt;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Symbol"/>
              </a:rPr>
              <a:t>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E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) / b keV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825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From average </a:t>
            </a:r>
            <a:r>
              <a:rPr lang="en-GB" altLang="en-US" dirty="0" err="1"/>
              <a:t>Y</a:t>
            </a:r>
            <a:r>
              <a:rPr lang="en-GB" altLang="en-US" baseline="-25000" dirty="0" err="1"/>
              <a:t>exp</a:t>
            </a:r>
            <a:r>
              <a:rPr lang="en-GB" altLang="en-US" dirty="0"/>
              <a:t> to average </a:t>
            </a:r>
            <a:r>
              <a:rPr lang="en-GB" altLang="en-US" dirty="0">
                <a:sym typeface="Symbol" pitchFamily="18" charset="2"/>
              </a:rPr>
              <a:t></a:t>
            </a:r>
            <a:r>
              <a:rPr lang="en-GB" altLang="en-US" baseline="-25000" dirty="0">
                <a:sym typeface="Symbol" pitchFamily="18" charset="2"/>
              </a:rPr>
              <a:t></a:t>
            </a:r>
            <a:r>
              <a:rPr lang="en-GB" altLang="en-US" i="1" baseline="-25000" dirty="0">
                <a:sym typeface="Symbol" pitchFamily="18" charset="2"/>
              </a:rPr>
              <a:t> </a:t>
            </a:r>
            <a:r>
              <a:rPr lang="en-GB" altLang="en-US" dirty="0">
                <a:sym typeface="Symbol" pitchFamily="18" charset="2"/>
              </a:rPr>
              <a:t>: e.g. </a:t>
            </a:r>
            <a:r>
              <a:rPr lang="en-GB" altLang="en-US" baseline="30000" dirty="0">
                <a:sym typeface="Symbol" pitchFamily="18" charset="2"/>
              </a:rPr>
              <a:t>197</a:t>
            </a:r>
            <a:r>
              <a:rPr lang="en-GB" altLang="en-US" dirty="0">
                <a:sym typeface="Symbol" pitchFamily="18" charset="2"/>
              </a:rPr>
              <a:t>Au(n,</a:t>
            </a:r>
            <a:r>
              <a:rPr lang="en-GB" altLang="en-US" dirty="0">
                <a:sym typeface="Symbol"/>
              </a:rPr>
              <a:t>)</a:t>
            </a:r>
            <a:endParaRPr lang="en-GB" altLang="en-US" dirty="0" smtClean="0"/>
          </a:p>
        </p:txBody>
      </p:sp>
      <p:graphicFrame>
        <p:nvGraphicFramePr>
          <p:cNvPr id="44035" name="Object 4"/>
          <p:cNvGraphicFramePr>
            <a:graphicFrameLocks noChangeAspect="1"/>
          </p:cNvGraphicFramePr>
          <p:nvPr/>
        </p:nvGraphicFramePr>
        <p:xfrm>
          <a:off x="4902200" y="3332163"/>
          <a:ext cx="1016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02" name="Equation" r:id="rId3" imgW="101556" imgH="190417" progId="Equation.3">
                  <p:embed/>
                </p:oleObj>
              </mc:Choice>
              <mc:Fallback>
                <p:oleObj name="Equation" r:id="rId3" imgW="10155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2200" y="3332163"/>
                        <a:ext cx="101600" cy="19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6" name="TextBox 6"/>
          <p:cNvSpPr txBox="1">
            <a:spLocks noChangeArrowheads="1"/>
          </p:cNvSpPr>
          <p:nvPr/>
        </p:nvSpPr>
        <p:spPr bwMode="auto">
          <a:xfrm rot="5400000">
            <a:off x="-1383506" y="3428207"/>
            <a:ext cx="3600450" cy="576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en-US"/>
          </a:p>
        </p:txBody>
      </p:sp>
      <p:sp>
        <p:nvSpPr>
          <p:cNvPr id="44037" name="TextBox 7"/>
          <p:cNvSpPr txBox="1">
            <a:spLocks noChangeArrowheads="1"/>
          </p:cNvSpPr>
          <p:nvPr/>
        </p:nvSpPr>
        <p:spPr bwMode="auto">
          <a:xfrm rot="-5400000">
            <a:off x="-864394" y="3418682"/>
            <a:ext cx="2498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400">
                <a:solidFill>
                  <a:schemeClr val="tx1"/>
                </a:solidFill>
                <a:latin typeface="Calibri" pitchFamily="34" charset="0"/>
              </a:rPr>
              <a:t>(</a:t>
            </a:r>
            <a:r>
              <a:rPr lang="en-GB" altLang="en-US" sz="240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</a:t>
            </a:r>
            <a:r>
              <a:rPr lang="en-GB" altLang="en-US" sz="2400" baseline="-2500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</a:t>
            </a:r>
            <a:r>
              <a:rPr lang="en-GB" altLang="en-US" sz="240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 E</a:t>
            </a:r>
            <a:r>
              <a:rPr lang="en-GB" altLang="en-US" sz="2400" baseline="3000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1/2</a:t>
            </a:r>
            <a:r>
              <a:rPr lang="en-GB" altLang="en-US" sz="2400">
                <a:solidFill>
                  <a:schemeClr val="tx1"/>
                </a:solidFill>
                <a:latin typeface="Calibri" pitchFamily="34" charset="0"/>
              </a:rPr>
              <a:t>)/ (b keV</a:t>
            </a:r>
            <a:r>
              <a:rPr lang="en-GB" altLang="en-US" sz="2400" baseline="30000">
                <a:solidFill>
                  <a:schemeClr val="tx1"/>
                </a:solidFill>
                <a:latin typeface="Calibri" pitchFamily="34" charset="0"/>
              </a:rPr>
              <a:t>1/2</a:t>
            </a:r>
            <a:r>
              <a:rPr lang="en-GB" altLang="en-US" sz="2400">
                <a:solidFill>
                  <a:schemeClr val="tx1"/>
                </a:solidFill>
                <a:latin typeface="Calibri" pitchFamily="34" charset="0"/>
              </a:rPr>
              <a:t>)</a:t>
            </a:r>
          </a:p>
        </p:txBody>
      </p:sp>
      <p:cxnSp>
        <p:nvCxnSpPr>
          <p:cNvPr id="44038" name="Straight Connector 10"/>
          <p:cNvCxnSpPr>
            <a:cxnSpLocks noChangeShapeType="1"/>
          </p:cNvCxnSpPr>
          <p:nvPr/>
        </p:nvCxnSpPr>
        <p:spPr bwMode="auto">
          <a:xfrm flipV="1">
            <a:off x="292100" y="4530725"/>
            <a:ext cx="0" cy="13970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ffectLst/>
        </p:spPr>
      </p:cxnSp>
      <p:pic>
        <p:nvPicPr>
          <p:cNvPr id="4403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29263" y="1196975"/>
            <a:ext cx="4110037" cy="165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cxnSp>
        <p:nvCxnSpPr>
          <p:cNvPr id="44044" name="Straight Connector 12"/>
          <p:cNvCxnSpPr>
            <a:cxnSpLocks noChangeShapeType="1"/>
          </p:cNvCxnSpPr>
          <p:nvPr/>
        </p:nvCxnSpPr>
        <p:spPr bwMode="auto">
          <a:xfrm>
            <a:off x="3376613" y="333375"/>
            <a:ext cx="180975" cy="0"/>
          </a:xfrm>
          <a:prstGeom prst="lin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</p:spPr>
      </p:cxnSp>
      <p:pic>
        <p:nvPicPr>
          <p:cNvPr id="44047" name="Picture 3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511300"/>
            <a:ext cx="6308725" cy="4498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aphicFrame>
        <p:nvGraphicFramePr>
          <p:cNvPr id="2" name="Object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673235409"/>
              </p:ext>
            </p:extLst>
          </p:nvPr>
        </p:nvGraphicFramePr>
        <p:xfrm>
          <a:off x="5384800" y="3035300"/>
          <a:ext cx="294640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03" name="Equation" r:id="rId7" imgW="1473200" imgH="241300" progId="Equation.3">
                  <p:embed/>
                </p:oleObj>
              </mc:Choice>
              <mc:Fallback>
                <p:oleObj name="Equation" r:id="rId7" imgW="1473200" imgH="2413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4800" y="3035300"/>
                        <a:ext cx="2946400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535203"/>
              </p:ext>
            </p:extLst>
          </p:nvPr>
        </p:nvGraphicFramePr>
        <p:xfrm>
          <a:off x="5384800" y="3860800"/>
          <a:ext cx="2960688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04" name="Equation" r:id="rId9" imgW="1600200" imgH="241300" progId="Equation.3">
                  <p:embed/>
                </p:oleObj>
              </mc:Choice>
              <mc:Fallback>
                <p:oleObj name="Equation" r:id="rId9" imgW="16002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4800" y="3860800"/>
                        <a:ext cx="2960688" cy="446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1733673"/>
              </p:ext>
            </p:extLst>
          </p:nvPr>
        </p:nvGraphicFramePr>
        <p:xfrm>
          <a:off x="6719888" y="4508500"/>
          <a:ext cx="2747962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05" name="Equation" r:id="rId11" imgW="1485900" imgH="482600" progId="Equation.3">
                  <p:embed/>
                </p:oleObj>
              </mc:Choice>
              <mc:Fallback>
                <p:oleObj name="Equation" r:id="rId11" imgW="14859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9888" y="4508500"/>
                        <a:ext cx="2747962" cy="893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871421839"/>
              </p:ext>
            </p:extLst>
          </p:nvPr>
        </p:nvGraphicFramePr>
        <p:xfrm>
          <a:off x="2033588" y="1085850"/>
          <a:ext cx="2090737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06" name="Equation" r:id="rId13" imgW="1168200" imgH="482400" progId="Equation.3">
                  <p:embed/>
                </p:oleObj>
              </mc:Choice>
              <mc:Fallback>
                <p:oleObj name="Equation" r:id="rId13" imgW="1168200" imgH="4824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3588" y="1085850"/>
                        <a:ext cx="2090737" cy="86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9849803"/>
              </p:ext>
            </p:extLst>
          </p:nvPr>
        </p:nvGraphicFramePr>
        <p:xfrm>
          <a:off x="5468938" y="1112838"/>
          <a:ext cx="13557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07" name="Equation" r:id="rId15" imgW="1473120" imgH="457200" progId="Equation.3">
                  <p:embed/>
                </p:oleObj>
              </mc:Choice>
              <mc:Fallback>
                <p:oleObj name="Equation" r:id="rId15" imgW="1473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8938" y="1112838"/>
                        <a:ext cx="1355725" cy="4222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>
            <a:spLocks/>
          </p:cNvSpPr>
          <p:nvPr/>
        </p:nvSpPr>
        <p:spPr>
          <a:xfrm rot="16200000">
            <a:off x="-1096831" y="3355834"/>
            <a:ext cx="3134718" cy="468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rm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         (&lt;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Symbol"/>
              </a:rPr>
              <a:t>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E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) / b keV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605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From average </a:t>
            </a:r>
            <a:r>
              <a:rPr lang="en-GB" altLang="en-US" dirty="0" err="1"/>
              <a:t>Y</a:t>
            </a:r>
            <a:r>
              <a:rPr lang="en-GB" altLang="en-US" baseline="-25000" dirty="0" err="1"/>
              <a:t>exp</a:t>
            </a:r>
            <a:r>
              <a:rPr lang="en-GB" altLang="en-US" dirty="0"/>
              <a:t> to average </a:t>
            </a:r>
            <a:r>
              <a:rPr lang="en-GB" altLang="en-US" dirty="0">
                <a:sym typeface="Symbol" pitchFamily="18" charset="2"/>
              </a:rPr>
              <a:t></a:t>
            </a:r>
            <a:r>
              <a:rPr lang="en-GB" altLang="en-US" baseline="-25000" dirty="0">
                <a:sym typeface="Symbol" pitchFamily="18" charset="2"/>
              </a:rPr>
              <a:t></a:t>
            </a:r>
            <a:r>
              <a:rPr lang="en-GB" altLang="en-US" i="1" baseline="-25000" dirty="0">
                <a:sym typeface="Symbol" pitchFamily="18" charset="2"/>
              </a:rPr>
              <a:t> </a:t>
            </a:r>
            <a:r>
              <a:rPr lang="en-GB" altLang="en-US" dirty="0">
                <a:sym typeface="Symbol" pitchFamily="18" charset="2"/>
              </a:rPr>
              <a:t>: e.g. </a:t>
            </a:r>
            <a:r>
              <a:rPr lang="en-GB" altLang="en-US" baseline="30000" dirty="0">
                <a:sym typeface="Symbol" pitchFamily="18" charset="2"/>
              </a:rPr>
              <a:t>197</a:t>
            </a:r>
            <a:r>
              <a:rPr lang="en-GB" altLang="en-US" dirty="0">
                <a:sym typeface="Symbol" pitchFamily="18" charset="2"/>
              </a:rPr>
              <a:t>Au(n,</a:t>
            </a:r>
            <a:r>
              <a:rPr lang="en-GB" altLang="en-US" dirty="0">
                <a:sym typeface="Symbol"/>
              </a:rPr>
              <a:t>)</a:t>
            </a:r>
            <a:endParaRPr lang="en-GB" altLang="en-US" dirty="0" smtClean="0"/>
          </a:p>
        </p:txBody>
      </p:sp>
      <p:graphicFrame>
        <p:nvGraphicFramePr>
          <p:cNvPr id="45059" name="Object 4"/>
          <p:cNvGraphicFramePr>
            <a:graphicFrameLocks noChangeAspect="1"/>
          </p:cNvGraphicFramePr>
          <p:nvPr/>
        </p:nvGraphicFramePr>
        <p:xfrm>
          <a:off x="4902200" y="3332163"/>
          <a:ext cx="1016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002" name="Equation" r:id="rId3" imgW="101556" imgH="190417" progId="Equation.3">
                  <p:embed/>
                </p:oleObj>
              </mc:Choice>
              <mc:Fallback>
                <p:oleObj name="Equation" r:id="rId3" imgW="10155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2200" y="3332163"/>
                        <a:ext cx="101600" cy="19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0" name="TextBox 6"/>
          <p:cNvSpPr txBox="1">
            <a:spLocks noChangeArrowheads="1"/>
          </p:cNvSpPr>
          <p:nvPr/>
        </p:nvSpPr>
        <p:spPr bwMode="auto">
          <a:xfrm rot="5400000">
            <a:off x="-1383506" y="3428207"/>
            <a:ext cx="3600450" cy="576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en-US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53988" y="2400300"/>
            <a:ext cx="461962" cy="2498725"/>
            <a:chOff x="153988" y="2400300"/>
            <a:chExt cx="461962" cy="2498725"/>
          </a:xfrm>
        </p:grpSpPr>
        <p:sp>
          <p:nvSpPr>
            <p:cNvPr id="45072" name="TextBox 7"/>
            <p:cNvSpPr txBox="1">
              <a:spLocks noChangeArrowheads="1"/>
            </p:cNvSpPr>
            <p:nvPr/>
          </p:nvSpPr>
          <p:spPr bwMode="auto">
            <a:xfrm rot="-5400000">
              <a:off x="-864394" y="3418682"/>
              <a:ext cx="2498725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altLang="en-US" sz="2400">
                  <a:solidFill>
                    <a:schemeClr val="tx1"/>
                  </a:solidFill>
                  <a:latin typeface="Calibri" pitchFamily="34" charset="0"/>
                </a:rPr>
                <a:t>(</a:t>
              </a:r>
              <a:r>
                <a:rPr lang="en-GB" altLang="en-US" sz="2400">
                  <a:solidFill>
                    <a:schemeClr val="tx1"/>
                  </a:solidFill>
                  <a:latin typeface="Calibri" pitchFamily="34" charset="0"/>
                  <a:sym typeface="Symbol" pitchFamily="18" charset="2"/>
                </a:rPr>
                <a:t></a:t>
              </a:r>
              <a:r>
                <a:rPr lang="en-GB" altLang="en-US" sz="2400" baseline="-25000">
                  <a:solidFill>
                    <a:schemeClr val="tx1"/>
                  </a:solidFill>
                  <a:latin typeface="Calibri" pitchFamily="34" charset="0"/>
                  <a:sym typeface="Symbol" pitchFamily="18" charset="2"/>
                </a:rPr>
                <a:t></a:t>
              </a:r>
              <a:r>
                <a:rPr lang="en-GB" altLang="en-US" sz="2400">
                  <a:solidFill>
                    <a:schemeClr val="tx1"/>
                  </a:solidFill>
                  <a:latin typeface="Calibri" pitchFamily="34" charset="0"/>
                  <a:sym typeface="Symbol" pitchFamily="18" charset="2"/>
                </a:rPr>
                <a:t> E</a:t>
              </a:r>
              <a:r>
                <a:rPr lang="en-GB" altLang="en-US" sz="2400" baseline="30000">
                  <a:solidFill>
                    <a:schemeClr val="tx1"/>
                  </a:solidFill>
                  <a:latin typeface="Calibri" pitchFamily="34" charset="0"/>
                  <a:sym typeface="Symbol" pitchFamily="18" charset="2"/>
                </a:rPr>
                <a:t>1/2</a:t>
              </a:r>
              <a:r>
                <a:rPr lang="en-GB" altLang="en-US" sz="2400">
                  <a:solidFill>
                    <a:schemeClr val="tx1"/>
                  </a:solidFill>
                  <a:latin typeface="Calibri" pitchFamily="34" charset="0"/>
                </a:rPr>
                <a:t>)/ (b keV</a:t>
              </a:r>
              <a:r>
                <a:rPr lang="en-GB" altLang="en-US" sz="2400" baseline="30000">
                  <a:solidFill>
                    <a:schemeClr val="tx1"/>
                  </a:solidFill>
                  <a:latin typeface="Calibri" pitchFamily="34" charset="0"/>
                </a:rPr>
                <a:t>1/2</a:t>
              </a:r>
              <a:r>
                <a:rPr lang="en-GB" altLang="en-US" sz="2400">
                  <a:solidFill>
                    <a:schemeClr val="tx1"/>
                  </a:solidFill>
                  <a:latin typeface="Calibri" pitchFamily="34" charset="0"/>
                </a:rPr>
                <a:t>)</a:t>
              </a:r>
            </a:p>
          </p:txBody>
        </p:sp>
        <p:cxnSp>
          <p:nvCxnSpPr>
            <p:cNvPr id="45073" name="Straight Connector 10"/>
            <p:cNvCxnSpPr>
              <a:cxnSpLocks noChangeShapeType="1"/>
            </p:cNvCxnSpPr>
            <p:nvPr/>
          </p:nvCxnSpPr>
          <p:spPr bwMode="auto">
            <a:xfrm flipV="1">
              <a:off x="292100" y="4530725"/>
              <a:ext cx="0" cy="13970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</p:cxnSp>
      </p:grpSp>
      <p:pic>
        <p:nvPicPr>
          <p:cNvPr id="45063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511300"/>
            <a:ext cx="6308725" cy="4498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aphicFrame>
        <p:nvGraphicFramePr>
          <p:cNvPr id="45064" name="Object 2"/>
          <p:cNvGraphicFramePr>
            <a:graphicFrameLocks noChangeAspect="1"/>
          </p:cNvGraphicFramePr>
          <p:nvPr/>
        </p:nvGraphicFramePr>
        <p:xfrm>
          <a:off x="5592763" y="1852613"/>
          <a:ext cx="23876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003" name="Equation" r:id="rId6" imgW="1193760" imgH="444240" progId="Equation.3">
                  <p:embed/>
                </p:oleObj>
              </mc:Choice>
              <mc:Fallback>
                <p:oleObj name="Equation" r:id="rId6" imgW="11937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2763" y="1852613"/>
                        <a:ext cx="23876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5" name="Rectangle 14"/>
          <p:cNvSpPr>
            <a:spLocks noChangeArrowheads="1"/>
          </p:cNvSpPr>
          <p:nvPr/>
        </p:nvSpPr>
        <p:spPr bwMode="auto">
          <a:xfrm>
            <a:off x="6505575" y="2770188"/>
            <a:ext cx="3200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4625" lvl="4" indent="-174625">
              <a:tabLst>
                <a:tab pos="174625" algn="l"/>
                <a:tab pos="987425" algn="l"/>
              </a:tabLst>
            </a:pPr>
            <a:r>
              <a:rPr lang="en-GB" altLang="en-US" sz="1400">
                <a:solidFill>
                  <a:schemeClr val="tx1"/>
                </a:solidFill>
                <a:latin typeface="Calibri" pitchFamily="34" charset="0"/>
              </a:rPr>
              <a:t>B</a:t>
            </a:r>
            <a:r>
              <a:rPr lang="en-GB" altLang="en-US" sz="1400" baseline="-25000">
                <a:solidFill>
                  <a:schemeClr val="tx1"/>
                </a:solidFill>
                <a:latin typeface="Calibri" pitchFamily="34" charset="0"/>
              </a:rPr>
              <a:t>w</a:t>
            </a:r>
            <a:r>
              <a:rPr lang="en-GB" altLang="en-US" sz="1400">
                <a:solidFill>
                  <a:schemeClr val="tx1"/>
                </a:solidFill>
                <a:latin typeface="Calibri" pitchFamily="34" charset="0"/>
              </a:rPr>
              <a:t>(t) = c</a:t>
            </a:r>
            <a:r>
              <a:rPr lang="en-GB" altLang="en-US" sz="1400" baseline="-25000">
                <a:solidFill>
                  <a:schemeClr val="tx1"/>
                </a:solidFill>
                <a:latin typeface="Calibri" pitchFamily="34" charset="0"/>
              </a:rPr>
              <a:t>0</a:t>
            </a:r>
            <a:r>
              <a:rPr lang="en-GB" altLang="en-US" sz="1400">
                <a:solidFill>
                  <a:schemeClr val="tx1"/>
                </a:solidFill>
                <a:latin typeface="Calibri" pitchFamily="34" charset="0"/>
              </a:rPr>
              <a:t> + k</a:t>
            </a:r>
            <a:r>
              <a:rPr lang="en-GB" altLang="en-US" sz="1400" baseline="-25000">
                <a:solidFill>
                  <a:schemeClr val="tx1"/>
                </a:solidFill>
                <a:latin typeface="Calibri" pitchFamily="34" charset="0"/>
              </a:rPr>
              <a:t>1</a:t>
            </a:r>
            <a:r>
              <a:rPr lang="en-GB" altLang="en-US" sz="1400">
                <a:solidFill>
                  <a:schemeClr val="tx1"/>
                </a:solidFill>
                <a:latin typeface="Calibri" pitchFamily="34" charset="0"/>
              </a:rPr>
              <a:t>C</a:t>
            </a:r>
            <a:r>
              <a:rPr lang="en-GB" altLang="en-US" sz="1400" baseline="-25000">
                <a:solidFill>
                  <a:schemeClr val="tx1"/>
                </a:solidFill>
                <a:latin typeface="Calibri" pitchFamily="34" charset="0"/>
              </a:rPr>
              <a:t>w,0</a:t>
            </a:r>
            <a:r>
              <a:rPr lang="en-GB" altLang="en-US" sz="1400">
                <a:solidFill>
                  <a:schemeClr val="tx1"/>
                </a:solidFill>
                <a:latin typeface="Calibri" pitchFamily="34" charset="0"/>
              </a:rPr>
              <a:t>(t) + k</a:t>
            </a:r>
            <a:r>
              <a:rPr lang="en-GB" altLang="en-US" sz="1400" baseline="-25000">
                <a:solidFill>
                  <a:schemeClr val="tx1"/>
                </a:solidFill>
                <a:latin typeface="Calibri" pitchFamily="34" charset="0"/>
              </a:rPr>
              <a:t>2</a:t>
            </a:r>
            <a:r>
              <a:rPr lang="en-GB" altLang="en-US" sz="1400">
                <a:solidFill>
                  <a:schemeClr val="tx1"/>
                </a:solidFill>
                <a:latin typeface="Calibri" pitchFamily="34" charset="0"/>
              </a:rPr>
              <a:t> R</a:t>
            </a:r>
            <a:r>
              <a:rPr lang="en-GB" altLang="en-US" sz="1400" baseline="-25000">
                <a:solidFill>
                  <a:schemeClr val="tx1"/>
                </a:solidFill>
                <a:latin typeface="Calibri" pitchFamily="34" charset="0"/>
              </a:rPr>
              <a:t>n</a:t>
            </a:r>
            <a:r>
              <a:rPr lang="en-GB" altLang="en-US" sz="1400">
                <a:solidFill>
                  <a:schemeClr val="tx1"/>
                </a:solidFill>
                <a:latin typeface="Calibri" pitchFamily="34" charset="0"/>
              </a:rPr>
              <a:t>(C</a:t>
            </a:r>
            <a:r>
              <a:rPr lang="en-GB" altLang="en-US" sz="1400" baseline="-25000">
                <a:solidFill>
                  <a:schemeClr val="tx1"/>
                </a:solidFill>
                <a:latin typeface="Calibri" pitchFamily="34" charset="0"/>
              </a:rPr>
              <a:t>w,Pb</a:t>
            </a:r>
            <a:r>
              <a:rPr lang="en-GB" altLang="en-US" sz="1400">
                <a:solidFill>
                  <a:schemeClr val="tx1"/>
                </a:solidFill>
                <a:latin typeface="Calibri" pitchFamily="34" charset="0"/>
              </a:rPr>
              <a:t> – C</a:t>
            </a:r>
            <a:r>
              <a:rPr lang="en-GB" altLang="en-US" sz="1400" baseline="-25000">
                <a:solidFill>
                  <a:schemeClr val="tx1"/>
                </a:solidFill>
                <a:latin typeface="Calibri" pitchFamily="34" charset="0"/>
              </a:rPr>
              <a:t>w,0</a:t>
            </a:r>
            <a:r>
              <a:rPr lang="en-GB" altLang="en-US" sz="1400">
                <a:solidFill>
                  <a:schemeClr val="tx1"/>
                </a:solidFill>
                <a:latin typeface="Calibri" pitchFamily="34" charset="0"/>
              </a:rPr>
              <a:t>)(t)</a:t>
            </a:r>
            <a:endParaRPr lang="en-GB" altLang="en-US" sz="1400" b="1">
              <a:solidFill>
                <a:schemeClr val="tx1"/>
              </a:solidFill>
              <a:latin typeface="Calibri" pitchFamily="34" charset="0"/>
            </a:endParaRPr>
          </a:p>
        </p:txBody>
      </p:sp>
      <p:graphicFrame>
        <p:nvGraphicFramePr>
          <p:cNvPr id="45066" name="Object 3"/>
          <p:cNvGraphicFramePr>
            <a:graphicFrameLocks noChangeAspect="1"/>
          </p:cNvGraphicFramePr>
          <p:nvPr/>
        </p:nvGraphicFramePr>
        <p:xfrm>
          <a:off x="6457950" y="3357563"/>
          <a:ext cx="798513" cy="58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004" name="Equation" r:id="rId8" imgW="533169" imgH="393529" progId="Equation.3">
                  <p:embed/>
                </p:oleObj>
              </mc:Choice>
              <mc:Fallback>
                <p:oleObj name="Equation" r:id="rId8" imgW="53316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7950" y="3357563"/>
                        <a:ext cx="798513" cy="588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7" name="Object 4"/>
          <p:cNvGraphicFramePr>
            <a:graphicFrameLocks noChangeAspect="1"/>
          </p:cNvGraphicFramePr>
          <p:nvPr/>
        </p:nvGraphicFramePr>
        <p:xfrm>
          <a:off x="7485063" y="3357563"/>
          <a:ext cx="781050" cy="58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005" name="Equation" r:id="rId10" imgW="520474" imgH="393529" progId="Equation.3">
                  <p:embed/>
                </p:oleObj>
              </mc:Choice>
              <mc:Fallback>
                <p:oleObj name="Equation" r:id="rId10" imgW="52047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5063" y="3357563"/>
                        <a:ext cx="781050" cy="588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8" name="Object 5"/>
          <p:cNvGraphicFramePr>
            <a:graphicFrameLocks noChangeAspect="1"/>
          </p:cNvGraphicFramePr>
          <p:nvPr/>
        </p:nvGraphicFramePr>
        <p:xfrm>
          <a:off x="8493125" y="3357563"/>
          <a:ext cx="781050" cy="58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006" name="Equation" r:id="rId12" imgW="520474" imgH="393529" progId="Equation.3">
                  <p:embed/>
                </p:oleObj>
              </mc:Choice>
              <mc:Fallback>
                <p:oleObj name="Equation" r:id="rId12" imgW="52047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93125" y="3357563"/>
                        <a:ext cx="781050" cy="588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7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978054"/>
              </p:ext>
            </p:extLst>
          </p:nvPr>
        </p:nvGraphicFramePr>
        <p:xfrm>
          <a:off x="8205694" y="4337486"/>
          <a:ext cx="14732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007" name="Equation" r:id="rId14" imgW="736560" imgH="507960" progId="Equation.3">
                  <p:embed/>
                </p:oleObj>
              </mc:Choice>
              <mc:Fallback>
                <p:oleObj name="Equation" r:id="rId14" imgW="7365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5694" y="4337486"/>
                        <a:ext cx="147320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1" name="Rectangle 21"/>
          <p:cNvSpPr>
            <a:spLocks noChangeArrowheads="1"/>
          </p:cNvSpPr>
          <p:nvPr/>
        </p:nvSpPr>
        <p:spPr bwMode="auto">
          <a:xfrm>
            <a:off x="5384799" y="4321175"/>
            <a:ext cx="4321175" cy="105251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marL="3175"/>
            <a:endParaRPr lang="en-US" altLang="en-US"/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25311533"/>
              </p:ext>
            </p:extLst>
          </p:nvPr>
        </p:nvGraphicFramePr>
        <p:xfrm>
          <a:off x="2033588" y="1085850"/>
          <a:ext cx="2090737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008" name="Equation" r:id="rId16" imgW="1168200" imgH="482400" progId="Equation.3">
                  <p:embed/>
                </p:oleObj>
              </mc:Choice>
              <mc:Fallback>
                <p:oleObj name="Equation" r:id="rId16" imgW="1168200" imgH="4824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3588" y="1085850"/>
                        <a:ext cx="2090737" cy="86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88085818"/>
              </p:ext>
            </p:extLst>
          </p:nvPr>
        </p:nvGraphicFramePr>
        <p:xfrm>
          <a:off x="5529064" y="4439195"/>
          <a:ext cx="2090737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009" name="Equation" r:id="rId18" imgW="1168200" imgH="482400" progId="Equation.3">
                  <p:embed/>
                </p:oleObj>
              </mc:Choice>
              <mc:Fallback>
                <p:oleObj name="Equation" r:id="rId18" imgW="1168200" imgH="4824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9064" y="4439195"/>
                        <a:ext cx="2090737" cy="86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>
            <a:spLocks/>
          </p:cNvSpPr>
          <p:nvPr/>
        </p:nvSpPr>
        <p:spPr>
          <a:xfrm rot="16200000">
            <a:off x="-1096831" y="3355834"/>
            <a:ext cx="3134718" cy="468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rm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         (&lt;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Symbol"/>
              </a:rPr>
              <a:t>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E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) / b keV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16896" y="6499302"/>
            <a:ext cx="2361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altLang="en-US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Massimi et al., EPJ A 50 (2014) 124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377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From average </a:t>
            </a:r>
            <a:r>
              <a:rPr lang="en-GB" altLang="en-US" dirty="0" err="1"/>
              <a:t>Y</a:t>
            </a:r>
            <a:r>
              <a:rPr lang="en-GB" altLang="en-US" baseline="-25000" dirty="0" err="1"/>
              <a:t>exp</a:t>
            </a:r>
            <a:r>
              <a:rPr lang="en-GB" altLang="en-US" dirty="0"/>
              <a:t> to average </a:t>
            </a:r>
            <a:r>
              <a:rPr lang="en-GB" altLang="en-US" dirty="0">
                <a:sym typeface="Symbol" pitchFamily="18" charset="2"/>
              </a:rPr>
              <a:t></a:t>
            </a:r>
            <a:r>
              <a:rPr lang="en-GB" altLang="en-US" baseline="-25000" dirty="0">
                <a:sym typeface="Symbol" pitchFamily="18" charset="2"/>
              </a:rPr>
              <a:t></a:t>
            </a:r>
            <a:r>
              <a:rPr lang="en-GB" altLang="en-US" i="1" baseline="-25000" dirty="0">
                <a:sym typeface="Symbol" pitchFamily="18" charset="2"/>
              </a:rPr>
              <a:t> </a:t>
            </a:r>
            <a:r>
              <a:rPr lang="en-GB" altLang="en-US" dirty="0">
                <a:sym typeface="Symbol" pitchFamily="18" charset="2"/>
              </a:rPr>
              <a:t>: e.g. </a:t>
            </a:r>
            <a:r>
              <a:rPr lang="en-GB" altLang="en-US" baseline="30000" dirty="0">
                <a:sym typeface="Symbol" pitchFamily="18" charset="2"/>
              </a:rPr>
              <a:t>197</a:t>
            </a:r>
            <a:r>
              <a:rPr lang="en-GB" altLang="en-US" dirty="0">
                <a:sym typeface="Symbol" pitchFamily="18" charset="2"/>
              </a:rPr>
              <a:t>Au(n,</a:t>
            </a:r>
            <a:r>
              <a:rPr lang="en-GB" altLang="en-US" dirty="0">
                <a:sym typeface="Symbol"/>
              </a:rPr>
              <a:t>)</a:t>
            </a:r>
            <a:endParaRPr lang="en-GB" altLang="en-US" dirty="0" smtClean="0"/>
          </a:p>
        </p:txBody>
      </p:sp>
      <p:graphicFrame>
        <p:nvGraphicFramePr>
          <p:cNvPr id="53251" name="Object 4"/>
          <p:cNvGraphicFramePr>
            <a:graphicFrameLocks noChangeAspect="1"/>
          </p:cNvGraphicFramePr>
          <p:nvPr/>
        </p:nvGraphicFramePr>
        <p:xfrm>
          <a:off x="4902200" y="3332163"/>
          <a:ext cx="1016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468" name="Equation" r:id="rId3" imgW="101556" imgH="190417" progId="Equation.3">
                  <p:embed/>
                </p:oleObj>
              </mc:Choice>
              <mc:Fallback>
                <p:oleObj name="Equation" r:id="rId3" imgW="10155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2200" y="3332163"/>
                        <a:ext cx="101600" cy="19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2" name="TextBox 6"/>
          <p:cNvSpPr txBox="1">
            <a:spLocks noChangeArrowheads="1"/>
          </p:cNvSpPr>
          <p:nvPr/>
        </p:nvSpPr>
        <p:spPr bwMode="auto">
          <a:xfrm rot="5400000">
            <a:off x="-1383506" y="3428207"/>
            <a:ext cx="3600450" cy="576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en-US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53988" y="2400300"/>
            <a:ext cx="461962" cy="2498725"/>
            <a:chOff x="153988" y="2400300"/>
            <a:chExt cx="461962" cy="2498725"/>
          </a:xfrm>
        </p:grpSpPr>
        <p:sp>
          <p:nvSpPr>
            <p:cNvPr id="53257" name="TextBox 7"/>
            <p:cNvSpPr txBox="1">
              <a:spLocks noChangeArrowheads="1"/>
            </p:cNvSpPr>
            <p:nvPr/>
          </p:nvSpPr>
          <p:spPr bwMode="auto">
            <a:xfrm rot="-5400000">
              <a:off x="-864394" y="3418682"/>
              <a:ext cx="2498725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altLang="en-US" sz="2400">
                  <a:solidFill>
                    <a:schemeClr val="tx1"/>
                  </a:solidFill>
                  <a:latin typeface="Calibri" pitchFamily="34" charset="0"/>
                </a:rPr>
                <a:t>(</a:t>
              </a:r>
              <a:r>
                <a:rPr lang="en-GB" altLang="en-US" sz="2400">
                  <a:solidFill>
                    <a:schemeClr val="tx1"/>
                  </a:solidFill>
                  <a:latin typeface="Calibri" pitchFamily="34" charset="0"/>
                  <a:sym typeface="Symbol" pitchFamily="18" charset="2"/>
                </a:rPr>
                <a:t></a:t>
              </a:r>
              <a:r>
                <a:rPr lang="en-GB" altLang="en-US" sz="2400" baseline="-25000">
                  <a:solidFill>
                    <a:schemeClr val="tx1"/>
                  </a:solidFill>
                  <a:latin typeface="Calibri" pitchFamily="34" charset="0"/>
                  <a:sym typeface="Symbol" pitchFamily="18" charset="2"/>
                </a:rPr>
                <a:t></a:t>
              </a:r>
              <a:r>
                <a:rPr lang="en-GB" altLang="en-US" sz="2400">
                  <a:solidFill>
                    <a:schemeClr val="tx1"/>
                  </a:solidFill>
                  <a:latin typeface="Calibri" pitchFamily="34" charset="0"/>
                  <a:sym typeface="Symbol" pitchFamily="18" charset="2"/>
                </a:rPr>
                <a:t> E</a:t>
              </a:r>
              <a:r>
                <a:rPr lang="en-GB" altLang="en-US" sz="2400" baseline="30000">
                  <a:solidFill>
                    <a:schemeClr val="tx1"/>
                  </a:solidFill>
                  <a:latin typeface="Calibri" pitchFamily="34" charset="0"/>
                  <a:sym typeface="Symbol" pitchFamily="18" charset="2"/>
                </a:rPr>
                <a:t>1/2</a:t>
              </a:r>
              <a:r>
                <a:rPr lang="en-GB" altLang="en-US" sz="2400">
                  <a:solidFill>
                    <a:schemeClr val="tx1"/>
                  </a:solidFill>
                  <a:latin typeface="Calibri" pitchFamily="34" charset="0"/>
                </a:rPr>
                <a:t>)/ (b keV</a:t>
              </a:r>
              <a:r>
                <a:rPr lang="en-GB" altLang="en-US" sz="2400" baseline="30000">
                  <a:solidFill>
                    <a:schemeClr val="tx1"/>
                  </a:solidFill>
                  <a:latin typeface="Calibri" pitchFamily="34" charset="0"/>
                </a:rPr>
                <a:t>1/2</a:t>
              </a:r>
              <a:r>
                <a:rPr lang="en-GB" altLang="en-US" sz="2400">
                  <a:solidFill>
                    <a:schemeClr val="tx1"/>
                  </a:solidFill>
                  <a:latin typeface="Calibri" pitchFamily="34" charset="0"/>
                </a:rPr>
                <a:t>)</a:t>
              </a:r>
            </a:p>
          </p:txBody>
        </p:sp>
        <p:cxnSp>
          <p:nvCxnSpPr>
            <p:cNvPr id="53258" name="Straight Connector 10"/>
            <p:cNvCxnSpPr>
              <a:cxnSpLocks noChangeShapeType="1"/>
            </p:cNvCxnSpPr>
            <p:nvPr/>
          </p:nvCxnSpPr>
          <p:spPr bwMode="auto">
            <a:xfrm flipV="1">
              <a:off x="292100" y="4530725"/>
              <a:ext cx="0" cy="13970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</p:cxnSp>
      </p:grpSp>
      <p:pic>
        <p:nvPicPr>
          <p:cNvPr id="5325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511300"/>
            <a:ext cx="6308725" cy="4498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3256" name="TextBox 7"/>
          <p:cNvSpPr txBox="1">
            <a:spLocks noChangeArrowheads="1"/>
          </p:cNvSpPr>
          <p:nvPr/>
        </p:nvSpPr>
        <p:spPr bwMode="auto">
          <a:xfrm>
            <a:off x="2649538" y="2708275"/>
            <a:ext cx="2149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altLang="en-US">
                <a:solidFill>
                  <a:schemeClr val="tx1"/>
                </a:solidFill>
                <a:latin typeface="Calibri" pitchFamily="34" charset="0"/>
              </a:rPr>
              <a:t>LSQ analysis of</a:t>
            </a:r>
          </a:p>
          <a:p>
            <a:r>
              <a:rPr lang="en-GB" altLang="en-US">
                <a:solidFill>
                  <a:schemeClr val="tx1"/>
                </a:solidFill>
                <a:latin typeface="Calibri" pitchFamily="34" charset="0"/>
              </a:rPr>
              <a:t>experimental data in EXFOR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8073868"/>
              </p:ext>
            </p:extLst>
          </p:nvPr>
        </p:nvGraphicFramePr>
        <p:xfrm>
          <a:off x="6105128" y="2996952"/>
          <a:ext cx="14732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469" name="Equation" r:id="rId6" imgW="736560" imgH="507960" progId="Equation.3">
                  <p:embed/>
                </p:oleObj>
              </mc:Choice>
              <mc:Fallback>
                <p:oleObj name="Equation" r:id="rId6" imgW="7365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5128" y="2996952"/>
                        <a:ext cx="147320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>
            <a:spLocks/>
          </p:cNvSpPr>
          <p:nvPr/>
        </p:nvSpPr>
        <p:spPr>
          <a:xfrm rot="16200000">
            <a:off x="-1096831" y="3355834"/>
            <a:ext cx="3134718" cy="468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rm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         (&lt;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Symbol"/>
              </a:rPr>
              <a:t>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E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) / b keV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495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aseline="30000" dirty="0" smtClean="0"/>
              <a:t>197</a:t>
            </a:r>
            <a:r>
              <a:rPr lang="en-GB" dirty="0" smtClean="0"/>
              <a:t>Au(n,</a:t>
            </a:r>
            <a:r>
              <a:rPr lang="en-GB" dirty="0" smtClean="0">
                <a:sym typeface="Symbol"/>
              </a:rPr>
              <a:t></a:t>
            </a:r>
            <a:r>
              <a:rPr lang="en-GB" dirty="0" smtClean="0"/>
              <a:t>) in URR</a:t>
            </a:r>
            <a:endParaRPr lang="en-GB" dirty="0"/>
          </a:p>
        </p:txBody>
      </p:sp>
      <p:pic>
        <p:nvPicPr>
          <p:cNvPr id="32973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3" r="15945"/>
          <a:stretch/>
        </p:blipFill>
        <p:spPr bwMode="auto">
          <a:xfrm>
            <a:off x="5112000" y="900000"/>
            <a:ext cx="4788000" cy="480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973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1" r="17543"/>
          <a:stretch/>
        </p:blipFill>
        <p:spPr bwMode="auto">
          <a:xfrm>
            <a:off x="0" y="900000"/>
            <a:ext cx="5112000" cy="480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>
            <a:spLocks/>
          </p:cNvSpPr>
          <p:nvPr/>
        </p:nvSpPr>
        <p:spPr>
          <a:xfrm rot="16200000">
            <a:off x="-1312856" y="2890152"/>
            <a:ext cx="3134718" cy="468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rm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         (&lt;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Symbol"/>
              </a:rPr>
              <a:t>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E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) / b keV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084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aseline="30000" dirty="0" smtClean="0"/>
              <a:t>197</a:t>
            </a:r>
            <a:r>
              <a:rPr lang="en-GB" dirty="0" smtClean="0"/>
              <a:t>Au(n,</a:t>
            </a:r>
            <a:r>
              <a:rPr lang="en-GB" dirty="0" smtClean="0">
                <a:sym typeface="Symbol"/>
              </a:rPr>
              <a:t></a:t>
            </a:r>
            <a:r>
              <a:rPr lang="en-GB" dirty="0" smtClean="0"/>
              <a:t>) in URR</a:t>
            </a:r>
            <a:endParaRPr lang="en-GB" dirty="0"/>
          </a:p>
        </p:txBody>
      </p:sp>
      <p:pic>
        <p:nvPicPr>
          <p:cNvPr id="32870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3" r="15945"/>
          <a:stretch/>
        </p:blipFill>
        <p:spPr bwMode="auto">
          <a:xfrm>
            <a:off x="5112000" y="900000"/>
            <a:ext cx="4788000" cy="480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870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1" r="17544"/>
          <a:stretch/>
        </p:blipFill>
        <p:spPr bwMode="auto">
          <a:xfrm>
            <a:off x="0" y="900000"/>
            <a:ext cx="5112000" cy="480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12640" y="5589240"/>
            <a:ext cx="77648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598738" algn="l"/>
              </a:tabLst>
            </a:pPr>
            <a:r>
              <a:rPr lang="en-GB" sz="20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Between 5 and 100 </a:t>
            </a:r>
            <a:r>
              <a:rPr lang="en-GB" sz="2000" dirty="0" err="1" smtClean="0">
                <a:solidFill>
                  <a:srgbClr val="0000CC"/>
                </a:solidFill>
                <a:latin typeface="Calibri" panose="020F0502020204030204" pitchFamily="34" charset="0"/>
              </a:rPr>
              <a:t>keV</a:t>
            </a:r>
            <a:r>
              <a:rPr lang="en-GB" sz="20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:	difference of  about  </a:t>
            </a:r>
            <a:r>
              <a:rPr lang="en-GB" sz="2000" dirty="0">
                <a:solidFill>
                  <a:srgbClr val="0000CC"/>
                </a:solidFill>
                <a:latin typeface="Calibri" panose="020F0502020204030204" pitchFamily="34" charset="0"/>
              </a:rPr>
              <a:t>8</a:t>
            </a:r>
            <a:r>
              <a:rPr lang="en-GB" sz="20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% </a:t>
            </a:r>
            <a:br>
              <a:rPr lang="en-GB" sz="2000" dirty="0" smtClean="0">
                <a:solidFill>
                  <a:srgbClr val="0000CC"/>
                </a:solidFill>
                <a:latin typeface="Calibri" panose="020F0502020204030204" pitchFamily="34" charset="0"/>
              </a:rPr>
            </a:br>
            <a:r>
              <a:rPr lang="en-GB" sz="20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   	in the region of interest for stellar calculations </a:t>
            </a:r>
            <a:endParaRPr lang="en-GB" sz="2000" dirty="0">
              <a:solidFill>
                <a:srgbClr val="0000CC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>
            <a:spLocks/>
          </p:cNvSpPr>
          <p:nvPr/>
        </p:nvSpPr>
        <p:spPr>
          <a:xfrm rot="16200000">
            <a:off x="-1312856" y="2890152"/>
            <a:ext cx="3134718" cy="468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rm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         (&lt;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Symbol"/>
              </a:rPr>
              <a:t>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E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) / b keV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146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Doppler broadening and self-shielding</a:t>
            </a:r>
            <a:endParaRPr lang="en-GB" dirty="0"/>
          </a:p>
        </p:txBody>
      </p:sp>
      <p:pic>
        <p:nvPicPr>
          <p:cNvPr id="2177027" name="Picture 3"/>
          <p:cNvPicPr>
            <a:picLocks noChangeAspect="1" noChangeArrowheads="1"/>
          </p:cNvPicPr>
          <p:nvPr/>
        </p:nvPicPr>
        <p:blipFill>
          <a:blip r:embed="rId3"/>
          <a:srcRect l="5695" t="9737" r="5695" b="6085"/>
          <a:stretch>
            <a:fillRect/>
          </a:stretch>
        </p:blipFill>
        <p:spPr bwMode="auto">
          <a:xfrm>
            <a:off x="0" y="1619250"/>
            <a:ext cx="49022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77030" name="Picture 6"/>
          <p:cNvPicPr>
            <a:picLocks noChangeAspect="1" noChangeArrowheads="1"/>
          </p:cNvPicPr>
          <p:nvPr/>
        </p:nvPicPr>
        <p:blipFill>
          <a:blip r:embed="rId4"/>
          <a:srcRect l="5623" t="9766" r="5623" b="6104"/>
          <a:stretch>
            <a:fillRect/>
          </a:stretch>
        </p:blipFill>
        <p:spPr bwMode="auto">
          <a:xfrm>
            <a:off x="4929188" y="1619250"/>
            <a:ext cx="4970462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5878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3600971"/>
              </p:ext>
            </p:extLst>
          </p:nvPr>
        </p:nvGraphicFramePr>
        <p:xfrm>
          <a:off x="8265368" y="812328"/>
          <a:ext cx="1371600" cy="888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642" name="Equation" r:id="rId5" imgW="685800" imgH="444240" progId="Equation.3">
                  <p:embed/>
                </p:oleObj>
              </mc:Choice>
              <mc:Fallback>
                <p:oleObj name="Equation" r:id="rId5" imgW="6858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5368" y="812328"/>
                        <a:ext cx="1371600" cy="88848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87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9357825"/>
              </p:ext>
            </p:extLst>
          </p:nvPr>
        </p:nvGraphicFramePr>
        <p:xfrm>
          <a:off x="5111755" y="897092"/>
          <a:ext cx="2514240" cy="761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643" name="Equation" r:id="rId7" imgW="1257120" imgH="380880" progId="Equation.3">
                  <p:embed/>
                </p:oleObj>
              </mc:Choice>
              <mc:Fallback>
                <p:oleObj name="Equation" r:id="rId7" imgW="125712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5" y="897092"/>
                        <a:ext cx="2514240" cy="76176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8536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aseline="30000" dirty="0" smtClean="0"/>
              <a:t>197</a:t>
            </a:r>
            <a:r>
              <a:rPr lang="en-GB" dirty="0" smtClean="0"/>
              <a:t>Au(n,</a:t>
            </a:r>
            <a:r>
              <a:rPr lang="en-GB" dirty="0" smtClean="0">
                <a:sym typeface="Symbol"/>
              </a:rPr>
              <a:t></a:t>
            </a:r>
            <a:r>
              <a:rPr lang="en-GB" dirty="0" smtClean="0"/>
              <a:t>) in URR</a:t>
            </a:r>
            <a:endParaRPr lang="en-GB" dirty="0"/>
          </a:p>
        </p:txBody>
      </p:sp>
      <p:pic>
        <p:nvPicPr>
          <p:cNvPr id="32665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3" r="15945"/>
          <a:stretch/>
        </p:blipFill>
        <p:spPr bwMode="auto">
          <a:xfrm>
            <a:off x="5112000" y="900000"/>
            <a:ext cx="4788000" cy="480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684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1" r="17544"/>
          <a:stretch/>
        </p:blipFill>
        <p:spPr bwMode="auto">
          <a:xfrm>
            <a:off x="0" y="900000"/>
            <a:ext cx="5112000" cy="480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>
            <a:spLocks/>
          </p:cNvSpPr>
          <p:nvPr/>
        </p:nvSpPr>
        <p:spPr>
          <a:xfrm rot="16200000">
            <a:off x="-1312856" y="2890152"/>
            <a:ext cx="3134718" cy="468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rm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         (&lt;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Symbol"/>
              </a:rPr>
              <a:t>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E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) / b keV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517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aseline="30000" dirty="0" smtClean="0"/>
              <a:t>197</a:t>
            </a:r>
            <a:r>
              <a:rPr lang="en-GB" dirty="0" smtClean="0"/>
              <a:t>Au(n,</a:t>
            </a:r>
            <a:r>
              <a:rPr lang="en-GB" dirty="0" smtClean="0">
                <a:sym typeface="Symbol"/>
              </a:rPr>
              <a:t></a:t>
            </a:r>
            <a:r>
              <a:rPr lang="en-GB" dirty="0" smtClean="0"/>
              <a:t>) in URR</a:t>
            </a:r>
            <a:endParaRPr lang="en-GB" dirty="0"/>
          </a:p>
        </p:txBody>
      </p:sp>
      <p:pic>
        <p:nvPicPr>
          <p:cNvPr id="32563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1" r="15934"/>
          <a:stretch/>
        </p:blipFill>
        <p:spPr bwMode="auto">
          <a:xfrm>
            <a:off x="5112000" y="900000"/>
            <a:ext cx="4788000" cy="480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563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2" r="18614"/>
          <a:stretch/>
        </p:blipFill>
        <p:spPr bwMode="auto">
          <a:xfrm>
            <a:off x="0" y="900000"/>
            <a:ext cx="5040000" cy="480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>
            <a:spLocks/>
          </p:cNvSpPr>
          <p:nvPr/>
        </p:nvSpPr>
        <p:spPr>
          <a:xfrm rot="16200000">
            <a:off x="-1312856" y="2890152"/>
            <a:ext cx="3134718" cy="468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rm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         (&lt;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Symbol"/>
              </a:rPr>
              <a:t>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E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) / b keV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842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Evaluation for </a:t>
            </a:r>
            <a:r>
              <a:rPr lang="en-GB" altLang="en-US" baseline="30000" dirty="0" smtClean="0"/>
              <a:t>197</a:t>
            </a:r>
            <a:r>
              <a:rPr lang="en-GB" altLang="en-US" dirty="0" smtClean="0"/>
              <a:t>Au + n in URR</a:t>
            </a:r>
          </a:p>
        </p:txBody>
      </p:sp>
      <p:graphicFrame>
        <p:nvGraphicFramePr>
          <p:cNvPr id="5427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0911936"/>
              </p:ext>
            </p:extLst>
          </p:nvPr>
        </p:nvGraphicFramePr>
        <p:xfrm>
          <a:off x="1997075" y="5256213"/>
          <a:ext cx="182880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522" name="Equation" r:id="rId3" imgW="1015920" imgH="457200" progId="Equation.3">
                  <p:embed/>
                </p:oleObj>
              </mc:Choice>
              <mc:Fallback>
                <p:oleObj name="Equation" r:id="rId3" imgW="10159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7075" y="5256213"/>
                        <a:ext cx="1828800" cy="822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7" name="TextBox 7"/>
          <p:cNvSpPr txBox="1">
            <a:spLocks noChangeArrowheads="1"/>
          </p:cNvSpPr>
          <p:nvPr/>
        </p:nvSpPr>
        <p:spPr bwMode="auto">
          <a:xfrm rot="-5400000">
            <a:off x="4312444" y="2750344"/>
            <a:ext cx="21161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000">
                <a:solidFill>
                  <a:schemeClr val="tx1"/>
                </a:solidFill>
                <a:latin typeface="Calibri" pitchFamily="34" charset="0"/>
              </a:rPr>
              <a:t>(</a:t>
            </a:r>
            <a:r>
              <a:rPr lang="en-GB" altLang="en-US" sz="200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</a:t>
            </a:r>
            <a:r>
              <a:rPr lang="en-GB" altLang="en-US" sz="2000" baseline="-2500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</a:t>
            </a:r>
            <a:r>
              <a:rPr lang="en-GB" altLang="en-US" sz="200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 E</a:t>
            </a:r>
            <a:r>
              <a:rPr lang="en-GB" altLang="en-US" sz="2000" baseline="3000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1/2</a:t>
            </a:r>
            <a:r>
              <a:rPr lang="en-GB" altLang="en-US" sz="2000">
                <a:solidFill>
                  <a:schemeClr val="tx1"/>
                </a:solidFill>
                <a:latin typeface="Calibri" pitchFamily="34" charset="0"/>
              </a:rPr>
              <a:t>)/ (b keV</a:t>
            </a:r>
            <a:r>
              <a:rPr lang="en-GB" altLang="en-US" sz="2000" baseline="30000">
                <a:solidFill>
                  <a:schemeClr val="tx1"/>
                </a:solidFill>
                <a:latin typeface="Calibri" pitchFamily="34" charset="0"/>
              </a:rPr>
              <a:t>1/2</a:t>
            </a:r>
            <a:r>
              <a:rPr lang="en-GB" altLang="en-US" sz="2000">
                <a:solidFill>
                  <a:schemeClr val="tx1"/>
                </a:solidFill>
                <a:latin typeface="Calibri" pitchFamily="34" charset="0"/>
              </a:rPr>
              <a:t>)</a:t>
            </a:r>
          </a:p>
        </p:txBody>
      </p:sp>
      <p:cxnSp>
        <p:nvCxnSpPr>
          <p:cNvPr id="54278" name="Straight Connector 10"/>
          <p:cNvCxnSpPr>
            <a:cxnSpLocks noChangeShapeType="1"/>
          </p:cNvCxnSpPr>
          <p:nvPr/>
        </p:nvCxnSpPr>
        <p:spPr bwMode="auto">
          <a:xfrm flipV="1">
            <a:off x="5284788" y="3673475"/>
            <a:ext cx="0" cy="13970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ffectLst/>
        </p:spPr>
      </p:cxnSp>
      <p:pic>
        <p:nvPicPr>
          <p:cNvPr id="5427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1079500"/>
            <a:ext cx="5886450" cy="4198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5428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079500"/>
            <a:ext cx="5888038" cy="4198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7529045"/>
              </p:ext>
            </p:extLst>
          </p:nvPr>
        </p:nvGraphicFramePr>
        <p:xfrm>
          <a:off x="6825208" y="5157192"/>
          <a:ext cx="14732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523" name="Equation" r:id="rId7" imgW="736560" imgH="507960" progId="Equation.3">
                  <p:embed/>
                </p:oleObj>
              </mc:Choice>
              <mc:Fallback>
                <p:oleObj name="Equation" r:id="rId7" imgW="7365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5208" y="5157192"/>
                        <a:ext cx="147320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 rot="16200000">
            <a:off x="41715" y="2733859"/>
            <a:ext cx="11496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Box 10"/>
          <p:cNvSpPr txBox="1">
            <a:spLocks/>
          </p:cNvSpPr>
          <p:nvPr/>
        </p:nvSpPr>
        <p:spPr>
          <a:xfrm rot="16200000">
            <a:off x="4244567" y="2697274"/>
            <a:ext cx="2460930" cy="468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rm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(&lt;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Symbol"/>
              </a:rPr>
              <a:t>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E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) / b keV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476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Hauser-</a:t>
            </a:r>
            <a:r>
              <a:rPr lang="en-GB" altLang="en-US" dirty="0" err="1"/>
              <a:t>Feshbach</a:t>
            </a:r>
            <a:r>
              <a:rPr lang="en-GB" altLang="en-US" dirty="0"/>
              <a:t> + width fluctuations</a:t>
            </a:r>
            <a:endParaRPr lang="en-GB" alt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85513" y="4365104"/>
                <a:ext cx="1891223" cy="6802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abs</m:t>
                          </m:r>
                        </m:sup>
                      </m:sSubSup>
                      <m:r>
                        <a:rPr lang="it-IT" sz="2000">
                          <a:solidFill>
                            <a:schemeClr val="tx1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513" y="4365104"/>
                <a:ext cx="1891223" cy="68025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48199" y="3356992"/>
                <a:ext cx="3341107" cy="7323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</m:t>
                          </m:r>
                        </m:sup>
                      </m:sSubSup>
                      <m:r>
                        <a:rPr lang="it-IT" sz="2000">
                          <a:solidFill>
                            <a:schemeClr val="tx1"/>
                          </a:solidFill>
                          <a:latin typeface="Cambria Math"/>
                        </a:rPr>
                        <m:t>≅ 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g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sin</m:t>
                          </m:r>
                        </m:e>
                        <m:sup>
                          <m: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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2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20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c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199" y="3356992"/>
                <a:ext cx="3341107" cy="73238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208584" y="908720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For a given spin and parity J</a:t>
            </a:r>
            <a:r>
              <a:rPr lang="en-GB" sz="2200" baseline="30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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, </a:t>
            </a:r>
            <a:r>
              <a:rPr lang="en-GB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entrance channel c and exit channel c' </a:t>
            </a:r>
            <a:endParaRPr lang="en-GB" sz="2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547653" y="2475902"/>
                <a:ext cx="2932790" cy="4340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tot</m:t>
                              </m:r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 = </m:t>
                          </m:r>
                          <m:sSubSup>
                            <m:sSubSup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se</m:t>
                              </m:r>
                            </m:sup>
                          </m:sSubSup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 </m:t>
                          </m:r>
                          <m:r>
                            <a:rPr lang="en-GB" sz="2000" i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it-IT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abs</m:t>
                          </m:r>
                        </m:sup>
                      </m:sSubSup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53" y="2475902"/>
                <a:ext cx="2932790" cy="43403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407023" y="2348880"/>
                <a:ext cx="3071162" cy="7593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 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π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</m:t>
                              </m:r>
                            </m:sub>
                            <m:sup>
                              <m:r>
                                <a:rPr lang="pl-PL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GB" sz="20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n-GB" sz="200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F</m:t>
                          </m:r>
                        </m:e>
                        <m:sub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7023" y="2348880"/>
                <a:ext cx="3071162" cy="7593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5407023" y="1599183"/>
                <a:ext cx="3563027" cy="451406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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</m:t>
                      </m:r>
                      <m:r>
                        <m:rPr>
                          <m:sty m:val="p"/>
                        </m:rP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g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nl-BE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nl-BE" sz="200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</m:t>
                              </m:r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,0</m:t>
                              </m:r>
                            </m:sub>
                            <m:sup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</m:sup>
                          </m:sSubSup>
                          <m: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,0</m:t>
                              </m:r>
                            </m:sub>
                            <m:sup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−</m:t>
                              </m:r>
                            </m:sup>
                          </m:sSubSup>
                          <m: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ℓ=0,1,2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7023" y="1599183"/>
                <a:ext cx="3563027" cy="451406"/>
              </a:xfrm>
              <a:prstGeom prst="rect">
                <a:avLst/>
              </a:prstGeom>
              <a:blipFill rotWithShape="1">
                <a:blip r:embed="rId7"/>
                <a:stretch>
                  <a:fillRect b="-5000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685513" y="1637078"/>
                <a:ext cx="2919838" cy="413511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tot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&gt; =</m:t>
                      </m:r>
                      <m:r>
                        <m:rPr>
                          <m:sty m:val="p"/>
                        </m:rP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f</m:t>
                      </m:r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R</m:t>
                          </m:r>
                          <m: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ℓ=0,1,2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513" y="1637078"/>
                <a:ext cx="2919838" cy="413511"/>
              </a:xfrm>
              <a:prstGeom prst="rect">
                <a:avLst/>
              </a:prstGeom>
              <a:blipFill rotWithShape="1">
                <a:blip r:embed="rId8"/>
                <a:stretch>
                  <a:fillRect b="-8219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016896" y="6499302"/>
            <a:ext cx="2307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altLang="en-US" kern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Sirakov</a:t>
            </a:r>
            <a:r>
              <a:rPr lang="en-GB" altLang="en-US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et al., ANE 35 (2008) 1223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063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230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823" y="900000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Contribution: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dirty="0" smtClean="0">
                <a:sym typeface="MT Extra"/>
              </a:rPr>
              <a:t> = 0, 1, 2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998159" y="2739395"/>
            <a:ext cx="24785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100 x 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tot,</a:t>
            </a:r>
            <a:r>
              <a:rPr lang="en-GB" sz="1800" baseline="-25000" dirty="0" smtClean="0">
                <a:solidFill>
                  <a:schemeClr val="tx1"/>
                </a:solidFill>
                <a:latin typeface="Arial"/>
                <a:cs typeface="Arial"/>
                <a:sym typeface="MT Extra"/>
              </a:rPr>
              <a:t>ℓ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</a:t>
            </a:r>
            <a:r>
              <a:rPr lang="en-GB" sz="1800" dirty="0">
                <a:solidFill>
                  <a:schemeClr val="tx1"/>
                </a:solidFill>
              </a:rPr>
              <a:t> &lt;</a:t>
            </a:r>
            <a:r>
              <a:rPr lang="en-GB" sz="1800" dirty="0">
                <a:solidFill>
                  <a:schemeClr val="tx1"/>
                </a:solidFill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</a:rPr>
              <a:t>tot</a:t>
            </a:r>
            <a:r>
              <a:rPr lang="en-GB" sz="1800" dirty="0" smtClean="0">
                <a:solidFill>
                  <a:schemeClr val="tx1"/>
                </a:solidFill>
              </a:rPr>
              <a:t>&gt;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8230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729" y="900000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697416" y="1395585"/>
            <a:ext cx="864096" cy="8092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4222282" y="2687971"/>
            <a:ext cx="219964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100 x 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Symbol"/>
              </a:rPr>
              <a:t>,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ℓ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</a:t>
            </a:r>
            <a:r>
              <a:rPr lang="en-GB" sz="1800" dirty="0">
                <a:solidFill>
                  <a:schemeClr val="tx1"/>
                </a:solidFill>
              </a:rPr>
              <a:t> &lt;</a:t>
            </a:r>
            <a:r>
              <a:rPr lang="en-GB" sz="1800" dirty="0" smtClean="0">
                <a:solidFill>
                  <a:schemeClr val="tx1"/>
                </a:solidFill>
                <a:sym typeface="Symbol"/>
              </a:rPr>
              <a:t></a:t>
            </a:r>
            <a:r>
              <a:rPr lang="en-GB" sz="1800" baseline="-25000" dirty="0">
                <a:solidFill>
                  <a:schemeClr val="tx1"/>
                </a:solidFill>
                <a:sym typeface="Symbol"/>
              </a:rPr>
              <a:t></a:t>
            </a:r>
            <a:r>
              <a:rPr lang="en-GB" sz="1800" dirty="0" smtClean="0">
                <a:solidFill>
                  <a:schemeClr val="tx1"/>
                </a:solidFill>
              </a:rPr>
              <a:t>&gt;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21016" y="1499298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3333FF"/>
                </a:solidFill>
              </a:rPr>
              <a:t>ℓ = 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64664" y="2802414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ℓ </a:t>
            </a:r>
            <a:r>
              <a:rPr lang="en-GB" sz="1600" dirty="0">
                <a:solidFill>
                  <a:srgbClr val="FF0000"/>
                </a:solidFill>
              </a:rPr>
              <a:t>= </a:t>
            </a:r>
            <a:r>
              <a:rPr lang="en-GB" sz="1600" dirty="0" smtClean="0">
                <a:solidFill>
                  <a:srgbClr val="FF0000"/>
                </a:solidFill>
              </a:rPr>
              <a:t>1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64664" y="3573016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ℓ </a:t>
            </a:r>
            <a:r>
              <a:rPr lang="en-GB" sz="1600" dirty="0">
                <a:solidFill>
                  <a:srgbClr val="008000"/>
                </a:solidFill>
              </a:rPr>
              <a:t>= </a:t>
            </a:r>
            <a:r>
              <a:rPr lang="en-GB" sz="1600" dirty="0" smtClean="0">
                <a:solidFill>
                  <a:srgbClr val="008000"/>
                </a:solidFill>
              </a:rPr>
              <a:t>2</a:t>
            </a:r>
            <a:endParaRPr lang="en-GB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7212510" y="2298358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3333FF"/>
                </a:solidFill>
              </a:rPr>
              <a:t>ℓ = 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212510" y="3429000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ℓ </a:t>
            </a:r>
            <a:r>
              <a:rPr lang="en-GB" sz="1600" dirty="0">
                <a:solidFill>
                  <a:srgbClr val="FF0000"/>
                </a:solidFill>
              </a:rPr>
              <a:t>= </a:t>
            </a:r>
            <a:r>
              <a:rPr lang="en-GB" sz="1600" dirty="0" smtClean="0">
                <a:solidFill>
                  <a:srgbClr val="FF0000"/>
                </a:solidFill>
              </a:rPr>
              <a:t>1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12510" y="4077072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ℓ </a:t>
            </a:r>
            <a:r>
              <a:rPr lang="en-GB" sz="1600" dirty="0">
                <a:solidFill>
                  <a:srgbClr val="008000"/>
                </a:solidFill>
              </a:rPr>
              <a:t>= </a:t>
            </a:r>
            <a:r>
              <a:rPr lang="en-GB" sz="1600" dirty="0" smtClean="0">
                <a:solidFill>
                  <a:srgbClr val="008000"/>
                </a:solidFill>
              </a:rPr>
              <a:t>2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223735651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Sensitivity to average parameters</a:t>
            </a:r>
            <a:endParaRPr lang="en-GB" dirty="0"/>
          </a:p>
        </p:txBody>
      </p:sp>
      <p:pic>
        <p:nvPicPr>
          <p:cNvPr id="12" name="Picture 4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118" y="894768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729" y="900000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9267124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2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5888038" cy="4198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Evaluation for </a:t>
            </a:r>
            <a:r>
              <a:rPr lang="en-GB" altLang="en-US" baseline="30000" dirty="0" smtClean="0"/>
              <a:t>197</a:t>
            </a:r>
            <a:r>
              <a:rPr lang="en-GB" altLang="en-US" dirty="0" smtClean="0"/>
              <a:t>Au + n in URR</a:t>
            </a:r>
          </a:p>
        </p:txBody>
      </p:sp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3"/>
          <a:srcRect r="22005"/>
          <a:stretch>
            <a:fillRect/>
          </a:stretch>
        </p:blipFill>
        <p:spPr bwMode="auto">
          <a:xfrm>
            <a:off x="618545" y="4725144"/>
            <a:ext cx="4551943" cy="164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 rot="16200000">
            <a:off x="41715" y="2301810"/>
            <a:ext cx="11496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16896" y="6499302"/>
            <a:ext cx="2258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altLang="en-US" kern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Sirakov</a:t>
            </a:r>
            <a:r>
              <a:rPr lang="en-GB" altLang="en-US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et al., EPJA 49 (2013) 144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320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2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5888038" cy="4198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55301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571480"/>
            <a:ext cx="5886450" cy="4198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Evaluation for </a:t>
            </a:r>
            <a:r>
              <a:rPr lang="en-GB" altLang="en-US" baseline="30000" dirty="0" smtClean="0"/>
              <a:t>197</a:t>
            </a:r>
            <a:r>
              <a:rPr lang="en-GB" altLang="en-US" dirty="0" smtClean="0"/>
              <a:t>Au + n in URR</a:t>
            </a:r>
          </a:p>
        </p:txBody>
      </p:sp>
      <p:sp>
        <p:nvSpPr>
          <p:cNvPr id="55299" name="TextBox 7"/>
          <p:cNvSpPr txBox="1">
            <a:spLocks noChangeArrowheads="1"/>
          </p:cNvSpPr>
          <p:nvPr/>
        </p:nvSpPr>
        <p:spPr bwMode="auto">
          <a:xfrm rot="16200000">
            <a:off x="4312444" y="2314922"/>
            <a:ext cx="21161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000">
                <a:solidFill>
                  <a:schemeClr val="tx1"/>
                </a:solidFill>
                <a:latin typeface="Calibri" pitchFamily="34" charset="0"/>
              </a:rPr>
              <a:t>(</a:t>
            </a:r>
            <a:r>
              <a:rPr lang="en-GB" altLang="en-US" sz="200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</a:t>
            </a:r>
            <a:r>
              <a:rPr lang="en-GB" altLang="en-US" sz="2000" baseline="-2500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</a:t>
            </a:r>
            <a:r>
              <a:rPr lang="en-GB" altLang="en-US" sz="200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 E</a:t>
            </a:r>
            <a:r>
              <a:rPr lang="en-GB" altLang="en-US" sz="2000" baseline="3000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1/2</a:t>
            </a:r>
            <a:r>
              <a:rPr lang="en-GB" altLang="en-US" sz="2000">
                <a:solidFill>
                  <a:schemeClr val="tx1"/>
                </a:solidFill>
                <a:latin typeface="Calibri" pitchFamily="34" charset="0"/>
              </a:rPr>
              <a:t>)/ (b keV</a:t>
            </a:r>
            <a:r>
              <a:rPr lang="en-GB" altLang="en-US" sz="2000" baseline="30000">
                <a:solidFill>
                  <a:schemeClr val="tx1"/>
                </a:solidFill>
                <a:latin typeface="Calibri" pitchFamily="34" charset="0"/>
              </a:rPr>
              <a:t>1/2</a:t>
            </a:r>
            <a:r>
              <a:rPr lang="en-GB" altLang="en-US" sz="2000">
                <a:solidFill>
                  <a:schemeClr val="tx1"/>
                </a:solidFill>
                <a:latin typeface="Calibri" pitchFamily="34" charset="0"/>
              </a:rPr>
              <a:t>)</a:t>
            </a:r>
          </a:p>
        </p:txBody>
      </p:sp>
      <p:cxnSp>
        <p:nvCxnSpPr>
          <p:cNvPr id="55300" name="Straight Connector 10"/>
          <p:cNvCxnSpPr>
            <a:cxnSpLocks noChangeShapeType="1"/>
          </p:cNvCxnSpPr>
          <p:nvPr/>
        </p:nvCxnSpPr>
        <p:spPr bwMode="auto">
          <a:xfrm flipV="1">
            <a:off x="5284788" y="3242004"/>
            <a:ext cx="0" cy="13970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ffectLst/>
        </p:spPr>
      </p:cxnSp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4"/>
          <a:srcRect t="31940"/>
          <a:stretch>
            <a:fillRect/>
          </a:stretch>
        </p:blipFill>
        <p:spPr bwMode="auto">
          <a:xfrm>
            <a:off x="79256" y="4581129"/>
            <a:ext cx="5161776" cy="2091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313040" y="4653136"/>
            <a:ext cx="4380430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63538" indent="-363538"/>
            <a:r>
              <a:rPr lang="en-US" sz="1800" dirty="0" smtClean="0">
                <a:solidFill>
                  <a:srgbClr val="003399"/>
                </a:solidFill>
                <a:latin typeface="Calibri" pitchFamily="34" charset="0"/>
              </a:rPr>
              <a:t>Average parameters are essential</a:t>
            </a:r>
          </a:p>
          <a:p>
            <a:pPr marL="363538" indent="-363538"/>
            <a:r>
              <a:rPr lang="en-US" sz="1800" dirty="0" smtClean="0">
                <a:solidFill>
                  <a:srgbClr val="003399"/>
                </a:solidFill>
                <a:latin typeface="Calibri" pitchFamily="34" charset="0"/>
              </a:rPr>
              <a:t>for self-shielding calculations</a:t>
            </a:r>
          </a:p>
          <a:p>
            <a:pPr marL="363538" indent="-363538"/>
            <a:r>
              <a:rPr lang="en-US" sz="1800" dirty="0" smtClean="0">
                <a:solidFill>
                  <a:srgbClr val="003399"/>
                </a:solidFill>
                <a:latin typeface="Calibri" pitchFamily="34" charset="0"/>
              </a:rPr>
              <a:t>ENDF file in URR:</a:t>
            </a:r>
          </a:p>
          <a:p>
            <a:pPr marL="174625" indent="-174625">
              <a:buFontTx/>
              <a:buChar char="-"/>
              <a:tabLst>
                <a:tab pos="3324225" algn="l"/>
              </a:tabLst>
            </a:pPr>
            <a:r>
              <a:rPr lang="en-US" sz="1600" dirty="0" smtClean="0">
                <a:solidFill>
                  <a:srgbClr val="4D4D4D"/>
                </a:solidFill>
                <a:latin typeface="Calibri" pitchFamily="34" charset="0"/>
              </a:rPr>
              <a:t>Average resonance parameters	: required</a:t>
            </a:r>
          </a:p>
          <a:p>
            <a:pPr marL="174625" indent="-174625">
              <a:buFontTx/>
              <a:buChar char="-"/>
              <a:tabLst>
                <a:tab pos="3324225" algn="l"/>
              </a:tabLst>
            </a:pPr>
            <a:r>
              <a:rPr lang="en-US" sz="1600" dirty="0" smtClean="0">
                <a:solidFill>
                  <a:srgbClr val="4D4D4D"/>
                </a:solidFill>
                <a:latin typeface="Calibri" pitchFamily="34" charset="0"/>
              </a:rPr>
              <a:t>Average point wise cross section	: optional 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41715" y="2301810"/>
            <a:ext cx="11496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TextBox 11"/>
          <p:cNvSpPr txBox="1">
            <a:spLocks/>
          </p:cNvSpPr>
          <p:nvPr/>
        </p:nvSpPr>
        <p:spPr>
          <a:xfrm rot="16200000">
            <a:off x="4244567" y="2265225"/>
            <a:ext cx="2460930" cy="468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rm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(&lt;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Symbol"/>
              </a:rPr>
              <a:t>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E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) / b keV</a:t>
            </a:r>
            <a:r>
              <a:rPr lang="en-GB" sz="1800" baseline="30000" dirty="0" smtClean="0">
                <a:solidFill>
                  <a:schemeClr val="tx1"/>
                </a:solidFill>
                <a:latin typeface="+mn-lt"/>
              </a:rPr>
              <a:t>1/2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16896" y="6499302"/>
            <a:ext cx="2326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altLang="en-US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Massimi et al., EPJA 50 (2014) 124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924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</a:t>
            </a:r>
            <a:r>
              <a:rPr lang="en-GB" dirty="0" err="1" smtClean="0"/>
              <a:t>Z</a:t>
            </a:r>
            <a:r>
              <a:rPr lang="en-GB" baseline="-25000" dirty="0" err="1" smtClean="0"/>
              <a:t>exp</a:t>
            </a:r>
            <a:r>
              <a:rPr lang="en-GB" dirty="0" err="1" smtClean="0"/>
              <a:t>,V</a:t>
            </a:r>
            <a:r>
              <a:rPr lang="en-GB" baseline="-25000" dirty="0" err="1"/>
              <a:t>Z</a:t>
            </a:r>
            <a:r>
              <a:rPr lang="en-GB" baseline="-34000" dirty="0" err="1" smtClean="0"/>
              <a:t>exp</a:t>
            </a:r>
            <a:r>
              <a:rPr lang="en-GB" dirty="0" smtClean="0"/>
              <a:t>)  </a:t>
            </a:r>
            <a:r>
              <a:rPr lang="en-GB" dirty="0" smtClean="0">
                <a:sym typeface="Symbol"/>
              </a:rPr>
              <a:t>  </a:t>
            </a:r>
            <a:r>
              <a:rPr lang="en-GB" dirty="0" smtClean="0"/>
              <a:t>(</a:t>
            </a:r>
            <a:r>
              <a:rPr lang="en-GB" dirty="0">
                <a:sym typeface="Symbol"/>
              </a:rPr>
              <a:t>,V</a:t>
            </a:r>
            <a:r>
              <a:rPr lang="en-GB" baseline="-25000" dirty="0">
                <a:sym typeface="Symbol"/>
              </a:rPr>
              <a:t></a:t>
            </a:r>
            <a:r>
              <a:rPr lang="en-GB" dirty="0" smtClean="0"/>
              <a:t>)  </a:t>
            </a:r>
            <a:r>
              <a:rPr lang="en-GB" dirty="0" smtClean="0">
                <a:sym typeface="Symbol"/>
              </a:rPr>
              <a:t>  </a:t>
            </a:r>
            <a:r>
              <a:rPr lang="en-GB" dirty="0" smtClean="0"/>
              <a:t>(</a:t>
            </a:r>
            <a:r>
              <a:rPr lang="en-GB" dirty="0" smtClean="0">
                <a:sym typeface="Symbol"/>
              </a:rPr>
              <a:t>,V</a:t>
            </a:r>
            <a:r>
              <a:rPr lang="en-GB" baseline="-25000" dirty="0" smtClean="0">
                <a:sym typeface="Symbol"/>
              </a:rPr>
              <a:t></a:t>
            </a:r>
            <a:r>
              <a:rPr lang="en-GB" dirty="0" smtClean="0"/>
              <a:t>)        e.g. </a:t>
            </a:r>
            <a:r>
              <a:rPr lang="en-GB" baseline="30000" dirty="0" smtClean="0">
                <a:sym typeface="Symbol"/>
              </a:rPr>
              <a:t>197</a:t>
            </a:r>
            <a:r>
              <a:rPr lang="en-GB" dirty="0" smtClean="0">
                <a:sym typeface="Symbol"/>
              </a:rPr>
              <a:t>Au + n</a:t>
            </a:r>
            <a:r>
              <a:rPr lang="en-GB" dirty="0" smtClean="0"/>
              <a:t> </a:t>
            </a:r>
          </a:p>
        </p:txBody>
      </p:sp>
      <p:pic>
        <p:nvPicPr>
          <p:cNvPr id="1802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00" y="720000"/>
            <a:ext cx="6303121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000" y="720000"/>
            <a:ext cx="6303121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24094" y="2708920"/>
            <a:ext cx="152630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D</a:t>
            </a:r>
            <a:r>
              <a:rPr lang="en-GB" sz="1600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u</a:t>
            </a:r>
          </a:p>
          <a:p>
            <a:endParaRPr lang="en-GB" sz="160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9144" y="2708920"/>
            <a:ext cx="1526304" cy="7489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D</a:t>
            </a:r>
            <a:r>
              <a:rPr lang="en-GB" sz="1600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u</a:t>
            </a:r>
          </a:p>
          <a:p>
            <a:endParaRPr lang="en-GB" sz="160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endParaRPr lang="en-GB" sz="1600" baseline="-250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27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00" y="720000"/>
            <a:ext cx="6303121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6271948" y="1304768"/>
            <a:ext cx="1394913" cy="33854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30" tIns="45716" rIns="91430" bIns="45716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−"/>
              <a:defRPr b="1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spcBef>
                <a:spcPts val="0"/>
              </a:spcBef>
              <a:buFontTx/>
              <a:buNone/>
              <a:tabLst>
                <a:tab pos="3948113" algn="l"/>
                <a:tab pos="4214813" algn="l"/>
                <a:tab pos="4840288" algn="l"/>
              </a:tabLst>
            </a:pPr>
            <a:r>
              <a:rPr lang="en-GB" sz="1600" b="0" kern="0" dirty="0" err="1" smtClean="0">
                <a:solidFill>
                  <a:srgbClr val="3333FF"/>
                </a:solidFill>
                <a:latin typeface="Calibri" panose="020F0502020204030204" pitchFamily="34" charset="0"/>
                <a:sym typeface="Symbol"/>
              </a:rPr>
              <a:t>u</a:t>
            </a:r>
            <a:r>
              <a:rPr lang="en-GB" sz="1600" b="0" kern="0" baseline="-25000" dirty="0" err="1">
                <a:solidFill>
                  <a:srgbClr val="3333FF"/>
                </a:solidFill>
                <a:latin typeface="Calibri" panose="020F0502020204030204" pitchFamily="34" charset="0"/>
                <a:sym typeface="Symbol"/>
              </a:rPr>
              <a:t>k</a:t>
            </a:r>
            <a:r>
              <a:rPr lang="en-GB" sz="1600" b="0" kern="0" baseline="-60000" dirty="0" smtClean="0">
                <a:solidFill>
                  <a:srgbClr val="3333FF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sz="1600" b="0" kern="0" baseline="-44000" dirty="0" smtClean="0">
                <a:solidFill>
                  <a:srgbClr val="3333FF"/>
                </a:solidFill>
                <a:latin typeface="Calibri" panose="020F0502020204030204" pitchFamily="34" charset="0"/>
                <a:sym typeface="Symbol"/>
              </a:rPr>
              <a:t> </a:t>
            </a:r>
            <a:r>
              <a:rPr lang="en-GB" sz="1600" b="0" kern="0" dirty="0" smtClean="0">
                <a:solidFill>
                  <a:srgbClr val="3333FF"/>
                </a:solidFill>
                <a:latin typeface="Calibri" panose="020F0502020204030204" pitchFamily="34" charset="0"/>
                <a:sym typeface="Symbol"/>
              </a:rPr>
              <a:t>/ </a:t>
            </a:r>
            <a:r>
              <a:rPr lang="en-GB" sz="1600" b="0" kern="0" dirty="0" smtClean="0">
                <a:solidFill>
                  <a:srgbClr val="3333FF"/>
                </a:solidFill>
                <a:latin typeface="Calibri" panose="020F0502020204030204" pitchFamily="34" charset="0"/>
                <a:sym typeface="Symbol"/>
              </a:rPr>
              <a:t>k</a:t>
            </a:r>
            <a:r>
              <a:rPr lang="en-GB" sz="1600" b="0" kern="0" baseline="-60000" dirty="0" smtClean="0">
                <a:solidFill>
                  <a:srgbClr val="3333FF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sz="1600" b="0" kern="0" baseline="-44000" dirty="0" smtClean="0">
                <a:solidFill>
                  <a:srgbClr val="3333FF"/>
                </a:solidFill>
                <a:latin typeface="Calibri" panose="020F0502020204030204" pitchFamily="34" charset="0"/>
                <a:sym typeface="Symbol"/>
              </a:rPr>
              <a:t> </a:t>
            </a:r>
            <a:r>
              <a:rPr lang="en-GB" sz="1600" b="0" kern="0" dirty="0" smtClean="0">
                <a:solidFill>
                  <a:srgbClr val="3333FF"/>
                </a:solidFill>
                <a:latin typeface="Calibri" panose="020F0502020204030204" pitchFamily="34" charset="0"/>
                <a:sym typeface="Symbol"/>
              </a:rPr>
              <a:t> </a:t>
            </a:r>
            <a:r>
              <a:rPr lang="en-GB" sz="1600" b="0" kern="0" dirty="0" smtClean="0">
                <a:solidFill>
                  <a:srgbClr val="3333FF"/>
                </a:solidFill>
                <a:latin typeface="Calibri" panose="020F0502020204030204" pitchFamily="34" charset="0"/>
                <a:sym typeface="Symbol"/>
              </a:rPr>
              <a:t>= 1.5 %</a:t>
            </a:r>
            <a:endParaRPr lang="en-GB" sz="1600" b="0" kern="0" dirty="0">
              <a:solidFill>
                <a:srgbClr val="3333FF"/>
              </a:solidFill>
              <a:latin typeface="Calibri" panose="020F0502020204030204" pitchFamily="34" charset="0"/>
              <a:sym typeface="Symbol"/>
            </a:endParaRPr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</a:t>
            </a:r>
            <a:r>
              <a:rPr lang="en-GB" dirty="0" err="1" smtClean="0"/>
              <a:t>Z</a:t>
            </a:r>
            <a:r>
              <a:rPr lang="en-GB" baseline="-25000" dirty="0" err="1" smtClean="0"/>
              <a:t>exp</a:t>
            </a:r>
            <a:r>
              <a:rPr lang="en-GB" dirty="0" err="1" smtClean="0"/>
              <a:t>,V</a:t>
            </a:r>
            <a:r>
              <a:rPr lang="en-GB" baseline="-25000" dirty="0" err="1"/>
              <a:t>Z</a:t>
            </a:r>
            <a:r>
              <a:rPr lang="en-GB" baseline="-34000" dirty="0" err="1" smtClean="0"/>
              <a:t>exp</a:t>
            </a:r>
            <a:r>
              <a:rPr lang="en-GB" dirty="0" smtClean="0"/>
              <a:t>)  </a:t>
            </a:r>
            <a:r>
              <a:rPr lang="en-GB" dirty="0" smtClean="0">
                <a:sym typeface="Symbol"/>
              </a:rPr>
              <a:t>  </a:t>
            </a:r>
            <a:r>
              <a:rPr lang="en-GB" dirty="0" smtClean="0"/>
              <a:t>(</a:t>
            </a:r>
            <a:r>
              <a:rPr lang="en-GB" dirty="0">
                <a:sym typeface="Symbol"/>
              </a:rPr>
              <a:t>,V</a:t>
            </a:r>
            <a:r>
              <a:rPr lang="en-GB" baseline="-25000" dirty="0">
                <a:sym typeface="Symbol"/>
              </a:rPr>
              <a:t></a:t>
            </a:r>
            <a:r>
              <a:rPr lang="en-GB" dirty="0" smtClean="0"/>
              <a:t>)  </a:t>
            </a:r>
            <a:r>
              <a:rPr lang="en-GB" dirty="0" smtClean="0">
                <a:sym typeface="Symbol"/>
              </a:rPr>
              <a:t>  </a:t>
            </a:r>
            <a:r>
              <a:rPr lang="en-GB" dirty="0" smtClean="0"/>
              <a:t>(</a:t>
            </a:r>
            <a:r>
              <a:rPr lang="en-GB" dirty="0" smtClean="0">
                <a:sym typeface="Symbol"/>
              </a:rPr>
              <a:t>,V</a:t>
            </a:r>
            <a:r>
              <a:rPr lang="en-GB" baseline="-25000" dirty="0" smtClean="0">
                <a:sym typeface="Symbol"/>
              </a:rPr>
              <a:t></a:t>
            </a:r>
            <a:r>
              <a:rPr lang="en-GB" dirty="0" smtClean="0"/>
              <a:t>)        e.g. </a:t>
            </a:r>
            <a:r>
              <a:rPr lang="en-GB" baseline="30000" dirty="0" smtClean="0">
                <a:sym typeface="Symbol"/>
              </a:rPr>
              <a:t>197</a:t>
            </a:r>
            <a:r>
              <a:rPr lang="en-GB" dirty="0" smtClean="0">
                <a:sym typeface="Symbol"/>
              </a:rPr>
              <a:t>Au + n</a:t>
            </a:r>
            <a:r>
              <a:rPr lang="en-GB" dirty="0" smtClean="0"/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1124094" y="1302213"/>
            <a:ext cx="14093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err="1" smtClean="0">
                <a:solidFill>
                  <a:srgbClr val="3333FF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u</a:t>
            </a:r>
            <a:r>
              <a:rPr lang="en-GB" sz="1600" baseline="-25000" dirty="0" err="1" smtClean="0">
                <a:solidFill>
                  <a:srgbClr val="3333FF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K</a:t>
            </a:r>
            <a:r>
              <a:rPr lang="en-GB" sz="1600" baseline="-44000" dirty="0" err="1" smtClean="0">
                <a:solidFill>
                  <a:srgbClr val="3333FF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T</a:t>
            </a:r>
            <a:r>
              <a:rPr lang="en-GB" sz="1600" baseline="-44000" dirty="0" smtClean="0">
                <a:solidFill>
                  <a:srgbClr val="3333FF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 </a:t>
            </a:r>
            <a:r>
              <a:rPr lang="en-GB" sz="1600" dirty="0">
                <a:solidFill>
                  <a:srgbClr val="3333FF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/ </a:t>
            </a:r>
            <a:r>
              <a:rPr lang="en-GB" sz="1600" dirty="0" smtClean="0">
                <a:solidFill>
                  <a:srgbClr val="3333FF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K</a:t>
            </a:r>
            <a:r>
              <a:rPr lang="en-GB" sz="1600" baseline="-36000" dirty="0" smtClean="0">
                <a:solidFill>
                  <a:srgbClr val="3333FF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T</a:t>
            </a:r>
            <a:r>
              <a:rPr lang="en-GB" sz="1600" dirty="0" smtClean="0">
                <a:solidFill>
                  <a:srgbClr val="3333FF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 </a:t>
            </a:r>
            <a:r>
              <a:rPr lang="en-GB" sz="1600" dirty="0">
                <a:solidFill>
                  <a:srgbClr val="3333FF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/>
              </a:rPr>
              <a:t>= 2.0 %</a:t>
            </a:r>
            <a:endParaRPr lang="en-GB" sz="1600" dirty="0">
              <a:solidFill>
                <a:srgbClr val="3333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812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000" y="720000"/>
            <a:ext cx="6303121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94448" y="1304768"/>
            <a:ext cx="152630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u</a:t>
            </a:r>
            <a:r>
              <a:rPr lang="en-GB" sz="1600" baseline="-25000" dirty="0" err="1">
                <a:solidFill>
                  <a:srgbClr val="003399"/>
                </a:solidFill>
                <a:latin typeface="Calibri" panose="020F0502020204030204" pitchFamily="34" charset="0"/>
              </a:rPr>
              <a:t>k</a:t>
            </a:r>
            <a:r>
              <a:rPr lang="en-GB" sz="1600" baseline="-360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T</a:t>
            </a:r>
            <a:r>
              <a:rPr lang="en-GB" sz="16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/</a:t>
            </a:r>
            <a:r>
              <a:rPr lang="en-GB" sz="16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k</a:t>
            </a:r>
            <a:r>
              <a:rPr lang="en-GB" sz="1600" baseline="-250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T</a:t>
            </a:r>
            <a:r>
              <a:rPr lang="en-GB" sz="16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 </a:t>
            </a:r>
            <a:r>
              <a:rPr lang="en-GB" sz="16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= 2.0 %</a:t>
            </a:r>
            <a:endParaRPr lang="en-GB" sz="1600" baseline="-250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24094" y="2708920"/>
            <a:ext cx="152630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D</a:t>
            </a:r>
            <a:r>
              <a:rPr lang="en-GB" sz="1600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u</a:t>
            </a:r>
          </a:p>
          <a:p>
            <a:endParaRPr lang="en-GB" sz="160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r>
              <a:rPr lang="en-GB" sz="16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(</a:t>
            </a:r>
            <a:r>
              <a:rPr lang="en-GB" sz="16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D</a:t>
            </a:r>
            <a:r>
              <a:rPr lang="en-GB" sz="1600" baseline="-250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u</a:t>
            </a:r>
            <a:r>
              <a:rPr lang="en-GB" sz="16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,k</a:t>
            </a:r>
            <a:r>
              <a:rPr lang="en-GB" sz="1600" baseline="-250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T</a:t>
            </a:r>
            <a:r>
              <a:rPr lang="en-GB" sz="16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,k</a:t>
            </a:r>
            <a:r>
              <a:rPr lang="en-GB" sz="1600" baseline="-2500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sz="160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)</a:t>
            </a:r>
            <a:endParaRPr lang="en-GB" sz="1600" baseline="-250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9144" y="2708920"/>
            <a:ext cx="152630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D</a:t>
            </a:r>
            <a:r>
              <a:rPr lang="en-GB" sz="1600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u</a:t>
            </a:r>
          </a:p>
          <a:p>
            <a:endParaRPr lang="en-GB" sz="160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r>
              <a:rPr lang="en-GB" sz="16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(</a:t>
            </a:r>
            <a:r>
              <a:rPr lang="en-GB" sz="16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D</a:t>
            </a:r>
            <a:r>
              <a:rPr lang="en-GB" sz="1600" baseline="-250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u</a:t>
            </a:r>
            <a:r>
              <a:rPr lang="en-GB" sz="16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,k</a:t>
            </a:r>
            <a:r>
              <a:rPr lang="en-GB" sz="1600" baseline="-250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T</a:t>
            </a:r>
            <a:r>
              <a:rPr lang="en-GB" sz="16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,k</a:t>
            </a:r>
            <a:r>
              <a:rPr lang="en-GB" sz="1600" baseline="-2500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sz="160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)</a:t>
            </a:r>
            <a:endParaRPr lang="en-GB" sz="1600" baseline="-250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28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Doppler broadening and self-shielding</a:t>
            </a:r>
            <a:endParaRPr lang="en-GB" dirty="0"/>
          </a:p>
        </p:txBody>
      </p:sp>
      <p:pic>
        <p:nvPicPr>
          <p:cNvPr id="2174985" name="Picture 9"/>
          <p:cNvPicPr>
            <a:picLocks noChangeAspect="1" noChangeArrowheads="1"/>
          </p:cNvPicPr>
          <p:nvPr/>
        </p:nvPicPr>
        <p:blipFill>
          <a:blip r:embed="rId3"/>
          <a:srcRect l="5695" t="9737" r="5695" b="6085"/>
          <a:stretch>
            <a:fillRect/>
          </a:stretch>
        </p:blipFill>
        <p:spPr bwMode="auto">
          <a:xfrm>
            <a:off x="0" y="1619250"/>
            <a:ext cx="49022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74986" name="Picture 10"/>
          <p:cNvPicPr>
            <a:picLocks noChangeAspect="1" noChangeArrowheads="1"/>
          </p:cNvPicPr>
          <p:nvPr/>
        </p:nvPicPr>
        <p:blipFill>
          <a:blip r:embed="rId4"/>
          <a:srcRect l="5623" t="9766" r="5623" b="6104"/>
          <a:stretch>
            <a:fillRect/>
          </a:stretch>
        </p:blipFill>
        <p:spPr bwMode="auto">
          <a:xfrm>
            <a:off x="4929188" y="1619250"/>
            <a:ext cx="4970462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9357825"/>
              </p:ext>
            </p:extLst>
          </p:nvPr>
        </p:nvGraphicFramePr>
        <p:xfrm>
          <a:off x="5111750" y="896938"/>
          <a:ext cx="25146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668" name="Equation" r:id="rId5" imgW="1257120" imgH="380880" progId="Equation.3">
                  <p:embed/>
                </p:oleObj>
              </mc:Choice>
              <mc:Fallback>
                <p:oleObj name="Equation" r:id="rId5" imgW="1257120" imgH="3808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0" y="896938"/>
                        <a:ext cx="25146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3600971"/>
              </p:ext>
            </p:extLst>
          </p:nvPr>
        </p:nvGraphicFramePr>
        <p:xfrm>
          <a:off x="8266113" y="812800"/>
          <a:ext cx="1371600" cy="88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669" name="Equation" r:id="rId7" imgW="685800" imgH="444240" progId="Equation.3">
                  <p:embed/>
                </p:oleObj>
              </mc:Choice>
              <mc:Fallback>
                <p:oleObj name="Equation" r:id="rId7" imgW="685800" imgH="4442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6113" y="812800"/>
                        <a:ext cx="1371600" cy="887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361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Experimental data for n + </a:t>
            </a:r>
            <a:r>
              <a:rPr lang="en-GB" baseline="30000" dirty="0" smtClean="0"/>
              <a:t>238</a:t>
            </a:r>
            <a:r>
              <a:rPr lang="en-GB" dirty="0" smtClean="0"/>
              <a:t>U: </a:t>
            </a:r>
            <a:r>
              <a:rPr lang="en-GB" dirty="0" smtClean="0">
                <a:sym typeface="Symbol"/>
              </a:rPr>
              <a:t></a:t>
            </a:r>
            <a:r>
              <a:rPr lang="en-GB" dirty="0" smtClean="0"/>
              <a:t>(</a:t>
            </a:r>
            <a:r>
              <a:rPr lang="en-GB" dirty="0" err="1" smtClean="0"/>
              <a:t>n,tot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3999" y="576000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601072" y="1124744"/>
            <a:ext cx="4176464" cy="28083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74625" indent="-174625">
              <a:spcBef>
                <a:spcPts val="0"/>
              </a:spcBef>
              <a:tabLst>
                <a:tab pos="174625" algn="l"/>
                <a:tab pos="987425" algn="l"/>
              </a:tabLst>
              <a:defRPr/>
            </a:pP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Experimental data from : 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Harvey et al.	</a:t>
            </a:r>
          </a:p>
          <a:p>
            <a:pPr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2000" dirty="0" smtClean="0">
              <a:solidFill>
                <a:srgbClr val="008000"/>
              </a:solidFill>
              <a:latin typeface="Calibri" panose="020F0502020204030204" pitchFamily="34" charset="0"/>
              <a:sym typeface="Symbol"/>
            </a:endParaRPr>
          </a:p>
          <a:p>
            <a:pPr>
              <a:lnSpc>
                <a:spcPct val="125000"/>
              </a:lnSpc>
              <a:spcBef>
                <a:spcPct val="50000"/>
              </a:spcBef>
              <a:tabLst>
                <a:tab pos="174625" algn="l"/>
                <a:tab pos="900113" algn="l"/>
              </a:tabLst>
              <a:defRPr/>
            </a:pPr>
            <a:endParaRPr lang="en-GB" altLang="en-US" sz="1200" b="1" dirty="0"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333715" y="2381465"/>
            <a:ext cx="11496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421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data for n + </a:t>
            </a:r>
            <a:r>
              <a:rPr lang="en-GB" baseline="30000" dirty="0"/>
              <a:t>238</a:t>
            </a:r>
            <a:r>
              <a:rPr lang="en-GB" dirty="0"/>
              <a:t>U: </a:t>
            </a:r>
            <a:r>
              <a:rPr lang="en-GB" dirty="0">
                <a:sym typeface="Symbol"/>
              </a:rPr>
              <a:t></a:t>
            </a:r>
            <a:r>
              <a:rPr lang="en-GB" dirty="0"/>
              <a:t>(</a:t>
            </a:r>
            <a:r>
              <a:rPr lang="en-GB" dirty="0" err="1"/>
              <a:t>n,tot</a:t>
            </a:r>
            <a:r>
              <a:rPr lang="en-GB" dirty="0"/>
              <a:t>)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3999" y="576000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601072" y="1124744"/>
            <a:ext cx="4176464" cy="28083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74625" indent="-174625">
              <a:spcBef>
                <a:spcPts val="0"/>
              </a:spcBef>
              <a:tabLst>
                <a:tab pos="174625" algn="l"/>
                <a:tab pos="987425" algn="l"/>
              </a:tabLst>
              <a:defRPr/>
            </a:pP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Experimental data from : 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Harvey et al.	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Tsubone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et al.	</a:t>
            </a:r>
          </a:p>
          <a:p>
            <a:pPr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2000" dirty="0" smtClean="0">
              <a:solidFill>
                <a:srgbClr val="008000"/>
              </a:solidFill>
              <a:latin typeface="Calibri" panose="020F0502020204030204" pitchFamily="34" charset="0"/>
              <a:sym typeface="Symbol"/>
            </a:endParaRPr>
          </a:p>
          <a:p>
            <a:pPr>
              <a:lnSpc>
                <a:spcPct val="125000"/>
              </a:lnSpc>
              <a:spcBef>
                <a:spcPct val="50000"/>
              </a:spcBef>
              <a:tabLst>
                <a:tab pos="174625" algn="l"/>
                <a:tab pos="900113" algn="l"/>
              </a:tabLst>
              <a:defRPr/>
            </a:pPr>
            <a:endParaRPr lang="en-GB" altLang="en-US" sz="1200" b="1" dirty="0"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333715" y="2381465"/>
            <a:ext cx="11496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8487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data for n + </a:t>
            </a:r>
            <a:r>
              <a:rPr lang="en-GB" baseline="30000" dirty="0"/>
              <a:t>238</a:t>
            </a:r>
            <a:r>
              <a:rPr lang="en-GB" dirty="0"/>
              <a:t>U: </a:t>
            </a:r>
            <a:r>
              <a:rPr lang="en-GB" dirty="0">
                <a:sym typeface="Symbol"/>
              </a:rPr>
              <a:t></a:t>
            </a:r>
            <a:r>
              <a:rPr lang="en-GB" dirty="0"/>
              <a:t>(</a:t>
            </a:r>
            <a:r>
              <a:rPr lang="en-GB" dirty="0" err="1"/>
              <a:t>n,tot</a:t>
            </a:r>
            <a:r>
              <a:rPr lang="en-GB" dirty="0"/>
              <a:t>)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3999" y="576000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601072" y="1124744"/>
            <a:ext cx="4176464" cy="28083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74625" indent="-174625">
              <a:spcBef>
                <a:spcPts val="0"/>
              </a:spcBef>
              <a:tabLst>
                <a:tab pos="174625" algn="l"/>
                <a:tab pos="987425" algn="l"/>
              </a:tabLst>
              <a:defRPr/>
            </a:pP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Experimental data from : 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Harvey et al.	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Tsubone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et al.	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err="1">
                <a:solidFill>
                  <a:srgbClr val="4D4D4D"/>
                </a:solidFill>
                <a:latin typeface="Calibri" panose="020F0502020204030204" pitchFamily="34" charset="0"/>
              </a:rPr>
              <a:t>Poenitz</a:t>
            </a:r>
            <a:r>
              <a:rPr lang="en-GB" altLang="en-US" sz="1800" dirty="0">
                <a:solidFill>
                  <a:srgbClr val="4D4D4D"/>
                </a:solidFill>
                <a:latin typeface="Calibri" panose="020F0502020204030204" pitchFamily="34" charset="0"/>
              </a:rPr>
              <a:t> et al.</a:t>
            </a:r>
          </a:p>
          <a:p>
            <a:pPr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2000" dirty="0" smtClean="0">
              <a:solidFill>
                <a:srgbClr val="008000"/>
              </a:solidFill>
              <a:latin typeface="Calibri" panose="020F0502020204030204" pitchFamily="34" charset="0"/>
              <a:sym typeface="Symbol"/>
            </a:endParaRPr>
          </a:p>
          <a:p>
            <a:pPr>
              <a:lnSpc>
                <a:spcPct val="125000"/>
              </a:lnSpc>
              <a:spcBef>
                <a:spcPct val="50000"/>
              </a:spcBef>
              <a:tabLst>
                <a:tab pos="174625" algn="l"/>
                <a:tab pos="900113" algn="l"/>
              </a:tabLst>
              <a:defRPr/>
            </a:pPr>
            <a:endParaRPr lang="en-GB" altLang="en-US" sz="1200" b="1" dirty="0"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333715" y="2381465"/>
            <a:ext cx="11496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061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data for n + </a:t>
            </a:r>
            <a:r>
              <a:rPr lang="en-GB" baseline="30000" dirty="0"/>
              <a:t>238</a:t>
            </a:r>
            <a:r>
              <a:rPr lang="en-GB" dirty="0"/>
              <a:t>U: </a:t>
            </a:r>
            <a:r>
              <a:rPr lang="en-GB" dirty="0">
                <a:sym typeface="Symbol"/>
              </a:rPr>
              <a:t></a:t>
            </a:r>
            <a:r>
              <a:rPr lang="en-GB" dirty="0"/>
              <a:t>(</a:t>
            </a:r>
            <a:r>
              <a:rPr lang="en-GB" dirty="0" err="1"/>
              <a:t>n,tot</a:t>
            </a:r>
            <a:r>
              <a:rPr lang="en-GB" dirty="0"/>
              <a:t>)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3999" y="576000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601072" y="1124744"/>
            <a:ext cx="4176464" cy="28083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74625" indent="-174625">
              <a:spcBef>
                <a:spcPts val="0"/>
              </a:spcBef>
              <a:tabLst>
                <a:tab pos="174625" algn="l"/>
                <a:tab pos="987425" algn="l"/>
              </a:tabLst>
              <a:defRPr/>
            </a:pP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Experimental data from : 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Harvey et al.	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Tsubone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et al.	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err="1">
                <a:solidFill>
                  <a:srgbClr val="4D4D4D"/>
                </a:solidFill>
                <a:latin typeface="Calibri" panose="020F0502020204030204" pitchFamily="34" charset="0"/>
              </a:rPr>
              <a:t>Poenitz</a:t>
            </a:r>
            <a:r>
              <a:rPr lang="en-GB" altLang="en-US" sz="1800" dirty="0">
                <a:solidFill>
                  <a:srgbClr val="4D4D4D"/>
                </a:solidFill>
                <a:latin typeface="Calibri" panose="020F0502020204030204" pitchFamily="34" charset="0"/>
              </a:rPr>
              <a:t> et al.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Whalen et al.</a:t>
            </a:r>
          </a:p>
          <a:p>
            <a:pPr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2000" dirty="0" smtClean="0">
              <a:solidFill>
                <a:srgbClr val="008000"/>
              </a:solidFill>
              <a:latin typeface="Calibri" panose="020F0502020204030204" pitchFamily="34" charset="0"/>
              <a:sym typeface="Symbol"/>
            </a:endParaRPr>
          </a:p>
          <a:p>
            <a:pPr>
              <a:lnSpc>
                <a:spcPct val="125000"/>
              </a:lnSpc>
              <a:spcBef>
                <a:spcPct val="50000"/>
              </a:spcBef>
              <a:tabLst>
                <a:tab pos="174625" algn="l"/>
                <a:tab pos="900113" algn="l"/>
              </a:tabLst>
              <a:defRPr/>
            </a:pPr>
            <a:endParaRPr lang="en-GB" altLang="en-US" sz="1200" b="1" dirty="0"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333715" y="2381465"/>
            <a:ext cx="11496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859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data for n + </a:t>
            </a:r>
            <a:r>
              <a:rPr lang="en-GB" baseline="30000" dirty="0"/>
              <a:t>238</a:t>
            </a:r>
            <a:r>
              <a:rPr lang="en-GB" dirty="0"/>
              <a:t>U: </a:t>
            </a:r>
            <a:r>
              <a:rPr lang="en-GB" dirty="0">
                <a:sym typeface="Symbol"/>
              </a:rPr>
              <a:t></a:t>
            </a:r>
            <a:r>
              <a:rPr lang="en-GB" dirty="0"/>
              <a:t>(</a:t>
            </a:r>
            <a:r>
              <a:rPr lang="en-GB" dirty="0" err="1"/>
              <a:t>n,tot</a:t>
            </a:r>
            <a:r>
              <a:rPr lang="en-GB" dirty="0"/>
              <a:t>)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3999" y="576000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601072" y="1124744"/>
            <a:ext cx="4176464" cy="28083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74625" indent="-174625">
              <a:spcBef>
                <a:spcPts val="0"/>
              </a:spcBef>
              <a:tabLst>
                <a:tab pos="174625" algn="l"/>
                <a:tab pos="987425" algn="l"/>
              </a:tabLst>
              <a:defRPr/>
            </a:pP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Experimental data from : 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Harvey et al.	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Tsubone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et al.	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err="1">
                <a:solidFill>
                  <a:srgbClr val="4D4D4D"/>
                </a:solidFill>
                <a:latin typeface="Calibri" panose="020F0502020204030204" pitchFamily="34" charset="0"/>
              </a:rPr>
              <a:t>Poenitz</a:t>
            </a:r>
            <a:r>
              <a:rPr lang="en-GB" altLang="en-US" sz="1800" dirty="0">
                <a:solidFill>
                  <a:srgbClr val="4D4D4D"/>
                </a:solidFill>
                <a:latin typeface="Calibri" panose="020F0502020204030204" pitchFamily="34" charset="0"/>
              </a:rPr>
              <a:t> et al.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Whalen et al.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Gregoriev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et al.	</a:t>
            </a:r>
          </a:p>
          <a:p>
            <a:pPr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2000" dirty="0" smtClean="0">
              <a:solidFill>
                <a:srgbClr val="008000"/>
              </a:solidFill>
              <a:latin typeface="Calibri" panose="020F0502020204030204" pitchFamily="34" charset="0"/>
              <a:sym typeface="Symbol"/>
            </a:endParaRPr>
          </a:p>
          <a:p>
            <a:pPr>
              <a:lnSpc>
                <a:spcPct val="125000"/>
              </a:lnSpc>
              <a:spcBef>
                <a:spcPct val="50000"/>
              </a:spcBef>
              <a:tabLst>
                <a:tab pos="174625" algn="l"/>
                <a:tab pos="900113" algn="l"/>
              </a:tabLst>
              <a:defRPr/>
            </a:pPr>
            <a:endParaRPr lang="en-GB" altLang="en-US" sz="1200" b="1" dirty="0"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333715" y="2381465"/>
            <a:ext cx="11496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3762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data for n + </a:t>
            </a:r>
            <a:r>
              <a:rPr lang="en-GB" baseline="30000" dirty="0"/>
              <a:t>238</a:t>
            </a:r>
            <a:r>
              <a:rPr lang="en-GB" dirty="0"/>
              <a:t>U: </a:t>
            </a:r>
            <a:r>
              <a:rPr lang="en-GB" dirty="0">
                <a:sym typeface="Symbol"/>
              </a:rPr>
              <a:t></a:t>
            </a:r>
            <a:r>
              <a:rPr lang="en-GB" dirty="0"/>
              <a:t>(</a:t>
            </a:r>
            <a:r>
              <a:rPr lang="en-GB" dirty="0" err="1"/>
              <a:t>n,tot</a:t>
            </a:r>
            <a:r>
              <a:rPr lang="en-GB" dirty="0"/>
              <a:t>)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3999" y="576000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601072" y="1124744"/>
            <a:ext cx="4176464" cy="28083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74625" indent="-174625">
              <a:spcBef>
                <a:spcPts val="0"/>
              </a:spcBef>
              <a:tabLst>
                <a:tab pos="174625" algn="l"/>
                <a:tab pos="987425" algn="l"/>
              </a:tabLst>
              <a:defRPr/>
            </a:pP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Experimental data from : 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Harvey et al.	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Tsubone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et al.	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err="1">
                <a:solidFill>
                  <a:srgbClr val="4D4D4D"/>
                </a:solidFill>
                <a:latin typeface="Calibri" panose="020F0502020204030204" pitchFamily="34" charset="0"/>
              </a:rPr>
              <a:t>Poenitz</a:t>
            </a:r>
            <a:r>
              <a:rPr lang="en-GB" altLang="en-US" sz="1800" dirty="0">
                <a:solidFill>
                  <a:srgbClr val="4D4D4D"/>
                </a:solidFill>
                <a:latin typeface="Calibri" panose="020F0502020204030204" pitchFamily="34" charset="0"/>
              </a:rPr>
              <a:t> et al.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Whalen et al.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Gregoriev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et al.	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Konovov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et al.</a:t>
            </a:r>
            <a:endParaRPr lang="en-GB" altLang="en-US" sz="1800" dirty="0">
              <a:solidFill>
                <a:srgbClr val="008000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2000" dirty="0" smtClean="0">
              <a:solidFill>
                <a:srgbClr val="008000"/>
              </a:solidFill>
              <a:latin typeface="Calibri" panose="020F0502020204030204" pitchFamily="34" charset="0"/>
              <a:sym typeface="Symbol"/>
            </a:endParaRPr>
          </a:p>
          <a:p>
            <a:pPr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2000" dirty="0" smtClean="0">
              <a:solidFill>
                <a:srgbClr val="008000"/>
              </a:solidFill>
              <a:latin typeface="Calibri" panose="020F0502020204030204" pitchFamily="34" charset="0"/>
              <a:sym typeface="Symbol"/>
            </a:endParaRPr>
          </a:p>
          <a:p>
            <a:pPr>
              <a:lnSpc>
                <a:spcPct val="125000"/>
              </a:lnSpc>
              <a:spcBef>
                <a:spcPct val="50000"/>
              </a:spcBef>
              <a:tabLst>
                <a:tab pos="174625" algn="l"/>
                <a:tab pos="900113" algn="l"/>
              </a:tabLst>
              <a:defRPr/>
            </a:pPr>
            <a:endParaRPr lang="en-GB" altLang="en-US" sz="1200" b="1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333715" y="2381465"/>
            <a:ext cx="11496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250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GLSQ analysis for n + </a:t>
            </a:r>
            <a:r>
              <a:rPr lang="en-GB" baseline="30000" dirty="0" smtClean="0"/>
              <a:t>238</a:t>
            </a:r>
            <a:r>
              <a:rPr lang="en-GB" dirty="0" smtClean="0"/>
              <a:t>U: </a:t>
            </a:r>
            <a:r>
              <a:rPr lang="en-GB" dirty="0" smtClean="0">
                <a:sym typeface="Symbol"/>
              </a:rPr>
              <a:t></a:t>
            </a:r>
            <a:r>
              <a:rPr lang="en-GB" dirty="0" smtClean="0"/>
              <a:t>(</a:t>
            </a:r>
            <a:r>
              <a:rPr lang="en-GB" dirty="0" err="1" smtClean="0"/>
              <a:t>n,tot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3999" y="576000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601072" y="1124744"/>
            <a:ext cx="4176464" cy="28083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74625" indent="-174625">
              <a:spcBef>
                <a:spcPts val="0"/>
              </a:spcBef>
              <a:tabLst>
                <a:tab pos="174625" algn="l"/>
                <a:tab pos="987425" algn="l"/>
              </a:tabLst>
              <a:defRPr/>
            </a:pP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Experimental data from : 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Harvey et al.	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Tsubone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et al.	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err="1">
                <a:solidFill>
                  <a:srgbClr val="4D4D4D"/>
                </a:solidFill>
                <a:latin typeface="Calibri" panose="020F0502020204030204" pitchFamily="34" charset="0"/>
              </a:rPr>
              <a:t>Poenitz</a:t>
            </a:r>
            <a:r>
              <a:rPr lang="en-GB" altLang="en-US" sz="1800" dirty="0">
                <a:solidFill>
                  <a:srgbClr val="4D4D4D"/>
                </a:solidFill>
                <a:latin typeface="Calibri" panose="020F0502020204030204" pitchFamily="34" charset="0"/>
              </a:rPr>
              <a:t> et al.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Whalen et al.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Gregoriev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et al.	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Konovov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et al.</a:t>
            </a:r>
            <a:endParaRPr lang="en-GB" altLang="en-US" sz="1800" dirty="0">
              <a:solidFill>
                <a:srgbClr val="008000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2000" dirty="0" smtClean="0">
              <a:solidFill>
                <a:srgbClr val="008000"/>
              </a:solidFill>
              <a:latin typeface="Calibri" panose="020F0502020204030204" pitchFamily="34" charset="0"/>
              <a:sym typeface="Symbol"/>
            </a:endParaRPr>
          </a:p>
          <a:p>
            <a:pPr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2000" dirty="0" smtClean="0">
                <a:solidFill>
                  <a:srgbClr val="FF0000"/>
                </a:solidFill>
                <a:latin typeface="Calibri" panose="020F0502020204030204" pitchFamily="34" charset="0"/>
                <a:sym typeface="Symbol"/>
              </a:rPr>
              <a:t> GMA analysis (GLS)</a:t>
            </a:r>
          </a:p>
          <a:p>
            <a:pPr>
              <a:lnSpc>
                <a:spcPct val="125000"/>
              </a:lnSpc>
              <a:spcBef>
                <a:spcPct val="50000"/>
              </a:spcBef>
              <a:tabLst>
                <a:tab pos="174625" algn="l"/>
                <a:tab pos="900113" algn="l"/>
              </a:tabLst>
              <a:defRPr/>
            </a:pPr>
            <a:endParaRPr lang="en-GB" altLang="en-US" sz="1200" b="1" dirty="0">
              <a:latin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-333715" y="2381465"/>
            <a:ext cx="11496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830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data for </a:t>
            </a:r>
            <a:r>
              <a:rPr lang="en-GB" baseline="30000" dirty="0"/>
              <a:t>238</a:t>
            </a:r>
            <a:r>
              <a:rPr lang="en-GB" dirty="0"/>
              <a:t>U+n: </a:t>
            </a:r>
            <a:r>
              <a:rPr lang="en-GB" dirty="0">
                <a:sym typeface="Symbol"/>
              </a:rPr>
              <a:t></a:t>
            </a:r>
            <a:r>
              <a:rPr lang="en-GB" dirty="0"/>
              <a:t>(n,</a:t>
            </a:r>
            <a:r>
              <a:rPr lang="en-GB" dirty="0">
                <a:sym typeface="Symbol"/>
              </a:rPr>
              <a:t></a:t>
            </a:r>
            <a:r>
              <a:rPr lang="en-GB" dirty="0"/>
              <a:t>)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32520" y="1124744"/>
            <a:ext cx="4176464" cy="28083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74625" indent="-174625">
              <a:spcBef>
                <a:spcPts val="0"/>
              </a:spcBef>
              <a:tabLst>
                <a:tab pos="174625" algn="l"/>
                <a:tab pos="987425" algn="l"/>
              </a:tabLst>
              <a:defRPr/>
            </a:pP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Experimental data from : 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Standard 2007</a:t>
            </a:r>
          </a:p>
        </p:txBody>
      </p:sp>
      <p:pic>
        <p:nvPicPr>
          <p:cNvPr id="515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000" y="576000"/>
            <a:ext cx="6303121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187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data for </a:t>
            </a:r>
            <a:r>
              <a:rPr lang="en-GB" baseline="30000" dirty="0"/>
              <a:t>238</a:t>
            </a:r>
            <a:r>
              <a:rPr lang="en-GB" dirty="0"/>
              <a:t>U+n: </a:t>
            </a:r>
            <a:r>
              <a:rPr lang="en-GB" dirty="0">
                <a:sym typeface="Symbol"/>
              </a:rPr>
              <a:t></a:t>
            </a:r>
            <a:r>
              <a:rPr lang="en-GB" dirty="0"/>
              <a:t>(n,</a:t>
            </a:r>
            <a:r>
              <a:rPr lang="en-GB" dirty="0">
                <a:sym typeface="Symbol"/>
              </a:rPr>
              <a:t></a:t>
            </a:r>
            <a:r>
              <a:rPr lang="en-GB" dirty="0"/>
              <a:t>)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32520" y="1124744"/>
            <a:ext cx="4176464" cy="28083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74625" indent="-174625">
              <a:spcBef>
                <a:spcPts val="0"/>
              </a:spcBef>
              <a:tabLst>
                <a:tab pos="174625" algn="l"/>
                <a:tab pos="987425" algn="l"/>
              </a:tabLst>
              <a:defRPr/>
            </a:pP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Experimental data from : 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Standard 2007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Kim et al.	(GELINA)</a:t>
            </a:r>
          </a:p>
        </p:txBody>
      </p:sp>
      <p:pic>
        <p:nvPicPr>
          <p:cNvPr id="514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000" y="576000"/>
            <a:ext cx="6303121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320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data for </a:t>
            </a:r>
            <a:r>
              <a:rPr lang="en-GB" baseline="30000" dirty="0"/>
              <a:t>238</a:t>
            </a:r>
            <a:r>
              <a:rPr lang="en-GB" dirty="0"/>
              <a:t>U+n: </a:t>
            </a:r>
            <a:r>
              <a:rPr lang="en-GB" dirty="0">
                <a:sym typeface="Symbol"/>
              </a:rPr>
              <a:t></a:t>
            </a:r>
            <a:r>
              <a:rPr lang="en-GB" dirty="0"/>
              <a:t>(n,</a:t>
            </a:r>
            <a:r>
              <a:rPr lang="en-GB" dirty="0">
                <a:sym typeface="Symbol"/>
              </a:rPr>
              <a:t></a:t>
            </a:r>
            <a:r>
              <a:rPr lang="en-GB" dirty="0"/>
              <a:t>)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32520" y="1124744"/>
            <a:ext cx="4176464" cy="28083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74625" indent="-174625">
              <a:spcBef>
                <a:spcPts val="0"/>
              </a:spcBef>
              <a:tabLst>
                <a:tab pos="174625" algn="l"/>
                <a:tab pos="987425" algn="l"/>
              </a:tabLst>
              <a:defRPr/>
            </a:pP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Experimental data from : 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Standard 2007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Kim et al.	(GELINA)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Ullmann et al.	(LANSCE)</a:t>
            </a:r>
          </a:p>
        </p:txBody>
      </p:sp>
      <p:pic>
        <p:nvPicPr>
          <p:cNvPr id="513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000" y="576000"/>
            <a:ext cx="6303121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032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Doppler broadening and self-shielding</a:t>
            </a:r>
            <a:endParaRPr lang="en-GB" dirty="0"/>
          </a:p>
        </p:txBody>
      </p:sp>
      <p:pic>
        <p:nvPicPr>
          <p:cNvPr id="2178053" name="Picture 5"/>
          <p:cNvPicPr>
            <a:picLocks noChangeAspect="1" noChangeArrowheads="1"/>
          </p:cNvPicPr>
          <p:nvPr/>
        </p:nvPicPr>
        <p:blipFill>
          <a:blip r:embed="rId3"/>
          <a:srcRect l="5695" t="9737" r="5695" b="6085"/>
          <a:stretch>
            <a:fillRect/>
          </a:stretch>
        </p:blipFill>
        <p:spPr bwMode="auto">
          <a:xfrm>
            <a:off x="0" y="1619250"/>
            <a:ext cx="49022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78055" name="Picture 7"/>
          <p:cNvPicPr>
            <a:picLocks noChangeAspect="1" noChangeArrowheads="1"/>
          </p:cNvPicPr>
          <p:nvPr/>
        </p:nvPicPr>
        <p:blipFill>
          <a:blip r:embed="rId4"/>
          <a:srcRect l="5623" t="9766" r="5623" b="6104"/>
          <a:stretch>
            <a:fillRect/>
          </a:stretch>
        </p:blipFill>
        <p:spPr bwMode="auto">
          <a:xfrm>
            <a:off x="4929188" y="1619250"/>
            <a:ext cx="4970462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9357825"/>
              </p:ext>
            </p:extLst>
          </p:nvPr>
        </p:nvGraphicFramePr>
        <p:xfrm>
          <a:off x="5111750" y="896938"/>
          <a:ext cx="25146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689" name="Equation" r:id="rId5" imgW="1257120" imgH="380880" progId="Equation.3">
                  <p:embed/>
                </p:oleObj>
              </mc:Choice>
              <mc:Fallback>
                <p:oleObj name="Equation" r:id="rId5" imgW="1257120" imgH="3808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0" y="896938"/>
                        <a:ext cx="25146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0503226"/>
              </p:ext>
            </p:extLst>
          </p:nvPr>
        </p:nvGraphicFramePr>
        <p:xfrm>
          <a:off x="8266113" y="812800"/>
          <a:ext cx="1371600" cy="88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690" name="Equation" r:id="rId7" imgW="685800" imgH="444240" progId="Equation.3">
                  <p:embed/>
                </p:oleObj>
              </mc:Choice>
              <mc:Fallback>
                <p:oleObj name="Equation" r:id="rId7" imgW="685800" imgH="4442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6113" y="812800"/>
                        <a:ext cx="1371600" cy="887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796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data for </a:t>
            </a:r>
            <a:r>
              <a:rPr lang="en-GB" baseline="30000" dirty="0"/>
              <a:t>238</a:t>
            </a:r>
            <a:r>
              <a:rPr lang="en-GB" dirty="0"/>
              <a:t>U+n: </a:t>
            </a:r>
            <a:r>
              <a:rPr lang="en-GB" dirty="0">
                <a:sym typeface="Symbol"/>
              </a:rPr>
              <a:t></a:t>
            </a:r>
            <a:r>
              <a:rPr lang="en-GB" dirty="0"/>
              <a:t>(n,</a:t>
            </a:r>
            <a:r>
              <a:rPr lang="en-GB" dirty="0">
                <a:sym typeface="Symbol"/>
              </a:rPr>
              <a:t></a:t>
            </a:r>
            <a:r>
              <a:rPr lang="en-GB" dirty="0"/>
              <a:t>)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32520" y="1124744"/>
            <a:ext cx="4176464" cy="28083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74625" indent="-174625">
              <a:spcBef>
                <a:spcPts val="0"/>
              </a:spcBef>
              <a:tabLst>
                <a:tab pos="174625" algn="l"/>
                <a:tab pos="987425" algn="l"/>
              </a:tabLst>
              <a:defRPr/>
            </a:pP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Experimental data from : 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Standard 2007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Kim et al.	(GELINA)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Ullmann et al.	(LANSCE)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Mingrone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1800" dirty="0">
                <a:solidFill>
                  <a:srgbClr val="4D4D4D"/>
                </a:solidFill>
                <a:latin typeface="Calibri" panose="020F0502020204030204" pitchFamily="34" charset="0"/>
              </a:rPr>
              <a:t>et al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.	(</a:t>
            </a: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n_TOF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)</a:t>
            </a:r>
            <a:endParaRPr lang="en-GB" altLang="en-US" sz="1800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  <p:pic>
        <p:nvPicPr>
          <p:cNvPr id="516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000" y="576000"/>
            <a:ext cx="6303121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836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data for </a:t>
            </a:r>
            <a:r>
              <a:rPr lang="en-GB" baseline="30000" dirty="0" smtClean="0"/>
              <a:t>238</a:t>
            </a:r>
            <a:r>
              <a:rPr lang="en-GB" dirty="0" smtClean="0"/>
              <a:t>U+n: </a:t>
            </a:r>
            <a:r>
              <a:rPr lang="en-GB" dirty="0" smtClean="0">
                <a:sym typeface="Symbol"/>
              </a:rPr>
              <a:t></a:t>
            </a:r>
            <a:r>
              <a:rPr lang="en-GB" dirty="0"/>
              <a:t>(n,</a:t>
            </a:r>
            <a:r>
              <a:rPr lang="en-GB" dirty="0">
                <a:sym typeface="Symbol"/>
              </a:rPr>
              <a:t>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32520" y="1124744"/>
            <a:ext cx="4176464" cy="28083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74625" indent="-174625">
              <a:spcBef>
                <a:spcPts val="0"/>
              </a:spcBef>
              <a:tabLst>
                <a:tab pos="174625" algn="l"/>
                <a:tab pos="987425" algn="l"/>
              </a:tabLst>
              <a:defRPr/>
            </a:pP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Experimental data from : 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Standard 2007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Kim et al.	(GELINA)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Ullmann et al.	(LANSCE)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Mingrone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1800" dirty="0">
                <a:solidFill>
                  <a:srgbClr val="4D4D4D"/>
                </a:solidFill>
                <a:latin typeface="Calibri" panose="020F0502020204030204" pitchFamily="34" charset="0"/>
              </a:rPr>
              <a:t>et al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.	(</a:t>
            </a: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n_TOF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)</a:t>
            </a:r>
            <a:endParaRPr lang="en-GB" altLang="en-US" sz="1800" dirty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Wright al.	(</a:t>
            </a: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n_TOF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)</a:t>
            </a:r>
            <a:endParaRPr lang="en-GB" altLang="en-US" sz="1800" dirty="0">
              <a:solidFill>
                <a:srgbClr val="008000"/>
              </a:solidFill>
              <a:latin typeface="Calibri" panose="020F0502020204030204" pitchFamily="34" charset="0"/>
            </a:endParaRPr>
          </a:p>
          <a:p>
            <a:pPr>
              <a:lnSpc>
                <a:spcPct val="125000"/>
              </a:lnSpc>
              <a:spcBef>
                <a:spcPct val="50000"/>
              </a:spcBef>
              <a:tabLst>
                <a:tab pos="174625" algn="l"/>
                <a:tab pos="900113" algn="l"/>
              </a:tabLst>
              <a:defRPr/>
            </a:pPr>
            <a:endParaRPr lang="en-GB" altLang="en-US" sz="1200" b="1" dirty="0">
              <a:latin typeface="Verdana" pitchFamily="34" charset="0"/>
            </a:endParaRPr>
          </a:p>
        </p:txBody>
      </p:sp>
      <p:pic>
        <p:nvPicPr>
          <p:cNvPr id="51200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000" y="576000"/>
            <a:ext cx="6303121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81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GLSQ analysis for n + </a:t>
            </a:r>
            <a:r>
              <a:rPr lang="en-GB" baseline="30000" dirty="0" smtClean="0"/>
              <a:t>238</a:t>
            </a:r>
            <a:r>
              <a:rPr lang="en-GB" dirty="0" smtClean="0"/>
              <a:t>U: </a:t>
            </a:r>
            <a:r>
              <a:rPr lang="en-GB" dirty="0" smtClean="0">
                <a:sym typeface="Symbol"/>
              </a:rPr>
              <a:t></a:t>
            </a:r>
            <a:r>
              <a:rPr lang="en-GB" dirty="0" smtClean="0"/>
              <a:t>(n,</a:t>
            </a:r>
            <a:r>
              <a:rPr lang="en-GB" dirty="0" smtClean="0">
                <a:sym typeface="Symbol"/>
              </a:rPr>
              <a:t>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32520" y="1124744"/>
            <a:ext cx="4176464" cy="28083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74625" indent="-174625">
              <a:spcBef>
                <a:spcPts val="0"/>
              </a:spcBef>
              <a:tabLst>
                <a:tab pos="174625" algn="l"/>
                <a:tab pos="987425" algn="l"/>
              </a:tabLst>
              <a:defRPr/>
            </a:pP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Experimental data from : 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Standard 2007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Kim et al.	(GELINA)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Ullmann et al.	(LANSCE)</a:t>
            </a: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Mingrone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1800" dirty="0">
                <a:solidFill>
                  <a:srgbClr val="4D4D4D"/>
                </a:solidFill>
                <a:latin typeface="Calibri" panose="020F0502020204030204" pitchFamily="34" charset="0"/>
              </a:rPr>
              <a:t>et al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.	(</a:t>
            </a: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n_TOF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)</a:t>
            </a:r>
            <a:endParaRPr lang="en-GB" altLang="en-US" sz="1800" dirty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 marL="536575" indent="-274638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6575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Wright al.	(</a:t>
            </a:r>
            <a:r>
              <a:rPr lang="en-GB" altLang="en-US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n_TOF</a:t>
            </a: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)</a:t>
            </a:r>
          </a:p>
          <a:p>
            <a:pPr marL="261937">
              <a:spcBef>
                <a:spcPts val="0"/>
              </a:spcBef>
              <a:tabLst>
                <a:tab pos="536575" algn="l"/>
                <a:tab pos="2147888" algn="l"/>
              </a:tabLst>
              <a:defRPr/>
            </a:pPr>
            <a:endParaRPr lang="en-GB" altLang="en-US" sz="1800" dirty="0">
              <a:solidFill>
                <a:srgbClr val="008000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2000" dirty="0" smtClean="0">
              <a:solidFill>
                <a:srgbClr val="008000"/>
              </a:solidFill>
              <a:latin typeface="Calibri" panose="020F0502020204030204" pitchFamily="34" charset="0"/>
              <a:sym typeface="Symbol"/>
            </a:endParaRPr>
          </a:p>
          <a:p>
            <a:pPr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2000" dirty="0" smtClean="0">
                <a:solidFill>
                  <a:srgbClr val="FF0000"/>
                </a:solidFill>
                <a:latin typeface="Calibri" panose="020F0502020204030204" pitchFamily="34" charset="0"/>
                <a:sym typeface="Symbol"/>
              </a:rPr>
              <a:t> GMA analysis (GLS)</a:t>
            </a:r>
          </a:p>
          <a:p>
            <a:pPr>
              <a:lnSpc>
                <a:spcPct val="125000"/>
              </a:lnSpc>
              <a:spcBef>
                <a:spcPct val="50000"/>
              </a:spcBef>
              <a:tabLst>
                <a:tab pos="174625" algn="l"/>
                <a:tab pos="900113" algn="l"/>
              </a:tabLst>
              <a:defRPr/>
            </a:pPr>
            <a:endParaRPr lang="en-GB" altLang="en-US" sz="1200" b="1" dirty="0">
              <a:latin typeface="Verdana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000" y="576000"/>
            <a:ext cx="6303121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>
            <a:spLocks/>
          </p:cNvSpPr>
          <p:nvPr/>
        </p:nvSpPr>
        <p:spPr>
          <a:xfrm rot="16200000">
            <a:off x="4124908" y="2096853"/>
            <a:ext cx="2520280" cy="72008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(&lt;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</a:t>
            </a:r>
            <a:r>
              <a:rPr lang="en-GB" sz="2000" baseline="-25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&gt; E</a:t>
            </a:r>
            <a:r>
              <a:rPr lang="en-GB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1/2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 / (b keV</a:t>
            </a:r>
            <a:r>
              <a:rPr lang="en-GB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1/2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12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GLSQ analysis for n + </a:t>
            </a:r>
            <a:r>
              <a:rPr lang="en-GB" baseline="30000" dirty="0" smtClean="0"/>
              <a:t>238</a:t>
            </a:r>
            <a:r>
              <a:rPr lang="en-GB" dirty="0" smtClean="0"/>
              <a:t>U: </a:t>
            </a:r>
            <a:r>
              <a:rPr lang="en-GB" dirty="0" smtClean="0">
                <a:sym typeface="Symbol"/>
              </a:rPr>
              <a:t></a:t>
            </a:r>
            <a:r>
              <a:rPr lang="en-GB" dirty="0" smtClean="0"/>
              <a:t>(</a:t>
            </a:r>
            <a:r>
              <a:rPr lang="en-GB" dirty="0" err="1" smtClean="0"/>
              <a:t>n,tot</a:t>
            </a:r>
            <a:r>
              <a:rPr lang="en-GB" dirty="0" smtClean="0"/>
              <a:t>) and </a:t>
            </a:r>
            <a:r>
              <a:rPr lang="en-GB" dirty="0">
                <a:sym typeface="Symbol"/>
              </a:rPr>
              <a:t></a:t>
            </a:r>
            <a:r>
              <a:rPr lang="en-GB" dirty="0"/>
              <a:t>(n</a:t>
            </a:r>
            <a:r>
              <a:rPr lang="en-GB" dirty="0" smtClean="0"/>
              <a:t>,</a:t>
            </a:r>
            <a:r>
              <a:rPr lang="en-GB" dirty="0" smtClean="0">
                <a:sym typeface="Symbol"/>
              </a:rPr>
              <a:t></a:t>
            </a:r>
            <a:r>
              <a:rPr lang="en-GB" dirty="0" smtClean="0"/>
              <a:t>) 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3999" y="576000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000" y="576000"/>
            <a:ext cx="6303121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>
            <a:spLocks/>
          </p:cNvSpPr>
          <p:nvPr/>
        </p:nvSpPr>
        <p:spPr>
          <a:xfrm rot="16200000">
            <a:off x="4124908" y="2096853"/>
            <a:ext cx="2520280" cy="72008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(&lt;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</a:t>
            </a:r>
            <a:r>
              <a:rPr lang="en-GB" sz="2000" baseline="-25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&gt; E</a:t>
            </a:r>
            <a:r>
              <a:rPr lang="en-GB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1/2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 / (b keV</a:t>
            </a:r>
            <a:r>
              <a:rPr lang="en-GB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1/2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333715" y="2381465"/>
            <a:ext cx="11496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16896" y="6499302"/>
            <a:ext cx="2258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altLang="en-US" kern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Sirakov</a:t>
            </a:r>
            <a:r>
              <a:rPr lang="en-GB" altLang="en-US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et al., EPJA 53 (2017) 199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550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333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00" y="900000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333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900000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Contribution: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ℓ</a:t>
            </a:r>
            <a:r>
              <a:rPr lang="en-GB" dirty="0" smtClean="0">
                <a:latin typeface="Calibri"/>
                <a:sym typeface="MT Extra"/>
              </a:rPr>
              <a:t> </a:t>
            </a:r>
            <a:r>
              <a:rPr lang="en-GB" dirty="0" smtClean="0">
                <a:sym typeface="MT Extra"/>
              </a:rPr>
              <a:t> = 0, 1, 2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922945" y="2670146"/>
            <a:ext cx="2472152" cy="5078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100 x 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tot,ℓ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MT Extra"/>
              </a:rPr>
              <a:t> 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</a:t>
            </a:r>
            <a:r>
              <a:rPr lang="en-GB" sz="1800" dirty="0">
                <a:solidFill>
                  <a:schemeClr val="tx1"/>
                </a:solidFill>
              </a:rPr>
              <a:t> &lt;</a:t>
            </a:r>
            <a:r>
              <a:rPr lang="en-GB" sz="1800" dirty="0">
                <a:solidFill>
                  <a:schemeClr val="tx1"/>
                </a:solidFill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</a:rPr>
              <a:t>tot</a:t>
            </a:r>
            <a:r>
              <a:rPr lang="en-GB" sz="1800" dirty="0" smtClean="0">
                <a:solidFill>
                  <a:schemeClr val="tx1"/>
                </a:solidFill>
              </a:rPr>
              <a:t>&gt;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4104243" y="2598137"/>
            <a:ext cx="2210862" cy="5078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100 x 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Symbol"/>
              </a:rPr>
              <a:t>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,ℓ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MT Extra"/>
              </a:rPr>
              <a:t> 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</a:t>
            </a:r>
            <a:r>
              <a:rPr lang="en-GB" sz="1800" dirty="0">
                <a:solidFill>
                  <a:schemeClr val="tx1"/>
                </a:solidFill>
              </a:rPr>
              <a:t> &lt;</a:t>
            </a:r>
            <a:r>
              <a:rPr lang="en-GB" sz="1800" dirty="0" smtClean="0">
                <a:solidFill>
                  <a:schemeClr val="tx1"/>
                </a:solidFill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sym typeface="Symbol"/>
              </a:rPr>
              <a:t></a:t>
            </a:r>
            <a:r>
              <a:rPr lang="en-GB" sz="1800" dirty="0" smtClean="0">
                <a:solidFill>
                  <a:schemeClr val="tx1"/>
                </a:solidFill>
              </a:rPr>
              <a:t>&gt;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06502" y="1513812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3333FF"/>
                </a:solidFill>
              </a:rPr>
              <a:t>ℓ = 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64664" y="2248406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ℓ </a:t>
            </a:r>
            <a:r>
              <a:rPr lang="en-GB" sz="1600" dirty="0">
                <a:solidFill>
                  <a:srgbClr val="FF0000"/>
                </a:solidFill>
              </a:rPr>
              <a:t>= </a:t>
            </a:r>
            <a:r>
              <a:rPr lang="en-GB" sz="1600" dirty="0" smtClean="0">
                <a:solidFill>
                  <a:srgbClr val="FF0000"/>
                </a:solidFill>
              </a:rPr>
              <a:t>1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64664" y="3573016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ℓ </a:t>
            </a:r>
            <a:r>
              <a:rPr lang="en-GB" sz="1600" dirty="0">
                <a:solidFill>
                  <a:srgbClr val="008000"/>
                </a:solidFill>
              </a:rPr>
              <a:t>= </a:t>
            </a:r>
            <a:r>
              <a:rPr lang="en-GB" sz="1600" dirty="0" smtClean="0">
                <a:solidFill>
                  <a:srgbClr val="008000"/>
                </a:solidFill>
              </a:rPr>
              <a:t>2</a:t>
            </a:r>
            <a:endParaRPr lang="en-GB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8553400" y="1412776"/>
            <a:ext cx="720080" cy="6652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473280" y="3501008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3333FF"/>
                </a:solidFill>
              </a:rPr>
              <a:t>ℓ = 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73280" y="2276872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ℓ </a:t>
            </a:r>
            <a:r>
              <a:rPr lang="en-GB" sz="1600" dirty="0">
                <a:solidFill>
                  <a:srgbClr val="FF0000"/>
                </a:solidFill>
              </a:rPr>
              <a:t>= </a:t>
            </a:r>
            <a:r>
              <a:rPr lang="en-GB" sz="1600" dirty="0" smtClean="0">
                <a:solidFill>
                  <a:srgbClr val="FF0000"/>
                </a:solidFill>
              </a:rPr>
              <a:t>1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73280" y="4026550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ℓ </a:t>
            </a:r>
            <a:r>
              <a:rPr lang="en-GB" sz="1600" dirty="0">
                <a:solidFill>
                  <a:srgbClr val="008000"/>
                </a:solidFill>
              </a:rPr>
              <a:t>= </a:t>
            </a:r>
            <a:r>
              <a:rPr lang="en-GB" sz="1600" dirty="0" smtClean="0">
                <a:solidFill>
                  <a:srgbClr val="008000"/>
                </a:solidFill>
              </a:rPr>
              <a:t>2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185715038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435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568" y="900000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435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745" y="900000"/>
            <a:ext cx="6307943" cy="449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Sensitivity to average parameters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1111972" y="2797230"/>
            <a:ext cx="27061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(</a:t>
            </a:r>
            <a:r>
              <a:rPr lang="en-GB" sz="1800" dirty="0">
                <a:solidFill>
                  <a:schemeClr val="tx1"/>
                </a:solidFill>
                <a:sym typeface="Symbol"/>
              </a:rPr>
              <a:t>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&gt;/</a:t>
            </a:r>
            <a:r>
              <a:rPr lang="en-GB" sz="1800" dirty="0">
                <a:solidFill>
                  <a:schemeClr val="tx1"/>
                </a:solidFill>
              </a:rPr>
              <a:t>&lt;</a:t>
            </a:r>
            <a:r>
              <a:rPr lang="en-GB" sz="1800" dirty="0">
                <a:solidFill>
                  <a:schemeClr val="tx1"/>
                </a:solidFill>
                <a:sym typeface="Symbol"/>
              </a:rPr>
              <a:t></a:t>
            </a:r>
            <a:r>
              <a:rPr lang="en-GB" sz="1800" baseline="-25000" dirty="0">
                <a:solidFill>
                  <a:schemeClr val="tx1"/>
                </a:solidFill>
              </a:rPr>
              <a:t>tot</a:t>
            </a:r>
            <a:r>
              <a:rPr lang="en-GB" sz="1800" dirty="0">
                <a:solidFill>
                  <a:schemeClr val="tx1"/>
                </a:solidFill>
              </a:rPr>
              <a:t>&gt;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) /</a:t>
            </a:r>
            <a:r>
              <a:rPr lang="en-GB" sz="1800" dirty="0">
                <a:solidFill>
                  <a:schemeClr val="tx1"/>
                </a:solidFill>
              </a:rPr>
              <a:t> </a:t>
            </a:r>
            <a:r>
              <a:rPr lang="en-GB" sz="1800" dirty="0" smtClean="0">
                <a:solidFill>
                  <a:schemeClr val="tx1"/>
                </a:solidFill>
              </a:rPr>
              <a:t>(</a:t>
            </a:r>
            <a:r>
              <a:rPr lang="en-GB" sz="1800" dirty="0" smtClean="0">
                <a:solidFill>
                  <a:schemeClr val="tx1"/>
                </a:solidFill>
                <a:sym typeface="Symbol"/>
              </a:rPr>
              <a:t>/</a:t>
            </a:r>
            <a:r>
              <a:rPr lang="en-GB" sz="1800" dirty="0" smtClean="0">
                <a:solidFill>
                  <a:schemeClr val="tx1"/>
                </a:solidFill>
              </a:rPr>
              <a:t>)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4006787" y="2754076"/>
            <a:ext cx="2444900" cy="45563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(</a:t>
            </a:r>
            <a:r>
              <a:rPr lang="en-GB" sz="1800" dirty="0">
                <a:solidFill>
                  <a:schemeClr val="tx1"/>
                </a:solidFill>
                <a:sym typeface="Symbol"/>
              </a:rPr>
              <a:t>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  <a:sym typeface="Symbol"/>
              </a:rPr>
              <a:t>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&gt;/</a:t>
            </a:r>
            <a:r>
              <a:rPr lang="en-GB" sz="1800" dirty="0" smtClean="0">
                <a:solidFill>
                  <a:schemeClr val="tx1"/>
                </a:solidFill>
              </a:rPr>
              <a:t>&lt;</a:t>
            </a:r>
            <a:r>
              <a:rPr lang="en-GB" sz="1800" dirty="0" smtClean="0">
                <a:solidFill>
                  <a:schemeClr val="tx1"/>
                </a:solidFill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sym typeface="Symbol"/>
              </a:rPr>
              <a:t></a:t>
            </a:r>
            <a:r>
              <a:rPr lang="en-GB" sz="1800" dirty="0" smtClean="0">
                <a:solidFill>
                  <a:schemeClr val="tx1"/>
                </a:solidFill>
              </a:rPr>
              <a:t>&gt;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) /</a:t>
            </a:r>
            <a:r>
              <a:rPr lang="en-GB" sz="1800" dirty="0">
                <a:solidFill>
                  <a:schemeClr val="tx1"/>
                </a:solidFill>
              </a:rPr>
              <a:t> </a:t>
            </a:r>
            <a:r>
              <a:rPr lang="en-GB" sz="1800" dirty="0" smtClean="0">
                <a:solidFill>
                  <a:schemeClr val="tx1"/>
                </a:solidFill>
              </a:rPr>
              <a:t>(</a:t>
            </a:r>
            <a:r>
              <a:rPr lang="en-GB" sz="1800" dirty="0" smtClean="0">
                <a:solidFill>
                  <a:schemeClr val="tx1"/>
                </a:solidFill>
                <a:sym typeface="Symbol"/>
              </a:rPr>
              <a:t>/</a:t>
            </a:r>
            <a:r>
              <a:rPr lang="en-GB" sz="1800" dirty="0" smtClean="0">
                <a:solidFill>
                  <a:schemeClr val="tx1"/>
                </a:solidFill>
              </a:rPr>
              <a:t>)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4419722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064568" y="4581128"/>
            <a:ext cx="8496944" cy="172819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600"/>
              </a:spcAft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000099"/>
                </a:solidFill>
                <a:latin typeface="Calibri" panose="020F0502020204030204" pitchFamily="34" charset="0"/>
                <a:sym typeface="Symbol"/>
              </a:rPr>
              <a:t>Hauser-</a:t>
            </a:r>
            <a:r>
              <a:rPr lang="en-GB" altLang="en-US" sz="1800" dirty="0" err="1" smtClean="0">
                <a:solidFill>
                  <a:srgbClr val="000099"/>
                </a:solidFill>
                <a:latin typeface="Calibri" panose="020F0502020204030204" pitchFamily="34" charset="0"/>
                <a:sym typeface="Symbol"/>
              </a:rPr>
              <a:t>Feshbach</a:t>
            </a:r>
            <a:r>
              <a:rPr lang="en-GB" altLang="en-US" sz="1800" dirty="0" smtClean="0">
                <a:solidFill>
                  <a:srgbClr val="000099"/>
                </a:solidFill>
                <a:latin typeface="Calibri" panose="020F0502020204030204" pitchFamily="34" charset="0"/>
                <a:sym typeface="Symbol"/>
              </a:rPr>
              <a:t> + Width </a:t>
            </a:r>
            <a:r>
              <a:rPr lang="en-GB" altLang="en-US" sz="1800" dirty="0">
                <a:solidFill>
                  <a:srgbClr val="000099"/>
                </a:solidFill>
                <a:latin typeface="Calibri" panose="020F0502020204030204" pitchFamily="34" charset="0"/>
                <a:sym typeface="Symbol"/>
              </a:rPr>
              <a:t>F</a:t>
            </a:r>
            <a:r>
              <a:rPr lang="en-GB" altLang="en-US" sz="1800" dirty="0" smtClean="0">
                <a:solidFill>
                  <a:srgbClr val="000099"/>
                </a:solidFill>
                <a:latin typeface="Calibri" panose="020F0502020204030204" pitchFamily="34" charset="0"/>
                <a:sym typeface="Symbol"/>
              </a:rPr>
              <a:t>luctuations: adjustment to GMA data</a:t>
            </a:r>
          </a:p>
          <a:p>
            <a:pPr marL="554038" indent="-285750">
              <a:spcBef>
                <a:spcPts val="0"/>
              </a:spcBef>
              <a:buFont typeface="Symbol" panose="05050102010706020507" pitchFamily="18" charset="2"/>
              <a:buChar char="-"/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6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S</a:t>
            </a:r>
            <a:r>
              <a:rPr lang="en-GB" altLang="en-US" sz="1600" baseline="-250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=0,1,2</a:t>
            </a:r>
            <a:r>
              <a:rPr lang="en-GB" altLang="en-US" sz="16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 derived from </a:t>
            </a:r>
            <a:r>
              <a:rPr lang="en-GB" altLang="en-US" sz="16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DCCOM			</a:t>
            </a:r>
            <a:r>
              <a:rPr lang="en-GB" altLang="en-US" sz="12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(Quesada et al., NDS 118 (2014) 270)</a:t>
            </a:r>
          </a:p>
          <a:p>
            <a:pPr marL="554038" indent="-285750">
              <a:spcBef>
                <a:spcPts val="0"/>
              </a:spcBef>
              <a:buFont typeface="Symbol" panose="05050102010706020507" pitchFamily="18" charset="2"/>
              <a:buChar char="-"/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6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(</a:t>
            </a:r>
            <a:r>
              <a:rPr lang="en-GB" altLang="en-US" sz="1600" dirty="0" err="1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n,n</a:t>
            </a:r>
            <a:r>
              <a:rPr lang="en-GB" altLang="en-US" sz="16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')  including CN – direct interference effects 	</a:t>
            </a:r>
            <a:r>
              <a:rPr lang="en-GB" altLang="en-US" sz="12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(Capote et al., NDS 118 (2014) 26) </a:t>
            </a:r>
          </a:p>
          <a:p>
            <a:pPr marL="554038" indent="-285750">
              <a:spcBef>
                <a:spcPts val="0"/>
              </a:spcBef>
              <a:buFont typeface="Symbol" panose="05050102010706020507" pitchFamily="18" charset="2"/>
              <a:buChar char="-"/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6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Energy dependence of T</a:t>
            </a:r>
            <a:r>
              <a:rPr lang="en-GB" altLang="en-US" sz="1600" baseline="-250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1600" baseline="300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J=1/2</a:t>
            </a:r>
            <a:r>
              <a:rPr lang="en-GB" altLang="en-US" sz="1600" baseline="500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+</a:t>
            </a:r>
            <a:r>
              <a:rPr lang="en-GB" altLang="en-US" sz="16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 and T</a:t>
            </a:r>
            <a:r>
              <a:rPr lang="en-GB" altLang="en-US" sz="1600" baseline="-250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1600" baseline="300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J=1/2</a:t>
            </a:r>
            <a:r>
              <a:rPr lang="en-GB" altLang="en-US" sz="1600" baseline="500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-</a:t>
            </a:r>
            <a:r>
              <a:rPr lang="en-GB" altLang="en-US" sz="16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  : due to energy dependence of level density</a:t>
            </a:r>
          </a:p>
          <a:p>
            <a:pPr marL="554038" indent="-285750">
              <a:spcBef>
                <a:spcPts val="0"/>
              </a:spcBef>
              <a:buFont typeface="Symbol" panose="05050102010706020507" pitchFamily="18" charset="2"/>
              <a:buChar char="-"/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6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R', </a:t>
            </a:r>
            <a:r>
              <a:rPr lang="en-GB" altLang="en-US" sz="160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T</a:t>
            </a:r>
            <a:r>
              <a:rPr lang="en-GB" altLang="en-US" sz="1600" baseline="-2500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1600" baseline="3000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J=1/2</a:t>
            </a:r>
            <a:r>
              <a:rPr lang="en-GB" altLang="en-US" sz="1600" baseline="5000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+</a:t>
            </a:r>
            <a:r>
              <a:rPr lang="en-GB" altLang="en-US" sz="160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 and T</a:t>
            </a:r>
            <a:r>
              <a:rPr lang="en-GB" altLang="en-US" sz="1600" baseline="-2500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1600" baseline="3000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J=1/2</a:t>
            </a:r>
            <a:r>
              <a:rPr lang="en-GB" altLang="en-US" sz="1600" baseline="5000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-</a:t>
            </a:r>
            <a:r>
              <a:rPr lang="en-GB" altLang="en-US" sz="160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  at zero </a:t>
            </a:r>
            <a:r>
              <a:rPr lang="en-GB" altLang="en-US" sz="16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energy adjusted to experimental data </a:t>
            </a:r>
            <a:br>
              <a:rPr lang="en-GB" altLang="en-US" sz="16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</a:br>
            <a:r>
              <a:rPr lang="en-GB" altLang="en-US" sz="16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R</a:t>
            </a:r>
            <a:r>
              <a:rPr lang="en-GB" altLang="en-US" sz="1600" dirty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' = 9.483 </a:t>
            </a:r>
            <a:r>
              <a:rPr lang="en-GB" altLang="en-US" sz="1600" dirty="0" err="1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fm</a:t>
            </a:r>
            <a:r>
              <a:rPr lang="en-GB" altLang="en-US" sz="16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 and &lt;</a:t>
            </a:r>
            <a:r>
              <a:rPr lang="en-GB" altLang="en-US" sz="1600" baseline="-250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16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&gt; = 22.5 </a:t>
            </a:r>
            <a:r>
              <a:rPr lang="en-GB" altLang="en-US" sz="1600" dirty="0" err="1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meV</a:t>
            </a:r>
            <a:r>
              <a:rPr lang="en-GB" altLang="en-US" sz="16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 for D</a:t>
            </a:r>
            <a:r>
              <a:rPr lang="en-GB" altLang="en-US" sz="1600" baseline="-250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0</a:t>
            </a:r>
            <a:r>
              <a:rPr lang="en-GB" altLang="en-US" sz="16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 = 22.2 eV  consistent with RRR</a:t>
            </a:r>
            <a:endParaRPr lang="en-GB" altLang="en-US" sz="1600" dirty="0">
              <a:solidFill>
                <a:srgbClr val="4D4D4D"/>
              </a:solidFill>
              <a:latin typeface="Calibri" panose="020F0502020204030204" pitchFamily="34" charset="0"/>
              <a:sym typeface="Symbol"/>
            </a:endParaRPr>
          </a:p>
          <a:p>
            <a:pPr marL="554038" indent="-285750">
              <a:spcBef>
                <a:spcPts val="0"/>
              </a:spcBef>
              <a:buFont typeface="Symbol" panose="05050102010706020507" pitchFamily="18" charset="2"/>
              <a:buChar char="-"/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1600" dirty="0" smtClean="0">
              <a:solidFill>
                <a:srgbClr val="008000"/>
              </a:solidFill>
              <a:latin typeface="Calibri" panose="020F0502020204030204" pitchFamily="34" charset="0"/>
              <a:sym typeface="Symbol"/>
            </a:endParaRPr>
          </a:p>
          <a:p>
            <a:pPr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1200" b="1" dirty="0">
              <a:latin typeface="Verdana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 </a:t>
            </a:r>
            <a:r>
              <a:rPr lang="en-GB" dirty="0" smtClean="0"/>
              <a:t>for n + </a:t>
            </a:r>
            <a:r>
              <a:rPr lang="en-GB" baseline="30000" dirty="0" smtClean="0"/>
              <a:t>238</a:t>
            </a:r>
            <a:r>
              <a:rPr lang="en-GB" dirty="0" smtClean="0"/>
              <a:t>U </a:t>
            </a:r>
            <a:r>
              <a:rPr lang="en-GB" dirty="0"/>
              <a:t>in URR : 20 </a:t>
            </a:r>
            <a:r>
              <a:rPr lang="en-GB" dirty="0" err="1"/>
              <a:t>keV</a:t>
            </a:r>
            <a:r>
              <a:rPr lang="en-GB" dirty="0"/>
              <a:t> - 150 </a:t>
            </a:r>
            <a:r>
              <a:rPr lang="en-GB" dirty="0" err="1"/>
              <a:t>keV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00" y="576000"/>
            <a:ext cx="5887413" cy="4198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9999" y="576000"/>
            <a:ext cx="5887413" cy="4198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93146" y="1211266"/>
            <a:ext cx="6415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+ file 32</a:t>
            </a:r>
            <a:endParaRPr lang="en-GB" sz="11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95678" y="1385434"/>
            <a:ext cx="6415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+ file 32</a:t>
            </a:r>
            <a:endParaRPr lang="en-GB" sz="11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50995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4" t="24971" r="10617" b="5797"/>
          <a:stretch/>
        </p:blipFill>
        <p:spPr bwMode="auto">
          <a:xfrm>
            <a:off x="306016" y="4509120"/>
            <a:ext cx="9107968" cy="2128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016896" y="6499302"/>
            <a:ext cx="2258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altLang="en-US" kern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Sirakov</a:t>
            </a:r>
            <a:r>
              <a:rPr lang="en-GB" altLang="en-US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et al., EPJA 53 (2017) 199</a:t>
            </a:r>
            <a:endParaRPr lang="en-GB" dirty="0"/>
          </a:p>
        </p:txBody>
      </p:sp>
      <p:sp>
        <p:nvSpPr>
          <p:cNvPr id="10" name="TextBox 9"/>
          <p:cNvSpPr txBox="1">
            <a:spLocks/>
          </p:cNvSpPr>
          <p:nvPr/>
        </p:nvSpPr>
        <p:spPr>
          <a:xfrm rot="16200000">
            <a:off x="4124908" y="2096853"/>
            <a:ext cx="2520280" cy="72008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(&lt;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</a:t>
            </a:r>
            <a:r>
              <a:rPr lang="en-GB" sz="2000" baseline="-25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&gt; E</a:t>
            </a:r>
            <a:r>
              <a:rPr lang="en-GB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1/2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 / (b keV</a:t>
            </a:r>
            <a:r>
              <a:rPr lang="en-GB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1/2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333715" y="2381465"/>
            <a:ext cx="11496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&lt;</a:t>
            </a:r>
            <a:r>
              <a:rPr lang="en-GB" sz="1800" dirty="0" smtClean="0">
                <a:solidFill>
                  <a:schemeClr val="tx1"/>
                </a:solidFill>
                <a:latin typeface="+mn-lt"/>
                <a:sym typeface="Symbol"/>
              </a:rPr>
              <a:t></a:t>
            </a:r>
            <a:r>
              <a:rPr lang="en-GB" sz="1800" baseline="-25000" dirty="0" smtClean="0">
                <a:solidFill>
                  <a:schemeClr val="tx1"/>
                </a:solidFill>
                <a:latin typeface="+mn-lt"/>
              </a:rPr>
              <a:t>tot</a:t>
            </a:r>
            <a:r>
              <a:rPr lang="en-GB" sz="1800" dirty="0" smtClean="0">
                <a:solidFill>
                  <a:schemeClr val="tx1"/>
                </a:solidFill>
                <a:latin typeface="+mn-lt"/>
              </a:rPr>
              <a:t>&gt; / b 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821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 smtClean="0"/>
              <a:t>Parameterisation by nuclear reaction theory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3916363" y="2291090"/>
            <a:ext cx="2146300" cy="9350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Res. Par.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err="1">
                <a:solidFill>
                  <a:schemeClr val="tx1"/>
                </a:solidFill>
                <a:latin typeface="Calibri" panose="020F0502020204030204" pitchFamily="34" charset="0"/>
              </a:rPr>
              <a:t>E</a:t>
            </a:r>
            <a:r>
              <a:rPr lang="en-GB" altLang="en-US" sz="2000" b="0" baseline="-25000" dirty="0" err="1">
                <a:solidFill>
                  <a:schemeClr val="tx1"/>
                </a:solidFill>
                <a:latin typeface="Calibri" panose="020F0502020204030204" pitchFamily="34" charset="0"/>
              </a:rPr>
              <a:t>Rj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</a:t>
            </a:r>
            <a:r>
              <a:rPr lang="en-GB" altLang="en-US" sz="2000" b="0" baseline="-25000" dirty="0" err="1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n,j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, 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,j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, </a:t>
            </a:r>
            <a:r>
              <a:rPr lang="en-GB" altLang="en-US" sz="2000" b="0" dirty="0" err="1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J</a:t>
            </a:r>
            <a:r>
              <a:rPr lang="en-GB" altLang="en-US" sz="2000" b="0" baseline="-25000" dirty="0" err="1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j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R </a:t>
            </a:r>
            <a:endParaRPr lang="en-GB" altLang="en-US" sz="2000" b="0" u="sng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292100" y="2308552"/>
            <a:ext cx="1627188" cy="900113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>
                <a:solidFill>
                  <a:srgbClr val="008000"/>
                </a:solidFill>
              </a:rPr>
              <a:t>Thermal</a:t>
            </a:r>
            <a:endParaRPr lang="en-GB" altLang="en-US">
              <a:solidFill>
                <a:schemeClr val="tx1"/>
              </a:solidFill>
            </a:endParaRPr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4170363" y="1079827"/>
            <a:ext cx="1627187" cy="86360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dirty="0">
                <a:solidFill>
                  <a:srgbClr val="008000"/>
                </a:solidFill>
                <a:latin typeface="Calibri" panose="020F0502020204030204" pitchFamily="34" charset="0"/>
              </a:rPr>
              <a:t>RRR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dirty="0">
                <a:solidFill>
                  <a:srgbClr val="008000"/>
                </a:solidFill>
                <a:latin typeface="Calibri" panose="020F0502020204030204" pitchFamily="34" charset="0"/>
              </a:rPr>
              <a:t>R-Matrix</a:t>
            </a:r>
            <a:endParaRPr lang="en-GB" alt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9224" name="AutoShape 8"/>
          <p:cNvCxnSpPr>
            <a:cxnSpLocks noChangeShapeType="1"/>
            <a:stCxn id="9223" idx="4"/>
            <a:endCxn id="9220" idx="0"/>
          </p:cNvCxnSpPr>
          <p:nvPr/>
        </p:nvCxnSpPr>
        <p:spPr bwMode="auto">
          <a:xfrm>
            <a:off x="4983163" y="1957715"/>
            <a:ext cx="6350" cy="319087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25" name="AutoShape 9"/>
          <p:cNvCxnSpPr>
            <a:cxnSpLocks noChangeShapeType="1"/>
            <a:stCxn id="9220" idx="1"/>
            <a:endCxn id="9222" idx="6"/>
          </p:cNvCxnSpPr>
          <p:nvPr/>
        </p:nvCxnSpPr>
        <p:spPr bwMode="auto">
          <a:xfrm flipH="1">
            <a:off x="1935163" y="2759402"/>
            <a:ext cx="1966912" cy="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3916363" y="3515052"/>
            <a:ext cx="2146300" cy="9350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Level Statistics + R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D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</a:rPr>
              <a:t>0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S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</a:rPr>
              <a:t>o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&lt;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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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&gt;</a:t>
            </a:r>
            <a:endParaRPr lang="en-GB" altLang="en-US" sz="2000" b="0" u="sng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923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8470603"/>
              </p:ext>
            </p:extLst>
          </p:nvPr>
        </p:nvGraphicFramePr>
        <p:xfrm>
          <a:off x="2000674" y="2117258"/>
          <a:ext cx="1866690" cy="44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972" name="Equation" r:id="rId3" imgW="1066680" imgH="253800" progId="Equation.3">
                  <p:embed/>
                </p:oleObj>
              </mc:Choice>
              <mc:Fallback>
                <p:oleObj name="Equation" r:id="rId3" imgW="10666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674" y="2117258"/>
                        <a:ext cx="1866690" cy="44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7019462" y="1251277"/>
            <a:ext cx="129176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200" dirty="0">
                <a:solidFill>
                  <a:srgbClr val="FF0000"/>
                </a:solidFill>
                <a:latin typeface="Calibri" panose="020F0502020204030204" pitchFamily="34" charset="0"/>
              </a:rPr>
              <a:t>Exp. Data</a:t>
            </a: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459812" y="980728"/>
            <a:ext cx="129176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200" dirty="0">
                <a:solidFill>
                  <a:srgbClr val="FF0000"/>
                </a:solidFill>
                <a:latin typeface="Calibri" panose="020F0502020204030204" pitchFamily="34" charset="0"/>
              </a:rPr>
              <a:t>Exp. Data</a:t>
            </a:r>
          </a:p>
        </p:txBody>
      </p:sp>
      <p:sp>
        <p:nvSpPr>
          <p:cNvPr id="27" name="Line 20"/>
          <p:cNvSpPr>
            <a:spLocks noChangeAspect="1" noChangeShapeType="1"/>
          </p:cNvSpPr>
          <p:nvPr/>
        </p:nvSpPr>
        <p:spPr bwMode="auto">
          <a:xfrm rot="10800000">
            <a:off x="6052942" y="1466720"/>
            <a:ext cx="863600" cy="11113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9" name="Line 20"/>
          <p:cNvSpPr>
            <a:spLocks noChangeAspect="1" noChangeShapeType="1"/>
          </p:cNvSpPr>
          <p:nvPr/>
        </p:nvSpPr>
        <p:spPr bwMode="auto">
          <a:xfrm rot="5400000">
            <a:off x="644525" y="1837859"/>
            <a:ext cx="863600" cy="11113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cxnSp>
        <p:nvCxnSpPr>
          <p:cNvPr id="30" name="AutoShape 11"/>
          <p:cNvCxnSpPr>
            <a:cxnSpLocks noChangeShapeType="1"/>
          </p:cNvCxnSpPr>
          <p:nvPr/>
        </p:nvCxnSpPr>
        <p:spPr bwMode="auto">
          <a:xfrm>
            <a:off x="4989513" y="3242002"/>
            <a:ext cx="0" cy="25717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2090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 smtClean="0"/>
              <a:t>Parameterisation by nuclear reaction theory</a:t>
            </a:r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1179513" y="4810452"/>
            <a:ext cx="2441575" cy="1150938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dirty="0">
                <a:solidFill>
                  <a:srgbClr val="008000"/>
                </a:solidFill>
                <a:latin typeface="Calibri" panose="020F0502020204030204" pitchFamily="34" charset="0"/>
              </a:rPr>
              <a:t>URR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HF + WF</a:t>
            </a:r>
            <a:endParaRPr lang="en-GB" alt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3916363" y="2291090"/>
            <a:ext cx="2146300" cy="9350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Res. Par.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err="1">
                <a:solidFill>
                  <a:schemeClr val="tx1"/>
                </a:solidFill>
                <a:latin typeface="Calibri" panose="020F0502020204030204" pitchFamily="34" charset="0"/>
              </a:rPr>
              <a:t>E</a:t>
            </a:r>
            <a:r>
              <a:rPr lang="en-GB" altLang="en-US" sz="2000" b="0" baseline="-25000" dirty="0" err="1">
                <a:solidFill>
                  <a:schemeClr val="tx1"/>
                </a:solidFill>
                <a:latin typeface="Calibri" panose="020F0502020204030204" pitchFamily="34" charset="0"/>
              </a:rPr>
              <a:t>Rj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</a:t>
            </a:r>
            <a:r>
              <a:rPr lang="en-GB" altLang="en-US" sz="2000" b="0" baseline="-25000" dirty="0" err="1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n,j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, 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,j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, </a:t>
            </a:r>
            <a:r>
              <a:rPr lang="en-GB" altLang="en-US" sz="2000" b="0" dirty="0" err="1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J</a:t>
            </a:r>
            <a:r>
              <a:rPr lang="en-GB" altLang="en-US" sz="2000" b="0" baseline="-25000" dirty="0" err="1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j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R </a:t>
            </a:r>
            <a:endParaRPr lang="en-GB" altLang="en-US" sz="2000" b="0" u="sng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292100" y="2308552"/>
            <a:ext cx="1627188" cy="900113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>
                <a:solidFill>
                  <a:srgbClr val="008000"/>
                </a:solidFill>
              </a:rPr>
              <a:t>Thermal</a:t>
            </a:r>
            <a:endParaRPr lang="en-GB" altLang="en-US">
              <a:solidFill>
                <a:schemeClr val="tx1"/>
              </a:solidFill>
            </a:endParaRPr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4170363" y="1079827"/>
            <a:ext cx="1627187" cy="86360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dirty="0">
                <a:solidFill>
                  <a:srgbClr val="008000"/>
                </a:solidFill>
                <a:latin typeface="Calibri" panose="020F0502020204030204" pitchFamily="34" charset="0"/>
              </a:rPr>
              <a:t>RRR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dirty="0">
                <a:solidFill>
                  <a:srgbClr val="008000"/>
                </a:solidFill>
                <a:latin typeface="Calibri" panose="020F0502020204030204" pitchFamily="34" charset="0"/>
              </a:rPr>
              <a:t>R-Matrix</a:t>
            </a:r>
            <a:endParaRPr lang="en-GB" alt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9224" name="AutoShape 8"/>
          <p:cNvCxnSpPr>
            <a:cxnSpLocks noChangeShapeType="1"/>
            <a:stCxn id="9223" idx="4"/>
            <a:endCxn id="9220" idx="0"/>
          </p:cNvCxnSpPr>
          <p:nvPr/>
        </p:nvCxnSpPr>
        <p:spPr bwMode="auto">
          <a:xfrm>
            <a:off x="4983163" y="1957715"/>
            <a:ext cx="6350" cy="319087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25" name="AutoShape 9"/>
          <p:cNvCxnSpPr>
            <a:cxnSpLocks noChangeShapeType="1"/>
            <a:stCxn id="9220" idx="1"/>
            <a:endCxn id="9222" idx="6"/>
          </p:cNvCxnSpPr>
          <p:nvPr/>
        </p:nvCxnSpPr>
        <p:spPr bwMode="auto">
          <a:xfrm flipH="1">
            <a:off x="1935163" y="2759402"/>
            <a:ext cx="1966912" cy="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3916363" y="3515052"/>
            <a:ext cx="2146300" cy="9350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Level Statistics + R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D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</a:rPr>
              <a:t>0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S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</a:rPr>
              <a:t>o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&lt;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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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&gt;</a:t>
            </a:r>
            <a:endParaRPr lang="en-GB" altLang="en-US" sz="2000" b="0" u="sng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9227" name="AutoShape 11"/>
          <p:cNvCxnSpPr>
            <a:cxnSpLocks noChangeShapeType="1"/>
            <a:stCxn id="9220" idx="2"/>
            <a:endCxn id="9226" idx="0"/>
          </p:cNvCxnSpPr>
          <p:nvPr/>
        </p:nvCxnSpPr>
        <p:spPr bwMode="auto">
          <a:xfrm>
            <a:off x="4989513" y="3242002"/>
            <a:ext cx="0" cy="25717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29" name="AutoShape 13"/>
          <p:cNvCxnSpPr>
            <a:cxnSpLocks noChangeShapeType="1"/>
            <a:stCxn id="9226" idx="1"/>
            <a:endCxn id="9219" idx="0"/>
          </p:cNvCxnSpPr>
          <p:nvPr/>
        </p:nvCxnSpPr>
        <p:spPr bwMode="auto">
          <a:xfrm rot="10800000" flipV="1">
            <a:off x="2400300" y="3981777"/>
            <a:ext cx="1501775" cy="812800"/>
          </a:xfrm>
          <a:prstGeom prst="bentConnector2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923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2590441"/>
              </p:ext>
            </p:extLst>
          </p:nvPr>
        </p:nvGraphicFramePr>
        <p:xfrm>
          <a:off x="2000674" y="2117258"/>
          <a:ext cx="1866690" cy="44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5996" name="Equation" r:id="rId3" imgW="1066680" imgH="253800" progId="Equation.3">
                  <p:embed/>
                </p:oleObj>
              </mc:Choice>
              <mc:Fallback>
                <p:oleObj name="Equation" r:id="rId3" imgW="10666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674" y="2117258"/>
                        <a:ext cx="1866690" cy="44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7019462" y="1251277"/>
            <a:ext cx="129176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200" dirty="0">
                <a:solidFill>
                  <a:srgbClr val="FF0000"/>
                </a:solidFill>
                <a:latin typeface="Calibri" panose="020F0502020204030204" pitchFamily="34" charset="0"/>
              </a:rPr>
              <a:t>Exp. Data</a:t>
            </a: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459812" y="980728"/>
            <a:ext cx="129176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200" dirty="0">
                <a:solidFill>
                  <a:srgbClr val="FF0000"/>
                </a:solidFill>
                <a:latin typeface="Calibri" panose="020F0502020204030204" pitchFamily="34" charset="0"/>
              </a:rPr>
              <a:t>Exp. Data</a:t>
            </a:r>
          </a:p>
        </p:txBody>
      </p:sp>
      <p:sp>
        <p:nvSpPr>
          <p:cNvPr id="27" name="Line 20"/>
          <p:cNvSpPr>
            <a:spLocks noChangeAspect="1" noChangeShapeType="1"/>
          </p:cNvSpPr>
          <p:nvPr/>
        </p:nvSpPr>
        <p:spPr bwMode="auto">
          <a:xfrm rot="10800000">
            <a:off x="6052942" y="1466720"/>
            <a:ext cx="863600" cy="11113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9" name="Line 20"/>
          <p:cNvSpPr>
            <a:spLocks noChangeAspect="1" noChangeShapeType="1"/>
          </p:cNvSpPr>
          <p:nvPr/>
        </p:nvSpPr>
        <p:spPr bwMode="auto">
          <a:xfrm rot="5400000">
            <a:off x="644525" y="1837859"/>
            <a:ext cx="863600" cy="11113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45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 smtClean="0"/>
              <a:t>Parameterisation by nuclear reaction theory</a:t>
            </a:r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1179513" y="4810452"/>
            <a:ext cx="2441575" cy="1150938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dirty="0">
                <a:solidFill>
                  <a:srgbClr val="008000"/>
                </a:solidFill>
                <a:latin typeface="Calibri" panose="020F0502020204030204" pitchFamily="34" charset="0"/>
              </a:rPr>
              <a:t>URR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HF + WF</a:t>
            </a:r>
            <a:endParaRPr lang="en-GB" alt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3916363" y="2291090"/>
            <a:ext cx="2146300" cy="9350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Res. Par.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err="1">
                <a:solidFill>
                  <a:schemeClr val="tx1"/>
                </a:solidFill>
                <a:latin typeface="Calibri" panose="020F0502020204030204" pitchFamily="34" charset="0"/>
              </a:rPr>
              <a:t>E</a:t>
            </a:r>
            <a:r>
              <a:rPr lang="en-GB" altLang="en-US" sz="2000" b="0" baseline="-25000" dirty="0" err="1">
                <a:solidFill>
                  <a:schemeClr val="tx1"/>
                </a:solidFill>
                <a:latin typeface="Calibri" panose="020F0502020204030204" pitchFamily="34" charset="0"/>
              </a:rPr>
              <a:t>Rj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</a:t>
            </a:r>
            <a:r>
              <a:rPr lang="en-GB" altLang="en-US" sz="2000" b="0" baseline="-25000" dirty="0" err="1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n,j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, 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,j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, </a:t>
            </a:r>
            <a:r>
              <a:rPr lang="en-GB" altLang="en-US" sz="2000" b="0" dirty="0" err="1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J</a:t>
            </a:r>
            <a:r>
              <a:rPr lang="en-GB" altLang="en-US" sz="2000" b="0" baseline="-25000" dirty="0" err="1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j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R </a:t>
            </a:r>
            <a:endParaRPr lang="en-GB" altLang="en-US" sz="2000" b="0" u="sng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292100" y="2308552"/>
            <a:ext cx="1627188" cy="900113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>
                <a:solidFill>
                  <a:srgbClr val="008000"/>
                </a:solidFill>
              </a:rPr>
              <a:t>Thermal</a:t>
            </a:r>
            <a:endParaRPr lang="en-GB" altLang="en-US">
              <a:solidFill>
                <a:schemeClr val="tx1"/>
              </a:solidFill>
            </a:endParaRPr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4170363" y="1079827"/>
            <a:ext cx="1627187" cy="86360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dirty="0">
                <a:solidFill>
                  <a:srgbClr val="008000"/>
                </a:solidFill>
                <a:latin typeface="Calibri" panose="020F0502020204030204" pitchFamily="34" charset="0"/>
              </a:rPr>
              <a:t>RRR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dirty="0">
                <a:solidFill>
                  <a:srgbClr val="008000"/>
                </a:solidFill>
                <a:latin typeface="Calibri" panose="020F0502020204030204" pitchFamily="34" charset="0"/>
              </a:rPr>
              <a:t>R-Matrix</a:t>
            </a:r>
            <a:endParaRPr lang="en-GB" alt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9224" name="AutoShape 8"/>
          <p:cNvCxnSpPr>
            <a:cxnSpLocks noChangeShapeType="1"/>
            <a:stCxn id="9223" idx="4"/>
            <a:endCxn id="9220" idx="0"/>
          </p:cNvCxnSpPr>
          <p:nvPr/>
        </p:nvCxnSpPr>
        <p:spPr bwMode="auto">
          <a:xfrm>
            <a:off x="4983163" y="1957715"/>
            <a:ext cx="6350" cy="319087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25" name="AutoShape 9"/>
          <p:cNvCxnSpPr>
            <a:cxnSpLocks noChangeShapeType="1"/>
            <a:stCxn id="9220" idx="1"/>
            <a:endCxn id="9222" idx="6"/>
          </p:cNvCxnSpPr>
          <p:nvPr/>
        </p:nvCxnSpPr>
        <p:spPr bwMode="auto">
          <a:xfrm flipH="1">
            <a:off x="1935163" y="2759402"/>
            <a:ext cx="1966912" cy="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3916363" y="3515052"/>
            <a:ext cx="2146300" cy="9350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Level Statistics + R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D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</a:rPr>
              <a:t>0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S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</a:rPr>
              <a:t>o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&lt;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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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&gt;</a:t>
            </a:r>
            <a:endParaRPr lang="en-GB" altLang="en-US" sz="2000" b="0" u="sng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9227" name="AutoShape 11"/>
          <p:cNvCxnSpPr>
            <a:cxnSpLocks noChangeShapeType="1"/>
            <a:stCxn id="9220" idx="2"/>
            <a:endCxn id="9226" idx="0"/>
          </p:cNvCxnSpPr>
          <p:nvPr/>
        </p:nvCxnSpPr>
        <p:spPr bwMode="auto">
          <a:xfrm>
            <a:off x="4989513" y="3242002"/>
            <a:ext cx="0" cy="25717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29" name="AutoShape 13"/>
          <p:cNvCxnSpPr>
            <a:cxnSpLocks noChangeShapeType="1"/>
            <a:stCxn id="9226" idx="1"/>
            <a:endCxn id="9219" idx="0"/>
          </p:cNvCxnSpPr>
          <p:nvPr/>
        </p:nvCxnSpPr>
        <p:spPr bwMode="auto">
          <a:xfrm rot="10800000" flipV="1">
            <a:off x="2400300" y="3981777"/>
            <a:ext cx="1501775" cy="812800"/>
          </a:xfrm>
          <a:prstGeom prst="bentConnector2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923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214318"/>
              </p:ext>
            </p:extLst>
          </p:nvPr>
        </p:nvGraphicFramePr>
        <p:xfrm>
          <a:off x="2000674" y="2117258"/>
          <a:ext cx="1866690" cy="44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020" name="Equation" r:id="rId3" imgW="1066680" imgH="253800" progId="Equation.3">
                  <p:embed/>
                </p:oleObj>
              </mc:Choice>
              <mc:Fallback>
                <p:oleObj name="Equation" r:id="rId3" imgW="10666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674" y="2117258"/>
                        <a:ext cx="1866690" cy="44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3916363" y="4919990"/>
            <a:ext cx="2146300" cy="9350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Average Par.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D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</a:rPr>
              <a:t>o,1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S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</a:rPr>
              <a:t>o,1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&lt;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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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&gt;, R</a:t>
            </a:r>
            <a:endParaRPr lang="en-GB" altLang="en-US" sz="2800" b="0" u="sng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9232" name="AutoShape 16"/>
          <p:cNvCxnSpPr>
            <a:cxnSpLocks noChangeShapeType="1"/>
            <a:stCxn id="9219" idx="6"/>
            <a:endCxn id="9231" idx="1"/>
          </p:cNvCxnSpPr>
          <p:nvPr/>
        </p:nvCxnSpPr>
        <p:spPr bwMode="auto">
          <a:xfrm>
            <a:off x="3636963" y="5385127"/>
            <a:ext cx="265112" cy="1588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7019462" y="1251277"/>
            <a:ext cx="129176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200" dirty="0">
                <a:solidFill>
                  <a:srgbClr val="FF0000"/>
                </a:solidFill>
                <a:latin typeface="Calibri" panose="020F0502020204030204" pitchFamily="34" charset="0"/>
              </a:rPr>
              <a:t>Exp. Data</a:t>
            </a:r>
          </a:p>
        </p:txBody>
      </p:sp>
      <p:sp>
        <p:nvSpPr>
          <p:cNvPr id="9236" name="Line 20"/>
          <p:cNvSpPr>
            <a:spLocks noChangeAspect="1" noChangeShapeType="1"/>
          </p:cNvSpPr>
          <p:nvPr/>
        </p:nvSpPr>
        <p:spPr bwMode="auto">
          <a:xfrm>
            <a:off x="227013" y="5327977"/>
            <a:ext cx="863600" cy="11113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20868" y="4769177"/>
            <a:ext cx="129176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200" dirty="0">
                <a:solidFill>
                  <a:srgbClr val="FF0000"/>
                </a:solidFill>
                <a:latin typeface="Calibri" panose="020F0502020204030204" pitchFamily="34" charset="0"/>
              </a:rPr>
              <a:t>Exp. Data</a:t>
            </a: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459812" y="980728"/>
            <a:ext cx="129176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200" dirty="0">
                <a:solidFill>
                  <a:srgbClr val="FF0000"/>
                </a:solidFill>
                <a:latin typeface="Calibri" panose="020F0502020204030204" pitchFamily="34" charset="0"/>
              </a:rPr>
              <a:t>Exp. Data</a:t>
            </a:r>
          </a:p>
        </p:txBody>
      </p:sp>
      <p:sp>
        <p:nvSpPr>
          <p:cNvPr id="27" name="Line 20"/>
          <p:cNvSpPr>
            <a:spLocks noChangeAspect="1" noChangeShapeType="1"/>
          </p:cNvSpPr>
          <p:nvPr/>
        </p:nvSpPr>
        <p:spPr bwMode="auto">
          <a:xfrm rot="10800000">
            <a:off x="6052942" y="1466720"/>
            <a:ext cx="863600" cy="11113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9" name="Line 20"/>
          <p:cNvSpPr>
            <a:spLocks noChangeAspect="1" noChangeShapeType="1"/>
          </p:cNvSpPr>
          <p:nvPr/>
        </p:nvSpPr>
        <p:spPr bwMode="auto">
          <a:xfrm rot="5400000">
            <a:off x="644525" y="1837859"/>
            <a:ext cx="863600" cy="11113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01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Resolved Resonance </a:t>
            </a:r>
            <a:r>
              <a:rPr lang="en-GB" altLang="en-US" dirty="0"/>
              <a:t>R</a:t>
            </a:r>
            <a:r>
              <a:rPr lang="en-GB" altLang="en-US" dirty="0" smtClean="0"/>
              <a:t>egion : R-matrix theory</a:t>
            </a:r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5241032" y="1268760"/>
            <a:ext cx="4248473" cy="3994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68288" indent="-174625" algn="just">
              <a:lnSpc>
                <a:spcPct val="120000"/>
              </a:lnSpc>
              <a:buClr>
                <a:srgbClr val="000066"/>
              </a:buClr>
              <a:buFont typeface="Wingdings" pitchFamily="2" charset="2"/>
              <a:buNone/>
              <a:tabLst>
                <a:tab pos="981075" algn="l"/>
              </a:tabLst>
            </a:pPr>
            <a:r>
              <a:rPr lang="en-US" altLang="en-US" sz="22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R-matrix theory </a:t>
            </a:r>
          </a:p>
          <a:p>
            <a:pPr marL="268288" indent="-174625" algn="just">
              <a:lnSpc>
                <a:spcPct val="120000"/>
              </a:lnSpc>
              <a:buClr>
                <a:srgbClr val="000066"/>
              </a:buClr>
              <a:buFont typeface="Wingdings" pitchFamily="2" charset="2"/>
              <a:buNone/>
              <a:tabLst>
                <a:tab pos="981075" algn="l"/>
              </a:tabLst>
            </a:pPr>
            <a:r>
              <a:rPr lang="en-US" altLang="en-US" dirty="0" smtClean="0">
                <a:solidFill>
                  <a:srgbClr val="003399"/>
                </a:solidFill>
                <a:latin typeface="Calibri" panose="020F0502020204030204" pitchFamily="34" charset="0"/>
              </a:rPr>
              <a:t>	Lane and Thomas, Rev. Mod. Phys. 30 (1958) 257</a:t>
            </a:r>
          </a:p>
          <a:p>
            <a:pPr marL="268288" indent="-174625" algn="just">
              <a:lnSpc>
                <a:spcPct val="120000"/>
              </a:lnSpc>
              <a:buClr>
                <a:srgbClr val="000066"/>
              </a:buClr>
              <a:buFont typeface="Wingdings" pitchFamily="2" charset="2"/>
              <a:buNone/>
              <a:tabLst>
                <a:tab pos="981075" algn="l"/>
              </a:tabLst>
            </a:pPr>
            <a:endParaRPr lang="en-US" altLang="en-US" sz="220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268288" indent="-174625" algn="just">
              <a:lnSpc>
                <a:spcPct val="120000"/>
              </a:lnSpc>
              <a:buClr>
                <a:srgbClr val="000066"/>
              </a:buClr>
              <a:buFont typeface="Wingdings" pitchFamily="2" charset="2"/>
              <a:buNone/>
              <a:tabLst>
                <a:tab pos="981075" algn="l"/>
              </a:tabLst>
            </a:pPr>
            <a:r>
              <a:rPr lang="en-US" altLang="en-US" sz="22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Model parameters</a:t>
            </a:r>
            <a:endParaRPr lang="en-US" altLang="en-US" sz="2200" dirty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268288" indent="-174625" algn="just">
              <a:lnSpc>
                <a:spcPct val="120000"/>
              </a:lnSpc>
              <a:buClr>
                <a:srgbClr val="000066"/>
              </a:buClr>
              <a:buFont typeface="Wingdings" pitchFamily="2" charset="2"/>
              <a:buNone/>
              <a:tabLst>
                <a:tab pos="981075" algn="l"/>
              </a:tabLst>
            </a:pPr>
            <a:r>
              <a:rPr lang="en-GB" altLang="en-US" sz="2000" dirty="0" smtClean="0">
                <a:solidFill>
                  <a:srgbClr val="292929"/>
                </a:solidFill>
                <a:latin typeface="Calibri" panose="020F0502020204030204" pitchFamily="34" charset="0"/>
              </a:rPr>
              <a:t>R </a:t>
            </a:r>
            <a:r>
              <a:rPr lang="en-GB" altLang="en-US" sz="2000" dirty="0">
                <a:solidFill>
                  <a:srgbClr val="292929"/>
                </a:solidFill>
                <a:latin typeface="Calibri" panose="020F0502020204030204" pitchFamily="34" charset="0"/>
              </a:rPr>
              <a:t>and (E</a:t>
            </a:r>
            <a:r>
              <a:rPr lang="en-GB" altLang="en-US" sz="2000" baseline="-25000" dirty="0">
                <a:solidFill>
                  <a:srgbClr val="292929"/>
                </a:solidFill>
                <a:latin typeface="Calibri" panose="020F0502020204030204" pitchFamily="34" charset="0"/>
              </a:rPr>
              <a:t>R</a:t>
            </a:r>
            <a:r>
              <a:rPr lang="en-GB" altLang="en-US" sz="2000" dirty="0">
                <a:solidFill>
                  <a:srgbClr val="292929"/>
                </a:solidFill>
                <a:latin typeface="Calibri" panose="020F0502020204030204" pitchFamily="34" charset="0"/>
              </a:rPr>
              <a:t>, </a:t>
            </a:r>
            <a:r>
              <a:rPr lang="en-GB" altLang="en-US" sz="2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J</a:t>
            </a:r>
            <a:r>
              <a:rPr lang="en-GB" altLang="en-US" sz="2000" baseline="30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</a:t>
            </a:r>
            <a:r>
              <a:rPr lang="en-GB" altLang="en-US" sz="2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,</a:t>
            </a:r>
            <a:r>
              <a:rPr lang="en-GB" altLang="en-US" sz="2000" baseline="-25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n</a:t>
            </a:r>
            <a:r>
              <a:rPr lang="en-GB" altLang="en-US" sz="2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, </a:t>
            </a:r>
            <a:r>
              <a:rPr lang="en-GB" altLang="en-US" sz="2000" baseline="-25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</a:t>
            </a:r>
            <a:r>
              <a:rPr lang="en-GB" altLang="en-US" sz="2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, …,)</a:t>
            </a:r>
            <a:r>
              <a:rPr lang="en-GB" altLang="en-US" sz="2000" baseline="-25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j</a:t>
            </a:r>
          </a:p>
          <a:p>
            <a:pPr marL="268288" indent="-174625" algn="just">
              <a:lnSpc>
                <a:spcPct val="120000"/>
              </a:lnSpc>
              <a:buClr>
                <a:srgbClr val="000066"/>
              </a:buClr>
              <a:buFont typeface="Wingdings" pitchFamily="2" charset="2"/>
              <a:buNone/>
              <a:tabLst>
                <a:tab pos="981075" algn="l"/>
              </a:tabLst>
            </a:pPr>
            <a:endParaRPr lang="en-US" altLang="en-US" sz="2000" baseline="-2500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268288" indent="-174625" algn="just">
              <a:lnSpc>
                <a:spcPct val="120000"/>
              </a:lnSpc>
              <a:buClr>
                <a:srgbClr val="000066"/>
              </a:buClr>
              <a:buFont typeface="Wingdings" pitchFamily="2" charset="2"/>
              <a:buNone/>
              <a:tabLst>
                <a:tab pos="1611313" algn="l"/>
              </a:tabLst>
            </a:pPr>
            <a:r>
              <a:rPr lang="en-US" altLang="en-US" sz="2000" dirty="0">
                <a:solidFill>
                  <a:srgbClr val="292929"/>
                </a:solidFill>
                <a:latin typeface="Calibri" panose="020F0502020204030204" pitchFamily="34" charset="0"/>
              </a:rPr>
              <a:t>	E</a:t>
            </a:r>
            <a:r>
              <a:rPr lang="en-US" altLang="en-US" sz="2000" baseline="-25000" dirty="0">
                <a:solidFill>
                  <a:srgbClr val="292929"/>
                </a:solidFill>
                <a:latin typeface="Calibri" panose="020F0502020204030204" pitchFamily="34" charset="0"/>
              </a:rPr>
              <a:t>R	</a:t>
            </a:r>
            <a:r>
              <a:rPr lang="en-US" altLang="en-US" sz="2000" dirty="0">
                <a:solidFill>
                  <a:srgbClr val="292929"/>
                </a:solidFill>
                <a:latin typeface="Calibri" panose="020F0502020204030204" pitchFamily="34" charset="0"/>
              </a:rPr>
              <a:t>resonance energy</a:t>
            </a:r>
          </a:p>
          <a:p>
            <a:pPr marL="268288" indent="-174625" algn="just">
              <a:lnSpc>
                <a:spcPct val="120000"/>
              </a:lnSpc>
              <a:buClr>
                <a:srgbClr val="000066"/>
              </a:buClr>
              <a:buFont typeface="Wingdings" pitchFamily="2" charset="2"/>
              <a:buNone/>
              <a:tabLst>
                <a:tab pos="1611313" algn="l"/>
              </a:tabLst>
            </a:pPr>
            <a:r>
              <a:rPr lang="en-US" altLang="en-US" sz="2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	</a:t>
            </a:r>
            <a:r>
              <a:rPr lang="en-US" altLang="en-US" sz="2000" dirty="0" smtClean="0">
                <a:solidFill>
                  <a:srgbClr val="336600"/>
                </a:solidFill>
                <a:latin typeface="Calibri" panose="020F0502020204030204" pitchFamily="34" charset="0"/>
                <a:sym typeface="Symbol"/>
              </a:rPr>
              <a:t></a:t>
            </a:r>
            <a:r>
              <a:rPr lang="en-US" altLang="en-US" sz="2000" baseline="-25000" dirty="0" smtClean="0">
                <a:solidFill>
                  <a:srgbClr val="336600"/>
                </a:solidFill>
                <a:latin typeface="Calibri" panose="020F0502020204030204" pitchFamily="34" charset="0"/>
              </a:rPr>
              <a:t>n</a:t>
            </a:r>
            <a:r>
              <a:rPr lang="en-US" altLang="en-US" sz="2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, </a:t>
            </a:r>
            <a:r>
              <a:rPr lang="en-US" altLang="en-US" sz="2000" dirty="0" smtClean="0">
                <a:solidFill>
                  <a:srgbClr val="FF0000"/>
                </a:solidFill>
                <a:latin typeface="Calibri" panose="020F0502020204030204" pitchFamily="34" charset="0"/>
                <a:sym typeface="Symbol"/>
              </a:rPr>
              <a:t></a:t>
            </a:r>
            <a:r>
              <a:rPr lang="en-US" altLang="en-US" sz="2000" baseline="-25000" dirty="0" smtClean="0">
                <a:solidFill>
                  <a:srgbClr val="FF0000"/>
                </a:solidFill>
                <a:latin typeface="Calibri" panose="020F0502020204030204" pitchFamily="34" charset="0"/>
                <a:sym typeface="Symbol" pitchFamily="18" charset="2"/>
              </a:rPr>
              <a:t></a:t>
            </a:r>
            <a:r>
              <a:rPr lang="en-US" altLang="en-US" sz="2000" dirty="0" smtClean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, </a:t>
            </a:r>
            <a:r>
              <a:rPr lang="en-US" altLang="en-US" sz="2000" dirty="0" smtClean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</a:t>
            </a:r>
            <a:r>
              <a:rPr lang="en-US" altLang="en-US" sz="2000" baseline="-25000" dirty="0" smtClean="0">
                <a:solidFill>
                  <a:srgbClr val="0000FF"/>
                </a:solidFill>
                <a:latin typeface="Calibri" panose="020F0502020204030204" pitchFamily="34" charset="0"/>
                <a:sym typeface="Symbol"/>
              </a:rPr>
              <a:t>f</a:t>
            </a:r>
            <a:r>
              <a:rPr lang="en-US" altLang="en-US" sz="2000" baseline="-25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	</a:t>
            </a:r>
            <a:r>
              <a:rPr lang="en-US" altLang="en-US" sz="2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partial widths 	</a:t>
            </a:r>
          </a:p>
          <a:p>
            <a:pPr marL="268288" indent="-174625" algn="just">
              <a:lnSpc>
                <a:spcPct val="120000"/>
              </a:lnSpc>
              <a:buClr>
                <a:srgbClr val="000066"/>
              </a:buClr>
              <a:buFont typeface="Wingdings" pitchFamily="2" charset="2"/>
              <a:buNone/>
              <a:tabLst>
                <a:tab pos="1611313" algn="l"/>
              </a:tabLst>
            </a:pPr>
            <a:r>
              <a:rPr lang="en-US" altLang="en-US" sz="2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	</a:t>
            </a:r>
            <a:r>
              <a:rPr lang="en-US" altLang="en-US" sz="2000" dirty="0">
                <a:solidFill>
                  <a:srgbClr val="292929"/>
                </a:solidFill>
                <a:latin typeface="Calibri" panose="020F0502020204030204" pitchFamily="34" charset="0"/>
              </a:rPr>
              <a:t>	total width</a:t>
            </a:r>
          </a:p>
          <a:p>
            <a:pPr marL="268288" indent="-174625" algn="just">
              <a:lnSpc>
                <a:spcPct val="120000"/>
              </a:lnSpc>
              <a:buClr>
                <a:srgbClr val="000066"/>
              </a:buClr>
              <a:buFont typeface="Wingdings" pitchFamily="2" charset="2"/>
              <a:buNone/>
              <a:tabLst>
                <a:tab pos="1611313" algn="l"/>
              </a:tabLst>
            </a:pPr>
            <a:r>
              <a:rPr lang="en-US" altLang="en-US" sz="2000" dirty="0">
                <a:solidFill>
                  <a:srgbClr val="292929"/>
                </a:solidFill>
                <a:latin typeface="Calibri" panose="020F0502020204030204" pitchFamily="34" charset="0"/>
              </a:rPr>
              <a:t>		(</a:t>
            </a:r>
            <a:r>
              <a:rPr lang="en-GB" altLang="en-US" sz="2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 = </a:t>
            </a:r>
            <a:r>
              <a:rPr lang="en-GB" altLang="en-US" sz="2000" baseline="-25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n</a:t>
            </a:r>
            <a:r>
              <a:rPr lang="en-GB" altLang="en-US" sz="2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 + </a:t>
            </a:r>
            <a:r>
              <a:rPr lang="en-GB" altLang="en-US" sz="2000" baseline="-25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</a:t>
            </a:r>
            <a:r>
              <a:rPr lang="en-GB" altLang="en-US" sz="2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 + </a:t>
            </a:r>
            <a:r>
              <a:rPr lang="en-GB" altLang="en-US" sz="2000" dirty="0" smtClean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</a:t>
            </a:r>
            <a:r>
              <a:rPr lang="en-GB" altLang="en-US" sz="2000" baseline="-25000" dirty="0" smtClean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f</a:t>
            </a:r>
            <a:r>
              <a:rPr lang="en-GB" altLang="en-US" sz="2000" dirty="0" smtClean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 …</a:t>
            </a:r>
            <a:r>
              <a:rPr lang="en-US" altLang="en-US" sz="2000" dirty="0">
                <a:solidFill>
                  <a:srgbClr val="292929"/>
                </a:solidFill>
                <a:latin typeface="Calibri" panose="020F0502020204030204" pitchFamily="34" charset="0"/>
              </a:rPr>
              <a:t>)</a:t>
            </a:r>
          </a:p>
          <a:p>
            <a:pPr marL="268288" indent="-174625" algn="just">
              <a:lnSpc>
                <a:spcPct val="120000"/>
              </a:lnSpc>
              <a:buClr>
                <a:srgbClr val="000066"/>
              </a:buClr>
              <a:buFont typeface="Symbol" pitchFamily="18" charset="2"/>
              <a:buNone/>
              <a:tabLst>
                <a:tab pos="1611313" algn="l"/>
              </a:tabLst>
            </a:pPr>
            <a:r>
              <a:rPr lang="en-US" altLang="en-US" sz="2000" dirty="0">
                <a:solidFill>
                  <a:srgbClr val="292929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2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R	scattering </a:t>
            </a:r>
            <a:r>
              <a:rPr lang="en-US" altLang="en-US" sz="2000" dirty="0" smtClean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radius</a:t>
            </a:r>
            <a:endParaRPr lang="en-US" altLang="en-US" sz="2000" dirty="0">
              <a:solidFill>
                <a:srgbClr val="292929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1696" y="972000"/>
            <a:ext cx="6312808" cy="4501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720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 smtClean="0"/>
              <a:t>Parameterisation by nuclear reaction theory</a:t>
            </a:r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1179513" y="4810452"/>
            <a:ext cx="2441575" cy="1150938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dirty="0">
                <a:solidFill>
                  <a:srgbClr val="008000"/>
                </a:solidFill>
                <a:latin typeface="Calibri" panose="020F0502020204030204" pitchFamily="34" charset="0"/>
              </a:rPr>
              <a:t>URR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HF + WF</a:t>
            </a:r>
            <a:endParaRPr lang="en-GB" alt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3916363" y="2291090"/>
            <a:ext cx="2146300" cy="9350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Res. Par.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err="1">
                <a:solidFill>
                  <a:schemeClr val="tx1"/>
                </a:solidFill>
                <a:latin typeface="Calibri" panose="020F0502020204030204" pitchFamily="34" charset="0"/>
              </a:rPr>
              <a:t>E</a:t>
            </a:r>
            <a:r>
              <a:rPr lang="en-GB" altLang="en-US" sz="2000" b="0" baseline="-25000" dirty="0" err="1">
                <a:solidFill>
                  <a:schemeClr val="tx1"/>
                </a:solidFill>
                <a:latin typeface="Calibri" panose="020F0502020204030204" pitchFamily="34" charset="0"/>
              </a:rPr>
              <a:t>Rj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</a:t>
            </a:r>
            <a:r>
              <a:rPr lang="en-GB" altLang="en-US" sz="2000" b="0" baseline="-25000" dirty="0" err="1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n,j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, 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,j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, </a:t>
            </a:r>
            <a:r>
              <a:rPr lang="en-GB" altLang="en-US" sz="2000" b="0" dirty="0" err="1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J</a:t>
            </a:r>
            <a:r>
              <a:rPr lang="en-GB" altLang="en-US" sz="2000" b="0" baseline="-25000" dirty="0" err="1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j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R </a:t>
            </a:r>
            <a:endParaRPr lang="en-GB" altLang="en-US" sz="2000" b="0" u="sng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6654800" y="4810452"/>
            <a:ext cx="2219325" cy="1150938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dirty="0">
                <a:solidFill>
                  <a:srgbClr val="008000"/>
                </a:solidFill>
                <a:latin typeface="Calibri" panose="020F0502020204030204" pitchFamily="34" charset="0"/>
              </a:rPr>
              <a:t>High Energy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dirty="0">
                <a:solidFill>
                  <a:srgbClr val="008000"/>
                </a:solidFill>
                <a:latin typeface="Calibri" panose="020F0502020204030204" pitchFamily="34" charset="0"/>
              </a:rPr>
              <a:t>Optical Models</a:t>
            </a:r>
            <a:endParaRPr lang="en-GB" alt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292100" y="2308552"/>
            <a:ext cx="1627188" cy="900113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>
                <a:solidFill>
                  <a:srgbClr val="008000"/>
                </a:solidFill>
              </a:rPr>
              <a:t>Thermal</a:t>
            </a:r>
            <a:endParaRPr lang="en-GB" altLang="en-US">
              <a:solidFill>
                <a:schemeClr val="tx1"/>
              </a:solidFill>
            </a:endParaRPr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4170363" y="1079827"/>
            <a:ext cx="1627187" cy="86360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dirty="0">
                <a:solidFill>
                  <a:srgbClr val="008000"/>
                </a:solidFill>
                <a:latin typeface="Calibri" panose="020F0502020204030204" pitchFamily="34" charset="0"/>
              </a:rPr>
              <a:t>RRR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dirty="0">
                <a:solidFill>
                  <a:srgbClr val="008000"/>
                </a:solidFill>
                <a:latin typeface="Calibri" panose="020F0502020204030204" pitchFamily="34" charset="0"/>
              </a:rPr>
              <a:t>R-Matrix</a:t>
            </a:r>
            <a:endParaRPr lang="en-GB" alt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9224" name="AutoShape 8"/>
          <p:cNvCxnSpPr>
            <a:cxnSpLocks noChangeShapeType="1"/>
            <a:stCxn id="9223" idx="4"/>
            <a:endCxn id="9220" idx="0"/>
          </p:cNvCxnSpPr>
          <p:nvPr/>
        </p:nvCxnSpPr>
        <p:spPr bwMode="auto">
          <a:xfrm>
            <a:off x="4983163" y="1957715"/>
            <a:ext cx="6350" cy="319087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25" name="AutoShape 9"/>
          <p:cNvCxnSpPr>
            <a:cxnSpLocks noChangeShapeType="1"/>
            <a:stCxn id="9220" idx="1"/>
            <a:endCxn id="9222" idx="6"/>
          </p:cNvCxnSpPr>
          <p:nvPr/>
        </p:nvCxnSpPr>
        <p:spPr bwMode="auto">
          <a:xfrm flipH="1">
            <a:off x="1935163" y="2759402"/>
            <a:ext cx="1966912" cy="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3916363" y="3515052"/>
            <a:ext cx="2146300" cy="9350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Level Statistics + R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D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</a:rPr>
              <a:t>0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S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</a:rPr>
              <a:t>o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&lt;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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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&gt;</a:t>
            </a:r>
            <a:endParaRPr lang="en-GB" altLang="en-US" sz="2000" b="0" u="sng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9227" name="AutoShape 11"/>
          <p:cNvCxnSpPr>
            <a:cxnSpLocks noChangeShapeType="1"/>
            <a:stCxn id="9220" idx="2"/>
            <a:endCxn id="9226" idx="0"/>
          </p:cNvCxnSpPr>
          <p:nvPr/>
        </p:nvCxnSpPr>
        <p:spPr bwMode="auto">
          <a:xfrm>
            <a:off x="4989513" y="3242002"/>
            <a:ext cx="0" cy="25717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28" name="AutoShape 12"/>
          <p:cNvCxnSpPr>
            <a:cxnSpLocks noChangeShapeType="1"/>
            <a:stCxn id="9226" idx="3"/>
            <a:endCxn id="9221" idx="0"/>
          </p:cNvCxnSpPr>
          <p:nvPr/>
        </p:nvCxnSpPr>
        <p:spPr bwMode="auto">
          <a:xfrm>
            <a:off x="6078538" y="3981777"/>
            <a:ext cx="1685925" cy="812800"/>
          </a:xfrm>
          <a:prstGeom prst="bentConnector2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29" name="AutoShape 13"/>
          <p:cNvCxnSpPr>
            <a:cxnSpLocks noChangeShapeType="1"/>
            <a:stCxn id="9226" idx="1"/>
            <a:endCxn id="9219" idx="0"/>
          </p:cNvCxnSpPr>
          <p:nvPr/>
        </p:nvCxnSpPr>
        <p:spPr bwMode="auto">
          <a:xfrm rot="10800000" flipV="1">
            <a:off x="2400300" y="3981777"/>
            <a:ext cx="1501775" cy="812800"/>
          </a:xfrm>
          <a:prstGeom prst="bentConnector2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923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7412881"/>
              </p:ext>
            </p:extLst>
          </p:nvPr>
        </p:nvGraphicFramePr>
        <p:xfrm>
          <a:off x="2000674" y="2117258"/>
          <a:ext cx="1866690" cy="44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8044" name="Equation" r:id="rId3" imgW="1066680" imgH="253800" progId="Equation.3">
                  <p:embed/>
                </p:oleObj>
              </mc:Choice>
              <mc:Fallback>
                <p:oleObj name="Equation" r:id="rId3" imgW="10666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674" y="2117258"/>
                        <a:ext cx="1866690" cy="44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3916363" y="4919990"/>
            <a:ext cx="2146300" cy="9350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Average Par.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D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</a:rPr>
              <a:t>o,1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S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</a:rPr>
              <a:t>o,1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, &lt; 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</a:t>
            </a:r>
            <a:r>
              <a:rPr lang="en-GB" altLang="en-US" sz="2000" b="0" baseline="-25000" dirty="0">
                <a:solidFill>
                  <a:schemeClr val="tx1"/>
                </a:solidFill>
                <a:latin typeface="Calibri" panose="020F0502020204030204" pitchFamily="34" charset="0"/>
                <a:sym typeface="Symbol" pitchFamily="18" charset="2"/>
              </a:rPr>
              <a:t></a:t>
            </a:r>
            <a:r>
              <a:rPr lang="en-GB" altLang="en-US" sz="2000" b="0" dirty="0">
                <a:solidFill>
                  <a:schemeClr val="tx1"/>
                </a:solidFill>
                <a:latin typeface="Calibri" panose="020F0502020204030204" pitchFamily="34" charset="0"/>
              </a:rPr>
              <a:t>&gt;, R</a:t>
            </a:r>
            <a:endParaRPr lang="en-GB" altLang="en-US" sz="2800" b="0" u="sng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9232" name="AutoShape 16"/>
          <p:cNvCxnSpPr>
            <a:cxnSpLocks noChangeShapeType="1"/>
            <a:stCxn id="9219" idx="6"/>
            <a:endCxn id="9231" idx="1"/>
          </p:cNvCxnSpPr>
          <p:nvPr/>
        </p:nvCxnSpPr>
        <p:spPr bwMode="auto">
          <a:xfrm>
            <a:off x="3636963" y="5385127"/>
            <a:ext cx="265112" cy="1588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33" name="AutoShape 17"/>
          <p:cNvCxnSpPr>
            <a:cxnSpLocks noChangeShapeType="1"/>
            <a:stCxn id="9231" idx="3"/>
            <a:endCxn id="9221" idx="2"/>
          </p:cNvCxnSpPr>
          <p:nvPr/>
        </p:nvCxnSpPr>
        <p:spPr bwMode="auto">
          <a:xfrm flipV="1">
            <a:off x="6078538" y="5385127"/>
            <a:ext cx="560387" cy="1588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7019462" y="1251277"/>
            <a:ext cx="129176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200" dirty="0">
                <a:solidFill>
                  <a:srgbClr val="FF0000"/>
                </a:solidFill>
                <a:latin typeface="Calibri" panose="020F0502020204030204" pitchFamily="34" charset="0"/>
              </a:rPr>
              <a:t>Exp. Data</a:t>
            </a:r>
          </a:p>
        </p:txBody>
      </p:sp>
      <p:sp>
        <p:nvSpPr>
          <p:cNvPr id="9236" name="Line 20"/>
          <p:cNvSpPr>
            <a:spLocks noChangeAspect="1" noChangeShapeType="1"/>
          </p:cNvSpPr>
          <p:nvPr/>
        </p:nvSpPr>
        <p:spPr bwMode="auto">
          <a:xfrm>
            <a:off x="227013" y="5327977"/>
            <a:ext cx="863600" cy="11113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20868" y="4769177"/>
            <a:ext cx="129176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200" dirty="0">
                <a:solidFill>
                  <a:srgbClr val="FF0000"/>
                </a:solidFill>
                <a:latin typeface="Calibri" panose="020F0502020204030204" pitchFamily="34" charset="0"/>
              </a:rPr>
              <a:t>Exp. Data</a:t>
            </a: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459812" y="980728"/>
            <a:ext cx="129176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200" dirty="0">
                <a:solidFill>
                  <a:srgbClr val="FF0000"/>
                </a:solidFill>
                <a:latin typeface="Calibri" panose="020F0502020204030204" pitchFamily="34" charset="0"/>
              </a:rPr>
              <a:t>Exp. Data</a:t>
            </a:r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8731065" y="4643844"/>
            <a:ext cx="10892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1800" dirty="0">
                <a:solidFill>
                  <a:srgbClr val="FF0000"/>
                </a:solidFill>
                <a:latin typeface="Calibri" panose="020F0502020204030204" pitchFamily="34" charset="0"/>
              </a:rPr>
              <a:t>Exp. Data</a:t>
            </a:r>
          </a:p>
        </p:txBody>
      </p:sp>
      <p:sp>
        <p:nvSpPr>
          <p:cNvPr id="27" name="Line 20"/>
          <p:cNvSpPr>
            <a:spLocks noChangeAspect="1" noChangeShapeType="1"/>
          </p:cNvSpPr>
          <p:nvPr/>
        </p:nvSpPr>
        <p:spPr bwMode="auto">
          <a:xfrm rot="10800000">
            <a:off x="6052942" y="1466720"/>
            <a:ext cx="863600" cy="11113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8" name="Line 20"/>
          <p:cNvSpPr>
            <a:spLocks noChangeAspect="1" noChangeShapeType="1"/>
          </p:cNvSpPr>
          <p:nvPr/>
        </p:nvSpPr>
        <p:spPr bwMode="auto">
          <a:xfrm rot="10800000">
            <a:off x="8985448" y="5342222"/>
            <a:ext cx="690827" cy="8890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9" name="Line 20"/>
          <p:cNvSpPr>
            <a:spLocks noChangeAspect="1" noChangeShapeType="1"/>
          </p:cNvSpPr>
          <p:nvPr/>
        </p:nvSpPr>
        <p:spPr bwMode="auto">
          <a:xfrm rot="5400000">
            <a:off x="644525" y="1837859"/>
            <a:ext cx="863600" cy="11113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38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lowchart: Delay 33"/>
          <p:cNvSpPr>
            <a:spLocks noChangeAspect="1"/>
          </p:cNvSpPr>
          <p:nvPr/>
        </p:nvSpPr>
        <p:spPr bwMode="auto">
          <a:xfrm>
            <a:off x="4915842" y="3676015"/>
            <a:ext cx="817245" cy="1295876"/>
          </a:xfrm>
          <a:prstGeom prst="flowChartDelay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eaLnBrk="1" hangingPunct="1">
              <a:defRPr/>
            </a:pPr>
            <a:endParaRPr lang="en-GB" sz="1400" dirty="0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13" name="Flowchart: Delay 12"/>
          <p:cNvSpPr>
            <a:spLocks noChangeAspect="1"/>
          </p:cNvSpPr>
          <p:nvPr/>
        </p:nvSpPr>
        <p:spPr bwMode="auto">
          <a:xfrm>
            <a:off x="3610746" y="3675930"/>
            <a:ext cx="817245" cy="1295876"/>
          </a:xfrm>
          <a:prstGeom prst="flowChartDelay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eaLnBrk="1" hangingPunct="1">
              <a:defRPr/>
            </a:pPr>
            <a:endParaRPr lang="en-GB" sz="1400" dirty="0">
              <a:latin typeface="Verdana" charset="0"/>
              <a:ea typeface="ＭＳ Ｐゴシック" charset="0"/>
              <a:cs typeface="Arial" charset="0"/>
            </a:endParaRPr>
          </a:p>
        </p:txBody>
      </p:sp>
      <p:pic>
        <p:nvPicPr>
          <p:cNvPr id="13315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130" y="1484786"/>
            <a:ext cx="3975408" cy="1660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Rectangle 16"/>
          <p:cNvSpPr>
            <a:spLocks noChangeArrowheads="1"/>
          </p:cNvSpPr>
          <p:nvPr/>
        </p:nvSpPr>
        <p:spPr bwMode="auto">
          <a:xfrm>
            <a:off x="149610" y="1484785"/>
            <a:ext cx="3854303" cy="16600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N</a:t>
            </a:r>
            <a:r>
              <a:rPr lang="en-GB" altLang="en-US" dirty="0" smtClean="0"/>
              <a:t>uclear data libraries for nuclear applications</a:t>
            </a:r>
            <a:endParaRPr lang="en-GB" dirty="0"/>
          </a:p>
        </p:txBody>
      </p:sp>
      <p:sp>
        <p:nvSpPr>
          <p:cNvPr id="9" name="Rounded Rectangle 5"/>
          <p:cNvSpPr>
            <a:spLocks noChangeArrowheads="1"/>
          </p:cNvSpPr>
          <p:nvPr/>
        </p:nvSpPr>
        <p:spPr bwMode="auto">
          <a:xfrm>
            <a:off x="1600740" y="3655184"/>
            <a:ext cx="1491059" cy="514350"/>
          </a:xfrm>
          <a:prstGeom prst="roundRect">
            <a:avLst>
              <a:gd name="adj" fmla="val 19352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 sz="2400" b="1">
                <a:solidFill>
                  <a:srgbClr val="003399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−"/>
              <a:defRPr b="1">
                <a:solidFill>
                  <a:srgbClr val="333399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dirty="0">
                <a:solidFill>
                  <a:srgbClr val="004494"/>
                </a:solidFill>
                <a:cs typeface="Arial" charset="0"/>
              </a:rPr>
              <a:t>Microscopic data</a:t>
            </a:r>
          </a:p>
        </p:txBody>
      </p:sp>
      <p:sp>
        <p:nvSpPr>
          <p:cNvPr id="10" name="Rounded Rectangle 35"/>
          <p:cNvSpPr>
            <a:spLocks noChangeArrowheads="1"/>
          </p:cNvSpPr>
          <p:nvPr/>
        </p:nvSpPr>
        <p:spPr bwMode="auto">
          <a:xfrm>
            <a:off x="1590212" y="4488801"/>
            <a:ext cx="1490580" cy="514625"/>
          </a:xfrm>
          <a:prstGeom prst="roundRect">
            <a:avLst>
              <a:gd name="adj" fmla="val 19352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 sz="2400" b="1">
                <a:solidFill>
                  <a:srgbClr val="003399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−"/>
              <a:defRPr b="1">
                <a:solidFill>
                  <a:srgbClr val="333399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dirty="0">
                <a:solidFill>
                  <a:srgbClr val="004494"/>
                </a:solidFill>
                <a:cs typeface="Arial" charset="0"/>
              </a:rPr>
              <a:t>Theory</a:t>
            </a:r>
          </a:p>
        </p:txBody>
      </p:sp>
      <p:sp>
        <p:nvSpPr>
          <p:cNvPr id="11" name="Rounded Rectangle 36"/>
          <p:cNvSpPr>
            <a:spLocks noChangeArrowheads="1"/>
          </p:cNvSpPr>
          <p:nvPr/>
        </p:nvSpPr>
        <p:spPr bwMode="auto">
          <a:xfrm>
            <a:off x="4398524" y="5412865"/>
            <a:ext cx="1490580" cy="514625"/>
          </a:xfrm>
          <a:prstGeom prst="roundRect">
            <a:avLst>
              <a:gd name="adj" fmla="val 19352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 sz="2400" b="1">
                <a:solidFill>
                  <a:srgbClr val="003399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−"/>
              <a:defRPr b="1">
                <a:solidFill>
                  <a:srgbClr val="333399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dirty="0">
                <a:solidFill>
                  <a:srgbClr val="004494"/>
                </a:solidFill>
                <a:latin typeface="Verdana" pitchFamily="34" charset="0"/>
                <a:cs typeface="Arial" charset="0"/>
              </a:rPr>
              <a:t>Benchmark data</a:t>
            </a:r>
          </a:p>
        </p:txBody>
      </p:sp>
      <p:sp>
        <p:nvSpPr>
          <p:cNvPr id="12" name="TextBox 10"/>
          <p:cNvSpPr txBox="1">
            <a:spLocks noChangeArrowheads="1"/>
          </p:cNvSpPr>
          <p:nvPr/>
        </p:nvSpPr>
        <p:spPr bwMode="auto">
          <a:xfrm rot="5400000">
            <a:off x="3186141" y="4211028"/>
            <a:ext cx="154315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 sz="2400" b="1">
                <a:solidFill>
                  <a:srgbClr val="003399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−"/>
              <a:defRPr b="1">
                <a:solidFill>
                  <a:srgbClr val="333399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dirty="0" smtClean="0">
                <a:solidFill>
                  <a:srgbClr val="004494"/>
                </a:solidFill>
                <a:cs typeface="Arial" charset="0"/>
              </a:rPr>
              <a:t>Evaluation </a:t>
            </a:r>
            <a:endParaRPr lang="en-GB" altLang="en-US" sz="1400" dirty="0">
              <a:solidFill>
                <a:srgbClr val="004494"/>
              </a:solidFill>
              <a:cs typeface="Arial" charset="0"/>
            </a:endParaRPr>
          </a:p>
        </p:txBody>
      </p:sp>
      <p:sp>
        <p:nvSpPr>
          <p:cNvPr id="15" name="Right Arrow 14"/>
          <p:cNvSpPr/>
          <p:nvPr/>
        </p:nvSpPr>
        <p:spPr bwMode="auto">
          <a:xfrm>
            <a:off x="3129215" y="3825678"/>
            <a:ext cx="419629" cy="179387"/>
          </a:xfrm>
          <a:prstGeom prst="rightArrow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eaLnBrk="1" hangingPunct="1">
              <a:defRPr/>
            </a:pPr>
            <a:endParaRPr lang="en-GB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16" name="Right Arrow 15"/>
          <p:cNvSpPr/>
          <p:nvPr/>
        </p:nvSpPr>
        <p:spPr bwMode="auto">
          <a:xfrm rot="16200000">
            <a:off x="4985120" y="5099430"/>
            <a:ext cx="388937" cy="194336"/>
          </a:xfrm>
          <a:prstGeom prst="rightArrow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eaLnBrk="1" hangingPunct="1">
              <a:defRPr/>
            </a:pPr>
            <a:endParaRPr lang="en-GB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3470836" y="865740"/>
            <a:ext cx="31517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 sz="2400" b="1">
                <a:solidFill>
                  <a:srgbClr val="003399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−"/>
              <a:defRPr b="1">
                <a:solidFill>
                  <a:srgbClr val="333399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dirty="0">
                <a:solidFill>
                  <a:srgbClr val="FF0000"/>
                </a:solidFill>
                <a:cs typeface="Arial" charset="0"/>
              </a:rPr>
              <a:t>NEA/OECD High Priority Request List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dirty="0">
                <a:solidFill>
                  <a:srgbClr val="FF0000"/>
                </a:solidFill>
                <a:cs typeface="Arial" charset="0"/>
              </a:rPr>
              <a:t>IAEA Coordinated Research </a:t>
            </a:r>
            <a:r>
              <a:rPr lang="en-GB" altLang="en-US" sz="1400" dirty="0" smtClean="0">
                <a:solidFill>
                  <a:srgbClr val="FF0000"/>
                </a:solidFill>
                <a:cs typeface="Arial" charset="0"/>
              </a:rPr>
              <a:t>Projects</a:t>
            </a:r>
            <a:endParaRPr lang="en-GB" altLang="en-US" sz="1400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8" name="Down Arrow 17"/>
          <p:cNvSpPr/>
          <p:nvPr/>
        </p:nvSpPr>
        <p:spPr bwMode="auto">
          <a:xfrm rot="5400000">
            <a:off x="4426196" y="1705116"/>
            <a:ext cx="777875" cy="1489340"/>
          </a:xfrm>
          <a:prstGeom prst="downArrow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eaLnBrk="1" hangingPunct="1">
              <a:defRPr/>
            </a:pPr>
            <a:endParaRPr lang="en-GB" dirty="0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6203143" y="4021275"/>
            <a:ext cx="1090117" cy="642852"/>
          </a:xfrm>
          <a:prstGeom prst="roundRect">
            <a:avLst>
              <a:gd name="adj" fmla="val 19351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algn="ctr" eaLnBrk="1" hangingPunct="1">
              <a:defRPr/>
            </a:pPr>
            <a:r>
              <a:rPr lang="en-GB" sz="1400" b="1" dirty="0" smtClean="0">
                <a:latin typeface="Calibri" panose="020F0502020204030204" pitchFamily="34" charset="0"/>
                <a:ea typeface="ＭＳ Ｐゴシック" charset="0"/>
                <a:cs typeface="Arial" charset="0"/>
              </a:rPr>
              <a:t>Evaluated Data </a:t>
            </a:r>
            <a:r>
              <a:rPr lang="en-GB" sz="1400" b="1" dirty="0">
                <a:latin typeface="Calibri" panose="020F0502020204030204" pitchFamily="34" charset="0"/>
                <a:ea typeface="ＭＳ Ｐゴシック" charset="0"/>
                <a:cs typeface="Arial" charset="0"/>
              </a:rPr>
              <a:t>Library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7964703" y="4764142"/>
            <a:ext cx="1590808" cy="514350"/>
          </a:xfrm>
          <a:prstGeom prst="roundRect">
            <a:avLst>
              <a:gd name="adj" fmla="val 19351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algn="ctr" eaLnBrk="1" hangingPunct="1">
              <a:defRPr/>
            </a:pPr>
            <a:r>
              <a:rPr lang="en-GB" sz="1400" b="1" dirty="0">
                <a:solidFill>
                  <a:schemeClr val="accent1">
                    <a:lumMod val="10000"/>
                  </a:schemeClr>
                </a:solidFill>
                <a:latin typeface="Calibri" panose="020F0502020204030204" pitchFamily="34" charset="0"/>
                <a:ea typeface="ＭＳ Ｐゴシック" charset="0"/>
                <a:cs typeface="Arial" charset="0"/>
              </a:rPr>
              <a:t>Research &amp; Development</a:t>
            </a:r>
          </a:p>
        </p:txBody>
      </p:sp>
      <p:sp>
        <p:nvSpPr>
          <p:cNvPr id="22" name="Rounded Rectangle 21"/>
          <p:cNvSpPr/>
          <p:nvPr/>
        </p:nvSpPr>
        <p:spPr bwMode="auto">
          <a:xfrm>
            <a:off x="7924198" y="3573016"/>
            <a:ext cx="1625204" cy="514350"/>
          </a:xfrm>
          <a:prstGeom prst="roundRect">
            <a:avLst>
              <a:gd name="adj" fmla="val 19351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algn="ctr" eaLnBrk="1" hangingPunct="1">
              <a:defRPr/>
            </a:pPr>
            <a:r>
              <a:rPr lang="en-GB" sz="1400" b="1" dirty="0">
                <a:solidFill>
                  <a:schemeClr val="accent1">
                    <a:lumMod val="10000"/>
                  </a:schemeClr>
                </a:solidFill>
                <a:latin typeface="Calibri" panose="020F0502020204030204" pitchFamily="34" charset="0"/>
                <a:ea typeface="ＭＳ Ｐゴシック" charset="0"/>
                <a:cs typeface="Arial" charset="0"/>
              </a:rPr>
              <a:t>Industry</a:t>
            </a:r>
          </a:p>
        </p:txBody>
      </p:sp>
      <p:sp>
        <p:nvSpPr>
          <p:cNvPr id="23" name="Rounded Rectangle 22"/>
          <p:cNvSpPr/>
          <p:nvPr/>
        </p:nvSpPr>
        <p:spPr bwMode="auto">
          <a:xfrm>
            <a:off x="7928589" y="4159374"/>
            <a:ext cx="1626923" cy="514350"/>
          </a:xfrm>
          <a:prstGeom prst="roundRect">
            <a:avLst>
              <a:gd name="adj" fmla="val 19351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algn="ctr" eaLnBrk="1" hangingPunct="1">
              <a:defRPr/>
            </a:pPr>
            <a:r>
              <a:rPr lang="en-GB" sz="1400" b="1" dirty="0">
                <a:solidFill>
                  <a:schemeClr val="accent1">
                    <a:lumMod val="10000"/>
                  </a:schemeClr>
                </a:solidFill>
                <a:latin typeface="Calibri" panose="020F0502020204030204" pitchFamily="34" charset="0"/>
                <a:ea typeface="ＭＳ Ｐゴシック" charset="0"/>
                <a:cs typeface="Arial" charset="0"/>
              </a:rPr>
              <a:t>Regulatory bodies</a:t>
            </a:r>
          </a:p>
        </p:txBody>
      </p:sp>
      <p:sp>
        <p:nvSpPr>
          <p:cNvPr id="24" name="Right Arrow 23"/>
          <p:cNvSpPr/>
          <p:nvPr/>
        </p:nvSpPr>
        <p:spPr bwMode="auto">
          <a:xfrm rot="16200000">
            <a:off x="8459687" y="3263280"/>
            <a:ext cx="300038" cy="175419"/>
          </a:xfrm>
          <a:prstGeom prst="rightArrow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eaLnBrk="1" hangingPunct="1">
              <a:defRPr/>
            </a:pPr>
            <a:endParaRPr lang="en-GB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26" name="Rectangle 33"/>
          <p:cNvSpPr>
            <a:spLocks noChangeArrowheads="1"/>
          </p:cNvSpPr>
          <p:nvPr/>
        </p:nvSpPr>
        <p:spPr bwMode="auto">
          <a:xfrm>
            <a:off x="5985233" y="5589240"/>
            <a:ext cx="285619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 sz="2400" b="1">
                <a:solidFill>
                  <a:srgbClr val="003399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−"/>
              <a:defRPr b="1">
                <a:solidFill>
                  <a:srgbClr val="333399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dirty="0" smtClean="0">
                <a:solidFill>
                  <a:srgbClr val="FF0000"/>
                </a:solidFill>
                <a:cs typeface="Arial" charset="0"/>
              </a:rPr>
              <a:t>ENDF, JEFF, JENDL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dirty="0" smtClean="0">
                <a:solidFill>
                  <a:srgbClr val="FF0000"/>
                </a:solidFill>
                <a:cs typeface="Arial" charset="0"/>
              </a:rPr>
              <a:t>and NDS/IAEA (standards, CIELO)  </a:t>
            </a:r>
            <a:endParaRPr lang="en-GB" altLang="en-US" sz="1400" dirty="0">
              <a:solidFill>
                <a:srgbClr val="FF0000"/>
              </a:solidFill>
              <a:cs typeface="Arial" charset="0"/>
            </a:endParaRP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3"/>
          <a:stretch>
            <a:fillRect/>
          </a:stretch>
        </p:blipFill>
        <p:spPr bwMode="auto">
          <a:xfrm>
            <a:off x="149611" y="3809194"/>
            <a:ext cx="1284480" cy="983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10"/>
          <p:cNvSpPr txBox="1">
            <a:spLocks noChangeArrowheads="1"/>
          </p:cNvSpPr>
          <p:nvPr/>
        </p:nvSpPr>
        <p:spPr bwMode="auto">
          <a:xfrm rot="5400000">
            <a:off x="4499432" y="4082986"/>
            <a:ext cx="15431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 sz="2400" b="1">
                <a:solidFill>
                  <a:srgbClr val="003399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−"/>
              <a:defRPr b="1">
                <a:solidFill>
                  <a:srgbClr val="333399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dirty="0" smtClean="0">
                <a:solidFill>
                  <a:srgbClr val="004494"/>
                </a:solidFill>
                <a:cs typeface="Arial" charset="0"/>
              </a:rPr>
              <a:t>Validation &amp; Testing</a:t>
            </a:r>
            <a:endParaRPr lang="en-GB" altLang="en-US" sz="1400" dirty="0">
              <a:solidFill>
                <a:srgbClr val="004494"/>
              </a:solidFill>
              <a:cs typeface="Arial" charset="0"/>
            </a:endParaRPr>
          </a:p>
        </p:txBody>
      </p:sp>
      <p:sp>
        <p:nvSpPr>
          <p:cNvPr id="30" name="Right Arrow 29"/>
          <p:cNvSpPr/>
          <p:nvPr/>
        </p:nvSpPr>
        <p:spPr bwMode="auto">
          <a:xfrm rot="19500000">
            <a:off x="7415354" y="3870740"/>
            <a:ext cx="325041" cy="161925"/>
          </a:xfrm>
          <a:prstGeom prst="rightArrow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eaLnBrk="1" hangingPunct="1">
              <a:defRPr/>
            </a:pPr>
            <a:endParaRPr lang="en-GB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31" name="Right Arrow 30"/>
          <p:cNvSpPr/>
          <p:nvPr/>
        </p:nvSpPr>
        <p:spPr bwMode="auto">
          <a:xfrm>
            <a:off x="7463170" y="4300952"/>
            <a:ext cx="220133" cy="177800"/>
          </a:xfrm>
          <a:prstGeom prst="rightArrow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eaLnBrk="1" hangingPunct="1">
              <a:defRPr/>
            </a:pPr>
            <a:endParaRPr lang="en-GB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32" name="Right Arrow 31"/>
          <p:cNvSpPr/>
          <p:nvPr/>
        </p:nvSpPr>
        <p:spPr bwMode="auto">
          <a:xfrm rot="2162236">
            <a:off x="7415773" y="4788781"/>
            <a:ext cx="325040" cy="161925"/>
          </a:xfrm>
          <a:prstGeom prst="rightArrow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eaLnBrk="1" hangingPunct="1">
              <a:defRPr/>
            </a:pPr>
            <a:endParaRPr lang="en-GB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33" name="Right Arrow 32"/>
          <p:cNvSpPr/>
          <p:nvPr/>
        </p:nvSpPr>
        <p:spPr bwMode="auto">
          <a:xfrm>
            <a:off x="3127496" y="4653137"/>
            <a:ext cx="421348" cy="179387"/>
          </a:xfrm>
          <a:prstGeom prst="rightArrow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eaLnBrk="1" hangingPunct="1">
              <a:defRPr/>
            </a:pPr>
            <a:endParaRPr lang="en-GB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35" name="Right Arrow 34"/>
          <p:cNvSpPr/>
          <p:nvPr/>
        </p:nvSpPr>
        <p:spPr bwMode="auto">
          <a:xfrm>
            <a:off x="4496213" y="4251876"/>
            <a:ext cx="419629" cy="179387"/>
          </a:xfrm>
          <a:prstGeom prst="rightArrow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eaLnBrk="1" hangingPunct="1">
              <a:defRPr/>
            </a:pPr>
            <a:endParaRPr lang="en-GB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36" name="TextBox 27"/>
          <p:cNvSpPr txBox="1">
            <a:spLocks noChangeArrowheads="1"/>
          </p:cNvSpPr>
          <p:nvPr/>
        </p:nvSpPr>
        <p:spPr bwMode="auto">
          <a:xfrm>
            <a:off x="4406939" y="2187120"/>
            <a:ext cx="13474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 sz="2400" b="1">
                <a:solidFill>
                  <a:srgbClr val="003399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−"/>
              <a:defRPr b="1">
                <a:solidFill>
                  <a:srgbClr val="333399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dirty="0" smtClean="0">
                <a:solidFill>
                  <a:schemeClr val="bg1"/>
                </a:solidFill>
                <a:cs typeface="Arial" charset="0"/>
              </a:rPr>
              <a:t>New needs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dirty="0" smtClean="0">
                <a:solidFill>
                  <a:schemeClr val="bg1"/>
                </a:solidFill>
                <a:cs typeface="Arial" charset="0"/>
              </a:rPr>
              <a:t>&amp; Feedback</a:t>
            </a:r>
            <a:endParaRPr lang="en-GB" altLang="en-US" sz="14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7" name="Up Arrow 12"/>
          <p:cNvSpPr>
            <a:spLocks noChangeArrowheads="1"/>
          </p:cNvSpPr>
          <p:nvPr/>
        </p:nvSpPr>
        <p:spPr bwMode="auto">
          <a:xfrm flipV="1">
            <a:off x="4874991" y="1456939"/>
            <a:ext cx="164307" cy="747925"/>
          </a:xfrm>
          <a:prstGeom prst="upArrow">
            <a:avLst>
              <a:gd name="adj1" fmla="val 50000"/>
              <a:gd name="adj2" fmla="val 5002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 sz="2400" b="1">
                <a:solidFill>
                  <a:srgbClr val="003399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−"/>
              <a:defRPr b="1">
                <a:solidFill>
                  <a:srgbClr val="333399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7600">
              <a:solidFill>
                <a:srgbClr val="FFD624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64" y="1538341"/>
            <a:ext cx="3230226" cy="1660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Right Arrow 38"/>
          <p:cNvSpPr/>
          <p:nvPr/>
        </p:nvSpPr>
        <p:spPr bwMode="auto">
          <a:xfrm>
            <a:off x="5781510" y="4251569"/>
            <a:ext cx="419629" cy="179387"/>
          </a:xfrm>
          <a:prstGeom prst="rightArrow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eaLnBrk="1" hangingPunct="1">
              <a:defRPr/>
            </a:pPr>
            <a:endParaRPr lang="en-GB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40" name="Right Arrow 39"/>
          <p:cNvSpPr/>
          <p:nvPr/>
        </p:nvSpPr>
        <p:spPr bwMode="auto">
          <a:xfrm rot="5400000">
            <a:off x="694551" y="3353388"/>
            <a:ext cx="388937" cy="194336"/>
          </a:xfrm>
          <a:prstGeom prst="rightArrow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eaLnBrk="1" hangingPunct="1">
              <a:defRPr/>
            </a:pPr>
            <a:endParaRPr lang="en-GB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41" name="Rectangle 33"/>
          <p:cNvSpPr>
            <a:spLocks noChangeArrowheads="1"/>
          </p:cNvSpPr>
          <p:nvPr/>
        </p:nvSpPr>
        <p:spPr bwMode="auto">
          <a:xfrm>
            <a:off x="140342" y="5641503"/>
            <a:ext cx="406495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 sz="2400" b="1">
                <a:solidFill>
                  <a:srgbClr val="003399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−"/>
              <a:defRPr b="1">
                <a:solidFill>
                  <a:srgbClr val="333399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dirty="0" smtClean="0">
                <a:solidFill>
                  <a:srgbClr val="FF0000"/>
                </a:solidFill>
                <a:cs typeface="Arial" charset="0"/>
              </a:rPr>
              <a:t>EXFOR library of experimental data</a:t>
            </a:r>
            <a:endParaRPr lang="en-GB" altLang="en-US" sz="1400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42" name="Up Arrow 12"/>
          <p:cNvSpPr>
            <a:spLocks noChangeArrowheads="1"/>
          </p:cNvSpPr>
          <p:nvPr/>
        </p:nvSpPr>
        <p:spPr bwMode="auto">
          <a:xfrm flipV="1">
            <a:off x="6660901" y="4725144"/>
            <a:ext cx="164307" cy="747925"/>
          </a:xfrm>
          <a:prstGeom prst="upArrow">
            <a:avLst>
              <a:gd name="adj1" fmla="val 50000"/>
              <a:gd name="adj2" fmla="val 5002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 sz="2400" b="1">
                <a:solidFill>
                  <a:srgbClr val="003399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−"/>
              <a:defRPr b="1">
                <a:solidFill>
                  <a:srgbClr val="333399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7600">
              <a:solidFill>
                <a:srgbClr val="FFD624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43" name="Up Arrow 12"/>
          <p:cNvSpPr>
            <a:spLocks noChangeArrowheads="1"/>
          </p:cNvSpPr>
          <p:nvPr/>
        </p:nvSpPr>
        <p:spPr bwMode="auto">
          <a:xfrm flipV="1">
            <a:off x="828253" y="4841315"/>
            <a:ext cx="164307" cy="747925"/>
          </a:xfrm>
          <a:prstGeom prst="upArrow">
            <a:avLst>
              <a:gd name="adj1" fmla="val 50000"/>
              <a:gd name="adj2" fmla="val 5002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Clr>
                <a:srgbClr val="003399"/>
              </a:buClr>
              <a:buFont typeface="Wingdings" pitchFamily="2" charset="2"/>
              <a:buChar char="§"/>
              <a:defRPr sz="2400" b="1">
                <a:solidFill>
                  <a:srgbClr val="003399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−"/>
              <a:defRPr b="1">
                <a:solidFill>
                  <a:srgbClr val="333399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7600">
              <a:solidFill>
                <a:srgbClr val="FFD624"/>
              </a:solidFill>
              <a:latin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89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 </a:t>
            </a:r>
            <a:r>
              <a:rPr lang="en-GB" dirty="0" smtClean="0"/>
              <a:t>for n + </a:t>
            </a:r>
            <a:r>
              <a:rPr lang="en-GB" baseline="30000" dirty="0" smtClean="0"/>
              <a:t>238</a:t>
            </a:r>
            <a:r>
              <a:rPr lang="en-GB" dirty="0" smtClean="0"/>
              <a:t>U in </a:t>
            </a:r>
            <a:r>
              <a:rPr lang="en-GB" dirty="0"/>
              <a:t>URR : 20 </a:t>
            </a:r>
            <a:r>
              <a:rPr lang="en-GB" dirty="0" err="1"/>
              <a:t>keV</a:t>
            </a:r>
            <a:r>
              <a:rPr lang="en-GB" dirty="0"/>
              <a:t> - 150 </a:t>
            </a:r>
            <a:r>
              <a:rPr lang="en-GB" dirty="0" err="1"/>
              <a:t>keV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00" y="576000"/>
            <a:ext cx="5887413" cy="4198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6456" y="908720"/>
            <a:ext cx="7272808" cy="504056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000099"/>
                </a:solidFill>
                <a:latin typeface="Calibri" panose="020F0502020204030204" pitchFamily="34" charset="0"/>
                <a:sym typeface="Symbol"/>
              </a:rPr>
              <a:t>Extensive validation by IAEA, KAERI and NEA</a:t>
            </a:r>
          </a:p>
          <a:p>
            <a:pPr>
              <a:spcBef>
                <a:spcPts val="600"/>
              </a:spcBef>
              <a:spcAft>
                <a:spcPts val="600"/>
              </a:spcAft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Example</a:t>
            </a:r>
          </a:p>
          <a:p>
            <a:pPr>
              <a:spcBef>
                <a:spcPts val="600"/>
              </a:spcBef>
              <a:spcAft>
                <a:spcPts val="600"/>
              </a:spcAft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Big-ten : </a:t>
            </a:r>
            <a:r>
              <a:rPr lang="en-GB" altLang="en-US" sz="1800" dirty="0" err="1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k</a:t>
            </a:r>
            <a:r>
              <a:rPr lang="en-GB" altLang="en-US" sz="1800" baseline="-25000" dirty="0" err="1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eff</a:t>
            </a:r>
            <a:r>
              <a:rPr lang="en-GB" altLang="en-US" sz="18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 = 1.0045  0.0007 (experimental)  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000099"/>
                </a:solidFill>
                <a:latin typeface="Calibri" panose="020F0502020204030204" pitchFamily="34" charset="0"/>
                <a:sym typeface="Symbol"/>
              </a:rPr>
              <a:t>CIELO</a:t>
            </a:r>
          </a:p>
          <a:p>
            <a:pPr marL="554038" indent="-285750">
              <a:spcBef>
                <a:spcPts val="0"/>
              </a:spcBef>
              <a:buFont typeface="Symbol" panose="05050102010706020507" pitchFamily="18" charset="2"/>
              <a:buChar char="-"/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6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Big-ten </a:t>
            </a:r>
            <a:r>
              <a:rPr lang="en-GB" altLang="en-US" sz="1600" dirty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: </a:t>
            </a:r>
            <a:r>
              <a:rPr lang="en-GB" altLang="en-US" sz="1600" dirty="0" err="1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k</a:t>
            </a:r>
            <a:r>
              <a:rPr lang="en-GB" altLang="en-US" sz="1600" baseline="-25000" dirty="0" err="1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eff</a:t>
            </a:r>
            <a:r>
              <a:rPr lang="en-GB" altLang="en-US" sz="1600" dirty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 = 1.00446  </a:t>
            </a:r>
            <a:r>
              <a:rPr lang="en-GB" altLang="en-US" sz="16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0.00007 </a:t>
            </a:r>
            <a:endParaRPr lang="en-GB" altLang="en-US" sz="1600" dirty="0">
              <a:solidFill>
                <a:srgbClr val="111111"/>
              </a:solidFill>
              <a:latin typeface="Calibri" panose="020F0502020204030204" pitchFamily="34" charset="0"/>
              <a:sym typeface="Symbol"/>
            </a:endParaRPr>
          </a:p>
          <a:p>
            <a:pPr marL="285750" indent="-28575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000099"/>
                </a:solidFill>
                <a:latin typeface="Calibri" panose="020F0502020204030204" pitchFamily="34" charset="0"/>
                <a:sym typeface="Symbol"/>
              </a:rPr>
              <a:t>JEFF-3.3T1</a:t>
            </a:r>
          </a:p>
          <a:p>
            <a:pPr marL="554038" indent="-285750">
              <a:spcBef>
                <a:spcPts val="0"/>
              </a:spcBef>
              <a:buFont typeface="Symbol" panose="05050102010706020507" pitchFamily="18" charset="2"/>
              <a:buChar char="-"/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6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Big-ten </a:t>
            </a:r>
            <a:r>
              <a:rPr lang="en-GB" altLang="en-US" sz="1600" dirty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: </a:t>
            </a:r>
            <a:r>
              <a:rPr lang="en-GB" altLang="en-US" sz="1600" dirty="0" err="1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k</a:t>
            </a:r>
            <a:r>
              <a:rPr lang="en-GB" altLang="en-US" sz="1600" baseline="-25000" dirty="0" err="1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eff</a:t>
            </a:r>
            <a:r>
              <a:rPr lang="en-GB" altLang="en-US" sz="1600" dirty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 = </a:t>
            </a:r>
            <a:r>
              <a:rPr lang="en-GB" altLang="en-US" sz="16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1.00500 </a:t>
            </a:r>
            <a:r>
              <a:rPr lang="en-GB" altLang="en-US" sz="1600" dirty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 </a:t>
            </a:r>
            <a:r>
              <a:rPr lang="en-GB" altLang="en-US" sz="16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0.00007 </a:t>
            </a:r>
            <a:endParaRPr lang="en-GB" altLang="en-US" sz="1600" dirty="0">
              <a:solidFill>
                <a:srgbClr val="4D4D4D"/>
              </a:solidFill>
              <a:latin typeface="Calibri" panose="020F0502020204030204" pitchFamily="34" charset="0"/>
              <a:sym typeface="Symbol"/>
            </a:endParaRPr>
          </a:p>
          <a:p>
            <a:pPr marL="268288"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1600" dirty="0">
              <a:solidFill>
                <a:srgbClr val="4D4D4D"/>
              </a:solidFill>
              <a:latin typeface="Calibri" panose="020F0502020204030204" pitchFamily="34" charset="0"/>
              <a:sym typeface="Symbol"/>
            </a:endParaRPr>
          </a:p>
          <a:p>
            <a:pPr marL="268288"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1600" dirty="0" smtClean="0">
              <a:solidFill>
                <a:srgbClr val="4D4D4D"/>
              </a:solidFill>
              <a:latin typeface="Calibri" panose="020F0502020204030204" pitchFamily="34" charset="0"/>
              <a:sym typeface="Symbol"/>
            </a:endParaRPr>
          </a:p>
          <a:p>
            <a:pPr marL="554038" indent="-285750">
              <a:spcBef>
                <a:spcPts val="0"/>
              </a:spcBef>
              <a:buFont typeface="Symbol" panose="05050102010706020507" pitchFamily="18" charset="2"/>
              <a:buChar char="-"/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1600" dirty="0" smtClean="0">
              <a:solidFill>
                <a:srgbClr val="4D4D4D"/>
              </a:solidFill>
              <a:latin typeface="Calibri" panose="020F0502020204030204" pitchFamily="34" charset="0"/>
              <a:sym typeface="Symbol"/>
            </a:endParaRPr>
          </a:p>
          <a:p>
            <a:pPr marL="554038" indent="-285750">
              <a:spcBef>
                <a:spcPts val="0"/>
              </a:spcBef>
              <a:buFont typeface="Symbol" panose="05050102010706020507" pitchFamily="18" charset="2"/>
              <a:buChar char="-"/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1600" dirty="0" smtClean="0">
              <a:solidFill>
                <a:srgbClr val="008000"/>
              </a:solidFill>
              <a:latin typeface="Calibri" panose="020F0502020204030204" pitchFamily="34" charset="0"/>
              <a:sym typeface="Symbol"/>
            </a:endParaRPr>
          </a:p>
          <a:p>
            <a:pPr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1200" b="1" dirty="0">
              <a:latin typeface="Verdana" pitchFamily="34" charset="0"/>
            </a:endParaRPr>
          </a:p>
        </p:txBody>
      </p:sp>
      <p:sp>
        <p:nvSpPr>
          <p:cNvPr id="6" name="TextBox 5"/>
          <p:cNvSpPr txBox="1">
            <a:spLocks/>
          </p:cNvSpPr>
          <p:nvPr/>
        </p:nvSpPr>
        <p:spPr>
          <a:xfrm rot="16200000">
            <a:off x="4124908" y="2096853"/>
            <a:ext cx="2520280" cy="72008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(&lt;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</a:t>
            </a:r>
            <a:r>
              <a:rPr lang="en-GB" sz="2000" baseline="-25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&gt; E</a:t>
            </a:r>
            <a:r>
              <a:rPr lang="en-GB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1/2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 / (b keV</a:t>
            </a:r>
            <a:r>
              <a:rPr lang="en-GB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1/2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84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 </a:t>
            </a:r>
            <a:r>
              <a:rPr lang="en-GB" dirty="0" smtClean="0"/>
              <a:t>for n + </a:t>
            </a:r>
            <a:r>
              <a:rPr lang="en-GB" baseline="30000" dirty="0" smtClean="0"/>
              <a:t>238</a:t>
            </a:r>
            <a:r>
              <a:rPr lang="en-GB" dirty="0" smtClean="0"/>
              <a:t>U in </a:t>
            </a:r>
            <a:r>
              <a:rPr lang="en-GB" dirty="0"/>
              <a:t>URR : 20 </a:t>
            </a:r>
            <a:r>
              <a:rPr lang="en-GB" dirty="0" err="1"/>
              <a:t>keV</a:t>
            </a:r>
            <a:r>
              <a:rPr lang="en-GB" dirty="0"/>
              <a:t> - 150 </a:t>
            </a:r>
            <a:r>
              <a:rPr lang="en-GB" dirty="0" err="1"/>
              <a:t>keV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00" y="576000"/>
            <a:ext cx="5887413" cy="4198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56456" y="908720"/>
            <a:ext cx="7272808" cy="504056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eaLnBrk="0" hangingPunct="0"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84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000099"/>
                </a:solidFill>
                <a:latin typeface="Calibri" panose="020F0502020204030204" pitchFamily="34" charset="0"/>
                <a:sym typeface="Symbol"/>
              </a:rPr>
              <a:t>Extensive validation by IAEA, KAERI and NEA</a:t>
            </a:r>
          </a:p>
          <a:p>
            <a:pPr>
              <a:spcBef>
                <a:spcPts val="600"/>
              </a:spcBef>
              <a:spcAft>
                <a:spcPts val="600"/>
              </a:spcAft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Example</a:t>
            </a:r>
          </a:p>
          <a:p>
            <a:pPr>
              <a:spcBef>
                <a:spcPts val="600"/>
              </a:spcBef>
              <a:spcAft>
                <a:spcPts val="600"/>
              </a:spcAft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Big-ten : </a:t>
            </a:r>
            <a:r>
              <a:rPr lang="en-GB" altLang="en-US" sz="1800" dirty="0" err="1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k</a:t>
            </a:r>
            <a:r>
              <a:rPr lang="en-GB" altLang="en-US" sz="1800" baseline="-25000" dirty="0" err="1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eff</a:t>
            </a:r>
            <a:r>
              <a:rPr lang="en-GB" altLang="en-US" sz="18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 = 1.0045  0.0007 (experimental)  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000099"/>
                </a:solidFill>
                <a:latin typeface="Calibri" panose="020F0502020204030204" pitchFamily="34" charset="0"/>
                <a:sym typeface="Symbol"/>
              </a:rPr>
              <a:t>CIELO</a:t>
            </a:r>
          </a:p>
          <a:p>
            <a:pPr marL="554038" indent="-285750">
              <a:spcBef>
                <a:spcPts val="0"/>
              </a:spcBef>
              <a:buFont typeface="Symbol" panose="05050102010706020507" pitchFamily="18" charset="2"/>
              <a:buChar char="-"/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6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Big-ten </a:t>
            </a:r>
            <a:r>
              <a:rPr lang="en-GB" altLang="en-US" sz="1600" dirty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: </a:t>
            </a:r>
            <a:r>
              <a:rPr lang="en-GB" altLang="en-US" sz="1600" dirty="0" err="1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k</a:t>
            </a:r>
            <a:r>
              <a:rPr lang="en-GB" altLang="en-US" sz="1600" baseline="-25000" dirty="0" err="1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eff</a:t>
            </a:r>
            <a:r>
              <a:rPr lang="en-GB" altLang="en-US" sz="1600" dirty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 = 1.00446  </a:t>
            </a:r>
            <a:r>
              <a:rPr lang="en-GB" altLang="en-US" sz="16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0.00007 </a:t>
            </a:r>
            <a:endParaRPr lang="en-GB" altLang="en-US" sz="1600" dirty="0">
              <a:solidFill>
                <a:srgbClr val="111111"/>
              </a:solidFill>
              <a:latin typeface="Calibri" panose="020F0502020204030204" pitchFamily="34" charset="0"/>
              <a:sym typeface="Symbol"/>
            </a:endParaRPr>
          </a:p>
          <a:p>
            <a:pPr marL="285750" indent="-28575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000099"/>
                </a:solidFill>
                <a:latin typeface="Calibri" panose="020F0502020204030204" pitchFamily="34" charset="0"/>
                <a:sym typeface="Symbol"/>
              </a:rPr>
              <a:t>JEFF-3.3T1</a:t>
            </a:r>
          </a:p>
          <a:p>
            <a:pPr marL="554038" indent="-285750">
              <a:spcBef>
                <a:spcPts val="0"/>
              </a:spcBef>
              <a:buFont typeface="Symbol" panose="05050102010706020507" pitchFamily="18" charset="2"/>
              <a:buChar char="-"/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6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Big-ten </a:t>
            </a:r>
            <a:r>
              <a:rPr lang="en-GB" altLang="en-US" sz="1600" dirty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: </a:t>
            </a:r>
            <a:r>
              <a:rPr lang="en-GB" altLang="en-US" sz="1600" dirty="0" err="1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k</a:t>
            </a:r>
            <a:r>
              <a:rPr lang="en-GB" altLang="en-US" sz="1600" baseline="-25000" dirty="0" err="1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eff</a:t>
            </a:r>
            <a:r>
              <a:rPr lang="en-GB" altLang="en-US" sz="1600" dirty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 = </a:t>
            </a:r>
            <a:r>
              <a:rPr lang="en-GB" altLang="en-US" sz="16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1.00500 </a:t>
            </a:r>
            <a:r>
              <a:rPr lang="en-GB" altLang="en-US" sz="1600" dirty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 </a:t>
            </a:r>
            <a:r>
              <a:rPr lang="en-GB" altLang="en-US" sz="16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0.00007 </a:t>
            </a:r>
            <a:endParaRPr lang="en-GB" altLang="en-US" sz="1600" dirty="0">
              <a:solidFill>
                <a:srgbClr val="4D4D4D"/>
              </a:solidFill>
              <a:latin typeface="Calibri" panose="020F0502020204030204" pitchFamily="34" charset="0"/>
              <a:sym typeface="Symbol"/>
            </a:endParaRPr>
          </a:p>
          <a:p>
            <a:pPr marL="285750" indent="-28575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000099"/>
                </a:solidFill>
                <a:latin typeface="Calibri" panose="020F0502020204030204" pitchFamily="34" charset="0"/>
                <a:sym typeface="Symbol"/>
              </a:rPr>
              <a:t>JEFF-3.3T1 + URR of  </a:t>
            </a:r>
            <a:r>
              <a:rPr lang="en-GB" altLang="en-US" sz="1800" baseline="30000" dirty="0" smtClean="0">
                <a:solidFill>
                  <a:srgbClr val="000099"/>
                </a:solidFill>
                <a:latin typeface="Calibri" panose="020F0502020204030204" pitchFamily="34" charset="0"/>
                <a:sym typeface="Symbol"/>
              </a:rPr>
              <a:t>238</a:t>
            </a:r>
            <a:r>
              <a:rPr lang="en-GB" altLang="en-US" sz="1800" dirty="0" smtClean="0">
                <a:solidFill>
                  <a:srgbClr val="000099"/>
                </a:solidFill>
                <a:latin typeface="Calibri" panose="020F0502020204030204" pitchFamily="34" charset="0"/>
                <a:sym typeface="Symbol"/>
              </a:rPr>
              <a:t>U  from CIELO</a:t>
            </a:r>
            <a:endParaRPr lang="en-GB" altLang="en-US" sz="1800" dirty="0">
              <a:solidFill>
                <a:srgbClr val="000099"/>
              </a:solidFill>
              <a:latin typeface="Calibri" panose="020F0502020204030204" pitchFamily="34" charset="0"/>
              <a:sym typeface="Symbol"/>
            </a:endParaRPr>
          </a:p>
          <a:p>
            <a:pPr marL="554038" indent="-285750">
              <a:spcBef>
                <a:spcPts val="0"/>
              </a:spcBef>
              <a:buFont typeface="Symbol" panose="05050102010706020507" pitchFamily="18" charset="2"/>
              <a:buChar char="-"/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600" dirty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Big-ten : </a:t>
            </a:r>
            <a:r>
              <a:rPr lang="en-GB" altLang="en-US" sz="1600" dirty="0" err="1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k</a:t>
            </a:r>
            <a:r>
              <a:rPr lang="en-GB" altLang="en-US" sz="1600" baseline="-25000" dirty="0" err="1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eff</a:t>
            </a:r>
            <a:r>
              <a:rPr lang="en-GB" altLang="en-US" sz="1600" dirty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 = </a:t>
            </a:r>
            <a:r>
              <a:rPr lang="en-GB" altLang="en-US" sz="1600" dirty="0" smtClean="0">
                <a:solidFill>
                  <a:srgbClr val="111111"/>
                </a:solidFill>
                <a:latin typeface="Calibri" panose="020F0502020204030204" pitchFamily="34" charset="0"/>
                <a:sym typeface="Symbol"/>
              </a:rPr>
              <a:t>0.9999</a:t>
            </a:r>
            <a:endParaRPr lang="en-GB" altLang="en-US" sz="1600" dirty="0">
              <a:solidFill>
                <a:srgbClr val="111111"/>
              </a:solidFill>
              <a:latin typeface="Calibri" panose="020F0502020204030204" pitchFamily="34" charset="0"/>
              <a:sym typeface="Symbol"/>
            </a:endParaRPr>
          </a:p>
          <a:p>
            <a:pPr marL="268288"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1600" dirty="0">
              <a:solidFill>
                <a:srgbClr val="4D4D4D"/>
              </a:solidFill>
              <a:latin typeface="Calibri" panose="020F0502020204030204" pitchFamily="34" charset="0"/>
              <a:sym typeface="Symbol"/>
            </a:endParaRPr>
          </a:p>
          <a:p>
            <a:pPr marL="268288"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1600" dirty="0" smtClean="0">
              <a:solidFill>
                <a:srgbClr val="4D4D4D"/>
              </a:solidFill>
              <a:latin typeface="Calibri" panose="020F0502020204030204" pitchFamily="34" charset="0"/>
              <a:sym typeface="Symbol"/>
            </a:endParaRPr>
          </a:p>
          <a:p>
            <a:pPr marL="554038" indent="-285750">
              <a:spcBef>
                <a:spcPts val="0"/>
              </a:spcBef>
              <a:buFont typeface="Symbol"/>
              <a:buChar char="Þ"/>
              <a:tabLst>
                <a:tab pos="174625" algn="l"/>
                <a:tab pos="1074738" algn="l"/>
                <a:tab pos="2147888" algn="l"/>
              </a:tabLst>
              <a:defRPr/>
            </a:pPr>
            <a:r>
              <a:rPr lang="en-GB" altLang="en-US" sz="1800" dirty="0" smtClean="0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Compensating effects in JEFF-3.3T to match specific benchmarks</a:t>
            </a:r>
          </a:p>
          <a:p>
            <a:pPr marL="268288"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1800" dirty="0">
              <a:solidFill>
                <a:srgbClr val="4D4D4D"/>
              </a:solidFill>
              <a:latin typeface="Calibri" panose="020F0502020204030204" pitchFamily="34" charset="0"/>
              <a:sym typeface="Symbol"/>
            </a:endParaRPr>
          </a:p>
          <a:p>
            <a:pPr marL="554038" indent="-285750">
              <a:spcBef>
                <a:spcPts val="0"/>
              </a:spcBef>
              <a:buFont typeface="Symbol" panose="05050102010706020507" pitchFamily="18" charset="2"/>
              <a:buChar char="-"/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1600" dirty="0" smtClean="0">
              <a:solidFill>
                <a:srgbClr val="4D4D4D"/>
              </a:solidFill>
              <a:latin typeface="Calibri" panose="020F0502020204030204" pitchFamily="34" charset="0"/>
              <a:sym typeface="Symbol"/>
            </a:endParaRPr>
          </a:p>
          <a:p>
            <a:pPr marL="554038" indent="-285750">
              <a:spcBef>
                <a:spcPts val="0"/>
              </a:spcBef>
              <a:buFont typeface="Symbol" panose="05050102010706020507" pitchFamily="18" charset="2"/>
              <a:buChar char="-"/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1600" dirty="0" smtClean="0">
              <a:solidFill>
                <a:srgbClr val="008000"/>
              </a:solidFill>
              <a:latin typeface="Calibri" panose="020F0502020204030204" pitchFamily="34" charset="0"/>
              <a:sym typeface="Symbol"/>
            </a:endParaRPr>
          </a:p>
          <a:p>
            <a:pPr>
              <a:spcBef>
                <a:spcPts val="0"/>
              </a:spcBef>
              <a:tabLst>
                <a:tab pos="174625" algn="l"/>
                <a:tab pos="1074738" algn="l"/>
                <a:tab pos="2147888" algn="l"/>
              </a:tabLst>
              <a:defRPr/>
            </a:pPr>
            <a:endParaRPr lang="en-GB" altLang="en-US" sz="1200" b="1" dirty="0">
              <a:latin typeface="Verdana" pitchFamily="34" charset="0"/>
            </a:endParaRPr>
          </a:p>
        </p:txBody>
      </p:sp>
      <p:sp>
        <p:nvSpPr>
          <p:cNvPr id="6" name="TextBox 5"/>
          <p:cNvSpPr txBox="1">
            <a:spLocks/>
          </p:cNvSpPr>
          <p:nvPr/>
        </p:nvSpPr>
        <p:spPr>
          <a:xfrm rot="16200000">
            <a:off x="4124908" y="2096853"/>
            <a:ext cx="2520280" cy="72008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(&lt;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</a:t>
            </a:r>
            <a:r>
              <a:rPr lang="en-GB" sz="2000" baseline="-25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&gt; E</a:t>
            </a:r>
            <a:r>
              <a:rPr lang="en-GB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1/2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 / (b keV</a:t>
            </a:r>
            <a:r>
              <a:rPr lang="en-GB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1/2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11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Cross sections for neutron interactions</a:t>
            </a:r>
            <a:endParaRPr lang="en-GB" dirty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1" r="15358" b="10266"/>
          <a:stretch>
            <a:fillRect/>
          </a:stretch>
        </p:blipFill>
        <p:spPr bwMode="auto">
          <a:xfrm>
            <a:off x="2720752" y="885009"/>
            <a:ext cx="4529137" cy="587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657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Evaluated data libraries</a:t>
            </a:r>
            <a:endParaRPr lang="en-GB" dirty="0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948922"/>
            <a:ext cx="4735028" cy="3776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016" y="980728"/>
            <a:ext cx="4604855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426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60512" y="980728"/>
            <a:ext cx="8856414" cy="451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Font typeface="Wingdings" pitchFamily="2" charset="2"/>
              <a:buChar char="§"/>
              <a:defRPr sz="2400" b="1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−"/>
              <a:defRPr b="1">
                <a:solidFill>
                  <a:srgbClr val="333399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GB" sz="1800" dirty="0" smtClean="0"/>
              <a:t>Acknowledgement</a:t>
            </a:r>
          </a:p>
          <a:p>
            <a:pPr marL="0" indent="0">
              <a:buNone/>
              <a:defRPr/>
            </a:pPr>
            <a:r>
              <a:rPr lang="en-GB" sz="1800" b="0" dirty="0" smtClean="0"/>
              <a:t>M. </a:t>
            </a:r>
            <a:r>
              <a:rPr lang="en-GB" sz="1800" b="0" dirty="0" err="1" smtClean="0"/>
              <a:t>Moxon</a:t>
            </a:r>
            <a:r>
              <a:rPr lang="en-GB" sz="1800" b="0" dirty="0" smtClean="0"/>
              <a:t>, S. </a:t>
            </a:r>
            <a:r>
              <a:rPr lang="en-GB" sz="1800" b="0" dirty="0" err="1" smtClean="0"/>
              <a:t>Kopecky</a:t>
            </a:r>
            <a:r>
              <a:rPr lang="en-GB" sz="1800" b="0" dirty="0" smtClean="0"/>
              <a:t>, I. </a:t>
            </a:r>
            <a:r>
              <a:rPr lang="en-GB" sz="1800" b="0" dirty="0" err="1" smtClean="0"/>
              <a:t>Sirakov</a:t>
            </a:r>
            <a:endParaRPr lang="en-GB" sz="1800" b="0" dirty="0" smtClean="0"/>
          </a:p>
          <a:p>
            <a:pPr marL="0" indent="0">
              <a:buNone/>
              <a:defRPr/>
            </a:pPr>
            <a:endParaRPr lang="en-GB" sz="1800" b="0" dirty="0" smtClean="0"/>
          </a:p>
          <a:p>
            <a:pPr marL="0" indent="0">
              <a:buNone/>
              <a:defRPr/>
            </a:pPr>
            <a:r>
              <a:rPr lang="en-GB" sz="1800" dirty="0" smtClean="0"/>
              <a:t>Literature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1800" b="0" dirty="0" smtClean="0"/>
              <a:t>"R-Matrix Theory of Nuclear Reactions",  A.M. Lane and R.G. Thomas </a:t>
            </a:r>
            <a:r>
              <a:rPr lang="en-GB" sz="1800" b="0" dirty="0"/>
              <a:t/>
            </a:r>
            <a:br>
              <a:rPr lang="en-GB" sz="1800" b="0" dirty="0"/>
            </a:br>
            <a:r>
              <a:rPr lang="en-GB" sz="1800" b="0" dirty="0"/>
              <a:t>	</a:t>
            </a:r>
            <a:r>
              <a:rPr lang="en-GB" sz="1800" b="0" dirty="0" smtClean="0">
                <a:solidFill>
                  <a:srgbClr val="4D4D4D"/>
                </a:solidFill>
              </a:rPr>
              <a:t>Review of Modern Physics 30 (1958) 257 - 352</a:t>
            </a:r>
            <a:endParaRPr lang="en-GB" sz="1800" b="0" dirty="0">
              <a:solidFill>
                <a:srgbClr val="4D4D4D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1800" b="0" dirty="0" smtClean="0"/>
              <a:t>"The Theory of Neutron Resonance Reactions", J.E. Lynn </a:t>
            </a:r>
            <a:r>
              <a:rPr lang="en-GB" sz="1800" b="0" dirty="0"/>
              <a:t/>
            </a:r>
            <a:br>
              <a:rPr lang="en-GB" sz="1800" b="0" dirty="0"/>
            </a:br>
            <a:r>
              <a:rPr lang="en-GB" sz="1800" b="0" dirty="0"/>
              <a:t>	</a:t>
            </a:r>
            <a:r>
              <a:rPr lang="en-GB" sz="1800" b="0" dirty="0">
                <a:solidFill>
                  <a:srgbClr val="4D4D4D"/>
                </a:solidFill>
              </a:rPr>
              <a:t>ISBN-13: 978-0198512462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1800" b="0" dirty="0" smtClean="0"/>
              <a:t>"Experimental </a:t>
            </a:r>
            <a:r>
              <a:rPr lang="en-GB" sz="1800" b="0" dirty="0"/>
              <a:t>Neutron Resonance </a:t>
            </a:r>
            <a:r>
              <a:rPr lang="en-GB" sz="1800" b="0" dirty="0" smtClean="0"/>
              <a:t>Spectroscopy", J. Harvey </a:t>
            </a:r>
            <a:br>
              <a:rPr lang="en-GB" sz="1800" b="0" dirty="0" smtClean="0"/>
            </a:br>
            <a:r>
              <a:rPr lang="en-GB" sz="1800" b="0" dirty="0" smtClean="0"/>
              <a:t>	</a:t>
            </a:r>
            <a:r>
              <a:rPr lang="en-GB" sz="1800" b="0" dirty="0" smtClean="0">
                <a:solidFill>
                  <a:srgbClr val="4D4D4D"/>
                </a:solidFill>
              </a:rPr>
              <a:t>ISBN-13: 978-0123298508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altLang="en-US" sz="1800" b="0" kern="0" dirty="0" smtClean="0"/>
              <a:t>"</a:t>
            </a:r>
            <a:r>
              <a:rPr lang="en-GB" sz="1800" b="0" dirty="0"/>
              <a:t>Evaluation and </a:t>
            </a:r>
            <a:r>
              <a:rPr lang="en-GB" sz="1800" b="0" dirty="0" smtClean="0"/>
              <a:t>Analysis of </a:t>
            </a:r>
            <a:r>
              <a:rPr lang="en-GB" sz="1800" b="0" dirty="0"/>
              <a:t>Nuclear Resonance </a:t>
            </a:r>
            <a:r>
              <a:rPr lang="en-GB" sz="1800" b="0" dirty="0" smtClean="0"/>
              <a:t>Data", F.H.  </a:t>
            </a:r>
            <a:r>
              <a:rPr lang="en-GB" sz="1800" b="0" dirty="0" err="1" smtClean="0"/>
              <a:t>Fröhner</a:t>
            </a:r>
            <a:endParaRPr lang="en-GB" altLang="en-US" sz="1800" b="0" kern="0" dirty="0" smtClean="0"/>
          </a:p>
          <a:p>
            <a:pPr marL="0" indent="0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GB" altLang="en-US" sz="1800" b="0" kern="0" dirty="0">
                <a:solidFill>
                  <a:srgbClr val="008000"/>
                </a:solidFill>
              </a:rPr>
              <a:t>	</a:t>
            </a:r>
            <a:r>
              <a:rPr lang="en-GB" altLang="en-US" sz="1800" b="0" kern="0" dirty="0" smtClean="0">
                <a:solidFill>
                  <a:srgbClr val="4D4D4D"/>
                </a:solidFill>
                <a:hlinkClick r:id="rId2"/>
              </a:rPr>
              <a:t>https://www.oecd-nea.org/dbdata/nds_jefreports/jefreport-18/jeff18.pdf</a:t>
            </a:r>
            <a:endParaRPr lang="en-GB" altLang="en-US" sz="1800" b="0" kern="0" dirty="0" smtClean="0">
              <a:solidFill>
                <a:srgbClr val="4D4D4D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altLang="en-US" sz="1800" b="0" kern="0" dirty="0" smtClean="0"/>
              <a:t>"Determination of resonance parameters and their </a:t>
            </a:r>
            <a:r>
              <a:rPr lang="en-GB" altLang="en-US" sz="1800" b="0" kern="0" dirty="0" err="1" smtClean="0"/>
              <a:t>covariances</a:t>
            </a:r>
            <a:r>
              <a:rPr lang="en-GB" altLang="en-US" sz="1800" b="0" kern="0" dirty="0" smtClean="0"/>
              <a:t> from neutron induced reaction cross section data", </a:t>
            </a:r>
          </a:p>
          <a:p>
            <a:pPr marL="0" indent="0">
              <a:buNone/>
              <a:defRPr/>
            </a:pPr>
            <a:r>
              <a:rPr lang="en-GB" altLang="en-US" sz="1800" b="0" kern="0" dirty="0">
                <a:solidFill>
                  <a:srgbClr val="008000"/>
                </a:solidFill>
              </a:rPr>
              <a:t>	</a:t>
            </a:r>
            <a:r>
              <a:rPr lang="en-GB" altLang="en-US" sz="1800" b="0" kern="0" dirty="0" smtClean="0">
                <a:solidFill>
                  <a:srgbClr val="4D4D4D"/>
                </a:solidFill>
              </a:rPr>
              <a:t>Nuclear Data Sheets 113 (2013) 3054 - 3100</a:t>
            </a:r>
            <a:endParaRPr lang="en-GB" altLang="en-US" sz="1800" b="0" kern="0" dirty="0">
              <a:solidFill>
                <a:srgbClr val="4D4D4D"/>
              </a:solidFill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  <a:defRPr/>
            </a:pPr>
            <a:endParaRPr lang="en-GB" altLang="en-US" sz="1800" b="0" kern="0" dirty="0">
              <a:solidFill>
                <a:srgbClr val="4D4D4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Thank you for your attention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34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papers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856656" y="1124744"/>
            <a:ext cx="7020063" cy="32470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GB" altLang="en-US" sz="1600" kern="0" dirty="0">
                <a:solidFill>
                  <a:schemeClr val="tx1"/>
                </a:solidFill>
                <a:latin typeface="Calibri" panose="020F0502020204030204" pitchFamily="34" charset="0"/>
              </a:rPr>
              <a:t>Becker et al., EPJ Plus 129 (2014) 58</a:t>
            </a:r>
          </a:p>
          <a:p>
            <a:pPr>
              <a:spcBef>
                <a:spcPts val="600"/>
              </a:spcBef>
              <a:defRPr/>
            </a:pPr>
            <a:r>
              <a:rPr lang="en-GB" altLang="en-US" sz="1600" kern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Borella</a:t>
            </a:r>
            <a:r>
              <a:rPr lang="en-GB" altLang="en-US" sz="1600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et al., NIMA 577 (2007) 626</a:t>
            </a:r>
          </a:p>
          <a:p>
            <a:pPr>
              <a:spcBef>
                <a:spcPts val="600"/>
              </a:spcBef>
              <a:defRPr/>
            </a:pPr>
            <a:r>
              <a:rPr lang="en-GB" altLang="en-US" sz="1600" kern="0" dirty="0">
                <a:solidFill>
                  <a:schemeClr val="tx1"/>
                </a:solidFill>
                <a:latin typeface="Calibri" panose="020F0502020204030204" pitchFamily="34" charset="0"/>
              </a:rPr>
              <a:t>Kim et al., EPJA 52 (2016) </a:t>
            </a:r>
            <a:r>
              <a:rPr lang="en-GB" altLang="en-US" sz="1600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170</a:t>
            </a:r>
          </a:p>
          <a:p>
            <a:pPr>
              <a:spcBef>
                <a:spcPts val="600"/>
              </a:spcBef>
              <a:defRPr/>
            </a:pPr>
            <a:r>
              <a:rPr lang="en-GB" altLang="en-US" sz="16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Lampoudis</a:t>
            </a:r>
            <a:r>
              <a:rPr lang="en-GB" altLang="en-US" sz="1600" kern="0" dirty="0">
                <a:solidFill>
                  <a:schemeClr val="tx1"/>
                </a:solidFill>
                <a:latin typeface="Calibri" panose="020F0502020204030204" pitchFamily="34" charset="0"/>
              </a:rPr>
              <a:t> et al., EPJ Plus 128 (2013) 86</a:t>
            </a:r>
            <a:endParaRPr lang="en-GB" sz="1600" dirty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  <a:defRPr/>
            </a:pPr>
            <a:r>
              <a:rPr lang="en-GB" altLang="en-US" sz="1600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Massimi </a:t>
            </a:r>
            <a:r>
              <a:rPr lang="en-GB" altLang="en-US" sz="1600" kern="0" dirty="0">
                <a:solidFill>
                  <a:schemeClr val="tx1"/>
                </a:solidFill>
                <a:latin typeface="Calibri" panose="020F0502020204030204" pitchFamily="34" charset="0"/>
              </a:rPr>
              <a:t>et al., EPJA 50 (2014) 124</a:t>
            </a:r>
            <a:endParaRPr lang="en-GB" sz="1600" dirty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  <a:defRPr/>
            </a:pPr>
            <a:r>
              <a:rPr lang="en-GB" sz="16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Mondelaers</a:t>
            </a:r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</a:rPr>
              <a:t>and Schillebeeckx, </a:t>
            </a:r>
            <a:r>
              <a:rPr lang="en-GB" sz="1600" dirty="0" err="1">
                <a:solidFill>
                  <a:schemeClr val="tx1"/>
                </a:solidFill>
                <a:latin typeface="Calibri" panose="020F0502020204030204" pitchFamily="34" charset="0"/>
              </a:rPr>
              <a:t>Notizario</a:t>
            </a: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Calibri" panose="020F0502020204030204" pitchFamily="34" charset="0"/>
              </a:rPr>
              <a:t>Neutroni</a:t>
            </a: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Calibri" panose="020F0502020204030204" pitchFamily="34" charset="0"/>
              </a:rPr>
              <a:t>Luce</a:t>
            </a: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Calibri" panose="020F0502020204030204" pitchFamily="34" charset="0"/>
              </a:rPr>
              <a:t>Sincrotrone</a:t>
            </a: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</a:rPr>
              <a:t> 11 (2006) </a:t>
            </a:r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19</a:t>
            </a:r>
          </a:p>
          <a:p>
            <a:pPr>
              <a:spcBef>
                <a:spcPts val="600"/>
              </a:spcBef>
              <a:defRPr/>
            </a:pPr>
            <a:r>
              <a:rPr lang="en-GB" altLang="en-US" sz="1600" kern="0" dirty="0">
                <a:solidFill>
                  <a:schemeClr val="tx1"/>
                </a:solidFill>
                <a:latin typeface="Calibri" panose="020F0502020204030204" pitchFamily="34" charset="0"/>
              </a:rPr>
              <a:t>Schillebeeckx et al., Nucl. Data Sheets 113 (2013) </a:t>
            </a:r>
            <a:r>
              <a:rPr lang="en-GB" altLang="en-US" sz="1600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3054</a:t>
            </a:r>
          </a:p>
          <a:p>
            <a:pPr>
              <a:spcBef>
                <a:spcPts val="600"/>
              </a:spcBef>
              <a:defRPr/>
            </a:pPr>
            <a:r>
              <a:rPr lang="en-GB" altLang="en-US" sz="16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Sirakov</a:t>
            </a:r>
            <a:r>
              <a:rPr lang="en-GB" altLang="en-US" sz="1600" kern="0" dirty="0">
                <a:solidFill>
                  <a:schemeClr val="tx1"/>
                </a:solidFill>
                <a:latin typeface="Calibri" panose="020F0502020204030204" pitchFamily="34" charset="0"/>
              </a:rPr>
              <a:t> et al., EPJA 49 (2013) </a:t>
            </a:r>
            <a:r>
              <a:rPr lang="en-GB" altLang="en-US" sz="1600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144</a:t>
            </a:r>
          </a:p>
          <a:p>
            <a:pPr>
              <a:spcBef>
                <a:spcPts val="600"/>
              </a:spcBef>
              <a:defRPr/>
            </a:pPr>
            <a:r>
              <a:rPr lang="en-GB" altLang="en-US" sz="16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Sirakov</a:t>
            </a:r>
            <a:r>
              <a:rPr lang="en-GB" altLang="en-US" sz="1600" kern="0" dirty="0">
                <a:solidFill>
                  <a:schemeClr val="tx1"/>
                </a:solidFill>
                <a:latin typeface="Calibri" panose="020F0502020204030204" pitchFamily="34" charset="0"/>
              </a:rPr>
              <a:t> et al., EPJA 53 (2017) </a:t>
            </a:r>
            <a:r>
              <a:rPr lang="en-GB" altLang="en-US" sz="1600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199</a:t>
            </a:r>
          </a:p>
          <a:p>
            <a:pPr>
              <a:spcBef>
                <a:spcPts val="600"/>
              </a:spcBef>
              <a:defRPr/>
            </a:pPr>
            <a:r>
              <a:rPr lang="en-GB" altLang="en-US" sz="16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Žerovnik</a:t>
            </a:r>
            <a:r>
              <a:rPr lang="en-GB" altLang="en-US" sz="1600" kern="0" dirty="0">
                <a:solidFill>
                  <a:schemeClr val="tx1"/>
                </a:solidFill>
                <a:latin typeface="Calibri" panose="020F0502020204030204" pitchFamily="34" charset="0"/>
              </a:rPr>
              <a:t> et al., NIMA 877 (2018) </a:t>
            </a:r>
            <a:r>
              <a:rPr lang="en-GB" altLang="en-US" sz="1600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300</a:t>
            </a:r>
            <a:endParaRPr lang="en-GB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0009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973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SLBW for s-wave resonance (</a:t>
            </a:r>
            <a:r>
              <a:rPr lang="en-GB" altLang="en-US" dirty="0">
                <a:latin typeface="MT Extra" pitchFamily="18" charset="2"/>
              </a:rPr>
              <a:t>l </a:t>
            </a:r>
            <a:r>
              <a:rPr lang="en-GB" altLang="en-US" dirty="0"/>
              <a:t>= 0 )</a:t>
            </a:r>
          </a:p>
        </p:txBody>
      </p:sp>
      <p:sp>
        <p:nvSpPr>
          <p:cNvPr id="28897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8300" y="1556792"/>
            <a:ext cx="9537700" cy="5399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000" b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(</a:t>
            </a:r>
            <a:r>
              <a:rPr lang="en-GB" altLang="en-US" sz="2000" b="0" dirty="0">
                <a:solidFill>
                  <a:srgbClr val="003399"/>
                </a:solidFill>
                <a:latin typeface="Calibri" panose="020F0502020204030204" pitchFamily="34" charset="0"/>
              </a:rPr>
              <a:t>n ,</a:t>
            </a:r>
            <a:r>
              <a:rPr lang="en-GB" altLang="en-US" sz="2000" b="0" dirty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</a:t>
            </a:r>
            <a:r>
              <a:rPr lang="en-GB" altLang="en-US" sz="2000" b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)</a:t>
            </a:r>
          </a:p>
          <a:p>
            <a:pPr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000" b="0" dirty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000" b="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000" b="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000" b="0" dirty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000" b="0" dirty="0">
                <a:solidFill>
                  <a:srgbClr val="003399"/>
                </a:solidFill>
                <a:latin typeface="Calibri" panose="020F0502020204030204" pitchFamily="34" charset="0"/>
              </a:rPr>
              <a:t>(</a:t>
            </a:r>
            <a:r>
              <a:rPr lang="en-GB" altLang="en-US" sz="2000" b="0" dirty="0" err="1">
                <a:solidFill>
                  <a:srgbClr val="003399"/>
                </a:solidFill>
                <a:latin typeface="Calibri" panose="020F0502020204030204" pitchFamily="34" charset="0"/>
              </a:rPr>
              <a:t>n,</a:t>
            </a:r>
            <a:r>
              <a:rPr lang="en-GB" altLang="en-US" sz="2000" b="0" dirty="0" err="1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n</a:t>
            </a:r>
            <a:r>
              <a:rPr lang="en-GB" altLang="en-US" sz="2000" b="0" dirty="0">
                <a:solidFill>
                  <a:srgbClr val="003399"/>
                </a:solidFill>
                <a:latin typeface="Calibri" panose="020F0502020204030204" pitchFamily="34" charset="0"/>
              </a:rPr>
              <a:t>)</a:t>
            </a:r>
          </a:p>
          <a:p>
            <a:pPr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000" b="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000" b="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000" b="0" dirty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000" b="0" dirty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000" b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(</a:t>
            </a:r>
            <a:r>
              <a:rPr lang="en-GB" altLang="en-US" sz="2000" b="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n,tot</a:t>
            </a:r>
            <a:r>
              <a:rPr lang="en-GB" altLang="en-US" sz="20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)</a:t>
            </a:r>
            <a:endParaRPr lang="en-GB" altLang="en-US" sz="2000" b="0" dirty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endParaRPr lang="en-GB" altLang="en-US" sz="1600" dirty="0"/>
          </a:p>
          <a:p>
            <a:endParaRPr lang="en-GB" altLang="en-US" sz="1600" dirty="0"/>
          </a:p>
          <a:p>
            <a:pPr>
              <a:buFont typeface="Wingdings" pitchFamily="2" charset="2"/>
              <a:buNone/>
            </a:pPr>
            <a:endParaRPr lang="en-GB" altLang="en-US" sz="1600" dirty="0"/>
          </a:p>
        </p:txBody>
      </p:sp>
      <p:graphicFrame>
        <p:nvGraphicFramePr>
          <p:cNvPr id="28897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5730518"/>
              </p:ext>
            </p:extLst>
          </p:nvPr>
        </p:nvGraphicFramePr>
        <p:xfrm>
          <a:off x="1685468" y="1499298"/>
          <a:ext cx="2691468" cy="651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406" name="Equation" r:id="rId3" imgW="1993680" imgH="482400" progId="Equation.3">
                  <p:embed/>
                </p:oleObj>
              </mc:Choice>
              <mc:Fallback>
                <p:oleObj name="Equation" r:id="rId3" imgW="19936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5468" y="1499298"/>
                        <a:ext cx="2691468" cy="6512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89736" name="Text Box 8"/>
          <p:cNvSpPr txBox="1">
            <a:spLocks noChangeArrowheads="1"/>
          </p:cNvSpPr>
          <p:nvPr/>
        </p:nvSpPr>
        <p:spPr bwMode="auto">
          <a:xfrm>
            <a:off x="416496" y="908720"/>
            <a:ext cx="2400017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sz="22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(E</a:t>
            </a:r>
            <a:r>
              <a:rPr lang="en-GB" altLang="en-US" sz="2200" baseline="-25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R</a:t>
            </a:r>
            <a:r>
              <a:rPr lang="en-GB" altLang="en-US" sz="2200" dirty="0">
                <a:solidFill>
                  <a:srgbClr val="003399"/>
                </a:solidFill>
                <a:latin typeface="Calibri" panose="020F0502020204030204" pitchFamily="34" charset="0"/>
              </a:rPr>
              <a:t>, </a:t>
            </a:r>
            <a:r>
              <a:rPr lang="en-GB" altLang="en-US" sz="2200" dirty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</a:t>
            </a:r>
            <a:r>
              <a:rPr lang="en-GB" altLang="en-US" sz="2200" baseline="-25000" dirty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n</a:t>
            </a:r>
            <a:r>
              <a:rPr lang="en-GB" altLang="en-US" sz="2200" dirty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, </a:t>
            </a:r>
            <a:r>
              <a:rPr lang="en-GB" altLang="en-US" sz="2200" baseline="-25000" dirty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</a:t>
            </a:r>
            <a:r>
              <a:rPr lang="en-GB" altLang="en-US" sz="2200" dirty="0">
                <a:solidFill>
                  <a:srgbClr val="003399"/>
                </a:solidFill>
                <a:latin typeface="Calibri" panose="020F0502020204030204" pitchFamily="34" charset="0"/>
              </a:rPr>
              <a:t> , J</a:t>
            </a:r>
            <a:r>
              <a:rPr lang="en-GB" altLang="en-US" sz="2200" baseline="5000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</a:t>
            </a:r>
            <a:r>
              <a:rPr lang="en-GB" altLang="en-US" sz="2200" dirty="0" smtClean="0">
                <a:solidFill>
                  <a:srgbClr val="003399"/>
                </a:solidFill>
                <a:latin typeface="Calibri" panose="020F0502020204030204" pitchFamily="34" charset="0"/>
                <a:sym typeface="MT Extra" pitchFamily="18" charset="2"/>
              </a:rPr>
              <a:t>, R</a:t>
            </a:r>
            <a:r>
              <a:rPr lang="en-GB" altLang="en-US" sz="2200" baseline="-25000" dirty="0" smtClean="0">
                <a:solidFill>
                  <a:srgbClr val="003399"/>
                </a:solidFill>
                <a:latin typeface="Calibri" panose="020F0502020204030204" pitchFamily="34" charset="0"/>
                <a:sym typeface="MT Extra" pitchFamily="18" charset="2"/>
              </a:rPr>
              <a:t></a:t>
            </a:r>
            <a:r>
              <a:rPr lang="en-GB" altLang="en-US" sz="2200" baseline="-25000" dirty="0">
                <a:solidFill>
                  <a:srgbClr val="003399"/>
                </a:solidFill>
                <a:latin typeface="Calibri" panose="020F0502020204030204" pitchFamily="34" charset="0"/>
                <a:sym typeface="MT Extra" pitchFamily="18" charset="2"/>
              </a:rPr>
              <a:t>=</a:t>
            </a:r>
            <a:r>
              <a:rPr lang="en-GB" altLang="en-US" sz="2200" baseline="-25000" dirty="0" smtClean="0">
                <a:solidFill>
                  <a:srgbClr val="003399"/>
                </a:solidFill>
                <a:latin typeface="Calibri" panose="020F0502020204030204" pitchFamily="34" charset="0"/>
                <a:sym typeface="MT Extra" pitchFamily="18" charset="2"/>
              </a:rPr>
              <a:t>0</a:t>
            </a:r>
            <a:r>
              <a:rPr lang="en-GB" altLang="en-US" sz="2200" dirty="0" smtClean="0">
                <a:solidFill>
                  <a:srgbClr val="003399"/>
                </a:solidFill>
                <a:latin typeface="Calibri" panose="020F0502020204030204" pitchFamily="34" charset="0"/>
                <a:sym typeface="MT Extra" pitchFamily="18" charset="2"/>
              </a:rPr>
              <a:t>)</a:t>
            </a:r>
            <a:endParaRPr lang="en-GB" altLang="en-US" sz="2200" dirty="0">
              <a:solidFill>
                <a:srgbClr val="003399"/>
              </a:solidFill>
              <a:latin typeface="Calibri" panose="020F0502020204030204" pitchFamily="34" charset="0"/>
              <a:sym typeface="MT Extra" pitchFamily="18" charset="2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606" y="908721"/>
            <a:ext cx="1932871" cy="1813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217" y="2733477"/>
            <a:ext cx="1903720" cy="1775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167" y="4528313"/>
            <a:ext cx="1919814" cy="1781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5861655"/>
              </p:ext>
            </p:extLst>
          </p:nvPr>
        </p:nvGraphicFramePr>
        <p:xfrm>
          <a:off x="1568624" y="3315836"/>
          <a:ext cx="5503464" cy="617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407" name="Equation" r:id="rId8" imgW="4076640" imgH="457200" progId="Equation.3">
                  <p:embed/>
                </p:oleObj>
              </mc:Choice>
              <mc:Fallback>
                <p:oleObj name="Equation" r:id="rId8" imgW="407664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8624" y="3315836"/>
                        <a:ext cx="5503464" cy="6172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5938289"/>
              </p:ext>
            </p:extLst>
          </p:nvPr>
        </p:nvGraphicFramePr>
        <p:xfrm>
          <a:off x="1633750" y="5157192"/>
          <a:ext cx="5623506" cy="617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408" name="Equation" r:id="rId10" imgW="4165560" imgH="457200" progId="Equation.3">
                  <p:embed/>
                </p:oleObj>
              </mc:Choice>
              <mc:Fallback>
                <p:oleObj name="Equation" r:id="rId10" imgW="4165560" imgH="45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3750" y="5157192"/>
                        <a:ext cx="5623506" cy="6172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11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48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Interference term : s-wave </a:t>
            </a:r>
            <a:r>
              <a:rPr lang="en-GB" altLang="en-US" dirty="0" smtClean="0"/>
              <a:t>   </a:t>
            </a:r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ℓ</a:t>
            </a:r>
            <a:r>
              <a:rPr lang="en-GB" altLang="en-US" dirty="0" smtClean="0"/>
              <a:t> </a:t>
            </a:r>
            <a:r>
              <a:rPr lang="en-GB" altLang="en-US" dirty="0"/>
              <a:t>= 0</a:t>
            </a:r>
          </a:p>
        </p:txBody>
      </p:sp>
      <p:pic>
        <p:nvPicPr>
          <p:cNvPr id="28948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5746" r="4462" b="5746"/>
          <a:stretch>
            <a:fillRect/>
          </a:stretch>
        </p:blipFill>
        <p:spPr bwMode="auto">
          <a:xfrm>
            <a:off x="2159000" y="2230438"/>
            <a:ext cx="5700713" cy="430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613389"/>
              </p:ext>
            </p:extLst>
          </p:nvPr>
        </p:nvGraphicFramePr>
        <p:xfrm>
          <a:off x="344488" y="1001713"/>
          <a:ext cx="9359900" cy="91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924" name="Equation" r:id="rId4" imgW="4686300" imgH="457200" progId="Equation.3">
                  <p:embed/>
                </p:oleObj>
              </mc:Choice>
              <mc:Fallback>
                <p:oleObj name="Equation" r:id="rId4" imgW="4686300" imgH="45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1001713"/>
                        <a:ext cx="9359900" cy="912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409384" y="1124744"/>
            <a:ext cx="142218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+  g 4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 R</a:t>
            </a:r>
            <a:r>
              <a:rPr lang="en-GB" sz="2400" baseline="30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2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00000" y="900000"/>
            <a:ext cx="3060000" cy="993366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90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experimental observables to model parameters</a:t>
            </a:r>
            <a:endParaRPr lang="en-GB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073052" y="1124744"/>
            <a:ext cx="6912396" cy="2808312"/>
          </a:xfrm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99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/>
          <a:lstStyle/>
          <a:p>
            <a:pPr marL="431800" eaLnBrk="1" hangingPunct="1">
              <a:spcBef>
                <a:spcPts val="18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sz="2000" b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Doppler broadening</a:t>
            </a:r>
          </a:p>
          <a:p>
            <a:pPr marL="431800" eaLnBrk="1" hangingPunct="1">
              <a:spcBef>
                <a:spcPts val="18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sz="2000" b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SLBW </a:t>
            </a:r>
          </a:p>
          <a:p>
            <a:pPr marL="431800" eaLnBrk="1" hangingPunct="1">
              <a:spcBef>
                <a:spcPts val="18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sz="2000" b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Adjustments in RRR: </a:t>
            </a:r>
            <a:r>
              <a:rPr lang="en-US" sz="2000" b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examples</a:t>
            </a:r>
            <a:endParaRPr lang="en-US" sz="2000" b="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431800" eaLnBrk="1" hangingPunct="1">
              <a:spcBef>
                <a:spcPts val="18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sz="2000" b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Hauser-</a:t>
            </a:r>
            <a:r>
              <a:rPr lang="en-US" sz="2000" b="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Feshbach</a:t>
            </a:r>
            <a:r>
              <a:rPr lang="en-US" sz="2000" b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 + Width fluctuations</a:t>
            </a:r>
          </a:p>
          <a:p>
            <a:pPr marL="431800" eaLnBrk="1" hangingPunct="1">
              <a:spcBef>
                <a:spcPts val="18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sz="2000" b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Production of average cross section data in URR</a:t>
            </a:r>
          </a:p>
          <a:p>
            <a:pPr marL="431800" eaLnBrk="1" hangingPunct="1">
              <a:spcBef>
                <a:spcPts val="18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sz="2000" b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Adjustments </a:t>
            </a:r>
            <a:r>
              <a:rPr lang="en-US" sz="2000" b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in </a:t>
            </a:r>
            <a:r>
              <a:rPr lang="en-US" sz="2000" b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URR: examples</a:t>
            </a:r>
            <a:endParaRPr lang="en-US" sz="2000" b="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715963" lvl="1" indent="-354013" eaLnBrk="1" hangingPunct="1">
              <a:buFont typeface="Symbol" panose="05050102010706020507" pitchFamily="18" charset="2"/>
              <a:buChar char="-"/>
              <a:tabLst>
                <a:tab pos="355600" algn="l"/>
              </a:tabLst>
              <a:defRPr/>
            </a:pPr>
            <a:endParaRPr lang="en-GB" sz="1800" b="0" dirty="0" smtClean="0">
              <a:latin typeface="Calibri" panose="020F0502020204030204" pitchFamily="34" charset="0"/>
            </a:endParaRPr>
          </a:p>
          <a:p>
            <a:pPr marL="488950" lvl="1" indent="0" eaLnBrk="1" hangingPunct="1">
              <a:buFontTx/>
              <a:buNone/>
              <a:tabLst>
                <a:tab pos="355600" algn="l"/>
              </a:tabLst>
              <a:defRPr/>
            </a:pPr>
            <a:endParaRPr lang="en-GB" b="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3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8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Interference </a:t>
            </a:r>
            <a:r>
              <a:rPr lang="en-GB" altLang="en-US" dirty="0"/>
              <a:t>term : </a:t>
            </a: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ℓ</a:t>
            </a:r>
            <a:r>
              <a:rPr lang="en-GB" altLang="en-US" dirty="0" smtClean="0"/>
              <a:t> </a:t>
            </a:r>
            <a:r>
              <a:rPr lang="en-GB" altLang="en-US" dirty="0"/>
              <a:t>= 0 </a:t>
            </a:r>
          </a:p>
        </p:txBody>
      </p:sp>
      <p:pic>
        <p:nvPicPr>
          <p:cNvPr id="28989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6" t="5943" r="5186" b="5943"/>
          <a:stretch>
            <a:fillRect/>
          </a:stretch>
        </p:blipFill>
        <p:spPr bwMode="auto">
          <a:xfrm>
            <a:off x="46038" y="908050"/>
            <a:ext cx="6635750" cy="569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98948" name="Text Box 4"/>
          <p:cNvSpPr txBox="1">
            <a:spLocks noChangeArrowheads="1"/>
          </p:cNvSpPr>
          <p:nvPr/>
        </p:nvSpPr>
        <p:spPr bwMode="auto">
          <a:xfrm>
            <a:off x="6537176" y="1341438"/>
            <a:ext cx="3095774" cy="224676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eaLnBrk="0" hangingPunct="0"/>
            <a:r>
              <a:rPr lang="en-GB" altLang="en-US" sz="2400" b="1" dirty="0">
                <a:solidFill>
                  <a:schemeClr val="tx1"/>
                </a:solidFill>
                <a:latin typeface="Arial" charset="0"/>
              </a:rPr>
              <a:t> </a:t>
            </a:r>
          </a:p>
          <a:p>
            <a:pPr marL="261938" indent="-261938" eaLnBrk="0" hangingPunct="0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000" b="1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400" dirty="0">
                <a:solidFill>
                  <a:srgbClr val="003399"/>
                </a:solidFill>
                <a:latin typeface="Calibri" panose="020F0502020204030204" pitchFamily="34" charset="0"/>
              </a:rPr>
              <a:t>Iron filtered beams</a:t>
            </a:r>
          </a:p>
          <a:p>
            <a:pPr marL="261938" indent="-261938" eaLnBrk="0" hangingPunct="0">
              <a:buClr>
                <a:srgbClr val="003399"/>
              </a:buClr>
            </a:pPr>
            <a:r>
              <a:rPr lang="en-GB" altLang="en-US" sz="2400" dirty="0">
                <a:solidFill>
                  <a:srgbClr val="003399"/>
                </a:solidFill>
                <a:latin typeface="Calibri" panose="020F0502020204030204" pitchFamily="34" charset="0"/>
              </a:rPr>
              <a:t> </a:t>
            </a:r>
          </a:p>
          <a:p>
            <a:pPr marL="261938" indent="-261938" eaLnBrk="0" hangingPunct="0">
              <a:buClr>
                <a:srgbClr val="003399"/>
              </a:buClr>
            </a:pPr>
            <a:endParaRPr lang="en-GB" altLang="en-US" sz="2400" dirty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261938" indent="-261938" eaLnBrk="0" hangingPunct="0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rgbClr val="003399"/>
                </a:solidFill>
                <a:latin typeface="Calibri" panose="020F0502020204030204" pitchFamily="34" charset="0"/>
              </a:rPr>
              <a:t> Shielding problems</a:t>
            </a:r>
          </a:p>
          <a:p>
            <a:pPr eaLnBrk="0" hangingPunct="0"/>
            <a:endParaRPr lang="en-GB" altLang="en-US" sz="2000" b="1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226518" y="5301208"/>
            <a:ext cx="0" cy="5760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50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0107595"/>
              </p:ext>
            </p:extLst>
          </p:nvPr>
        </p:nvGraphicFramePr>
        <p:xfrm>
          <a:off x="848544" y="1161107"/>
          <a:ext cx="8088880" cy="79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433" name="Equation" r:id="rId3" imgW="4660560" imgH="457200" progId="Equation.3">
                  <p:embed/>
                </p:oleObj>
              </mc:Choice>
              <mc:Fallback>
                <p:oleObj name="Equation" r:id="rId3" imgW="46605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8544" y="1161107"/>
                        <a:ext cx="8088880" cy="79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968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8" t="5411" r="4308" b="5411"/>
          <a:stretch>
            <a:fillRect/>
          </a:stretch>
        </p:blipFill>
        <p:spPr bwMode="auto">
          <a:xfrm>
            <a:off x="57150" y="2420938"/>
            <a:ext cx="5157788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969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Interference term : </a:t>
            </a:r>
            <a:r>
              <a:rPr lang="en-GB" altLang="en-US" dirty="0" smtClean="0"/>
              <a:t>s-wave  </a:t>
            </a:r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ℓ</a:t>
            </a:r>
            <a:r>
              <a:rPr lang="en-GB" altLang="en-US" dirty="0" smtClean="0"/>
              <a:t> </a:t>
            </a:r>
            <a:r>
              <a:rPr lang="en-GB" altLang="en-US" dirty="0"/>
              <a:t>= </a:t>
            </a:r>
            <a:r>
              <a:rPr lang="en-GB" altLang="en-US" dirty="0" smtClean="0"/>
              <a:t>0</a:t>
            </a:r>
            <a:endParaRPr lang="en-GB" altLang="en-US" dirty="0"/>
          </a:p>
        </p:txBody>
      </p:sp>
      <p:sp>
        <p:nvSpPr>
          <p:cNvPr id="2896901" name="Rectangle 5"/>
          <p:cNvSpPr>
            <a:spLocks noChangeArrowheads="1"/>
          </p:cNvSpPr>
          <p:nvPr/>
        </p:nvSpPr>
        <p:spPr bwMode="auto">
          <a:xfrm>
            <a:off x="4736976" y="981075"/>
            <a:ext cx="2664296" cy="100776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96903" name="Oval 7"/>
          <p:cNvSpPr>
            <a:spLocks noChangeAspect="1" noChangeArrowheads="1"/>
          </p:cNvSpPr>
          <p:nvPr/>
        </p:nvSpPr>
        <p:spPr bwMode="auto">
          <a:xfrm>
            <a:off x="2085975" y="4165600"/>
            <a:ext cx="1427163" cy="1423988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1064568" y="5459738"/>
            <a:ext cx="3744416" cy="0"/>
          </a:xfrm>
          <a:prstGeom prst="line">
            <a:avLst/>
          </a:prstGeom>
          <a:noFill/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85379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40" r="60849"/>
          <a:stretch/>
        </p:blipFill>
        <p:spPr bwMode="auto">
          <a:xfrm>
            <a:off x="5872460" y="2708920"/>
            <a:ext cx="2968972" cy="2071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10894" y="1326816"/>
            <a:ext cx="561550" cy="38048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72000" rtlCol="0">
            <a:spAutoFit/>
          </a:bodyPr>
          <a:lstStyle/>
          <a:p>
            <a:r>
              <a:rPr lang="en-GB" altLang="en-US" sz="20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</a:t>
            </a:r>
            <a:r>
              <a:rPr lang="en-GB" altLang="en-US" sz="2000" baseline="-250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ℓ</a:t>
            </a:r>
            <a:endParaRPr lang="en-GB" sz="2000" baseline="-250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68750" y="1182238"/>
            <a:ext cx="416781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altLang="en-US" sz="18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sz="20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</a:t>
            </a:r>
            <a:r>
              <a:rPr lang="en-GB" altLang="en-US" sz="2000" baseline="-250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ℓ </a:t>
            </a:r>
            <a:endParaRPr lang="en-GB" sz="2000" baseline="-250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7418" y="1182238"/>
            <a:ext cx="416781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altLang="en-US" sz="18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sz="20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</a:t>
            </a:r>
            <a:r>
              <a:rPr lang="en-GB" altLang="en-US" sz="2000" baseline="-250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ℓ </a:t>
            </a:r>
            <a:endParaRPr lang="en-GB" sz="2000" baseline="-25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02577" y="4780466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sym typeface="Symbol"/>
              </a:rPr>
              <a:t>  </a:t>
            </a:r>
            <a:r>
              <a:rPr lang="en-GB" sz="2000" dirty="0" err="1" smtClean="0">
                <a:solidFill>
                  <a:schemeClr val="tx1"/>
                </a:solidFill>
                <a:sym typeface="Symbol"/>
              </a:rPr>
              <a:t>kR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17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79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8" t="5411" r="4308" b="5411"/>
          <a:stretch>
            <a:fillRect/>
          </a:stretch>
        </p:blipFill>
        <p:spPr bwMode="auto">
          <a:xfrm>
            <a:off x="57150" y="2420938"/>
            <a:ext cx="5157788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979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Interference term : </a:t>
            </a: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ℓ</a:t>
            </a:r>
            <a:r>
              <a:rPr lang="en-GB" altLang="en-US" dirty="0" smtClean="0"/>
              <a:t> </a:t>
            </a:r>
            <a:r>
              <a:rPr lang="en-GB" altLang="en-US" dirty="0"/>
              <a:t>= 0 </a:t>
            </a:r>
            <a:r>
              <a:rPr lang="en-GB" altLang="en-US" dirty="0">
                <a:sym typeface="Symbol" pitchFamily="18" charset="2"/>
              </a:rPr>
              <a:t></a:t>
            </a:r>
            <a:r>
              <a:rPr lang="en-GB" altLang="en-US" dirty="0"/>
              <a:t> </a:t>
            </a: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ℓ</a:t>
            </a:r>
            <a:r>
              <a:rPr lang="en-GB" altLang="en-US" dirty="0" smtClean="0"/>
              <a:t> </a:t>
            </a:r>
            <a:r>
              <a:rPr lang="en-GB" altLang="en-US" dirty="0"/>
              <a:t>= 1 </a:t>
            </a:r>
          </a:p>
        </p:txBody>
      </p:sp>
      <p:pic>
        <p:nvPicPr>
          <p:cNvPr id="289792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1" t="5428" r="4337" b="5428"/>
          <a:stretch>
            <a:fillRect/>
          </a:stretch>
        </p:blipFill>
        <p:spPr bwMode="auto">
          <a:xfrm>
            <a:off x="5222875" y="2436813"/>
            <a:ext cx="4632325" cy="399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Connector 2"/>
          <p:cNvCxnSpPr/>
          <p:nvPr/>
        </p:nvCxnSpPr>
        <p:spPr bwMode="auto">
          <a:xfrm>
            <a:off x="1064568" y="5459738"/>
            <a:ext cx="3744416" cy="0"/>
          </a:xfrm>
          <a:prstGeom prst="line">
            <a:avLst/>
          </a:prstGeom>
          <a:noFill/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131735"/>
              </p:ext>
            </p:extLst>
          </p:nvPr>
        </p:nvGraphicFramePr>
        <p:xfrm>
          <a:off x="848544" y="1161107"/>
          <a:ext cx="8088880" cy="79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456" name="Equation" r:id="rId5" imgW="4660560" imgH="457200" progId="Equation.3">
                  <p:embed/>
                </p:oleObj>
              </mc:Choice>
              <mc:Fallback>
                <p:oleObj name="Equation" r:id="rId5" imgW="46605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8544" y="1161107"/>
                        <a:ext cx="8088880" cy="79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736976" y="981075"/>
            <a:ext cx="2664296" cy="100776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868750" y="1182238"/>
            <a:ext cx="416781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altLang="en-US" sz="18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sz="20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</a:t>
            </a:r>
            <a:r>
              <a:rPr lang="en-GB" altLang="en-US" sz="2000" baseline="-250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ℓ </a:t>
            </a:r>
            <a:endParaRPr lang="en-GB" sz="2000" baseline="-250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7418" y="1182238"/>
            <a:ext cx="416781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altLang="en-US" sz="18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sz="20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</a:t>
            </a:r>
            <a:r>
              <a:rPr lang="en-GB" altLang="en-US" sz="2000" baseline="-250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ℓ </a:t>
            </a:r>
            <a:endParaRPr lang="en-GB" sz="2000" baseline="-250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10894" y="1326816"/>
            <a:ext cx="561550" cy="38048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72000" rtlCol="0">
            <a:spAutoFit/>
          </a:bodyPr>
          <a:lstStyle/>
          <a:p>
            <a:r>
              <a:rPr lang="en-GB" altLang="en-US" sz="20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</a:t>
            </a:r>
            <a:r>
              <a:rPr lang="en-GB" altLang="en-US" sz="2000" baseline="-250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ℓ</a:t>
            </a:r>
            <a:endParaRPr lang="en-GB" sz="2000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0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Energy dependence of neutron width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7150" y="908720"/>
            <a:ext cx="5400675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Neutron width </a:t>
            </a:r>
            <a:r>
              <a:rPr lang="en-GB" altLang="en-US" sz="2200" b="0" kern="0" baseline="-25000" dirty="0" smtClean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n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 depends 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on 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T Extra" pitchFamily="18" charset="2"/>
              </a:rPr>
              <a:t>ℓ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 and </a:t>
            </a:r>
            <a:r>
              <a:rPr lang="en-GB" altLang="en-US" sz="2200" b="0" kern="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E</a:t>
            </a:r>
            <a:r>
              <a:rPr lang="en-GB" altLang="en-US" sz="2200" b="0" kern="0" baseline="-250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due to centrifugal-barrier penetrability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GB" altLang="en-US" sz="2200" kern="0" dirty="0" smtClean="0">
                <a:latin typeface="Calibri" panose="020F0502020204030204" pitchFamily="34" charset="0"/>
              </a:rPr>
              <a:t>  </a:t>
            </a:r>
          </a:p>
          <a:p>
            <a:pPr marL="0" indent="0">
              <a:spcBef>
                <a:spcPct val="0"/>
              </a:spcBef>
              <a:buNone/>
            </a:pPr>
            <a:endParaRPr lang="en-GB" altLang="en-US" sz="2200" kern="0" dirty="0" smtClean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endParaRPr lang="en-GB" altLang="en-US" sz="2200" kern="0" dirty="0" smtClean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GB" altLang="en-US" sz="2200" kern="0" dirty="0" smtClean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GB" altLang="en-US" sz="2200" kern="0" dirty="0" smtClean="0">
              <a:latin typeface="Calibri" panose="020F0502020204030204" pitchFamily="34" charset="0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" t="5839" r="5519" b="5655"/>
          <a:stretch/>
        </p:blipFill>
        <p:spPr bwMode="auto">
          <a:xfrm>
            <a:off x="5330826" y="1912537"/>
            <a:ext cx="4557600" cy="443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897441269"/>
              </p:ext>
            </p:extLst>
          </p:nvPr>
        </p:nvGraphicFramePr>
        <p:xfrm>
          <a:off x="6176963" y="987425"/>
          <a:ext cx="3573462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41" name="Equation" r:id="rId4" imgW="1726920" imgH="419040" progId="Equation.3">
                  <p:embed/>
                </p:oleObj>
              </mc:Choice>
              <mc:Fallback>
                <p:oleObj name="Equation" r:id="rId4" imgW="1726920" imgH="41904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6963" y="987425"/>
                        <a:ext cx="3573462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8265368" y="960438"/>
            <a:ext cx="433388" cy="431800"/>
          </a:xfrm>
          <a:prstGeom prst="ellipse">
            <a:avLst/>
          </a:prstGeom>
          <a:noFill/>
          <a:ln w="38100">
            <a:solidFill>
              <a:srgbClr val="4D4D4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1136576" y="2647696"/>
                <a:ext cx="3123676" cy="7813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nl-BE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/>
                          </a:rPr>
                          <m:t>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</m:t>
                        </m:r>
                      </m:sub>
                    </m:sSub>
                    <m:r>
                      <a:rPr lang="nl-BE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nl-BE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</m:t>
                        </m:r>
                      </m:sub>
                    </m:sSub>
                    <m:r>
                      <a:rPr lang="nl-BE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sSubSup>
                      <m:sSubSupPr>
                        <m:ctrlPr>
                          <a:rPr lang="nl-BE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/>
                          </a:rPr>
                          <m:t>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</m:t>
                        </m:r>
                      </m:sub>
                      <m:sup>
                        <m: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sup>
                    </m:sSubSup>
                    <m:r>
                      <a:rPr lang="nl-BE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nl-BE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nl-BE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nl-BE" sz="2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nl-BE" sz="22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E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nl-BE" sz="22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n</m:t>
                                </m:r>
                              </m:sub>
                            </m:sSub>
                          </m:num>
                          <m:den>
                            <m:r>
                              <a:rPr lang="nl-BE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  <m:r>
                              <m:rPr>
                                <m:sty m:val="p"/>
                              </m:rPr>
                              <a:rPr lang="nl-BE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eV</m:t>
                            </m:r>
                          </m:den>
                        </m:f>
                      </m:e>
                    </m:rad>
                  </m:oMath>
                </a14:m>
                <a:r>
                  <a:rPr lang="nl-BE" sz="2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BE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nl-BE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nl-BE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</m:t>
                            </m:r>
                          </m:sub>
                        </m:sSub>
                        <m:r>
                          <a:rPr lang="nl-BE" sz="2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nl-BE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  <m:r>
                          <a:rPr lang="nl-BE" sz="2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nl-BE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nl-BE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nl-BE" sz="2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nl-BE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  <m:r>
                          <a:rPr lang="nl-BE" sz="2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GB" sz="2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6576" y="2647696"/>
                <a:ext cx="3123676" cy="78130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272480" y="1772816"/>
                <a:ext cx="3536802" cy="7815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Sup>
                      <m:sSubSupPr>
                        <m:ctrlPr>
                          <a:rPr lang="nl-BE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/>
                          </a:rPr>
                          <m:t>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</m:t>
                        </m:r>
                      </m:sub>
                      <m:sup>
                        <m: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sup>
                    </m:sSubSup>
                  </m:oMath>
                </a14:m>
                <a:r>
                  <a:rPr lang="en-GB" sz="22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Verdana" panose="020B0604030504040204" pitchFamily="34" charset="0"/>
                  </a:rPr>
                  <a:t> = </a:t>
                </a:r>
                <a:r>
                  <a:rPr lang="en-GB" sz="22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Verdana" panose="020B0604030504040204" pitchFamily="34" charset="0"/>
                  </a:rPr>
                  <a:t>reduced neutron width </a:t>
                </a:r>
                <a:br>
                  <a:rPr lang="en-GB" sz="22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Verdana" panose="020B0604030504040204" pitchFamily="34" charset="0"/>
                  </a:rPr>
                </a:br>
                <a:r>
                  <a:rPr lang="en-GB" sz="22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Verdana" panose="020B0604030504040204" pitchFamily="34" charset="0"/>
                  </a:rPr>
                  <a:t>	energy independent</a:t>
                </a:r>
                <a:endParaRPr lang="en-GB" sz="2200" dirty="0">
                  <a:solidFill>
                    <a:schemeClr val="tx1"/>
                  </a:solidFill>
                  <a:latin typeface="Calibri" panose="020F0502020204030204" pitchFamily="34" charset="0"/>
                  <a:ea typeface="Cambria Math" panose="02040503050406030204" pitchFamily="18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480" y="1772816"/>
                <a:ext cx="3536802" cy="781561"/>
              </a:xfrm>
              <a:prstGeom prst="rect">
                <a:avLst/>
              </a:prstGeom>
              <a:blipFill rotWithShape="1">
                <a:blip r:embed="rId7"/>
                <a:stretch>
                  <a:fillRect l="-172" t="-4688" r="-1379" b="-148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364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Energy dependence of neutron width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7150" y="908720"/>
            <a:ext cx="5400675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Neutron width </a:t>
            </a:r>
            <a:r>
              <a:rPr lang="en-GB" altLang="en-US" sz="2200" b="0" kern="0" baseline="-25000" dirty="0" smtClean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n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 depends 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on 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T Extra" pitchFamily="18" charset="2"/>
              </a:rPr>
              <a:t>ℓ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 and </a:t>
            </a:r>
            <a:r>
              <a:rPr lang="en-GB" altLang="en-US" sz="2200" b="0" kern="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E</a:t>
            </a:r>
            <a:r>
              <a:rPr lang="en-GB" altLang="en-US" sz="2200" b="0" kern="0" baseline="-250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due to centrifugal-barrier penetrability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GB" altLang="en-US" sz="2200" kern="0" dirty="0" smtClean="0">
                <a:latin typeface="Calibri" panose="020F0502020204030204" pitchFamily="34" charset="0"/>
              </a:rPr>
              <a:t>  </a:t>
            </a:r>
          </a:p>
          <a:p>
            <a:pPr marL="0" indent="0">
              <a:spcBef>
                <a:spcPct val="0"/>
              </a:spcBef>
              <a:buNone/>
            </a:pPr>
            <a:endParaRPr lang="en-GB" altLang="en-US" sz="2200" kern="0" dirty="0" smtClean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endParaRPr lang="en-GB" altLang="en-US" sz="2200" kern="0" dirty="0" smtClean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GB" altLang="en-US" sz="2200" kern="0" dirty="0" smtClean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GB" altLang="en-US" sz="2200" kern="0" dirty="0" smtClean="0">
              <a:latin typeface="Calibri" panose="020F0502020204030204" pitchFamily="34" charset="0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" t="5839" r="5519" b="5655"/>
          <a:stretch/>
        </p:blipFill>
        <p:spPr bwMode="auto">
          <a:xfrm>
            <a:off x="5330826" y="1912537"/>
            <a:ext cx="4557600" cy="443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048279547"/>
              </p:ext>
            </p:extLst>
          </p:nvPr>
        </p:nvGraphicFramePr>
        <p:xfrm>
          <a:off x="6176963" y="987425"/>
          <a:ext cx="3573462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417" name="Equation" r:id="rId4" imgW="1726920" imgH="419040" progId="Equation.3">
                  <p:embed/>
                </p:oleObj>
              </mc:Choice>
              <mc:Fallback>
                <p:oleObj name="Equation" r:id="rId4" imgW="1726920" imgH="41904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6963" y="987425"/>
                        <a:ext cx="3573462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8265368" y="960438"/>
            <a:ext cx="433388" cy="431800"/>
          </a:xfrm>
          <a:prstGeom prst="ellipse">
            <a:avLst/>
          </a:prstGeom>
          <a:noFill/>
          <a:ln w="38100">
            <a:solidFill>
              <a:srgbClr val="4D4D4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1136576" y="2647696"/>
                <a:ext cx="3123676" cy="7813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nl-BE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/>
                          </a:rPr>
                          <m:t>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</m:t>
                        </m:r>
                      </m:sub>
                    </m:sSub>
                    <m:r>
                      <a:rPr lang="nl-BE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nl-BE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</m:t>
                        </m:r>
                      </m:sub>
                    </m:sSub>
                    <m:r>
                      <a:rPr lang="nl-BE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sSubSup>
                      <m:sSubSupPr>
                        <m:ctrlPr>
                          <a:rPr lang="nl-BE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/>
                          </a:rPr>
                          <m:t>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</m:t>
                        </m:r>
                      </m:sub>
                      <m:sup>
                        <m: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sup>
                    </m:sSubSup>
                    <m:r>
                      <a:rPr lang="nl-BE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nl-BE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nl-BE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nl-BE" sz="2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nl-BE" sz="22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E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nl-BE" sz="22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n</m:t>
                                </m:r>
                              </m:sub>
                            </m:sSub>
                          </m:num>
                          <m:den>
                            <m:r>
                              <a:rPr lang="nl-BE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  <m:r>
                              <m:rPr>
                                <m:sty m:val="p"/>
                              </m:rPr>
                              <a:rPr lang="nl-BE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eV</m:t>
                            </m:r>
                          </m:den>
                        </m:f>
                      </m:e>
                    </m:rad>
                  </m:oMath>
                </a14:m>
                <a:r>
                  <a:rPr lang="nl-BE" sz="2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Verdan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BE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nl-BE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nl-BE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</m:t>
                            </m:r>
                          </m:sub>
                        </m:sSub>
                        <m:r>
                          <a:rPr lang="nl-BE" sz="2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nl-BE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  <m:r>
                          <a:rPr lang="nl-BE" sz="2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nl-BE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nl-BE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nl-BE" sz="2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nl-BE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nl-BE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nl-BE" sz="2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  <m:r>
                          <a:rPr lang="nl-BE" sz="2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GB" sz="2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6576" y="2647696"/>
                <a:ext cx="3123676" cy="78130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1856656" y="4496051"/>
                <a:ext cx="2190728" cy="7331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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ℓ</m:t>
                          </m:r>
                        </m:sub>
                      </m:sSub>
                      <m:d>
                        <m:d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n</m:t>
                              </m:r>
                            </m:sub>
                          </m:sSub>
                        </m:e>
                      </m:d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P</m:t>
                              </m:r>
                            </m:e>
                            <m:sub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ℓ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P</m:t>
                              </m:r>
                            </m:e>
                            <m:sub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6656" y="4496051"/>
                <a:ext cx="2190728" cy="73314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1112963" y="3435428"/>
                <a:ext cx="3119957" cy="10016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)=</m:t>
                      </m:r>
                      <m:sSubSup>
                        <m:sSubSup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  <m:sup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ℓ</m:t>
                          </m:r>
                        </m:sup>
                      </m:sSubSup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nl-BE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nl-BE" sz="20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n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eV</m:t>
                              </m:r>
                            </m:den>
                          </m:f>
                        </m:e>
                      </m:rad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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ℓ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n</m:t>
                          </m:r>
                        </m:sub>
                      </m:sSub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963" y="3435428"/>
                <a:ext cx="3119957" cy="100168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2981530" y="5234212"/>
                <a:ext cx="2349296" cy="7150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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nl-BE" sz="2000" b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BE" sz="2000" b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n</m:t>
                              </m:r>
                            </m:sub>
                          </m:sSub>
                        </m:e>
                      </m:d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nl-BE" sz="2000" b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BE" sz="2000" b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k</m:t>
                              </m:r>
                            </m:e>
                            <m:sup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nl-BE" sz="2000" b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a</m:t>
                              </m:r>
                            </m:e>
                            <m:sup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1+</m:t>
                          </m:r>
                          <m:sSup>
                            <m:sSupPr>
                              <m:ctrlPr>
                                <a:rPr lang="nl-BE" sz="20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k</m:t>
                              </m:r>
                            </m:e>
                            <m:sup>
                              <m: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nl-BE" sz="200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a</m:t>
                              </m:r>
                            </m:e>
                            <m:sup>
                              <m: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1530" y="5234212"/>
                <a:ext cx="2349296" cy="71506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903303" y="5452424"/>
                <a:ext cx="150707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</m:t>
                          </m:r>
                        </m:e>
                        <m:sub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n</m:t>
                              </m:r>
                            </m:sub>
                          </m:sSub>
                        </m:e>
                      </m:d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nl-BE" sz="2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1</m:t>
                      </m:r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303" y="5452424"/>
                <a:ext cx="1507079" cy="400110"/>
              </a:xfrm>
              <a:prstGeom prst="rect">
                <a:avLst/>
              </a:prstGeom>
              <a:blipFill rotWithShape="1">
                <a:blip r:embed="rId10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272480" y="1772816"/>
                <a:ext cx="3536802" cy="7815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Sup>
                      <m:sSubSupPr>
                        <m:ctrlPr>
                          <a:rPr lang="nl-BE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/>
                          </a:rPr>
                          <m:t>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</m:t>
                        </m:r>
                      </m:sub>
                      <m:sup>
                        <m:r>
                          <a:rPr lang="nl-B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sup>
                    </m:sSubSup>
                  </m:oMath>
                </a14:m>
                <a:r>
                  <a:rPr lang="en-GB" sz="22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Verdana" panose="020B0604030504040204" pitchFamily="34" charset="0"/>
                  </a:rPr>
                  <a:t> = </a:t>
                </a:r>
                <a:r>
                  <a:rPr lang="en-GB" sz="22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Verdana" panose="020B0604030504040204" pitchFamily="34" charset="0"/>
                  </a:rPr>
                  <a:t>reduced neutron width </a:t>
                </a:r>
                <a:br>
                  <a:rPr lang="en-GB" sz="22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Verdana" panose="020B0604030504040204" pitchFamily="34" charset="0"/>
                  </a:rPr>
                </a:br>
                <a:r>
                  <a:rPr lang="en-GB" sz="22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Verdana" panose="020B0604030504040204" pitchFamily="34" charset="0"/>
                  </a:rPr>
                  <a:t>	energy independent</a:t>
                </a:r>
                <a:endParaRPr lang="en-GB" sz="2200" dirty="0">
                  <a:solidFill>
                    <a:schemeClr val="tx1"/>
                  </a:solidFill>
                  <a:latin typeface="Calibri" panose="020F0502020204030204" pitchFamily="34" charset="0"/>
                  <a:ea typeface="Cambria Math" panose="02040503050406030204" pitchFamily="18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480" y="1772816"/>
                <a:ext cx="3536802" cy="781561"/>
              </a:xfrm>
              <a:prstGeom prst="rect">
                <a:avLst/>
              </a:prstGeom>
              <a:blipFill rotWithShape="1">
                <a:blip r:embed="rId11"/>
                <a:stretch>
                  <a:fillRect l="-172" t="-4688" r="-1379" b="-148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381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0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Energy dependence of neutron width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1303582"/>
              </p:ext>
            </p:extLst>
          </p:nvPr>
        </p:nvGraphicFramePr>
        <p:xfrm>
          <a:off x="1064568" y="3645024"/>
          <a:ext cx="342792" cy="411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726" name="Equation" r:id="rId3" imgW="190440" imgH="228600" progId="Equation.3">
                  <p:embed/>
                </p:oleObj>
              </mc:Choice>
              <mc:Fallback>
                <p:oleObj name="Equation" r:id="rId3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4568" y="3645024"/>
                        <a:ext cx="342792" cy="4114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40632" y="3699188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= reduced neutron width </a:t>
            </a:r>
            <a:b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(not energy dependent)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8265368" y="960438"/>
            <a:ext cx="433388" cy="431800"/>
          </a:xfrm>
          <a:prstGeom prst="ellipse">
            <a:avLst/>
          </a:prstGeom>
          <a:noFill/>
          <a:ln w="3810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endParaRPr lang="en-GB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7150" y="908720"/>
            <a:ext cx="5400675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Neutron width </a:t>
            </a:r>
            <a:r>
              <a:rPr lang="en-GB" altLang="en-US" sz="2200" b="0" kern="0" baseline="-25000" dirty="0" smtClean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n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 depends 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on </a:t>
            </a:r>
            <a:r>
              <a:rPr lang="en-GB" altLang="en-US" sz="2200" b="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T Extra" pitchFamily="18" charset="2"/>
              </a:rPr>
              <a:t>ℓ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 and </a:t>
            </a:r>
            <a:r>
              <a:rPr lang="en-GB" altLang="en-US" sz="2200" b="0" kern="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E</a:t>
            </a:r>
            <a:r>
              <a:rPr lang="en-GB" altLang="en-US" sz="2200" b="0" kern="0" baseline="-250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due to centrifugal-barrier penetrability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GB" altLang="en-US" sz="2200" kern="0" dirty="0" smtClean="0">
                <a:latin typeface="Calibri" panose="020F0502020204030204" pitchFamily="34" charset="0"/>
              </a:rPr>
              <a:t>  </a:t>
            </a:r>
          </a:p>
          <a:p>
            <a:pPr>
              <a:spcBef>
                <a:spcPct val="0"/>
              </a:spcBef>
              <a:buClr>
                <a:srgbClr val="3333FF"/>
              </a:buClr>
              <a:buFont typeface="Arial" panose="020B0604020202020204" pitchFamily="34" charset="0"/>
              <a:buChar char="•"/>
            </a:pPr>
            <a:r>
              <a:rPr lang="en-GB" altLang="en-US" sz="2200" kern="0" dirty="0" smtClean="0">
                <a:solidFill>
                  <a:srgbClr val="3333FF"/>
                </a:solidFill>
                <a:latin typeface="Calibri" panose="020F0502020204030204" pitchFamily="34" charset="0"/>
              </a:rPr>
              <a:t>s – wave (</a:t>
            </a:r>
            <a:r>
              <a:rPr lang="en-GB" altLang="en-US" sz="2200" kern="0" dirty="0">
                <a:solidFill>
                  <a:srgbClr val="3333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T Extra" pitchFamily="18" charset="2"/>
              </a:rPr>
              <a:t>ℓ</a:t>
            </a:r>
            <a:r>
              <a:rPr lang="en-GB" altLang="en-US" sz="2200" kern="0" dirty="0">
                <a:solidFill>
                  <a:srgbClr val="3333FF"/>
                </a:solidFill>
                <a:latin typeface="Calibri" panose="020F0502020204030204" pitchFamily="34" charset="0"/>
              </a:rPr>
              <a:t> = 0)</a:t>
            </a:r>
            <a:endParaRPr lang="en-GB" altLang="en-US" sz="2200" kern="0" dirty="0" smtClean="0">
              <a:solidFill>
                <a:srgbClr val="3333FF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endParaRPr lang="en-GB" altLang="en-US" sz="2200" kern="0" dirty="0" smtClean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endParaRPr lang="en-GB" altLang="en-US" sz="2200" kern="0" dirty="0" smtClean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GB" altLang="en-US" sz="2200" kern="0" dirty="0" smtClean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GB" altLang="en-US" sz="2200" kern="0" dirty="0" smtClean="0">
              <a:latin typeface="Calibri" panose="020F0502020204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6215632"/>
              </p:ext>
            </p:extLst>
          </p:nvPr>
        </p:nvGraphicFramePr>
        <p:xfrm>
          <a:off x="704850" y="2492375"/>
          <a:ext cx="2119313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727" name="Equation" r:id="rId5" imgW="1244600" imgH="444500" progId="Equation.3">
                  <p:embed/>
                </p:oleObj>
              </mc:Choice>
              <mc:Fallback>
                <p:oleObj name="Equation" r:id="rId5" imgW="12446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850" y="2492375"/>
                        <a:ext cx="2119313" cy="75565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3333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" name="Picture 7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" t="5839" r="5519" b="5655"/>
          <a:stretch/>
        </p:blipFill>
        <p:spPr bwMode="auto">
          <a:xfrm>
            <a:off x="5330826" y="1912537"/>
            <a:ext cx="4557600" cy="443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988805746"/>
              </p:ext>
            </p:extLst>
          </p:nvPr>
        </p:nvGraphicFramePr>
        <p:xfrm>
          <a:off x="6176963" y="987425"/>
          <a:ext cx="3573462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728" name="Equation" r:id="rId8" imgW="1726920" imgH="419040" progId="Equation.3">
                  <p:embed/>
                </p:oleObj>
              </mc:Choice>
              <mc:Fallback>
                <p:oleObj name="Equation" r:id="rId8" imgW="1726920" imgH="41904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6963" y="987425"/>
                        <a:ext cx="3573462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050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2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Energy </a:t>
            </a:r>
            <a:r>
              <a:rPr lang="en-GB" altLang="en-US" dirty="0" smtClean="0"/>
              <a:t>dependence </a:t>
            </a:r>
            <a:r>
              <a:rPr lang="en-GB" altLang="en-US" dirty="0"/>
              <a:t>of neutron width</a:t>
            </a:r>
          </a:p>
        </p:txBody>
      </p:sp>
      <p:sp>
        <p:nvSpPr>
          <p:cNvPr id="2902022" name="Oval 6"/>
          <p:cNvSpPr>
            <a:spLocks noChangeArrowheads="1"/>
          </p:cNvSpPr>
          <p:nvPr/>
        </p:nvSpPr>
        <p:spPr bwMode="auto">
          <a:xfrm>
            <a:off x="8265368" y="960438"/>
            <a:ext cx="433388" cy="431800"/>
          </a:xfrm>
          <a:prstGeom prst="ellipse">
            <a:avLst/>
          </a:prstGeom>
          <a:noFill/>
          <a:ln w="38100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endParaRPr lang="en-GB"/>
          </a:p>
        </p:txBody>
      </p:sp>
      <p:sp>
        <p:nvSpPr>
          <p:cNvPr id="2902023" name="Text Box 7"/>
          <p:cNvSpPr txBox="1">
            <a:spLocks noChangeArrowheads="1"/>
          </p:cNvSpPr>
          <p:nvPr/>
        </p:nvSpPr>
        <p:spPr bwMode="auto">
          <a:xfrm>
            <a:off x="763881" y="3791545"/>
            <a:ext cx="4226927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sz="2200" dirty="0">
                <a:solidFill>
                  <a:srgbClr val="FF0000"/>
                </a:solidFill>
                <a:latin typeface="Calibri" panose="020F0502020204030204" pitchFamily="34" charset="0"/>
              </a:rPr>
              <a:t>1/v dependence in thermal </a:t>
            </a:r>
            <a:r>
              <a:rPr lang="en-GB" altLang="en-US" sz="2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region</a:t>
            </a:r>
            <a:endParaRPr lang="en-GB" altLang="en-US" sz="2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7150" y="908720"/>
            <a:ext cx="5400675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Neutron width </a:t>
            </a:r>
            <a:r>
              <a:rPr lang="en-GB" altLang="en-US" sz="2200" b="0" kern="0" baseline="-25000" dirty="0" smtClean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n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 depends 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on </a:t>
            </a:r>
            <a:r>
              <a:rPr lang="en-GB" altLang="en-US" sz="2200" b="0" kern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T Extra" pitchFamily="18" charset="2"/>
              </a:rPr>
              <a:t>ℓ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 and </a:t>
            </a:r>
            <a:r>
              <a:rPr lang="en-GB" altLang="en-US" sz="2200" b="0" kern="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E</a:t>
            </a:r>
            <a:r>
              <a:rPr lang="en-GB" altLang="en-US" sz="2200" b="0" kern="0" baseline="-250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GB" altLang="en-US" sz="22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due to centrifugal-barrier penetrability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GB" altLang="en-US" sz="2200" kern="0" dirty="0" smtClean="0">
                <a:latin typeface="Calibri" panose="020F0502020204030204" pitchFamily="34" charset="0"/>
              </a:rPr>
              <a:t>  </a:t>
            </a:r>
          </a:p>
          <a:p>
            <a:pPr>
              <a:spcBef>
                <a:spcPct val="0"/>
              </a:spcBef>
              <a:buClr>
                <a:srgbClr val="3333FF"/>
              </a:buClr>
              <a:buFont typeface="Arial" panose="020B0604020202020204" pitchFamily="34" charset="0"/>
              <a:buChar char="•"/>
            </a:pPr>
            <a:r>
              <a:rPr lang="en-GB" altLang="en-US" sz="2200" kern="0" dirty="0" smtClean="0">
                <a:solidFill>
                  <a:srgbClr val="3333FF"/>
                </a:solidFill>
                <a:latin typeface="Calibri" panose="020F0502020204030204" pitchFamily="34" charset="0"/>
              </a:rPr>
              <a:t>s – wave (</a:t>
            </a:r>
            <a:r>
              <a:rPr lang="en-GB" altLang="en-US" sz="2200" kern="0" dirty="0">
                <a:solidFill>
                  <a:srgbClr val="3333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T Extra" pitchFamily="18" charset="2"/>
              </a:rPr>
              <a:t>ℓ</a:t>
            </a:r>
            <a:r>
              <a:rPr lang="en-GB" altLang="en-US" sz="2200" kern="0" dirty="0" smtClean="0">
                <a:solidFill>
                  <a:srgbClr val="3333FF"/>
                </a:solidFill>
                <a:latin typeface="Calibri" panose="020F0502020204030204" pitchFamily="34" charset="0"/>
              </a:rPr>
              <a:t> = 0)</a:t>
            </a:r>
          </a:p>
          <a:p>
            <a:pPr>
              <a:spcBef>
                <a:spcPct val="0"/>
              </a:spcBef>
            </a:pPr>
            <a:endParaRPr lang="en-GB" altLang="en-US" sz="2200" kern="0" dirty="0" smtClean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endParaRPr lang="en-GB" altLang="en-US" sz="2200" kern="0" dirty="0" smtClean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GB" altLang="en-US" sz="2200" kern="0" dirty="0" smtClean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GB" altLang="en-US" sz="2200" kern="0" dirty="0" smtClean="0">
              <a:latin typeface="Calibri" panose="020F0502020204030204" pitchFamily="34" charset="0"/>
            </a:endParaRPr>
          </a:p>
        </p:txBody>
      </p:sp>
      <p:graphicFrame>
        <p:nvGraphicFramePr>
          <p:cNvPr id="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4986442"/>
              </p:ext>
            </p:extLst>
          </p:nvPr>
        </p:nvGraphicFramePr>
        <p:xfrm>
          <a:off x="704528" y="2492896"/>
          <a:ext cx="2119312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657" name="Equation" r:id="rId3" imgW="1244520" imgH="444240" progId="Equation.3">
                  <p:embed/>
                </p:oleObj>
              </mc:Choice>
              <mc:Fallback>
                <p:oleObj name="Equation" r:id="rId3" imgW="124452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528" y="2492896"/>
                        <a:ext cx="2119312" cy="75565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3333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0" t="5757" r="5620" b="5757"/>
          <a:stretch>
            <a:fillRect/>
          </a:stretch>
        </p:blipFill>
        <p:spPr bwMode="auto">
          <a:xfrm>
            <a:off x="5328000" y="1908000"/>
            <a:ext cx="4556125" cy="443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13734559"/>
              </p:ext>
            </p:extLst>
          </p:nvPr>
        </p:nvGraphicFramePr>
        <p:xfrm>
          <a:off x="6176963" y="987425"/>
          <a:ext cx="3573462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658" name="Equation" r:id="rId6" imgW="1726920" imgH="419040" progId="Equation.3">
                  <p:embed/>
                </p:oleObj>
              </mc:Choice>
              <mc:Fallback>
                <p:oleObj name="Equation" r:id="rId6" imgW="1726920" imgH="41904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6963" y="987425"/>
                        <a:ext cx="3573462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Straight Connector 19"/>
          <p:cNvCxnSpPr/>
          <p:nvPr/>
        </p:nvCxnSpPr>
        <p:spPr bwMode="auto">
          <a:xfrm>
            <a:off x="7329264" y="1844824"/>
            <a:ext cx="432048" cy="0"/>
          </a:xfrm>
          <a:prstGeom prst="line">
            <a:avLst/>
          </a:prstGeom>
          <a:noFill/>
          <a:ln w="3810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317545" y="2420888"/>
                <a:ext cx="1724446" cy="6741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l-BE" sz="18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k</m:t>
                      </m:r>
                      <m:r>
                        <a:rPr lang="nl-BE" sz="18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nl-BE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p</m:t>
                          </m:r>
                        </m:num>
                        <m:den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ħ</m:t>
                          </m:r>
                        </m:den>
                      </m:f>
                      <m:r>
                        <a:rPr lang="nl-BE" sz="18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nl-BE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mE</m:t>
                              </m:r>
                            </m:e>
                          </m:rad>
                        </m:num>
                        <m:den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ħ</m:t>
                          </m:r>
                        </m:den>
                      </m:f>
                    </m:oMath>
                  </m:oMathPara>
                </a14:m>
                <a:endParaRPr lang="en-GB" sz="18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545" y="2420888"/>
                <a:ext cx="1724446" cy="67415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758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03044" name="Object 4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849379936"/>
              </p:ext>
            </p:extLst>
          </p:nvPr>
        </p:nvGraphicFramePr>
        <p:xfrm>
          <a:off x="6176963" y="987425"/>
          <a:ext cx="3573462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902" name="Equation" r:id="rId3" imgW="1726920" imgH="419040" progId="Equation.3">
                  <p:embed/>
                </p:oleObj>
              </mc:Choice>
              <mc:Fallback>
                <p:oleObj name="Equation" r:id="rId3" imgW="17269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6963" y="987425"/>
                        <a:ext cx="3573462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03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Energy dependence of neutron width</a:t>
            </a:r>
          </a:p>
        </p:txBody>
      </p:sp>
      <p:sp>
        <p:nvSpPr>
          <p:cNvPr id="29030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50" y="908720"/>
            <a:ext cx="5400675" cy="5399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</a:extLst>
        </p:spPr>
        <p:txBody>
          <a:bodyPr lIns="72000" tIns="72000" rIns="72000" bIns="72000"/>
          <a:lstStyle/>
          <a:p>
            <a:pPr>
              <a:spcBef>
                <a:spcPct val="0"/>
              </a:spcBef>
              <a:buNone/>
            </a:pPr>
            <a:r>
              <a:rPr lang="en-GB" altLang="en-US" sz="2200" b="0" dirty="0" smtClean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Neutron </a:t>
            </a:r>
            <a:r>
              <a:rPr lang="en-GB" altLang="en-US" sz="2200" b="0" dirty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width </a:t>
            </a:r>
            <a:r>
              <a:rPr lang="en-GB" altLang="en-US" sz="2200" b="0" baseline="-25000" dirty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n</a:t>
            </a:r>
            <a:r>
              <a:rPr lang="en-GB" altLang="en-US" sz="2200" b="0" dirty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 depends </a:t>
            </a:r>
            <a:r>
              <a:rPr lang="en-GB" altLang="en-US" sz="2200" b="0" dirty="0">
                <a:solidFill>
                  <a:srgbClr val="4D4D4D"/>
                </a:solidFill>
                <a:latin typeface="Calibri" panose="020F0502020204030204" pitchFamily="34" charset="0"/>
              </a:rPr>
              <a:t>on </a:t>
            </a:r>
            <a:r>
              <a:rPr lang="en-GB" altLang="en-US" sz="2200" b="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T Extra" pitchFamily="18" charset="2"/>
              </a:rPr>
              <a:t>ℓ</a:t>
            </a:r>
            <a:r>
              <a:rPr lang="en-GB" altLang="en-US" sz="2200" b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 </a:t>
            </a:r>
            <a:r>
              <a:rPr lang="en-GB" altLang="en-US" sz="2200" b="0" dirty="0">
                <a:solidFill>
                  <a:srgbClr val="4D4D4D"/>
                </a:solidFill>
                <a:latin typeface="Calibri" panose="020F0502020204030204" pitchFamily="34" charset="0"/>
              </a:rPr>
              <a:t>and </a:t>
            </a:r>
            <a:r>
              <a:rPr lang="en-GB" altLang="en-US" sz="2200" b="0" dirty="0" err="1">
                <a:solidFill>
                  <a:srgbClr val="4D4D4D"/>
                </a:solidFill>
                <a:latin typeface="Calibri" panose="020F0502020204030204" pitchFamily="34" charset="0"/>
              </a:rPr>
              <a:t>E</a:t>
            </a:r>
            <a:r>
              <a:rPr lang="en-GB" altLang="en-US" sz="2200" b="0" baseline="-25000" dirty="0" err="1">
                <a:solidFill>
                  <a:srgbClr val="4D4D4D"/>
                </a:solidFill>
                <a:latin typeface="Calibri" panose="020F0502020204030204" pitchFamily="34" charset="0"/>
              </a:rPr>
              <a:t>n</a:t>
            </a:r>
            <a:r>
              <a:rPr lang="en-GB" altLang="en-US" sz="2200" b="0" dirty="0">
                <a:solidFill>
                  <a:srgbClr val="4D4D4D"/>
                </a:solidFill>
                <a:latin typeface="Calibri" panose="020F0502020204030204" pitchFamily="34" charset="0"/>
              </a:rPr>
              <a:t>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GB" altLang="en-US" sz="2200" b="0" dirty="0">
                <a:solidFill>
                  <a:srgbClr val="4D4D4D"/>
                </a:solidFill>
                <a:latin typeface="Calibri" panose="020F0502020204030204" pitchFamily="34" charset="0"/>
              </a:rPr>
              <a:t>due to centrifugal-barrier penetrability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GB" altLang="en-US" sz="2200" dirty="0">
                <a:latin typeface="Calibri" panose="020F0502020204030204" pitchFamily="34" charset="0"/>
              </a:rPr>
              <a:t>  </a:t>
            </a:r>
          </a:p>
          <a:p>
            <a:pPr>
              <a:spcBef>
                <a:spcPct val="0"/>
              </a:spcBef>
              <a:buClr>
                <a:srgbClr val="3333FF"/>
              </a:buClr>
              <a:buFont typeface="Arial" panose="020B0604020202020204" pitchFamily="34" charset="0"/>
              <a:buChar char="•"/>
            </a:pPr>
            <a:r>
              <a:rPr lang="en-GB" altLang="en-US" sz="2200" dirty="0">
                <a:solidFill>
                  <a:srgbClr val="3333FF"/>
                </a:solidFill>
                <a:latin typeface="Calibri" panose="020F0502020204030204" pitchFamily="34" charset="0"/>
              </a:rPr>
              <a:t>s – wave </a:t>
            </a:r>
            <a:r>
              <a:rPr lang="en-GB" altLang="en-US" sz="2200" dirty="0" smtClean="0">
                <a:solidFill>
                  <a:srgbClr val="3333FF"/>
                </a:solidFill>
                <a:latin typeface="Calibri" panose="020F0502020204030204" pitchFamily="34" charset="0"/>
              </a:rPr>
              <a:t>(</a:t>
            </a:r>
            <a:r>
              <a:rPr lang="en-GB" altLang="en-US" sz="2200" dirty="0">
                <a:solidFill>
                  <a:srgbClr val="3333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T Extra" pitchFamily="18" charset="2"/>
              </a:rPr>
              <a:t>ℓ</a:t>
            </a:r>
            <a:r>
              <a:rPr lang="en-GB" altLang="en-US" sz="2200" dirty="0" smtClean="0">
                <a:solidFill>
                  <a:srgbClr val="3333FF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200" dirty="0">
                <a:solidFill>
                  <a:srgbClr val="3333FF"/>
                </a:solidFill>
                <a:latin typeface="Calibri" panose="020F0502020204030204" pitchFamily="34" charset="0"/>
              </a:rPr>
              <a:t>= 0)</a:t>
            </a:r>
          </a:p>
          <a:p>
            <a:pPr>
              <a:spcBef>
                <a:spcPct val="0"/>
              </a:spcBef>
            </a:pPr>
            <a:endParaRPr lang="en-GB" altLang="en-US" sz="2200" dirty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endParaRPr lang="en-GB" altLang="en-US" sz="2200" dirty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GB" altLang="en-US" sz="2200" dirty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GB" altLang="en-US" sz="2200" dirty="0" smtClean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endParaRPr lang="en-GB" altLang="en-US" sz="2200" dirty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>
                <a:srgbClr val="008000"/>
              </a:buClr>
              <a:buFont typeface="Arial" panose="020B0604020202020204" pitchFamily="34" charset="0"/>
              <a:buChar char="•"/>
            </a:pPr>
            <a:r>
              <a:rPr lang="en-GB" altLang="en-US" sz="2200" dirty="0">
                <a:solidFill>
                  <a:srgbClr val="008000"/>
                </a:solidFill>
                <a:latin typeface="Calibri" panose="020F0502020204030204" pitchFamily="34" charset="0"/>
              </a:rPr>
              <a:t>p – wave </a:t>
            </a:r>
            <a:r>
              <a:rPr lang="en-GB" altLang="en-US" sz="22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(</a:t>
            </a:r>
            <a:r>
              <a:rPr lang="en-GB" altLang="en-US" sz="2200" dirty="0">
                <a:solidFill>
                  <a:srgbClr val="008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T Extra" pitchFamily="18" charset="2"/>
              </a:rPr>
              <a:t>ℓ</a:t>
            </a:r>
            <a:r>
              <a:rPr lang="en-GB" altLang="en-US" sz="22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200" dirty="0">
                <a:solidFill>
                  <a:srgbClr val="008000"/>
                </a:solidFill>
                <a:latin typeface="Calibri" panose="020F0502020204030204" pitchFamily="34" charset="0"/>
              </a:rPr>
              <a:t>= 1)</a:t>
            </a:r>
          </a:p>
        </p:txBody>
      </p:sp>
      <p:graphicFrame>
        <p:nvGraphicFramePr>
          <p:cNvPr id="290304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6000550"/>
              </p:ext>
            </p:extLst>
          </p:nvPr>
        </p:nvGraphicFramePr>
        <p:xfrm>
          <a:off x="704528" y="2492896"/>
          <a:ext cx="2119312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903" name="Equation" r:id="rId5" imgW="1244520" imgH="444240" progId="Equation.3">
                  <p:embed/>
                </p:oleObj>
              </mc:Choice>
              <mc:Fallback>
                <p:oleObj name="Equation" r:id="rId5" imgW="124452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528" y="2492896"/>
                        <a:ext cx="2119312" cy="75565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3333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0304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4973538"/>
              </p:ext>
            </p:extLst>
          </p:nvPr>
        </p:nvGraphicFramePr>
        <p:xfrm>
          <a:off x="704528" y="4610770"/>
          <a:ext cx="3062287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904" name="Equation" r:id="rId7" imgW="1803240" imgH="533160" progId="Equation.3">
                  <p:embed/>
                </p:oleObj>
              </mc:Choice>
              <mc:Fallback>
                <p:oleObj name="Equation" r:id="rId7" imgW="180324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528" y="4610770"/>
                        <a:ext cx="3062287" cy="906462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8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03048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0" t="5757" r="5620" b="5757"/>
          <a:stretch>
            <a:fillRect/>
          </a:stretch>
        </p:blipFill>
        <p:spPr bwMode="auto">
          <a:xfrm>
            <a:off x="5326063" y="1908000"/>
            <a:ext cx="4556125" cy="443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163958" y="3429616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= reduced neutron width </a:t>
            </a:r>
            <a:b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(not energy dependent)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Oval 6"/>
          <p:cNvSpPr>
            <a:spLocks noChangeArrowheads="1"/>
          </p:cNvSpPr>
          <p:nvPr/>
        </p:nvSpPr>
        <p:spPr bwMode="auto">
          <a:xfrm>
            <a:off x="8265368" y="960438"/>
            <a:ext cx="433388" cy="4318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endParaRPr lang="en-GB"/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7329264" y="1844824"/>
            <a:ext cx="432048" cy="0"/>
          </a:xfrm>
          <a:prstGeom prst="lin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651514" y="3399972"/>
                <a:ext cx="555986" cy="411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200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sub>
                        <m:sup>
                          <m:r>
                            <a:rPr lang="en-GB" sz="200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ℓ</m:t>
                          </m:r>
                        </m:sup>
                      </m:sSubSup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514" y="3399972"/>
                <a:ext cx="555986" cy="41113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317545" y="2420888"/>
                <a:ext cx="1724446" cy="6741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l-BE" sz="18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k</m:t>
                      </m:r>
                      <m:r>
                        <a:rPr lang="nl-BE" sz="18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nl-BE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p</m:t>
                          </m:r>
                        </m:num>
                        <m:den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ħ</m:t>
                          </m:r>
                        </m:den>
                      </m:f>
                      <m:r>
                        <a:rPr lang="nl-BE" sz="18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nl-BE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mE</m:t>
                              </m:r>
                            </m:e>
                          </m:rad>
                        </m:num>
                        <m:den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ħ</m:t>
                          </m:r>
                        </m:den>
                      </m:f>
                    </m:oMath>
                  </m:oMathPara>
                </a14:m>
                <a:endParaRPr lang="en-GB" sz="18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545" y="2420888"/>
                <a:ext cx="1724446" cy="67415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331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4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Cross section at  v = 2200 m/s (thermal)</a:t>
            </a:r>
          </a:p>
        </p:txBody>
      </p:sp>
      <p:sp>
        <p:nvSpPr>
          <p:cNvPr id="2904067" name="Rectangle 3"/>
          <p:cNvSpPr>
            <a:spLocks noChangeArrowheads="1"/>
          </p:cNvSpPr>
          <p:nvPr/>
        </p:nvSpPr>
        <p:spPr bwMode="auto">
          <a:xfrm>
            <a:off x="215900" y="1052736"/>
            <a:ext cx="5038725" cy="53308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 lIns="72000" tIns="180000" rIns="72000" bIns="180000"/>
          <a:lstStyle/>
          <a:p>
            <a:pPr marL="342900" indent="-342900">
              <a:spcBef>
                <a:spcPct val="20000"/>
              </a:spcBef>
              <a:buClr>
                <a:srgbClr val="000066"/>
              </a:buClr>
              <a:buFont typeface="Arial" panose="020B0604020202020204" pitchFamily="34" charset="0"/>
              <a:buChar char="•"/>
              <a:tabLst>
                <a:tab pos="3671888" algn="l"/>
                <a:tab pos="3854450" algn="l"/>
              </a:tabLst>
            </a:pP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</a:rPr>
              <a:t>Cross section at v = 2200 m/s</a:t>
            </a:r>
          </a:p>
          <a:p>
            <a:pPr marL="182563" indent="-182563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  <a:tabLst>
                <a:tab pos="3671888" algn="l"/>
                <a:tab pos="3854450" algn="l"/>
              </a:tabLst>
            </a:pPr>
            <a:r>
              <a:rPr lang="en-GB" altLang="en-US" sz="1900" b="1" dirty="0">
                <a:solidFill>
                  <a:srgbClr val="333399"/>
                </a:solidFill>
                <a:latin typeface="Arial" charset="0"/>
              </a:rPr>
              <a:t>	</a:t>
            </a:r>
          </a:p>
          <a:p>
            <a:pPr marL="182563" indent="-182563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  <a:tabLst>
                <a:tab pos="3671888" algn="l"/>
                <a:tab pos="3854450" algn="l"/>
              </a:tabLst>
            </a:pPr>
            <a:r>
              <a:rPr lang="en-GB" altLang="en-US" sz="1900" b="1" dirty="0">
                <a:solidFill>
                  <a:srgbClr val="008000"/>
                </a:solidFill>
                <a:latin typeface="Arial" charset="0"/>
              </a:rPr>
              <a:t>	</a:t>
            </a:r>
          </a:p>
          <a:p>
            <a:pPr marL="182563" indent="-182563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  <a:tabLst>
                <a:tab pos="3671888" algn="l"/>
                <a:tab pos="3854450" algn="l"/>
              </a:tabLst>
            </a:pPr>
            <a:r>
              <a:rPr lang="en-GB" altLang="en-US" sz="1900" b="1" dirty="0">
                <a:solidFill>
                  <a:srgbClr val="FF0000"/>
                </a:solidFill>
                <a:latin typeface="Arial" charset="0"/>
              </a:rPr>
              <a:t>	</a:t>
            </a:r>
          </a:p>
          <a:p>
            <a:pPr marL="182563" indent="-182563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  <a:tabLst>
                <a:tab pos="3671888" algn="l"/>
                <a:tab pos="3854450" algn="l"/>
              </a:tabLst>
            </a:pPr>
            <a:endParaRPr lang="en-GB" altLang="en-US" sz="2100" b="1" dirty="0">
              <a:solidFill>
                <a:srgbClr val="000066"/>
              </a:solidFill>
              <a:latin typeface="Arial" charset="0"/>
            </a:endParaRPr>
          </a:p>
          <a:p>
            <a:pPr marL="182563" indent="-182563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  <a:tabLst>
                <a:tab pos="3671888" algn="l"/>
                <a:tab pos="3854450" algn="l"/>
              </a:tabLst>
            </a:pPr>
            <a:endParaRPr lang="en-GB" altLang="en-US" sz="2100" b="1" dirty="0">
              <a:solidFill>
                <a:srgbClr val="000066"/>
              </a:solidFill>
              <a:latin typeface="Arial" charset="0"/>
            </a:endParaRPr>
          </a:p>
          <a:p>
            <a:pPr marL="182563" indent="-182563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  <a:tabLst>
                <a:tab pos="3671888" algn="l"/>
                <a:tab pos="3854450" algn="l"/>
              </a:tabLst>
            </a:pPr>
            <a:r>
              <a:rPr lang="en-GB" altLang="en-US" sz="1900" b="1" dirty="0">
                <a:solidFill>
                  <a:srgbClr val="000066"/>
                </a:solidFill>
                <a:latin typeface="Arial" charset="0"/>
                <a:sym typeface="Symbol" pitchFamily="18" charset="2"/>
              </a:rPr>
              <a:t>	</a:t>
            </a:r>
            <a:endParaRPr lang="en-US" altLang="en-US" sz="1900" b="1" dirty="0">
              <a:solidFill>
                <a:srgbClr val="000066"/>
              </a:solidFill>
              <a:latin typeface="Arial" charset="0"/>
              <a:sym typeface="Symbol" pitchFamily="18" charset="2"/>
            </a:endParaRPr>
          </a:p>
          <a:p>
            <a:pPr marL="182563" indent="-182563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  <a:tabLst>
                <a:tab pos="3671888" algn="l"/>
                <a:tab pos="3854450" algn="l"/>
              </a:tabLst>
            </a:pPr>
            <a:r>
              <a:rPr lang="en-GB" altLang="en-US" sz="1900" b="1" dirty="0">
                <a:solidFill>
                  <a:srgbClr val="000066"/>
                </a:solidFill>
                <a:latin typeface="Arial" charset="0"/>
                <a:sym typeface="Symbol" pitchFamily="18" charset="2"/>
              </a:rPr>
              <a:t>	   </a:t>
            </a:r>
            <a:endParaRPr lang="en-GB" altLang="en-US" sz="1900" b="1" dirty="0">
              <a:solidFill>
                <a:srgbClr val="000066"/>
              </a:solidFill>
              <a:latin typeface="Arial" charset="0"/>
            </a:endParaRPr>
          </a:p>
          <a:p>
            <a:pPr marL="182563" indent="-182563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  <a:tabLst>
                <a:tab pos="3671888" algn="l"/>
                <a:tab pos="3854450" algn="l"/>
              </a:tabLst>
            </a:pPr>
            <a:r>
              <a:rPr lang="en-GB" altLang="en-US" sz="1900" b="1" dirty="0">
                <a:solidFill>
                  <a:srgbClr val="000066"/>
                </a:solidFill>
                <a:latin typeface="Arial" charset="0"/>
                <a:sym typeface="Symbol" pitchFamily="18" charset="2"/>
              </a:rPr>
              <a:t>	</a:t>
            </a:r>
            <a:endParaRPr lang="en-GB" altLang="en-US" sz="1900" b="1" dirty="0">
              <a:solidFill>
                <a:srgbClr val="008000"/>
              </a:solidFill>
              <a:latin typeface="Arial" charset="0"/>
            </a:endParaRPr>
          </a:p>
          <a:p>
            <a:pPr marL="182563" indent="-182563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  <a:tabLst>
                <a:tab pos="3671888" algn="l"/>
                <a:tab pos="3854450" algn="l"/>
              </a:tabLst>
            </a:pPr>
            <a:r>
              <a:rPr lang="en-GB" altLang="en-US" sz="1900" b="1" dirty="0">
                <a:solidFill>
                  <a:srgbClr val="008000"/>
                </a:solidFill>
                <a:latin typeface="Arial" charset="0"/>
              </a:rPr>
              <a:t>	</a:t>
            </a:r>
            <a:endParaRPr lang="en-GB" altLang="en-US" sz="1900" b="1" dirty="0">
              <a:solidFill>
                <a:srgbClr val="333399"/>
              </a:solidFill>
              <a:latin typeface="Arial" charset="0"/>
            </a:endParaRPr>
          </a:p>
          <a:p>
            <a:pPr marL="182563" indent="-182563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  <a:tabLst>
                <a:tab pos="3671888" algn="l"/>
                <a:tab pos="3854450" algn="l"/>
              </a:tabLst>
            </a:pPr>
            <a:r>
              <a:rPr lang="en-GB" altLang="en-US" sz="1900" b="1" dirty="0">
                <a:solidFill>
                  <a:srgbClr val="008000"/>
                </a:solidFill>
                <a:latin typeface="Arial" charset="0"/>
              </a:rPr>
              <a:t>	   </a:t>
            </a:r>
          </a:p>
          <a:p>
            <a:pPr marL="182563" indent="-182563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  <a:tabLst>
                <a:tab pos="3671888" algn="l"/>
                <a:tab pos="3854450" algn="l"/>
              </a:tabLst>
            </a:pPr>
            <a:r>
              <a:rPr lang="en-GB" altLang="en-US" sz="1900" b="1" dirty="0">
                <a:solidFill>
                  <a:srgbClr val="FF0000"/>
                </a:solidFill>
                <a:latin typeface="Arial" charset="0"/>
              </a:rPr>
              <a:t>	   </a:t>
            </a:r>
            <a:endParaRPr lang="en-GB" altLang="en-US" sz="2100" b="1" dirty="0">
              <a:solidFill>
                <a:srgbClr val="000066"/>
              </a:solidFill>
              <a:latin typeface="Arial" charset="0"/>
            </a:endParaRPr>
          </a:p>
        </p:txBody>
      </p:sp>
      <p:pic>
        <p:nvPicPr>
          <p:cNvPr id="290406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3" t="9212" r="7816" b="5757"/>
          <a:stretch>
            <a:fillRect/>
          </a:stretch>
        </p:blipFill>
        <p:spPr bwMode="auto">
          <a:xfrm>
            <a:off x="5218113" y="1619250"/>
            <a:ext cx="4606925" cy="438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59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5900" y="1052737"/>
            <a:ext cx="5038725" cy="302433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 lIns="72000" tIns="180000" rIns="72000" bIns="180000"/>
          <a:lstStyle/>
          <a:p>
            <a:pPr marL="342900" indent="-342900">
              <a:spcBef>
                <a:spcPct val="20000"/>
              </a:spcBef>
              <a:buClr>
                <a:srgbClr val="000066"/>
              </a:buClr>
              <a:buFont typeface="Arial" panose="020B0604020202020204" pitchFamily="34" charset="0"/>
              <a:buChar char="•"/>
              <a:tabLst>
                <a:tab pos="3671888" algn="l"/>
                <a:tab pos="3854450" algn="l"/>
              </a:tabLst>
            </a:pP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</a:rPr>
              <a:t>Cross section at v = 2200 m/s</a:t>
            </a: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536575" algn="l"/>
                <a:tab pos="3854450" algn="l"/>
              </a:tabLst>
            </a:pPr>
            <a:r>
              <a:rPr lang="en-GB" altLang="en-US" sz="2200" dirty="0" smtClean="0">
                <a:solidFill>
                  <a:srgbClr val="3333FF"/>
                </a:solidFill>
                <a:latin typeface="Calibri" panose="020F0502020204030204" pitchFamily="34" charset="0"/>
              </a:rPr>
              <a:t>	s-wave resonances </a:t>
            </a:r>
            <a:r>
              <a:rPr lang="en-GB" altLang="en-US" sz="2200" dirty="0">
                <a:solidFill>
                  <a:srgbClr val="3333FF"/>
                </a:solidFill>
                <a:latin typeface="Calibri" panose="020F0502020204030204" pitchFamily="34" charset="0"/>
              </a:rPr>
              <a:t>with E</a:t>
            </a:r>
            <a:r>
              <a:rPr lang="en-GB" altLang="en-US" sz="2200" baseline="-25000" dirty="0">
                <a:solidFill>
                  <a:srgbClr val="3333FF"/>
                </a:solidFill>
                <a:latin typeface="Calibri" panose="020F0502020204030204" pitchFamily="34" charset="0"/>
              </a:rPr>
              <a:t>R</a:t>
            </a:r>
            <a:r>
              <a:rPr lang="en-GB" altLang="en-US" sz="2200" dirty="0">
                <a:solidFill>
                  <a:srgbClr val="3333FF"/>
                </a:solidFill>
                <a:latin typeface="Calibri" panose="020F0502020204030204" pitchFamily="34" charset="0"/>
              </a:rPr>
              <a:t> &gt; 0 (</a:t>
            </a:r>
            <a:r>
              <a:rPr lang="en-GB" altLang="en-US" sz="2200" dirty="0">
                <a:solidFill>
                  <a:srgbClr val="3333FF"/>
                </a:solidFill>
                <a:latin typeface="Calibri" panose="020F0502020204030204" pitchFamily="34" charset="0"/>
                <a:sym typeface="Symbol" pitchFamily="18" charset="2"/>
              </a:rPr>
              <a:t> 50%)</a:t>
            </a: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536575" algn="l"/>
                <a:tab pos="3854450" algn="l"/>
              </a:tabLst>
            </a:pPr>
            <a:r>
              <a:rPr lang="en-GB" altLang="en-US" sz="2200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	</a:t>
            </a:r>
            <a:r>
              <a:rPr lang="en-GB" altLang="en-US" sz="2200" dirty="0">
                <a:solidFill>
                  <a:srgbClr val="008000"/>
                </a:solidFill>
                <a:latin typeface="Calibri" panose="020F0502020204030204" pitchFamily="34" charset="0"/>
              </a:rPr>
              <a:t>	</a:t>
            </a: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3671888" algn="l"/>
                <a:tab pos="3854450" algn="l"/>
              </a:tabLst>
            </a:pPr>
            <a:r>
              <a:rPr lang="en-GB" altLang="en-US" sz="2200" dirty="0">
                <a:solidFill>
                  <a:srgbClr val="FF0000"/>
                </a:solidFill>
                <a:latin typeface="Calibri" panose="020F0502020204030204" pitchFamily="34" charset="0"/>
              </a:rPr>
              <a:t>		</a:t>
            </a: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3671888" algn="l"/>
                <a:tab pos="3854450" algn="l"/>
              </a:tabLst>
            </a:pPr>
            <a:endParaRPr lang="en-GB" altLang="en-US" sz="2200" dirty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3671888" algn="l"/>
                <a:tab pos="3854450" algn="l"/>
              </a:tabLst>
            </a:pPr>
            <a:endParaRPr lang="en-US" altLang="en-US" sz="2200" dirty="0">
              <a:solidFill>
                <a:srgbClr val="000066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3671888" algn="l"/>
                <a:tab pos="3854450" algn="l"/>
              </a:tabLst>
            </a:pP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	   </a:t>
            </a:r>
            <a:endParaRPr lang="en-GB" altLang="en-US" sz="2200" dirty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3671888" algn="l"/>
                <a:tab pos="3854450" algn="l"/>
              </a:tabLst>
            </a:pP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	</a:t>
            </a:r>
            <a:endParaRPr lang="en-GB" altLang="en-US" sz="2200" dirty="0">
              <a:solidFill>
                <a:srgbClr val="008000"/>
              </a:solidFill>
              <a:latin typeface="Calibri" panose="020F0502020204030204" pitchFamily="34" charset="0"/>
            </a:endParaRP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3671888" algn="l"/>
                <a:tab pos="3854450" algn="l"/>
              </a:tabLst>
            </a:pPr>
            <a:r>
              <a:rPr lang="en-GB" altLang="en-US" sz="2200" dirty="0">
                <a:solidFill>
                  <a:srgbClr val="008000"/>
                </a:solidFill>
                <a:latin typeface="Calibri" panose="020F0502020204030204" pitchFamily="34" charset="0"/>
              </a:rPr>
              <a:t>	</a:t>
            </a:r>
            <a:r>
              <a:rPr lang="en-GB" altLang="en-US" sz="2200" dirty="0">
                <a:solidFill>
                  <a:srgbClr val="FF0000"/>
                </a:solidFill>
                <a:latin typeface="Calibri" panose="020F0502020204030204" pitchFamily="34" charset="0"/>
              </a:rPr>
              <a:t>	   </a:t>
            </a:r>
          </a:p>
        </p:txBody>
      </p:sp>
      <p:sp>
        <p:nvSpPr>
          <p:cNvPr id="2905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Cross section at  v = 2200 m/s (thermal)</a:t>
            </a:r>
          </a:p>
        </p:txBody>
      </p:sp>
      <p:pic>
        <p:nvPicPr>
          <p:cNvPr id="290509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3" t="9212" r="7816" b="5757"/>
          <a:stretch>
            <a:fillRect/>
          </a:stretch>
        </p:blipFill>
        <p:spPr bwMode="auto">
          <a:xfrm>
            <a:off x="5218112" y="1619250"/>
            <a:ext cx="4606925" cy="438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90509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2288304"/>
              </p:ext>
            </p:extLst>
          </p:nvPr>
        </p:nvGraphicFramePr>
        <p:xfrm>
          <a:off x="848544" y="2204864"/>
          <a:ext cx="312420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880" name="Equation" r:id="rId4" imgW="1879560" imgH="482400" progId="Equation.3">
                  <p:embed/>
                </p:oleObj>
              </mc:Choice>
              <mc:Fallback>
                <p:oleObj name="Equation" r:id="rId4" imgW="18795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8544" y="2204864"/>
                        <a:ext cx="3124200" cy="803275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3333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0509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9360572"/>
              </p:ext>
            </p:extLst>
          </p:nvPr>
        </p:nvGraphicFramePr>
        <p:xfrm>
          <a:off x="2000672" y="3210909"/>
          <a:ext cx="2760662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881" name="Equation" r:id="rId6" imgW="2311200" imgH="507960" progId="Equation.3">
                  <p:embed/>
                </p:oleObj>
              </mc:Choice>
              <mc:Fallback>
                <p:oleObj name="Equation" r:id="rId6" imgW="23112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672" y="3210909"/>
                        <a:ext cx="2760662" cy="608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64568" y="4111076"/>
            <a:ext cx="37759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s</a:t>
            </a:r>
            <a:r>
              <a:rPr lang="en-GB" sz="1600" dirty="0" smtClean="0">
                <a:solidFill>
                  <a:schemeClr val="tx1"/>
                </a:solidFill>
              </a:rPr>
              <a:t>-wave only contributes for 50 % </a:t>
            </a:r>
          </a:p>
          <a:p>
            <a:r>
              <a:rPr lang="en-GB" sz="1600" dirty="0" smtClean="0">
                <a:solidFill>
                  <a:schemeClr val="tx1"/>
                </a:solidFill>
              </a:rPr>
              <a:t>to the observed value at 25.3 </a:t>
            </a:r>
            <a:r>
              <a:rPr lang="en-GB" sz="1600" dirty="0" err="1" smtClean="0">
                <a:solidFill>
                  <a:schemeClr val="tx1"/>
                </a:solidFill>
              </a:rPr>
              <a:t>meV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57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sym typeface="Symbol" pitchFamily="18" charset="2"/>
              </a:rPr>
              <a:t>N</a:t>
            </a:r>
            <a:r>
              <a:rPr lang="en-GB" altLang="en-US" dirty="0" smtClean="0">
                <a:sym typeface="Symbol" pitchFamily="18" charset="2"/>
              </a:rPr>
              <a:t>eutron </a:t>
            </a:r>
            <a:r>
              <a:rPr lang="en-GB" altLang="en-US" dirty="0">
                <a:sym typeface="Symbol" pitchFamily="18" charset="2"/>
              </a:rPr>
              <a:t>induced </a:t>
            </a:r>
            <a:r>
              <a:rPr lang="en-GB" altLang="en-US" dirty="0" smtClean="0">
                <a:sym typeface="Symbol" pitchFamily="18" charset="2"/>
              </a:rPr>
              <a:t>reaction cross sections</a:t>
            </a:r>
            <a:endParaRPr lang="en-GB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304928" y="1124744"/>
            <a:ext cx="5328220" cy="3887638"/>
          </a:xfrm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99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/>
          <a:lstStyle/>
          <a:p>
            <a:pPr marL="431800" eaLnBrk="1" hangingPunct="1">
              <a:spcBef>
                <a:spcPts val="18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sz="2000" b="0" dirty="0">
                <a:solidFill>
                  <a:srgbClr val="003399"/>
                </a:solidFill>
                <a:latin typeface="Calibri" panose="020F0502020204030204" pitchFamily="34" charset="0"/>
              </a:rPr>
              <a:t>Cross sections are strongly energy dependent</a:t>
            </a:r>
          </a:p>
          <a:p>
            <a:pPr marL="431800" eaLnBrk="1" hangingPunct="1">
              <a:spcBef>
                <a:spcPts val="18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sz="2000" b="0" dirty="0">
                <a:solidFill>
                  <a:srgbClr val="003399"/>
                </a:solidFill>
                <a:latin typeface="Calibri" panose="020F0502020204030204" pitchFamily="34" charset="0"/>
              </a:rPr>
              <a:t>Cross sections are different for each nuclide</a:t>
            </a:r>
          </a:p>
          <a:p>
            <a:pPr marL="431800" eaLnBrk="1" hangingPunct="1">
              <a:spcBef>
                <a:spcPts val="18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Theoretical </a:t>
            </a:r>
            <a:r>
              <a:rPr lang="en-US" sz="200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cross </a:t>
            </a:r>
            <a:r>
              <a:rPr lang="en-US" sz="2000" dirty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sections are </a:t>
            </a:r>
            <a:r>
              <a:rPr lang="en-US" sz="2000" dirty="0">
                <a:solidFill>
                  <a:srgbClr val="003399"/>
                </a:solidFill>
                <a:latin typeface="Calibri" panose="020F0502020204030204" pitchFamily="34" charset="0"/>
              </a:rPr>
              <a:t>required for nuclear energy applications</a:t>
            </a:r>
          </a:p>
          <a:p>
            <a:pPr marL="889000" lvl="1" indent="-342900" eaLnBrk="1" hangingPunct="1">
              <a:spcBef>
                <a:spcPts val="1800"/>
              </a:spcBef>
              <a:buFont typeface="Symbol" panose="05050102010706020507" pitchFamily="18" charset="2"/>
              <a:buChar char="-"/>
              <a:tabLst>
                <a:tab pos="355600" algn="l"/>
              </a:tabLst>
              <a:defRPr/>
            </a:pPr>
            <a:r>
              <a:rPr lang="en-US" sz="1800" b="0" dirty="0">
                <a:solidFill>
                  <a:srgbClr val="4D4D4D"/>
                </a:solidFill>
                <a:latin typeface="Calibri" panose="020F0502020204030204" pitchFamily="34" charset="0"/>
              </a:rPr>
              <a:t>Ensures full </a:t>
            </a:r>
            <a:r>
              <a:rPr lang="en-US" sz="1800" b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consistency, e.g. </a:t>
            </a:r>
            <a:endParaRPr lang="en-US" sz="1800" b="0" dirty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 marL="889000" lvl="1" indent="-342900" eaLnBrk="1" hangingPunct="1">
              <a:spcBef>
                <a:spcPts val="1800"/>
              </a:spcBef>
              <a:buFont typeface="Symbol" panose="05050102010706020507" pitchFamily="18" charset="2"/>
              <a:buChar char="-"/>
              <a:tabLst>
                <a:tab pos="355600" algn="l"/>
              </a:tabLst>
              <a:defRPr/>
            </a:pPr>
            <a:r>
              <a:rPr lang="en-US" sz="1800" b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Consistency between energy regions</a:t>
            </a:r>
          </a:p>
          <a:p>
            <a:pPr marL="889000" lvl="1" indent="-342900" eaLnBrk="1" hangingPunct="1">
              <a:spcBef>
                <a:spcPts val="1800"/>
              </a:spcBef>
              <a:buFont typeface="Symbol" panose="05050102010706020507" pitchFamily="18" charset="2"/>
              <a:buChar char="-"/>
              <a:tabLst>
                <a:tab pos="355600" algn="l"/>
              </a:tabLst>
              <a:defRPr/>
            </a:pPr>
            <a:r>
              <a:rPr lang="en-US" sz="1800" b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Inter- </a:t>
            </a:r>
            <a:r>
              <a:rPr lang="en-US" sz="1800" b="0" dirty="0">
                <a:solidFill>
                  <a:srgbClr val="4D4D4D"/>
                </a:solidFill>
                <a:latin typeface="Calibri" panose="020F0502020204030204" pitchFamily="34" charset="0"/>
              </a:rPr>
              <a:t>and extrapolation in regions </a:t>
            </a:r>
            <a:r>
              <a:rPr lang="en-US" sz="1800" b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where </a:t>
            </a:r>
            <a:r>
              <a:rPr lang="en-US" sz="1800" b="0" dirty="0">
                <a:solidFill>
                  <a:srgbClr val="4D4D4D"/>
                </a:solidFill>
                <a:latin typeface="Calibri" panose="020F0502020204030204" pitchFamily="34" charset="0"/>
              </a:rPr>
              <a:t>no data </a:t>
            </a:r>
            <a:r>
              <a:rPr lang="en-US" sz="1800" b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are </a:t>
            </a:r>
            <a:r>
              <a:rPr lang="en-US" sz="1800" b="0" dirty="0">
                <a:solidFill>
                  <a:srgbClr val="4D4D4D"/>
                </a:solidFill>
                <a:latin typeface="Calibri" panose="020F0502020204030204" pitchFamily="34" charset="0"/>
              </a:rPr>
              <a:t>available</a:t>
            </a:r>
          </a:p>
          <a:p>
            <a:pPr marL="889000" lvl="1" indent="-342900" eaLnBrk="1" hangingPunct="1">
              <a:spcBef>
                <a:spcPts val="1800"/>
              </a:spcBef>
              <a:buFont typeface="Symbol" panose="05050102010706020507" pitchFamily="18" charset="2"/>
              <a:buChar char="-"/>
              <a:tabLst>
                <a:tab pos="355600" algn="l"/>
              </a:tabLst>
              <a:defRPr/>
            </a:pPr>
            <a:r>
              <a:rPr lang="en-US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Doppler </a:t>
            </a:r>
            <a:r>
              <a:rPr lang="en-US" sz="1800" dirty="0">
                <a:solidFill>
                  <a:srgbClr val="4D4D4D"/>
                </a:solidFill>
                <a:latin typeface="Calibri" panose="020F0502020204030204" pitchFamily="34" charset="0"/>
              </a:rPr>
              <a:t>broadening</a:t>
            </a:r>
          </a:p>
          <a:p>
            <a:pPr marL="88900" indent="0" eaLnBrk="1" hangingPunct="1">
              <a:buFont typeface="Wingdings" pitchFamily="2" charset="2"/>
              <a:buNone/>
              <a:tabLst>
                <a:tab pos="355600" algn="l"/>
              </a:tabLst>
              <a:defRPr/>
            </a:pPr>
            <a:endParaRPr lang="en-US" sz="2000" b="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715963" lvl="1" indent="-354013" eaLnBrk="1" hangingPunct="1">
              <a:buFont typeface="Symbol" panose="05050102010706020507" pitchFamily="18" charset="2"/>
              <a:buChar char="-"/>
              <a:tabLst>
                <a:tab pos="355600" algn="l"/>
              </a:tabLst>
              <a:defRPr/>
            </a:pPr>
            <a:endParaRPr lang="en-GB" sz="1800" b="0" dirty="0" smtClean="0">
              <a:latin typeface="Calibri" panose="020F0502020204030204" pitchFamily="34" charset="0"/>
            </a:endParaRPr>
          </a:p>
          <a:p>
            <a:pPr marL="488950" lvl="1" indent="0" eaLnBrk="1" hangingPunct="1">
              <a:buFontTx/>
              <a:buNone/>
              <a:tabLst>
                <a:tab pos="355600" algn="l"/>
              </a:tabLst>
              <a:defRPr/>
            </a:pPr>
            <a:endParaRPr lang="en-GB" b="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331588"/>
              </p:ext>
            </p:extLst>
          </p:nvPr>
        </p:nvGraphicFramePr>
        <p:xfrm>
          <a:off x="7948613" y="2992438"/>
          <a:ext cx="1200150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432" name="Equation" r:id="rId4" imgW="774360" imgH="406080" progId="Equation.3">
                  <p:embed/>
                </p:oleObj>
              </mc:Choice>
              <mc:Fallback>
                <p:oleObj name="Equation" r:id="rId4" imgW="77436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48613" y="2992438"/>
                        <a:ext cx="1200150" cy="6302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1" r="15358" b="10266"/>
          <a:stretch>
            <a:fillRect/>
          </a:stretch>
        </p:blipFill>
        <p:spPr bwMode="auto">
          <a:xfrm>
            <a:off x="36513" y="864443"/>
            <a:ext cx="4529137" cy="587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499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6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Cross section at  v = 2200 m/s (thermal)</a:t>
            </a:r>
          </a:p>
        </p:txBody>
      </p:sp>
      <p:sp>
        <p:nvSpPr>
          <p:cNvPr id="2906115" name="Rectangle 3"/>
          <p:cNvSpPr>
            <a:spLocks noChangeArrowheads="1"/>
          </p:cNvSpPr>
          <p:nvPr/>
        </p:nvSpPr>
        <p:spPr bwMode="auto">
          <a:xfrm>
            <a:off x="215900" y="1052736"/>
            <a:ext cx="5038725" cy="53308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 lIns="72000" tIns="180000" rIns="72000" bIns="180000"/>
          <a:lstStyle/>
          <a:p>
            <a:pPr marL="342900" indent="-342900">
              <a:spcBef>
                <a:spcPct val="20000"/>
              </a:spcBef>
              <a:buClr>
                <a:srgbClr val="000066"/>
              </a:buClr>
              <a:buFont typeface="Arial" panose="020B0604020202020204" pitchFamily="34" charset="0"/>
              <a:buChar char="•"/>
              <a:tabLst>
                <a:tab pos="3671888" algn="l"/>
                <a:tab pos="3854450" algn="l"/>
              </a:tabLst>
            </a:pP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</a:rPr>
              <a:t>Cross section at v = 2200 m/s</a:t>
            </a: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536575" algn="l"/>
                <a:tab pos="3854450" algn="l"/>
              </a:tabLst>
            </a:pPr>
            <a:r>
              <a:rPr lang="en-GB" altLang="en-US" sz="2200" dirty="0" smtClean="0">
                <a:solidFill>
                  <a:srgbClr val="3333FF"/>
                </a:solidFill>
                <a:latin typeface="Calibri" panose="020F0502020204030204" pitchFamily="34" charset="0"/>
              </a:rPr>
              <a:t>	s-wave resonances </a:t>
            </a:r>
            <a:r>
              <a:rPr lang="en-GB" altLang="en-US" sz="2200" dirty="0">
                <a:solidFill>
                  <a:srgbClr val="3333FF"/>
                </a:solidFill>
                <a:latin typeface="Calibri" panose="020F0502020204030204" pitchFamily="34" charset="0"/>
              </a:rPr>
              <a:t>with E</a:t>
            </a:r>
            <a:r>
              <a:rPr lang="en-GB" altLang="en-US" sz="2200" baseline="-25000" dirty="0">
                <a:solidFill>
                  <a:srgbClr val="3333FF"/>
                </a:solidFill>
                <a:latin typeface="Calibri" panose="020F0502020204030204" pitchFamily="34" charset="0"/>
              </a:rPr>
              <a:t>R</a:t>
            </a:r>
            <a:r>
              <a:rPr lang="en-GB" altLang="en-US" sz="2200" dirty="0">
                <a:solidFill>
                  <a:srgbClr val="3333FF"/>
                </a:solidFill>
                <a:latin typeface="Calibri" panose="020F0502020204030204" pitchFamily="34" charset="0"/>
              </a:rPr>
              <a:t> &gt; 0 (</a:t>
            </a:r>
            <a:r>
              <a:rPr lang="en-GB" altLang="en-US" sz="2200" dirty="0">
                <a:solidFill>
                  <a:srgbClr val="3333FF"/>
                </a:solidFill>
                <a:latin typeface="Calibri" panose="020F0502020204030204" pitchFamily="34" charset="0"/>
                <a:sym typeface="Symbol" pitchFamily="18" charset="2"/>
              </a:rPr>
              <a:t> 50%)</a:t>
            </a: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536575" algn="l"/>
                <a:tab pos="3854450" algn="l"/>
              </a:tabLst>
            </a:pPr>
            <a:r>
              <a:rPr lang="en-GB" altLang="en-US" sz="2200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	+ </a:t>
            </a:r>
            <a:r>
              <a:rPr lang="en-GB" altLang="en-US" sz="2200" dirty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bound state ?</a:t>
            </a: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3671888" algn="l"/>
                <a:tab pos="3854450" algn="l"/>
              </a:tabLst>
            </a:pPr>
            <a:r>
              <a:rPr lang="en-GB" altLang="en-US" sz="2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  </a:t>
            </a:r>
            <a:endParaRPr lang="en-GB" altLang="en-US" sz="2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290611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3" t="9212" r="7816" b="5757"/>
          <a:stretch>
            <a:fillRect/>
          </a:stretch>
        </p:blipFill>
        <p:spPr bwMode="auto">
          <a:xfrm>
            <a:off x="5218113" y="1619250"/>
            <a:ext cx="4606925" cy="438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061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58" y="2728183"/>
            <a:ext cx="4319588" cy="3633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253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7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Cross section at  v = 2200 m/s (thermal)</a:t>
            </a:r>
          </a:p>
        </p:txBody>
      </p:sp>
      <p:pic>
        <p:nvPicPr>
          <p:cNvPr id="290714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3" t="9212" r="7816" b="5757"/>
          <a:stretch>
            <a:fillRect/>
          </a:stretch>
        </p:blipFill>
        <p:spPr bwMode="auto">
          <a:xfrm>
            <a:off x="5218113" y="1619250"/>
            <a:ext cx="4606925" cy="438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15900" y="1052736"/>
            <a:ext cx="5038725" cy="53308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 lIns="72000" tIns="180000" rIns="72000" bIns="180000"/>
          <a:lstStyle/>
          <a:p>
            <a:pPr marL="342900" indent="-342900">
              <a:spcBef>
                <a:spcPct val="20000"/>
              </a:spcBef>
              <a:buClr>
                <a:srgbClr val="000066"/>
              </a:buClr>
              <a:buFont typeface="Arial" panose="020B0604020202020204" pitchFamily="34" charset="0"/>
              <a:buChar char="•"/>
              <a:tabLst>
                <a:tab pos="3671888" algn="l"/>
                <a:tab pos="3854450" algn="l"/>
              </a:tabLst>
            </a:pP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</a:rPr>
              <a:t>Cross section at v = 2200 m/s</a:t>
            </a: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536575" algn="l"/>
                <a:tab pos="3854450" algn="l"/>
              </a:tabLst>
            </a:pPr>
            <a:r>
              <a:rPr lang="en-GB" altLang="en-US" sz="2200" dirty="0" smtClean="0">
                <a:solidFill>
                  <a:srgbClr val="3333FF"/>
                </a:solidFill>
                <a:latin typeface="Calibri" panose="020F0502020204030204" pitchFamily="34" charset="0"/>
              </a:rPr>
              <a:t>	s-wave resonances </a:t>
            </a:r>
            <a:r>
              <a:rPr lang="en-GB" altLang="en-US" sz="2200" dirty="0">
                <a:solidFill>
                  <a:srgbClr val="3333FF"/>
                </a:solidFill>
                <a:latin typeface="Calibri" panose="020F0502020204030204" pitchFamily="34" charset="0"/>
              </a:rPr>
              <a:t>with E</a:t>
            </a:r>
            <a:r>
              <a:rPr lang="en-GB" altLang="en-US" sz="2200" baseline="-25000" dirty="0">
                <a:solidFill>
                  <a:srgbClr val="3333FF"/>
                </a:solidFill>
                <a:latin typeface="Calibri" panose="020F0502020204030204" pitchFamily="34" charset="0"/>
              </a:rPr>
              <a:t>R</a:t>
            </a:r>
            <a:r>
              <a:rPr lang="en-GB" altLang="en-US" sz="2200" dirty="0">
                <a:solidFill>
                  <a:srgbClr val="3333FF"/>
                </a:solidFill>
                <a:latin typeface="Calibri" panose="020F0502020204030204" pitchFamily="34" charset="0"/>
              </a:rPr>
              <a:t> &gt; 0 (</a:t>
            </a:r>
            <a:r>
              <a:rPr lang="en-GB" altLang="en-US" sz="2200" dirty="0">
                <a:solidFill>
                  <a:srgbClr val="3333FF"/>
                </a:solidFill>
                <a:latin typeface="Calibri" panose="020F0502020204030204" pitchFamily="34" charset="0"/>
                <a:sym typeface="Symbol" pitchFamily="18" charset="2"/>
              </a:rPr>
              <a:t> 50</a:t>
            </a:r>
            <a:r>
              <a:rPr lang="en-GB" altLang="en-US" sz="2200" dirty="0" smtClean="0">
                <a:solidFill>
                  <a:srgbClr val="3333FF"/>
                </a:solidFill>
                <a:latin typeface="Calibri" panose="020F0502020204030204" pitchFamily="34" charset="0"/>
                <a:sym typeface="Symbol" pitchFamily="18" charset="2"/>
              </a:rPr>
              <a:t>%)</a:t>
            </a: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536575" algn="l"/>
                <a:tab pos="3854450" algn="l"/>
              </a:tabLst>
            </a:pPr>
            <a:endParaRPr lang="en-GB" altLang="en-US" sz="2200" dirty="0" smtClean="0">
              <a:solidFill>
                <a:srgbClr val="3333FF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536575" algn="l"/>
                <a:tab pos="3854450" algn="l"/>
              </a:tabLst>
            </a:pPr>
            <a:endParaRPr lang="en-GB" altLang="en-US" sz="2200" dirty="0">
              <a:solidFill>
                <a:srgbClr val="3333FF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536575" algn="l"/>
                <a:tab pos="3854450" algn="l"/>
              </a:tabLst>
            </a:pPr>
            <a:r>
              <a:rPr lang="en-GB" altLang="en-US" sz="2200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	</a:t>
            </a:r>
            <a:r>
              <a:rPr lang="en-GB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sym typeface="Symbol" pitchFamily="18" charset="2"/>
              </a:rPr>
              <a:t>+ direct capture ?</a:t>
            </a:r>
            <a:endParaRPr lang="en-GB" altLang="en-US" sz="2200" dirty="0">
              <a:solidFill>
                <a:srgbClr val="FF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3671888" algn="l"/>
                <a:tab pos="3854450" algn="l"/>
              </a:tabLst>
            </a:pPr>
            <a:r>
              <a:rPr lang="en-GB" altLang="en-US" sz="2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  </a:t>
            </a:r>
            <a:endParaRPr lang="en-GB" altLang="en-US" sz="2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42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Cross section at  v = 2200 m/s (thermal)</a:t>
            </a:r>
          </a:p>
        </p:txBody>
      </p:sp>
      <p:pic>
        <p:nvPicPr>
          <p:cNvPr id="290816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3" t="9212" r="7816" b="5757"/>
          <a:stretch>
            <a:fillRect/>
          </a:stretch>
        </p:blipFill>
        <p:spPr bwMode="auto">
          <a:xfrm>
            <a:off x="5218113" y="1619250"/>
            <a:ext cx="4606925" cy="438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15900" y="1052736"/>
            <a:ext cx="5038725" cy="53308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 lIns="72000" tIns="180000" rIns="72000" bIns="180000"/>
          <a:lstStyle/>
          <a:p>
            <a:pPr marL="342900" indent="-342900">
              <a:spcBef>
                <a:spcPct val="20000"/>
              </a:spcBef>
              <a:buClr>
                <a:srgbClr val="000066"/>
              </a:buClr>
              <a:buFont typeface="Arial" panose="020B0604020202020204" pitchFamily="34" charset="0"/>
              <a:buChar char="•"/>
              <a:tabLst>
                <a:tab pos="3671888" algn="l"/>
                <a:tab pos="3854450" algn="l"/>
              </a:tabLst>
            </a:pP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</a:rPr>
              <a:t>Cross section at v = 2200 m/s</a:t>
            </a: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536575" algn="l"/>
                <a:tab pos="3854450" algn="l"/>
              </a:tabLst>
            </a:pPr>
            <a:r>
              <a:rPr lang="en-GB" altLang="en-US" sz="2200" dirty="0" smtClean="0">
                <a:solidFill>
                  <a:srgbClr val="3333FF"/>
                </a:solidFill>
                <a:latin typeface="Calibri" panose="020F0502020204030204" pitchFamily="34" charset="0"/>
              </a:rPr>
              <a:t>	s-wave resonances </a:t>
            </a:r>
            <a:r>
              <a:rPr lang="en-GB" altLang="en-US" sz="2200" dirty="0">
                <a:solidFill>
                  <a:srgbClr val="3333FF"/>
                </a:solidFill>
                <a:latin typeface="Calibri" panose="020F0502020204030204" pitchFamily="34" charset="0"/>
              </a:rPr>
              <a:t>with E</a:t>
            </a:r>
            <a:r>
              <a:rPr lang="en-GB" altLang="en-US" sz="2200" baseline="-25000" dirty="0">
                <a:solidFill>
                  <a:srgbClr val="3333FF"/>
                </a:solidFill>
                <a:latin typeface="Calibri" panose="020F0502020204030204" pitchFamily="34" charset="0"/>
              </a:rPr>
              <a:t>R</a:t>
            </a:r>
            <a:r>
              <a:rPr lang="en-GB" altLang="en-US" sz="2200" dirty="0">
                <a:solidFill>
                  <a:srgbClr val="3333FF"/>
                </a:solidFill>
                <a:latin typeface="Calibri" panose="020F0502020204030204" pitchFamily="34" charset="0"/>
              </a:rPr>
              <a:t> &gt; 0 (</a:t>
            </a:r>
            <a:r>
              <a:rPr lang="en-GB" altLang="en-US" sz="2200" dirty="0">
                <a:solidFill>
                  <a:srgbClr val="3333FF"/>
                </a:solidFill>
                <a:latin typeface="Calibri" panose="020F0502020204030204" pitchFamily="34" charset="0"/>
                <a:sym typeface="Symbol" pitchFamily="18" charset="2"/>
              </a:rPr>
              <a:t> 50</a:t>
            </a:r>
            <a:r>
              <a:rPr lang="en-GB" altLang="en-US" sz="2200" dirty="0" smtClean="0">
                <a:solidFill>
                  <a:srgbClr val="3333FF"/>
                </a:solidFill>
                <a:latin typeface="Calibri" panose="020F0502020204030204" pitchFamily="34" charset="0"/>
                <a:sym typeface="Symbol" pitchFamily="18" charset="2"/>
              </a:rPr>
              <a:t>%)</a:t>
            </a: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536575" algn="l"/>
                <a:tab pos="3854450" algn="l"/>
              </a:tabLst>
            </a:pPr>
            <a:r>
              <a:rPr lang="en-GB" altLang="en-US" sz="2200" dirty="0" smtClean="0">
                <a:solidFill>
                  <a:srgbClr val="3333FF"/>
                </a:solidFill>
                <a:latin typeface="Calibri" panose="020F0502020204030204" pitchFamily="34" charset="0"/>
                <a:sym typeface="Symbol" pitchFamily="18" charset="2"/>
              </a:rPr>
              <a:t>	</a:t>
            </a: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536575" algn="l"/>
                <a:tab pos="3854450" algn="l"/>
              </a:tabLst>
            </a:pPr>
            <a:r>
              <a:rPr lang="en-GB" altLang="en-US" sz="2200" dirty="0" smtClean="0">
                <a:solidFill>
                  <a:srgbClr val="3333FF"/>
                </a:solidFill>
                <a:latin typeface="Calibri" panose="020F0502020204030204" pitchFamily="34" charset="0"/>
                <a:sym typeface="Symbol" pitchFamily="18" charset="2"/>
              </a:rPr>
              <a:t>	</a:t>
            </a:r>
            <a:r>
              <a:rPr lang="en-GB" altLang="en-US" sz="2200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+ bound state(s)</a:t>
            </a:r>
            <a:endParaRPr lang="en-GB" altLang="en-US" sz="2200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536575" algn="l"/>
                <a:tab pos="3854450" algn="l"/>
              </a:tabLst>
            </a:pPr>
            <a:r>
              <a:rPr lang="en-GB" altLang="en-US" sz="2200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	</a:t>
            </a:r>
            <a:r>
              <a:rPr lang="en-GB" altLang="en-US" sz="2200" dirty="0" smtClean="0">
                <a:solidFill>
                  <a:srgbClr val="FF0000"/>
                </a:solidFill>
                <a:latin typeface="Calibri" panose="020F0502020204030204" pitchFamily="34" charset="0"/>
                <a:sym typeface="Symbol" pitchFamily="18" charset="2"/>
              </a:rPr>
              <a:t>+ direct capture ?</a:t>
            </a:r>
            <a:endParaRPr lang="en-GB" altLang="en-US" sz="2200" dirty="0">
              <a:solidFill>
                <a:srgbClr val="FF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>
              <a:spcBef>
                <a:spcPct val="20000"/>
              </a:spcBef>
              <a:buClr>
                <a:srgbClr val="000066"/>
              </a:buClr>
              <a:tabLst>
                <a:tab pos="3671888" algn="l"/>
                <a:tab pos="3854450" algn="l"/>
              </a:tabLst>
            </a:pPr>
            <a:r>
              <a:rPr lang="en-GB" altLang="en-US" sz="2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  </a:t>
            </a:r>
            <a:endParaRPr lang="en-GB" altLang="en-US" sz="2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27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Positive s-wave resonances (unbound states)</a:t>
            </a:r>
            <a:endParaRPr lang="en-GB" altLang="en-US" dirty="0"/>
          </a:p>
        </p:txBody>
      </p:sp>
      <p:pic>
        <p:nvPicPr>
          <p:cNvPr id="2365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000" y="540000"/>
            <a:ext cx="8404162" cy="6003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302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Mirror bound </a:t>
            </a:r>
            <a:r>
              <a:rPr lang="en-GB" altLang="en-US" dirty="0" smtClean="0"/>
              <a:t>state or negative resonance</a:t>
            </a:r>
            <a:endParaRPr lang="en-GB" altLang="en-US" dirty="0"/>
          </a:p>
        </p:txBody>
      </p:sp>
      <p:pic>
        <p:nvPicPr>
          <p:cNvPr id="2355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000" y="540000"/>
            <a:ext cx="8404162" cy="6003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52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Mirror bound state or negative resonance</a:t>
            </a:r>
          </a:p>
        </p:txBody>
      </p:sp>
      <p:pic>
        <p:nvPicPr>
          <p:cNvPr id="2344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000" y="540000"/>
            <a:ext cx="8404162" cy="6003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12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Mirror bound state or negative resonance</a:t>
            </a:r>
          </a:p>
        </p:txBody>
      </p:sp>
      <p:pic>
        <p:nvPicPr>
          <p:cNvPr id="2334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000" y="540000"/>
            <a:ext cx="8404162" cy="6003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637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Neutron induced reaction cross sections</a:t>
            </a:r>
            <a:endParaRPr lang="en-GB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92960" y="1307981"/>
            <a:ext cx="525658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8288" indent="-174625" algn="just">
              <a:lnSpc>
                <a:spcPct val="120000"/>
              </a:lnSpc>
              <a:buNone/>
              <a:tabLst>
                <a:tab pos="981075" algn="l"/>
              </a:tabLst>
            </a:pPr>
            <a:r>
              <a:rPr lang="en-US" altLang="en-US" sz="2200" dirty="0">
                <a:solidFill>
                  <a:srgbClr val="003399"/>
                </a:solidFill>
                <a:latin typeface="Calibri" panose="020F0502020204030204" pitchFamily="34" charset="0"/>
              </a:rPr>
              <a:t>Model parameters</a:t>
            </a:r>
          </a:p>
          <a:p>
            <a:pPr marL="268288" indent="-174625" algn="just">
              <a:lnSpc>
                <a:spcPct val="120000"/>
              </a:lnSpc>
              <a:buNone/>
              <a:tabLst>
                <a:tab pos="981075" algn="l"/>
              </a:tabLst>
            </a:pPr>
            <a:r>
              <a:rPr lang="en-GB" altLang="en-US" sz="2200" b="0" dirty="0">
                <a:solidFill>
                  <a:srgbClr val="292929"/>
                </a:solidFill>
                <a:latin typeface="Calibri" panose="020F0502020204030204" pitchFamily="34" charset="0"/>
              </a:rPr>
              <a:t>R and (E</a:t>
            </a:r>
            <a:r>
              <a:rPr lang="en-GB" altLang="en-US" sz="2200" b="0" baseline="-25000" dirty="0">
                <a:solidFill>
                  <a:srgbClr val="292929"/>
                </a:solidFill>
                <a:latin typeface="Calibri" panose="020F0502020204030204" pitchFamily="34" charset="0"/>
              </a:rPr>
              <a:t>R</a:t>
            </a:r>
            <a:r>
              <a:rPr lang="en-GB" altLang="en-US" sz="2200" b="0" dirty="0">
                <a:solidFill>
                  <a:srgbClr val="292929"/>
                </a:solidFill>
                <a:latin typeface="Calibri" panose="020F0502020204030204" pitchFamily="34" charset="0"/>
              </a:rPr>
              <a:t>, </a:t>
            </a:r>
            <a:r>
              <a:rPr lang="en-GB" altLang="en-US" sz="2200" b="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J</a:t>
            </a:r>
            <a:r>
              <a:rPr lang="en-GB" altLang="en-US" sz="2200" b="0" baseline="30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</a:t>
            </a:r>
            <a:r>
              <a:rPr lang="en-GB" altLang="en-US" sz="2200" b="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,</a:t>
            </a:r>
            <a:r>
              <a:rPr lang="en-GB" altLang="en-US" sz="2200" b="0" baseline="-25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n</a:t>
            </a:r>
            <a:r>
              <a:rPr lang="en-GB" altLang="en-US" sz="2200" b="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, </a:t>
            </a:r>
            <a:r>
              <a:rPr lang="en-GB" altLang="en-US" sz="2200" b="0" baseline="-2500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</a:t>
            </a:r>
            <a:r>
              <a:rPr lang="en-GB" altLang="en-US" sz="2200" b="0" dirty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, …,)</a:t>
            </a:r>
            <a:r>
              <a:rPr lang="en-GB" altLang="en-US" sz="2200" b="0" baseline="-25000" dirty="0" smtClean="0">
                <a:solidFill>
                  <a:srgbClr val="292929"/>
                </a:solidFill>
                <a:latin typeface="Calibri" panose="020F0502020204030204" pitchFamily="34" charset="0"/>
                <a:sym typeface="Symbol" pitchFamily="18" charset="2"/>
              </a:rPr>
              <a:t>j</a:t>
            </a:r>
          </a:p>
          <a:p>
            <a:pPr marL="268288" indent="-174625" algn="just">
              <a:lnSpc>
                <a:spcPct val="120000"/>
              </a:lnSpc>
              <a:buNone/>
              <a:tabLst>
                <a:tab pos="981075" algn="l"/>
              </a:tabLst>
            </a:pPr>
            <a:endParaRPr lang="en-GB" altLang="en-US" sz="2200" b="0" baseline="-25000" dirty="0">
              <a:solidFill>
                <a:srgbClr val="29292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431800" eaLnBrk="1" hangingPunct="1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sz="2200" b="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Resonance parameters </a:t>
            </a:r>
            <a:r>
              <a:rPr lang="en-US" sz="220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cannot be predicted </a:t>
            </a:r>
            <a:r>
              <a:rPr lang="en-US" sz="2200" b="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by theory</a:t>
            </a:r>
          </a:p>
          <a:p>
            <a:pPr marL="431800" eaLnBrk="1" hangingPunct="1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sz="2200" b="0" kern="0" dirty="0">
                <a:solidFill>
                  <a:srgbClr val="003399"/>
                </a:solidFill>
                <a:latin typeface="Calibri" panose="020F0502020204030204" pitchFamily="34" charset="0"/>
              </a:rPr>
              <a:t>P</a:t>
            </a:r>
            <a:r>
              <a:rPr lang="en-US" sz="2200" b="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arameters are adjusted to experimental data</a:t>
            </a:r>
          </a:p>
          <a:p>
            <a:pPr marL="431800" eaLnBrk="1" hangingPunct="1">
              <a:spcBef>
                <a:spcPts val="1200"/>
              </a:spcBef>
              <a:buClr>
                <a:srgbClr val="4D4D4D"/>
              </a:buClr>
              <a:buFont typeface="Symbol"/>
              <a:buChar char="Þ"/>
              <a:tabLst>
                <a:tab pos="355600" algn="l"/>
              </a:tabLst>
              <a:defRPr/>
            </a:pPr>
            <a:endParaRPr lang="en-US" sz="2000" b="0" kern="0" dirty="0" smtClean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 marL="431800" algn="ctr" eaLnBrk="1" hangingPunct="1">
              <a:spcBef>
                <a:spcPts val="1200"/>
              </a:spcBef>
              <a:buClr>
                <a:srgbClr val="FF0000"/>
              </a:buClr>
              <a:buFont typeface="Symbol"/>
              <a:buChar char="Þ"/>
              <a:tabLst>
                <a:tab pos="355600" algn="l"/>
              </a:tabLst>
              <a:defRPr/>
            </a:pPr>
            <a:r>
              <a:rPr lang="en-US" kern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Experimental data are required</a:t>
            </a:r>
            <a:endParaRPr lang="en-US" kern="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88900" indent="0" eaLnBrk="1" hangingPunct="1">
              <a:buFont typeface="Wingdings" pitchFamily="2" charset="2"/>
              <a:buNone/>
              <a:tabLst>
                <a:tab pos="355600" algn="l"/>
              </a:tabLst>
              <a:defRPr/>
            </a:pPr>
            <a:endParaRPr lang="en-US" sz="2000" b="0" kern="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715963" lvl="1" indent="-354013" eaLnBrk="1" hangingPunct="1">
              <a:buFont typeface="Symbol" panose="05050102010706020507" pitchFamily="18" charset="2"/>
              <a:buChar char="-"/>
              <a:tabLst>
                <a:tab pos="355600" algn="l"/>
              </a:tabLst>
              <a:defRPr/>
            </a:pPr>
            <a:endParaRPr lang="en-GB" sz="1800" b="0" kern="0" dirty="0" smtClean="0">
              <a:latin typeface="Calibri" panose="020F0502020204030204" pitchFamily="34" charset="0"/>
            </a:endParaRPr>
          </a:p>
          <a:p>
            <a:pPr marL="488950" lvl="1" indent="0" eaLnBrk="1" hangingPunct="1">
              <a:buFontTx/>
              <a:buNone/>
              <a:tabLst>
                <a:tab pos="355600" algn="l"/>
              </a:tabLst>
              <a:defRPr/>
            </a:pPr>
            <a:endParaRPr lang="en-GB" b="0" kern="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016" y="972000"/>
            <a:ext cx="5385048" cy="3840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047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5384800" y="1125538"/>
            <a:ext cx="4319588" cy="25200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/>
            <a:endParaRPr lang="en-US" sz="2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15925" y="1125538"/>
            <a:ext cx="4321175" cy="25200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25" name="Rectangle 7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dirty="0" smtClean="0"/>
              <a:t>Cross section measurements</a:t>
            </a:r>
            <a:endParaRPr lang="en-GB" dirty="0" smtClean="0">
              <a:sym typeface="Symbol" pitchFamily="18" charset="2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6895471" y="1196975"/>
            <a:ext cx="1300036" cy="36933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195"/>
                  </a:schemeClr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266700" indent="-266700"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GB" dirty="0" smtClean="0"/>
              <a:t>Reaction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640632" y="1181100"/>
            <a:ext cx="1895475" cy="35083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195"/>
                  </a:schemeClr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GB" sz="2300" dirty="0" smtClean="0"/>
              <a:t>Transmission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1554163" y="4581525"/>
            <a:ext cx="400050" cy="11509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631825" y="4664075"/>
            <a:ext cx="922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631825" y="4745038"/>
            <a:ext cx="922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631825" y="4827588"/>
            <a:ext cx="922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631825" y="4910138"/>
            <a:ext cx="922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631825" y="4992688"/>
            <a:ext cx="922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>
            <a:off x="631825" y="5075238"/>
            <a:ext cx="922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>
            <a:off x="631825" y="5157788"/>
            <a:ext cx="922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>
            <a:off x="631825" y="5075238"/>
            <a:ext cx="922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>
            <a:off x="631825" y="5157788"/>
            <a:ext cx="922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>
            <a:off x="631825" y="5238750"/>
            <a:ext cx="922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631825" y="5321300"/>
            <a:ext cx="922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>
            <a:off x="631825" y="5403850"/>
            <a:ext cx="922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>
            <a:off x="631825" y="5486400"/>
            <a:ext cx="922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84" name="Line 20"/>
          <p:cNvSpPr>
            <a:spLocks noChangeShapeType="1"/>
          </p:cNvSpPr>
          <p:nvPr/>
        </p:nvSpPr>
        <p:spPr bwMode="auto">
          <a:xfrm>
            <a:off x="631825" y="5568950"/>
            <a:ext cx="922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85" name="Line 21"/>
          <p:cNvSpPr>
            <a:spLocks noChangeShapeType="1"/>
          </p:cNvSpPr>
          <p:nvPr/>
        </p:nvSpPr>
        <p:spPr bwMode="auto">
          <a:xfrm>
            <a:off x="1954213" y="4827588"/>
            <a:ext cx="922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86" name="Line 22"/>
          <p:cNvSpPr>
            <a:spLocks noChangeShapeType="1"/>
          </p:cNvSpPr>
          <p:nvPr/>
        </p:nvSpPr>
        <p:spPr bwMode="auto">
          <a:xfrm>
            <a:off x="1954213" y="5157788"/>
            <a:ext cx="922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87" name="Line 23"/>
          <p:cNvSpPr>
            <a:spLocks noChangeShapeType="1"/>
          </p:cNvSpPr>
          <p:nvPr/>
        </p:nvSpPr>
        <p:spPr bwMode="auto">
          <a:xfrm>
            <a:off x="1954213" y="5486400"/>
            <a:ext cx="922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88" name="Line 24"/>
          <p:cNvSpPr>
            <a:spLocks noChangeShapeType="1"/>
          </p:cNvSpPr>
          <p:nvPr/>
        </p:nvSpPr>
        <p:spPr bwMode="auto">
          <a:xfrm>
            <a:off x="631825" y="5651500"/>
            <a:ext cx="922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>
            <a:off x="1952625" y="4992688"/>
            <a:ext cx="922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90" name="Line 26"/>
          <p:cNvSpPr>
            <a:spLocks noChangeShapeType="1"/>
          </p:cNvSpPr>
          <p:nvPr/>
        </p:nvSpPr>
        <p:spPr bwMode="auto">
          <a:xfrm>
            <a:off x="1954213" y="5300663"/>
            <a:ext cx="922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11291" name="Group 27"/>
          <p:cNvGrpSpPr>
            <a:grpSpLocks/>
          </p:cNvGrpSpPr>
          <p:nvPr/>
        </p:nvGrpSpPr>
        <p:grpSpPr bwMode="auto">
          <a:xfrm>
            <a:off x="3008313" y="4510088"/>
            <a:ext cx="1368425" cy="1223962"/>
            <a:chOff x="2971" y="492"/>
            <a:chExt cx="1587" cy="953"/>
          </a:xfrm>
        </p:grpSpPr>
        <p:sp>
          <p:nvSpPr>
            <p:cNvPr id="11338" name="Rectangle 28"/>
            <p:cNvSpPr>
              <a:spLocks noChangeArrowheads="1"/>
            </p:cNvSpPr>
            <p:nvPr/>
          </p:nvSpPr>
          <p:spPr bwMode="auto">
            <a:xfrm>
              <a:off x="3606" y="704"/>
              <a:ext cx="952" cy="544"/>
            </a:xfrm>
            <a:prstGeom prst="rect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9" name="Oval 29"/>
            <p:cNvSpPr>
              <a:spLocks noChangeArrowheads="1"/>
            </p:cNvSpPr>
            <p:nvPr/>
          </p:nvSpPr>
          <p:spPr bwMode="auto">
            <a:xfrm>
              <a:off x="3470" y="492"/>
              <a:ext cx="272" cy="953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0" name="Rectangle 30"/>
            <p:cNvSpPr>
              <a:spLocks noChangeArrowheads="1"/>
            </p:cNvSpPr>
            <p:nvPr/>
          </p:nvSpPr>
          <p:spPr bwMode="auto">
            <a:xfrm>
              <a:off x="3107" y="492"/>
              <a:ext cx="499" cy="953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1" name="Oval 31"/>
            <p:cNvSpPr>
              <a:spLocks noChangeArrowheads="1"/>
            </p:cNvSpPr>
            <p:nvPr/>
          </p:nvSpPr>
          <p:spPr bwMode="auto">
            <a:xfrm>
              <a:off x="2971" y="492"/>
              <a:ext cx="272" cy="953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2" name="Line 32"/>
            <p:cNvSpPr>
              <a:spLocks noChangeShapeType="1"/>
            </p:cNvSpPr>
            <p:nvPr/>
          </p:nvSpPr>
          <p:spPr bwMode="auto">
            <a:xfrm>
              <a:off x="3117" y="492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43" name="Line 33"/>
            <p:cNvSpPr>
              <a:spLocks noChangeShapeType="1"/>
            </p:cNvSpPr>
            <p:nvPr/>
          </p:nvSpPr>
          <p:spPr bwMode="auto">
            <a:xfrm>
              <a:off x="3122" y="1445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80" name="Text Box 79"/>
          <p:cNvSpPr txBox="1">
            <a:spLocks noChangeArrowheads="1"/>
          </p:cNvSpPr>
          <p:nvPr/>
        </p:nvSpPr>
        <p:spPr bwMode="auto">
          <a:xfrm>
            <a:off x="488504" y="2531492"/>
            <a:ext cx="4176713" cy="923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>
            <a:lvl1pPr marL="3175" eaLnBrk="0" hangingPunct="0">
              <a:defRPr sz="10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0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0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0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0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sz="1800" dirty="0">
                <a:solidFill>
                  <a:srgbClr val="4D4D4D"/>
                </a:solidFill>
                <a:latin typeface="Calibri" panose="020F0502020204030204" pitchFamily="34" charset="0"/>
              </a:rPr>
              <a:t>T : transmission</a:t>
            </a:r>
          </a:p>
          <a:p>
            <a:pPr eaLnBrk="1" hangingPunct="1"/>
            <a:r>
              <a:rPr lang="en-GB" sz="1800" dirty="0">
                <a:solidFill>
                  <a:srgbClr val="4D4D4D"/>
                </a:solidFill>
                <a:latin typeface="Calibri" panose="020F0502020204030204" pitchFamily="34" charset="0"/>
              </a:rPr>
              <a:t>Fraction of the neutron beam traversing the sample without any interaction</a:t>
            </a:r>
          </a:p>
        </p:txBody>
      </p:sp>
      <p:sp>
        <p:nvSpPr>
          <p:cNvPr id="81" name="Text Box 78"/>
          <p:cNvSpPr txBox="1">
            <a:spLocks noChangeArrowheads="1"/>
          </p:cNvSpPr>
          <p:nvPr/>
        </p:nvSpPr>
        <p:spPr bwMode="auto">
          <a:xfrm>
            <a:off x="5456808" y="2564904"/>
            <a:ext cx="4176712" cy="923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>
            <a:lvl1pPr marL="3175" eaLnBrk="0" hangingPunct="0">
              <a:defRPr sz="10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0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0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0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0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Y</a:t>
            </a:r>
            <a:r>
              <a:rPr lang="en-GB" sz="1800" baseline="-25000" dirty="0" err="1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r</a:t>
            </a:r>
            <a:r>
              <a:rPr lang="en-GB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 </a:t>
            </a:r>
            <a:r>
              <a:rPr lang="en-GB" sz="1800" dirty="0">
                <a:solidFill>
                  <a:srgbClr val="4D4D4D"/>
                </a:solidFill>
                <a:latin typeface="Calibri" panose="020F0502020204030204" pitchFamily="34" charset="0"/>
              </a:rPr>
              <a:t>: </a:t>
            </a:r>
            <a:r>
              <a:rPr lang="en-GB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reaction yield</a:t>
            </a:r>
            <a:endParaRPr lang="en-GB" sz="1800" dirty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GB" sz="1800" dirty="0">
                <a:solidFill>
                  <a:srgbClr val="4D4D4D"/>
                </a:solidFill>
                <a:latin typeface="Calibri" panose="020F0502020204030204" pitchFamily="34" charset="0"/>
              </a:rPr>
              <a:t>Fraction of the neutron beam creating a (</a:t>
            </a:r>
            <a:r>
              <a:rPr lang="en-GB" sz="1800" dirty="0" err="1" smtClean="0">
                <a:solidFill>
                  <a:srgbClr val="4D4D4D"/>
                </a:solidFill>
                <a:latin typeface="Calibri" panose="020F0502020204030204" pitchFamily="34" charset="0"/>
              </a:rPr>
              <a:t>n,</a:t>
            </a:r>
            <a:r>
              <a:rPr lang="en-GB" sz="1800" dirty="0" err="1">
                <a:solidFill>
                  <a:srgbClr val="4D4D4D"/>
                </a:solidFill>
                <a:latin typeface="Calibri" panose="020F0502020204030204" pitchFamily="34" charset="0"/>
                <a:sym typeface="Symbol"/>
              </a:rPr>
              <a:t>r</a:t>
            </a:r>
            <a:r>
              <a:rPr lang="en-GB" sz="18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) </a:t>
            </a:r>
            <a:r>
              <a:rPr lang="en-GB" sz="1800" dirty="0">
                <a:solidFill>
                  <a:srgbClr val="4D4D4D"/>
                </a:solidFill>
                <a:latin typeface="Calibri" panose="020F0502020204030204" pitchFamily="34" charset="0"/>
              </a:rPr>
              <a:t>reaction in the sample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4194568"/>
              </p:ext>
            </p:extLst>
          </p:nvPr>
        </p:nvGraphicFramePr>
        <p:xfrm>
          <a:off x="6272213" y="1612900"/>
          <a:ext cx="2751137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504" name="Equation" r:id="rId4" imgW="1447560" imgH="444240" progId="Equation.3">
                  <p:embed/>
                </p:oleObj>
              </mc:Choice>
              <mc:Fallback>
                <p:oleObj name="Equation" r:id="rId4" imgW="14475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2213" y="1612900"/>
                        <a:ext cx="2751137" cy="839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4055612"/>
              </p:ext>
            </p:extLst>
          </p:nvPr>
        </p:nvGraphicFramePr>
        <p:xfrm>
          <a:off x="1797050" y="1720850"/>
          <a:ext cx="1470025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505" name="Equation" r:id="rId6" imgW="774360" imgH="291960" progId="Equation.3">
                  <p:embed/>
                </p:oleObj>
              </mc:Choice>
              <mc:Fallback>
                <p:oleObj name="Equation" r:id="rId6" imgW="77436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7050" y="1720850"/>
                        <a:ext cx="1470025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426" y="3717032"/>
            <a:ext cx="2609014" cy="2356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892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Resonance shape analysis (RSA)</a:t>
            </a:r>
            <a:endParaRPr lang="en-GB" dirty="0"/>
          </a:p>
        </p:txBody>
      </p:sp>
      <p:pic>
        <p:nvPicPr>
          <p:cNvPr id="2334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9749"/>
          <a:stretch/>
        </p:blipFill>
        <p:spPr bwMode="auto">
          <a:xfrm>
            <a:off x="5400000" y="900000"/>
            <a:ext cx="4427943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0" y="1821708"/>
            <a:ext cx="5688632" cy="1918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49263" indent="-449263">
              <a:lnSpc>
                <a:spcPct val="140000"/>
              </a:lnSpc>
              <a:spcBef>
                <a:spcPct val="0"/>
              </a:spcBef>
              <a:buFont typeface="Wingdings" pitchFamily="2" charset="2"/>
              <a:buNone/>
              <a:tabLst>
                <a:tab pos="987425" algn="l"/>
                <a:tab pos="1074738" algn="l"/>
              </a:tabLst>
            </a:pPr>
            <a:r>
              <a:rPr lang="en-GB" altLang="en-US" sz="2000" b="0" kern="0" dirty="0" err="1" smtClean="0">
                <a:latin typeface="Calibri" panose="020F0502020204030204" pitchFamily="34" charset="0"/>
              </a:rPr>
              <a:t>Z</a:t>
            </a:r>
            <a:r>
              <a:rPr lang="en-GB" altLang="en-US" sz="2000" b="0" kern="0" baseline="-25000" dirty="0" err="1" smtClean="0">
                <a:latin typeface="Calibri" panose="020F0502020204030204" pitchFamily="34" charset="0"/>
              </a:rPr>
              <a:t>exp</a:t>
            </a:r>
            <a:r>
              <a:rPr lang="en-GB" altLang="en-US" sz="2000" b="0" kern="0" dirty="0">
                <a:latin typeface="Calibri" panose="020F0502020204030204" pitchFamily="34" charset="0"/>
              </a:rPr>
              <a:t>	</a:t>
            </a:r>
            <a:r>
              <a:rPr lang="en-GB" altLang="en-US" sz="2000" b="0" kern="0" dirty="0" smtClean="0">
                <a:latin typeface="Calibri" panose="020F0502020204030204" pitchFamily="34" charset="0"/>
              </a:rPr>
              <a:t>	:	 experimental observable (</a:t>
            </a:r>
            <a:r>
              <a:rPr lang="en-GB" altLang="en-US" sz="2000" b="0" kern="0" dirty="0" err="1" smtClean="0">
                <a:latin typeface="Calibri" panose="020F0502020204030204" pitchFamily="34" charset="0"/>
              </a:rPr>
              <a:t>Y</a:t>
            </a:r>
            <a:r>
              <a:rPr lang="en-GB" altLang="en-US" sz="2000" b="0" kern="0" baseline="-25000" dirty="0" err="1" smtClean="0">
                <a:latin typeface="Calibri" panose="020F0502020204030204" pitchFamily="34" charset="0"/>
              </a:rPr>
              <a:t>exp</a:t>
            </a:r>
            <a:r>
              <a:rPr lang="en-GB" altLang="en-US" sz="2000" b="0" kern="0" dirty="0" smtClean="0">
                <a:latin typeface="Calibri" panose="020F0502020204030204" pitchFamily="34" charset="0"/>
              </a:rPr>
              <a:t>, </a:t>
            </a:r>
            <a:r>
              <a:rPr lang="en-GB" altLang="en-US" sz="2000" b="0" kern="0" dirty="0" err="1" smtClean="0">
                <a:latin typeface="Calibri" panose="020F0502020204030204" pitchFamily="34" charset="0"/>
              </a:rPr>
              <a:t>T</a:t>
            </a:r>
            <a:r>
              <a:rPr lang="en-GB" altLang="en-US" sz="2000" b="0" kern="0" baseline="-25000" dirty="0" err="1" smtClean="0">
                <a:latin typeface="Calibri" panose="020F0502020204030204" pitchFamily="34" charset="0"/>
              </a:rPr>
              <a:t>exp</a:t>
            </a:r>
            <a:r>
              <a:rPr lang="en-GB" altLang="en-US" sz="2000" b="0" kern="0" dirty="0" smtClean="0">
                <a:latin typeface="Calibri" panose="020F0502020204030204" pitchFamily="34" charset="0"/>
              </a:rPr>
              <a:t>)</a:t>
            </a:r>
          </a:p>
          <a:p>
            <a:pPr marL="449263" indent="-449263">
              <a:lnSpc>
                <a:spcPct val="140000"/>
              </a:lnSpc>
              <a:spcBef>
                <a:spcPct val="0"/>
              </a:spcBef>
              <a:buFont typeface="Wingdings" pitchFamily="2" charset="2"/>
              <a:buNone/>
              <a:tabLst>
                <a:tab pos="987425" algn="l"/>
                <a:tab pos="1074738" algn="l"/>
              </a:tabLst>
            </a:pPr>
            <a:r>
              <a:rPr lang="en-GB" altLang="en-US" sz="2000" b="0" kern="0" dirty="0" smtClean="0">
                <a:latin typeface="Calibri" panose="020F0502020204030204" pitchFamily="34" charset="0"/>
              </a:rPr>
              <a:t> </a:t>
            </a:r>
          </a:p>
          <a:p>
            <a:pPr marL="449263" indent="-449263">
              <a:spcBef>
                <a:spcPct val="0"/>
              </a:spcBef>
              <a:buFont typeface="Wingdings" pitchFamily="2" charset="2"/>
              <a:buNone/>
              <a:tabLst>
                <a:tab pos="987425" algn="l"/>
                <a:tab pos="1074738" algn="l"/>
              </a:tabLst>
            </a:pPr>
            <a:endParaRPr lang="en-GB" altLang="en-US" sz="2000" b="0" kern="0" dirty="0" smtClean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29264" y="900000"/>
            <a:ext cx="1176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aseline="30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241</a:t>
            </a:r>
            <a:r>
              <a:rPr lang="en-GB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Am + n</a:t>
            </a:r>
            <a:endParaRPr lang="en-GB" sz="20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15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/>
              <a:t>Doppler broadening</a:t>
            </a:r>
            <a:endParaRPr lang="en-GB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792760" y="1052736"/>
            <a:ext cx="5040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333399"/>
              </a:buClr>
              <a:buSzPct val="90000"/>
              <a:buFont typeface="Arial" panose="020B0604020202020204" pitchFamily="34" charset="0"/>
              <a:buChar char="•"/>
              <a:defRPr sz="2400" b="1" kern="1200">
                <a:solidFill>
                  <a:srgbClr val="333399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Tx/>
              <a:buSzPct val="90000"/>
              <a:buFont typeface="Symbol" panose="05050102010706020507" pitchFamily="18" charset="2"/>
              <a:buChar char="-"/>
              <a:defRPr sz="2000" b="1" kern="1200">
                <a:solidFill>
                  <a:srgbClr val="000000"/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8000"/>
              </a:buClr>
              <a:buSzPct val="90000"/>
              <a:buFont typeface="Wingdings" panose="05000000000000000000" pitchFamily="2" charset="2"/>
              <a:buChar char="§"/>
              <a:defRPr b="1" kern="1200">
                <a:solidFill>
                  <a:srgbClr val="008000"/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3pPr>
            <a:lvl4pPr marL="715963" indent="-3587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SzPct val="90000"/>
              <a:buFont typeface="Symbol" panose="05050102010706020507" pitchFamily="18" charset="2"/>
              <a:buChar char="Þ"/>
              <a:defRPr b="1" kern="120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§"/>
              <a:defRPr sz="2000" kern="1200">
                <a:solidFill>
                  <a:srgbClr val="595959"/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Aft>
                <a:spcPts val="0"/>
              </a:spcAft>
              <a:buFont typeface="Symbol" panose="05050102010706020507" pitchFamily="18" charset="2"/>
              <a:buNone/>
              <a:tabLst>
                <a:tab pos="812800" algn="l"/>
                <a:tab pos="1262063" algn="l"/>
                <a:tab pos="4659313" algn="l"/>
              </a:tabLst>
              <a:defRPr/>
            </a:pPr>
            <a:r>
              <a:rPr lang="en-GB" altLang="en-US" sz="2400" b="0" dirty="0" smtClean="0">
                <a:solidFill>
                  <a:srgbClr val="003399"/>
                </a:solidFill>
                <a:sym typeface="Symbol" pitchFamily="18" charset="2"/>
              </a:rPr>
              <a:t>Reaction rate is maintained</a:t>
            </a:r>
            <a:endParaRPr lang="en-GB" altLang="en-US" sz="2400" b="0" dirty="0">
              <a:solidFill>
                <a:srgbClr val="003399"/>
              </a:solidFill>
              <a:sym typeface="Symbol" pitchFamily="18" charset="2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1497178" y="4336638"/>
            <a:ext cx="1080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381628" y="2564904"/>
            <a:ext cx="7200800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333399"/>
              </a:buClr>
              <a:buSzPct val="90000"/>
              <a:buFont typeface="Arial" panose="020B0604020202020204" pitchFamily="34" charset="0"/>
              <a:buChar char="•"/>
              <a:defRPr sz="2400" b="1" kern="1200">
                <a:solidFill>
                  <a:srgbClr val="333399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Tx/>
              <a:buSzPct val="90000"/>
              <a:buFont typeface="Symbol" panose="05050102010706020507" pitchFamily="18" charset="2"/>
              <a:buChar char="-"/>
              <a:defRPr sz="2000" b="1" kern="1200">
                <a:solidFill>
                  <a:srgbClr val="000000"/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8000"/>
              </a:buClr>
              <a:buSzPct val="90000"/>
              <a:buFont typeface="Wingdings" panose="05000000000000000000" pitchFamily="2" charset="2"/>
              <a:buChar char="§"/>
              <a:defRPr b="1" kern="1200">
                <a:solidFill>
                  <a:srgbClr val="008000"/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3pPr>
            <a:lvl4pPr marL="715963" indent="-3587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SzPct val="90000"/>
              <a:buFont typeface="Symbol" panose="05050102010706020507" pitchFamily="18" charset="2"/>
              <a:buChar char="Þ"/>
              <a:defRPr b="1" kern="120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§"/>
              <a:defRPr sz="2000" kern="1200">
                <a:solidFill>
                  <a:srgbClr val="595959"/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Aft>
                <a:spcPts val="0"/>
              </a:spcAft>
              <a:buFont typeface="Symbol" panose="05050102010706020507" pitchFamily="18" charset="2"/>
              <a:buNone/>
              <a:tabLst>
                <a:tab pos="812800" algn="l"/>
                <a:tab pos="1262063" algn="l"/>
                <a:tab pos="4659313" algn="l"/>
              </a:tabLst>
              <a:defRPr/>
            </a:pPr>
            <a:r>
              <a:rPr lang="en-GB" altLang="en-US" sz="2200" b="0" dirty="0" smtClean="0">
                <a:sym typeface="Symbol" pitchFamily="18" charset="2"/>
              </a:rPr>
              <a:t>v	:	velocity incident neutron in laboratory system</a:t>
            </a:r>
          </a:p>
          <a:p>
            <a:pPr marL="0" lvl="1" indent="0">
              <a:spcAft>
                <a:spcPts val="0"/>
              </a:spcAft>
              <a:buNone/>
              <a:tabLst>
                <a:tab pos="812800" algn="l"/>
                <a:tab pos="1262063" algn="l"/>
                <a:tab pos="4659313" algn="l"/>
              </a:tabLst>
              <a:defRPr/>
            </a:pPr>
            <a:r>
              <a:rPr lang="en-GB" altLang="en-US" sz="2200" b="0" dirty="0" smtClean="0">
                <a:sym typeface="Symbol" pitchFamily="18" charset="2"/>
              </a:rPr>
              <a:t>V	:</a:t>
            </a:r>
            <a:r>
              <a:rPr lang="en-GB" altLang="en-US" sz="2200" b="0" dirty="0">
                <a:sym typeface="Symbol" pitchFamily="18" charset="2"/>
              </a:rPr>
              <a:t>	</a:t>
            </a:r>
            <a:r>
              <a:rPr lang="en-GB" altLang="en-US" sz="2200" b="0" dirty="0" smtClean="0">
                <a:sym typeface="Symbol" pitchFamily="18" charset="2"/>
              </a:rPr>
              <a:t>velocity target nucleus</a:t>
            </a:r>
          </a:p>
          <a:p>
            <a:pPr marL="0" lvl="1" indent="0">
              <a:spcAft>
                <a:spcPts val="0"/>
              </a:spcAft>
              <a:buNone/>
              <a:tabLst>
                <a:tab pos="812800" algn="l"/>
                <a:tab pos="1262063" algn="l"/>
                <a:tab pos="4659313" algn="l"/>
              </a:tabLst>
              <a:defRPr/>
            </a:pPr>
            <a:endParaRPr lang="en-GB" altLang="en-US" sz="2200" b="0" dirty="0" smtClean="0">
              <a:sym typeface="Symbol" pitchFamily="18" charset="2"/>
            </a:endParaRPr>
          </a:p>
          <a:p>
            <a:pPr marL="0" lvl="1" indent="0">
              <a:spcAft>
                <a:spcPts val="0"/>
              </a:spcAft>
              <a:buNone/>
              <a:tabLst>
                <a:tab pos="812800" algn="l"/>
                <a:tab pos="1262063" algn="l"/>
                <a:tab pos="4659313" algn="l"/>
              </a:tabLst>
              <a:defRPr/>
            </a:pPr>
            <a:r>
              <a:rPr lang="en-GB" altLang="en-US" sz="2200" b="0" dirty="0">
                <a:sym typeface="Symbol"/>
              </a:rPr>
              <a:t> </a:t>
            </a:r>
            <a:r>
              <a:rPr lang="en-GB" altLang="en-US" sz="2200" b="0" dirty="0" smtClean="0">
                <a:sym typeface="Symbol"/>
              </a:rPr>
              <a:t>	</a:t>
            </a:r>
            <a:r>
              <a:rPr lang="en-GB" altLang="en-US" sz="2200" b="0" dirty="0" smtClean="0">
                <a:sym typeface="Symbol" pitchFamily="18" charset="2"/>
              </a:rPr>
              <a:t>:</a:t>
            </a:r>
            <a:r>
              <a:rPr lang="en-GB" altLang="en-US" sz="2200" b="0" dirty="0">
                <a:sym typeface="Symbol" pitchFamily="18" charset="2"/>
              </a:rPr>
              <a:t>	</a:t>
            </a:r>
            <a:r>
              <a:rPr lang="en-GB" altLang="en-US" sz="2200" b="0" dirty="0" smtClean="0">
                <a:sym typeface="Symbol" pitchFamily="18" charset="2"/>
              </a:rPr>
              <a:t>cross </a:t>
            </a:r>
            <a:r>
              <a:rPr lang="en-GB" altLang="en-US" sz="2200" b="0" dirty="0">
                <a:sym typeface="Symbol" pitchFamily="18" charset="2"/>
              </a:rPr>
              <a:t>section in CM </a:t>
            </a:r>
            <a:r>
              <a:rPr lang="en-GB" altLang="en-US" sz="2200" b="0" dirty="0" smtClean="0">
                <a:sym typeface="Symbol" pitchFamily="18" charset="2"/>
              </a:rPr>
              <a:t>system (nuclear cross section) </a:t>
            </a:r>
          </a:p>
          <a:p>
            <a:pPr marL="0" lvl="1" indent="0">
              <a:spcAft>
                <a:spcPts val="0"/>
              </a:spcAft>
              <a:buNone/>
              <a:tabLst>
                <a:tab pos="812800" algn="l"/>
                <a:tab pos="1262063" algn="l"/>
                <a:tab pos="4659313" algn="l"/>
              </a:tabLst>
              <a:defRPr/>
            </a:pPr>
            <a:r>
              <a:rPr lang="en-GB" altLang="en-US" sz="2200" b="0" dirty="0" smtClean="0">
                <a:sym typeface="Symbol"/>
              </a:rPr>
              <a:t>(v)	</a:t>
            </a:r>
            <a:r>
              <a:rPr lang="en-GB" altLang="en-US" sz="2200" b="0" dirty="0" smtClean="0">
                <a:sym typeface="Symbol" pitchFamily="18" charset="2"/>
              </a:rPr>
              <a:t>:</a:t>
            </a:r>
            <a:r>
              <a:rPr lang="en-GB" altLang="en-US" sz="2200" b="0" dirty="0">
                <a:sym typeface="Symbol" pitchFamily="18" charset="2"/>
              </a:rPr>
              <a:t>	Doppler broadened </a:t>
            </a:r>
            <a:r>
              <a:rPr lang="en-GB" altLang="en-US" sz="2200" b="0" dirty="0" smtClean="0">
                <a:sym typeface="Symbol" pitchFamily="18" charset="2"/>
              </a:rPr>
              <a:t>cross section (lab system)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874438"/>
              </p:ext>
            </p:extLst>
          </p:nvPr>
        </p:nvGraphicFramePr>
        <p:xfrm>
          <a:off x="1798638" y="1787525"/>
          <a:ext cx="389255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46" name="Equation" r:id="rId3" imgW="1574800" imgH="254000" progId="Equation.3">
                  <p:embed/>
                </p:oleObj>
              </mc:Choice>
              <mc:Fallback>
                <p:oleObj name="Equation" r:id="rId3" imgW="1574800" imgH="254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8638" y="1787525"/>
                        <a:ext cx="3892550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213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Resonance shape analysis (RSA)</a:t>
            </a:r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3356463"/>
              </p:ext>
            </p:extLst>
          </p:nvPr>
        </p:nvGraphicFramePr>
        <p:xfrm>
          <a:off x="141832" y="1196752"/>
          <a:ext cx="5404968" cy="506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484" name="Equation" r:id="rId3" imgW="2844720" imgH="266400" progId="Equation.3">
                  <p:embed/>
                </p:oleObj>
              </mc:Choice>
              <mc:Fallback>
                <p:oleObj name="Equation" r:id="rId3" imgW="2844720" imgH="266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832" y="1196752"/>
                        <a:ext cx="5404968" cy="5061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0" y="1821708"/>
            <a:ext cx="5688632" cy="1918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49263" indent="-449263">
              <a:lnSpc>
                <a:spcPct val="140000"/>
              </a:lnSpc>
              <a:spcBef>
                <a:spcPct val="0"/>
              </a:spcBef>
              <a:buNone/>
              <a:tabLst>
                <a:tab pos="987425" algn="l"/>
                <a:tab pos="1074738" algn="l"/>
              </a:tabLst>
            </a:pPr>
            <a:r>
              <a:rPr lang="en-GB" altLang="en-US" sz="2000" b="0" kern="0" dirty="0" err="1" smtClean="0">
                <a:latin typeface="Calibri" panose="020F0502020204030204" pitchFamily="34" charset="0"/>
              </a:rPr>
              <a:t>Z</a:t>
            </a:r>
            <a:r>
              <a:rPr lang="en-GB" altLang="en-US" sz="2000" b="0" kern="0" baseline="-25000" dirty="0" err="1" smtClean="0">
                <a:latin typeface="Calibri" panose="020F0502020204030204" pitchFamily="34" charset="0"/>
              </a:rPr>
              <a:t>exp</a:t>
            </a:r>
            <a:r>
              <a:rPr lang="en-GB" altLang="en-US" sz="2000" b="0" kern="0" dirty="0">
                <a:latin typeface="Calibri" panose="020F0502020204030204" pitchFamily="34" charset="0"/>
              </a:rPr>
              <a:t>	</a:t>
            </a:r>
            <a:r>
              <a:rPr lang="en-GB" altLang="en-US" sz="2000" b="0" kern="0" dirty="0" smtClean="0">
                <a:latin typeface="Calibri" panose="020F0502020204030204" pitchFamily="34" charset="0"/>
              </a:rPr>
              <a:t>	:	 experimental </a:t>
            </a:r>
            <a:r>
              <a:rPr lang="en-GB" altLang="en-US" sz="2000" b="0" kern="0" dirty="0">
                <a:latin typeface="Calibri" panose="020F0502020204030204" pitchFamily="34" charset="0"/>
              </a:rPr>
              <a:t>observable (</a:t>
            </a:r>
            <a:r>
              <a:rPr lang="en-GB" altLang="en-US" sz="2000" b="0" kern="0" dirty="0" err="1">
                <a:latin typeface="Calibri" panose="020F0502020204030204" pitchFamily="34" charset="0"/>
              </a:rPr>
              <a:t>Y</a:t>
            </a:r>
            <a:r>
              <a:rPr lang="en-GB" altLang="en-US" sz="2000" b="0" kern="0" baseline="-25000" dirty="0" err="1">
                <a:latin typeface="Calibri" panose="020F0502020204030204" pitchFamily="34" charset="0"/>
              </a:rPr>
              <a:t>exp</a:t>
            </a:r>
            <a:r>
              <a:rPr lang="en-GB" altLang="en-US" sz="2000" b="0" kern="0" dirty="0">
                <a:latin typeface="Calibri" panose="020F0502020204030204" pitchFamily="34" charset="0"/>
              </a:rPr>
              <a:t>, </a:t>
            </a:r>
            <a:r>
              <a:rPr lang="en-GB" altLang="en-US" sz="2000" b="0" kern="0" dirty="0" err="1">
                <a:latin typeface="Calibri" panose="020F0502020204030204" pitchFamily="34" charset="0"/>
              </a:rPr>
              <a:t>T</a:t>
            </a:r>
            <a:r>
              <a:rPr lang="en-GB" altLang="en-US" sz="2000" b="0" kern="0" baseline="-25000" dirty="0" err="1">
                <a:latin typeface="Calibri" panose="020F0502020204030204" pitchFamily="34" charset="0"/>
              </a:rPr>
              <a:t>exp</a:t>
            </a:r>
            <a:r>
              <a:rPr lang="en-GB" altLang="en-US" sz="2000" b="0" kern="0" dirty="0">
                <a:latin typeface="Calibri" panose="020F0502020204030204" pitchFamily="34" charset="0"/>
              </a:rPr>
              <a:t>)</a:t>
            </a:r>
          </a:p>
          <a:p>
            <a:pPr marL="449263" indent="-449263">
              <a:spcBef>
                <a:spcPct val="0"/>
              </a:spcBef>
              <a:buFont typeface="Wingdings" pitchFamily="2" charset="2"/>
              <a:buNone/>
              <a:tabLst>
                <a:tab pos="987425" algn="l"/>
                <a:tab pos="1074738" algn="l"/>
              </a:tabLst>
            </a:pPr>
            <a:endParaRPr lang="en-GB" altLang="en-US" sz="2000" b="0" kern="0" dirty="0" smtClean="0">
              <a:latin typeface="Calibri" panose="020F0502020204030204" pitchFamily="34" charset="0"/>
            </a:endParaRPr>
          </a:p>
          <a:p>
            <a:pPr marL="449263" indent="-449263">
              <a:lnSpc>
                <a:spcPct val="140000"/>
              </a:lnSpc>
              <a:spcBef>
                <a:spcPct val="0"/>
              </a:spcBef>
              <a:buFont typeface="Wingdings" pitchFamily="2" charset="2"/>
              <a:buNone/>
              <a:tabLst>
                <a:tab pos="987425" algn="l"/>
                <a:tab pos="1074738" algn="l"/>
              </a:tabLst>
            </a:pPr>
            <a:r>
              <a:rPr lang="en-GB" altLang="en-US" sz="2000" b="0" kern="0" dirty="0" smtClean="0">
                <a:latin typeface="Calibri" panose="020F0502020204030204" pitchFamily="34" charset="0"/>
              </a:rPr>
              <a:t>Z</a:t>
            </a:r>
            <a:r>
              <a:rPr lang="en-GB" altLang="en-US" sz="2000" b="0" kern="0" baseline="-25000" dirty="0" smtClean="0">
                <a:latin typeface="Calibri" panose="020F0502020204030204" pitchFamily="34" charset="0"/>
              </a:rPr>
              <a:t>M</a:t>
            </a:r>
            <a:r>
              <a:rPr lang="en-GB" altLang="en-US" sz="2000" b="0" kern="0" dirty="0" smtClean="0">
                <a:latin typeface="Calibri" panose="020F0502020204030204" pitchFamily="34" charset="0"/>
              </a:rPr>
              <a:t>(t,</a:t>
            </a:r>
            <a:r>
              <a:rPr lang="en-GB" altLang="en-US" sz="2000" b="0" kern="0" dirty="0" smtClean="0">
                <a:latin typeface="Calibri" panose="020F0502020204030204" pitchFamily="34" charset="0"/>
                <a:sym typeface="Symbol" pitchFamily="18" charset="2"/>
              </a:rPr>
              <a:t>,</a:t>
            </a:r>
            <a:r>
              <a:rPr lang="en-GB" altLang="en-US" sz="2000" b="0" kern="0" dirty="0" smtClean="0">
                <a:latin typeface="Calibri" panose="020F0502020204030204" pitchFamily="34" charset="0"/>
                <a:sym typeface="Symbol"/>
              </a:rPr>
              <a:t></a:t>
            </a:r>
            <a:r>
              <a:rPr lang="en-GB" altLang="en-US" sz="2000" b="0" kern="0" dirty="0" smtClean="0">
                <a:latin typeface="Calibri" panose="020F0502020204030204" pitchFamily="34" charset="0"/>
              </a:rPr>
              <a:t>)	:	 model for theoretical estimate of </a:t>
            </a:r>
            <a:r>
              <a:rPr lang="en-GB" altLang="en-US" sz="2000" b="0" kern="0" dirty="0" err="1" smtClean="0">
                <a:latin typeface="Calibri" panose="020F0502020204030204" pitchFamily="34" charset="0"/>
              </a:rPr>
              <a:t>Z</a:t>
            </a:r>
            <a:r>
              <a:rPr lang="en-GB" altLang="en-US" sz="2000" b="0" kern="0" baseline="-25000" dirty="0" err="1" smtClean="0">
                <a:latin typeface="Calibri" panose="020F0502020204030204" pitchFamily="34" charset="0"/>
              </a:rPr>
              <a:t>exp</a:t>
            </a:r>
            <a:endParaRPr lang="en-GB" altLang="en-US" sz="2000" b="0" kern="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449263" indent="-449263">
              <a:lnSpc>
                <a:spcPct val="140000"/>
              </a:lnSpc>
              <a:spcBef>
                <a:spcPct val="0"/>
              </a:spcBef>
              <a:buFont typeface="Wingdings" pitchFamily="2" charset="2"/>
              <a:buNone/>
              <a:tabLst>
                <a:tab pos="987425" algn="l"/>
                <a:tab pos="1074738" algn="l"/>
              </a:tabLst>
            </a:pPr>
            <a:endParaRPr lang="en-GB" altLang="en-US" sz="2000" b="0" kern="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marL="449263" indent="-449263">
              <a:lnSpc>
                <a:spcPct val="140000"/>
              </a:lnSpc>
              <a:spcBef>
                <a:spcPct val="0"/>
              </a:spcBef>
              <a:buFont typeface="Wingdings" pitchFamily="2" charset="2"/>
              <a:buNone/>
              <a:tabLst>
                <a:tab pos="987425" algn="l"/>
                <a:tab pos="1074738" algn="l"/>
              </a:tabLst>
            </a:pPr>
            <a:r>
              <a:rPr lang="en-GB" altLang="en-US" sz="2000" b="0" kern="0" dirty="0" smtClean="0">
                <a:latin typeface="Calibri" panose="020F0502020204030204" pitchFamily="34" charset="0"/>
                <a:sym typeface="Symbol" pitchFamily="18" charset="2"/>
              </a:rPr>
              <a:t>Model implemented in REFIT </a:t>
            </a:r>
            <a:r>
              <a:rPr lang="en-GB" altLang="en-US" sz="2000" b="0" kern="0" dirty="0" smtClean="0">
                <a:latin typeface="Calibri" panose="020F0502020204030204" pitchFamily="34" charset="0"/>
                <a:sym typeface="Symbol" pitchFamily="18" charset="2"/>
              </a:rPr>
              <a:t>or SAMMY: </a:t>
            </a:r>
            <a:endParaRPr lang="en-GB" altLang="en-US" sz="2000" b="0" kern="0" dirty="0" smtClean="0">
              <a:latin typeface="Calibri" panose="020F0502020204030204" pitchFamily="34" charset="0"/>
            </a:endParaRPr>
          </a:p>
          <a:p>
            <a:pPr marL="261938" lvl="1" indent="-261938">
              <a:spcBef>
                <a:spcPts val="0"/>
              </a:spcBef>
              <a:buClr>
                <a:srgbClr val="4D4D4D"/>
              </a:buClr>
              <a:tabLst>
                <a:tab pos="987425" algn="l"/>
              </a:tabLst>
            </a:pPr>
            <a:r>
              <a:rPr lang="en-GB" altLang="en-US" sz="20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R-matrix theory : parameterisation of </a:t>
            </a:r>
            <a:r>
              <a:rPr lang="en-GB" altLang="en-US" sz="2000" b="0" kern="0" dirty="0" smtClean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 by RP ()</a:t>
            </a:r>
          </a:p>
          <a:p>
            <a:pPr marL="261938" lvl="1" indent="-261938">
              <a:spcBef>
                <a:spcPts val="0"/>
              </a:spcBef>
              <a:buClr>
                <a:srgbClr val="4D4D4D"/>
              </a:buClr>
              <a:tabLst>
                <a:tab pos="987425" algn="l"/>
              </a:tabLst>
            </a:pPr>
            <a:r>
              <a:rPr lang="en-GB" altLang="en-US" sz="2000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Experimental conditions : parameter vector </a:t>
            </a:r>
            <a:r>
              <a:rPr lang="en-GB" altLang="en-US" sz="2000" b="0" kern="0" dirty="0" smtClean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</a:t>
            </a: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50520271"/>
              </p:ext>
            </p:extLst>
          </p:nvPr>
        </p:nvGraphicFramePr>
        <p:xfrm>
          <a:off x="344488" y="4581128"/>
          <a:ext cx="3201988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485" name="Equation" r:id="rId5" imgW="1473120" imgH="291960" progId="Equation.3">
                  <p:embed/>
                </p:oleObj>
              </mc:Choice>
              <mc:Fallback>
                <p:oleObj name="Equation" r:id="rId5" imgW="1473120" imgH="291960" progId="Equation.3">
                  <p:embed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4581128"/>
                        <a:ext cx="3201988" cy="63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6988704"/>
              </p:ext>
            </p:extLst>
          </p:nvPr>
        </p:nvGraphicFramePr>
        <p:xfrm>
          <a:off x="2648744" y="5085184"/>
          <a:ext cx="31750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486" name="Equation" r:id="rId7" imgW="1968480" imgH="622080" progId="Equation.3">
                  <p:embed/>
                </p:oleObj>
              </mc:Choice>
              <mc:Fallback>
                <p:oleObj name="Equation" r:id="rId7" imgW="1968480" imgH="6220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8744" y="5085184"/>
                        <a:ext cx="3175000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0606"/>
          <a:stretch/>
        </p:blipFill>
        <p:spPr bwMode="auto">
          <a:xfrm>
            <a:off x="5400000" y="900000"/>
            <a:ext cx="4373925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329264" y="900000"/>
            <a:ext cx="1176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aseline="30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241</a:t>
            </a:r>
            <a:r>
              <a:rPr lang="en-GB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Am + n</a:t>
            </a:r>
            <a:endParaRPr lang="en-GB" sz="20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7355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smtClean="0"/>
              <a:t>Ideal experiment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73238"/>
            <a:ext cx="5024438" cy="217011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195"/>
                  </a:schemeClr>
                </a:solidFill>
              </a14:hiddenFill>
            </a:ext>
          </a:extLst>
        </p:spPr>
        <p:txBody>
          <a:bodyPr/>
          <a:lstStyle/>
          <a:p>
            <a:pPr marL="93663" indent="0" eaLnBrk="1" hangingPunct="1">
              <a:spcBef>
                <a:spcPct val="0"/>
              </a:spcBef>
              <a:buFont typeface="Wingdings" pitchFamily="2" charset="2"/>
              <a:buNone/>
              <a:tabLst>
                <a:tab pos="441325" algn="l"/>
                <a:tab pos="715963" algn="l"/>
              </a:tabLst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In ideal conditions (</a:t>
            </a: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</a:t>
            </a: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 &gt; </a:t>
            </a: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</a:t>
            </a:r>
            <a:r>
              <a:rPr lang="en-GB" altLang="en-US" sz="2200" b="0" baseline="-2500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R</a:t>
            </a: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 and  </a:t>
            </a:r>
            <a:r>
              <a:rPr lang="en-GB" altLang="en-US" sz="2200" b="0" baseline="-2500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D</a:t>
            </a: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) </a:t>
            </a:r>
          </a:p>
          <a:p>
            <a:pPr marL="93663" indent="0" eaLnBrk="1" hangingPunct="1">
              <a:spcBef>
                <a:spcPct val="0"/>
              </a:spcBef>
              <a:buFont typeface="Wingdings" pitchFamily="2" charset="2"/>
              <a:buNone/>
              <a:tabLst>
                <a:tab pos="441325" algn="l"/>
                <a:tab pos="715963" algn="l"/>
              </a:tabLst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93663" indent="0" eaLnBrk="1" hangingPunct="1">
              <a:spcBef>
                <a:spcPct val="0"/>
              </a:spcBef>
              <a:buNone/>
              <a:tabLst>
                <a:tab pos="441325" algn="l"/>
                <a:tab pos="715963" algn="l"/>
              </a:tabLst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 </a:t>
            </a:r>
            <a:r>
              <a:rPr lang="en-GB" altLang="en-US" sz="2200" b="0" dirty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E</a:t>
            </a:r>
            <a:r>
              <a:rPr lang="en-GB" altLang="en-US" sz="2200" b="0" baseline="-25000" dirty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R</a:t>
            </a:r>
            <a:r>
              <a:rPr lang="en-GB" altLang="en-US" sz="2200" b="0" dirty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,</a:t>
            </a: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altLang="en-US" sz="2200" b="0" dirty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</a:t>
            </a:r>
            <a:r>
              <a:rPr lang="en-GB" altLang="en-US" sz="2200" b="0" baseline="-2500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o</a:t>
            </a: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</a:t>
            </a:r>
            <a:r>
              <a:rPr lang="en-GB" altLang="en-US" sz="2200" b="0" baseline="-2500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</a:t>
            </a: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/ and  from one experiment</a:t>
            </a:r>
          </a:p>
          <a:p>
            <a:pPr marL="93663" indent="0" eaLnBrk="1" hangingPunct="1">
              <a:spcBef>
                <a:spcPct val="0"/>
              </a:spcBef>
              <a:buFont typeface="Wingdings" pitchFamily="2" charset="2"/>
              <a:buNone/>
              <a:tabLst>
                <a:tab pos="441325" algn="l"/>
                <a:tab pos="715963" algn="l"/>
              </a:tabLst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	</a:t>
            </a:r>
          </a:p>
          <a:p>
            <a:pPr marL="93663" indent="0" eaLnBrk="1" hangingPunct="1">
              <a:spcBef>
                <a:spcPct val="0"/>
              </a:spcBef>
              <a:buFont typeface="Wingdings" pitchFamily="2" charset="2"/>
              <a:buNone/>
              <a:tabLst>
                <a:tab pos="441325" algn="l"/>
                <a:tab pos="715963" algn="l"/>
              </a:tabLst>
            </a:pPr>
            <a:r>
              <a:rPr lang="en-GB" altLang="en-US" sz="2200" dirty="0" smtClean="0">
                <a:solidFill>
                  <a:srgbClr val="FF3300"/>
                </a:solidFill>
                <a:sym typeface="Symbol" pitchFamily="18" charset="2"/>
              </a:rPr>
              <a:t>	</a:t>
            </a:r>
          </a:p>
          <a:p>
            <a:pPr marL="93663" indent="0" eaLnBrk="1" hangingPunct="1">
              <a:spcBef>
                <a:spcPct val="0"/>
              </a:spcBef>
              <a:buFont typeface="Wingdings" pitchFamily="2" charset="2"/>
              <a:buNone/>
              <a:tabLst>
                <a:tab pos="441325" algn="l"/>
                <a:tab pos="715963" algn="l"/>
              </a:tabLst>
            </a:pPr>
            <a:endParaRPr lang="en-GB" altLang="en-US" sz="2200" dirty="0" smtClean="0">
              <a:solidFill>
                <a:srgbClr val="008000"/>
              </a:solidFill>
              <a:sym typeface="Symbol" pitchFamily="18" charset="2"/>
            </a:endParaRP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0" t="7782" r="7280" b="5559"/>
          <a:stretch>
            <a:fillRect/>
          </a:stretch>
        </p:blipFill>
        <p:spPr bwMode="auto">
          <a:xfrm>
            <a:off x="5024438" y="981075"/>
            <a:ext cx="4829175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140101"/>
              </p:ext>
            </p:extLst>
          </p:nvPr>
        </p:nvGraphicFramePr>
        <p:xfrm>
          <a:off x="393700" y="3652838"/>
          <a:ext cx="1414463" cy="77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693" name="Equation" r:id="rId5" imgW="838080" imgH="457200" progId="Equation.3">
                  <p:embed/>
                </p:oleObj>
              </mc:Choice>
              <mc:Fallback>
                <p:oleObj name="Equation" r:id="rId5" imgW="838080" imgH="45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700" y="3652838"/>
                        <a:ext cx="1414463" cy="77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8274548"/>
              </p:ext>
            </p:extLst>
          </p:nvPr>
        </p:nvGraphicFramePr>
        <p:xfrm>
          <a:off x="2388369" y="3621137"/>
          <a:ext cx="2060575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694" name="Equation" r:id="rId7" imgW="1218960" imgH="482400" progId="Equation.3">
                  <p:embed/>
                </p:oleObj>
              </mc:Choice>
              <mc:Fallback>
                <p:oleObj name="Equation" r:id="rId7" imgW="1218960" imgH="482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8369" y="3621137"/>
                        <a:ext cx="2060575" cy="81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60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 smtClean="0"/>
              <a:t>Theoretical yield: 1.15 </a:t>
            </a:r>
            <a:r>
              <a:rPr lang="en-GB" altLang="en-US" dirty="0" err="1" smtClean="0"/>
              <a:t>eV</a:t>
            </a:r>
            <a:r>
              <a:rPr lang="en-GB" altLang="en-US" dirty="0" smtClean="0"/>
              <a:t> resonance of </a:t>
            </a:r>
            <a:r>
              <a:rPr lang="en-GB" altLang="en-US" baseline="30000" dirty="0" smtClean="0"/>
              <a:t>56</a:t>
            </a:r>
            <a:r>
              <a:rPr lang="en-GB" altLang="en-US" dirty="0" smtClean="0"/>
              <a:t>Fe</a:t>
            </a:r>
          </a:p>
        </p:txBody>
      </p:sp>
      <p:sp>
        <p:nvSpPr>
          <p:cNvPr id="39942" name="Rectangle 5"/>
          <p:cNvSpPr>
            <a:spLocks noChangeArrowheads="1"/>
          </p:cNvSpPr>
          <p:nvPr/>
        </p:nvSpPr>
        <p:spPr bwMode="auto">
          <a:xfrm>
            <a:off x="0" y="321310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/>
          </a:p>
        </p:txBody>
      </p:sp>
      <p:sp>
        <p:nvSpPr>
          <p:cNvPr id="39943" name="Text Box 6"/>
          <p:cNvSpPr txBox="1">
            <a:spLocks noChangeArrowheads="1"/>
          </p:cNvSpPr>
          <p:nvPr/>
        </p:nvSpPr>
        <p:spPr bwMode="auto">
          <a:xfrm>
            <a:off x="1784350" y="1196975"/>
            <a:ext cx="27294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2000" baseline="30000" dirty="0" smtClean="0">
                <a:solidFill>
                  <a:schemeClr val="tx1"/>
                </a:solidFill>
                <a:latin typeface="Calibri" pitchFamily="34" charset="0"/>
              </a:rPr>
              <a:t>56</a:t>
            </a:r>
            <a:r>
              <a:rPr lang="en-GB" altLang="en-US" sz="2000" dirty="0" smtClean="0">
                <a:solidFill>
                  <a:schemeClr val="tx1"/>
                </a:solidFill>
                <a:latin typeface="Calibri" pitchFamily="34" charset="0"/>
              </a:rPr>
              <a:t>Fe </a:t>
            </a:r>
            <a:r>
              <a:rPr lang="en-GB" altLang="en-US" sz="2000" dirty="0">
                <a:solidFill>
                  <a:schemeClr val="tx1"/>
                </a:solidFill>
                <a:latin typeface="Calibri" pitchFamily="34" charset="0"/>
              </a:rPr>
              <a:t>1.15 </a:t>
            </a:r>
            <a:r>
              <a:rPr lang="en-GB" altLang="en-US" sz="2000" dirty="0" err="1">
                <a:solidFill>
                  <a:schemeClr val="tx1"/>
                </a:solidFill>
                <a:latin typeface="Calibri" pitchFamily="34" charset="0"/>
              </a:rPr>
              <a:t>keV</a:t>
            </a:r>
            <a:r>
              <a:rPr lang="en-GB" altLang="en-US" sz="2000" dirty="0">
                <a:solidFill>
                  <a:schemeClr val="tx1"/>
                </a:solidFill>
                <a:latin typeface="Calibri" pitchFamily="34" charset="0"/>
              </a:rPr>
              <a:t> resonance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65"/>
          <a:stretch>
            <a:fillRect/>
          </a:stretch>
        </p:blipFill>
        <p:spPr bwMode="auto">
          <a:xfrm>
            <a:off x="0" y="1798638"/>
            <a:ext cx="6175375" cy="461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Object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462946046"/>
              </p:ext>
            </p:extLst>
          </p:nvPr>
        </p:nvGraphicFramePr>
        <p:xfrm>
          <a:off x="6378575" y="939800"/>
          <a:ext cx="285908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529" name="Equation" r:id="rId4" imgW="1434960" imgH="457200" progId="Equation.3">
                  <p:embed/>
                </p:oleObj>
              </mc:Choice>
              <mc:Fallback>
                <p:oleObj name="Equation" r:id="rId4" imgW="1434960" imgH="4572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8575" y="939800"/>
                        <a:ext cx="2859088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748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 smtClean="0"/>
              <a:t>+ Doppler</a:t>
            </a:r>
          </a:p>
        </p:txBody>
      </p:sp>
      <p:pic>
        <p:nvPicPr>
          <p:cNvPr id="40970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65"/>
          <a:stretch>
            <a:fillRect/>
          </a:stretch>
        </p:blipFill>
        <p:spPr bwMode="auto">
          <a:xfrm>
            <a:off x="0" y="1798638"/>
            <a:ext cx="6178550" cy="461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784350" y="1196975"/>
            <a:ext cx="27294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2000" baseline="30000" dirty="0" smtClean="0">
                <a:solidFill>
                  <a:schemeClr val="tx1"/>
                </a:solidFill>
                <a:latin typeface="Calibri" pitchFamily="34" charset="0"/>
              </a:rPr>
              <a:t>56</a:t>
            </a:r>
            <a:r>
              <a:rPr lang="en-GB" altLang="en-US" sz="2000" dirty="0" smtClean="0">
                <a:solidFill>
                  <a:schemeClr val="tx1"/>
                </a:solidFill>
                <a:latin typeface="Calibri" pitchFamily="34" charset="0"/>
              </a:rPr>
              <a:t>Fe </a:t>
            </a:r>
            <a:r>
              <a:rPr lang="en-GB" altLang="en-US" sz="2000" dirty="0">
                <a:solidFill>
                  <a:schemeClr val="tx1"/>
                </a:solidFill>
                <a:latin typeface="Calibri" pitchFamily="34" charset="0"/>
              </a:rPr>
              <a:t>1.15 </a:t>
            </a:r>
            <a:r>
              <a:rPr lang="en-GB" altLang="en-US" sz="2000" dirty="0" err="1">
                <a:solidFill>
                  <a:schemeClr val="tx1"/>
                </a:solidFill>
                <a:latin typeface="Calibri" pitchFamily="34" charset="0"/>
              </a:rPr>
              <a:t>keV</a:t>
            </a:r>
            <a:r>
              <a:rPr lang="en-GB" altLang="en-US" sz="2000" dirty="0">
                <a:solidFill>
                  <a:schemeClr val="tx1"/>
                </a:solidFill>
                <a:latin typeface="Calibri" pitchFamily="34" charset="0"/>
              </a:rPr>
              <a:t> resonance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2383255"/>
              </p:ext>
            </p:extLst>
          </p:nvPr>
        </p:nvGraphicFramePr>
        <p:xfrm>
          <a:off x="6091238" y="2276475"/>
          <a:ext cx="33528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77" name="Equation" r:id="rId4" imgW="1676400" imgH="279400" progId="Equation.3">
                  <p:embed/>
                </p:oleObj>
              </mc:Choice>
              <mc:Fallback>
                <p:oleObj name="Equation" r:id="rId4" imgW="16764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1238" y="2276475"/>
                        <a:ext cx="3352800" cy="5588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07939215"/>
              </p:ext>
            </p:extLst>
          </p:nvPr>
        </p:nvGraphicFramePr>
        <p:xfrm>
          <a:off x="6389688" y="939800"/>
          <a:ext cx="283527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78" name="Equation" r:id="rId6" imgW="1422360" imgH="457200" progId="Equation.3">
                  <p:embed/>
                </p:oleObj>
              </mc:Choice>
              <mc:Fallback>
                <p:oleObj name="Equation" r:id="rId6" imgW="1422360" imgH="4572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9688" y="939800"/>
                        <a:ext cx="2835275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4922304"/>
              </p:ext>
            </p:extLst>
          </p:nvPr>
        </p:nvGraphicFramePr>
        <p:xfrm>
          <a:off x="6321152" y="3140968"/>
          <a:ext cx="289560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79" name="Equation" r:id="rId8" imgW="1523880" imgH="545760" progId="Equation.3">
                  <p:embed/>
                </p:oleObj>
              </mc:Choice>
              <mc:Fallback>
                <p:oleObj name="Equation" r:id="rId8" imgW="152388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1152" y="3140968"/>
                        <a:ext cx="2895600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75080"/>
              </p:ext>
            </p:extLst>
          </p:nvPr>
        </p:nvGraphicFramePr>
        <p:xfrm>
          <a:off x="7256190" y="4366518"/>
          <a:ext cx="1381125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80" name="Equation" r:id="rId10" imgW="863280" imgH="419040" progId="Equation.3">
                  <p:embed/>
                </p:oleObj>
              </mc:Choice>
              <mc:Fallback>
                <p:oleObj name="Equation" r:id="rId10" imgW="8632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6190" y="4366518"/>
                        <a:ext cx="1381125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2484998"/>
              </p:ext>
            </p:extLst>
          </p:nvPr>
        </p:nvGraphicFramePr>
        <p:xfrm>
          <a:off x="7257256" y="5229200"/>
          <a:ext cx="1646238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81" name="Equation" r:id="rId12" imgW="1028520" imgH="215640" progId="Equation.3">
                  <p:embed/>
                </p:oleObj>
              </mc:Choice>
              <mc:Fallback>
                <p:oleObj name="Equation" r:id="rId12" imgW="10285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7256" y="5229200"/>
                        <a:ext cx="1646238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533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93" name="Object 12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04751740"/>
              </p:ext>
            </p:extLst>
          </p:nvPr>
        </p:nvGraphicFramePr>
        <p:xfrm>
          <a:off x="7485063" y="4292600"/>
          <a:ext cx="2420937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670" name="Equation" r:id="rId3" imgW="1384300" imgH="482600" progId="Equation.3">
                  <p:embed/>
                </p:oleObj>
              </mc:Choice>
              <mc:Fallback>
                <p:oleObj name="Equation" r:id="rId3" imgW="1384300" imgH="4826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5063" y="4292600"/>
                        <a:ext cx="2420937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0" y="321310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/>
          </a:p>
        </p:txBody>
      </p:sp>
      <p:pic>
        <p:nvPicPr>
          <p:cNvPr id="41992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65"/>
          <a:stretch>
            <a:fillRect/>
          </a:stretch>
        </p:blipFill>
        <p:spPr bwMode="auto">
          <a:xfrm>
            <a:off x="0" y="1798638"/>
            <a:ext cx="6178550" cy="461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Object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922688637"/>
              </p:ext>
            </p:extLst>
          </p:nvPr>
        </p:nvGraphicFramePr>
        <p:xfrm>
          <a:off x="6105128" y="3212976"/>
          <a:ext cx="2576513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671" name="Equation" r:id="rId6" imgW="1295280" imgH="279360" progId="Equation.3">
                  <p:embed/>
                </p:oleObj>
              </mc:Choice>
              <mc:Fallback>
                <p:oleObj name="Equation" r:id="rId6" imgW="1295280" imgH="27936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5128" y="3212976"/>
                        <a:ext cx="2576513" cy="5588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3333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6030689" y="4313212"/>
            <a:ext cx="111344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1800" b="1" dirty="0">
                <a:solidFill>
                  <a:srgbClr val="3333CC"/>
                </a:solidFill>
                <a:latin typeface="Arial" charset="0"/>
              </a:rPr>
              <a:t>L = 60 </a:t>
            </a:r>
            <a:r>
              <a:rPr lang="en-GB" altLang="en-US" sz="1800" b="1" dirty="0" smtClean="0">
                <a:solidFill>
                  <a:srgbClr val="3333CC"/>
                </a:solidFill>
                <a:latin typeface="Arial" charset="0"/>
              </a:rPr>
              <a:t>m</a:t>
            </a:r>
            <a:endParaRPr lang="en-GB" altLang="en-US" sz="1800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+ Doppler + Response</a:t>
            </a:r>
            <a:endParaRPr lang="en-IN" dirty="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1784350" y="1196975"/>
            <a:ext cx="27294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2000" baseline="30000" dirty="0" smtClean="0">
                <a:solidFill>
                  <a:schemeClr val="tx1"/>
                </a:solidFill>
                <a:latin typeface="Calibri" pitchFamily="34" charset="0"/>
              </a:rPr>
              <a:t>56</a:t>
            </a:r>
            <a:r>
              <a:rPr lang="en-GB" altLang="en-US" sz="2000" dirty="0" smtClean="0">
                <a:solidFill>
                  <a:schemeClr val="tx1"/>
                </a:solidFill>
                <a:latin typeface="Calibri" pitchFamily="34" charset="0"/>
              </a:rPr>
              <a:t>Fe </a:t>
            </a:r>
            <a:r>
              <a:rPr lang="en-GB" altLang="en-US" sz="2000" dirty="0">
                <a:solidFill>
                  <a:schemeClr val="tx1"/>
                </a:solidFill>
                <a:latin typeface="Calibri" pitchFamily="34" charset="0"/>
              </a:rPr>
              <a:t>1.15 </a:t>
            </a:r>
            <a:r>
              <a:rPr lang="en-GB" altLang="en-US" sz="2000" dirty="0" err="1">
                <a:solidFill>
                  <a:schemeClr val="tx1"/>
                </a:solidFill>
                <a:latin typeface="Calibri" pitchFamily="34" charset="0"/>
              </a:rPr>
              <a:t>keV</a:t>
            </a:r>
            <a:r>
              <a:rPr lang="en-GB" altLang="en-US" sz="2000" dirty="0">
                <a:solidFill>
                  <a:schemeClr val="tx1"/>
                </a:solidFill>
                <a:latin typeface="Calibri" pitchFamily="34" charset="0"/>
              </a:rPr>
              <a:t> resonance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8521627"/>
              </p:ext>
            </p:extLst>
          </p:nvPr>
        </p:nvGraphicFramePr>
        <p:xfrm>
          <a:off x="6091238" y="2276475"/>
          <a:ext cx="33528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672" name="Equation" r:id="rId8" imgW="1676400" imgH="279400" progId="Equation.3">
                  <p:embed/>
                </p:oleObj>
              </mc:Choice>
              <mc:Fallback>
                <p:oleObj name="Equation" r:id="rId8" imgW="16764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1238" y="2276475"/>
                        <a:ext cx="3352800" cy="5588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077972819"/>
              </p:ext>
            </p:extLst>
          </p:nvPr>
        </p:nvGraphicFramePr>
        <p:xfrm>
          <a:off x="6389688" y="939800"/>
          <a:ext cx="283527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673" name="Equation" r:id="rId10" imgW="1422360" imgH="457200" progId="Equation.3">
                  <p:embed/>
                </p:oleObj>
              </mc:Choice>
              <mc:Fallback>
                <p:oleObj name="Equation" r:id="rId10" imgW="1422360" imgH="4572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9688" y="939800"/>
                        <a:ext cx="2835275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070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+ Doppler + Response</a:t>
            </a:r>
            <a:endParaRPr lang="en-GB" altLang="en-US" dirty="0" smtClean="0"/>
          </a:p>
        </p:txBody>
      </p:sp>
      <p:graphicFrame>
        <p:nvGraphicFramePr>
          <p:cNvPr id="17" name="Object 12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54824986"/>
              </p:ext>
            </p:extLst>
          </p:nvPr>
        </p:nvGraphicFramePr>
        <p:xfrm>
          <a:off x="7485063" y="4292600"/>
          <a:ext cx="2420937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694" name="Equation" r:id="rId3" imgW="1384300" imgH="482600" progId="Equation.3">
                  <p:embed/>
                </p:oleObj>
              </mc:Choice>
              <mc:Fallback>
                <p:oleObj name="Equation" r:id="rId3" imgW="1384300" imgH="4826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5063" y="4292600"/>
                        <a:ext cx="2420937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321310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/>
          </a:p>
        </p:txBody>
      </p:sp>
      <p:pic>
        <p:nvPicPr>
          <p:cNvPr id="43018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65"/>
          <a:stretch>
            <a:fillRect/>
          </a:stretch>
        </p:blipFill>
        <p:spPr bwMode="auto">
          <a:xfrm>
            <a:off x="0" y="1798638"/>
            <a:ext cx="6178550" cy="461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6030689" y="4313212"/>
            <a:ext cx="111344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1800" b="1" dirty="0">
                <a:solidFill>
                  <a:srgbClr val="3333CC"/>
                </a:solidFill>
                <a:latin typeface="Arial" charset="0"/>
              </a:rPr>
              <a:t>L = 60 m</a:t>
            </a:r>
          </a:p>
          <a:p>
            <a:pPr eaLnBrk="1" hangingPunct="1"/>
            <a:r>
              <a:rPr lang="en-GB" altLang="en-US" sz="1800" b="1" dirty="0">
                <a:solidFill>
                  <a:srgbClr val="006600"/>
                </a:solidFill>
                <a:latin typeface="Arial" charset="0"/>
              </a:rPr>
              <a:t>L = 30 m</a:t>
            </a:r>
          </a:p>
          <a:p>
            <a:pPr eaLnBrk="1" hangingPunct="1"/>
            <a:endParaRPr lang="en-GB" altLang="en-US" sz="1800" b="1" dirty="0">
              <a:solidFill>
                <a:srgbClr val="00CC00"/>
              </a:solidFill>
              <a:latin typeface="Arial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784350" y="1196975"/>
            <a:ext cx="27294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2000" baseline="30000" dirty="0" smtClean="0">
                <a:solidFill>
                  <a:schemeClr val="tx1"/>
                </a:solidFill>
                <a:latin typeface="Calibri" pitchFamily="34" charset="0"/>
              </a:rPr>
              <a:t>56</a:t>
            </a:r>
            <a:r>
              <a:rPr lang="en-GB" altLang="en-US" sz="2000" dirty="0" smtClean="0">
                <a:solidFill>
                  <a:schemeClr val="tx1"/>
                </a:solidFill>
                <a:latin typeface="Calibri" pitchFamily="34" charset="0"/>
              </a:rPr>
              <a:t>Fe </a:t>
            </a:r>
            <a:r>
              <a:rPr lang="en-GB" altLang="en-US" sz="2000" dirty="0">
                <a:solidFill>
                  <a:schemeClr val="tx1"/>
                </a:solidFill>
                <a:latin typeface="Calibri" pitchFamily="34" charset="0"/>
              </a:rPr>
              <a:t>1.15 </a:t>
            </a:r>
            <a:r>
              <a:rPr lang="en-GB" altLang="en-US" sz="2000" dirty="0" err="1">
                <a:solidFill>
                  <a:schemeClr val="tx1"/>
                </a:solidFill>
                <a:latin typeface="Calibri" pitchFamily="34" charset="0"/>
              </a:rPr>
              <a:t>keV</a:t>
            </a:r>
            <a:r>
              <a:rPr lang="en-GB" altLang="en-US" sz="2000" dirty="0">
                <a:solidFill>
                  <a:schemeClr val="tx1"/>
                </a:solidFill>
                <a:latin typeface="Calibri" pitchFamily="34" charset="0"/>
              </a:rPr>
              <a:t> resonance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3891565"/>
              </p:ext>
            </p:extLst>
          </p:nvPr>
        </p:nvGraphicFramePr>
        <p:xfrm>
          <a:off x="6091238" y="2276475"/>
          <a:ext cx="33528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695" name="Equation" r:id="rId6" imgW="1676400" imgH="279400" progId="Equation.3">
                  <p:embed/>
                </p:oleObj>
              </mc:Choice>
              <mc:Fallback>
                <p:oleObj name="Equation" r:id="rId6" imgW="16764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1238" y="2276475"/>
                        <a:ext cx="3352800" cy="5588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335957511"/>
              </p:ext>
            </p:extLst>
          </p:nvPr>
        </p:nvGraphicFramePr>
        <p:xfrm>
          <a:off x="6105525" y="3213100"/>
          <a:ext cx="2576513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696" name="Equation" r:id="rId8" imgW="1295280" imgH="279360" progId="Equation.3">
                  <p:embed/>
                </p:oleObj>
              </mc:Choice>
              <mc:Fallback>
                <p:oleObj name="Equation" r:id="rId8" imgW="1295280" imgH="27936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5525" y="3213100"/>
                        <a:ext cx="2576513" cy="5588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697908731"/>
              </p:ext>
            </p:extLst>
          </p:nvPr>
        </p:nvGraphicFramePr>
        <p:xfrm>
          <a:off x="6389688" y="939800"/>
          <a:ext cx="283527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697" name="Equation" r:id="rId10" imgW="1422360" imgH="457200" progId="Equation.3">
                  <p:embed/>
                </p:oleObj>
              </mc:Choice>
              <mc:Fallback>
                <p:oleObj name="Equation" r:id="rId10" imgW="1422360" imgH="4572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9688" y="939800"/>
                        <a:ext cx="2835275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591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+ Doppler + Response</a:t>
            </a:r>
            <a:endParaRPr lang="en-GB" altLang="en-US" dirty="0" smtClean="0"/>
          </a:p>
        </p:txBody>
      </p:sp>
      <p:graphicFrame>
        <p:nvGraphicFramePr>
          <p:cNvPr id="16" name="Object 12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10194135"/>
              </p:ext>
            </p:extLst>
          </p:nvPr>
        </p:nvGraphicFramePr>
        <p:xfrm>
          <a:off x="7485063" y="4292600"/>
          <a:ext cx="2420937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718" name="Equation" r:id="rId3" imgW="1384300" imgH="482600" progId="Equation.3">
                  <p:embed/>
                </p:oleObj>
              </mc:Choice>
              <mc:Fallback>
                <p:oleObj name="Equation" r:id="rId3" imgW="1384300" imgH="4826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5063" y="4292600"/>
                        <a:ext cx="2420937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316230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/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321310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/>
          </a:p>
        </p:txBody>
      </p:sp>
      <p:pic>
        <p:nvPicPr>
          <p:cNvPr id="44042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65"/>
          <a:stretch>
            <a:fillRect/>
          </a:stretch>
        </p:blipFill>
        <p:spPr bwMode="auto">
          <a:xfrm>
            <a:off x="0" y="1798638"/>
            <a:ext cx="6178550" cy="461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030689" y="4313212"/>
            <a:ext cx="129857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1800" b="1" dirty="0">
                <a:solidFill>
                  <a:srgbClr val="3333CC"/>
                </a:solidFill>
                <a:latin typeface="Arial" charset="0"/>
              </a:rPr>
              <a:t>L = 60 m</a:t>
            </a:r>
          </a:p>
          <a:p>
            <a:pPr eaLnBrk="1" hangingPunct="1"/>
            <a:r>
              <a:rPr lang="en-GB" altLang="en-US" sz="1800" b="1" dirty="0">
                <a:solidFill>
                  <a:srgbClr val="006600"/>
                </a:solidFill>
                <a:latin typeface="Arial" charset="0"/>
              </a:rPr>
              <a:t>L = 30 m</a:t>
            </a:r>
          </a:p>
          <a:p>
            <a:pPr eaLnBrk="1" hangingPunct="1"/>
            <a:r>
              <a:rPr lang="en-GB" altLang="en-US" sz="1800" b="1" dirty="0">
                <a:solidFill>
                  <a:srgbClr val="00CC00"/>
                </a:solidFill>
                <a:latin typeface="Arial" charset="0"/>
              </a:rPr>
              <a:t>L = 12.5 m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784350" y="1196975"/>
            <a:ext cx="27294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2000" baseline="30000" dirty="0" smtClean="0">
                <a:solidFill>
                  <a:schemeClr val="tx1"/>
                </a:solidFill>
                <a:latin typeface="Calibri" pitchFamily="34" charset="0"/>
              </a:rPr>
              <a:t>56</a:t>
            </a:r>
            <a:r>
              <a:rPr lang="en-GB" altLang="en-US" sz="2000" dirty="0" smtClean="0">
                <a:solidFill>
                  <a:schemeClr val="tx1"/>
                </a:solidFill>
                <a:latin typeface="Calibri" pitchFamily="34" charset="0"/>
              </a:rPr>
              <a:t>Fe </a:t>
            </a:r>
            <a:r>
              <a:rPr lang="en-GB" altLang="en-US" sz="2000" dirty="0">
                <a:solidFill>
                  <a:schemeClr val="tx1"/>
                </a:solidFill>
                <a:latin typeface="Calibri" pitchFamily="34" charset="0"/>
              </a:rPr>
              <a:t>1.15 </a:t>
            </a:r>
            <a:r>
              <a:rPr lang="en-GB" altLang="en-US" sz="2000" dirty="0" err="1">
                <a:solidFill>
                  <a:schemeClr val="tx1"/>
                </a:solidFill>
                <a:latin typeface="Calibri" pitchFamily="34" charset="0"/>
              </a:rPr>
              <a:t>keV</a:t>
            </a:r>
            <a:r>
              <a:rPr lang="en-GB" altLang="en-US" sz="2000" dirty="0">
                <a:solidFill>
                  <a:schemeClr val="tx1"/>
                </a:solidFill>
                <a:latin typeface="Calibri" pitchFamily="34" charset="0"/>
              </a:rPr>
              <a:t> resonance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703540"/>
              </p:ext>
            </p:extLst>
          </p:nvPr>
        </p:nvGraphicFramePr>
        <p:xfrm>
          <a:off x="6091238" y="2276475"/>
          <a:ext cx="33528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719" name="Equation" r:id="rId6" imgW="1676400" imgH="279400" progId="Equation.3">
                  <p:embed/>
                </p:oleObj>
              </mc:Choice>
              <mc:Fallback>
                <p:oleObj name="Equation" r:id="rId6" imgW="16764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1238" y="2276475"/>
                        <a:ext cx="3352800" cy="5588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37192022"/>
              </p:ext>
            </p:extLst>
          </p:nvPr>
        </p:nvGraphicFramePr>
        <p:xfrm>
          <a:off x="6105525" y="3213100"/>
          <a:ext cx="2576513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720" name="Equation" r:id="rId8" imgW="1295280" imgH="279360" progId="Equation.3">
                  <p:embed/>
                </p:oleObj>
              </mc:Choice>
              <mc:Fallback>
                <p:oleObj name="Equation" r:id="rId8" imgW="1295280" imgH="27936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5525" y="3213100"/>
                        <a:ext cx="2576513" cy="5588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33CC33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40004639"/>
              </p:ext>
            </p:extLst>
          </p:nvPr>
        </p:nvGraphicFramePr>
        <p:xfrm>
          <a:off x="6389688" y="939800"/>
          <a:ext cx="283527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721" name="Equation" r:id="rId10" imgW="1422360" imgH="457200" progId="Equation.3">
                  <p:embed/>
                </p:oleObj>
              </mc:Choice>
              <mc:Fallback>
                <p:oleObj name="Equation" r:id="rId10" imgW="1422360" imgH="4572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9688" y="939800"/>
                        <a:ext cx="2835275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426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Experimental observable when </a:t>
            </a:r>
            <a:r>
              <a:rPr lang="en-GB" altLang="en-US" dirty="0" smtClean="0">
                <a:sym typeface="Symbol" pitchFamily="18" charset="2"/>
              </a:rPr>
              <a:t></a:t>
            </a:r>
            <a:r>
              <a:rPr lang="en-GB" altLang="en-US" dirty="0" smtClean="0"/>
              <a:t> </a:t>
            </a:r>
            <a:r>
              <a:rPr lang="en-GB" altLang="en-US" dirty="0"/>
              <a:t>&lt; </a:t>
            </a:r>
            <a:r>
              <a:rPr lang="en-GB" altLang="en-US" dirty="0">
                <a:sym typeface="Symbol" pitchFamily="18" charset="2"/>
              </a:rPr>
              <a:t></a:t>
            </a:r>
            <a:r>
              <a:rPr lang="en-GB" altLang="en-US" baseline="-25000" dirty="0">
                <a:sym typeface="Symbol" pitchFamily="18" charset="2"/>
              </a:rPr>
              <a:t>R</a:t>
            </a:r>
            <a:r>
              <a:rPr lang="en-GB" altLang="en-US" dirty="0">
                <a:sym typeface="Symbol" pitchFamily="18" charset="2"/>
              </a:rPr>
              <a:t> or  </a:t>
            </a:r>
            <a:r>
              <a:rPr lang="en-GB" altLang="en-US" baseline="-25000" dirty="0">
                <a:sym typeface="Symbol" pitchFamily="18" charset="2"/>
              </a:rPr>
              <a:t>D</a:t>
            </a:r>
            <a:endParaRPr lang="en-GB" dirty="0"/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4488" y="1629246"/>
            <a:ext cx="4857750" cy="44640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195"/>
                  </a:schemeClr>
                </a:solidFill>
              </a14:hiddenFill>
            </a:ext>
          </a:extLst>
        </p:spPr>
        <p:txBody>
          <a:bodyPr/>
          <a:lstStyle/>
          <a:p>
            <a:pPr marL="355600" indent="-355600" eaLnBrk="1" hangingPunct="1">
              <a:buFont typeface="Wingdings" pitchFamily="2" charset="2"/>
              <a:buNone/>
              <a:tabLst>
                <a:tab pos="177800" algn="l"/>
                <a:tab pos="355600" algn="l"/>
                <a:tab pos="901700" algn="l"/>
              </a:tabLst>
            </a:pPr>
            <a:endParaRPr lang="en-US" altLang="en-US" sz="1800" dirty="0" smtClean="0">
              <a:solidFill>
                <a:schemeClr val="accent2"/>
              </a:solidFill>
            </a:endParaRPr>
          </a:p>
          <a:p>
            <a:pPr marL="355600" indent="-355600" eaLnBrk="1" hangingPunct="1">
              <a:buFont typeface="Wingdings" pitchFamily="2" charset="2"/>
              <a:buNone/>
              <a:tabLst>
                <a:tab pos="177800" algn="l"/>
                <a:tab pos="355600" algn="l"/>
                <a:tab pos="901700" algn="l"/>
              </a:tabLst>
            </a:pPr>
            <a:r>
              <a:rPr lang="en-US" altLang="en-US" sz="2200" b="0" dirty="0" smtClean="0">
                <a:latin typeface="Calibri" panose="020F0502020204030204" pitchFamily="34" charset="0"/>
              </a:rPr>
              <a:t>dominated by </a:t>
            </a:r>
            <a:r>
              <a:rPr lang="en-US" altLang="en-US" sz="2200" b="0" dirty="0" smtClean="0">
                <a:latin typeface="Calibri" panose="020F0502020204030204" pitchFamily="34" charset="0"/>
                <a:sym typeface="Symbol" pitchFamily="18" charset="2"/>
              </a:rPr>
              <a:t></a:t>
            </a:r>
            <a:r>
              <a:rPr lang="en-US" altLang="en-US" sz="2200" b="0" baseline="-25000" dirty="0" smtClean="0">
                <a:latin typeface="Calibri" panose="020F0502020204030204" pitchFamily="34" charset="0"/>
              </a:rPr>
              <a:t>R </a:t>
            </a:r>
            <a:r>
              <a:rPr lang="en-US" altLang="en-US" sz="2200" b="0" dirty="0" smtClean="0">
                <a:latin typeface="Calibri" panose="020F0502020204030204" pitchFamily="34" charset="0"/>
              </a:rPr>
              <a:t>or </a:t>
            </a:r>
            <a:r>
              <a:rPr lang="en-US" altLang="en-US" sz="2200" b="0" dirty="0" smtClean="0">
                <a:latin typeface="Calibri" panose="020F0502020204030204" pitchFamily="34" charset="0"/>
                <a:sym typeface="Symbol" pitchFamily="18" charset="2"/>
              </a:rPr>
              <a:t></a:t>
            </a:r>
            <a:r>
              <a:rPr lang="en-US" altLang="en-US" sz="2200" b="0" baseline="-25000" dirty="0" smtClean="0">
                <a:latin typeface="Calibri" panose="020F0502020204030204" pitchFamily="34" charset="0"/>
              </a:rPr>
              <a:t>D </a:t>
            </a:r>
            <a:endParaRPr lang="en-US" altLang="en-US" sz="2200" b="0" dirty="0" smtClean="0">
              <a:latin typeface="Calibri" panose="020F0502020204030204" pitchFamily="34" charset="0"/>
            </a:endParaRPr>
          </a:p>
          <a:p>
            <a:pPr marL="355600" indent="-355600" eaLnBrk="1" hangingPunct="1">
              <a:buFont typeface="Wingdings" pitchFamily="2" charset="2"/>
              <a:buNone/>
              <a:tabLst>
                <a:tab pos="177800" algn="l"/>
                <a:tab pos="355600" algn="l"/>
                <a:tab pos="901700" algn="l"/>
              </a:tabLst>
            </a:pPr>
            <a:r>
              <a:rPr lang="en-US" altLang="en-US" sz="2200" b="0" dirty="0" smtClean="0">
                <a:latin typeface="Calibri" panose="020F0502020204030204" pitchFamily="34" charset="0"/>
                <a:sym typeface="Symbol" pitchFamily="18" charset="2"/>
              </a:rPr>
              <a:t>	-	</a:t>
            </a:r>
            <a:r>
              <a:rPr lang="en-US" altLang="en-US" sz="2200" b="0" baseline="-25000" dirty="0" smtClean="0">
                <a:latin typeface="Calibri" panose="020F0502020204030204" pitchFamily="34" charset="0"/>
              </a:rPr>
              <a:t>R</a:t>
            </a:r>
            <a:r>
              <a:rPr lang="en-US" altLang="en-US" sz="2200" b="0" dirty="0" smtClean="0">
                <a:latin typeface="Calibri" panose="020F0502020204030204" pitchFamily="34" charset="0"/>
              </a:rPr>
              <a:t>		Experimental resolution</a:t>
            </a:r>
          </a:p>
          <a:p>
            <a:pPr marL="355600" indent="-355600" eaLnBrk="1" hangingPunct="1">
              <a:tabLst>
                <a:tab pos="177800" algn="l"/>
                <a:tab pos="355600" algn="l"/>
                <a:tab pos="901700" algn="l"/>
              </a:tabLst>
            </a:pPr>
            <a:endParaRPr lang="en-US" altLang="en-US" sz="2200" b="0" dirty="0" smtClean="0">
              <a:latin typeface="Calibri" panose="020F0502020204030204" pitchFamily="34" charset="0"/>
            </a:endParaRPr>
          </a:p>
          <a:p>
            <a:pPr marL="355600" indent="-355600" eaLnBrk="1" hangingPunct="1">
              <a:buFont typeface="Wingdings" pitchFamily="2" charset="2"/>
              <a:buNone/>
              <a:tabLst>
                <a:tab pos="177800" algn="l"/>
                <a:tab pos="355600" algn="l"/>
                <a:tab pos="901700" algn="l"/>
              </a:tabLst>
            </a:pPr>
            <a:r>
              <a:rPr lang="en-US" altLang="en-US" sz="2200" b="0" dirty="0" smtClean="0">
                <a:latin typeface="Calibri" panose="020F0502020204030204" pitchFamily="34" charset="0"/>
                <a:sym typeface="Symbol" pitchFamily="18" charset="2"/>
              </a:rPr>
              <a:t>	-	</a:t>
            </a:r>
            <a:r>
              <a:rPr lang="en-US" altLang="en-US" sz="2200" b="0" baseline="-25000" dirty="0" smtClean="0">
                <a:latin typeface="Calibri" panose="020F0502020204030204" pitchFamily="34" charset="0"/>
              </a:rPr>
              <a:t>D</a:t>
            </a:r>
            <a:r>
              <a:rPr lang="en-US" altLang="en-US" sz="2200" b="0" dirty="0" smtClean="0">
                <a:latin typeface="Calibri" panose="020F0502020204030204" pitchFamily="34" charset="0"/>
              </a:rPr>
              <a:t>	Doppler broadening</a:t>
            </a:r>
          </a:p>
          <a:p>
            <a:pPr marL="355600" indent="-355600" eaLnBrk="1" hangingPunct="1">
              <a:buFont typeface="Wingdings" pitchFamily="2" charset="2"/>
              <a:buNone/>
              <a:tabLst>
                <a:tab pos="177800" algn="l"/>
                <a:tab pos="355600" algn="l"/>
                <a:tab pos="901700" algn="l"/>
              </a:tabLst>
            </a:pPr>
            <a:endParaRPr lang="en-US" altLang="en-US" sz="2200" b="0" dirty="0" smtClean="0">
              <a:latin typeface="Calibri" panose="020F0502020204030204" pitchFamily="34" charset="0"/>
            </a:endParaRPr>
          </a:p>
          <a:p>
            <a:pPr marL="355600" indent="-355600" eaLnBrk="1" hangingPunct="1">
              <a:buFont typeface="Wingdings" pitchFamily="2" charset="2"/>
              <a:buNone/>
              <a:tabLst>
                <a:tab pos="177800" algn="l"/>
                <a:tab pos="355600" algn="l"/>
                <a:tab pos="901700" algn="l"/>
              </a:tabLst>
            </a:pPr>
            <a:r>
              <a:rPr lang="en-US" altLang="en-US" sz="2200" b="0" dirty="0" smtClean="0">
                <a:latin typeface="Calibri" panose="020F0502020204030204" pitchFamily="34" charset="0"/>
                <a:sym typeface="Symbol" pitchFamily="18" charset="2"/>
              </a:rPr>
              <a:t>	-	</a:t>
            </a:r>
            <a:r>
              <a:rPr lang="en-US" altLang="en-US" sz="2200" b="0" dirty="0" smtClean="0">
                <a:latin typeface="Calibri" panose="020F0502020204030204" pitchFamily="34" charset="0"/>
              </a:rPr>
              <a:t>	Total resonance width</a:t>
            </a:r>
          </a:p>
          <a:p>
            <a:pPr marL="355600" indent="-355600" eaLnBrk="1" hangingPunct="1">
              <a:buFont typeface="Wingdings" pitchFamily="2" charset="2"/>
              <a:buNone/>
              <a:tabLst>
                <a:tab pos="177800" algn="l"/>
                <a:tab pos="355600" algn="l"/>
                <a:tab pos="901700" algn="l"/>
              </a:tabLst>
            </a:pPr>
            <a:endParaRPr lang="en-US" altLang="en-US" sz="2200" b="0" dirty="0" smtClean="0">
              <a:latin typeface="Calibri" panose="020F0502020204030204" pitchFamily="34" charset="0"/>
              <a:sym typeface="Wingdings" pitchFamily="2" charset="2"/>
            </a:endParaRPr>
          </a:p>
          <a:p>
            <a:pPr marL="355600" indent="-355600" eaLnBrk="1" hangingPunct="1">
              <a:buFont typeface="Wingdings" pitchFamily="2" charset="2"/>
              <a:buNone/>
              <a:tabLst>
                <a:tab pos="177800" algn="l"/>
                <a:tab pos="355600" algn="l"/>
                <a:tab pos="901700" algn="l"/>
              </a:tabLst>
            </a:pPr>
            <a:r>
              <a:rPr lang="en-US" altLang="en-US" sz="2200" dirty="0" smtClean="0">
                <a:solidFill>
                  <a:srgbClr val="4D4D4D"/>
                </a:solidFill>
                <a:latin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en-US" sz="2200" dirty="0" smtClean="0">
                <a:solidFill>
                  <a:srgbClr val="4D4D4D"/>
                </a:solidFill>
                <a:latin typeface="Calibri" panose="020F0502020204030204" pitchFamily="34" charset="0"/>
                <a:sym typeface="Wingdings" pitchFamily="2" charset="2"/>
              </a:rPr>
              <a:t> effective experimental observable is resonance area</a:t>
            </a:r>
            <a:endParaRPr lang="en-GB" altLang="en-US" sz="2200" dirty="0" smtClean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4915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5386015"/>
              </p:ext>
            </p:extLst>
          </p:nvPr>
        </p:nvGraphicFramePr>
        <p:xfrm>
          <a:off x="488504" y="1230894"/>
          <a:ext cx="3177287" cy="613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649" name="Equation" r:id="rId3" imgW="1384200" imgH="266400" progId="Equation.3">
                  <p:embed/>
                </p:oleObj>
              </mc:Choice>
              <mc:Fallback>
                <p:oleObj name="Equation" r:id="rId3" imgW="13842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504" y="1230894"/>
                        <a:ext cx="3177287" cy="6139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915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0" t="5949" r="5750" b="5949"/>
          <a:stretch>
            <a:fillRect/>
          </a:stretch>
        </p:blipFill>
        <p:spPr bwMode="auto">
          <a:xfrm>
            <a:off x="5062538" y="1196975"/>
            <a:ext cx="4714875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05018" y="2219378"/>
            <a:ext cx="146706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  <a:sym typeface="Symbol"/>
              </a:rPr>
              <a:t></a:t>
            </a:r>
            <a:r>
              <a:rPr lang="en-GB" sz="1400" baseline="-25000" dirty="0" smtClean="0">
                <a:solidFill>
                  <a:schemeClr val="tx1"/>
                </a:solidFill>
                <a:sym typeface="Symbol"/>
              </a:rPr>
              <a:t>FWHM</a:t>
            </a:r>
            <a:r>
              <a:rPr lang="en-GB" sz="1400" dirty="0" smtClean="0">
                <a:solidFill>
                  <a:schemeClr val="tx1"/>
                </a:solidFill>
                <a:sym typeface="Symbol"/>
              </a:rPr>
              <a:t> = 50 eV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02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smtClean="0"/>
              <a:t>Resonance area</a:t>
            </a:r>
          </a:p>
        </p:txBody>
      </p:sp>
      <p:pic>
        <p:nvPicPr>
          <p:cNvPr id="50184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0" t="5559" r="5200" b="5559"/>
          <a:stretch>
            <a:fillRect/>
          </a:stretch>
        </p:blipFill>
        <p:spPr bwMode="auto">
          <a:xfrm>
            <a:off x="5662613" y="1619250"/>
            <a:ext cx="4186237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0" y="1125538"/>
            <a:ext cx="5329238" cy="539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195"/>
                  </a:schemeClr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Resonance area: </a:t>
            </a:r>
            <a:r>
              <a:rPr kumimoji="0" lang="en-GB" alt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 pitchFamily="18" charset="2"/>
              </a:rPr>
              <a:t></a:t>
            </a:r>
            <a:r>
              <a:rPr kumimoji="0" lang="en-GB" alt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</a:t>
            </a:r>
            <a:r>
              <a:rPr kumimoji="0" lang="en-GB" altLang="en-US" sz="2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n,r</a:t>
            </a:r>
            <a:r>
              <a:rPr kumimoji="0" lang="en-GB" alt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</a:t>
            </a:r>
            <a:endParaRPr kumimoji="0" lang="en-GB" altLang="en-US" sz="22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  <a:sym typeface="Symbol" pitchFamily="18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altLang="en-US" sz="22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altLang="en-US" sz="22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altLang="en-US" sz="22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altLang="en-US" sz="22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altLang="en-US" sz="22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altLang="en-US" sz="22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altLang="en-US" sz="22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altLang="en-US" sz="22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177800" marR="0" lvl="0" indent="-1778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altLang="en-US" sz="2100" b="1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7800" marR="0" lvl="0" indent="-1778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GB" altLang="en-US" sz="2100" b="1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7800" marR="0" lvl="0" indent="-1778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altLang="en-US" sz="2100" b="1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588038" y="3429000"/>
            <a:ext cx="2094676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(reaction Kernel)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6390313"/>
              </p:ext>
            </p:extLst>
          </p:nvPr>
        </p:nvGraphicFramePr>
        <p:xfrm>
          <a:off x="1125538" y="1428750"/>
          <a:ext cx="37338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735" name="Equation" r:id="rId4" imgW="1866090" imgH="533169" progId="Equation.3">
                  <p:embed/>
                </p:oleObj>
              </mc:Choice>
              <mc:Fallback>
                <p:oleObj name="Equation" r:id="rId4" imgW="1866090" imgH="5331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1428750"/>
                        <a:ext cx="37338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6319449"/>
              </p:ext>
            </p:extLst>
          </p:nvPr>
        </p:nvGraphicFramePr>
        <p:xfrm>
          <a:off x="1277938" y="3436938"/>
          <a:ext cx="13716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736" name="Equation" r:id="rId6" imgW="685800" imgH="330200" progId="Equation.3">
                  <p:embed/>
                </p:oleObj>
              </mc:Choice>
              <mc:Fallback>
                <p:oleObj name="Equation" r:id="rId6" imgW="6858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7938" y="3436938"/>
                        <a:ext cx="1371600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3144897"/>
              </p:ext>
            </p:extLst>
          </p:nvPr>
        </p:nvGraphicFramePr>
        <p:xfrm>
          <a:off x="1423988" y="2420938"/>
          <a:ext cx="155416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737" name="Equation" r:id="rId8" imgW="863280" imgH="507960" progId="Equation.3">
                  <p:embed/>
                </p:oleObj>
              </mc:Choice>
              <mc:Fallback>
                <p:oleObj name="Equation" r:id="rId8" imgW="8632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3988" y="2420938"/>
                        <a:ext cx="1554162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780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smtClean="0"/>
              <a:t>Resonance area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125538"/>
            <a:ext cx="5329238" cy="5399087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195"/>
                  </a:schemeClr>
                </a:solidFill>
              </a14:hiddenFill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latin typeface="Calibri" panose="020F0502020204030204" pitchFamily="34" charset="0"/>
              </a:rPr>
              <a:t>Resonance area: </a:t>
            </a:r>
            <a:r>
              <a:rPr lang="en-GB" altLang="en-US" sz="2200" b="0" dirty="0" smtClean="0">
                <a:latin typeface="Calibri" panose="020F0502020204030204" pitchFamily="34" charset="0"/>
                <a:sym typeface="Symbol" pitchFamily="18" charset="2"/>
              </a:rPr>
              <a:t></a:t>
            </a:r>
            <a:r>
              <a:rPr lang="en-GB" altLang="en-US" sz="2200" b="0" dirty="0" smtClean="0">
                <a:latin typeface="Calibri" panose="020F0502020204030204" pitchFamily="34" charset="0"/>
              </a:rPr>
              <a:t>(</a:t>
            </a:r>
            <a:r>
              <a:rPr lang="en-GB" altLang="en-US" sz="2200" b="0" dirty="0" err="1" smtClean="0">
                <a:latin typeface="Calibri" panose="020F0502020204030204" pitchFamily="34" charset="0"/>
              </a:rPr>
              <a:t>n,r</a:t>
            </a:r>
            <a:r>
              <a:rPr lang="en-GB" altLang="en-US" sz="2200" b="0" dirty="0" smtClean="0">
                <a:latin typeface="Calibri" panose="020F0502020204030204" pitchFamily="34" charset="0"/>
              </a:rPr>
              <a:t>)</a:t>
            </a:r>
            <a:endParaRPr lang="en-GB" altLang="en-US" sz="2200" b="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latin typeface="Calibri" panose="020F0502020204030204" pitchFamily="34" charset="0"/>
              </a:rPr>
              <a:t>Resonance area: </a:t>
            </a:r>
            <a:r>
              <a:rPr lang="en-GB" altLang="en-US" sz="2200" b="0" dirty="0" smtClean="0">
                <a:latin typeface="Calibri" panose="020F0502020204030204" pitchFamily="34" charset="0"/>
                <a:sym typeface="Symbol" pitchFamily="18" charset="2"/>
              </a:rPr>
              <a:t></a:t>
            </a:r>
            <a:r>
              <a:rPr lang="en-GB" altLang="en-US" sz="2200" b="0" dirty="0" smtClean="0">
                <a:latin typeface="Calibri" panose="020F0502020204030204" pitchFamily="34" charset="0"/>
              </a:rPr>
              <a:t>(</a:t>
            </a:r>
            <a:r>
              <a:rPr lang="en-GB" altLang="en-US" sz="2200" b="0" dirty="0" err="1" smtClean="0">
                <a:latin typeface="Calibri" panose="020F0502020204030204" pitchFamily="34" charset="0"/>
              </a:rPr>
              <a:t>n,tot</a:t>
            </a:r>
            <a:r>
              <a:rPr lang="en-GB" altLang="en-US" sz="2200" b="0" dirty="0" smtClean="0">
                <a:latin typeface="Calibri" panose="020F0502020204030204" pitchFamily="34" charset="0"/>
              </a:rPr>
              <a:t>)</a:t>
            </a:r>
          </a:p>
          <a:p>
            <a:pPr marL="177800" indent="-1778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GB" altLang="en-US" sz="2100" dirty="0" smtClean="0"/>
          </a:p>
          <a:p>
            <a:pPr marL="177800" indent="-177800" eaLnBrk="1" hangingPunct="1">
              <a:lnSpc>
                <a:spcPct val="90000"/>
              </a:lnSpc>
            </a:pPr>
            <a:endParaRPr lang="en-GB" altLang="en-US" sz="2100" dirty="0" smtClean="0"/>
          </a:p>
          <a:p>
            <a:pPr marL="177800" indent="-1778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GB" altLang="en-US" sz="2100" dirty="0" smtClean="0"/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2588038" y="3429000"/>
            <a:ext cx="2094676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(reaction Kernel)</a:t>
            </a:r>
          </a:p>
        </p:txBody>
      </p:sp>
      <p:pic>
        <p:nvPicPr>
          <p:cNvPr id="5120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7" t="5559" r="5157" b="5559"/>
          <a:stretch>
            <a:fillRect/>
          </a:stretch>
        </p:blipFill>
        <p:spPr bwMode="auto">
          <a:xfrm>
            <a:off x="5619750" y="1625600"/>
            <a:ext cx="4229100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6880004"/>
              </p:ext>
            </p:extLst>
          </p:nvPr>
        </p:nvGraphicFramePr>
        <p:xfrm>
          <a:off x="1098160" y="4818928"/>
          <a:ext cx="1622592" cy="914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790" name="Equation" r:id="rId4" imgW="901440" imgH="507960" progId="Equation.3">
                  <p:embed/>
                </p:oleObj>
              </mc:Choice>
              <mc:Fallback>
                <p:oleObj name="Equation" r:id="rId4" imgW="9014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8160" y="4818928"/>
                        <a:ext cx="1622592" cy="914328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098259"/>
              </p:ext>
            </p:extLst>
          </p:nvPr>
        </p:nvGraphicFramePr>
        <p:xfrm>
          <a:off x="1125537" y="1428749"/>
          <a:ext cx="3733200" cy="1066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791" name="Equation" r:id="rId6" imgW="1866600" imgH="533160" progId="Equation.3">
                  <p:embed/>
                </p:oleObj>
              </mc:Choice>
              <mc:Fallback>
                <p:oleObj name="Equation" r:id="rId6" imgW="186660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7" y="1428749"/>
                        <a:ext cx="3733200" cy="10663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5972550"/>
              </p:ext>
            </p:extLst>
          </p:nvPr>
        </p:nvGraphicFramePr>
        <p:xfrm>
          <a:off x="1424608" y="2420888"/>
          <a:ext cx="1553904" cy="914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792" name="Equation" r:id="rId8" imgW="863280" imgH="507960" progId="Equation.3">
                  <p:embed/>
                </p:oleObj>
              </mc:Choice>
              <mc:Fallback>
                <p:oleObj name="Equation" r:id="rId8" imgW="8632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4608" y="2420888"/>
                        <a:ext cx="1553904" cy="9143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6367826"/>
              </p:ext>
            </p:extLst>
          </p:nvPr>
        </p:nvGraphicFramePr>
        <p:xfrm>
          <a:off x="1277937" y="3436937"/>
          <a:ext cx="1371600" cy="6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793" name="Equation" r:id="rId10" imgW="685800" imgH="330120" progId="Equation.3">
                  <p:embed/>
                </p:oleObj>
              </mc:Choice>
              <mc:Fallback>
                <p:oleObj name="Equation" r:id="rId10" imgW="68580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7937" y="3436937"/>
                        <a:ext cx="1371600" cy="6602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015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/>
              <a:t>Doppler broadening</a:t>
            </a:r>
            <a:endParaRPr lang="en-GB" altLang="en-US" dirty="0" smtClean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3112720"/>
              </p:ext>
            </p:extLst>
          </p:nvPr>
        </p:nvGraphicFramePr>
        <p:xfrm>
          <a:off x="1792288" y="1788989"/>
          <a:ext cx="5526087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562" name="Equation" r:id="rId3" imgW="2234880" imgH="279360" progId="Equation.3">
                  <p:embed/>
                </p:oleObj>
              </mc:Choice>
              <mc:Fallback>
                <p:oleObj name="Equation" r:id="rId3" imgW="223488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2288" y="1788989"/>
                        <a:ext cx="5526087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1497178" y="4336638"/>
            <a:ext cx="1080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792760" y="1052736"/>
            <a:ext cx="5040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333399"/>
              </a:buClr>
              <a:buSzPct val="90000"/>
              <a:buFont typeface="Arial" panose="020B0604020202020204" pitchFamily="34" charset="0"/>
              <a:buChar char="•"/>
              <a:defRPr sz="2400" b="1" kern="1200">
                <a:solidFill>
                  <a:srgbClr val="333399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Tx/>
              <a:buSzPct val="90000"/>
              <a:buFont typeface="Symbol" panose="05050102010706020507" pitchFamily="18" charset="2"/>
              <a:buChar char="-"/>
              <a:defRPr sz="2000" b="1" kern="1200">
                <a:solidFill>
                  <a:srgbClr val="000000"/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8000"/>
              </a:buClr>
              <a:buSzPct val="90000"/>
              <a:buFont typeface="Wingdings" panose="05000000000000000000" pitchFamily="2" charset="2"/>
              <a:buChar char="§"/>
              <a:defRPr b="1" kern="1200">
                <a:solidFill>
                  <a:srgbClr val="008000"/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3pPr>
            <a:lvl4pPr marL="715963" indent="-3587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SzPct val="90000"/>
              <a:buFont typeface="Symbol" panose="05050102010706020507" pitchFamily="18" charset="2"/>
              <a:buChar char="Þ"/>
              <a:defRPr b="1" kern="120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§"/>
              <a:defRPr sz="2000" kern="1200">
                <a:solidFill>
                  <a:srgbClr val="595959"/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Aft>
                <a:spcPts val="0"/>
              </a:spcAft>
              <a:buFont typeface="Symbol" panose="05050102010706020507" pitchFamily="18" charset="2"/>
              <a:buNone/>
              <a:tabLst>
                <a:tab pos="812800" algn="l"/>
                <a:tab pos="1262063" algn="l"/>
                <a:tab pos="4659313" algn="l"/>
              </a:tabLst>
              <a:defRPr/>
            </a:pPr>
            <a:r>
              <a:rPr lang="en-GB" altLang="en-US" sz="2400" b="0" dirty="0" smtClean="0">
                <a:solidFill>
                  <a:srgbClr val="003399"/>
                </a:solidFill>
                <a:sym typeface="Symbol" pitchFamily="18" charset="2"/>
              </a:rPr>
              <a:t>Reaction rate is maintained</a:t>
            </a:r>
            <a:endParaRPr lang="en-GB" altLang="en-US" sz="2400" b="0" dirty="0">
              <a:solidFill>
                <a:srgbClr val="003399"/>
              </a:solidFill>
              <a:sym typeface="Symbol" pitchFamily="18" charset="2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381628" y="2564904"/>
            <a:ext cx="7200800" cy="2508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333399"/>
              </a:buClr>
              <a:buSzPct val="90000"/>
              <a:buFont typeface="Arial" panose="020B0604020202020204" pitchFamily="34" charset="0"/>
              <a:buChar char="•"/>
              <a:defRPr sz="2400" b="1" kern="1200">
                <a:solidFill>
                  <a:srgbClr val="333399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Tx/>
              <a:buSzPct val="90000"/>
              <a:buFont typeface="Symbol" panose="05050102010706020507" pitchFamily="18" charset="2"/>
              <a:buChar char="-"/>
              <a:defRPr sz="2000" b="1" kern="1200">
                <a:solidFill>
                  <a:srgbClr val="000000"/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8000"/>
              </a:buClr>
              <a:buSzPct val="90000"/>
              <a:buFont typeface="Wingdings" panose="05000000000000000000" pitchFamily="2" charset="2"/>
              <a:buChar char="§"/>
              <a:defRPr b="1" kern="1200">
                <a:solidFill>
                  <a:srgbClr val="008000"/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3pPr>
            <a:lvl4pPr marL="715963" indent="-3587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SzPct val="90000"/>
              <a:buFont typeface="Symbol" panose="05050102010706020507" pitchFamily="18" charset="2"/>
              <a:buChar char="Þ"/>
              <a:defRPr b="1" kern="120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§"/>
              <a:defRPr sz="2000" kern="1200">
                <a:solidFill>
                  <a:srgbClr val="595959"/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Aft>
                <a:spcPts val="0"/>
              </a:spcAft>
              <a:buFont typeface="Symbol" panose="05050102010706020507" pitchFamily="18" charset="2"/>
              <a:buNone/>
              <a:tabLst>
                <a:tab pos="812800" algn="l"/>
                <a:tab pos="1262063" algn="l"/>
                <a:tab pos="4659313" algn="l"/>
              </a:tabLst>
              <a:defRPr/>
            </a:pPr>
            <a:r>
              <a:rPr lang="en-GB" altLang="en-US" sz="2200" b="0" dirty="0" smtClean="0">
                <a:sym typeface="Symbol" pitchFamily="18" charset="2"/>
              </a:rPr>
              <a:t>v	:	velocity incident neutron in laboratory system</a:t>
            </a:r>
          </a:p>
          <a:p>
            <a:pPr marL="0" lvl="1" indent="0">
              <a:spcAft>
                <a:spcPts val="0"/>
              </a:spcAft>
              <a:buNone/>
              <a:tabLst>
                <a:tab pos="812800" algn="l"/>
                <a:tab pos="1262063" algn="l"/>
                <a:tab pos="4659313" algn="l"/>
              </a:tabLst>
              <a:defRPr/>
            </a:pPr>
            <a:r>
              <a:rPr lang="en-GB" altLang="en-US" sz="2200" b="0" dirty="0" smtClean="0">
                <a:sym typeface="Symbol" pitchFamily="18" charset="2"/>
              </a:rPr>
              <a:t>V	:</a:t>
            </a:r>
            <a:r>
              <a:rPr lang="en-GB" altLang="en-US" sz="2200" b="0" dirty="0">
                <a:sym typeface="Symbol" pitchFamily="18" charset="2"/>
              </a:rPr>
              <a:t>	</a:t>
            </a:r>
            <a:r>
              <a:rPr lang="en-GB" altLang="en-US" sz="2200" b="0" dirty="0" smtClean="0">
                <a:sym typeface="Symbol" pitchFamily="18" charset="2"/>
              </a:rPr>
              <a:t>velocity target nucleus</a:t>
            </a:r>
          </a:p>
          <a:p>
            <a:pPr marL="0" lvl="1" indent="0">
              <a:spcAft>
                <a:spcPts val="0"/>
              </a:spcAft>
              <a:buNone/>
              <a:tabLst>
                <a:tab pos="812800" algn="l"/>
                <a:tab pos="1262063" algn="l"/>
                <a:tab pos="4659313" algn="l"/>
              </a:tabLst>
              <a:defRPr/>
            </a:pPr>
            <a:r>
              <a:rPr lang="en-GB" altLang="en-US" sz="2200" b="0" dirty="0" smtClean="0">
                <a:sym typeface="Symbol" pitchFamily="18" charset="2"/>
              </a:rPr>
              <a:t>P(V)	:</a:t>
            </a:r>
            <a:r>
              <a:rPr lang="en-GB" altLang="en-US" sz="2200" b="0" dirty="0">
                <a:sym typeface="Symbol" pitchFamily="18" charset="2"/>
              </a:rPr>
              <a:t>	target velocity </a:t>
            </a:r>
            <a:r>
              <a:rPr lang="en-GB" altLang="en-US" sz="2200" b="0" dirty="0" smtClean="0">
                <a:sym typeface="Symbol" pitchFamily="18" charset="2"/>
              </a:rPr>
              <a:t>distribution</a:t>
            </a:r>
          </a:p>
          <a:p>
            <a:pPr marL="0" lvl="1" indent="0">
              <a:spcAft>
                <a:spcPts val="0"/>
              </a:spcAft>
              <a:buNone/>
              <a:tabLst>
                <a:tab pos="812800" algn="l"/>
                <a:tab pos="1262063" algn="l"/>
                <a:tab pos="4659313" algn="l"/>
              </a:tabLst>
              <a:defRPr/>
            </a:pPr>
            <a:r>
              <a:rPr lang="en-GB" altLang="en-US" sz="2200" b="0" dirty="0">
                <a:sym typeface="Symbol"/>
              </a:rPr>
              <a:t> </a:t>
            </a:r>
            <a:r>
              <a:rPr lang="en-GB" altLang="en-US" sz="2200" b="0" dirty="0" smtClean="0">
                <a:sym typeface="Symbol"/>
              </a:rPr>
              <a:t>	</a:t>
            </a:r>
            <a:r>
              <a:rPr lang="en-GB" altLang="en-US" sz="2200" b="0" dirty="0" smtClean="0">
                <a:sym typeface="Symbol" pitchFamily="18" charset="2"/>
              </a:rPr>
              <a:t>:</a:t>
            </a:r>
            <a:r>
              <a:rPr lang="en-GB" altLang="en-US" sz="2200" b="0" dirty="0">
                <a:sym typeface="Symbol" pitchFamily="18" charset="2"/>
              </a:rPr>
              <a:t>	</a:t>
            </a:r>
            <a:r>
              <a:rPr lang="en-GB" altLang="en-US" sz="2200" b="0" dirty="0" smtClean="0">
                <a:sym typeface="Symbol" pitchFamily="18" charset="2"/>
              </a:rPr>
              <a:t>cross </a:t>
            </a:r>
            <a:r>
              <a:rPr lang="en-GB" altLang="en-US" sz="2200" b="0" dirty="0">
                <a:sym typeface="Symbol" pitchFamily="18" charset="2"/>
              </a:rPr>
              <a:t>section in CM </a:t>
            </a:r>
            <a:r>
              <a:rPr lang="en-GB" altLang="en-US" sz="2200" b="0" dirty="0" smtClean="0">
                <a:sym typeface="Symbol" pitchFamily="18" charset="2"/>
              </a:rPr>
              <a:t>system (nuclear cross section) </a:t>
            </a:r>
          </a:p>
          <a:p>
            <a:pPr marL="0" lvl="1" indent="0">
              <a:spcAft>
                <a:spcPts val="0"/>
              </a:spcAft>
              <a:buNone/>
              <a:tabLst>
                <a:tab pos="812800" algn="l"/>
                <a:tab pos="1262063" algn="l"/>
                <a:tab pos="4659313" algn="l"/>
              </a:tabLst>
              <a:defRPr/>
            </a:pPr>
            <a:r>
              <a:rPr lang="en-GB" altLang="en-US" sz="2200" b="0" dirty="0" smtClean="0">
                <a:sym typeface="Symbol"/>
              </a:rPr>
              <a:t>(</a:t>
            </a:r>
            <a:r>
              <a:rPr lang="en-GB" altLang="en-US" sz="2200" b="0" dirty="0" err="1" smtClean="0">
                <a:sym typeface="Symbol"/>
              </a:rPr>
              <a:t>v,T</a:t>
            </a:r>
            <a:r>
              <a:rPr lang="en-GB" altLang="en-US" sz="2200" b="0" dirty="0" smtClean="0">
                <a:sym typeface="Symbol"/>
              </a:rPr>
              <a:t>)	</a:t>
            </a:r>
            <a:r>
              <a:rPr lang="en-GB" altLang="en-US" sz="2200" b="0" dirty="0" smtClean="0">
                <a:sym typeface="Symbol" pitchFamily="18" charset="2"/>
              </a:rPr>
              <a:t>:</a:t>
            </a:r>
            <a:r>
              <a:rPr lang="en-GB" altLang="en-US" sz="2200" b="0" dirty="0">
                <a:sym typeface="Symbol" pitchFamily="18" charset="2"/>
              </a:rPr>
              <a:t>	Doppler broadened </a:t>
            </a:r>
            <a:r>
              <a:rPr lang="en-GB" altLang="en-US" sz="2200" b="0" dirty="0" smtClean="0">
                <a:sym typeface="Symbol" pitchFamily="18" charset="2"/>
              </a:rPr>
              <a:t>cross section (lab system)</a:t>
            </a:r>
          </a:p>
          <a:p>
            <a:pPr marL="0" lvl="1" indent="0">
              <a:spcAft>
                <a:spcPts val="0"/>
              </a:spcAft>
              <a:buNone/>
              <a:tabLst>
                <a:tab pos="812800" algn="l"/>
                <a:tab pos="1262063" algn="l"/>
                <a:tab pos="4659313" algn="l"/>
              </a:tabLst>
              <a:defRPr/>
            </a:pPr>
            <a:r>
              <a:rPr lang="en-GB" altLang="en-US" sz="2200" b="0" dirty="0" smtClean="0">
                <a:sym typeface="Symbol" pitchFamily="18" charset="2"/>
              </a:rPr>
              <a:t>T	:</a:t>
            </a:r>
            <a:r>
              <a:rPr lang="en-GB" altLang="en-US" sz="2200" b="0" dirty="0">
                <a:sym typeface="Symbol" pitchFamily="18" charset="2"/>
              </a:rPr>
              <a:t>	target </a:t>
            </a:r>
            <a:r>
              <a:rPr lang="en-GB" altLang="en-US" sz="2200" b="0" dirty="0" smtClean="0">
                <a:sym typeface="Symbol" pitchFamily="18" charset="2"/>
              </a:rPr>
              <a:t>temperature</a:t>
            </a:r>
            <a:endParaRPr lang="en-GB" altLang="en-US" b="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88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smtClean="0"/>
              <a:t>Experimental observables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25538"/>
            <a:ext cx="5757863" cy="5399087"/>
          </a:xfrm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3399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latin typeface="Calibri" panose="020F0502020204030204" pitchFamily="34" charset="0"/>
                <a:sym typeface="Symbol" pitchFamily="18" charset="2"/>
              </a:rPr>
              <a:t>Reaction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None/>
            </a:pPr>
            <a:endParaRPr lang="en-GB" altLang="en-US" sz="2200" b="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344488" y="2565400"/>
            <a:ext cx="3408362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521" tIns="43260" rIns="86521" bIns="43260">
            <a:spAutoFit/>
          </a:bodyPr>
          <a:lstStyle>
            <a:lvl1pPr defTabSz="865188" eaLnBrk="0" hangingPunct="0"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865188" eaLnBrk="0" hangingPunct="0"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865188" eaLnBrk="0" hangingPunct="0"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865188" eaLnBrk="0" hangingPunct="0"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865188" eaLnBrk="0" hangingPunct="0"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altLang="en-US" sz="1700" dirty="0">
                <a:solidFill>
                  <a:schemeClr val="tx1"/>
                </a:solidFill>
                <a:latin typeface="Arial" pitchFamily="34" charset="0"/>
              </a:rPr>
              <a:t>n :	number of nuclei per unit area</a:t>
            </a: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5313363" y="5734050"/>
            <a:ext cx="2447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 sz="2400" b="1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53257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1" t="5559" r="6041" b="22232"/>
          <a:stretch>
            <a:fillRect/>
          </a:stretch>
        </p:blipFill>
        <p:spPr bwMode="auto">
          <a:xfrm>
            <a:off x="6835775" y="714356"/>
            <a:ext cx="3013075" cy="26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7113588" y="3786190"/>
            <a:ext cx="2447925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600" dirty="0">
                <a:solidFill>
                  <a:schemeClr val="tx1"/>
                </a:solidFill>
                <a:latin typeface="Arial" pitchFamily="34" charset="0"/>
              </a:rPr>
              <a:t>Neutron energy / </a:t>
            </a:r>
            <a:r>
              <a:rPr lang="en-GB" altLang="en-US" sz="1600" dirty="0" err="1">
                <a:solidFill>
                  <a:schemeClr val="tx1"/>
                </a:solidFill>
                <a:latin typeface="Arial" pitchFamily="34" charset="0"/>
              </a:rPr>
              <a:t>eV</a:t>
            </a:r>
            <a:endParaRPr lang="en-GB" altLang="en-US" sz="16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6827838" y="3465515"/>
            <a:ext cx="627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400" dirty="0">
                <a:solidFill>
                  <a:schemeClr val="tx1"/>
                </a:solidFill>
                <a:latin typeface="Arial" pitchFamily="34" charset="0"/>
              </a:rPr>
              <a:t>3340</a:t>
            </a:r>
            <a:r>
              <a:rPr lang="en-GB" altLang="en-US" sz="1400" b="1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9221788" y="3449640"/>
            <a:ext cx="627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400">
                <a:solidFill>
                  <a:schemeClr val="tx1"/>
                </a:solidFill>
                <a:latin typeface="Arial" pitchFamily="34" charset="0"/>
              </a:rPr>
              <a:t>3370</a:t>
            </a:r>
            <a:r>
              <a:rPr lang="en-GB" altLang="en-US" sz="1400" b="1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7645400" y="348139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400">
                <a:solidFill>
                  <a:schemeClr val="tx1"/>
                </a:solidFill>
                <a:latin typeface="Arial" pitchFamily="34" charset="0"/>
              </a:rPr>
              <a:t>3350</a:t>
            </a:r>
            <a:endParaRPr lang="en-GB" altLang="en-US" sz="1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3263" name="Text Box 15"/>
          <p:cNvSpPr txBox="1">
            <a:spLocks noChangeArrowheads="1"/>
          </p:cNvSpPr>
          <p:nvPr/>
        </p:nvSpPr>
        <p:spPr bwMode="auto">
          <a:xfrm>
            <a:off x="8439150" y="3467102"/>
            <a:ext cx="6270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400">
                <a:solidFill>
                  <a:schemeClr val="tx1"/>
                </a:solidFill>
                <a:latin typeface="Arial" pitchFamily="34" charset="0"/>
              </a:rPr>
              <a:t>3360</a:t>
            </a:r>
            <a:r>
              <a:rPr lang="en-GB" altLang="en-US" sz="1400" b="1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6807200" y="1166813"/>
            <a:ext cx="288925" cy="2449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53267" name="Text Box 19"/>
          <p:cNvSpPr txBox="1">
            <a:spLocks noChangeArrowheads="1"/>
          </p:cNvSpPr>
          <p:nvPr/>
        </p:nvSpPr>
        <p:spPr bwMode="auto">
          <a:xfrm>
            <a:off x="273050" y="5949950"/>
            <a:ext cx="33012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altLang="en-US" sz="1800" dirty="0">
                <a:solidFill>
                  <a:schemeClr val="tx1"/>
                </a:solidFill>
                <a:latin typeface="Calibri" pitchFamily="34" charset="0"/>
              </a:rPr>
              <a:t>Rae et al., </a:t>
            </a:r>
            <a:r>
              <a:rPr lang="en-GB" altLang="en-US" sz="1800" dirty="0" err="1">
                <a:solidFill>
                  <a:schemeClr val="tx1"/>
                </a:solidFill>
                <a:latin typeface="Calibri" pitchFamily="34" charset="0"/>
              </a:rPr>
              <a:t>Nucl</a:t>
            </a:r>
            <a:r>
              <a:rPr lang="en-GB" altLang="en-US" sz="1800" dirty="0">
                <a:solidFill>
                  <a:schemeClr val="tx1"/>
                </a:solidFill>
                <a:latin typeface="Calibri" pitchFamily="34" charset="0"/>
              </a:rPr>
              <a:t>. Phys. 5 (1958) 89</a:t>
            </a:r>
          </a:p>
        </p:txBody>
      </p:sp>
      <p:sp>
        <p:nvSpPr>
          <p:cNvPr id="53269" name="Rectangle 21"/>
          <p:cNvSpPr>
            <a:spLocks noChangeArrowheads="1"/>
          </p:cNvSpPr>
          <p:nvPr/>
        </p:nvSpPr>
        <p:spPr bwMode="auto">
          <a:xfrm>
            <a:off x="2649538" y="1449388"/>
            <a:ext cx="2879725" cy="97155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6807200" y="1166813"/>
            <a:ext cx="288925" cy="2449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4" name="Rectangle 16"/>
          <p:cNvSpPr>
            <a:spLocks noChangeArrowheads="1"/>
          </p:cNvSpPr>
          <p:nvPr/>
        </p:nvSpPr>
        <p:spPr bwMode="auto">
          <a:xfrm>
            <a:off x="6807200" y="1166813"/>
            <a:ext cx="288925" cy="2449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 rot="16200000">
            <a:off x="6196806" y="2137272"/>
            <a:ext cx="6334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600">
                <a:solidFill>
                  <a:schemeClr val="tx1"/>
                </a:solidFill>
                <a:latin typeface="Arial" pitchFamily="34" charset="0"/>
              </a:rPr>
              <a:t>Yield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6680456" y="1556792"/>
            <a:ext cx="43313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400" dirty="0" smtClean="0">
                <a:solidFill>
                  <a:schemeClr val="tx1"/>
                </a:solidFill>
                <a:latin typeface="Arial" pitchFamily="34" charset="0"/>
              </a:rPr>
              <a:t>0.3</a:t>
            </a:r>
            <a:endParaRPr lang="en-GB" altLang="en-US" sz="14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708237" y="2598043"/>
            <a:ext cx="43313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400" dirty="0" smtClean="0">
                <a:solidFill>
                  <a:schemeClr val="tx1"/>
                </a:solidFill>
                <a:latin typeface="Arial" pitchFamily="34" charset="0"/>
              </a:rPr>
              <a:t>0.1</a:t>
            </a:r>
            <a:endParaRPr lang="en-GB" altLang="en-US" sz="14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6681192" y="2041103"/>
            <a:ext cx="43313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400" dirty="0" smtClean="0">
                <a:solidFill>
                  <a:schemeClr val="tx1"/>
                </a:solidFill>
                <a:latin typeface="Arial" pitchFamily="34" charset="0"/>
              </a:rPr>
              <a:t>0.2</a:t>
            </a:r>
            <a:endParaRPr lang="en-GB" altLang="en-US" sz="1400" b="1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8635253"/>
              </p:ext>
            </p:extLst>
          </p:nvPr>
        </p:nvGraphicFramePr>
        <p:xfrm>
          <a:off x="2851150" y="1522413"/>
          <a:ext cx="24765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8721" name="Equation" r:id="rId5" imgW="990360" imgH="330120" progId="Equation.3">
                  <p:embed/>
                </p:oleObj>
              </mc:Choice>
              <mc:Fallback>
                <p:oleObj name="Equation" r:id="rId5" imgW="99036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1150" y="1522413"/>
                        <a:ext cx="24765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404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smtClean="0"/>
              <a:t>Experimental observables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25538"/>
            <a:ext cx="5757863" cy="5399087"/>
          </a:xfrm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3399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latin typeface="Calibri" panose="020F0502020204030204" pitchFamily="34" charset="0"/>
                <a:sym typeface="Symbol" pitchFamily="18" charset="2"/>
              </a:rPr>
              <a:t>Reaction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latin typeface="Calibri" panose="020F0502020204030204" pitchFamily="34" charset="0"/>
                <a:sym typeface="Symbol" pitchFamily="18" charset="2"/>
              </a:rPr>
              <a:t>Transmission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GB" altLang="en-US" sz="2200" b="0" dirty="0" smtClean="0"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2649538" y="4737100"/>
            <a:ext cx="2879725" cy="971550"/>
          </a:xfrm>
          <a:prstGeom prst="rect">
            <a:avLst/>
          </a:prstGeom>
          <a:noFill/>
          <a:ln w="38100">
            <a:solidFill>
              <a:srgbClr val="33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2649538" y="3789363"/>
            <a:ext cx="2879725" cy="658812"/>
          </a:xfrm>
          <a:prstGeom prst="rect">
            <a:avLst/>
          </a:prstGeom>
          <a:noFill/>
          <a:ln w="38100">
            <a:solidFill>
              <a:srgbClr val="33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344488" y="2565400"/>
            <a:ext cx="3408362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521" tIns="43260" rIns="86521" bIns="43260">
            <a:spAutoFit/>
          </a:bodyPr>
          <a:lstStyle>
            <a:lvl1pPr defTabSz="865188" eaLnBrk="0" hangingPunct="0"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865188" eaLnBrk="0" hangingPunct="0"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865188" eaLnBrk="0" hangingPunct="0"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865188" eaLnBrk="0" hangingPunct="0"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865188" eaLnBrk="0" hangingPunct="0"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altLang="en-US" sz="1700" dirty="0">
                <a:solidFill>
                  <a:schemeClr val="tx1"/>
                </a:solidFill>
                <a:latin typeface="Arial" pitchFamily="34" charset="0"/>
              </a:rPr>
              <a:t>n :	number of nuclei per unit area</a:t>
            </a: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5313363" y="5734050"/>
            <a:ext cx="2447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 sz="2400" b="1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5325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456706"/>
              </p:ext>
            </p:extLst>
          </p:nvPr>
        </p:nvGraphicFramePr>
        <p:xfrm>
          <a:off x="2706238" y="4905150"/>
          <a:ext cx="28251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9807" name="Equation" r:id="rId4" imgW="1130040" imgH="228600" progId="Equation.3">
                  <p:embed/>
                </p:oleObj>
              </mc:Choice>
              <mc:Fallback>
                <p:oleObj name="Equation" r:id="rId4" imgW="1130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6238" y="4905150"/>
                        <a:ext cx="282510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25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1" t="5559" r="6041" b="22232"/>
          <a:stretch>
            <a:fillRect/>
          </a:stretch>
        </p:blipFill>
        <p:spPr bwMode="auto">
          <a:xfrm>
            <a:off x="6835775" y="714356"/>
            <a:ext cx="3013075" cy="26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7113588" y="6143644"/>
            <a:ext cx="2447925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600" dirty="0">
                <a:solidFill>
                  <a:schemeClr val="tx1"/>
                </a:solidFill>
                <a:latin typeface="Arial" pitchFamily="34" charset="0"/>
              </a:rPr>
              <a:t>Neutron energy / </a:t>
            </a:r>
            <a:r>
              <a:rPr lang="en-GB" altLang="en-US" sz="1600" dirty="0" err="1">
                <a:solidFill>
                  <a:schemeClr val="tx1"/>
                </a:solidFill>
                <a:latin typeface="Arial" pitchFamily="34" charset="0"/>
              </a:rPr>
              <a:t>eV</a:t>
            </a:r>
            <a:endParaRPr lang="en-GB" altLang="en-US" sz="1600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53259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6" t="6367" r="5946"/>
          <a:stretch>
            <a:fillRect/>
          </a:stretch>
        </p:blipFill>
        <p:spPr bwMode="auto">
          <a:xfrm>
            <a:off x="6799489" y="3114203"/>
            <a:ext cx="3070225" cy="305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6827838" y="5873767"/>
            <a:ext cx="627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400" dirty="0">
                <a:solidFill>
                  <a:schemeClr val="tx1"/>
                </a:solidFill>
                <a:latin typeface="Arial" pitchFamily="34" charset="0"/>
              </a:rPr>
              <a:t>3340</a:t>
            </a:r>
            <a:r>
              <a:rPr lang="en-GB" altLang="en-US" sz="1400" b="1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9221788" y="5857892"/>
            <a:ext cx="627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400">
                <a:solidFill>
                  <a:schemeClr val="tx1"/>
                </a:solidFill>
                <a:latin typeface="Arial" pitchFamily="34" charset="0"/>
              </a:rPr>
              <a:t>3370</a:t>
            </a:r>
            <a:r>
              <a:rPr lang="en-GB" altLang="en-US" sz="1400" b="1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7645400" y="5889642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400">
                <a:solidFill>
                  <a:schemeClr val="tx1"/>
                </a:solidFill>
                <a:latin typeface="Arial" pitchFamily="34" charset="0"/>
              </a:rPr>
              <a:t>3350</a:t>
            </a:r>
            <a:endParaRPr lang="en-GB" altLang="en-US" sz="1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3263" name="Text Box 15"/>
          <p:cNvSpPr txBox="1">
            <a:spLocks noChangeArrowheads="1"/>
          </p:cNvSpPr>
          <p:nvPr/>
        </p:nvSpPr>
        <p:spPr bwMode="auto">
          <a:xfrm>
            <a:off x="8439150" y="5875354"/>
            <a:ext cx="6270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400">
                <a:solidFill>
                  <a:schemeClr val="tx1"/>
                </a:solidFill>
                <a:latin typeface="Arial" pitchFamily="34" charset="0"/>
              </a:rPr>
              <a:t>3360</a:t>
            </a:r>
            <a:r>
              <a:rPr lang="en-GB" altLang="en-US" sz="1400" b="1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6807200" y="1166813"/>
            <a:ext cx="288925" cy="2449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53266" name="Text Box 18"/>
          <p:cNvSpPr txBox="1">
            <a:spLocks noChangeArrowheads="1"/>
          </p:cNvSpPr>
          <p:nvPr/>
        </p:nvSpPr>
        <p:spPr bwMode="auto">
          <a:xfrm rot="-5400000">
            <a:off x="5854700" y="4818063"/>
            <a:ext cx="1238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400">
                <a:solidFill>
                  <a:schemeClr val="tx1"/>
                </a:solidFill>
                <a:latin typeface="Arial" pitchFamily="34" charset="0"/>
              </a:rPr>
              <a:t>Transmission</a:t>
            </a:r>
          </a:p>
        </p:txBody>
      </p:sp>
      <p:sp>
        <p:nvSpPr>
          <p:cNvPr id="53267" name="Text Box 19"/>
          <p:cNvSpPr txBox="1">
            <a:spLocks noChangeArrowheads="1"/>
          </p:cNvSpPr>
          <p:nvPr/>
        </p:nvSpPr>
        <p:spPr bwMode="auto">
          <a:xfrm>
            <a:off x="273050" y="5949950"/>
            <a:ext cx="33012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altLang="en-US" sz="1800" dirty="0">
                <a:solidFill>
                  <a:schemeClr val="tx1"/>
                </a:solidFill>
                <a:latin typeface="Calibri" pitchFamily="34" charset="0"/>
              </a:rPr>
              <a:t>Rae et al., </a:t>
            </a:r>
            <a:r>
              <a:rPr lang="en-GB" altLang="en-US" sz="1800" dirty="0" err="1">
                <a:solidFill>
                  <a:schemeClr val="tx1"/>
                </a:solidFill>
                <a:latin typeface="Calibri" pitchFamily="34" charset="0"/>
              </a:rPr>
              <a:t>Nucl</a:t>
            </a:r>
            <a:r>
              <a:rPr lang="en-GB" altLang="en-US" sz="1800" dirty="0">
                <a:solidFill>
                  <a:schemeClr val="tx1"/>
                </a:solidFill>
                <a:latin typeface="Calibri" pitchFamily="34" charset="0"/>
              </a:rPr>
              <a:t>. Phys. 5 (1958) 89</a:t>
            </a:r>
          </a:p>
        </p:txBody>
      </p:sp>
      <p:sp>
        <p:nvSpPr>
          <p:cNvPr id="53269" name="Rectangle 21"/>
          <p:cNvSpPr>
            <a:spLocks noChangeArrowheads="1"/>
          </p:cNvSpPr>
          <p:nvPr/>
        </p:nvSpPr>
        <p:spPr bwMode="auto">
          <a:xfrm>
            <a:off x="2649538" y="1449388"/>
            <a:ext cx="2879725" cy="971550"/>
          </a:xfrm>
          <a:prstGeom prst="rect">
            <a:avLst/>
          </a:prstGeom>
          <a:noFill/>
          <a:ln w="38100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53270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523022"/>
              </p:ext>
            </p:extLst>
          </p:nvPr>
        </p:nvGraphicFramePr>
        <p:xfrm>
          <a:off x="2711427" y="3893744"/>
          <a:ext cx="225360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9808" name="Equation" r:id="rId8" imgW="901440" imgH="203040" progId="Equation.3">
                  <p:embed/>
                </p:oleObj>
              </mc:Choice>
              <mc:Fallback>
                <p:oleObj name="Equation" r:id="rId8" imgW="9014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1427" y="3893744"/>
                        <a:ext cx="2253600" cy="50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6807200" y="1166813"/>
            <a:ext cx="288925" cy="2449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4" name="Rectangle 16"/>
          <p:cNvSpPr>
            <a:spLocks noChangeArrowheads="1"/>
          </p:cNvSpPr>
          <p:nvPr/>
        </p:nvSpPr>
        <p:spPr bwMode="auto">
          <a:xfrm>
            <a:off x="6807200" y="1166813"/>
            <a:ext cx="288925" cy="2449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 rot="16200000">
            <a:off x="6196806" y="2137272"/>
            <a:ext cx="6334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600">
                <a:solidFill>
                  <a:schemeClr val="tx1"/>
                </a:solidFill>
                <a:latin typeface="Arial" pitchFamily="34" charset="0"/>
              </a:rPr>
              <a:t>Yield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6680456" y="1556792"/>
            <a:ext cx="43313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400" dirty="0" smtClean="0">
                <a:solidFill>
                  <a:schemeClr val="tx1"/>
                </a:solidFill>
                <a:latin typeface="Arial" pitchFamily="34" charset="0"/>
              </a:rPr>
              <a:t>0.3</a:t>
            </a:r>
            <a:endParaRPr lang="en-GB" altLang="en-US" sz="14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708237" y="2598043"/>
            <a:ext cx="43313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400" dirty="0" smtClean="0">
                <a:solidFill>
                  <a:schemeClr val="tx1"/>
                </a:solidFill>
                <a:latin typeface="Arial" pitchFamily="34" charset="0"/>
              </a:rPr>
              <a:t>0.1</a:t>
            </a:r>
            <a:endParaRPr lang="en-GB" altLang="en-US" sz="14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6681192" y="2041103"/>
            <a:ext cx="43313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400" dirty="0" smtClean="0">
                <a:solidFill>
                  <a:schemeClr val="tx1"/>
                </a:solidFill>
                <a:latin typeface="Arial" pitchFamily="34" charset="0"/>
              </a:rPr>
              <a:t>0.2</a:t>
            </a:r>
            <a:endParaRPr lang="en-GB" altLang="en-US" sz="1400" b="1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7937864"/>
              </p:ext>
            </p:extLst>
          </p:nvPr>
        </p:nvGraphicFramePr>
        <p:xfrm>
          <a:off x="2851150" y="1522413"/>
          <a:ext cx="24765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9809" name="Equation" r:id="rId10" imgW="990170" imgH="330057" progId="Equation.3">
                  <p:embed/>
                </p:oleObj>
              </mc:Choice>
              <mc:Fallback>
                <p:oleObj name="Equation" r:id="rId10" imgW="990170" imgH="3300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1150" y="1522413"/>
                        <a:ext cx="24765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107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smtClean="0"/>
              <a:t>Experimental observables</a:t>
            </a: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4488" y="1628800"/>
            <a:ext cx="2016224" cy="2952328"/>
          </a:xfrm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</a:extLst>
        </p:spPr>
        <p:txBody>
          <a:bodyPr/>
          <a:lstStyle/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Transmission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2649538" y="5013325"/>
            <a:ext cx="2879725" cy="97155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2649538" y="4065588"/>
            <a:ext cx="2879725" cy="65881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634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0661676"/>
              </p:ext>
            </p:extLst>
          </p:nvPr>
        </p:nvGraphicFramePr>
        <p:xfrm>
          <a:off x="2844800" y="2276475"/>
          <a:ext cx="25082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0831" name="Equation" r:id="rId4" imgW="1002960" imgH="228600" progId="Equation.3">
                  <p:embed/>
                </p:oleObj>
              </mc:Choice>
              <mc:Fallback>
                <p:oleObj name="Equation" r:id="rId4" imgW="1002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2276475"/>
                        <a:ext cx="25082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016632"/>
              </p:ext>
            </p:extLst>
          </p:nvPr>
        </p:nvGraphicFramePr>
        <p:xfrm>
          <a:off x="2848992" y="1624856"/>
          <a:ext cx="2032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0832" name="Equation" r:id="rId6" imgW="812520" imgH="203040" progId="Equation.3">
                  <p:embed/>
                </p:oleObj>
              </mc:Choice>
              <mc:Fallback>
                <p:oleObj name="Equation" r:id="rId6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8992" y="1624856"/>
                        <a:ext cx="20320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8077893"/>
              </p:ext>
            </p:extLst>
          </p:nvPr>
        </p:nvGraphicFramePr>
        <p:xfrm>
          <a:off x="3844032" y="3213100"/>
          <a:ext cx="1397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0833" name="Equation" r:id="rId8" imgW="558720" imgH="190440" progId="Equation.3">
                  <p:embed/>
                </p:oleObj>
              </mc:Choice>
              <mc:Fallback>
                <p:oleObj name="Equation" r:id="rId8" imgW="55872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4032" y="3213100"/>
                        <a:ext cx="1397000" cy="476250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51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smtClean="0"/>
              <a:t>Experimental observables</a:t>
            </a: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4488" y="1628800"/>
            <a:ext cx="2016224" cy="2952328"/>
          </a:xfrm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</a:extLst>
        </p:spPr>
        <p:txBody>
          <a:bodyPr/>
          <a:lstStyle/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Transmission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2649538" y="5013325"/>
            <a:ext cx="2879725" cy="97155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2649538" y="4065588"/>
            <a:ext cx="2879725" cy="65881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634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4511587"/>
              </p:ext>
            </p:extLst>
          </p:nvPr>
        </p:nvGraphicFramePr>
        <p:xfrm>
          <a:off x="2844800" y="2276475"/>
          <a:ext cx="25082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55" name="Equation" r:id="rId4" imgW="1002960" imgH="228600" progId="Equation.3">
                  <p:embed/>
                </p:oleObj>
              </mc:Choice>
              <mc:Fallback>
                <p:oleObj name="Equation" r:id="rId4" imgW="1002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2276475"/>
                        <a:ext cx="25082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141282"/>
              </p:ext>
            </p:extLst>
          </p:nvPr>
        </p:nvGraphicFramePr>
        <p:xfrm>
          <a:off x="3844032" y="3213100"/>
          <a:ext cx="1397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56" name="Equation" r:id="rId6" imgW="558720" imgH="190440" progId="Equation.3">
                  <p:embed/>
                </p:oleObj>
              </mc:Choice>
              <mc:Fallback>
                <p:oleObj name="Equation" r:id="rId6" imgW="55872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4032" y="3213100"/>
                        <a:ext cx="1397000" cy="476250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5262289"/>
              </p:ext>
            </p:extLst>
          </p:nvPr>
        </p:nvGraphicFramePr>
        <p:xfrm>
          <a:off x="2849563" y="1625600"/>
          <a:ext cx="2032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57" name="Equation" r:id="rId8" imgW="812520" imgH="203040" progId="Equation.3">
                  <p:embed/>
                </p:oleObj>
              </mc:Choice>
              <mc:Fallback>
                <p:oleObj name="Equation" r:id="rId8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9563" y="1625600"/>
                        <a:ext cx="20320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04528" y="2204864"/>
            <a:ext cx="2025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 </a:t>
            </a:r>
            <a:r>
              <a:rPr lang="en-GB" sz="2000" b="1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= 0  assignment</a:t>
            </a:r>
          </a:p>
          <a:p>
            <a:r>
              <a:rPr lang="en-GB" sz="2000" b="1" dirty="0" smtClean="0">
                <a:solidFill>
                  <a:srgbClr val="4D4D4D"/>
                </a:solidFill>
                <a:latin typeface="Calibri" panose="020F0502020204030204" pitchFamily="34" charset="0"/>
              </a:rPr>
              <a:t>scattering radius</a:t>
            </a:r>
            <a:endParaRPr lang="en-GB" sz="2000" b="1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72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 txBox="1">
            <a:spLocks noChangeArrowheads="1"/>
          </p:cNvSpPr>
          <p:nvPr/>
        </p:nvSpPr>
        <p:spPr bwMode="auto">
          <a:xfrm>
            <a:off x="344488" y="1628800"/>
            <a:ext cx="2016224" cy="2952328"/>
          </a:xfrm>
          <a:prstGeom prst="rect">
            <a:avLst/>
          </a:prstGeom>
          <a:noFill/>
          <a:ln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kern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Transmission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kern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kern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kern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Font typeface="Wingdings" pitchFamily="2" charset="2"/>
              <a:buNone/>
            </a:pPr>
            <a:endParaRPr lang="en-GB" altLang="en-US" sz="2200" b="0" kern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Font typeface="Wingdings" pitchFamily="2" charset="2"/>
              <a:buNone/>
            </a:pPr>
            <a:endParaRPr lang="en-GB" altLang="en-US" sz="2200" b="0" kern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Font typeface="Wingdings" pitchFamily="2" charset="2"/>
              <a:buNone/>
            </a:pPr>
            <a:endParaRPr lang="en-GB" altLang="en-US" sz="2200" b="0" kern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kern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Reaction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kern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kern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smtClean="0"/>
              <a:t>Experimental observables</a:t>
            </a: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2649538" y="5013325"/>
            <a:ext cx="2879725" cy="97155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2649538" y="4065588"/>
            <a:ext cx="2879725" cy="65881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634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8491524"/>
              </p:ext>
            </p:extLst>
          </p:nvPr>
        </p:nvGraphicFramePr>
        <p:xfrm>
          <a:off x="2844800" y="2276475"/>
          <a:ext cx="25082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910" name="Equation" r:id="rId4" imgW="1002960" imgH="228600" progId="Equation.3">
                  <p:embed/>
                </p:oleObj>
              </mc:Choice>
              <mc:Fallback>
                <p:oleObj name="Equation" r:id="rId4" imgW="1002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2276475"/>
                        <a:ext cx="25082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193684"/>
              </p:ext>
            </p:extLst>
          </p:nvPr>
        </p:nvGraphicFramePr>
        <p:xfrm>
          <a:off x="3844032" y="3213100"/>
          <a:ext cx="1397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911" name="Equation" r:id="rId6" imgW="558720" imgH="190440" progId="Equation.3">
                  <p:embed/>
                </p:oleObj>
              </mc:Choice>
              <mc:Fallback>
                <p:oleObj name="Equation" r:id="rId6" imgW="55872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4032" y="3213100"/>
                        <a:ext cx="1397000" cy="476250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7160846"/>
              </p:ext>
            </p:extLst>
          </p:nvPr>
        </p:nvGraphicFramePr>
        <p:xfrm>
          <a:off x="2820988" y="4187825"/>
          <a:ext cx="231775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912" name="Equation" r:id="rId8" imgW="927000" imgH="330120" progId="Equation.3">
                  <p:embed/>
                </p:oleObj>
              </mc:Choice>
              <mc:Fallback>
                <p:oleObj name="Equation" r:id="rId8" imgW="92700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4187825"/>
                        <a:ext cx="231775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167828"/>
              </p:ext>
            </p:extLst>
          </p:nvPr>
        </p:nvGraphicFramePr>
        <p:xfrm>
          <a:off x="2849563" y="1625600"/>
          <a:ext cx="2032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913" name="Equation" r:id="rId10" imgW="812520" imgH="203040" progId="Equation.3">
                  <p:embed/>
                </p:oleObj>
              </mc:Choice>
              <mc:Fallback>
                <p:oleObj name="Equation" r:id="rId10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9563" y="1625600"/>
                        <a:ext cx="20320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04528" y="2204864"/>
            <a:ext cx="2001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2000" b="1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 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= 0  assignment</a:t>
            </a:r>
          </a:p>
          <a:p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scattering radius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72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smtClean="0"/>
              <a:t>Experimental observables</a:t>
            </a: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4488" y="1628800"/>
            <a:ext cx="2016224" cy="2952328"/>
          </a:xfrm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</a:extLst>
        </p:spPr>
        <p:txBody>
          <a:bodyPr/>
          <a:lstStyle/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Transmission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Reaction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2649538" y="4065588"/>
            <a:ext cx="2879725" cy="65881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634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832778"/>
              </p:ext>
            </p:extLst>
          </p:nvPr>
        </p:nvGraphicFramePr>
        <p:xfrm>
          <a:off x="2844800" y="2276475"/>
          <a:ext cx="25082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965" name="Equation" r:id="rId4" imgW="1002960" imgH="228600" progId="Equation.3">
                  <p:embed/>
                </p:oleObj>
              </mc:Choice>
              <mc:Fallback>
                <p:oleObj name="Equation" r:id="rId4" imgW="1002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2276475"/>
                        <a:ext cx="25082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8368420"/>
              </p:ext>
            </p:extLst>
          </p:nvPr>
        </p:nvGraphicFramePr>
        <p:xfrm>
          <a:off x="2820988" y="4187825"/>
          <a:ext cx="231775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966" name="Equation" r:id="rId6" imgW="927000" imgH="330120" progId="Equation.3">
                  <p:embed/>
                </p:oleObj>
              </mc:Choice>
              <mc:Fallback>
                <p:oleObj name="Equation" r:id="rId6" imgW="92700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4187825"/>
                        <a:ext cx="231775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6033538"/>
              </p:ext>
            </p:extLst>
          </p:nvPr>
        </p:nvGraphicFramePr>
        <p:xfrm>
          <a:off x="6285260" y="980728"/>
          <a:ext cx="10318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967" name="Equation" r:id="rId8" imgW="469696" imgH="190417" progId="Equation.3">
                  <p:embed/>
                </p:oleObj>
              </mc:Choice>
              <mc:Fallback>
                <p:oleObj name="Equation" r:id="rId8" imgW="46969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5260" y="980728"/>
                        <a:ext cx="1031875" cy="419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8816266"/>
              </p:ext>
            </p:extLst>
          </p:nvPr>
        </p:nvGraphicFramePr>
        <p:xfrm>
          <a:off x="3844032" y="3213100"/>
          <a:ext cx="1397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968" name="Equation" r:id="rId10" imgW="558720" imgH="190440" progId="Equation.3">
                  <p:embed/>
                </p:oleObj>
              </mc:Choice>
              <mc:Fallback>
                <p:oleObj name="Equation" r:id="rId10" imgW="55872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4032" y="3213100"/>
                        <a:ext cx="1397000" cy="476250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6177136" y="897979"/>
            <a:ext cx="1296143" cy="669553"/>
          </a:xfrm>
          <a:prstGeom prst="rect">
            <a:avLst/>
          </a:prstGeom>
          <a:noFill/>
          <a:ln w="38100">
            <a:solidFill>
              <a:srgbClr val="33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6123476"/>
              </p:ext>
            </p:extLst>
          </p:nvPr>
        </p:nvGraphicFramePr>
        <p:xfrm>
          <a:off x="2849563" y="1625600"/>
          <a:ext cx="2032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969" name="Equation" r:id="rId12" imgW="812520" imgH="203040" progId="Equation.3">
                  <p:embed/>
                </p:oleObj>
              </mc:Choice>
              <mc:Fallback>
                <p:oleObj name="Equation" r:id="rId12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9563" y="1625600"/>
                        <a:ext cx="20320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04528" y="2204864"/>
            <a:ext cx="2001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2000" b="1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 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= 0  assignment</a:t>
            </a:r>
          </a:p>
          <a:p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scattering radius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31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smtClean="0"/>
              <a:t>Experimental observables</a:t>
            </a: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4488" y="1628800"/>
            <a:ext cx="2016224" cy="2952328"/>
          </a:xfrm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</a:extLst>
        </p:spPr>
        <p:txBody>
          <a:bodyPr/>
          <a:lstStyle/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Transmission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Reaction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2649538" y="4065588"/>
            <a:ext cx="2879725" cy="65881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634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5335332"/>
              </p:ext>
            </p:extLst>
          </p:nvPr>
        </p:nvGraphicFramePr>
        <p:xfrm>
          <a:off x="2844800" y="2276475"/>
          <a:ext cx="25082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113" name="Equation" r:id="rId4" imgW="1002960" imgH="228600" progId="Equation.3">
                  <p:embed/>
                </p:oleObj>
              </mc:Choice>
              <mc:Fallback>
                <p:oleObj name="Equation" r:id="rId4" imgW="1002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2276475"/>
                        <a:ext cx="25082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2649825"/>
              </p:ext>
            </p:extLst>
          </p:nvPr>
        </p:nvGraphicFramePr>
        <p:xfrm>
          <a:off x="2820988" y="4187825"/>
          <a:ext cx="231775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114" name="Equation" r:id="rId6" imgW="927000" imgH="330120" progId="Equation.3">
                  <p:embed/>
                </p:oleObj>
              </mc:Choice>
              <mc:Fallback>
                <p:oleObj name="Equation" r:id="rId6" imgW="92700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4187825"/>
                        <a:ext cx="231775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4751432"/>
              </p:ext>
            </p:extLst>
          </p:nvPr>
        </p:nvGraphicFramePr>
        <p:xfrm>
          <a:off x="6353175" y="4221088"/>
          <a:ext cx="571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115" name="Equation" r:id="rId8" imgW="228600" imgH="190440" progId="Equation.3">
                  <p:embed/>
                </p:oleObj>
              </mc:Choice>
              <mc:Fallback>
                <p:oleObj name="Equation" r:id="rId8" imgW="2286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3175" y="4221088"/>
                        <a:ext cx="5715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3179089"/>
              </p:ext>
            </p:extLst>
          </p:nvPr>
        </p:nvGraphicFramePr>
        <p:xfrm>
          <a:off x="6382203" y="1628800"/>
          <a:ext cx="571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116" name="Equation" r:id="rId10" imgW="228600" imgH="190440" progId="Equation.3">
                  <p:embed/>
                </p:oleObj>
              </mc:Choice>
              <mc:Fallback>
                <p:oleObj name="Equation" r:id="rId10" imgW="2286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2203" y="1628800"/>
                        <a:ext cx="5715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5949947"/>
              </p:ext>
            </p:extLst>
          </p:nvPr>
        </p:nvGraphicFramePr>
        <p:xfrm>
          <a:off x="6177136" y="2276475"/>
          <a:ext cx="12033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117" name="Equation" r:id="rId12" imgW="482400" imgH="228600" progId="Equation.3">
                  <p:embed/>
                </p:oleObj>
              </mc:Choice>
              <mc:Fallback>
                <p:oleObj name="Equation" r:id="rId12" imgW="482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7136" y="2276475"/>
                        <a:ext cx="1203325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0060579"/>
              </p:ext>
            </p:extLst>
          </p:nvPr>
        </p:nvGraphicFramePr>
        <p:xfrm>
          <a:off x="6285260" y="980728"/>
          <a:ext cx="10318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118" name="Equation" r:id="rId14" imgW="469696" imgH="190417" progId="Equation.3">
                  <p:embed/>
                </p:oleObj>
              </mc:Choice>
              <mc:Fallback>
                <p:oleObj name="Equation" r:id="rId14" imgW="46969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5260" y="980728"/>
                        <a:ext cx="1031875" cy="419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3051834"/>
              </p:ext>
            </p:extLst>
          </p:nvPr>
        </p:nvGraphicFramePr>
        <p:xfrm>
          <a:off x="3844032" y="3213100"/>
          <a:ext cx="1397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119" name="Equation" r:id="rId16" imgW="558720" imgH="190440" progId="Equation.3">
                  <p:embed/>
                </p:oleObj>
              </mc:Choice>
              <mc:Fallback>
                <p:oleObj name="Equation" r:id="rId16" imgW="55872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4032" y="3213100"/>
                        <a:ext cx="1397000" cy="476250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9875285"/>
              </p:ext>
            </p:extLst>
          </p:nvPr>
        </p:nvGraphicFramePr>
        <p:xfrm>
          <a:off x="6345014" y="3140968"/>
          <a:ext cx="9842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120" name="Equation" r:id="rId18" imgW="393480" imgH="190440" progId="Equation.3">
                  <p:embed/>
                </p:oleObj>
              </mc:Choice>
              <mc:Fallback>
                <p:oleObj name="Equation" r:id="rId18" imgW="3934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5014" y="3140968"/>
                        <a:ext cx="9842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08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6177136" y="897979"/>
            <a:ext cx="1296143" cy="669553"/>
          </a:xfrm>
          <a:prstGeom prst="rect">
            <a:avLst/>
          </a:prstGeom>
          <a:noFill/>
          <a:ln w="38100">
            <a:solidFill>
              <a:srgbClr val="33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6338615"/>
              </p:ext>
            </p:extLst>
          </p:nvPr>
        </p:nvGraphicFramePr>
        <p:xfrm>
          <a:off x="2849563" y="1625600"/>
          <a:ext cx="2032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121" name="Equation" r:id="rId20" imgW="812520" imgH="203040" progId="Equation.3">
                  <p:embed/>
                </p:oleObj>
              </mc:Choice>
              <mc:Fallback>
                <p:oleObj name="Equation" r:id="rId20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9563" y="1625600"/>
                        <a:ext cx="20320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04528" y="2204864"/>
            <a:ext cx="2001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2000" b="1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 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= 0  assignment</a:t>
            </a:r>
          </a:p>
          <a:p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scattering radius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56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smtClean="0"/>
              <a:t>Experimental observables</a:t>
            </a: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4488" y="1628800"/>
            <a:ext cx="2016224" cy="2952328"/>
          </a:xfrm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</a:extLst>
        </p:spPr>
        <p:txBody>
          <a:bodyPr/>
          <a:lstStyle/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Transmission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Reaction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2649538" y="4065588"/>
            <a:ext cx="2879725" cy="65881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634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7330981"/>
              </p:ext>
            </p:extLst>
          </p:nvPr>
        </p:nvGraphicFramePr>
        <p:xfrm>
          <a:off x="2844800" y="2276475"/>
          <a:ext cx="25082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6137" name="Equation" r:id="rId4" imgW="1002960" imgH="228600" progId="Equation.3">
                  <p:embed/>
                </p:oleObj>
              </mc:Choice>
              <mc:Fallback>
                <p:oleObj name="Equation" r:id="rId4" imgW="1002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2276475"/>
                        <a:ext cx="25082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8336104"/>
              </p:ext>
            </p:extLst>
          </p:nvPr>
        </p:nvGraphicFramePr>
        <p:xfrm>
          <a:off x="2820988" y="4187825"/>
          <a:ext cx="231775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6138" name="Equation" r:id="rId6" imgW="927000" imgH="330120" progId="Equation.3">
                  <p:embed/>
                </p:oleObj>
              </mc:Choice>
              <mc:Fallback>
                <p:oleObj name="Equation" r:id="rId6" imgW="92700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4187825"/>
                        <a:ext cx="231775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9101780"/>
              </p:ext>
            </p:extLst>
          </p:nvPr>
        </p:nvGraphicFramePr>
        <p:xfrm>
          <a:off x="6353175" y="4221088"/>
          <a:ext cx="571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6139" name="Equation" r:id="rId8" imgW="228600" imgH="190440" progId="Equation.3">
                  <p:embed/>
                </p:oleObj>
              </mc:Choice>
              <mc:Fallback>
                <p:oleObj name="Equation" r:id="rId8" imgW="2286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3175" y="4221088"/>
                        <a:ext cx="5715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7528618"/>
              </p:ext>
            </p:extLst>
          </p:nvPr>
        </p:nvGraphicFramePr>
        <p:xfrm>
          <a:off x="6382203" y="1628800"/>
          <a:ext cx="571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6140" name="Equation" r:id="rId10" imgW="228600" imgH="190440" progId="Equation.3">
                  <p:embed/>
                </p:oleObj>
              </mc:Choice>
              <mc:Fallback>
                <p:oleObj name="Equation" r:id="rId10" imgW="2286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2203" y="1628800"/>
                        <a:ext cx="5715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9125685"/>
              </p:ext>
            </p:extLst>
          </p:nvPr>
        </p:nvGraphicFramePr>
        <p:xfrm>
          <a:off x="6177136" y="2276475"/>
          <a:ext cx="12033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6141" name="Equation" r:id="rId12" imgW="482400" imgH="228600" progId="Equation.3">
                  <p:embed/>
                </p:oleObj>
              </mc:Choice>
              <mc:Fallback>
                <p:oleObj name="Equation" r:id="rId12" imgW="482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7136" y="2276475"/>
                        <a:ext cx="1203325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7771366"/>
              </p:ext>
            </p:extLst>
          </p:nvPr>
        </p:nvGraphicFramePr>
        <p:xfrm>
          <a:off x="6285260" y="980728"/>
          <a:ext cx="10318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6142" name="Equation" r:id="rId14" imgW="469696" imgH="190417" progId="Equation.3">
                  <p:embed/>
                </p:oleObj>
              </mc:Choice>
              <mc:Fallback>
                <p:oleObj name="Equation" r:id="rId14" imgW="46969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5260" y="980728"/>
                        <a:ext cx="1031875" cy="419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326132"/>
              </p:ext>
            </p:extLst>
          </p:nvPr>
        </p:nvGraphicFramePr>
        <p:xfrm>
          <a:off x="3844032" y="3213100"/>
          <a:ext cx="1397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6143" name="Equation" r:id="rId16" imgW="558720" imgH="190440" progId="Equation.3">
                  <p:embed/>
                </p:oleObj>
              </mc:Choice>
              <mc:Fallback>
                <p:oleObj name="Equation" r:id="rId16" imgW="55872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4032" y="3213100"/>
                        <a:ext cx="1397000" cy="476250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4202112"/>
              </p:ext>
            </p:extLst>
          </p:nvPr>
        </p:nvGraphicFramePr>
        <p:xfrm>
          <a:off x="6345014" y="3140968"/>
          <a:ext cx="9842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6144" name="Equation" r:id="rId18" imgW="393480" imgH="190440" progId="Equation.3">
                  <p:embed/>
                </p:oleObj>
              </mc:Choice>
              <mc:Fallback>
                <p:oleObj name="Equation" r:id="rId18" imgW="3934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5014" y="3140968"/>
                        <a:ext cx="9842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08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6177136" y="897979"/>
            <a:ext cx="1296143" cy="669553"/>
          </a:xfrm>
          <a:prstGeom prst="rect">
            <a:avLst/>
          </a:prstGeom>
          <a:noFill/>
          <a:ln w="38100">
            <a:solidFill>
              <a:srgbClr val="33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0416996"/>
              </p:ext>
            </p:extLst>
          </p:nvPr>
        </p:nvGraphicFramePr>
        <p:xfrm>
          <a:off x="2849563" y="1625600"/>
          <a:ext cx="2032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6145" name="Equation" r:id="rId20" imgW="812520" imgH="203040" progId="Equation.3">
                  <p:embed/>
                </p:oleObj>
              </mc:Choice>
              <mc:Fallback>
                <p:oleObj name="Equation" r:id="rId20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9563" y="1625600"/>
                        <a:ext cx="20320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Connector 16"/>
          <p:cNvCxnSpPr/>
          <p:nvPr/>
        </p:nvCxnSpPr>
        <p:spPr bwMode="auto">
          <a:xfrm>
            <a:off x="6450654" y="2090690"/>
            <a:ext cx="432048" cy="0"/>
          </a:xfrm>
          <a:prstGeom prst="lin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6465168" y="4725144"/>
            <a:ext cx="432048" cy="0"/>
          </a:xfrm>
          <a:prstGeom prst="lin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632520" y="4953362"/>
            <a:ext cx="42779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Higher sensitivity for weak resonances</a:t>
            </a:r>
            <a:endParaRPr lang="en-GB" sz="2000" b="1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4528" y="2204864"/>
            <a:ext cx="2001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2000" b="1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 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= 0  assignment</a:t>
            </a:r>
          </a:p>
          <a:p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scattering radius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74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 smtClean="0"/>
              <a:t>Experimental observables</a:t>
            </a: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4488" y="1628800"/>
            <a:ext cx="2016224" cy="2952328"/>
          </a:xfrm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</a:extLst>
        </p:spPr>
        <p:txBody>
          <a:bodyPr/>
          <a:lstStyle/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Transmission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Reaction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2649538" y="4065588"/>
            <a:ext cx="2879725" cy="65881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634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9253100"/>
              </p:ext>
            </p:extLst>
          </p:nvPr>
        </p:nvGraphicFramePr>
        <p:xfrm>
          <a:off x="2844800" y="2276475"/>
          <a:ext cx="25082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223" name="Equation" r:id="rId4" imgW="1002960" imgH="228600" progId="Equation.3">
                  <p:embed/>
                </p:oleObj>
              </mc:Choice>
              <mc:Fallback>
                <p:oleObj name="Equation" r:id="rId4" imgW="1002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2276475"/>
                        <a:ext cx="25082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379474"/>
              </p:ext>
            </p:extLst>
          </p:nvPr>
        </p:nvGraphicFramePr>
        <p:xfrm>
          <a:off x="2820988" y="4187825"/>
          <a:ext cx="231775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224" name="Equation" r:id="rId6" imgW="927000" imgH="330120" progId="Equation.3">
                  <p:embed/>
                </p:oleObj>
              </mc:Choice>
              <mc:Fallback>
                <p:oleObj name="Equation" r:id="rId6" imgW="92700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4187825"/>
                        <a:ext cx="231775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4351351"/>
              </p:ext>
            </p:extLst>
          </p:nvPr>
        </p:nvGraphicFramePr>
        <p:xfrm>
          <a:off x="6353175" y="4221088"/>
          <a:ext cx="571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225" name="Equation" r:id="rId8" imgW="228600" imgH="190440" progId="Equation.3">
                  <p:embed/>
                </p:oleObj>
              </mc:Choice>
              <mc:Fallback>
                <p:oleObj name="Equation" r:id="rId8" imgW="2286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3175" y="4221088"/>
                        <a:ext cx="5715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3475185"/>
              </p:ext>
            </p:extLst>
          </p:nvPr>
        </p:nvGraphicFramePr>
        <p:xfrm>
          <a:off x="6382203" y="1628800"/>
          <a:ext cx="571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226" name="Equation" r:id="rId10" imgW="228600" imgH="190440" progId="Equation.3">
                  <p:embed/>
                </p:oleObj>
              </mc:Choice>
              <mc:Fallback>
                <p:oleObj name="Equation" r:id="rId10" imgW="2286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2203" y="1628800"/>
                        <a:ext cx="5715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923554"/>
              </p:ext>
            </p:extLst>
          </p:nvPr>
        </p:nvGraphicFramePr>
        <p:xfrm>
          <a:off x="6177136" y="2276475"/>
          <a:ext cx="12033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227" name="Equation" r:id="rId12" imgW="482400" imgH="228600" progId="Equation.3">
                  <p:embed/>
                </p:oleObj>
              </mc:Choice>
              <mc:Fallback>
                <p:oleObj name="Equation" r:id="rId12" imgW="482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7136" y="2276475"/>
                        <a:ext cx="1203325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310681"/>
              </p:ext>
            </p:extLst>
          </p:nvPr>
        </p:nvGraphicFramePr>
        <p:xfrm>
          <a:off x="6345014" y="5013325"/>
          <a:ext cx="9842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228" name="Equation" r:id="rId14" imgW="393480" imgH="190440" progId="Equation.3">
                  <p:embed/>
                </p:oleObj>
              </mc:Choice>
              <mc:Fallback>
                <p:oleObj name="Equation" r:id="rId14" imgW="3934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5014" y="5013325"/>
                        <a:ext cx="984250" cy="476250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9510648"/>
              </p:ext>
            </p:extLst>
          </p:nvPr>
        </p:nvGraphicFramePr>
        <p:xfrm>
          <a:off x="6285260" y="980728"/>
          <a:ext cx="10318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229" name="Equation" r:id="rId16" imgW="469696" imgH="190417" progId="Equation.3">
                  <p:embed/>
                </p:oleObj>
              </mc:Choice>
              <mc:Fallback>
                <p:oleObj name="Equation" r:id="rId16" imgW="46969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5260" y="980728"/>
                        <a:ext cx="1031875" cy="419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798916"/>
              </p:ext>
            </p:extLst>
          </p:nvPr>
        </p:nvGraphicFramePr>
        <p:xfrm>
          <a:off x="3844032" y="3213100"/>
          <a:ext cx="1397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230" name="Equation" r:id="rId18" imgW="558720" imgH="190440" progId="Equation.3">
                  <p:embed/>
                </p:oleObj>
              </mc:Choice>
              <mc:Fallback>
                <p:oleObj name="Equation" r:id="rId18" imgW="55872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4032" y="3213100"/>
                        <a:ext cx="1397000" cy="476250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6457860"/>
              </p:ext>
            </p:extLst>
          </p:nvPr>
        </p:nvGraphicFramePr>
        <p:xfrm>
          <a:off x="6345014" y="3140968"/>
          <a:ext cx="9842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231" name="Equation" r:id="rId20" imgW="393480" imgH="190440" progId="Equation.3">
                  <p:embed/>
                </p:oleObj>
              </mc:Choice>
              <mc:Fallback>
                <p:oleObj name="Equation" r:id="rId20" imgW="3934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5014" y="3140968"/>
                        <a:ext cx="9842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08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6177136" y="897979"/>
            <a:ext cx="1296143" cy="669553"/>
          </a:xfrm>
          <a:prstGeom prst="rect">
            <a:avLst/>
          </a:prstGeom>
          <a:noFill/>
          <a:ln w="38100">
            <a:solidFill>
              <a:srgbClr val="33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6465168" y="3645024"/>
            <a:ext cx="864096" cy="0"/>
          </a:xfrm>
          <a:prstGeom prst="lin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/>
          <p:nvPr/>
        </p:nvCxnSpPr>
        <p:spPr bwMode="auto">
          <a:xfrm>
            <a:off x="6465168" y="5517232"/>
            <a:ext cx="864096" cy="0"/>
          </a:xfrm>
          <a:prstGeom prst="lin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3854912"/>
              </p:ext>
            </p:extLst>
          </p:nvPr>
        </p:nvGraphicFramePr>
        <p:xfrm>
          <a:off x="2849563" y="1625600"/>
          <a:ext cx="2032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232" name="Equation" r:id="rId22" imgW="812520" imgH="203040" progId="Equation.3">
                  <p:embed/>
                </p:oleObj>
              </mc:Choice>
              <mc:Fallback>
                <p:oleObj name="Equation" r:id="rId22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9563" y="1625600"/>
                        <a:ext cx="20320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8448555"/>
              </p:ext>
            </p:extLst>
          </p:nvPr>
        </p:nvGraphicFramePr>
        <p:xfrm>
          <a:off x="5618163" y="5132388"/>
          <a:ext cx="60325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233" name="Equation" r:id="rId24" imgW="241200" imgH="164880" progId="Equation.3">
                  <p:embed/>
                </p:oleObj>
              </mc:Choice>
              <mc:Fallback>
                <p:oleObj name="Equation" r:id="rId24" imgW="2412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8163" y="5132388"/>
                        <a:ext cx="60325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08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632520" y="4953362"/>
            <a:ext cx="42779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Higher sensitivity for weak resonances</a:t>
            </a:r>
            <a:endParaRPr lang="en-GB" sz="2000" b="1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4528" y="2204864"/>
            <a:ext cx="2001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2000" b="1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 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= 0  assignment</a:t>
            </a:r>
          </a:p>
          <a:p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scattering radius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66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 smtClean="0"/>
              <a:t>Experimental observables</a:t>
            </a: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4488" y="1628800"/>
            <a:ext cx="2016224" cy="2952328"/>
          </a:xfrm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</a:extLst>
        </p:spPr>
        <p:txBody>
          <a:bodyPr/>
          <a:lstStyle/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Transmission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Reaction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2649538" y="4065588"/>
            <a:ext cx="2879725" cy="65881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634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101195"/>
              </p:ext>
            </p:extLst>
          </p:nvPr>
        </p:nvGraphicFramePr>
        <p:xfrm>
          <a:off x="2844800" y="2276475"/>
          <a:ext cx="25082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8061" name="Equation" r:id="rId4" imgW="1002960" imgH="228600" progId="Equation.3">
                  <p:embed/>
                </p:oleObj>
              </mc:Choice>
              <mc:Fallback>
                <p:oleObj name="Equation" r:id="rId4" imgW="1002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2276475"/>
                        <a:ext cx="25082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456866"/>
              </p:ext>
            </p:extLst>
          </p:nvPr>
        </p:nvGraphicFramePr>
        <p:xfrm>
          <a:off x="2820988" y="4187825"/>
          <a:ext cx="231775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8062" name="Equation" r:id="rId6" imgW="927000" imgH="330120" progId="Equation.3">
                  <p:embed/>
                </p:oleObj>
              </mc:Choice>
              <mc:Fallback>
                <p:oleObj name="Equation" r:id="rId6" imgW="92700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4187825"/>
                        <a:ext cx="231775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4150479"/>
              </p:ext>
            </p:extLst>
          </p:nvPr>
        </p:nvGraphicFramePr>
        <p:xfrm>
          <a:off x="8330729" y="980728"/>
          <a:ext cx="10350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8063" name="Equation" r:id="rId8" imgW="469696" imgH="190417" progId="Equation.3">
                  <p:embed/>
                </p:oleObj>
              </mc:Choice>
              <mc:Fallback>
                <p:oleObj name="Equation" r:id="rId8" imgW="46969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0729" y="980728"/>
                        <a:ext cx="1035050" cy="419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567035"/>
              </p:ext>
            </p:extLst>
          </p:nvPr>
        </p:nvGraphicFramePr>
        <p:xfrm>
          <a:off x="3844032" y="3213100"/>
          <a:ext cx="1397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8064" name="Equation" r:id="rId10" imgW="558720" imgH="190440" progId="Equation.3">
                  <p:embed/>
                </p:oleObj>
              </mc:Choice>
              <mc:Fallback>
                <p:oleObj name="Equation" r:id="rId10" imgW="55872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4032" y="3213100"/>
                        <a:ext cx="1397000" cy="476250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193360" y="908720"/>
            <a:ext cx="1296143" cy="65881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2065203"/>
              </p:ext>
            </p:extLst>
          </p:nvPr>
        </p:nvGraphicFramePr>
        <p:xfrm>
          <a:off x="2849563" y="1625600"/>
          <a:ext cx="2032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8065" name="Equation" r:id="rId12" imgW="812520" imgH="203040" progId="Equation.3">
                  <p:embed/>
                </p:oleObj>
              </mc:Choice>
              <mc:Fallback>
                <p:oleObj name="Equation" r:id="rId12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9563" y="1625600"/>
                        <a:ext cx="20320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32520" y="4953362"/>
            <a:ext cx="4182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Higher sensitivity for weak resonances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4528" y="2204864"/>
            <a:ext cx="2001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2000" b="1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 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= 0  assignment</a:t>
            </a:r>
          </a:p>
          <a:p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scattering radius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39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4" r="20992"/>
          <a:stretch/>
        </p:blipFill>
        <p:spPr bwMode="auto">
          <a:xfrm>
            <a:off x="0" y="1145456"/>
            <a:ext cx="5580000" cy="537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 smtClean="0"/>
              <a:t>Nuclear cross section (target nucleus at rest)</a:t>
            </a:r>
          </a:p>
        </p:txBody>
      </p:sp>
      <p:sp>
        <p:nvSpPr>
          <p:cNvPr id="39941" name="Rectangle 4"/>
          <p:cNvSpPr>
            <a:spLocks noChangeArrowheads="1"/>
          </p:cNvSpPr>
          <p:nvPr/>
        </p:nvSpPr>
        <p:spPr bwMode="auto">
          <a:xfrm>
            <a:off x="0" y="316230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/>
          </a:p>
        </p:txBody>
      </p:sp>
      <p:sp>
        <p:nvSpPr>
          <p:cNvPr id="39942" name="Rectangle 5"/>
          <p:cNvSpPr>
            <a:spLocks noChangeArrowheads="1"/>
          </p:cNvSpPr>
          <p:nvPr/>
        </p:nvSpPr>
        <p:spPr bwMode="auto">
          <a:xfrm>
            <a:off x="0" y="321310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/>
          </a:p>
        </p:txBody>
      </p:sp>
      <p:sp>
        <p:nvSpPr>
          <p:cNvPr id="39943" name="Text Box 6"/>
          <p:cNvSpPr txBox="1">
            <a:spLocks noChangeArrowheads="1"/>
          </p:cNvSpPr>
          <p:nvPr/>
        </p:nvSpPr>
        <p:spPr bwMode="auto">
          <a:xfrm>
            <a:off x="2587282" y="1012666"/>
            <a:ext cx="99257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238</a:t>
            </a:r>
            <a:r>
              <a:rPr lang="en-GB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 + n</a:t>
            </a:r>
            <a:endParaRPr lang="en-GB" alt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99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 smtClean="0"/>
              <a:t>Experimental observables</a:t>
            </a: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4488" y="1628800"/>
            <a:ext cx="2016224" cy="2952328"/>
          </a:xfrm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</a:extLst>
        </p:spPr>
        <p:txBody>
          <a:bodyPr/>
          <a:lstStyle/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Transmission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Reaction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2649538" y="4065588"/>
            <a:ext cx="2879725" cy="65881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634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4409571"/>
              </p:ext>
            </p:extLst>
          </p:nvPr>
        </p:nvGraphicFramePr>
        <p:xfrm>
          <a:off x="2844800" y="2276475"/>
          <a:ext cx="25082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209" name="Equation" r:id="rId4" imgW="1002960" imgH="228600" progId="Equation.3">
                  <p:embed/>
                </p:oleObj>
              </mc:Choice>
              <mc:Fallback>
                <p:oleObj name="Equation" r:id="rId4" imgW="1002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2276475"/>
                        <a:ext cx="25082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4135964"/>
              </p:ext>
            </p:extLst>
          </p:nvPr>
        </p:nvGraphicFramePr>
        <p:xfrm>
          <a:off x="2820988" y="4187825"/>
          <a:ext cx="231775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210" name="Equation" r:id="rId6" imgW="927000" imgH="330120" progId="Equation.3">
                  <p:embed/>
                </p:oleObj>
              </mc:Choice>
              <mc:Fallback>
                <p:oleObj name="Equation" r:id="rId6" imgW="92700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4187825"/>
                        <a:ext cx="231775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3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0870953"/>
              </p:ext>
            </p:extLst>
          </p:nvPr>
        </p:nvGraphicFramePr>
        <p:xfrm>
          <a:off x="8409384" y="4176886"/>
          <a:ext cx="5397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211" name="Equation" r:id="rId8" imgW="215640" imgH="190440" progId="Equation.3">
                  <p:embed/>
                </p:oleObj>
              </mc:Choice>
              <mc:Fallback>
                <p:oleObj name="Equation" r:id="rId8" imgW="21564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9384" y="4176886"/>
                        <a:ext cx="5397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4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9461431"/>
              </p:ext>
            </p:extLst>
          </p:nvPr>
        </p:nvGraphicFramePr>
        <p:xfrm>
          <a:off x="8485956" y="1627016"/>
          <a:ext cx="571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212" name="Equation" r:id="rId10" imgW="228600" imgH="190440" progId="Equation.3">
                  <p:embed/>
                </p:oleObj>
              </mc:Choice>
              <mc:Fallback>
                <p:oleObj name="Equation" r:id="rId10" imgW="2286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85956" y="1627016"/>
                        <a:ext cx="5715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5873929"/>
              </p:ext>
            </p:extLst>
          </p:nvPr>
        </p:nvGraphicFramePr>
        <p:xfrm>
          <a:off x="8263706" y="2292350"/>
          <a:ext cx="7937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213" name="Equation" r:id="rId12" imgW="317160" imgH="215640" progId="Equation.3">
                  <p:embed/>
                </p:oleObj>
              </mc:Choice>
              <mc:Fallback>
                <p:oleObj name="Equation" r:id="rId12" imgW="3171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3706" y="2292350"/>
                        <a:ext cx="79375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3912450"/>
              </p:ext>
            </p:extLst>
          </p:nvPr>
        </p:nvGraphicFramePr>
        <p:xfrm>
          <a:off x="8330729" y="980728"/>
          <a:ext cx="10350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214" name="Equation" r:id="rId14" imgW="469696" imgH="190417" progId="Equation.3">
                  <p:embed/>
                </p:oleObj>
              </mc:Choice>
              <mc:Fallback>
                <p:oleObj name="Equation" r:id="rId14" imgW="46969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0729" y="980728"/>
                        <a:ext cx="1035050" cy="419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6133431"/>
              </p:ext>
            </p:extLst>
          </p:nvPr>
        </p:nvGraphicFramePr>
        <p:xfrm>
          <a:off x="3844032" y="3213100"/>
          <a:ext cx="1397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215" name="Equation" r:id="rId16" imgW="558720" imgH="190440" progId="Equation.3">
                  <p:embed/>
                </p:oleObj>
              </mc:Choice>
              <mc:Fallback>
                <p:oleObj name="Equation" r:id="rId16" imgW="55872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4032" y="3213100"/>
                        <a:ext cx="1397000" cy="476250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4273706"/>
              </p:ext>
            </p:extLst>
          </p:nvPr>
        </p:nvGraphicFramePr>
        <p:xfrm>
          <a:off x="8430964" y="3068638"/>
          <a:ext cx="698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216" name="Equation" r:id="rId18" imgW="279360" imgH="190440" progId="Equation.3">
                  <p:embed/>
                </p:oleObj>
              </mc:Choice>
              <mc:Fallback>
                <p:oleObj name="Equation" r:id="rId18" imgW="27936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30964" y="3068638"/>
                        <a:ext cx="6985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08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193360" y="908720"/>
            <a:ext cx="1296143" cy="65881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8654981"/>
              </p:ext>
            </p:extLst>
          </p:nvPr>
        </p:nvGraphicFramePr>
        <p:xfrm>
          <a:off x="2849563" y="1625600"/>
          <a:ext cx="2032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217" name="Equation" r:id="rId20" imgW="812520" imgH="203040" progId="Equation.3">
                  <p:embed/>
                </p:oleObj>
              </mc:Choice>
              <mc:Fallback>
                <p:oleObj name="Equation" r:id="rId20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9563" y="1625600"/>
                        <a:ext cx="20320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32520" y="4953362"/>
            <a:ext cx="4182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Higher sensitivity for weak resonances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4528" y="2204864"/>
            <a:ext cx="2001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2000" b="1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 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= 0  assignment</a:t>
            </a:r>
          </a:p>
          <a:p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scattering radius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80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 smtClean="0"/>
              <a:t>Experimental observables</a:t>
            </a: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4488" y="1628800"/>
            <a:ext cx="2016224" cy="2952328"/>
          </a:xfrm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</a:extLst>
        </p:spPr>
        <p:txBody>
          <a:bodyPr/>
          <a:lstStyle/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Transmission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Reaction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2649538" y="4065588"/>
            <a:ext cx="2879725" cy="65881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634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063604"/>
              </p:ext>
            </p:extLst>
          </p:nvPr>
        </p:nvGraphicFramePr>
        <p:xfrm>
          <a:off x="2844800" y="2276475"/>
          <a:ext cx="25082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233" name="Equation" r:id="rId4" imgW="1002960" imgH="228600" progId="Equation.3">
                  <p:embed/>
                </p:oleObj>
              </mc:Choice>
              <mc:Fallback>
                <p:oleObj name="Equation" r:id="rId4" imgW="1002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2276475"/>
                        <a:ext cx="25082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6134229"/>
              </p:ext>
            </p:extLst>
          </p:nvPr>
        </p:nvGraphicFramePr>
        <p:xfrm>
          <a:off x="2820988" y="4187825"/>
          <a:ext cx="231775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234" name="Equation" r:id="rId6" imgW="927000" imgH="330120" progId="Equation.3">
                  <p:embed/>
                </p:oleObj>
              </mc:Choice>
              <mc:Fallback>
                <p:oleObj name="Equation" r:id="rId6" imgW="92700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4187825"/>
                        <a:ext cx="231775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3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1108811"/>
              </p:ext>
            </p:extLst>
          </p:nvPr>
        </p:nvGraphicFramePr>
        <p:xfrm>
          <a:off x="8409384" y="4176886"/>
          <a:ext cx="5397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235" name="Equation" r:id="rId8" imgW="215640" imgH="190440" progId="Equation.3">
                  <p:embed/>
                </p:oleObj>
              </mc:Choice>
              <mc:Fallback>
                <p:oleObj name="Equation" r:id="rId8" imgW="21564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9384" y="4176886"/>
                        <a:ext cx="5397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4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053867"/>
              </p:ext>
            </p:extLst>
          </p:nvPr>
        </p:nvGraphicFramePr>
        <p:xfrm>
          <a:off x="8485956" y="1627016"/>
          <a:ext cx="571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236" name="Equation" r:id="rId10" imgW="228600" imgH="190440" progId="Equation.3">
                  <p:embed/>
                </p:oleObj>
              </mc:Choice>
              <mc:Fallback>
                <p:oleObj name="Equation" r:id="rId10" imgW="2286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85956" y="1627016"/>
                        <a:ext cx="5715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1000"/>
              </p:ext>
            </p:extLst>
          </p:nvPr>
        </p:nvGraphicFramePr>
        <p:xfrm>
          <a:off x="8263706" y="2292350"/>
          <a:ext cx="7937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237" name="Equation" r:id="rId12" imgW="317160" imgH="215640" progId="Equation.3">
                  <p:embed/>
                </p:oleObj>
              </mc:Choice>
              <mc:Fallback>
                <p:oleObj name="Equation" r:id="rId12" imgW="3171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3706" y="2292350"/>
                        <a:ext cx="79375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258935"/>
              </p:ext>
            </p:extLst>
          </p:nvPr>
        </p:nvGraphicFramePr>
        <p:xfrm>
          <a:off x="8330729" y="980728"/>
          <a:ext cx="10350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238" name="Equation" r:id="rId14" imgW="469696" imgH="190417" progId="Equation.3">
                  <p:embed/>
                </p:oleObj>
              </mc:Choice>
              <mc:Fallback>
                <p:oleObj name="Equation" r:id="rId14" imgW="46969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0729" y="980728"/>
                        <a:ext cx="1035050" cy="419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251341"/>
              </p:ext>
            </p:extLst>
          </p:nvPr>
        </p:nvGraphicFramePr>
        <p:xfrm>
          <a:off x="3844032" y="3213100"/>
          <a:ext cx="1397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239" name="Equation" r:id="rId16" imgW="558720" imgH="190440" progId="Equation.3">
                  <p:embed/>
                </p:oleObj>
              </mc:Choice>
              <mc:Fallback>
                <p:oleObj name="Equation" r:id="rId16" imgW="55872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4032" y="3213100"/>
                        <a:ext cx="1397000" cy="476250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3618712"/>
              </p:ext>
            </p:extLst>
          </p:nvPr>
        </p:nvGraphicFramePr>
        <p:xfrm>
          <a:off x="8430964" y="3068638"/>
          <a:ext cx="698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240" name="Equation" r:id="rId18" imgW="279360" imgH="190440" progId="Equation.3">
                  <p:embed/>
                </p:oleObj>
              </mc:Choice>
              <mc:Fallback>
                <p:oleObj name="Equation" r:id="rId18" imgW="27936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30964" y="3068638"/>
                        <a:ext cx="6985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08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193360" y="908720"/>
            <a:ext cx="1296143" cy="65881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cxnSp>
        <p:nvCxnSpPr>
          <p:cNvPr id="39" name="Straight Connector 38"/>
          <p:cNvCxnSpPr/>
          <p:nvPr/>
        </p:nvCxnSpPr>
        <p:spPr bwMode="auto">
          <a:xfrm>
            <a:off x="8481393" y="3645024"/>
            <a:ext cx="648071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2732347"/>
              </p:ext>
            </p:extLst>
          </p:nvPr>
        </p:nvGraphicFramePr>
        <p:xfrm>
          <a:off x="2849563" y="1625600"/>
          <a:ext cx="2032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241" name="Equation" r:id="rId20" imgW="812520" imgH="203040" progId="Equation.3">
                  <p:embed/>
                </p:oleObj>
              </mc:Choice>
              <mc:Fallback>
                <p:oleObj name="Equation" r:id="rId20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9563" y="1625600"/>
                        <a:ext cx="20320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Straight Connector 32"/>
          <p:cNvCxnSpPr/>
          <p:nvPr/>
        </p:nvCxnSpPr>
        <p:spPr bwMode="auto">
          <a:xfrm>
            <a:off x="8481392" y="4725144"/>
            <a:ext cx="648071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632520" y="4953362"/>
            <a:ext cx="4182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Higher sensitivity for weak resonances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4528" y="2204864"/>
            <a:ext cx="2001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2000" b="1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 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= 0  assignment</a:t>
            </a:r>
          </a:p>
          <a:p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scattering radius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08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smtClean="0"/>
              <a:t>Experimental observables</a:t>
            </a: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4488" y="1628800"/>
            <a:ext cx="2016224" cy="2952328"/>
          </a:xfrm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</a:extLst>
        </p:spPr>
        <p:txBody>
          <a:bodyPr/>
          <a:lstStyle/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Transmission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Reaction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2649538" y="4065588"/>
            <a:ext cx="2879725" cy="65881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634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2537341"/>
              </p:ext>
            </p:extLst>
          </p:nvPr>
        </p:nvGraphicFramePr>
        <p:xfrm>
          <a:off x="2844800" y="2276475"/>
          <a:ext cx="25082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319" name="Equation" r:id="rId4" imgW="1002960" imgH="228600" progId="Equation.3">
                  <p:embed/>
                </p:oleObj>
              </mc:Choice>
              <mc:Fallback>
                <p:oleObj name="Equation" r:id="rId4" imgW="1002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2276475"/>
                        <a:ext cx="25082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868728"/>
              </p:ext>
            </p:extLst>
          </p:nvPr>
        </p:nvGraphicFramePr>
        <p:xfrm>
          <a:off x="2820988" y="4187825"/>
          <a:ext cx="231775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320" name="Equation" r:id="rId6" imgW="927000" imgH="330120" progId="Equation.3">
                  <p:embed/>
                </p:oleObj>
              </mc:Choice>
              <mc:Fallback>
                <p:oleObj name="Equation" r:id="rId6" imgW="92700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4187825"/>
                        <a:ext cx="231775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3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1037904"/>
              </p:ext>
            </p:extLst>
          </p:nvPr>
        </p:nvGraphicFramePr>
        <p:xfrm>
          <a:off x="8409384" y="4176886"/>
          <a:ext cx="5397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321" name="Equation" r:id="rId8" imgW="215640" imgH="190440" progId="Equation.3">
                  <p:embed/>
                </p:oleObj>
              </mc:Choice>
              <mc:Fallback>
                <p:oleObj name="Equation" r:id="rId8" imgW="21564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9384" y="4176886"/>
                        <a:ext cx="5397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4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6324137"/>
              </p:ext>
            </p:extLst>
          </p:nvPr>
        </p:nvGraphicFramePr>
        <p:xfrm>
          <a:off x="8485956" y="1627016"/>
          <a:ext cx="571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322" name="Equation" r:id="rId10" imgW="228600" imgH="190440" progId="Equation.3">
                  <p:embed/>
                </p:oleObj>
              </mc:Choice>
              <mc:Fallback>
                <p:oleObj name="Equation" r:id="rId10" imgW="2286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85956" y="1627016"/>
                        <a:ext cx="5715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0597583"/>
              </p:ext>
            </p:extLst>
          </p:nvPr>
        </p:nvGraphicFramePr>
        <p:xfrm>
          <a:off x="8263706" y="2292350"/>
          <a:ext cx="7937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323" name="Equation" r:id="rId12" imgW="317160" imgH="215640" progId="Equation.3">
                  <p:embed/>
                </p:oleObj>
              </mc:Choice>
              <mc:Fallback>
                <p:oleObj name="Equation" r:id="rId12" imgW="3171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3706" y="2292350"/>
                        <a:ext cx="79375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8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3328490"/>
              </p:ext>
            </p:extLst>
          </p:nvPr>
        </p:nvGraphicFramePr>
        <p:xfrm>
          <a:off x="8418512" y="5013325"/>
          <a:ext cx="1143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324" name="Equation" r:id="rId14" imgW="457200" imgH="190440" progId="Equation.3">
                  <p:embed/>
                </p:oleObj>
              </mc:Choice>
              <mc:Fallback>
                <p:oleObj name="Equation" r:id="rId14" imgW="4572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8512" y="5013325"/>
                        <a:ext cx="1143000" cy="476250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5018581"/>
              </p:ext>
            </p:extLst>
          </p:nvPr>
        </p:nvGraphicFramePr>
        <p:xfrm>
          <a:off x="8330729" y="980728"/>
          <a:ext cx="10350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325" name="Equation" r:id="rId16" imgW="469696" imgH="190417" progId="Equation.3">
                  <p:embed/>
                </p:oleObj>
              </mc:Choice>
              <mc:Fallback>
                <p:oleObj name="Equation" r:id="rId16" imgW="46969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0729" y="980728"/>
                        <a:ext cx="1035050" cy="419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6440705"/>
              </p:ext>
            </p:extLst>
          </p:nvPr>
        </p:nvGraphicFramePr>
        <p:xfrm>
          <a:off x="3844032" y="3213100"/>
          <a:ext cx="1397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326" name="Equation" r:id="rId18" imgW="558720" imgH="190440" progId="Equation.3">
                  <p:embed/>
                </p:oleObj>
              </mc:Choice>
              <mc:Fallback>
                <p:oleObj name="Equation" r:id="rId18" imgW="55872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4032" y="3213100"/>
                        <a:ext cx="1397000" cy="476250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26180"/>
              </p:ext>
            </p:extLst>
          </p:nvPr>
        </p:nvGraphicFramePr>
        <p:xfrm>
          <a:off x="8430964" y="3068638"/>
          <a:ext cx="698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327" name="Equation" r:id="rId20" imgW="279360" imgH="190440" progId="Equation.3">
                  <p:embed/>
                </p:oleObj>
              </mc:Choice>
              <mc:Fallback>
                <p:oleObj name="Equation" r:id="rId20" imgW="27936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30964" y="3068638"/>
                        <a:ext cx="6985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08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193360" y="908720"/>
            <a:ext cx="1296143" cy="65881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8481393" y="5517232"/>
            <a:ext cx="1008110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/>
          <p:nvPr/>
        </p:nvCxnSpPr>
        <p:spPr bwMode="auto">
          <a:xfrm>
            <a:off x="8481393" y="3645024"/>
            <a:ext cx="648071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997148"/>
              </p:ext>
            </p:extLst>
          </p:nvPr>
        </p:nvGraphicFramePr>
        <p:xfrm>
          <a:off x="5617428" y="5132948"/>
          <a:ext cx="60325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328" name="Equation" r:id="rId22" imgW="241200" imgH="164880" progId="Equation.3">
                  <p:embed/>
                </p:oleObj>
              </mc:Choice>
              <mc:Fallback>
                <p:oleObj name="Equation" r:id="rId22" imgW="2412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7428" y="5132948"/>
                        <a:ext cx="60325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08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8253716"/>
              </p:ext>
            </p:extLst>
          </p:nvPr>
        </p:nvGraphicFramePr>
        <p:xfrm>
          <a:off x="2849563" y="1625600"/>
          <a:ext cx="2032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329" name="Equation" r:id="rId24" imgW="812520" imgH="203040" progId="Equation.3">
                  <p:embed/>
                </p:oleObj>
              </mc:Choice>
              <mc:Fallback>
                <p:oleObj name="Equation" r:id="rId24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9563" y="1625600"/>
                        <a:ext cx="20320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Straight Connector 32"/>
          <p:cNvCxnSpPr/>
          <p:nvPr/>
        </p:nvCxnSpPr>
        <p:spPr bwMode="auto">
          <a:xfrm>
            <a:off x="8481392" y="4725144"/>
            <a:ext cx="648071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632520" y="4953362"/>
            <a:ext cx="4182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Higher sensitivity for weak resonances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4528" y="2204864"/>
            <a:ext cx="2001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2000" b="1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 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= 0  assignment</a:t>
            </a:r>
          </a:p>
          <a:p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scattering radius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70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 smtClean="0"/>
              <a:t>Experimental observables</a:t>
            </a: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4488" y="1628800"/>
            <a:ext cx="2016224" cy="2952328"/>
          </a:xfrm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</a:extLst>
        </p:spPr>
        <p:txBody>
          <a:bodyPr/>
          <a:lstStyle/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Transmission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0" indent="0" eaLnBrk="1" hangingPunct="1">
              <a:buClr>
                <a:srgbClr val="003399"/>
              </a:buClr>
              <a:buNone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en-GB" altLang="en-US" sz="2200" b="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Reaction</a:t>
            </a: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eaLnBrk="1" hangingPunct="1"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en-GB" altLang="en-US" sz="2200" b="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2649538" y="4065588"/>
            <a:ext cx="2879725" cy="65881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634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37712"/>
              </p:ext>
            </p:extLst>
          </p:nvPr>
        </p:nvGraphicFramePr>
        <p:xfrm>
          <a:off x="2844800" y="2276475"/>
          <a:ext cx="25082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29" name="Equation" r:id="rId4" imgW="1002960" imgH="228600" progId="Equation.3">
                  <p:embed/>
                </p:oleObj>
              </mc:Choice>
              <mc:Fallback>
                <p:oleObj name="Equation" r:id="rId4" imgW="1002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2276475"/>
                        <a:ext cx="25082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579659"/>
              </p:ext>
            </p:extLst>
          </p:nvPr>
        </p:nvGraphicFramePr>
        <p:xfrm>
          <a:off x="2820988" y="4187825"/>
          <a:ext cx="231775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30" name="Equation" r:id="rId6" imgW="927000" imgH="330120" progId="Equation.3">
                  <p:embed/>
                </p:oleObj>
              </mc:Choice>
              <mc:Fallback>
                <p:oleObj name="Equation" r:id="rId6" imgW="92700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4187825"/>
                        <a:ext cx="231775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1863435"/>
              </p:ext>
            </p:extLst>
          </p:nvPr>
        </p:nvGraphicFramePr>
        <p:xfrm>
          <a:off x="6353175" y="4221088"/>
          <a:ext cx="571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31" name="Equation" r:id="rId8" imgW="228600" imgH="190440" progId="Equation.3">
                  <p:embed/>
                </p:oleObj>
              </mc:Choice>
              <mc:Fallback>
                <p:oleObj name="Equation" r:id="rId8" imgW="2286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3175" y="4221088"/>
                        <a:ext cx="5715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3502913"/>
              </p:ext>
            </p:extLst>
          </p:nvPr>
        </p:nvGraphicFramePr>
        <p:xfrm>
          <a:off x="6382203" y="1628800"/>
          <a:ext cx="571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32" name="Equation" r:id="rId10" imgW="228600" imgH="190440" progId="Equation.3">
                  <p:embed/>
                </p:oleObj>
              </mc:Choice>
              <mc:Fallback>
                <p:oleObj name="Equation" r:id="rId10" imgW="2286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2203" y="1628800"/>
                        <a:ext cx="5715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1634711"/>
              </p:ext>
            </p:extLst>
          </p:nvPr>
        </p:nvGraphicFramePr>
        <p:xfrm>
          <a:off x="6177136" y="2276475"/>
          <a:ext cx="12033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33" name="Equation" r:id="rId12" imgW="482400" imgH="228600" progId="Equation.3">
                  <p:embed/>
                </p:oleObj>
              </mc:Choice>
              <mc:Fallback>
                <p:oleObj name="Equation" r:id="rId12" imgW="482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7136" y="2276475"/>
                        <a:ext cx="1203325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3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9194814"/>
              </p:ext>
            </p:extLst>
          </p:nvPr>
        </p:nvGraphicFramePr>
        <p:xfrm>
          <a:off x="8409384" y="4176886"/>
          <a:ext cx="5397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34" name="Equation" r:id="rId14" imgW="215640" imgH="190440" progId="Equation.3">
                  <p:embed/>
                </p:oleObj>
              </mc:Choice>
              <mc:Fallback>
                <p:oleObj name="Equation" r:id="rId14" imgW="21564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9384" y="4176886"/>
                        <a:ext cx="5397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4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8162470"/>
              </p:ext>
            </p:extLst>
          </p:nvPr>
        </p:nvGraphicFramePr>
        <p:xfrm>
          <a:off x="8485956" y="1627016"/>
          <a:ext cx="571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35" name="Equation" r:id="rId16" imgW="228600" imgH="190440" progId="Equation.3">
                  <p:embed/>
                </p:oleObj>
              </mc:Choice>
              <mc:Fallback>
                <p:oleObj name="Equation" r:id="rId16" imgW="2286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85956" y="1627016"/>
                        <a:ext cx="5715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9621346"/>
              </p:ext>
            </p:extLst>
          </p:nvPr>
        </p:nvGraphicFramePr>
        <p:xfrm>
          <a:off x="8263706" y="2292350"/>
          <a:ext cx="7937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36" name="Equation" r:id="rId18" imgW="317160" imgH="215640" progId="Equation.3">
                  <p:embed/>
                </p:oleObj>
              </mc:Choice>
              <mc:Fallback>
                <p:oleObj name="Equation" r:id="rId18" imgW="3171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3706" y="2292350"/>
                        <a:ext cx="79375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508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4946701"/>
              </p:ext>
            </p:extLst>
          </p:nvPr>
        </p:nvGraphicFramePr>
        <p:xfrm>
          <a:off x="8418512" y="5013325"/>
          <a:ext cx="1143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37" name="Equation" r:id="rId20" imgW="457200" imgH="190440" progId="Equation.3">
                  <p:embed/>
                </p:oleObj>
              </mc:Choice>
              <mc:Fallback>
                <p:oleObj name="Equation" r:id="rId20" imgW="4572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8512" y="5013325"/>
                        <a:ext cx="1143000" cy="476250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4351281"/>
              </p:ext>
            </p:extLst>
          </p:nvPr>
        </p:nvGraphicFramePr>
        <p:xfrm>
          <a:off x="6345014" y="5013325"/>
          <a:ext cx="9842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38" name="Equation" r:id="rId22" imgW="393480" imgH="190440" progId="Equation.3">
                  <p:embed/>
                </p:oleObj>
              </mc:Choice>
              <mc:Fallback>
                <p:oleObj name="Equation" r:id="rId22" imgW="3934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5014" y="5013325"/>
                        <a:ext cx="984250" cy="476250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5783132"/>
              </p:ext>
            </p:extLst>
          </p:nvPr>
        </p:nvGraphicFramePr>
        <p:xfrm>
          <a:off x="6285260" y="980728"/>
          <a:ext cx="10318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39" name="Equation" r:id="rId24" imgW="469696" imgH="190417" progId="Equation.3">
                  <p:embed/>
                </p:oleObj>
              </mc:Choice>
              <mc:Fallback>
                <p:oleObj name="Equation" r:id="rId24" imgW="46969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5260" y="980728"/>
                        <a:ext cx="1031875" cy="419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5782283"/>
              </p:ext>
            </p:extLst>
          </p:nvPr>
        </p:nvGraphicFramePr>
        <p:xfrm>
          <a:off x="8330729" y="980728"/>
          <a:ext cx="10350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40" name="Equation" r:id="rId26" imgW="469696" imgH="190417" progId="Equation.3">
                  <p:embed/>
                </p:oleObj>
              </mc:Choice>
              <mc:Fallback>
                <p:oleObj name="Equation" r:id="rId26" imgW="46969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0729" y="980728"/>
                        <a:ext cx="1035050" cy="419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0119263"/>
              </p:ext>
            </p:extLst>
          </p:nvPr>
        </p:nvGraphicFramePr>
        <p:xfrm>
          <a:off x="3844032" y="3213100"/>
          <a:ext cx="1397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41" name="Equation" r:id="rId28" imgW="558720" imgH="190440" progId="Equation.3">
                  <p:embed/>
                </p:oleObj>
              </mc:Choice>
              <mc:Fallback>
                <p:oleObj name="Equation" r:id="rId28" imgW="55872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4032" y="3213100"/>
                        <a:ext cx="1397000" cy="476250"/>
                      </a:xfrm>
                      <a:prstGeom prst="rect">
                        <a:avLst/>
                      </a:prstGeom>
                      <a:noFill/>
                      <a:ln w="508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9850215"/>
              </p:ext>
            </p:extLst>
          </p:nvPr>
        </p:nvGraphicFramePr>
        <p:xfrm>
          <a:off x="6345014" y="3140968"/>
          <a:ext cx="9842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42" name="Equation" r:id="rId30" imgW="393480" imgH="190440" progId="Equation.3">
                  <p:embed/>
                </p:oleObj>
              </mc:Choice>
              <mc:Fallback>
                <p:oleObj name="Equation" r:id="rId30" imgW="3934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5014" y="3140968"/>
                        <a:ext cx="9842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08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066121"/>
              </p:ext>
            </p:extLst>
          </p:nvPr>
        </p:nvGraphicFramePr>
        <p:xfrm>
          <a:off x="8430964" y="3068638"/>
          <a:ext cx="698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43" name="Equation" r:id="rId32" imgW="279360" imgH="190440" progId="Equation.3">
                  <p:embed/>
                </p:oleObj>
              </mc:Choice>
              <mc:Fallback>
                <p:oleObj name="Equation" r:id="rId32" imgW="27936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30964" y="3068638"/>
                        <a:ext cx="6985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08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193360" y="908720"/>
            <a:ext cx="1296143" cy="65881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6177136" y="897979"/>
            <a:ext cx="1296143" cy="669553"/>
          </a:xfrm>
          <a:prstGeom prst="rect">
            <a:avLst/>
          </a:prstGeom>
          <a:noFill/>
          <a:ln w="38100">
            <a:solidFill>
              <a:srgbClr val="33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8481393" y="5517232"/>
            <a:ext cx="1008110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/>
          <p:nvPr/>
        </p:nvCxnSpPr>
        <p:spPr bwMode="auto">
          <a:xfrm>
            <a:off x="8481393" y="3645024"/>
            <a:ext cx="648071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 bwMode="auto">
          <a:xfrm>
            <a:off x="6465168" y="3645024"/>
            <a:ext cx="864096" cy="0"/>
          </a:xfrm>
          <a:prstGeom prst="lin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/>
          <p:nvPr/>
        </p:nvCxnSpPr>
        <p:spPr bwMode="auto">
          <a:xfrm>
            <a:off x="6465168" y="5517232"/>
            <a:ext cx="864096" cy="0"/>
          </a:xfrm>
          <a:prstGeom prst="lin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2192881"/>
              </p:ext>
            </p:extLst>
          </p:nvPr>
        </p:nvGraphicFramePr>
        <p:xfrm>
          <a:off x="5617428" y="5132948"/>
          <a:ext cx="60325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44" name="Equation" r:id="rId34" imgW="241200" imgH="164880" progId="Equation.3">
                  <p:embed/>
                </p:oleObj>
              </mc:Choice>
              <mc:Fallback>
                <p:oleObj name="Equation" r:id="rId34" imgW="2412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7428" y="5132948"/>
                        <a:ext cx="60325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08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6583046"/>
              </p:ext>
            </p:extLst>
          </p:nvPr>
        </p:nvGraphicFramePr>
        <p:xfrm>
          <a:off x="2849563" y="1625600"/>
          <a:ext cx="2032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45" name="Equation" r:id="rId36" imgW="812520" imgH="203040" progId="Equation.3">
                  <p:embed/>
                </p:oleObj>
              </mc:Choice>
              <mc:Fallback>
                <p:oleObj name="Equation" r:id="rId36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9563" y="1625600"/>
                        <a:ext cx="20320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Straight Connector 32"/>
          <p:cNvCxnSpPr/>
          <p:nvPr/>
        </p:nvCxnSpPr>
        <p:spPr bwMode="auto">
          <a:xfrm>
            <a:off x="8481392" y="4725144"/>
            <a:ext cx="648071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/>
          <p:cNvSpPr txBox="1"/>
          <p:nvPr/>
        </p:nvSpPr>
        <p:spPr>
          <a:xfrm>
            <a:off x="632520" y="4953362"/>
            <a:ext cx="4182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Higher sensitivity for weak resonances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4528" y="2204864"/>
            <a:ext cx="2001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2000" b="1" dirty="0">
                <a:solidFill>
                  <a:srgbClr val="4D4D4D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 </a:t>
            </a:r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  <a:sym typeface="MT Extra"/>
              </a:rPr>
              <a:t>= 0  assignment</a:t>
            </a:r>
          </a:p>
          <a:p>
            <a:r>
              <a:rPr lang="en-GB" sz="2000" dirty="0" smtClean="0">
                <a:solidFill>
                  <a:srgbClr val="4D4D4D"/>
                </a:solidFill>
                <a:latin typeface="Calibri" panose="020F0502020204030204" pitchFamily="34" charset="0"/>
              </a:rPr>
              <a:t>scattering radius</a:t>
            </a:r>
            <a:endParaRPr lang="en-GB" sz="2000" dirty="0">
              <a:solidFill>
                <a:srgbClr val="4D4D4D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78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Verify conditions before starting RSA: e.g. </a:t>
            </a:r>
            <a:r>
              <a:rPr lang="en-GB" altLang="en-US" baseline="30000" dirty="0" smtClean="0"/>
              <a:t> </a:t>
            </a:r>
            <a:r>
              <a:rPr lang="en-GB" altLang="en-US" baseline="30000" dirty="0"/>
              <a:t>232</a:t>
            </a:r>
            <a:r>
              <a:rPr lang="en-GB" altLang="en-US" dirty="0"/>
              <a:t>Th(n,</a:t>
            </a:r>
            <a:r>
              <a:rPr lang="en-GB" altLang="en-US" dirty="0">
                <a:sym typeface="Symbol" pitchFamily="18" charset="2"/>
              </a:rPr>
              <a:t></a:t>
            </a:r>
            <a:r>
              <a:rPr lang="en-GB" altLang="en-US" dirty="0"/>
              <a:t>)</a:t>
            </a:r>
            <a:endParaRPr lang="en-GB" altLang="en-US" dirty="0"/>
          </a:p>
        </p:txBody>
      </p:sp>
      <p:pic>
        <p:nvPicPr>
          <p:cNvPr id="1259523" name="Picture 3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" t="5478" r="5220" b="5478"/>
          <a:stretch>
            <a:fillRect/>
          </a:stretch>
        </p:blipFill>
        <p:spPr>
          <a:xfrm>
            <a:off x="0" y="1295400"/>
            <a:ext cx="4951413" cy="4691063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1259524" name="Picture 4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" t="5493" r="5220" b="5493"/>
          <a:stretch>
            <a:fillRect/>
          </a:stretch>
        </p:blipFill>
        <p:spPr>
          <a:xfrm>
            <a:off x="4954588" y="1295400"/>
            <a:ext cx="4951412" cy="4675188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321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200025" y="980728"/>
            <a:ext cx="6048375" cy="5543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 lIns="180000" tIns="180000" rIns="180000" bIns="180000"/>
          <a:lstStyle/>
          <a:p>
            <a:pPr marL="263525" indent="-263525">
              <a:buClr>
                <a:srgbClr val="000066"/>
              </a:buClr>
              <a:buFont typeface="Wingdings" pitchFamily="2" charset="2"/>
              <a:buNone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E</a:t>
            </a:r>
            <a:r>
              <a:rPr lang="en-GB" altLang="en-US" sz="2200" baseline="-250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R</a:t>
            </a: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 = 4.9 </a:t>
            </a:r>
            <a:r>
              <a:rPr lang="en-GB" altLang="en-US" sz="2200" dirty="0" err="1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eV</a:t>
            </a: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 	J</a:t>
            </a:r>
            <a:r>
              <a:rPr lang="en-GB" altLang="en-US" sz="2200" baseline="300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 </a:t>
            </a: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= 2</a:t>
            </a:r>
            <a:r>
              <a:rPr lang="en-GB" altLang="en-US" sz="2200" baseline="300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+</a:t>
            </a: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 ( g = 5/8)	</a:t>
            </a:r>
            <a:r>
              <a:rPr lang="en-GB" altLang="en-US" sz="2200" baseline="-250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D</a:t>
            </a: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 = 85 </a:t>
            </a:r>
            <a:r>
              <a:rPr lang="en-GB" altLang="en-US" sz="2200" dirty="0" err="1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meV</a:t>
            </a:r>
            <a:endParaRPr lang="en-GB" altLang="en-US" sz="2200" dirty="0">
              <a:solidFill>
                <a:srgbClr val="000066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0066"/>
              </a:buClr>
              <a:buFont typeface="Wingdings" pitchFamily="2" charset="2"/>
              <a:buNone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</a:p>
          <a:p>
            <a:pPr marL="174625" indent="-174625">
              <a:buClr>
                <a:srgbClr val="000066"/>
              </a:buClr>
              <a:buFont typeface="Arial" panose="020B0604020202020204" pitchFamily="34" charset="0"/>
              <a:buChar char="•"/>
              <a:tabLst>
                <a:tab pos="174625" algn="l"/>
                <a:tab pos="1519238" algn="l"/>
                <a:tab pos="2603500" algn="l"/>
                <a:tab pos="4029075" algn="l"/>
              </a:tabLst>
            </a:pP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Capture		L = 30 m	 </a:t>
            </a:r>
            <a:r>
              <a:rPr lang="en-GB" altLang="en-US" sz="2200" baseline="-250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R</a:t>
            </a: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 = 8 </a:t>
            </a:r>
            <a:r>
              <a:rPr lang="en-GB" altLang="en-US" sz="2200" dirty="0" err="1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meV</a:t>
            </a:r>
            <a:endParaRPr lang="en-GB" altLang="en-US" sz="2200" dirty="0">
              <a:solidFill>
                <a:srgbClr val="000066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0066"/>
              </a:buClr>
              <a:buFont typeface="Wingdings" pitchFamily="2" charset="2"/>
              <a:buChar char="§"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endParaRPr lang="en-GB" altLang="en-US" sz="2200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0066"/>
              </a:buClr>
              <a:buFont typeface="Wingdings" pitchFamily="2" charset="2"/>
              <a:buChar char="§"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endParaRPr lang="en-GB" altLang="en-US" sz="2200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0066"/>
              </a:buClr>
              <a:buFont typeface="Wingdings" pitchFamily="2" charset="2"/>
              <a:buChar char="§"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endParaRPr lang="en-GB" altLang="en-US" sz="2200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0066"/>
              </a:buClr>
              <a:buFont typeface="Wingdings" pitchFamily="2" charset="2"/>
              <a:buChar char="§"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endParaRPr lang="en-GB" altLang="en-US" sz="2200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0066"/>
              </a:buClr>
              <a:buFont typeface="Wingdings" pitchFamily="2" charset="2"/>
              <a:buNone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endParaRPr lang="en-GB" altLang="en-US" sz="2200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8000"/>
              </a:buClr>
              <a:buFont typeface="Wingdings" pitchFamily="2" charset="2"/>
              <a:buNone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endParaRPr lang="en-GB" altLang="en-US" sz="22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8000"/>
              </a:buClr>
              <a:buFont typeface="Wingdings" pitchFamily="2" charset="2"/>
              <a:buNone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r>
              <a:rPr lang="en-GB" altLang="en-US" sz="1600" dirty="0" smtClean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                              uncertainties only due to counting statistics</a:t>
            </a:r>
            <a:endParaRPr lang="en-GB" altLang="en-US" sz="2400" b="1" dirty="0">
              <a:solidFill>
                <a:srgbClr val="000066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smtClean="0"/>
              <a:t>4.9 eV resonance in </a:t>
            </a:r>
            <a:r>
              <a:rPr lang="en-GB" altLang="en-US" baseline="30000" smtClean="0"/>
              <a:t>197</a:t>
            </a:r>
            <a:r>
              <a:rPr lang="en-GB" altLang="en-US" smtClean="0"/>
              <a:t>Au + n</a:t>
            </a: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719138" y="2274199"/>
            <a:ext cx="3293081" cy="1298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en-US" sz="2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</a:t>
            </a:r>
            <a:r>
              <a:rPr lang="en-GB" altLang="en-US" sz="2000" baseline="-25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n</a:t>
            </a:r>
            <a:r>
              <a:rPr lang="en-GB" altLang="en-US" sz="2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	=	 </a:t>
            </a:r>
            <a:r>
              <a:rPr lang="en-GB" altLang="en-US" sz="2000" dirty="0" smtClean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 15.31 </a:t>
            </a:r>
            <a:r>
              <a:rPr lang="en-US" altLang="en-US" sz="2000" dirty="0" smtClean="0">
                <a:solidFill>
                  <a:srgbClr val="4D4D4D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(12</a:t>
            </a:r>
            <a:r>
              <a:rPr lang="en-GB" altLang="en-US" sz="2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) </a:t>
            </a:r>
            <a:r>
              <a:rPr lang="en-GB" altLang="en-US" sz="2000" dirty="0" smtClean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 </a:t>
            </a:r>
            <a:r>
              <a:rPr lang="en-GB" altLang="en-US" sz="2000" dirty="0" err="1" smtClean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meV</a:t>
            </a:r>
            <a:endParaRPr lang="en-GB" altLang="en-US" sz="2000" dirty="0">
              <a:solidFill>
                <a:srgbClr val="4D4D4D"/>
              </a:solidFill>
              <a:latin typeface="Arial" pitchFamily="34" charset="0"/>
              <a:sym typeface="Symbol" pitchFamily="18" charset="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en-US" sz="2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</a:t>
            </a:r>
            <a:r>
              <a:rPr lang="en-GB" altLang="en-US" sz="2000" baseline="-25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</a:t>
            </a:r>
            <a:r>
              <a:rPr lang="en-GB" altLang="en-US" sz="2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	=	</a:t>
            </a:r>
            <a:r>
              <a:rPr lang="en-GB" altLang="en-US" sz="2000" dirty="0" smtClean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118.0   (</a:t>
            </a:r>
            <a:r>
              <a:rPr lang="en-US" altLang="en-US" sz="2000" dirty="0" smtClean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14 </a:t>
            </a:r>
            <a:r>
              <a:rPr lang="en-GB" altLang="en-US" sz="2000" dirty="0" smtClean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) </a:t>
            </a:r>
            <a:r>
              <a:rPr lang="en-GB" altLang="en-US" sz="2000" dirty="0" err="1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meV</a:t>
            </a:r>
            <a:endParaRPr lang="en-GB" altLang="en-US" sz="2000" dirty="0">
              <a:solidFill>
                <a:srgbClr val="4D4D4D"/>
              </a:solidFill>
              <a:latin typeface="Arial" pitchFamily="34" charset="0"/>
              <a:sym typeface="Symbol" pitchFamily="18" charset="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en-US" sz="1200" dirty="0">
                <a:solidFill>
                  <a:srgbClr val="4D4D4D"/>
                </a:solidFill>
                <a:sym typeface="Symbol" pitchFamily="18" charset="2"/>
              </a:rPr>
              <a:t>(</a:t>
            </a:r>
            <a:r>
              <a:rPr lang="en-GB" altLang="en-US" sz="1200" baseline="-25000" dirty="0">
                <a:solidFill>
                  <a:srgbClr val="4D4D4D"/>
                </a:solidFill>
                <a:sym typeface="Symbol" pitchFamily="18" charset="2"/>
              </a:rPr>
              <a:t>n</a:t>
            </a:r>
            <a:r>
              <a:rPr lang="en-GB" altLang="en-US" sz="1200" dirty="0">
                <a:solidFill>
                  <a:srgbClr val="4D4D4D"/>
                </a:solidFill>
                <a:sym typeface="Symbol" pitchFamily="18" charset="2"/>
              </a:rPr>
              <a:t>, </a:t>
            </a:r>
            <a:r>
              <a:rPr lang="en-GB" altLang="en-US" sz="1200" baseline="-25000" dirty="0">
                <a:solidFill>
                  <a:srgbClr val="4D4D4D"/>
                </a:solidFill>
                <a:sym typeface="Symbol" pitchFamily="18" charset="2"/>
              </a:rPr>
              <a:t></a:t>
            </a:r>
            <a:r>
              <a:rPr lang="en-GB" altLang="en-US" sz="1200" dirty="0">
                <a:solidFill>
                  <a:srgbClr val="4D4D4D"/>
                </a:solidFill>
                <a:sym typeface="Symbol" pitchFamily="18" charset="2"/>
              </a:rPr>
              <a:t>)	= - 0.50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7" t="5779" r="5487" b="4621"/>
          <a:stretch/>
        </p:blipFill>
        <p:spPr bwMode="auto">
          <a:xfrm>
            <a:off x="6321425" y="836613"/>
            <a:ext cx="3505200" cy="33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48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200025" y="980728"/>
            <a:ext cx="6048375" cy="5543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/>
        </p:spPr>
        <p:txBody>
          <a:bodyPr lIns="180000" tIns="180000" rIns="180000" bIns="180000"/>
          <a:lstStyle/>
          <a:p>
            <a:pPr marL="263525" indent="-263525">
              <a:buClr>
                <a:srgbClr val="000066"/>
              </a:buClr>
              <a:buFont typeface="Wingdings" pitchFamily="2" charset="2"/>
              <a:buNone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E</a:t>
            </a:r>
            <a:r>
              <a:rPr lang="en-GB" altLang="en-US" sz="2200" baseline="-250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R</a:t>
            </a: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 = 4.9 </a:t>
            </a:r>
            <a:r>
              <a:rPr lang="en-GB" altLang="en-US" sz="2200" dirty="0" err="1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eV</a:t>
            </a: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 	J</a:t>
            </a:r>
            <a:r>
              <a:rPr lang="en-GB" altLang="en-US" sz="2200" baseline="300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 </a:t>
            </a: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= 2</a:t>
            </a:r>
            <a:r>
              <a:rPr lang="en-GB" altLang="en-US" sz="2200" baseline="300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+</a:t>
            </a: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 ( g = 5/8)	</a:t>
            </a:r>
            <a:r>
              <a:rPr lang="en-GB" altLang="en-US" sz="2200" baseline="-250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D</a:t>
            </a: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 = 85 </a:t>
            </a:r>
            <a:r>
              <a:rPr lang="en-GB" altLang="en-US" sz="2200" dirty="0" err="1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meV</a:t>
            </a:r>
            <a:endParaRPr lang="en-GB" altLang="en-US" sz="2200" dirty="0">
              <a:solidFill>
                <a:srgbClr val="000066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0066"/>
              </a:buClr>
              <a:buFont typeface="Wingdings" pitchFamily="2" charset="2"/>
              <a:buNone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</a:p>
          <a:p>
            <a:pPr marL="174625" indent="-174625">
              <a:buClr>
                <a:srgbClr val="000066"/>
              </a:buClr>
              <a:buFont typeface="Arial" panose="020B0604020202020204" pitchFamily="34" charset="0"/>
              <a:buChar char="•"/>
              <a:tabLst>
                <a:tab pos="174625" algn="l"/>
                <a:tab pos="1519238" algn="l"/>
                <a:tab pos="2603500" algn="l"/>
                <a:tab pos="4029075" algn="l"/>
              </a:tabLst>
            </a:pP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Capture		L = 30 m	 </a:t>
            </a:r>
            <a:r>
              <a:rPr lang="en-GB" altLang="en-US" sz="2200" baseline="-250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R</a:t>
            </a: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 = 8 </a:t>
            </a:r>
            <a:r>
              <a:rPr lang="en-GB" altLang="en-US" sz="2200" dirty="0" err="1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meV</a:t>
            </a:r>
            <a:endParaRPr lang="en-GB" altLang="en-US" sz="2200" dirty="0">
              <a:solidFill>
                <a:srgbClr val="000066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0066"/>
              </a:buClr>
              <a:buFont typeface="Wingdings" pitchFamily="2" charset="2"/>
              <a:buChar char="§"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endParaRPr lang="en-GB" altLang="en-US" sz="2200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0066"/>
              </a:buClr>
              <a:buFont typeface="Wingdings" pitchFamily="2" charset="2"/>
              <a:buChar char="§"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endParaRPr lang="en-GB" altLang="en-US" sz="2200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0066"/>
              </a:buClr>
              <a:buFont typeface="Wingdings" pitchFamily="2" charset="2"/>
              <a:buChar char="§"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endParaRPr lang="en-GB" altLang="en-US" sz="2200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0066"/>
              </a:buClr>
              <a:buFont typeface="Wingdings" pitchFamily="2" charset="2"/>
              <a:buChar char="§"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endParaRPr lang="en-GB" altLang="en-US" sz="2200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0066"/>
              </a:buClr>
              <a:buFont typeface="Wingdings" pitchFamily="2" charset="2"/>
              <a:buNone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endParaRPr lang="en-GB" altLang="en-US" sz="2200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174625" indent="-174625">
              <a:buClr>
                <a:srgbClr val="000066"/>
              </a:buClr>
              <a:buFont typeface="Arial" panose="020B0604020202020204" pitchFamily="34" charset="0"/>
              <a:buChar char="•"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Transmission	L = 50 m	 </a:t>
            </a:r>
            <a:r>
              <a:rPr lang="en-GB" altLang="en-US" sz="2200" baseline="-250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R</a:t>
            </a:r>
            <a:r>
              <a:rPr lang="en-GB" altLang="en-US" sz="22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 = 5 </a:t>
            </a:r>
            <a:r>
              <a:rPr lang="en-GB" altLang="en-US" sz="2200" dirty="0" err="1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meV</a:t>
            </a:r>
            <a:endParaRPr lang="en-GB" altLang="en-US" sz="2200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342900" indent="-342900">
              <a:buClr>
                <a:srgbClr val="008000"/>
              </a:buClr>
              <a:buFont typeface="Arial" panose="020B0604020202020204" pitchFamily="34" charset="0"/>
              <a:buChar char="•"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endParaRPr lang="en-GB" altLang="en-US" sz="22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8000"/>
              </a:buClr>
              <a:buFont typeface="Wingdings" pitchFamily="2" charset="2"/>
              <a:buChar char="§"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endParaRPr lang="en-GB" altLang="en-US" sz="22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8000"/>
              </a:buClr>
              <a:buFont typeface="Wingdings" pitchFamily="2" charset="2"/>
              <a:buNone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endParaRPr lang="en-GB" altLang="en-US" sz="22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8000"/>
              </a:buClr>
              <a:buFont typeface="Wingdings" pitchFamily="2" charset="2"/>
              <a:buNone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endParaRPr lang="en-GB" altLang="en-US" sz="22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8000"/>
              </a:buClr>
              <a:buFont typeface="Wingdings" pitchFamily="2" charset="2"/>
              <a:buNone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endParaRPr lang="en-GB" altLang="en-US" sz="22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263525" indent="-263525">
              <a:buClr>
                <a:srgbClr val="008000"/>
              </a:buClr>
              <a:buFont typeface="Wingdings" pitchFamily="2" charset="2"/>
              <a:buNone/>
              <a:tabLst>
                <a:tab pos="263525" algn="l"/>
                <a:tab pos="1519238" algn="l"/>
                <a:tab pos="2603500" algn="l"/>
                <a:tab pos="4029075" algn="l"/>
              </a:tabLst>
            </a:pPr>
            <a:r>
              <a:rPr lang="en-GB" altLang="en-US" sz="1600" dirty="0">
                <a:solidFill>
                  <a:srgbClr val="000066"/>
                </a:solidFill>
                <a:latin typeface="Calibri" panose="020F0502020204030204" pitchFamily="34" charset="0"/>
                <a:sym typeface="Symbol" pitchFamily="18" charset="2"/>
              </a:rPr>
              <a:t>                              uncertainties only due to counting statistics</a:t>
            </a:r>
            <a:endParaRPr lang="en-GB" altLang="en-US" sz="2400" b="1" dirty="0">
              <a:solidFill>
                <a:srgbClr val="000066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" t="5782" r="5553" b="5782"/>
          <a:stretch>
            <a:fillRect/>
          </a:stretch>
        </p:blipFill>
        <p:spPr bwMode="auto">
          <a:xfrm>
            <a:off x="6386513" y="3440113"/>
            <a:ext cx="3462337" cy="330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8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smtClean="0"/>
              <a:t>4.9 eV resonance in </a:t>
            </a:r>
            <a:r>
              <a:rPr lang="en-GB" altLang="en-US" baseline="30000" smtClean="0"/>
              <a:t>197</a:t>
            </a:r>
            <a:r>
              <a:rPr lang="en-GB" altLang="en-US" smtClean="0"/>
              <a:t>Au + n</a:t>
            </a: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719138" y="2274199"/>
            <a:ext cx="3293081" cy="1298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en-US" sz="2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</a:t>
            </a:r>
            <a:r>
              <a:rPr lang="en-GB" altLang="en-US" sz="2000" baseline="-25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n</a:t>
            </a:r>
            <a:r>
              <a:rPr lang="en-GB" altLang="en-US" sz="2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	=	 </a:t>
            </a:r>
            <a:r>
              <a:rPr lang="en-GB" altLang="en-US" sz="2000" dirty="0" smtClean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 15.31 </a:t>
            </a:r>
            <a:r>
              <a:rPr lang="en-US" altLang="en-US" sz="2000" dirty="0" smtClean="0">
                <a:solidFill>
                  <a:srgbClr val="4D4D4D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(12</a:t>
            </a:r>
            <a:r>
              <a:rPr lang="en-GB" altLang="en-US" sz="2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) </a:t>
            </a:r>
            <a:r>
              <a:rPr lang="en-GB" altLang="en-US" sz="2000" dirty="0" smtClean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 </a:t>
            </a:r>
            <a:r>
              <a:rPr lang="en-GB" altLang="en-US" sz="2000" dirty="0" err="1" smtClean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meV</a:t>
            </a:r>
            <a:endParaRPr lang="en-GB" altLang="en-US" sz="2000" dirty="0">
              <a:solidFill>
                <a:srgbClr val="4D4D4D"/>
              </a:solidFill>
              <a:latin typeface="Arial" pitchFamily="34" charset="0"/>
              <a:sym typeface="Symbol" pitchFamily="18" charset="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en-US" sz="2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</a:t>
            </a:r>
            <a:r>
              <a:rPr lang="en-GB" altLang="en-US" sz="2000" baseline="-25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</a:t>
            </a:r>
            <a:r>
              <a:rPr lang="en-GB" altLang="en-US" sz="2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	=	</a:t>
            </a:r>
            <a:r>
              <a:rPr lang="en-GB" altLang="en-US" sz="2000" dirty="0" smtClean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118.0   (</a:t>
            </a:r>
            <a:r>
              <a:rPr lang="en-US" altLang="en-US" sz="2000" dirty="0" smtClean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14 </a:t>
            </a:r>
            <a:r>
              <a:rPr lang="en-GB" altLang="en-US" sz="2000" dirty="0" smtClean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) </a:t>
            </a:r>
            <a:r>
              <a:rPr lang="en-GB" altLang="en-US" sz="2000" dirty="0" err="1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meV</a:t>
            </a:r>
            <a:endParaRPr lang="en-GB" altLang="en-US" sz="2000" dirty="0">
              <a:solidFill>
                <a:srgbClr val="4D4D4D"/>
              </a:solidFill>
              <a:latin typeface="Arial" pitchFamily="34" charset="0"/>
              <a:sym typeface="Symbol" pitchFamily="18" charset="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en-US" sz="1200" dirty="0">
                <a:solidFill>
                  <a:srgbClr val="4D4D4D"/>
                </a:solidFill>
                <a:sym typeface="Symbol" pitchFamily="18" charset="2"/>
              </a:rPr>
              <a:t>(</a:t>
            </a:r>
            <a:r>
              <a:rPr lang="en-GB" altLang="en-US" sz="1200" baseline="-25000" dirty="0">
                <a:solidFill>
                  <a:srgbClr val="4D4D4D"/>
                </a:solidFill>
                <a:sym typeface="Symbol" pitchFamily="18" charset="2"/>
              </a:rPr>
              <a:t>n</a:t>
            </a:r>
            <a:r>
              <a:rPr lang="en-GB" altLang="en-US" sz="1200" dirty="0">
                <a:solidFill>
                  <a:srgbClr val="4D4D4D"/>
                </a:solidFill>
                <a:sym typeface="Symbol" pitchFamily="18" charset="2"/>
              </a:rPr>
              <a:t>, </a:t>
            </a:r>
            <a:r>
              <a:rPr lang="en-GB" altLang="en-US" sz="1200" baseline="-25000" dirty="0">
                <a:solidFill>
                  <a:srgbClr val="4D4D4D"/>
                </a:solidFill>
                <a:sym typeface="Symbol" pitchFamily="18" charset="2"/>
              </a:rPr>
              <a:t></a:t>
            </a:r>
            <a:r>
              <a:rPr lang="en-GB" altLang="en-US" sz="1200" dirty="0">
                <a:solidFill>
                  <a:srgbClr val="4D4D4D"/>
                </a:solidFill>
                <a:sym typeface="Symbol" pitchFamily="18" charset="2"/>
              </a:rPr>
              <a:t>)	= - 0.50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719138" y="4221088"/>
            <a:ext cx="3241593" cy="1298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0713" algn="l"/>
                <a:tab pos="1069975" algn="l"/>
              </a:tabLst>
              <a:defRPr sz="10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en-US" sz="2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</a:t>
            </a:r>
            <a:r>
              <a:rPr lang="en-GB" altLang="en-US" sz="2000" baseline="-25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n</a:t>
            </a:r>
            <a:r>
              <a:rPr lang="en-GB" altLang="en-US" sz="2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	=	</a:t>
            </a:r>
            <a:r>
              <a:rPr lang="en-GB" altLang="en-US" sz="2000" dirty="0" smtClean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  15.06   </a:t>
            </a:r>
            <a:r>
              <a:rPr lang="en-US" altLang="en-US" sz="2000" dirty="0" smtClean="0">
                <a:solidFill>
                  <a:srgbClr val="4D4D4D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(8</a:t>
            </a:r>
            <a:r>
              <a:rPr lang="en-GB" altLang="en-US" sz="2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) </a:t>
            </a:r>
            <a:r>
              <a:rPr lang="en-GB" altLang="en-US" sz="2000" dirty="0" err="1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meV</a:t>
            </a:r>
            <a:endParaRPr lang="en-GB" altLang="en-US" sz="2000" dirty="0">
              <a:solidFill>
                <a:srgbClr val="4D4D4D"/>
              </a:solidFill>
              <a:latin typeface="Arial" pitchFamily="34" charset="0"/>
              <a:sym typeface="Symbol" pitchFamily="18" charset="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en-US" sz="2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</a:t>
            </a:r>
            <a:r>
              <a:rPr lang="en-GB" altLang="en-US" sz="2000" baseline="-25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</a:t>
            </a:r>
            <a:r>
              <a:rPr lang="en-GB" altLang="en-US" sz="2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	=	</a:t>
            </a:r>
            <a:r>
              <a:rPr lang="en-GB" altLang="en-US" sz="2000" dirty="0" smtClean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121.7   </a:t>
            </a:r>
            <a:r>
              <a:rPr lang="en-US" altLang="en-US" sz="2000" dirty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(</a:t>
            </a:r>
            <a:r>
              <a:rPr lang="en-US" altLang="en-US" sz="2000" dirty="0" smtClean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13</a:t>
            </a:r>
            <a:r>
              <a:rPr lang="en-GB" altLang="en-US" sz="2000" dirty="0" smtClean="0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) </a:t>
            </a:r>
            <a:r>
              <a:rPr lang="en-GB" altLang="en-US" sz="2000" dirty="0" err="1">
                <a:solidFill>
                  <a:srgbClr val="4D4D4D"/>
                </a:solidFill>
                <a:latin typeface="Arial" pitchFamily="34" charset="0"/>
                <a:sym typeface="Symbol" pitchFamily="18" charset="2"/>
              </a:rPr>
              <a:t>meV</a:t>
            </a:r>
            <a:endParaRPr lang="en-GB" altLang="en-US" sz="2000" dirty="0">
              <a:solidFill>
                <a:srgbClr val="4D4D4D"/>
              </a:solidFill>
              <a:latin typeface="Arial" pitchFamily="34" charset="0"/>
              <a:sym typeface="Symbol" pitchFamily="18" charset="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en-US" sz="1200" dirty="0">
                <a:solidFill>
                  <a:srgbClr val="4D4D4D"/>
                </a:solidFill>
                <a:sym typeface="Symbol" pitchFamily="18" charset="2"/>
              </a:rPr>
              <a:t>(</a:t>
            </a:r>
            <a:r>
              <a:rPr lang="en-GB" altLang="en-US" sz="1200" baseline="-25000" dirty="0">
                <a:solidFill>
                  <a:srgbClr val="4D4D4D"/>
                </a:solidFill>
                <a:sym typeface="Symbol" pitchFamily="18" charset="2"/>
              </a:rPr>
              <a:t>n</a:t>
            </a:r>
            <a:r>
              <a:rPr lang="en-GB" altLang="en-US" sz="1200" dirty="0">
                <a:solidFill>
                  <a:srgbClr val="4D4D4D"/>
                </a:solidFill>
                <a:sym typeface="Symbol" pitchFamily="18" charset="2"/>
              </a:rPr>
              <a:t>, </a:t>
            </a:r>
            <a:r>
              <a:rPr lang="en-GB" altLang="en-US" sz="1200" baseline="-25000" dirty="0">
                <a:solidFill>
                  <a:srgbClr val="4D4D4D"/>
                </a:solidFill>
                <a:sym typeface="Symbol" pitchFamily="18" charset="2"/>
              </a:rPr>
              <a:t></a:t>
            </a:r>
            <a:r>
              <a:rPr lang="en-GB" altLang="en-US" sz="1200" dirty="0">
                <a:solidFill>
                  <a:srgbClr val="4D4D4D"/>
                </a:solidFill>
                <a:sym typeface="Symbol" pitchFamily="18" charset="2"/>
              </a:rPr>
              <a:t>)	= - 0.63</a:t>
            </a:r>
            <a:endParaRPr lang="en-GB" altLang="en-US" sz="2000" dirty="0">
              <a:solidFill>
                <a:srgbClr val="4D4D4D"/>
              </a:solidFill>
              <a:latin typeface="Arial" pitchFamily="34" charset="0"/>
              <a:sym typeface="Symbol" pitchFamily="18" charset="2"/>
            </a:endParaRPr>
          </a:p>
        </p:txBody>
      </p:sp>
      <p:pic>
        <p:nvPicPr>
          <p:cNvPr id="788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7" t="5782" r="5487" b="19658"/>
          <a:stretch>
            <a:fillRect/>
          </a:stretch>
        </p:blipFill>
        <p:spPr bwMode="auto">
          <a:xfrm>
            <a:off x="6321425" y="836613"/>
            <a:ext cx="3505200" cy="278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791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baseline="30000" smtClean="0"/>
              <a:t>197</a:t>
            </a:r>
            <a:r>
              <a:rPr lang="en-GB" altLang="en-US" smtClean="0"/>
              <a:t>Au(n,</a:t>
            </a:r>
            <a:r>
              <a:rPr lang="en-GB" altLang="en-US" smtClean="0">
                <a:sym typeface="Symbol" pitchFamily="18" charset="2"/>
              </a:rPr>
              <a:t></a:t>
            </a:r>
            <a:r>
              <a:rPr lang="en-GB" altLang="en-US" smtClean="0"/>
              <a:t>) at L = 12 m</a:t>
            </a:r>
          </a:p>
        </p:txBody>
      </p:sp>
      <p:pic>
        <p:nvPicPr>
          <p:cNvPr id="45061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" t="6250" r="17857" b="6250"/>
          <a:stretch>
            <a:fillRect/>
          </a:stretch>
        </p:blipFill>
        <p:spPr bwMode="auto">
          <a:xfrm>
            <a:off x="53975" y="2122488"/>
            <a:ext cx="5013325" cy="403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4298966"/>
              </p:ext>
            </p:extLst>
          </p:nvPr>
        </p:nvGraphicFramePr>
        <p:xfrm>
          <a:off x="1516063" y="908050"/>
          <a:ext cx="2620962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300" name="Equation" r:id="rId4" imgW="1511280" imgH="520560" progId="Equation.3">
                  <p:embed/>
                </p:oleObj>
              </mc:Choice>
              <mc:Fallback>
                <p:oleObj name="Equation" r:id="rId4" imgW="1511280" imgH="520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6063" y="908050"/>
                        <a:ext cx="2620962" cy="900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854517"/>
              </p:ext>
            </p:extLst>
          </p:nvPr>
        </p:nvGraphicFramePr>
        <p:xfrm>
          <a:off x="5967413" y="908050"/>
          <a:ext cx="2568575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301" name="Equation" r:id="rId6" imgW="1396800" imgH="469800" progId="Equation.3">
                  <p:embed/>
                </p:oleObj>
              </mc:Choice>
              <mc:Fallback>
                <p:oleObj name="Equation" r:id="rId6" imgW="13968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7413" y="908050"/>
                        <a:ext cx="2568575" cy="86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912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baseline="30000" smtClean="0"/>
              <a:t>197</a:t>
            </a:r>
            <a:r>
              <a:rPr lang="en-GB" altLang="en-US" smtClean="0"/>
              <a:t>Au(n,</a:t>
            </a:r>
            <a:r>
              <a:rPr lang="en-GB" altLang="en-US" smtClean="0">
                <a:sym typeface="Symbol" pitchFamily="18" charset="2"/>
              </a:rPr>
              <a:t></a:t>
            </a:r>
            <a:r>
              <a:rPr lang="en-GB" altLang="en-US" smtClean="0"/>
              <a:t>) at L = 12 m</a:t>
            </a:r>
          </a:p>
        </p:txBody>
      </p:sp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" t="6250" r="17857" b="6250"/>
          <a:stretch>
            <a:fillRect/>
          </a:stretch>
        </p:blipFill>
        <p:spPr bwMode="auto">
          <a:xfrm>
            <a:off x="53975" y="2122488"/>
            <a:ext cx="5013325" cy="403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3250674"/>
              </p:ext>
            </p:extLst>
          </p:nvPr>
        </p:nvGraphicFramePr>
        <p:xfrm>
          <a:off x="1516063" y="908050"/>
          <a:ext cx="2620962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324" name="Equation" r:id="rId4" imgW="1511280" imgH="520560" progId="Equation.3">
                  <p:embed/>
                </p:oleObj>
              </mc:Choice>
              <mc:Fallback>
                <p:oleObj name="Equation" r:id="rId4" imgW="1511280" imgH="520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6063" y="908050"/>
                        <a:ext cx="2620962" cy="900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3265774"/>
              </p:ext>
            </p:extLst>
          </p:nvPr>
        </p:nvGraphicFramePr>
        <p:xfrm>
          <a:off x="5967413" y="908050"/>
          <a:ext cx="2568575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325" name="Equation" r:id="rId6" imgW="1396800" imgH="469800" progId="Equation.3">
                  <p:embed/>
                </p:oleObj>
              </mc:Choice>
              <mc:Fallback>
                <p:oleObj name="Equation" r:id="rId6" imgW="13968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7413" y="908050"/>
                        <a:ext cx="2568575" cy="86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858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baseline="30000" smtClean="0"/>
              <a:t>197</a:t>
            </a:r>
            <a:r>
              <a:rPr lang="en-GB" altLang="en-US" smtClean="0"/>
              <a:t>Au(n,</a:t>
            </a:r>
            <a:r>
              <a:rPr lang="en-GB" altLang="en-US" smtClean="0">
                <a:sym typeface="Symbol" pitchFamily="18" charset="2"/>
              </a:rPr>
              <a:t></a:t>
            </a:r>
            <a:r>
              <a:rPr lang="en-GB" altLang="en-US" smtClean="0"/>
              <a:t>) at L = 12 m and 30 m</a:t>
            </a:r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" t="6250" r="17857" b="6250"/>
          <a:stretch>
            <a:fillRect/>
          </a:stretch>
        </p:blipFill>
        <p:spPr bwMode="auto">
          <a:xfrm>
            <a:off x="53975" y="2122488"/>
            <a:ext cx="5013325" cy="403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" t="6250" r="17857" b="3751"/>
          <a:stretch>
            <a:fillRect/>
          </a:stretch>
        </p:blipFill>
        <p:spPr bwMode="auto">
          <a:xfrm>
            <a:off x="4857750" y="2122488"/>
            <a:ext cx="5013325" cy="415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444621"/>
              </p:ext>
            </p:extLst>
          </p:nvPr>
        </p:nvGraphicFramePr>
        <p:xfrm>
          <a:off x="1516063" y="908050"/>
          <a:ext cx="2620962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348" name="Equation" r:id="rId5" imgW="1511280" imgH="520560" progId="Equation.3">
                  <p:embed/>
                </p:oleObj>
              </mc:Choice>
              <mc:Fallback>
                <p:oleObj name="Equation" r:id="rId5" imgW="1511280" imgH="520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6063" y="908050"/>
                        <a:ext cx="2620962" cy="900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8884008"/>
              </p:ext>
            </p:extLst>
          </p:nvPr>
        </p:nvGraphicFramePr>
        <p:xfrm>
          <a:off x="5967413" y="908050"/>
          <a:ext cx="2568575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349" name="Equation" r:id="rId7" imgW="1396800" imgH="469800" progId="Equation.3">
                  <p:embed/>
                </p:oleObj>
              </mc:Choice>
              <mc:Fallback>
                <p:oleObj name="Equation" r:id="rId7" imgW="13968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7413" y="908050"/>
                        <a:ext cx="2568575" cy="86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536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92" name="Picture 2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7" r="20989"/>
          <a:stretch/>
        </p:blipFill>
        <p:spPr bwMode="auto">
          <a:xfrm>
            <a:off x="0" y="1145456"/>
            <a:ext cx="5580000" cy="537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 smtClean="0"/>
              <a:t>Doppler broadened cross section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905315"/>
              </p:ext>
            </p:extLst>
          </p:nvPr>
        </p:nvGraphicFramePr>
        <p:xfrm>
          <a:off x="5889104" y="2924944"/>
          <a:ext cx="289560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509" name="Equation" r:id="rId4" imgW="1523880" imgH="545760" progId="Equation.3">
                  <p:embed/>
                </p:oleObj>
              </mc:Choice>
              <mc:Fallback>
                <p:oleObj name="Equation" r:id="rId4" imgW="152388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9104" y="2924944"/>
                        <a:ext cx="2895600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602582"/>
              </p:ext>
            </p:extLst>
          </p:nvPr>
        </p:nvGraphicFramePr>
        <p:xfrm>
          <a:off x="6825208" y="4149080"/>
          <a:ext cx="1381248" cy="670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510" name="Equation" r:id="rId6" imgW="863280" imgH="419040" progId="Equation.3">
                  <p:embed/>
                </p:oleObj>
              </mc:Choice>
              <mc:Fallback>
                <p:oleObj name="Equation" r:id="rId6" imgW="8632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5208" y="4149080"/>
                        <a:ext cx="1381248" cy="670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762564"/>
              </p:ext>
            </p:extLst>
          </p:nvPr>
        </p:nvGraphicFramePr>
        <p:xfrm>
          <a:off x="6835760" y="4869160"/>
          <a:ext cx="1645632" cy="345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511" name="Equation" r:id="rId8" imgW="1028520" imgH="215640" progId="Equation.3">
                  <p:embed/>
                </p:oleObj>
              </mc:Choice>
              <mc:Fallback>
                <p:oleObj name="Equation" r:id="rId8" imgW="10285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760" y="4869160"/>
                        <a:ext cx="1645632" cy="3450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587282" y="1012666"/>
            <a:ext cx="99257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238</a:t>
            </a:r>
            <a:r>
              <a:rPr lang="en-GB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 + n</a:t>
            </a:r>
            <a:endParaRPr lang="en-GB" alt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83510" y="1837294"/>
            <a:ext cx="19197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Free gas model</a:t>
            </a:r>
            <a:endParaRPr lang="en-GB" sz="22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725641" y="1685950"/>
            <a:ext cx="3979887" cy="3759274"/>
          </a:xfrm>
          <a:prstGeom prst="rect">
            <a:avLst/>
          </a:prstGeom>
          <a:noFill/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9237453"/>
              </p:ext>
            </p:extLst>
          </p:nvPr>
        </p:nvGraphicFramePr>
        <p:xfrm>
          <a:off x="5506640" y="898554"/>
          <a:ext cx="4270896" cy="747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512" name="Equation" r:id="rId10" imgW="2247840" imgH="393480" progId="Equation.3">
                  <p:embed/>
                </p:oleObj>
              </mc:Choice>
              <mc:Fallback>
                <p:oleObj name="Equation" r:id="rId10" imgW="22478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6640" y="898554"/>
                        <a:ext cx="4270896" cy="747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066630"/>
              </p:ext>
            </p:extLst>
          </p:nvPr>
        </p:nvGraphicFramePr>
        <p:xfrm>
          <a:off x="5903217" y="2393950"/>
          <a:ext cx="3370263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513" name="Equation" r:id="rId12" imgW="1866600" imgH="279360" progId="Equation.3">
                  <p:embed/>
                </p:oleObj>
              </mc:Choice>
              <mc:Fallback>
                <p:oleObj name="Equation" r:id="rId12" imgW="1866600" imgH="2793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3217" y="2393950"/>
                        <a:ext cx="3370263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421607" y="5585628"/>
            <a:ext cx="2587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F. </a:t>
            </a:r>
            <a:r>
              <a:rPr lang="en-GB" sz="18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Fröhner</a:t>
            </a:r>
            <a:r>
              <a:rPr lang="en-GB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, JEFF Report 18</a:t>
            </a:r>
            <a:endParaRPr lang="en-GB" sz="1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33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baseline="30000" smtClean="0"/>
              <a:t>197</a:t>
            </a:r>
            <a:r>
              <a:rPr lang="en-GB" altLang="en-US" smtClean="0"/>
              <a:t>Au(n,</a:t>
            </a:r>
            <a:r>
              <a:rPr lang="en-GB" altLang="en-US" smtClean="0">
                <a:sym typeface="Symbol" pitchFamily="18" charset="2"/>
              </a:rPr>
              <a:t></a:t>
            </a:r>
            <a:r>
              <a:rPr lang="en-GB" altLang="en-US" smtClean="0"/>
              <a:t>) at L = 12 m and 30 m</a:t>
            </a:r>
          </a:p>
        </p:txBody>
      </p:sp>
      <p:graphicFrame>
        <p:nvGraphicFramePr>
          <p:cNvPr id="4813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1463468"/>
              </p:ext>
            </p:extLst>
          </p:nvPr>
        </p:nvGraphicFramePr>
        <p:xfrm>
          <a:off x="1516062" y="908720"/>
          <a:ext cx="2621144" cy="9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372" name="Equation" r:id="rId3" imgW="1511280" imgH="520560" progId="Equation.3">
                  <p:embed/>
                </p:oleObj>
              </mc:Choice>
              <mc:Fallback>
                <p:oleObj name="Equation" r:id="rId3" imgW="1511280" imgH="520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6062" y="908720"/>
                        <a:ext cx="2621144" cy="90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813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" t="6250" r="17857" b="6250"/>
          <a:stretch>
            <a:fillRect/>
          </a:stretch>
        </p:blipFill>
        <p:spPr bwMode="auto">
          <a:xfrm>
            <a:off x="53975" y="2122488"/>
            <a:ext cx="5013325" cy="403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33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" t="6250" r="17857" b="3751"/>
          <a:stretch>
            <a:fillRect/>
          </a:stretch>
        </p:blipFill>
        <p:spPr bwMode="auto">
          <a:xfrm>
            <a:off x="4857750" y="2122488"/>
            <a:ext cx="5013325" cy="415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813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741474"/>
              </p:ext>
            </p:extLst>
          </p:nvPr>
        </p:nvGraphicFramePr>
        <p:xfrm>
          <a:off x="5967414" y="908720"/>
          <a:ext cx="2568649" cy="8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373" name="Equation" r:id="rId7" imgW="1396800" imgH="469800" progId="Equation.3">
                  <p:embed/>
                </p:oleObj>
              </mc:Choice>
              <mc:Fallback>
                <p:oleObj name="Equation" r:id="rId7" imgW="13968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7414" y="908720"/>
                        <a:ext cx="2568649" cy="8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191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" t="6250" r="26785"/>
          <a:stretch>
            <a:fillRect/>
          </a:stretch>
        </p:blipFill>
        <p:spPr bwMode="auto">
          <a:xfrm>
            <a:off x="719138" y="898525"/>
            <a:ext cx="6240462" cy="607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aseline="30000" dirty="0" smtClean="0"/>
              <a:t>241</a:t>
            </a:r>
            <a:r>
              <a:rPr lang="en-GB" altLang="en-US" dirty="0" smtClean="0"/>
              <a:t>Am : transmission </a:t>
            </a:r>
            <a:r>
              <a:rPr lang="en-GB" altLang="en-US" dirty="0"/>
              <a:t>+ </a:t>
            </a:r>
            <a:r>
              <a:rPr lang="en-GB" altLang="en-US" dirty="0" smtClean="0"/>
              <a:t>capture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570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" t="6250" r="26785"/>
          <a:stretch>
            <a:fillRect/>
          </a:stretch>
        </p:blipFill>
        <p:spPr bwMode="auto">
          <a:xfrm>
            <a:off x="719138" y="898525"/>
            <a:ext cx="6240462" cy="607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aseline="30000" dirty="0"/>
              <a:t>241</a:t>
            </a:r>
            <a:r>
              <a:rPr lang="en-GB" altLang="en-US" dirty="0"/>
              <a:t>Am : transmission + capture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453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" t="6250" r="26785"/>
          <a:stretch>
            <a:fillRect/>
          </a:stretch>
        </p:blipFill>
        <p:spPr bwMode="auto">
          <a:xfrm>
            <a:off x="719138" y="898525"/>
            <a:ext cx="6240462" cy="607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1" name="Text Box 7"/>
          <p:cNvSpPr txBox="1">
            <a:spLocks noChangeArrowheads="1"/>
          </p:cNvSpPr>
          <p:nvPr/>
        </p:nvSpPr>
        <p:spPr bwMode="auto">
          <a:xfrm>
            <a:off x="6681788" y="5345113"/>
            <a:ext cx="27955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altLang="en-US" sz="1600" b="1" dirty="0">
                <a:solidFill>
                  <a:srgbClr val="FF3300"/>
                </a:solidFill>
                <a:latin typeface="Arial" pitchFamily="34" charset="0"/>
              </a:rPr>
              <a:t>No reference cross section</a:t>
            </a:r>
          </a:p>
          <a:p>
            <a:pPr algn="ctr" eaLnBrk="1" hangingPunct="1"/>
            <a:r>
              <a:rPr lang="en-GB" altLang="en-US" sz="1600" b="1" dirty="0">
                <a:solidFill>
                  <a:srgbClr val="FF3300"/>
                </a:solidFill>
                <a:latin typeface="Arial" pitchFamily="34" charset="0"/>
              </a:rPr>
              <a:t>required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aseline="30000" dirty="0"/>
              <a:t>241</a:t>
            </a:r>
            <a:r>
              <a:rPr lang="en-GB" altLang="en-US" dirty="0"/>
              <a:t>Am : transmission + capture</a:t>
            </a:r>
            <a:endParaRPr lang="en-GB" dirty="0"/>
          </a:p>
        </p:txBody>
      </p:sp>
      <p:pic>
        <p:nvPicPr>
          <p:cNvPr id="1452033" name="Picture 1"/>
          <p:cNvPicPr>
            <a:picLocks noChangeAspect="1" noChangeArrowheads="1"/>
          </p:cNvPicPr>
          <p:nvPr/>
        </p:nvPicPr>
        <p:blipFill>
          <a:blip r:embed="rId3"/>
          <a:srcRect l="20750" r="20750" b="17954"/>
          <a:stretch>
            <a:fillRect/>
          </a:stretch>
        </p:blipFill>
        <p:spPr bwMode="auto">
          <a:xfrm>
            <a:off x="3656857" y="3762396"/>
            <a:ext cx="5616624" cy="157352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6627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" t="6250" r="26785"/>
          <a:stretch>
            <a:fillRect/>
          </a:stretch>
        </p:blipFill>
        <p:spPr bwMode="auto">
          <a:xfrm>
            <a:off x="719138" y="898525"/>
            <a:ext cx="6240462" cy="607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1" name="Text Box 7"/>
          <p:cNvSpPr txBox="1">
            <a:spLocks noChangeArrowheads="1"/>
          </p:cNvSpPr>
          <p:nvPr/>
        </p:nvSpPr>
        <p:spPr bwMode="auto">
          <a:xfrm>
            <a:off x="6681788" y="5345113"/>
            <a:ext cx="27955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altLang="en-US" sz="1600" b="1" dirty="0">
                <a:solidFill>
                  <a:srgbClr val="FF3300"/>
                </a:solidFill>
                <a:latin typeface="Arial" pitchFamily="34" charset="0"/>
              </a:rPr>
              <a:t>No reference cross section</a:t>
            </a:r>
          </a:p>
          <a:p>
            <a:pPr algn="ctr" eaLnBrk="1" hangingPunct="1"/>
            <a:r>
              <a:rPr lang="en-GB" altLang="en-US" sz="1600" b="1" dirty="0">
                <a:solidFill>
                  <a:srgbClr val="FF3300"/>
                </a:solidFill>
                <a:latin typeface="Arial" pitchFamily="34" charset="0"/>
              </a:rPr>
              <a:t>required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aseline="30000" dirty="0"/>
              <a:t>241</a:t>
            </a:r>
            <a:r>
              <a:rPr lang="en-GB" altLang="en-US" dirty="0"/>
              <a:t>Am : transmission + capture</a:t>
            </a:r>
            <a:endParaRPr lang="en-GB" dirty="0"/>
          </a:p>
        </p:txBody>
      </p:sp>
      <p:pic>
        <p:nvPicPr>
          <p:cNvPr id="1452033" name="Picture 1"/>
          <p:cNvPicPr>
            <a:picLocks noChangeAspect="1" noChangeArrowheads="1"/>
          </p:cNvPicPr>
          <p:nvPr/>
        </p:nvPicPr>
        <p:blipFill>
          <a:blip r:embed="rId3"/>
          <a:srcRect l="20750" r="20750" b="17954"/>
          <a:stretch>
            <a:fillRect/>
          </a:stretch>
        </p:blipFill>
        <p:spPr bwMode="auto">
          <a:xfrm>
            <a:off x="3656857" y="3762396"/>
            <a:ext cx="5616624" cy="157352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938082" y="1412776"/>
            <a:ext cx="228299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Radiation width </a:t>
            </a:r>
          </a:p>
          <a:p>
            <a:pPr eaLnBrk="1" hangingPunct="1"/>
            <a:r>
              <a:rPr lang="en-GB" altLang="en-US" sz="2000" dirty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a</a:t>
            </a: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lmost constant</a:t>
            </a:r>
          </a:p>
          <a:p>
            <a:pPr eaLnBrk="1" hangingPunct="1"/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&lt;</a:t>
            </a: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</a:t>
            </a:r>
            <a:r>
              <a:rPr lang="en-GB" altLang="en-US" sz="2000" baseline="-2500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  <a:sym typeface="Symbol"/>
              </a:rPr>
              <a:t>&gt; = </a:t>
            </a:r>
            <a:r>
              <a:rPr lang="en-GB" altLang="en-US" sz="2000" dirty="0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42.1 (3) </a:t>
            </a:r>
            <a:r>
              <a:rPr lang="en-GB" altLang="en-US" sz="2000" dirty="0" err="1" smtClean="0">
                <a:solidFill>
                  <a:srgbClr val="003399"/>
                </a:solidFill>
                <a:latin typeface="Calibri" panose="020F0502020204030204" pitchFamily="34" charset="0"/>
                <a:sym typeface="Symbol" pitchFamily="18" charset="2"/>
              </a:rPr>
              <a:t>meV</a:t>
            </a:r>
            <a:endParaRPr lang="en-GB" altLang="en-US" sz="2000" dirty="0" smtClean="0">
              <a:solidFill>
                <a:srgbClr val="003399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8404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7040563" y="2239963"/>
            <a:ext cx="154561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2000" b="1" dirty="0" smtClean="0">
                <a:solidFill>
                  <a:srgbClr val="008000"/>
                </a:solidFill>
                <a:latin typeface="Arial" pitchFamily="34" charset="0"/>
              </a:rPr>
              <a:t>N </a:t>
            </a:r>
            <a:r>
              <a:rPr lang="en-GB" altLang="en-US" sz="2000" b="1" dirty="0">
                <a:solidFill>
                  <a:srgbClr val="008000"/>
                </a:solidFill>
                <a:latin typeface="Arial" pitchFamily="34" charset="0"/>
              </a:rPr>
              <a:t>= 1.00 </a:t>
            </a:r>
            <a:r>
              <a:rPr lang="en-GB" altLang="en-US" sz="2000" b="1" dirty="0" smtClean="0">
                <a:solidFill>
                  <a:srgbClr val="008000"/>
                </a:solidFill>
                <a:latin typeface="Arial" pitchFamily="34" charset="0"/>
                <a:sym typeface="Symbol" pitchFamily="18" charset="2"/>
              </a:rPr>
              <a:t>(2)</a:t>
            </a:r>
            <a:endParaRPr lang="en-GB" altLang="en-US" sz="2000" dirty="0">
              <a:solidFill>
                <a:srgbClr val="008000"/>
              </a:solidFill>
              <a:latin typeface="Arial" pitchFamily="34" charset="0"/>
              <a:sym typeface="Symbol" pitchFamily="18" charset="2"/>
            </a:endParaRPr>
          </a:p>
        </p:txBody>
      </p:sp>
      <p:pic>
        <p:nvPicPr>
          <p:cNvPr id="3584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" t="6250" r="26785"/>
          <a:stretch>
            <a:fillRect/>
          </a:stretch>
        </p:blipFill>
        <p:spPr bwMode="auto">
          <a:xfrm>
            <a:off x="719138" y="898525"/>
            <a:ext cx="6240462" cy="607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aseline="30000" dirty="0"/>
              <a:t>241</a:t>
            </a:r>
            <a:r>
              <a:rPr lang="en-GB" altLang="en-US" dirty="0"/>
              <a:t>Am : transmission + capture</a:t>
            </a:r>
            <a:endParaRPr lang="en-GB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681788" y="5345113"/>
            <a:ext cx="27955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altLang="en-US" sz="1600" b="1" dirty="0">
                <a:solidFill>
                  <a:srgbClr val="FF3300"/>
                </a:solidFill>
                <a:latin typeface="Arial" pitchFamily="34" charset="0"/>
              </a:rPr>
              <a:t>No reference cross section</a:t>
            </a:r>
          </a:p>
          <a:p>
            <a:pPr algn="ctr" eaLnBrk="1" hangingPunct="1"/>
            <a:r>
              <a:rPr lang="en-GB" altLang="en-US" sz="1600" b="1" dirty="0">
                <a:solidFill>
                  <a:srgbClr val="FF3300"/>
                </a:solidFill>
                <a:latin typeface="Arial" pitchFamily="34" charset="0"/>
              </a:rPr>
              <a:t>required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/>
          <a:srcRect l="20750" r="20750" b="17954"/>
          <a:stretch>
            <a:fillRect/>
          </a:stretch>
        </p:blipFill>
        <p:spPr bwMode="auto">
          <a:xfrm>
            <a:off x="3656857" y="3762396"/>
            <a:ext cx="5616624" cy="157352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7548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" t="6250" r="4465"/>
          <a:stretch>
            <a:fillRect/>
          </a:stretch>
        </p:blipFill>
        <p:spPr bwMode="auto">
          <a:xfrm>
            <a:off x="720000" y="1080000"/>
            <a:ext cx="7343692" cy="5399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aseline="30000" dirty="0" smtClean="0"/>
              <a:t>241</a:t>
            </a:r>
            <a:r>
              <a:rPr lang="en-GB" altLang="en-US" dirty="0" smtClean="0"/>
              <a:t>Am(n,</a:t>
            </a:r>
            <a:r>
              <a:rPr lang="en-GB" altLang="en-US" dirty="0" smtClean="0">
                <a:sym typeface="Symbol" pitchFamily="18" charset="2"/>
              </a:rPr>
              <a:t></a:t>
            </a:r>
            <a:r>
              <a:rPr lang="en-GB" altLang="en-US" dirty="0" smtClean="0"/>
              <a:t>) : results of RSA with REFIT</a:t>
            </a:r>
            <a:endParaRPr lang="en-IN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578725" y="1871663"/>
            <a:ext cx="2241319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175"/>
            <a:r>
              <a:rPr lang="en-GB" altLang="en-US" sz="1800" b="1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(n</a:t>
            </a:r>
            <a:r>
              <a:rPr lang="en-GB" altLang="en-US" sz="1800" b="1" baseline="-25000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th</a:t>
            </a:r>
            <a:r>
              <a:rPr lang="en-GB" altLang="en-US" sz="1800" b="1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,) = 749 </a:t>
            </a:r>
            <a:r>
              <a:rPr lang="en-GB" altLang="en-US" sz="1800" b="1" dirty="0" smtClean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(35) </a:t>
            </a:r>
            <a:r>
              <a:rPr lang="en-GB" altLang="en-US" sz="1800" b="1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b</a:t>
            </a:r>
          </a:p>
          <a:p>
            <a:pPr marL="3175"/>
            <a:endParaRPr lang="en-GB" altLang="en-US" sz="1800" b="1" dirty="0">
              <a:solidFill>
                <a:srgbClr val="FF3300"/>
              </a:solidFill>
              <a:latin typeface="Arial" charset="0"/>
              <a:sym typeface="Symbol" pitchFamily="18" charset="2"/>
            </a:endParaRPr>
          </a:p>
          <a:p>
            <a:pPr marL="3175"/>
            <a:r>
              <a:rPr lang="en-GB" altLang="en-US" sz="1800" b="1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         </a:t>
            </a:r>
            <a:r>
              <a:rPr lang="en-GB" altLang="en-US" sz="1800" b="1" dirty="0" smtClean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g</a:t>
            </a:r>
            <a:r>
              <a:rPr lang="en-GB" altLang="en-US" sz="1800" b="1" baseline="-25000" dirty="0" smtClean="0">
                <a:solidFill>
                  <a:srgbClr val="FF3300"/>
                </a:solidFill>
                <a:latin typeface="Arial" charset="0"/>
                <a:sym typeface="Symbol"/>
              </a:rPr>
              <a:t></a:t>
            </a:r>
            <a:r>
              <a:rPr lang="en-GB" altLang="en-US" sz="1800" b="1" dirty="0" smtClean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altLang="en-US" sz="1800" b="1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= 1.00 </a:t>
            </a:r>
          </a:p>
        </p:txBody>
      </p:sp>
    </p:spTree>
    <p:extLst>
      <p:ext uri="{BB962C8B-B14F-4D97-AF65-F5344CB8AC3E}">
        <p14:creationId xmlns:p14="http://schemas.microsoft.com/office/powerpoint/2010/main" val="73584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6"/>
          <p:cNvPicPr>
            <a:picLocks noChangeAspect="1" noChangeArrowheads="1"/>
          </p:cNvPicPr>
          <p:nvPr/>
        </p:nvPicPr>
        <p:blipFill>
          <a:blip r:embed="rId2"/>
          <a:srcRect l="4465" t="6250" r="4465" b="6250"/>
          <a:stretch>
            <a:fillRect/>
          </a:stretch>
        </p:blipFill>
        <p:spPr bwMode="auto">
          <a:xfrm>
            <a:off x="719138" y="1079500"/>
            <a:ext cx="7348537" cy="5043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aseline="30000" dirty="0" smtClean="0"/>
              <a:t>241</a:t>
            </a:r>
            <a:r>
              <a:rPr lang="en-GB" altLang="en-US" dirty="0" smtClean="0"/>
              <a:t>Am(n,</a:t>
            </a:r>
            <a:r>
              <a:rPr lang="en-GB" altLang="en-US" dirty="0" smtClean="0">
                <a:sym typeface="Symbol" pitchFamily="18" charset="2"/>
              </a:rPr>
              <a:t></a:t>
            </a:r>
            <a:r>
              <a:rPr lang="en-GB" altLang="en-US" dirty="0" smtClean="0"/>
              <a:t>) : results of RSA with REFIT</a:t>
            </a:r>
            <a:endParaRPr lang="en-IN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809860" y="4286256"/>
            <a:ext cx="325281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1800" dirty="0" smtClean="0">
                <a:solidFill>
                  <a:srgbClr val="4D4D4D"/>
                </a:solidFill>
                <a:latin typeface="Calibri" pitchFamily="34" charset="0"/>
              </a:rPr>
              <a:t>Capture at 0.025 </a:t>
            </a:r>
            <a:r>
              <a:rPr lang="en-GB" altLang="en-US" sz="1800" dirty="0" err="1" smtClean="0">
                <a:solidFill>
                  <a:srgbClr val="4D4D4D"/>
                </a:solidFill>
                <a:latin typeface="Calibri" pitchFamily="34" charset="0"/>
              </a:rPr>
              <a:t>eV</a:t>
            </a:r>
            <a:endParaRPr lang="en-GB" altLang="en-US" sz="1800" dirty="0" smtClean="0">
              <a:solidFill>
                <a:srgbClr val="4D4D4D"/>
              </a:solidFill>
              <a:latin typeface="Calibri" pitchFamily="34" charset="0"/>
            </a:endParaRPr>
          </a:p>
          <a:p>
            <a:pPr eaLnBrk="1" hangingPunct="1">
              <a:buFontTx/>
              <a:buChar char="-"/>
            </a:pPr>
            <a:r>
              <a:rPr lang="en-GB" altLang="en-US" sz="1800" dirty="0" smtClean="0">
                <a:solidFill>
                  <a:srgbClr val="4D4D4D"/>
                </a:solidFill>
                <a:latin typeface="Calibri" pitchFamily="34" charset="0"/>
                <a:sym typeface="Symbol" pitchFamily="18" charset="2"/>
              </a:rPr>
              <a:t> 30% from observed resonances</a:t>
            </a:r>
          </a:p>
          <a:p>
            <a:pPr eaLnBrk="1" hangingPunct="1">
              <a:buFontTx/>
              <a:buChar char="-"/>
            </a:pPr>
            <a:r>
              <a:rPr lang="en-GB" altLang="en-US" sz="1800" dirty="0" smtClean="0">
                <a:solidFill>
                  <a:srgbClr val="4D4D4D"/>
                </a:solidFill>
                <a:latin typeface="Calibri" pitchFamily="34" charset="0"/>
                <a:sym typeface="Symbol" pitchFamily="18" charset="2"/>
              </a:rPr>
              <a:t> 70% bound state</a:t>
            </a:r>
            <a:endParaRPr lang="en-GB" altLang="en-US" sz="1800" dirty="0">
              <a:solidFill>
                <a:srgbClr val="4D4D4D"/>
              </a:solidFill>
              <a:latin typeface="Calibri" pitchFamily="34" charset="0"/>
              <a:sym typeface="Symbol" pitchFamily="18" charset="2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578725" y="1871663"/>
            <a:ext cx="2254143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175"/>
            <a:r>
              <a:rPr lang="en-GB" altLang="en-US" sz="1800" b="1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(n</a:t>
            </a:r>
            <a:r>
              <a:rPr lang="en-GB" altLang="en-US" sz="1800" b="1" baseline="-25000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th</a:t>
            </a:r>
            <a:r>
              <a:rPr lang="en-GB" altLang="en-US" sz="1800" b="1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,) = 749 </a:t>
            </a:r>
            <a:r>
              <a:rPr lang="en-GB" altLang="en-US" sz="1800" b="1" dirty="0" smtClean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(35) </a:t>
            </a:r>
            <a:r>
              <a:rPr lang="en-GB" altLang="en-US" sz="1800" b="1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b</a:t>
            </a:r>
          </a:p>
          <a:p>
            <a:pPr marL="3175"/>
            <a:endParaRPr lang="en-GB" altLang="en-US" sz="1800" b="1" dirty="0">
              <a:solidFill>
                <a:srgbClr val="FF3300"/>
              </a:solidFill>
              <a:latin typeface="Arial" charset="0"/>
              <a:sym typeface="Symbol" pitchFamily="18" charset="2"/>
            </a:endParaRPr>
          </a:p>
          <a:p>
            <a:pPr marL="3175"/>
            <a:r>
              <a:rPr lang="en-GB" altLang="en-US" sz="1800" b="1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         </a:t>
            </a:r>
            <a:r>
              <a:rPr lang="en-GB" altLang="en-US" sz="1800" b="1" dirty="0" smtClean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g</a:t>
            </a:r>
            <a:r>
              <a:rPr lang="en-GB" altLang="en-US" sz="1800" b="1" baseline="-25000" dirty="0" smtClean="0">
                <a:solidFill>
                  <a:srgbClr val="FF3300"/>
                </a:solidFill>
                <a:latin typeface="Arial" charset="0"/>
                <a:sym typeface="Symbol"/>
              </a:rPr>
              <a:t></a:t>
            </a:r>
            <a:r>
              <a:rPr lang="en-GB" altLang="en-US" sz="1800" b="1" dirty="0" smtClean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altLang="en-US" sz="1800" b="1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= 1.00 </a:t>
            </a:r>
          </a:p>
        </p:txBody>
      </p:sp>
    </p:spTree>
    <p:extLst>
      <p:ext uri="{BB962C8B-B14F-4D97-AF65-F5344CB8AC3E}">
        <p14:creationId xmlns:p14="http://schemas.microsoft.com/office/powerpoint/2010/main" val="209371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7578725" y="1871663"/>
            <a:ext cx="2241319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175"/>
            <a:r>
              <a:rPr lang="en-GB" altLang="en-US" sz="1800" b="1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(n</a:t>
            </a:r>
            <a:r>
              <a:rPr lang="en-GB" altLang="en-US" sz="1800" b="1" baseline="-25000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th</a:t>
            </a:r>
            <a:r>
              <a:rPr lang="en-GB" altLang="en-US" sz="1800" b="1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,) = 749 </a:t>
            </a:r>
            <a:r>
              <a:rPr lang="en-GB" altLang="en-US" sz="1800" b="1" dirty="0" smtClean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(35) </a:t>
            </a:r>
            <a:r>
              <a:rPr lang="en-GB" altLang="en-US" sz="1800" b="1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b</a:t>
            </a:r>
          </a:p>
          <a:p>
            <a:pPr marL="3175"/>
            <a:endParaRPr lang="en-GB" altLang="en-US" sz="1800" b="1" dirty="0">
              <a:solidFill>
                <a:srgbClr val="FF3300"/>
              </a:solidFill>
              <a:latin typeface="Arial" charset="0"/>
              <a:sym typeface="Symbol" pitchFamily="18" charset="2"/>
            </a:endParaRPr>
          </a:p>
          <a:p>
            <a:pPr marL="3175"/>
            <a:r>
              <a:rPr lang="en-GB" altLang="en-US" sz="1800" b="1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         </a:t>
            </a:r>
            <a:r>
              <a:rPr lang="en-GB" altLang="en-US" sz="1800" b="1" dirty="0" smtClean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g</a:t>
            </a:r>
            <a:r>
              <a:rPr lang="en-GB" altLang="en-US" sz="1800" b="1" baseline="-25000" dirty="0" smtClean="0">
                <a:solidFill>
                  <a:srgbClr val="FF3300"/>
                </a:solidFill>
                <a:latin typeface="Arial" charset="0"/>
                <a:sym typeface="Symbol"/>
              </a:rPr>
              <a:t></a:t>
            </a:r>
            <a:r>
              <a:rPr lang="en-GB" altLang="en-US" sz="1800" b="1" dirty="0" smtClean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altLang="en-US" sz="1800" b="1" dirty="0">
                <a:solidFill>
                  <a:srgbClr val="FF3300"/>
                </a:solidFill>
                <a:latin typeface="Arial" charset="0"/>
                <a:sym typeface="Symbol" pitchFamily="18" charset="2"/>
              </a:rPr>
              <a:t>= 1.00 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7583488" y="3500438"/>
            <a:ext cx="1752403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175"/>
            <a:r>
              <a:rPr lang="en-GB" altLang="en-US" sz="1800" b="1" dirty="0">
                <a:solidFill>
                  <a:srgbClr val="33CC33"/>
                </a:solidFill>
                <a:latin typeface="Arial" charset="0"/>
                <a:sym typeface="Symbol" pitchFamily="18" charset="2"/>
              </a:rPr>
              <a:t>(n</a:t>
            </a:r>
            <a:r>
              <a:rPr lang="en-GB" altLang="en-US" sz="1800" b="1" baseline="-25000" dirty="0">
                <a:solidFill>
                  <a:srgbClr val="33CC33"/>
                </a:solidFill>
                <a:latin typeface="Arial" charset="0"/>
                <a:sym typeface="Symbol" pitchFamily="18" charset="2"/>
              </a:rPr>
              <a:t>th</a:t>
            </a:r>
            <a:r>
              <a:rPr lang="en-GB" altLang="en-US" sz="1800" b="1" dirty="0">
                <a:solidFill>
                  <a:srgbClr val="33CC33"/>
                </a:solidFill>
                <a:latin typeface="Arial" charset="0"/>
                <a:sym typeface="Symbol" pitchFamily="18" charset="2"/>
              </a:rPr>
              <a:t>,) = 749</a:t>
            </a:r>
          </a:p>
          <a:p>
            <a:pPr marL="3175"/>
            <a:endParaRPr lang="en-GB" altLang="en-US" sz="1800" b="1" dirty="0">
              <a:solidFill>
                <a:srgbClr val="33CC33"/>
              </a:solidFill>
              <a:latin typeface="Arial" charset="0"/>
              <a:sym typeface="Symbol" pitchFamily="18" charset="2"/>
            </a:endParaRPr>
          </a:p>
          <a:p>
            <a:pPr marL="3175"/>
            <a:r>
              <a:rPr lang="en-GB" altLang="en-US" sz="1800" b="1" dirty="0">
                <a:solidFill>
                  <a:srgbClr val="33CC33"/>
                </a:solidFill>
                <a:latin typeface="Arial" charset="0"/>
                <a:sym typeface="Symbol" pitchFamily="18" charset="2"/>
              </a:rPr>
              <a:t>         </a:t>
            </a:r>
            <a:r>
              <a:rPr lang="en-GB" altLang="en-US" sz="1800" b="1" dirty="0" smtClean="0">
                <a:solidFill>
                  <a:srgbClr val="33CC33"/>
                </a:solidFill>
                <a:latin typeface="Arial" charset="0"/>
                <a:sym typeface="Symbol" pitchFamily="18" charset="2"/>
              </a:rPr>
              <a:t>g</a:t>
            </a:r>
            <a:r>
              <a:rPr lang="en-GB" altLang="en-US" sz="1800" b="1" baseline="-25000" dirty="0" smtClean="0">
                <a:solidFill>
                  <a:srgbClr val="33CC33"/>
                </a:solidFill>
                <a:latin typeface="Arial" charset="0"/>
                <a:sym typeface="Symbol"/>
              </a:rPr>
              <a:t></a:t>
            </a:r>
            <a:r>
              <a:rPr lang="en-GB" altLang="en-US" sz="1800" b="1" dirty="0" smtClean="0">
                <a:solidFill>
                  <a:srgbClr val="33CC33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altLang="en-US" sz="1800" b="1" dirty="0">
                <a:solidFill>
                  <a:srgbClr val="33CC33"/>
                </a:solidFill>
                <a:latin typeface="Arial" charset="0"/>
                <a:sym typeface="Symbol" pitchFamily="18" charset="2"/>
              </a:rPr>
              <a:t>= 1.04</a:t>
            </a:r>
            <a:r>
              <a:rPr lang="en-GB" altLang="en-US" sz="2000" b="1" dirty="0">
                <a:solidFill>
                  <a:srgbClr val="33CC33"/>
                </a:solidFill>
                <a:latin typeface="Arial" charset="0"/>
                <a:sym typeface="Symbol" pitchFamily="18" charset="2"/>
              </a:rPr>
              <a:t> </a:t>
            </a:r>
          </a:p>
        </p:txBody>
      </p:sp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2"/>
          <a:srcRect l="4465" t="6250" r="4465"/>
          <a:stretch>
            <a:fillRect/>
          </a:stretch>
        </p:blipFill>
        <p:spPr bwMode="auto">
          <a:xfrm>
            <a:off x="719138" y="1079500"/>
            <a:ext cx="7348537" cy="5402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aseline="30000" dirty="0" smtClean="0"/>
              <a:t>241</a:t>
            </a:r>
            <a:r>
              <a:rPr lang="en-GB" altLang="en-US" dirty="0" smtClean="0"/>
              <a:t>Am(n,</a:t>
            </a:r>
            <a:r>
              <a:rPr lang="en-GB" altLang="en-US" dirty="0" smtClean="0">
                <a:sym typeface="Symbol" pitchFamily="18" charset="2"/>
              </a:rPr>
              <a:t></a:t>
            </a:r>
            <a:r>
              <a:rPr lang="en-GB" altLang="en-US" dirty="0" smtClean="0"/>
              <a:t>) : results of RSA with REFIT</a:t>
            </a:r>
            <a:endParaRPr lang="en-IN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788887" y="6446878"/>
            <a:ext cx="27461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Lampoudis</a:t>
            </a:r>
            <a:r>
              <a:rPr lang="en-GB" alt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 et </a:t>
            </a:r>
            <a:r>
              <a:rPr lang="en-GB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al., </a:t>
            </a:r>
            <a:r>
              <a:rPr lang="en-GB" alt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EPJ Plus </a:t>
            </a:r>
            <a:r>
              <a:rPr lang="en-GB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GB" alt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128 (2013) 86 </a:t>
            </a:r>
            <a:endParaRPr lang="en-GB" alt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45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 of </a:t>
            </a:r>
            <a:r>
              <a:rPr lang="en-GB" dirty="0">
                <a:sym typeface="Symbol"/>
              </a:rPr>
              <a:t></a:t>
            </a:r>
            <a:r>
              <a:rPr lang="en-GB" baseline="-25000" dirty="0">
                <a:sym typeface="Symbol"/>
              </a:rPr>
              <a:t></a:t>
            </a:r>
            <a:r>
              <a:rPr lang="en-GB" dirty="0">
                <a:sym typeface="Symbol"/>
              </a:rPr>
              <a:t> </a:t>
            </a:r>
            <a:r>
              <a:rPr lang="en-GB" dirty="0"/>
              <a:t>for </a:t>
            </a:r>
            <a:r>
              <a:rPr lang="en-GB" baseline="30000" dirty="0"/>
              <a:t>241</a:t>
            </a:r>
            <a:r>
              <a:rPr lang="en-GB" dirty="0"/>
              <a:t>Am(n,</a:t>
            </a:r>
            <a:r>
              <a:rPr lang="en-GB" dirty="0">
                <a:sym typeface="Symbol"/>
              </a:rPr>
              <a:t></a:t>
            </a:r>
            <a:r>
              <a:rPr lang="en-GB" dirty="0"/>
              <a:t>) at </a:t>
            </a:r>
            <a:r>
              <a:rPr lang="en-GB" dirty="0" err="1"/>
              <a:t>E</a:t>
            </a:r>
            <a:r>
              <a:rPr lang="en-GB" baseline="-25000" dirty="0" err="1"/>
              <a:t>n</a:t>
            </a:r>
            <a:r>
              <a:rPr lang="en-GB" dirty="0"/>
              <a:t> = 25.3 </a:t>
            </a:r>
            <a:r>
              <a:rPr lang="en-GB" dirty="0" err="1"/>
              <a:t>meV</a:t>
            </a:r>
            <a:r>
              <a:rPr lang="en-GB" dirty="0"/>
              <a:t> </a:t>
            </a:r>
          </a:p>
        </p:txBody>
      </p:sp>
      <p:pic>
        <p:nvPicPr>
          <p:cNvPr id="518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576" y="404664"/>
            <a:ext cx="8105646" cy="544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329264" y="1926700"/>
            <a:ext cx="23042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Derived from:</a:t>
            </a:r>
          </a:p>
          <a:p>
            <a:pPr marL="268288" indent="-268288">
              <a:tabLst>
                <a:tab pos="268288" algn="l"/>
              </a:tabLst>
            </a:pPr>
            <a:r>
              <a:rPr lang="en-GB" sz="2000" dirty="0" smtClean="0">
                <a:solidFill>
                  <a:srgbClr val="33CC33"/>
                </a:solidFill>
                <a:latin typeface="Calibri" panose="020F0502020204030204" pitchFamily="34" charset="0"/>
                <a:sym typeface="Symbol"/>
              </a:rPr>
              <a:t>□	integrated</a:t>
            </a:r>
            <a:br>
              <a:rPr lang="en-GB" sz="2000" dirty="0" smtClean="0">
                <a:solidFill>
                  <a:srgbClr val="33CC33"/>
                </a:solidFill>
                <a:latin typeface="Calibri" panose="020F0502020204030204" pitchFamily="34" charset="0"/>
                <a:sym typeface="Symbol"/>
              </a:rPr>
            </a:br>
            <a:r>
              <a:rPr lang="en-GB" sz="2000" dirty="0" smtClean="0">
                <a:solidFill>
                  <a:srgbClr val="33CC33"/>
                </a:solidFill>
                <a:latin typeface="Calibri" panose="020F0502020204030204" pitchFamily="34" charset="0"/>
                <a:sym typeface="Symbol"/>
              </a:rPr>
              <a:t>reaction rates</a:t>
            </a:r>
          </a:p>
          <a:p>
            <a:pPr marL="268288" indent="-268288">
              <a:tabLst>
                <a:tab pos="268288" algn="l"/>
              </a:tabLst>
            </a:pPr>
            <a:endParaRPr lang="en-GB" sz="2000" dirty="0">
              <a:solidFill>
                <a:srgbClr val="33CC33"/>
              </a:solidFill>
              <a:latin typeface="Calibri" panose="020F0502020204030204" pitchFamily="34" charset="0"/>
              <a:sym typeface="Symbol"/>
            </a:endParaRPr>
          </a:p>
          <a:p>
            <a:pPr marL="268288" indent="-268288">
              <a:tabLst>
                <a:tab pos="268288" algn="l"/>
              </a:tabLst>
            </a:pP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  <a:cs typeface="Times New Roman"/>
                <a:sym typeface="Symbol"/>
              </a:rPr>
              <a:t/>
            </a:r>
            <a:b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  <a:cs typeface="Times New Roman"/>
                <a:sym typeface="Symbol"/>
              </a:rPr>
            </a:br>
            <a:endParaRPr lang="en-GB" sz="2000" dirty="0" smtClean="0">
              <a:solidFill>
                <a:srgbClr val="000066"/>
              </a:solidFill>
              <a:latin typeface="Calibri" panose="020F0502020204030204" pitchFamily="34" charset="0"/>
              <a:sym typeface="Symbol"/>
            </a:endParaRPr>
          </a:p>
          <a:p>
            <a:pPr marL="268288" indent="-268288">
              <a:tabLst>
                <a:tab pos="268288" algn="l"/>
              </a:tabLst>
            </a:pPr>
            <a:endParaRPr lang="en-GB" sz="2000" dirty="0">
              <a:solidFill>
                <a:srgbClr val="33CC33"/>
              </a:solidFill>
              <a:latin typeface="Calibri" panose="020F0502020204030204" pitchFamily="34" charset="0"/>
              <a:sym typeface="Symbol"/>
            </a:endParaRPr>
          </a:p>
          <a:p>
            <a:pPr marL="268288" indent="-268288">
              <a:tabLst>
                <a:tab pos="268288" algn="l"/>
              </a:tabLst>
            </a:pPr>
            <a:r>
              <a:rPr lang="en-GB" sz="2000" dirty="0" smtClean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●	TOF-experiments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99917" y="2564904"/>
            <a:ext cx="1872208" cy="13681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620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 smtClean="0"/>
              <a:t>Doppler broadened cross section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316230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321310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/>
          </a:p>
        </p:txBody>
      </p:sp>
      <p:pic>
        <p:nvPicPr>
          <p:cNvPr id="9" name="Picture 3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7" r="20989"/>
          <a:stretch/>
        </p:blipFill>
        <p:spPr bwMode="auto">
          <a:xfrm>
            <a:off x="0" y="1145456"/>
            <a:ext cx="5580000" cy="537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587282" y="1012666"/>
            <a:ext cx="99257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238</a:t>
            </a:r>
            <a:r>
              <a:rPr lang="en-GB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 + n</a:t>
            </a:r>
            <a:endParaRPr lang="en-GB" alt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6783078"/>
              </p:ext>
            </p:extLst>
          </p:nvPr>
        </p:nvGraphicFramePr>
        <p:xfrm>
          <a:off x="5889104" y="2924944"/>
          <a:ext cx="289560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155" name="Equation" r:id="rId4" imgW="1523880" imgH="545760" progId="Equation.3">
                  <p:embed/>
                </p:oleObj>
              </mc:Choice>
              <mc:Fallback>
                <p:oleObj name="Equation" r:id="rId4" imgW="152388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9104" y="2924944"/>
                        <a:ext cx="2895600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2748335"/>
              </p:ext>
            </p:extLst>
          </p:nvPr>
        </p:nvGraphicFramePr>
        <p:xfrm>
          <a:off x="6825208" y="4149080"/>
          <a:ext cx="1381248" cy="670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156" name="Equation" r:id="rId6" imgW="863280" imgH="419040" progId="Equation.3">
                  <p:embed/>
                </p:oleObj>
              </mc:Choice>
              <mc:Fallback>
                <p:oleObj name="Equation" r:id="rId6" imgW="8632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5208" y="4149080"/>
                        <a:ext cx="1381248" cy="670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0497087"/>
              </p:ext>
            </p:extLst>
          </p:nvPr>
        </p:nvGraphicFramePr>
        <p:xfrm>
          <a:off x="6835760" y="4869160"/>
          <a:ext cx="1645632" cy="345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157" name="Equation" r:id="rId8" imgW="1028520" imgH="215640" progId="Equation.3">
                  <p:embed/>
                </p:oleObj>
              </mc:Choice>
              <mc:Fallback>
                <p:oleObj name="Equation" r:id="rId8" imgW="10285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760" y="4869160"/>
                        <a:ext cx="1645632" cy="3450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783510" y="1837294"/>
            <a:ext cx="19197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Free gas model</a:t>
            </a:r>
            <a:endParaRPr lang="en-GB" sz="22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5725641" y="1685950"/>
            <a:ext cx="3979887" cy="3759274"/>
          </a:xfrm>
          <a:prstGeom prst="rect">
            <a:avLst/>
          </a:prstGeom>
          <a:noFill/>
          <a:ln w="3810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5424712"/>
              </p:ext>
            </p:extLst>
          </p:nvPr>
        </p:nvGraphicFramePr>
        <p:xfrm>
          <a:off x="5903913" y="2393950"/>
          <a:ext cx="3370262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158" name="Equation" r:id="rId10" imgW="1866600" imgH="279360" progId="Equation.3">
                  <p:embed/>
                </p:oleObj>
              </mc:Choice>
              <mc:Fallback>
                <p:oleObj name="Equation" r:id="rId10" imgW="1866600" imgH="27936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3913" y="2393950"/>
                        <a:ext cx="3370262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9237453"/>
              </p:ext>
            </p:extLst>
          </p:nvPr>
        </p:nvGraphicFramePr>
        <p:xfrm>
          <a:off x="5507038" y="898525"/>
          <a:ext cx="4270375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159" name="Equation" r:id="rId12" imgW="2247840" imgH="393480" progId="Equation.3">
                  <p:embed/>
                </p:oleObj>
              </mc:Choice>
              <mc:Fallback>
                <p:oleObj name="Equation" r:id="rId12" imgW="224784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7038" y="898525"/>
                        <a:ext cx="4270375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393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 of </a:t>
            </a:r>
            <a:r>
              <a:rPr lang="en-GB" dirty="0">
                <a:sym typeface="Symbol"/>
              </a:rPr>
              <a:t></a:t>
            </a:r>
            <a:r>
              <a:rPr lang="en-GB" baseline="-25000" dirty="0">
                <a:sym typeface="Symbol"/>
              </a:rPr>
              <a:t></a:t>
            </a:r>
            <a:r>
              <a:rPr lang="en-GB" dirty="0">
                <a:sym typeface="Symbol"/>
              </a:rPr>
              <a:t> </a:t>
            </a:r>
            <a:r>
              <a:rPr lang="en-GB" dirty="0"/>
              <a:t>for </a:t>
            </a:r>
            <a:r>
              <a:rPr lang="en-GB" baseline="30000" dirty="0"/>
              <a:t>241</a:t>
            </a:r>
            <a:r>
              <a:rPr lang="en-GB" dirty="0"/>
              <a:t>Am(n,</a:t>
            </a:r>
            <a:r>
              <a:rPr lang="en-GB" dirty="0">
                <a:sym typeface="Symbol"/>
              </a:rPr>
              <a:t></a:t>
            </a:r>
            <a:r>
              <a:rPr lang="en-GB" dirty="0"/>
              <a:t>) at </a:t>
            </a:r>
            <a:r>
              <a:rPr lang="en-GB" dirty="0" err="1"/>
              <a:t>E</a:t>
            </a:r>
            <a:r>
              <a:rPr lang="en-GB" baseline="-25000" dirty="0" err="1"/>
              <a:t>n</a:t>
            </a:r>
            <a:r>
              <a:rPr lang="en-GB" dirty="0"/>
              <a:t> = 25.3 </a:t>
            </a:r>
            <a:r>
              <a:rPr lang="en-GB" dirty="0" err="1"/>
              <a:t>meV</a:t>
            </a:r>
            <a:r>
              <a:rPr lang="en-GB" dirty="0"/>
              <a:t> </a:t>
            </a:r>
          </a:p>
        </p:txBody>
      </p:sp>
      <p:pic>
        <p:nvPicPr>
          <p:cNvPr id="520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576" y="404664"/>
            <a:ext cx="8105646" cy="544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329264" y="1926700"/>
            <a:ext cx="23042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Derived from:</a:t>
            </a:r>
          </a:p>
          <a:p>
            <a:pPr marL="268288" indent="-268288">
              <a:tabLst>
                <a:tab pos="268288" algn="l"/>
              </a:tabLst>
            </a:pPr>
            <a:r>
              <a:rPr lang="en-GB" sz="2000" dirty="0" smtClean="0">
                <a:solidFill>
                  <a:srgbClr val="33CC33"/>
                </a:solidFill>
                <a:latin typeface="Calibri" panose="020F0502020204030204" pitchFamily="34" charset="0"/>
                <a:sym typeface="Symbol"/>
              </a:rPr>
              <a:t>□	integrated</a:t>
            </a:r>
            <a:br>
              <a:rPr lang="en-GB" sz="2000" dirty="0" smtClean="0">
                <a:solidFill>
                  <a:srgbClr val="33CC33"/>
                </a:solidFill>
                <a:latin typeface="Calibri" panose="020F0502020204030204" pitchFamily="34" charset="0"/>
                <a:sym typeface="Symbol"/>
              </a:rPr>
            </a:br>
            <a:r>
              <a:rPr lang="en-GB" sz="2000" dirty="0" smtClean="0">
                <a:solidFill>
                  <a:srgbClr val="33CC33"/>
                </a:solidFill>
                <a:latin typeface="Calibri" panose="020F0502020204030204" pitchFamily="34" charset="0"/>
                <a:sym typeface="Symbol"/>
              </a:rPr>
              <a:t>reaction rates</a:t>
            </a:r>
          </a:p>
          <a:p>
            <a:pPr marL="268288" indent="-268288">
              <a:tabLst>
                <a:tab pos="268288" algn="l"/>
              </a:tabLst>
            </a:pPr>
            <a:endParaRPr lang="en-GB" sz="2000" dirty="0">
              <a:solidFill>
                <a:srgbClr val="33CC33"/>
              </a:solidFill>
              <a:latin typeface="Calibri" panose="020F0502020204030204" pitchFamily="34" charset="0"/>
              <a:sym typeface="Symbol"/>
            </a:endParaRPr>
          </a:p>
          <a:p>
            <a:pPr marL="268288" indent="-268288">
              <a:tabLst>
                <a:tab pos="268288" algn="l"/>
              </a:tabLst>
            </a:pP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  <a:cs typeface="Times New Roman"/>
                <a:sym typeface="Symbol"/>
              </a:rPr>
              <a:t>■	Corrected for</a:t>
            </a:r>
            <a:b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  <a:cs typeface="Times New Roman"/>
                <a:sym typeface="Symbol"/>
              </a:rPr>
            </a:b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  <a:cs typeface="Times New Roman"/>
                <a:sym typeface="Symbol"/>
              </a:rPr>
              <a:t>bias effects</a:t>
            </a:r>
            <a:endParaRPr lang="en-GB" sz="2000" dirty="0" smtClean="0">
              <a:solidFill>
                <a:srgbClr val="000066"/>
              </a:solidFill>
              <a:latin typeface="Calibri" panose="020F0502020204030204" pitchFamily="34" charset="0"/>
              <a:sym typeface="Symbol"/>
            </a:endParaRPr>
          </a:p>
          <a:p>
            <a:pPr marL="268288" indent="-268288">
              <a:tabLst>
                <a:tab pos="268288" algn="l"/>
              </a:tabLst>
            </a:pPr>
            <a:endParaRPr lang="en-GB" sz="2000" dirty="0">
              <a:solidFill>
                <a:srgbClr val="33CC33"/>
              </a:solidFill>
              <a:latin typeface="Calibri" panose="020F0502020204030204" pitchFamily="34" charset="0"/>
              <a:sym typeface="Symbol"/>
            </a:endParaRPr>
          </a:p>
          <a:p>
            <a:pPr marL="268288" indent="-268288">
              <a:tabLst>
                <a:tab pos="268288" algn="l"/>
              </a:tabLst>
            </a:pPr>
            <a:r>
              <a:rPr lang="en-GB" sz="2000" dirty="0" smtClean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●	TOF-experiments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74534" y="6536377"/>
            <a:ext cx="2486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altLang="en-US" kern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Žerovnik</a:t>
            </a:r>
            <a:r>
              <a:rPr lang="en-GB" altLang="en-US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et al., NIMA 877 (2018) 300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99917" y="2564904"/>
            <a:ext cx="1872208" cy="13681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660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 of </a:t>
            </a:r>
            <a:r>
              <a:rPr lang="en-GB" dirty="0">
                <a:sym typeface="Symbol"/>
              </a:rPr>
              <a:t></a:t>
            </a:r>
            <a:r>
              <a:rPr lang="en-GB" baseline="-25000" dirty="0">
                <a:sym typeface="Symbol"/>
              </a:rPr>
              <a:t></a:t>
            </a:r>
            <a:r>
              <a:rPr lang="en-GB" dirty="0">
                <a:sym typeface="Symbol"/>
              </a:rPr>
              <a:t> </a:t>
            </a:r>
            <a:r>
              <a:rPr lang="en-GB" dirty="0"/>
              <a:t>for </a:t>
            </a:r>
            <a:r>
              <a:rPr lang="en-GB" baseline="30000" dirty="0"/>
              <a:t>241</a:t>
            </a:r>
            <a:r>
              <a:rPr lang="en-GB" dirty="0"/>
              <a:t>Am(n,</a:t>
            </a:r>
            <a:r>
              <a:rPr lang="en-GB" dirty="0">
                <a:sym typeface="Symbol"/>
              </a:rPr>
              <a:t></a:t>
            </a:r>
            <a:r>
              <a:rPr lang="en-GB" dirty="0"/>
              <a:t>) at </a:t>
            </a:r>
            <a:r>
              <a:rPr lang="en-GB" dirty="0" err="1"/>
              <a:t>E</a:t>
            </a:r>
            <a:r>
              <a:rPr lang="en-GB" baseline="-25000" dirty="0" err="1"/>
              <a:t>n</a:t>
            </a:r>
            <a:r>
              <a:rPr lang="en-GB" dirty="0"/>
              <a:t> = 25.3 </a:t>
            </a:r>
            <a:r>
              <a:rPr lang="en-GB" dirty="0" err="1"/>
              <a:t>meV</a:t>
            </a:r>
            <a:r>
              <a:rPr lang="en-GB" dirty="0"/>
              <a:t> </a:t>
            </a:r>
          </a:p>
        </p:txBody>
      </p:sp>
      <p:pic>
        <p:nvPicPr>
          <p:cNvPr id="520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576" y="404664"/>
            <a:ext cx="8105646" cy="544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17296" y="1268760"/>
            <a:ext cx="1717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sym typeface="Symbol"/>
              </a:rPr>
              <a:t></a:t>
            </a:r>
            <a:r>
              <a:rPr lang="en-GB" sz="2000" b="1" baseline="-25000" dirty="0" smtClean="0">
                <a:solidFill>
                  <a:srgbClr val="FF0000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sym typeface="Symbol"/>
              </a:rPr>
              <a:t> =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720 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(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sym typeface="Symbol"/>
              </a:rPr>
              <a:t>14) 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sym typeface="Symbol"/>
              </a:rPr>
              <a:t>b</a:t>
            </a:r>
            <a:endParaRPr lang="en-GB" sz="2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99917" y="2564904"/>
            <a:ext cx="1872208" cy="13681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74534" y="6536377"/>
            <a:ext cx="2486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altLang="en-US" kern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Žerovnik</a:t>
            </a:r>
            <a:r>
              <a:rPr lang="en-GB" altLang="en-US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et al., NIMA 877 (2018) 300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29264" y="1926700"/>
            <a:ext cx="23042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Derived from:</a:t>
            </a:r>
          </a:p>
          <a:p>
            <a:pPr marL="268288" indent="-268288">
              <a:tabLst>
                <a:tab pos="268288" algn="l"/>
              </a:tabLst>
            </a:pPr>
            <a:r>
              <a:rPr lang="en-GB" sz="2000" dirty="0" smtClean="0">
                <a:solidFill>
                  <a:srgbClr val="33CC33"/>
                </a:solidFill>
                <a:latin typeface="Calibri" panose="020F0502020204030204" pitchFamily="34" charset="0"/>
                <a:sym typeface="Symbol"/>
              </a:rPr>
              <a:t>□	integrated</a:t>
            </a:r>
            <a:br>
              <a:rPr lang="en-GB" sz="2000" dirty="0" smtClean="0">
                <a:solidFill>
                  <a:srgbClr val="33CC33"/>
                </a:solidFill>
                <a:latin typeface="Calibri" panose="020F0502020204030204" pitchFamily="34" charset="0"/>
                <a:sym typeface="Symbol"/>
              </a:rPr>
            </a:br>
            <a:r>
              <a:rPr lang="en-GB" sz="2000" dirty="0" smtClean="0">
                <a:solidFill>
                  <a:srgbClr val="33CC33"/>
                </a:solidFill>
                <a:latin typeface="Calibri" panose="020F0502020204030204" pitchFamily="34" charset="0"/>
                <a:sym typeface="Symbol"/>
              </a:rPr>
              <a:t>reaction rates</a:t>
            </a:r>
          </a:p>
          <a:p>
            <a:pPr marL="268288" indent="-268288">
              <a:tabLst>
                <a:tab pos="268288" algn="l"/>
              </a:tabLst>
            </a:pPr>
            <a:endParaRPr lang="en-GB" sz="2000" dirty="0">
              <a:solidFill>
                <a:srgbClr val="33CC33"/>
              </a:solidFill>
              <a:latin typeface="Calibri" panose="020F0502020204030204" pitchFamily="34" charset="0"/>
              <a:sym typeface="Symbol"/>
            </a:endParaRPr>
          </a:p>
          <a:p>
            <a:pPr marL="268288" indent="-268288">
              <a:tabLst>
                <a:tab pos="268288" algn="l"/>
              </a:tabLst>
            </a:pP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  <a:cs typeface="Times New Roman"/>
                <a:sym typeface="Symbol"/>
              </a:rPr>
              <a:t>■	Corrected for</a:t>
            </a:r>
            <a:b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  <a:cs typeface="Times New Roman"/>
                <a:sym typeface="Symbol"/>
              </a:rPr>
            </a:b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  <a:cs typeface="Times New Roman"/>
                <a:sym typeface="Symbol"/>
              </a:rPr>
              <a:t>bias effects</a:t>
            </a:r>
            <a:endParaRPr lang="en-GB" sz="2000" dirty="0" smtClean="0">
              <a:solidFill>
                <a:srgbClr val="000066"/>
              </a:solidFill>
              <a:latin typeface="Calibri" panose="020F0502020204030204" pitchFamily="34" charset="0"/>
              <a:sym typeface="Symbol"/>
            </a:endParaRPr>
          </a:p>
          <a:p>
            <a:pPr marL="268288" indent="-268288">
              <a:tabLst>
                <a:tab pos="268288" algn="l"/>
              </a:tabLst>
            </a:pPr>
            <a:endParaRPr lang="en-GB" sz="2000" dirty="0">
              <a:solidFill>
                <a:srgbClr val="33CC33"/>
              </a:solidFill>
              <a:latin typeface="Calibri" panose="020F0502020204030204" pitchFamily="34" charset="0"/>
              <a:sym typeface="Symbol"/>
            </a:endParaRPr>
          </a:p>
          <a:p>
            <a:pPr marL="268288" indent="-268288">
              <a:tabLst>
                <a:tab pos="268288" algn="l"/>
              </a:tabLst>
            </a:pPr>
            <a:r>
              <a:rPr lang="en-GB" sz="2000" dirty="0" smtClean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●	TOF-experiments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13040" y="5232102"/>
            <a:ext cx="4392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</a:rPr>
              <a:t>N</a:t>
            </a:r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ot all experimental data were used due to lack of experiment description or uncertainty information: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10 spectrum integrated experiments not used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 TOF data not used</a:t>
            </a:r>
            <a:endParaRPr lang="en-GB" sz="16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4488" y="5364505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All experimental data reported in the literature were studied in detail </a:t>
            </a:r>
            <a:endParaRPr lang="en-GB" sz="16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31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Special characteristics</a:t>
            </a:r>
            <a:endParaRPr lang="en-GB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784648" y="1268760"/>
            <a:ext cx="7056784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400" b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Char char="•"/>
              <a:defRPr sz="2200" b="1">
                <a:solidFill>
                  <a:srgbClr val="0066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−"/>
              <a:defRPr b="1">
                <a:solidFill>
                  <a:srgbClr val="3333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31800" eaLnBrk="1" hangingPunct="1">
              <a:spcBef>
                <a:spcPts val="18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Scattering radius R</a:t>
            </a:r>
          </a:p>
          <a:p>
            <a:pPr marL="431800" eaLnBrk="1" hangingPunct="1">
              <a:spcBef>
                <a:spcPts val="18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Orbital angular momentum  </a:t>
            </a:r>
            <a:r>
              <a:rPr lang="en-US" b="0" kern="0" dirty="0" smtClean="0">
                <a:solidFill>
                  <a:srgbClr val="003399"/>
                </a:solidFill>
                <a:latin typeface="Cambria Math"/>
                <a:ea typeface="Cambria Math"/>
              </a:rPr>
              <a:t>ℓ</a:t>
            </a: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  (or parity)</a:t>
            </a:r>
          </a:p>
          <a:p>
            <a:pPr marL="431800" eaLnBrk="1" hangingPunct="1">
              <a:spcBef>
                <a:spcPts val="18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  <a:defRPr/>
            </a:pPr>
            <a:r>
              <a:rPr lang="en-US" b="0" kern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Spin (statistical factor)</a:t>
            </a:r>
          </a:p>
          <a:p>
            <a:pPr marL="88900" indent="0" eaLnBrk="1" hangingPunct="1">
              <a:spcBef>
                <a:spcPts val="1800"/>
              </a:spcBef>
              <a:buNone/>
              <a:tabLst>
                <a:tab pos="355600" algn="l"/>
              </a:tabLst>
              <a:defRPr/>
            </a:pPr>
            <a:endParaRPr lang="en-US" b="0" kern="0" dirty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marL="88900" indent="0" eaLnBrk="1" hangingPunct="1">
              <a:spcBef>
                <a:spcPts val="1800"/>
              </a:spcBef>
              <a:buNone/>
              <a:tabLst>
                <a:tab pos="355600" algn="l"/>
              </a:tabLst>
              <a:defRPr/>
            </a:pPr>
            <a:r>
              <a:rPr lang="en-US" b="0" kern="0" dirty="0" smtClean="0">
                <a:solidFill>
                  <a:srgbClr val="4D4D4D"/>
                </a:solidFill>
                <a:latin typeface="Calibri" panose="020F0502020204030204" pitchFamily="34" charset="0"/>
              </a:rPr>
              <a:t>Without use of angular differential cross section data or gamma-spectroscopic measurement data</a:t>
            </a:r>
            <a:endParaRPr lang="en-GB" b="0" kern="0" dirty="0" smtClean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 marL="488950" lvl="1" indent="0" eaLnBrk="1" hangingPunct="1">
              <a:buFontTx/>
              <a:buNone/>
              <a:tabLst>
                <a:tab pos="355600" algn="l"/>
              </a:tabLst>
              <a:defRPr/>
            </a:pPr>
            <a:endParaRPr lang="en-GB" b="0" kern="0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47633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9358" name="Picture 14"/>
          <p:cNvPicPr>
            <a:picLocks noChangeAspect="1" noChangeArrowheads="1"/>
          </p:cNvPicPr>
          <p:nvPr/>
        </p:nvPicPr>
        <p:blipFill>
          <a:blip r:embed="rId4"/>
          <a:srcRect r="26060"/>
          <a:stretch>
            <a:fillRect/>
          </a:stretch>
        </p:blipFill>
        <p:spPr bwMode="auto">
          <a:xfrm>
            <a:off x="57150" y="2027261"/>
            <a:ext cx="4968875" cy="468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29349" name="Oval 5"/>
          <p:cNvSpPr>
            <a:spLocks noChangeArrowheads="1"/>
          </p:cNvSpPr>
          <p:nvPr/>
        </p:nvSpPr>
        <p:spPr bwMode="auto">
          <a:xfrm>
            <a:off x="2505075" y="2924175"/>
            <a:ext cx="882650" cy="2233613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3129359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Determination of scattering radius</a:t>
            </a:r>
          </a:p>
        </p:txBody>
      </p:sp>
      <p:graphicFrame>
        <p:nvGraphicFramePr>
          <p:cNvPr id="61440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1224567"/>
              </p:ext>
            </p:extLst>
          </p:nvPr>
        </p:nvGraphicFramePr>
        <p:xfrm>
          <a:off x="635644" y="1046163"/>
          <a:ext cx="8205788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859" name="Equation" r:id="rId5" imgW="4559040" imgH="457200" progId="Equation.3">
                  <p:embed/>
                </p:oleObj>
              </mc:Choice>
              <mc:Fallback>
                <p:oleObj name="Equation" r:id="rId5" imgW="45590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644" y="1046163"/>
                        <a:ext cx="8205788" cy="82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46"/>
          <p:cNvSpPr txBox="1">
            <a:spLocks noChangeArrowheads="1"/>
          </p:cNvSpPr>
          <p:nvPr/>
        </p:nvSpPr>
        <p:spPr bwMode="auto">
          <a:xfrm>
            <a:off x="3167050" y="2357430"/>
            <a:ext cx="1976486" cy="43088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200" baseline="30000" dirty="0" smtClean="0">
                <a:solidFill>
                  <a:srgbClr val="4D4D4D"/>
                </a:solidFill>
                <a:latin typeface="Calibri" pitchFamily="34" charset="0"/>
              </a:rPr>
              <a:t>206</a:t>
            </a:r>
            <a:r>
              <a:rPr lang="en-GB" sz="2200" dirty="0" smtClean="0">
                <a:solidFill>
                  <a:srgbClr val="4D4D4D"/>
                </a:solidFill>
                <a:latin typeface="Calibri" pitchFamily="34" charset="0"/>
              </a:rPr>
              <a:t>Pb : L = 25 m </a:t>
            </a:r>
            <a:endParaRPr lang="en-GB" sz="2200" i="1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3" name="Text Box 46"/>
          <p:cNvSpPr txBox="1">
            <a:spLocks noChangeArrowheads="1"/>
          </p:cNvSpPr>
          <p:nvPr/>
        </p:nvSpPr>
        <p:spPr bwMode="auto">
          <a:xfrm>
            <a:off x="1362860" y="5181600"/>
            <a:ext cx="235745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200" b="1" dirty="0" smtClean="0">
                <a:solidFill>
                  <a:srgbClr val="008000"/>
                </a:solidFill>
                <a:latin typeface="Calibri" pitchFamily="34" charset="0"/>
                <a:sym typeface="MT Extra"/>
              </a:rPr>
              <a:t> = 0 from shape</a:t>
            </a:r>
            <a:endParaRPr lang="en-GB" sz="2200" b="1" i="1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61312" y="1124744"/>
            <a:ext cx="142218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+  g 4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 R</a:t>
            </a:r>
            <a:r>
              <a:rPr lang="en-GB" sz="2400" baseline="30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2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52600" y="5271591"/>
            <a:ext cx="216024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2000" dirty="0">
              <a:solidFill>
                <a:srgbClr val="008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20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9358" name="Picture 14"/>
          <p:cNvPicPr>
            <a:picLocks noChangeAspect="1" noChangeArrowheads="1"/>
          </p:cNvPicPr>
          <p:nvPr/>
        </p:nvPicPr>
        <p:blipFill>
          <a:blip r:embed="rId4"/>
          <a:srcRect r="26060"/>
          <a:stretch>
            <a:fillRect/>
          </a:stretch>
        </p:blipFill>
        <p:spPr bwMode="auto">
          <a:xfrm>
            <a:off x="57150" y="2027261"/>
            <a:ext cx="4968875" cy="468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29348" name="Rectangle 4"/>
          <p:cNvSpPr>
            <a:spLocks noChangeArrowheads="1"/>
          </p:cNvSpPr>
          <p:nvPr/>
        </p:nvSpPr>
        <p:spPr bwMode="auto">
          <a:xfrm>
            <a:off x="5097463" y="2901950"/>
            <a:ext cx="2735262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57907" tIns="45063" rIns="57907" bIns="45063" anchor="ctr">
            <a:spAutoFit/>
          </a:bodyPr>
          <a:lstStyle/>
          <a:p>
            <a:pPr marL="363538" indent="-363538" algn="ctr" defTabSz="966788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r>
              <a:rPr lang="en-GB" sz="2200" b="1">
                <a:solidFill>
                  <a:srgbClr val="008000"/>
                </a:solidFill>
                <a:latin typeface="Arial" charset="0"/>
                <a:sym typeface="Symbol" pitchFamily="18" charset="2"/>
              </a:rPr>
              <a:t>R = 9.55 (0.02) fm </a:t>
            </a:r>
          </a:p>
        </p:txBody>
      </p:sp>
      <p:sp>
        <p:nvSpPr>
          <p:cNvPr id="3129349" name="Oval 5"/>
          <p:cNvSpPr>
            <a:spLocks noChangeArrowheads="1"/>
          </p:cNvSpPr>
          <p:nvPr/>
        </p:nvSpPr>
        <p:spPr bwMode="auto">
          <a:xfrm>
            <a:off x="2505075" y="2924175"/>
            <a:ext cx="882650" cy="2233613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3129350" name="Rectangle 6"/>
          <p:cNvSpPr>
            <a:spLocks noChangeArrowheads="1"/>
          </p:cNvSpPr>
          <p:nvPr/>
        </p:nvSpPr>
        <p:spPr bwMode="auto">
          <a:xfrm>
            <a:off x="5667380" y="2368544"/>
            <a:ext cx="18907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628" tIns="45063" rIns="91628" bIns="45063"/>
          <a:lstStyle/>
          <a:p>
            <a:pPr marL="363538" indent="-363538" defTabSz="966788">
              <a:buClr>
                <a:srgbClr val="000066"/>
              </a:buClr>
              <a:buFont typeface="Wingdings" pitchFamily="2" charset="2"/>
              <a:buNone/>
            </a:pPr>
            <a:r>
              <a:rPr lang="en-GB" sz="2200" dirty="0">
                <a:solidFill>
                  <a:srgbClr val="008000"/>
                </a:solidFill>
                <a:latin typeface="Arial" charset="0"/>
                <a:sym typeface="Symbol" pitchFamily="18" charset="2"/>
              </a:rPr>
              <a:t>Interference</a:t>
            </a:r>
            <a:endParaRPr lang="en-GB" sz="2200" b="1" dirty="0">
              <a:solidFill>
                <a:srgbClr val="000066"/>
              </a:solidFill>
              <a:latin typeface="Arial" charset="0"/>
              <a:sym typeface="Symbol" pitchFamily="18" charset="2"/>
            </a:endParaRPr>
          </a:p>
        </p:txBody>
      </p:sp>
      <p:sp>
        <p:nvSpPr>
          <p:cNvPr id="3129352" name="Line 8"/>
          <p:cNvSpPr>
            <a:spLocks noChangeShapeType="1"/>
          </p:cNvSpPr>
          <p:nvPr/>
        </p:nvSpPr>
        <p:spPr bwMode="auto">
          <a:xfrm rot="20400000">
            <a:off x="3430588" y="3378200"/>
            <a:ext cx="1512887" cy="0"/>
          </a:xfrm>
          <a:prstGeom prst="line">
            <a:avLst/>
          </a:prstGeom>
          <a:noFill/>
          <a:ln w="50800">
            <a:solidFill>
              <a:srgbClr val="339933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IN"/>
          </a:p>
        </p:txBody>
      </p:sp>
      <p:sp>
        <p:nvSpPr>
          <p:cNvPr id="3129359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Determination of scattering radius</a:t>
            </a:r>
          </a:p>
        </p:txBody>
      </p:sp>
      <p:sp>
        <p:nvSpPr>
          <p:cNvPr id="3129355" name="Rectangle 11"/>
          <p:cNvSpPr>
            <a:spLocks noChangeArrowheads="1"/>
          </p:cNvSpPr>
          <p:nvPr/>
        </p:nvSpPr>
        <p:spPr bwMode="auto">
          <a:xfrm>
            <a:off x="5024439" y="928670"/>
            <a:ext cx="2664866" cy="1143008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3129356" name="Text Box 12"/>
          <p:cNvSpPr txBox="1">
            <a:spLocks noChangeArrowheads="1"/>
          </p:cNvSpPr>
          <p:nvPr/>
        </p:nvSpPr>
        <p:spPr bwMode="auto">
          <a:xfrm>
            <a:off x="5552530" y="5393575"/>
            <a:ext cx="42735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GB" dirty="0" err="1">
                <a:solidFill>
                  <a:schemeClr val="tx1"/>
                </a:solidFill>
                <a:latin typeface="Calibri" panose="020F0502020204030204" pitchFamily="34" charset="0"/>
              </a:rPr>
              <a:t>Borella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 et al., Phys. Rev. C 76 (2007) 014605</a:t>
            </a:r>
          </a:p>
        </p:txBody>
      </p:sp>
      <p:graphicFrame>
        <p:nvGraphicFramePr>
          <p:cNvPr id="61440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7890607"/>
              </p:ext>
            </p:extLst>
          </p:nvPr>
        </p:nvGraphicFramePr>
        <p:xfrm>
          <a:off x="635644" y="1046163"/>
          <a:ext cx="8205788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864" name="Equation" r:id="rId5" imgW="4559040" imgH="457200" progId="Equation.3">
                  <p:embed/>
                </p:oleObj>
              </mc:Choice>
              <mc:Fallback>
                <p:oleObj name="Equation" r:id="rId5" imgW="45590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644" y="1046163"/>
                        <a:ext cx="8205788" cy="82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46"/>
          <p:cNvSpPr txBox="1">
            <a:spLocks noChangeArrowheads="1"/>
          </p:cNvSpPr>
          <p:nvPr/>
        </p:nvSpPr>
        <p:spPr bwMode="auto">
          <a:xfrm>
            <a:off x="3167050" y="2357430"/>
            <a:ext cx="1976486" cy="43088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200" baseline="30000" dirty="0" smtClean="0">
                <a:solidFill>
                  <a:srgbClr val="4D4D4D"/>
                </a:solidFill>
                <a:latin typeface="Calibri" pitchFamily="34" charset="0"/>
              </a:rPr>
              <a:t>206</a:t>
            </a:r>
            <a:r>
              <a:rPr lang="en-GB" sz="2200" dirty="0" smtClean="0">
                <a:solidFill>
                  <a:srgbClr val="4D4D4D"/>
                </a:solidFill>
                <a:latin typeface="Calibri" pitchFamily="34" charset="0"/>
              </a:rPr>
              <a:t>Pb : L = 25 m </a:t>
            </a:r>
            <a:endParaRPr lang="en-GB" sz="2200" i="1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4" name="Text Box 46"/>
          <p:cNvSpPr txBox="1">
            <a:spLocks noChangeArrowheads="1"/>
          </p:cNvSpPr>
          <p:nvPr/>
        </p:nvSpPr>
        <p:spPr bwMode="auto">
          <a:xfrm>
            <a:off x="1362860" y="5181600"/>
            <a:ext cx="235745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200" b="1" dirty="0" smtClean="0">
                <a:solidFill>
                  <a:srgbClr val="008000"/>
                </a:solidFill>
                <a:latin typeface="Calibri" pitchFamily="34" charset="0"/>
                <a:sym typeface="MT Extra"/>
              </a:rPr>
              <a:t> = 0 from shape</a:t>
            </a:r>
            <a:endParaRPr lang="en-GB" sz="2200" b="1" i="1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61312" y="1124744"/>
            <a:ext cx="142218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+  g 4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 R</a:t>
            </a:r>
            <a:r>
              <a:rPr lang="en-GB" sz="2400" baseline="30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2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52600" y="5271591"/>
            <a:ext cx="236635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8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ℓ = 0 from shape</a:t>
            </a:r>
            <a:endParaRPr lang="en-GB" sz="2000" dirty="0">
              <a:solidFill>
                <a:srgbClr val="008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0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28464" y="980728"/>
            <a:ext cx="4680519" cy="5399087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en-US" sz="2000" b="1" dirty="0" smtClean="0">
                <a:latin typeface="Calibri" panose="020F0502020204030204" pitchFamily="34" charset="0"/>
              </a:rPr>
              <a:t>Bayesian </a:t>
            </a:r>
            <a:r>
              <a:rPr lang="en-GB" altLang="en-US" sz="2000" b="1" dirty="0">
                <a:latin typeface="Calibri" panose="020F0502020204030204" pitchFamily="34" charset="0"/>
              </a:rPr>
              <a:t>approach based on </a:t>
            </a:r>
          </a:p>
          <a:p>
            <a:r>
              <a:rPr lang="en-GB" altLang="en-US" sz="2000" b="1" dirty="0">
                <a:latin typeface="Calibri" panose="020F0502020204030204" pitchFamily="34" charset="0"/>
              </a:rPr>
              <a:t>strength functions (results in </a:t>
            </a:r>
            <a:r>
              <a:rPr lang="en-GB" altLang="en-US" sz="2000" b="1" dirty="0" err="1">
                <a:latin typeface="Calibri" panose="020F0502020204030204" pitchFamily="34" charset="0"/>
              </a:rPr>
              <a:t>color</a:t>
            </a:r>
            <a:r>
              <a:rPr lang="en-GB" altLang="en-US" sz="2000" b="1" dirty="0">
                <a:latin typeface="Calibri" panose="020F0502020204030204" pitchFamily="34" charset="0"/>
              </a:rPr>
              <a:t>)</a:t>
            </a:r>
          </a:p>
          <a:p>
            <a:endParaRPr lang="en-GB" altLang="en-US" sz="2000" b="1" dirty="0">
              <a:latin typeface="Calibri" panose="020F0502020204030204" pitchFamily="34" charset="0"/>
            </a:endParaRPr>
          </a:p>
          <a:p>
            <a:r>
              <a:rPr lang="en-GB" altLang="en-US" sz="1600" dirty="0">
                <a:latin typeface="Calibri" panose="020F0502020204030204" pitchFamily="34" charset="0"/>
              </a:rPr>
              <a:t>Bollinger and Thomas, PR 171 (1963) 1293-1297</a:t>
            </a:r>
          </a:p>
          <a:p>
            <a:endParaRPr lang="en-GB" altLang="en-US" sz="2000" b="1" dirty="0">
              <a:latin typeface="Calibri" panose="020F0502020204030204" pitchFamily="34" charset="0"/>
            </a:endParaRPr>
          </a:p>
          <a:p>
            <a:endParaRPr lang="en-GB" altLang="en-US" sz="2000" b="1" dirty="0">
              <a:latin typeface="Calibri" panose="020F0502020204030204" pitchFamily="34" charset="0"/>
            </a:endParaRPr>
          </a:p>
          <a:p>
            <a:endParaRPr lang="en-GB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Determination of parity (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dirty="0">
                <a:sym typeface="MT Extra"/>
              </a:rPr>
              <a:t> </a:t>
            </a:r>
            <a:r>
              <a:rPr lang="en-GB" dirty="0"/>
              <a:t>= 0 or 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00472" y="2348880"/>
                <a:ext cx="2950616" cy="6920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l-BE" sz="18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P</m:t>
                      </m:r>
                      <m:d>
                        <m:dPr>
                          <m:ctrlPr>
                            <a:rPr lang="nl-BE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A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sty m:val="p"/>
                            </m:rP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B</m:t>
                          </m:r>
                        </m:e>
                      </m:d>
                      <m:r>
                        <a:rPr lang="nl-BE" sz="18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= </m:t>
                      </m:r>
                      <m:f>
                        <m:fPr>
                          <m:ctrlPr>
                            <a:rPr lang="nl-BE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P</m:t>
                          </m:r>
                          <m:d>
                            <m:dPr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B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nl-BE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18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A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nl-BE" sz="18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i</m:t>
                                  </m:r>
                                </m:sub>
                              </m:sSub>
                            </m:e>
                          </m:d>
                          <m:r>
                            <m:rPr>
                              <m:sty m:val="p"/>
                            </m:rP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P</m:t>
                          </m:r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(</m:t>
                          </m:r>
                          <m:sSub>
                            <m:sSubPr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A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i</m:t>
                              </m:r>
                            </m:sub>
                          </m:sSub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)</m:t>
                          </m:r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  <m:brk m:alnAt="7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i</m:t>
                              </m:r>
                            </m:sub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P</m:t>
                              </m:r>
                              <m:d>
                                <m:dPr>
                                  <m:ctrlPr>
                                    <a:rPr lang="nl-BE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18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B</m:t>
                                  </m:r>
                                </m:e>
                                <m:e>
                                  <m:sSub>
                                    <m:sSubPr>
                                      <m:ctrlPr>
                                        <a:rPr lang="nl-BE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sym typeface="Symbol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nl-BE" sz="18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sym typeface="Symbol"/>
                                        </a:rPr>
                                        <m:t>A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nl-BE" sz="18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sym typeface="Symbol"/>
                                        </a:rPr>
                                        <m:t>i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  <m:r>
                            <m:rPr>
                              <m:sty m:val="p"/>
                            </m:rP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P</m:t>
                          </m:r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(</m:t>
                          </m:r>
                          <m:sSub>
                            <m:sSubPr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A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i</m:t>
                              </m:r>
                            </m:sub>
                          </m:sSub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472" y="2348880"/>
                <a:ext cx="2950616" cy="69204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68896" y="3284984"/>
                <a:ext cx="4133952" cy="715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l-BE" sz="18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P</m:t>
                      </m:r>
                      <m:d>
                        <m:dPr>
                          <m:ctrlPr>
                            <a:rPr lang="nl-BE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dPr>
                        <m:e>
                          <m:r>
                            <a:rPr lang="nl-BE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ℓ=1</m:t>
                          </m:r>
                        </m:e>
                        <m:e>
                          <m:r>
                            <m:rPr>
                              <m:sty m:val="p"/>
                            </m:rP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g</m:t>
                          </m:r>
                          <m:sSub>
                            <m:sSubPr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nl-BE" sz="18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= </m:t>
                      </m:r>
                      <m:f>
                        <m:fPr>
                          <m:ctrlPr>
                            <a:rPr lang="nl-BE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P</m:t>
                          </m:r>
                          <m:d>
                            <m:dPr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g</m:t>
                              </m:r>
                              <m:sSub>
                                <m:sSubPr>
                                  <m:ctrlPr>
                                    <a:rPr lang="nl-BE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a:rPr lang="nl-BE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</m:t>
                                  </m:r>
                                </m:e>
                                <m:sub>
                                  <m:r>
                                    <a:rPr lang="nl-BE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  <m:e>
                              <m: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ℓ=1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P</m:t>
                          </m:r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(</m:t>
                          </m:r>
                          <m:r>
                            <a:rPr lang="nl-BE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ℓ=1</m:t>
                          </m:r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)</m:t>
                          </m:r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ℓ</m:t>
                              </m:r>
                              <m: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=</m:t>
                              </m:r>
                              <m:r>
                                <m:rPr>
                                  <m:brk m:alnAt="7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0</m:t>
                              </m:r>
                              <m: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,1,…</m:t>
                              </m:r>
                            </m:sub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nl-BE" sz="18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P</m:t>
                              </m:r>
                              <m:d>
                                <m:dPr>
                                  <m:ctrlPr>
                                    <a:rPr lang="nl-BE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18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g</m:t>
                                  </m:r>
                                  <m:sSub>
                                    <m:sSubPr>
                                      <m:ctrlPr>
                                        <a:rPr lang="nl-BE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sym typeface="Symbol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l-BE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sym typeface="Symbol"/>
                                        </a:rPr>
                                        <m:t></m:t>
                                      </m:r>
                                    </m:e>
                                    <m:sub>
                                      <m:r>
                                        <a:rPr lang="nl-BE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sym typeface="Symbol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  <m:e>
                                  <m:r>
                                    <a:rPr lang="nl-BE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sym typeface="Symbol"/>
                                    </a:rPr>
                                    <m:t>ℓ</m:t>
                                  </m:r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nl-BE" sz="18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P</m:t>
                              </m:r>
                              <m:r>
                                <a:rPr lang="nl-BE" sz="18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(</m:t>
                              </m:r>
                              <m:r>
                                <a:rPr lang="nl-BE" sz="18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ℓ</m:t>
                              </m:r>
                            </m:e>
                          </m:nary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896" y="3284984"/>
                <a:ext cx="4133952" cy="71526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451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28464" y="980728"/>
            <a:ext cx="4680519" cy="5399087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en-US" sz="2000" b="1" dirty="0" smtClean="0">
                <a:latin typeface="Calibri" panose="020F0502020204030204" pitchFamily="34" charset="0"/>
              </a:rPr>
              <a:t>Bayesian </a:t>
            </a:r>
            <a:r>
              <a:rPr lang="en-GB" altLang="en-US" sz="2000" b="1" dirty="0">
                <a:latin typeface="Calibri" panose="020F0502020204030204" pitchFamily="34" charset="0"/>
              </a:rPr>
              <a:t>approach based on </a:t>
            </a:r>
          </a:p>
          <a:p>
            <a:r>
              <a:rPr lang="en-GB" altLang="en-US" sz="2000" b="1" dirty="0">
                <a:latin typeface="Calibri" panose="020F0502020204030204" pitchFamily="34" charset="0"/>
              </a:rPr>
              <a:t>strength functions (results in </a:t>
            </a:r>
            <a:r>
              <a:rPr lang="en-GB" altLang="en-US" sz="2000" b="1" dirty="0" err="1">
                <a:latin typeface="Calibri" panose="020F0502020204030204" pitchFamily="34" charset="0"/>
              </a:rPr>
              <a:t>color</a:t>
            </a:r>
            <a:r>
              <a:rPr lang="en-GB" altLang="en-US" sz="2000" b="1" dirty="0">
                <a:latin typeface="Calibri" panose="020F0502020204030204" pitchFamily="34" charset="0"/>
              </a:rPr>
              <a:t>)</a:t>
            </a:r>
          </a:p>
          <a:p>
            <a:endParaRPr lang="en-GB" altLang="en-US" sz="2000" b="1" dirty="0">
              <a:latin typeface="Calibri" panose="020F0502020204030204" pitchFamily="34" charset="0"/>
            </a:endParaRPr>
          </a:p>
          <a:p>
            <a:r>
              <a:rPr lang="en-GB" altLang="en-US" sz="1600" dirty="0">
                <a:latin typeface="Calibri" panose="020F0502020204030204" pitchFamily="34" charset="0"/>
              </a:rPr>
              <a:t>Bollinger and Thomas, PR 171 (1963) 1293-1297</a:t>
            </a:r>
          </a:p>
          <a:p>
            <a:endParaRPr lang="en-GB" altLang="en-US" sz="2000" b="1" dirty="0">
              <a:latin typeface="Calibri" panose="020F0502020204030204" pitchFamily="34" charset="0"/>
            </a:endParaRPr>
          </a:p>
          <a:p>
            <a:endParaRPr lang="en-GB" altLang="en-US" sz="2000" b="1" dirty="0">
              <a:latin typeface="Calibri" panose="020F0502020204030204" pitchFamily="34" charset="0"/>
            </a:endParaRPr>
          </a:p>
          <a:p>
            <a:endParaRPr lang="en-GB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Determination of parity (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dirty="0">
                <a:sym typeface="MT Extra"/>
              </a:rPr>
              <a:t> </a:t>
            </a:r>
            <a:r>
              <a:rPr lang="en-GB" dirty="0"/>
              <a:t>= 0 or 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00472" y="2348880"/>
                <a:ext cx="2950616" cy="6920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l-BE" sz="18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P</m:t>
                      </m:r>
                      <m:d>
                        <m:dPr>
                          <m:ctrlPr>
                            <a:rPr lang="nl-BE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A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sty m:val="p"/>
                            </m:rP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B</m:t>
                          </m:r>
                        </m:e>
                      </m:d>
                      <m:r>
                        <a:rPr lang="nl-BE" sz="18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= </m:t>
                      </m:r>
                      <m:f>
                        <m:fPr>
                          <m:ctrlPr>
                            <a:rPr lang="nl-BE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P</m:t>
                          </m:r>
                          <m:d>
                            <m:dPr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B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nl-BE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18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A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nl-BE" sz="18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i</m:t>
                                  </m:r>
                                </m:sub>
                              </m:sSub>
                            </m:e>
                          </m:d>
                          <m:r>
                            <m:rPr>
                              <m:sty m:val="p"/>
                            </m:rP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P</m:t>
                          </m:r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(</m:t>
                          </m:r>
                          <m:sSub>
                            <m:sSubPr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A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i</m:t>
                              </m:r>
                            </m:sub>
                          </m:sSub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)</m:t>
                          </m:r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  <m:brk m:alnAt="7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i</m:t>
                              </m:r>
                            </m:sub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P</m:t>
                              </m:r>
                              <m:d>
                                <m:dPr>
                                  <m:ctrlPr>
                                    <a:rPr lang="nl-BE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18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B</m:t>
                                  </m:r>
                                </m:e>
                                <m:e>
                                  <m:sSub>
                                    <m:sSubPr>
                                      <m:ctrlPr>
                                        <a:rPr lang="nl-BE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sym typeface="Symbol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nl-BE" sz="18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sym typeface="Symbol"/>
                                        </a:rPr>
                                        <m:t>A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nl-BE" sz="18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sym typeface="Symbol"/>
                                        </a:rPr>
                                        <m:t>i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  <m:r>
                            <m:rPr>
                              <m:sty m:val="p"/>
                            </m:rP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P</m:t>
                          </m:r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(</m:t>
                          </m:r>
                          <m:sSub>
                            <m:sSubPr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A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i</m:t>
                              </m:r>
                            </m:sub>
                          </m:sSub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472" y="2348880"/>
                <a:ext cx="2950616" cy="69204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68896" y="3284984"/>
                <a:ext cx="4133952" cy="715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l-BE" sz="18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P</m:t>
                      </m:r>
                      <m:d>
                        <m:dPr>
                          <m:ctrlPr>
                            <a:rPr lang="nl-BE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dPr>
                        <m:e>
                          <m:r>
                            <a:rPr lang="nl-BE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ℓ=1</m:t>
                          </m:r>
                        </m:e>
                        <m:e>
                          <m:r>
                            <m:rPr>
                              <m:sty m:val="p"/>
                            </m:rP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g</m:t>
                          </m:r>
                          <m:sSub>
                            <m:sSubPr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nl-BE" sz="18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= </m:t>
                      </m:r>
                      <m:f>
                        <m:fPr>
                          <m:ctrlPr>
                            <a:rPr lang="nl-BE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P</m:t>
                          </m:r>
                          <m:d>
                            <m:dPr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g</m:t>
                              </m:r>
                              <m:sSub>
                                <m:sSubPr>
                                  <m:ctrlPr>
                                    <a:rPr lang="nl-BE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a:rPr lang="nl-BE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</m:t>
                                  </m:r>
                                </m:e>
                                <m:sub>
                                  <m:r>
                                    <a:rPr lang="nl-BE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  <m:e>
                              <m: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ℓ=1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P</m:t>
                          </m:r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(</m:t>
                          </m:r>
                          <m:r>
                            <a:rPr lang="nl-BE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ℓ=1</m:t>
                          </m:r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)</m:t>
                          </m:r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ℓ</m:t>
                              </m:r>
                              <m:r>
                                <a:rPr lang="nl-BE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=</m:t>
                              </m:r>
                              <m:r>
                                <m:rPr>
                                  <m:brk m:alnAt="7"/>
                                </m:rP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0</m:t>
                              </m:r>
                              <m:r>
                                <a:rPr lang="nl-BE" sz="1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,1,…</m:t>
                              </m:r>
                            </m:sub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nl-BE" sz="18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P</m:t>
                              </m:r>
                              <m:d>
                                <m:dPr>
                                  <m:ctrlPr>
                                    <a:rPr lang="nl-BE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18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g</m:t>
                                  </m:r>
                                  <m:sSub>
                                    <m:sSubPr>
                                      <m:ctrlPr>
                                        <a:rPr lang="nl-BE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sym typeface="Symbol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l-BE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sym typeface="Symbol"/>
                                        </a:rPr>
                                        <m:t></m:t>
                                      </m:r>
                                    </m:e>
                                    <m:sub>
                                      <m:r>
                                        <a:rPr lang="nl-BE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sym typeface="Symbol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  <m:e>
                                  <m:r>
                                    <a:rPr lang="nl-BE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sym typeface="Symbol"/>
                                    </a:rPr>
                                    <m:t>ℓ</m:t>
                                  </m:r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nl-BE" sz="18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P</m:t>
                              </m:r>
                              <m:r>
                                <a:rPr lang="nl-BE" sz="180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(</m:t>
                              </m:r>
                              <m:r>
                                <a:rPr lang="nl-BE" sz="18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ℓ</m:t>
                              </m:r>
                            </m:e>
                          </m:nary>
                          <m:r>
                            <a:rPr lang="nl-BE" sz="18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896" y="3284984"/>
                <a:ext cx="4133952" cy="71526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00472" y="4293096"/>
                <a:ext cx="4620560" cy="12618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tabLst>
                    <a:tab pos="811213" algn="l"/>
                    <a:tab pos="987425" algn="l"/>
                  </a:tabLs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l-BE" sz="1600" smtClean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P</m:t>
                    </m:r>
                    <m:d>
                      <m:dPr>
                        <m:ctrlPr>
                          <a:rPr lang="nl-BE" sz="1600" i="1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nl-BE" sz="160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g</m:t>
                        </m:r>
                        <m:sSub>
                          <m:sSubPr>
                            <m:ctrlPr>
                              <a:rPr lang="nl-BE" sz="1600" i="1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nl-BE" sz="1600" i="1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</m:t>
                            </m:r>
                          </m:e>
                          <m:sub>
                            <m:r>
                              <a:rPr lang="nl-BE" sz="1600" i="1">
                                <a:solidFill>
                                  <a:schemeClr val="tx1"/>
                                </a:solidFill>
                                <a:latin typeface="Cambria Math"/>
                                <a:sym typeface="Symbol"/>
                              </a:rPr>
                              <m:t>𝑛</m:t>
                            </m:r>
                          </m:sub>
                        </m:sSub>
                      </m:e>
                      <m:e>
                        <m:r>
                          <a:rPr lang="nl-BE" sz="1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ℓ</m:t>
                        </m:r>
                      </m:e>
                    </m:d>
                  </m:oMath>
                </a14:m>
                <a:r>
                  <a:rPr lang="en-GB" sz="16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	:	Porter – Thomas distributions</a:t>
                </a:r>
              </a:p>
              <a:p>
                <a:pPr>
                  <a:tabLst>
                    <a:tab pos="811213" algn="l"/>
                    <a:tab pos="987425" algn="l"/>
                  </a:tabLst>
                </a:pPr>
                <a:endParaRPr lang="en-GB" sz="1600" dirty="0" smtClean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>
                  <a:tabLst>
                    <a:tab pos="811213" algn="l"/>
                    <a:tab pos="987425" algn="l"/>
                  </a:tabLst>
                </a:pPr>
                <a:r>
                  <a:rPr lang="en-GB" sz="16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P(ℓ)	:	spin dependence of  level density</a:t>
                </a:r>
                <a:br>
                  <a:rPr lang="en-GB" sz="16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</a:br>
                <a:r>
                  <a:rPr lang="en-GB" sz="16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	 </a:t>
                </a:r>
                <a14:m>
                  <m:oMath xmlns:m="http://schemas.openxmlformats.org/officeDocument/2006/math">
                    <m:r>
                      <a:rPr lang="nl-BE" sz="1600" b="0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sym typeface="Symbol"/>
                      </a:rPr>
                      <m:t>   </m:t>
                    </m:r>
                    <m:r>
                      <a:rPr lang="nl-BE" sz="1600" i="1">
                        <a:solidFill>
                          <a:schemeClr val="tx1"/>
                        </a:solidFill>
                        <a:latin typeface="Cambria Math"/>
                        <a:ea typeface="Cambria Math"/>
                        <a:sym typeface="Symbol"/>
                      </a:rPr>
                      <m:t>∝</m:t>
                    </m:r>
                  </m:oMath>
                </a14:m>
                <a:r>
                  <a:rPr lang="en-GB" sz="1600" dirty="0" smtClean="0">
                    <a:solidFill>
                      <a:schemeClr val="tx1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 2J + 1</a:t>
                </a:r>
                <a:endParaRPr lang="en-GB" sz="16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472" y="4293096"/>
                <a:ext cx="4620560" cy="1261884"/>
              </a:xfrm>
              <a:prstGeom prst="rect">
                <a:avLst/>
              </a:prstGeom>
              <a:blipFill rotWithShape="1">
                <a:blip r:embed="rId5"/>
                <a:stretch>
                  <a:fillRect l="-792" t="-14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740" y="1080000"/>
            <a:ext cx="5853443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249144" y="1620089"/>
            <a:ext cx="69281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3333FF"/>
                </a:solidFill>
              </a:rPr>
              <a:t>ℓ = 0</a:t>
            </a:r>
          </a:p>
          <a:p>
            <a:r>
              <a:rPr lang="en-GB" sz="1600" dirty="0">
                <a:solidFill>
                  <a:srgbClr val="FF0000"/>
                </a:solidFill>
              </a:rPr>
              <a:t>ℓ = </a:t>
            </a:r>
            <a:r>
              <a:rPr lang="en-GB" sz="1600" dirty="0" smtClean="0">
                <a:solidFill>
                  <a:srgbClr val="FF0000"/>
                </a:solidFill>
              </a:rPr>
              <a:t>1</a:t>
            </a:r>
            <a:endParaRPr lang="en-GB" sz="1600" dirty="0" smtClean="0">
              <a:solidFill>
                <a:srgbClr val="3333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06527" y="5364505"/>
            <a:ext cx="1252266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3333FF"/>
                </a:solidFill>
              </a:rPr>
              <a:t>ℓ = 0	</a:t>
            </a:r>
            <a:r>
              <a:rPr lang="en-GB" sz="1600" dirty="0" smtClean="0">
                <a:solidFill>
                  <a:srgbClr val="3333FF"/>
                </a:solidFill>
              </a:rPr>
              <a:t>  </a:t>
            </a:r>
            <a:endParaRPr lang="en-GB" sz="1600" dirty="0" smtClean="0">
              <a:solidFill>
                <a:srgbClr val="3333FF"/>
              </a:solidFill>
            </a:endParaRPr>
          </a:p>
          <a:p>
            <a:r>
              <a:rPr lang="en-GB" sz="1600" dirty="0">
                <a:solidFill>
                  <a:srgbClr val="FF0000"/>
                </a:solidFill>
              </a:rPr>
              <a:t>ℓ = </a:t>
            </a:r>
            <a:r>
              <a:rPr lang="en-GB" sz="1600" dirty="0" smtClean="0">
                <a:solidFill>
                  <a:srgbClr val="FF0000"/>
                </a:solidFill>
              </a:rPr>
              <a:t>1	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7251993" y="1029983"/>
            <a:ext cx="11480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sz="24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238</a:t>
            </a:r>
            <a:r>
              <a:rPr lang="en-GB" alt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 + n</a:t>
            </a:r>
            <a:endParaRPr lang="en-GB" altLang="en-US" sz="2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31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409" y="1080000"/>
            <a:ext cx="5853443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28464" y="980728"/>
            <a:ext cx="4680519" cy="5399087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en-US" sz="2000" b="1" dirty="0" smtClean="0">
                <a:latin typeface="Calibri" panose="020F0502020204030204" pitchFamily="34" charset="0"/>
              </a:rPr>
              <a:t>Bayesian </a:t>
            </a:r>
            <a:r>
              <a:rPr lang="en-GB" altLang="en-US" sz="2000" b="1" dirty="0">
                <a:latin typeface="Calibri" panose="020F0502020204030204" pitchFamily="34" charset="0"/>
              </a:rPr>
              <a:t>approach based on </a:t>
            </a:r>
          </a:p>
          <a:p>
            <a:r>
              <a:rPr lang="en-GB" altLang="en-US" sz="2000" b="1" dirty="0">
                <a:latin typeface="Calibri" panose="020F0502020204030204" pitchFamily="34" charset="0"/>
              </a:rPr>
              <a:t>strength functions (results in </a:t>
            </a:r>
            <a:r>
              <a:rPr lang="en-GB" altLang="en-US" sz="2000" b="1" dirty="0" err="1">
                <a:latin typeface="Calibri" panose="020F0502020204030204" pitchFamily="34" charset="0"/>
              </a:rPr>
              <a:t>color</a:t>
            </a:r>
            <a:r>
              <a:rPr lang="en-GB" altLang="en-US" sz="2000" b="1" dirty="0">
                <a:latin typeface="Calibri" panose="020F0502020204030204" pitchFamily="34" charset="0"/>
              </a:rPr>
              <a:t>)</a:t>
            </a:r>
          </a:p>
          <a:p>
            <a:endParaRPr lang="en-GB" altLang="en-US" sz="2000" b="1" dirty="0">
              <a:latin typeface="Calibri" panose="020F0502020204030204" pitchFamily="34" charset="0"/>
            </a:endParaRPr>
          </a:p>
          <a:p>
            <a:r>
              <a:rPr lang="en-GB" altLang="en-US" sz="1600" dirty="0">
                <a:latin typeface="Calibri" panose="020F0502020204030204" pitchFamily="34" charset="0"/>
              </a:rPr>
              <a:t>Bollinger and Thomas, PR 171 (1963) 1293-1297</a:t>
            </a:r>
          </a:p>
          <a:p>
            <a:endParaRPr lang="en-GB" altLang="en-US" sz="2000" b="1" dirty="0">
              <a:latin typeface="Calibri" panose="020F0502020204030204" pitchFamily="34" charset="0"/>
            </a:endParaRPr>
          </a:p>
          <a:p>
            <a:r>
              <a:rPr lang="en-GB" altLang="en-US" sz="2000" b="1" dirty="0">
                <a:latin typeface="Calibri" panose="020F0502020204030204" pitchFamily="34" charset="0"/>
              </a:rPr>
              <a:t>or </a:t>
            </a:r>
          </a:p>
          <a:p>
            <a:endParaRPr lang="en-GB" altLang="en-US" sz="2000" b="1" dirty="0">
              <a:latin typeface="Calibri" panose="020F0502020204030204" pitchFamily="34" charset="0"/>
            </a:endParaRPr>
          </a:p>
          <a:p>
            <a:r>
              <a:rPr lang="en-GB" altLang="en-US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Simple threshold on</a:t>
            </a:r>
          </a:p>
        </p:txBody>
      </p:sp>
      <p:sp>
        <p:nvSpPr>
          <p:cNvPr id="2522124" name="Text Box 12"/>
          <p:cNvSpPr txBox="1">
            <a:spLocks noChangeArrowheads="1"/>
          </p:cNvSpPr>
          <p:nvPr/>
        </p:nvSpPr>
        <p:spPr bwMode="auto">
          <a:xfrm>
            <a:off x="7251993" y="1029983"/>
            <a:ext cx="11480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sz="24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238</a:t>
            </a:r>
            <a:r>
              <a:rPr lang="en-GB" alt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 + n</a:t>
            </a:r>
            <a:endParaRPr lang="en-GB" altLang="en-US" sz="2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Determination of parity (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dirty="0">
                <a:sym typeface="MT Extra"/>
              </a:rPr>
              <a:t> </a:t>
            </a:r>
            <a:r>
              <a:rPr lang="en-GB" dirty="0"/>
              <a:t>= 0 or 1)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96938" y="5157192"/>
            <a:ext cx="34960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Reduced neutron width for given </a:t>
            </a:r>
            <a:r>
              <a:rPr lang="en-GB" sz="1800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ℓ</a:t>
            </a:r>
            <a:r>
              <a:rPr lang="en-GB" sz="1800" dirty="0" smtClean="0">
                <a:solidFill>
                  <a:srgbClr val="FF0000"/>
                </a:solidFill>
                <a:latin typeface="Calibri" panose="020F0502020204030204" pitchFamily="34" charset="0"/>
                <a:ea typeface="Cambria Math"/>
              </a:rPr>
              <a:t> </a:t>
            </a:r>
          </a:p>
          <a:p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  <a:ea typeface="Cambria Math"/>
              </a:rPr>
              <a:t>n</a:t>
            </a:r>
            <a:r>
              <a:rPr lang="en-GB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ot dependent on spin</a:t>
            </a:r>
            <a:endParaRPr lang="en-GB" sz="1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2326538" y="3039464"/>
                <a:ext cx="697050" cy="4070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1" i="1" smtClean="0">
                          <a:solidFill>
                            <a:srgbClr val="008000"/>
                          </a:solidFill>
                          <a:latin typeface="Cambria Math"/>
                          <a:sym typeface="Symbol"/>
                        </a:rPr>
                        <m:t>𝐠</m:t>
                      </m:r>
                      <m:sSubSup>
                        <m:sSubSupPr>
                          <m:ctrlPr>
                            <a:rPr lang="nl-BE" sz="2000" b="1" i="1">
                              <a:solidFill>
                                <a:srgbClr val="008000"/>
                              </a:solidFill>
                              <a:latin typeface="Cambria Math"/>
                              <a:sym typeface="Symbol"/>
                            </a:rPr>
                          </m:ctrlPr>
                        </m:sSubSupPr>
                        <m:e>
                          <m:r>
                            <a:rPr lang="nl-BE" sz="2000" b="1">
                              <a:solidFill>
                                <a:srgbClr val="008000"/>
                              </a:solidFill>
                              <a:latin typeface="Cambria Math"/>
                              <a:sym typeface="Symbol"/>
                            </a:rPr>
                            <m:t></m:t>
                          </m:r>
                        </m:e>
                        <m:sub>
                          <m:r>
                            <a:rPr lang="nl-BE" sz="2000" b="1" i="1">
                              <a:solidFill>
                                <a:srgbClr val="008000"/>
                              </a:solidFill>
                              <a:latin typeface="Cambria Math"/>
                              <a:sym typeface="Symbol"/>
                            </a:rPr>
                            <m:t>𝒏</m:t>
                          </m:r>
                        </m:sub>
                        <m:sup>
                          <m:r>
                            <a:rPr lang="nl-BE" sz="2000" b="1" i="1" smtClean="0">
                              <a:solidFill>
                                <a:srgbClr val="008000"/>
                              </a:solidFill>
                              <a:latin typeface="Cambria Math"/>
                              <a:sym typeface="Symbol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GB" sz="2000" b="1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6538" y="3039464"/>
                <a:ext cx="697050" cy="407099"/>
              </a:xfrm>
              <a:prstGeom prst="rect">
                <a:avLst/>
              </a:prstGeom>
              <a:blipFill rotWithShape="1">
                <a:blip r:embed="rId3"/>
                <a:stretch>
                  <a:fillRect l="-877" b="-121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1064568" y="3645024"/>
                <a:ext cx="3142527" cy="8663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sSubSup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n</m:t>
                          </m:r>
                        </m:sub>
                        <m:sup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1</m:t>
                          </m:r>
                        </m:sup>
                      </m:sSubSup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=</m:t>
                      </m:r>
                      <m:f>
                        <m:fPr>
                          <m:ctrlPr>
                            <a:rPr lang="nl-BE" sz="2000" i="1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(</m:t>
                          </m:r>
                          <m:sSub>
                            <m:sSub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)</m:t>
                          </m:r>
                        </m:num>
                        <m:den>
                          <m:rad>
                            <m:rad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nl-BE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2000" i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nl-BE" sz="2000" i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n</m:t>
                                  </m:r>
                                </m:sub>
                              </m:sSub>
                              <m: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 /1</m:t>
                              </m:r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eV</m:t>
                              </m:r>
                            </m:e>
                          </m:rad>
                        </m:den>
                      </m:f>
                      <m:f>
                        <m:fPr>
                          <m:ctrlPr>
                            <a:rPr lang="nl-BE" sz="200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1+</m:t>
                          </m:r>
                          <m:sSup>
                            <m:sSup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k</m:t>
                              </m:r>
                            </m:e>
                            <m:sup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a</m:t>
                              </m:r>
                            </m:e>
                            <m:sup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k</m:t>
                              </m:r>
                            </m:e>
                            <m:sup>
                              <m: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a</m:t>
                              </m:r>
                            </m:e>
                            <m:sup>
                              <m: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568" y="3645024"/>
                <a:ext cx="3142527" cy="86632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1136576" y="4653136"/>
            <a:ext cx="236635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ℓ </a:t>
            </a:r>
            <a:r>
              <a:rPr lang="en-GB" sz="1600" dirty="0">
                <a:solidFill>
                  <a:srgbClr val="FF0000"/>
                </a:solidFill>
              </a:rPr>
              <a:t>= </a:t>
            </a:r>
            <a:r>
              <a:rPr lang="en-GB" sz="1600" dirty="0" smtClean="0">
                <a:solidFill>
                  <a:srgbClr val="FF0000"/>
                </a:solidFill>
              </a:rPr>
              <a:t>1	J </a:t>
            </a:r>
            <a:r>
              <a:rPr lang="en-GB" sz="1600" dirty="0">
                <a:solidFill>
                  <a:srgbClr val="FF0000"/>
                </a:solidFill>
              </a:rPr>
              <a:t>= 1/2</a:t>
            </a:r>
            <a:r>
              <a:rPr lang="en-GB" sz="1600" dirty="0" smtClean="0">
                <a:solidFill>
                  <a:srgbClr val="FF0000"/>
                </a:solidFill>
              </a:rPr>
              <a:t>, 3/2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944888" y="1620089"/>
            <a:ext cx="69281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3333FF"/>
                </a:solidFill>
              </a:rPr>
              <a:t>ℓ = 0</a:t>
            </a:r>
          </a:p>
          <a:p>
            <a:r>
              <a:rPr lang="en-GB" sz="1600" dirty="0">
                <a:solidFill>
                  <a:srgbClr val="FF0000"/>
                </a:solidFill>
              </a:rPr>
              <a:t>ℓ = </a:t>
            </a:r>
            <a:r>
              <a:rPr lang="en-GB" sz="1600" dirty="0" smtClean="0">
                <a:solidFill>
                  <a:srgbClr val="FF0000"/>
                </a:solidFill>
              </a:rPr>
              <a:t>1</a:t>
            </a:r>
            <a:endParaRPr lang="en-GB" sz="1600" dirty="0" smtClean="0">
              <a:solidFill>
                <a:srgbClr val="3333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940702" y="1620089"/>
            <a:ext cx="69281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3333FF"/>
                </a:solidFill>
              </a:rPr>
              <a:t>ℓ = 0</a:t>
            </a:r>
          </a:p>
          <a:p>
            <a:r>
              <a:rPr lang="en-GB" sz="1600" dirty="0">
                <a:solidFill>
                  <a:srgbClr val="FF0000"/>
                </a:solidFill>
              </a:rPr>
              <a:t>ℓ = </a:t>
            </a:r>
            <a:r>
              <a:rPr lang="en-GB" sz="1600" dirty="0" smtClean="0">
                <a:solidFill>
                  <a:srgbClr val="FF0000"/>
                </a:solidFill>
              </a:rPr>
              <a:t>1</a:t>
            </a:r>
            <a:endParaRPr lang="en-GB" sz="1600" dirty="0" smtClean="0">
              <a:solidFill>
                <a:srgbClr val="3333FF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663042" y="5803523"/>
            <a:ext cx="202215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Kim et </a:t>
            </a:r>
            <a:r>
              <a:rPr lang="en-GB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al., </a:t>
            </a:r>
            <a:r>
              <a:rPr lang="en-GB" alt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EPJA  52 (2016) 70 </a:t>
            </a:r>
            <a:endParaRPr lang="en-GB" alt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66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992" y="1080000"/>
            <a:ext cx="5853443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28464" y="980728"/>
            <a:ext cx="4680519" cy="5399087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en-US" sz="2000" b="1" dirty="0" smtClean="0">
                <a:latin typeface="Calibri" panose="020F0502020204030204" pitchFamily="34" charset="0"/>
              </a:rPr>
              <a:t>Bayesian </a:t>
            </a:r>
            <a:r>
              <a:rPr lang="en-GB" altLang="en-US" sz="2000" b="1" dirty="0">
                <a:latin typeface="Calibri" panose="020F0502020204030204" pitchFamily="34" charset="0"/>
              </a:rPr>
              <a:t>approach based on </a:t>
            </a:r>
          </a:p>
          <a:p>
            <a:r>
              <a:rPr lang="en-GB" altLang="en-US" sz="2000" b="1" dirty="0">
                <a:latin typeface="Calibri" panose="020F0502020204030204" pitchFamily="34" charset="0"/>
              </a:rPr>
              <a:t>strength functions (results in </a:t>
            </a:r>
            <a:r>
              <a:rPr lang="en-GB" altLang="en-US" sz="2000" b="1" dirty="0" err="1">
                <a:latin typeface="Calibri" panose="020F0502020204030204" pitchFamily="34" charset="0"/>
              </a:rPr>
              <a:t>color</a:t>
            </a:r>
            <a:r>
              <a:rPr lang="en-GB" altLang="en-US" sz="2000" b="1" dirty="0">
                <a:latin typeface="Calibri" panose="020F0502020204030204" pitchFamily="34" charset="0"/>
              </a:rPr>
              <a:t>)</a:t>
            </a:r>
          </a:p>
          <a:p>
            <a:endParaRPr lang="en-GB" altLang="en-US" sz="2000" b="1" dirty="0">
              <a:latin typeface="Calibri" panose="020F0502020204030204" pitchFamily="34" charset="0"/>
            </a:endParaRPr>
          </a:p>
          <a:p>
            <a:r>
              <a:rPr lang="en-GB" altLang="en-US" sz="1600" dirty="0">
                <a:latin typeface="Calibri" panose="020F0502020204030204" pitchFamily="34" charset="0"/>
              </a:rPr>
              <a:t>Bollinger and Thomas, PR 171 (1963) 1293-1297</a:t>
            </a:r>
          </a:p>
          <a:p>
            <a:endParaRPr lang="en-GB" altLang="en-US" sz="2000" b="1" dirty="0">
              <a:latin typeface="Calibri" panose="020F0502020204030204" pitchFamily="34" charset="0"/>
            </a:endParaRPr>
          </a:p>
          <a:p>
            <a:r>
              <a:rPr lang="en-GB" altLang="en-US" sz="2000" b="1" dirty="0">
                <a:latin typeface="Calibri" panose="020F0502020204030204" pitchFamily="34" charset="0"/>
              </a:rPr>
              <a:t>or </a:t>
            </a:r>
          </a:p>
          <a:p>
            <a:endParaRPr lang="en-GB" altLang="en-US" sz="2000" b="1" dirty="0">
              <a:latin typeface="Calibri" panose="020F0502020204030204" pitchFamily="34" charset="0"/>
            </a:endParaRPr>
          </a:p>
          <a:p>
            <a:r>
              <a:rPr lang="en-GB" altLang="en-US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Simple threshold on</a:t>
            </a:r>
          </a:p>
        </p:txBody>
      </p:sp>
      <p:sp>
        <p:nvSpPr>
          <p:cNvPr id="2522124" name="Text Box 12"/>
          <p:cNvSpPr txBox="1">
            <a:spLocks noChangeArrowheads="1"/>
          </p:cNvSpPr>
          <p:nvPr/>
        </p:nvSpPr>
        <p:spPr bwMode="auto">
          <a:xfrm>
            <a:off x="7251993" y="1029983"/>
            <a:ext cx="11480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sz="24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238</a:t>
            </a:r>
            <a:r>
              <a:rPr lang="en-GB" alt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 + n</a:t>
            </a:r>
            <a:endParaRPr lang="en-GB" altLang="en-US" sz="2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Determination of parity (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dirty="0">
                <a:sym typeface="MT Extra"/>
              </a:rPr>
              <a:t> </a:t>
            </a:r>
            <a:r>
              <a:rPr lang="en-GB" dirty="0"/>
              <a:t>= 0 or 1)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91428" y="1625336"/>
            <a:ext cx="69281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3333FF"/>
                </a:solidFill>
              </a:rPr>
              <a:t>ℓ = 0</a:t>
            </a:r>
          </a:p>
          <a:p>
            <a:r>
              <a:rPr lang="en-GB" sz="1600" dirty="0">
                <a:solidFill>
                  <a:srgbClr val="FF0000"/>
                </a:solidFill>
              </a:rPr>
              <a:t>ℓ = </a:t>
            </a:r>
            <a:r>
              <a:rPr lang="en-GB" sz="1600" dirty="0" smtClean="0">
                <a:solidFill>
                  <a:srgbClr val="FF0000"/>
                </a:solidFill>
              </a:rPr>
              <a:t>1</a:t>
            </a:r>
            <a:endParaRPr lang="en-GB" sz="1600" dirty="0" smtClean="0">
              <a:solidFill>
                <a:srgbClr val="3333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2326538" y="3039464"/>
                <a:ext cx="697050" cy="4070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1" i="1" smtClean="0">
                          <a:solidFill>
                            <a:srgbClr val="008000"/>
                          </a:solidFill>
                          <a:latin typeface="Cambria Math"/>
                          <a:sym typeface="Symbol"/>
                        </a:rPr>
                        <m:t>𝐠</m:t>
                      </m:r>
                      <m:sSubSup>
                        <m:sSubSupPr>
                          <m:ctrlPr>
                            <a:rPr lang="nl-BE" sz="2000" b="1" i="1">
                              <a:solidFill>
                                <a:srgbClr val="008000"/>
                              </a:solidFill>
                              <a:latin typeface="Cambria Math"/>
                              <a:sym typeface="Symbol"/>
                            </a:rPr>
                          </m:ctrlPr>
                        </m:sSubSupPr>
                        <m:e>
                          <m:r>
                            <a:rPr lang="nl-BE" sz="2000" b="1">
                              <a:solidFill>
                                <a:srgbClr val="008000"/>
                              </a:solidFill>
                              <a:latin typeface="Cambria Math"/>
                              <a:sym typeface="Symbol"/>
                            </a:rPr>
                            <m:t></m:t>
                          </m:r>
                        </m:e>
                        <m:sub>
                          <m:r>
                            <a:rPr lang="nl-BE" sz="2000" b="1" i="1">
                              <a:solidFill>
                                <a:srgbClr val="008000"/>
                              </a:solidFill>
                              <a:latin typeface="Cambria Math"/>
                              <a:sym typeface="Symbol"/>
                            </a:rPr>
                            <m:t>𝒏</m:t>
                          </m:r>
                        </m:sub>
                        <m:sup>
                          <m:r>
                            <a:rPr lang="nl-BE" sz="2000" b="1" i="1" smtClean="0">
                              <a:solidFill>
                                <a:srgbClr val="008000"/>
                              </a:solidFill>
                              <a:latin typeface="Cambria Math"/>
                              <a:sym typeface="Symbol"/>
                            </a:rPr>
                            <m:t>𝟎</m:t>
                          </m:r>
                        </m:sup>
                      </m:sSubSup>
                    </m:oMath>
                  </m:oMathPara>
                </a14:m>
                <a:endParaRPr lang="en-GB" sz="2000" b="1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6538" y="3039464"/>
                <a:ext cx="697050" cy="407099"/>
              </a:xfrm>
              <a:prstGeom prst="rect">
                <a:avLst/>
              </a:prstGeom>
              <a:blipFill rotWithShape="1">
                <a:blip r:embed="rId3"/>
                <a:stretch>
                  <a:fillRect l="-877" b="-121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064568" y="3674520"/>
                <a:ext cx="2038379" cy="8077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sSubSup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n</m:t>
                          </m:r>
                        </m:sub>
                        <m:sup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0</m:t>
                          </m:r>
                        </m:sup>
                      </m:sSubSup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=</m:t>
                      </m:r>
                      <m:f>
                        <m:fPr>
                          <m:ctrlPr>
                            <a:rPr lang="nl-BE" sz="2000" i="1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(</m:t>
                          </m:r>
                          <m:sSub>
                            <m:sSub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)</m:t>
                          </m:r>
                        </m:num>
                        <m:den>
                          <m:rad>
                            <m:rad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nl-BE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2000" i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nl-BE" sz="2000" i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n</m:t>
                                  </m:r>
                                </m:sub>
                              </m:sSub>
                              <m: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 /1</m:t>
                              </m:r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eV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568" y="3674520"/>
                <a:ext cx="2038379" cy="80772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668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2124" name="Text Box 12"/>
          <p:cNvSpPr txBox="1">
            <a:spLocks noChangeArrowheads="1"/>
          </p:cNvSpPr>
          <p:nvPr/>
        </p:nvSpPr>
        <p:spPr bwMode="auto">
          <a:xfrm>
            <a:off x="7251993" y="1029983"/>
            <a:ext cx="11480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sz="24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238</a:t>
            </a:r>
            <a:r>
              <a:rPr lang="en-GB" alt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 + n</a:t>
            </a:r>
            <a:endParaRPr lang="en-GB" altLang="en-US" sz="2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Determination of parity (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dirty="0">
                <a:sym typeface="MT Extra"/>
              </a:rPr>
              <a:t> </a:t>
            </a:r>
            <a:r>
              <a:rPr lang="en-GB" dirty="0"/>
              <a:t>= 0 or 1)</a:t>
            </a:r>
          </a:p>
        </p:txBody>
      </p:sp>
      <p:pic>
        <p:nvPicPr>
          <p:cNvPr id="20" name="Picture 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371" y="1080000"/>
            <a:ext cx="5853443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944888" y="1620089"/>
            <a:ext cx="69281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3333FF"/>
                </a:solidFill>
              </a:rPr>
              <a:t>ℓ = 0</a:t>
            </a:r>
          </a:p>
          <a:p>
            <a:r>
              <a:rPr lang="en-GB" sz="1600" dirty="0">
                <a:solidFill>
                  <a:srgbClr val="FF0000"/>
                </a:solidFill>
              </a:rPr>
              <a:t>ℓ = </a:t>
            </a:r>
            <a:r>
              <a:rPr lang="en-GB" sz="1600" dirty="0" smtClean="0">
                <a:solidFill>
                  <a:srgbClr val="FF0000"/>
                </a:solidFill>
              </a:rPr>
              <a:t>1</a:t>
            </a:r>
            <a:endParaRPr lang="en-GB" sz="1600" dirty="0" smtClean="0">
              <a:solidFill>
                <a:srgbClr val="3333FF"/>
              </a:solidFill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992" y="1080000"/>
            <a:ext cx="5853443" cy="45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391428" y="1625336"/>
            <a:ext cx="69281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3333FF"/>
                </a:solidFill>
              </a:rPr>
              <a:t>ℓ = 0</a:t>
            </a:r>
          </a:p>
          <a:p>
            <a:r>
              <a:rPr lang="en-GB" sz="1600" dirty="0">
                <a:solidFill>
                  <a:srgbClr val="FF0000"/>
                </a:solidFill>
              </a:rPr>
              <a:t>ℓ = </a:t>
            </a:r>
            <a:r>
              <a:rPr lang="en-GB" sz="1600" dirty="0" smtClean="0">
                <a:solidFill>
                  <a:srgbClr val="FF0000"/>
                </a:solidFill>
              </a:rPr>
              <a:t>1</a:t>
            </a:r>
            <a:endParaRPr lang="en-GB" sz="1600" dirty="0" smtClean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4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GB" altLang="en-US" dirty="0"/>
              <a:t>Doppler </a:t>
            </a:r>
            <a:r>
              <a:rPr lang="en-GB" altLang="en-US" dirty="0" smtClean="0"/>
              <a:t>broadening: special cases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7220453"/>
              </p:ext>
            </p:extLst>
          </p:nvPr>
        </p:nvGraphicFramePr>
        <p:xfrm>
          <a:off x="6327775" y="1871663"/>
          <a:ext cx="2339975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360" name="Equation" r:id="rId3" imgW="1231560" imgH="419040" progId="Equation.3">
                  <p:embed/>
                </p:oleObj>
              </mc:Choice>
              <mc:Fallback>
                <p:oleObj name="Equation" r:id="rId3" imgW="12315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7775" y="1871663"/>
                        <a:ext cx="2339975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2533581" y="1012666"/>
            <a:ext cx="109998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238</a:t>
            </a:r>
            <a:r>
              <a:rPr lang="en-GB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U(n,</a:t>
            </a:r>
            <a:r>
              <a:rPr lang="en-GB" altLang="en-US" sz="2000" dirty="0" smtClean="0">
                <a:solidFill>
                  <a:schemeClr val="tx1"/>
                </a:solidFill>
                <a:latin typeface="Calibri" panose="020F0502020204030204" pitchFamily="34" charset="0"/>
                <a:sym typeface="Symbol"/>
              </a:rPr>
              <a:t></a:t>
            </a:r>
            <a:r>
              <a:rPr lang="en-GB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en-GB" alt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228354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7" r="18604"/>
          <a:stretch/>
        </p:blipFill>
        <p:spPr bwMode="auto">
          <a:xfrm>
            <a:off x="0" y="1152000"/>
            <a:ext cx="5760000" cy="5384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9237453"/>
              </p:ext>
            </p:extLst>
          </p:nvPr>
        </p:nvGraphicFramePr>
        <p:xfrm>
          <a:off x="5507038" y="898525"/>
          <a:ext cx="4270375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361" name="Equation" r:id="rId6" imgW="2247840" imgH="393480" progId="Equation.3">
                  <p:embed/>
                </p:oleObj>
              </mc:Choice>
              <mc:Fallback>
                <p:oleObj name="Equation" r:id="rId6" imgW="224784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7038" y="898525"/>
                        <a:ext cx="4270375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875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2" t="5989" r="7074" b="5989"/>
          <a:stretch>
            <a:fillRect/>
          </a:stretch>
        </p:blipFill>
        <p:spPr bwMode="auto">
          <a:xfrm>
            <a:off x="4807594" y="1124744"/>
            <a:ext cx="5029982" cy="4248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22124" name="Text Box 12"/>
          <p:cNvSpPr txBox="1">
            <a:spLocks noChangeArrowheads="1"/>
          </p:cNvSpPr>
          <p:nvPr/>
        </p:nvSpPr>
        <p:spPr bwMode="auto">
          <a:xfrm>
            <a:off x="7187874" y="879103"/>
            <a:ext cx="12763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sz="24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113</a:t>
            </a:r>
            <a:r>
              <a:rPr lang="en-GB" alt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Cd + n</a:t>
            </a:r>
            <a:endParaRPr lang="en-GB" altLang="en-US" sz="2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Determination </a:t>
            </a:r>
            <a:r>
              <a:rPr lang="en-GB" dirty="0" smtClean="0"/>
              <a:t>of parity (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dirty="0" smtClean="0">
                <a:sym typeface="MT Extra"/>
              </a:rPr>
              <a:t> </a:t>
            </a:r>
            <a:r>
              <a:rPr lang="en-GB" dirty="0" smtClean="0"/>
              <a:t>= 0 or 1)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650503" y="5508521"/>
            <a:ext cx="37669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Reduced neutron width for given ℓ </a:t>
            </a:r>
          </a:p>
          <a:p>
            <a:r>
              <a:rPr lang="en-GB" sz="16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en-GB" sz="16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ot dependent on spin</a:t>
            </a:r>
            <a:endParaRPr lang="en-GB" sz="1600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326538" y="3039464"/>
                <a:ext cx="697050" cy="4070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BE" sz="2000" b="1" i="1" smtClean="0">
                          <a:solidFill>
                            <a:srgbClr val="008000"/>
                          </a:solidFill>
                          <a:latin typeface="Cambria Math"/>
                          <a:sym typeface="Symbol"/>
                        </a:rPr>
                        <m:t>𝐠</m:t>
                      </m:r>
                      <m:sSubSup>
                        <m:sSubSupPr>
                          <m:ctrlPr>
                            <a:rPr lang="nl-BE" sz="2000" b="1" i="1">
                              <a:solidFill>
                                <a:srgbClr val="008000"/>
                              </a:solidFill>
                              <a:latin typeface="Cambria Math"/>
                              <a:sym typeface="Symbol"/>
                            </a:rPr>
                          </m:ctrlPr>
                        </m:sSubSupPr>
                        <m:e>
                          <m:r>
                            <a:rPr lang="nl-BE" sz="2000" b="1">
                              <a:solidFill>
                                <a:srgbClr val="008000"/>
                              </a:solidFill>
                              <a:latin typeface="Cambria Math"/>
                              <a:sym typeface="Symbol"/>
                            </a:rPr>
                            <m:t></m:t>
                          </m:r>
                        </m:e>
                        <m:sub>
                          <m:r>
                            <a:rPr lang="nl-BE" sz="2000" b="1" i="1">
                              <a:solidFill>
                                <a:srgbClr val="008000"/>
                              </a:solidFill>
                              <a:latin typeface="Cambria Math"/>
                              <a:sym typeface="Symbol"/>
                            </a:rPr>
                            <m:t>𝒏</m:t>
                          </m:r>
                        </m:sub>
                        <m:sup>
                          <m:r>
                            <a:rPr lang="nl-BE" sz="2000" b="1" i="1" smtClean="0">
                              <a:solidFill>
                                <a:srgbClr val="008000"/>
                              </a:solidFill>
                              <a:latin typeface="Cambria Math"/>
                              <a:sym typeface="Symbol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GB" sz="2000" b="1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6538" y="3039464"/>
                <a:ext cx="697050" cy="407099"/>
              </a:xfrm>
              <a:prstGeom prst="rect">
                <a:avLst/>
              </a:prstGeom>
              <a:blipFill rotWithShape="1">
                <a:blip r:embed="rId3"/>
                <a:stretch>
                  <a:fillRect l="-877" b="-121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064568" y="3645024"/>
                <a:ext cx="3142527" cy="8663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nl-BE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sSubSupPr>
                        <m:e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n</m:t>
                          </m:r>
                        </m:sub>
                        <m:sup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1</m:t>
                          </m:r>
                        </m:sup>
                      </m:sSubSup>
                      <m:r>
                        <a:rPr lang="nl-BE" sz="2000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=</m:t>
                      </m:r>
                      <m:f>
                        <m:fPr>
                          <m:ctrlPr>
                            <a:rPr lang="nl-BE" sz="2000" i="1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(</m:t>
                          </m:r>
                          <m:sSub>
                            <m:sSub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n</m:t>
                              </m:r>
                            </m:sub>
                          </m:sSub>
                          <m:r>
                            <a:rPr lang="nl-BE" sz="2000" i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)</m:t>
                          </m:r>
                        </m:num>
                        <m:den>
                          <m:rad>
                            <m:rad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nl-BE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sz="2000" i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nl-BE" sz="2000" i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n</m:t>
                                  </m:r>
                                </m:sub>
                              </m:sSub>
                              <m: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 /1</m:t>
                              </m:r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eV</m:t>
                              </m:r>
                            </m:e>
                          </m:rad>
                        </m:den>
                      </m:f>
                      <m:f>
                        <m:fPr>
                          <m:ctrlPr>
                            <a:rPr lang="nl-BE" sz="200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nl-BE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1+</m:t>
                          </m:r>
                          <m:sSup>
                            <m:sSup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k</m:t>
                              </m:r>
                            </m:e>
                            <m:sup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nl-BE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a</m:t>
                              </m:r>
                            </m:e>
                            <m:sup>
                              <m:r>
                                <a:rPr lang="nl-BE" sz="20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k</m:t>
                              </m:r>
                            </m:e>
                            <m:sup>
                              <m: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nl-BE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a</m:t>
                              </m:r>
                            </m:e>
                            <m:sup>
                              <m:r>
                                <a:rPr lang="nl-BE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568" y="3645024"/>
                <a:ext cx="3142527" cy="86632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28464" y="980728"/>
            <a:ext cx="4680519" cy="5399087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en-US" sz="2000" b="1" dirty="0" smtClean="0">
                <a:latin typeface="Calibri" panose="020F0502020204030204" pitchFamily="34" charset="0"/>
              </a:rPr>
              <a:t>Bayesian </a:t>
            </a:r>
            <a:r>
              <a:rPr lang="en-GB" altLang="en-US" sz="2000" b="1" dirty="0">
                <a:latin typeface="Calibri" panose="020F0502020204030204" pitchFamily="34" charset="0"/>
              </a:rPr>
              <a:t>approach based on </a:t>
            </a:r>
          </a:p>
          <a:p>
            <a:r>
              <a:rPr lang="en-GB" altLang="en-US" sz="2000" b="1" dirty="0">
                <a:latin typeface="Calibri" panose="020F0502020204030204" pitchFamily="34" charset="0"/>
              </a:rPr>
              <a:t>strength functions (results in </a:t>
            </a:r>
            <a:r>
              <a:rPr lang="en-GB" altLang="en-US" sz="2000" b="1" dirty="0" err="1">
                <a:latin typeface="Calibri" panose="020F0502020204030204" pitchFamily="34" charset="0"/>
              </a:rPr>
              <a:t>color</a:t>
            </a:r>
            <a:r>
              <a:rPr lang="en-GB" altLang="en-US" sz="2000" b="1" dirty="0">
                <a:latin typeface="Calibri" panose="020F0502020204030204" pitchFamily="34" charset="0"/>
              </a:rPr>
              <a:t>)</a:t>
            </a:r>
          </a:p>
          <a:p>
            <a:endParaRPr lang="en-GB" altLang="en-US" sz="2000" b="1" dirty="0">
              <a:latin typeface="Calibri" panose="020F0502020204030204" pitchFamily="34" charset="0"/>
            </a:endParaRPr>
          </a:p>
          <a:p>
            <a:r>
              <a:rPr lang="en-GB" altLang="en-US" sz="1600" dirty="0">
                <a:latin typeface="Calibri" panose="020F0502020204030204" pitchFamily="34" charset="0"/>
              </a:rPr>
              <a:t>Bollinger and Thomas, PR 171 (1963) 1293-1297</a:t>
            </a:r>
          </a:p>
          <a:p>
            <a:endParaRPr lang="en-GB" altLang="en-US" sz="2000" b="1" dirty="0">
              <a:latin typeface="Calibri" panose="020F0502020204030204" pitchFamily="34" charset="0"/>
            </a:endParaRPr>
          </a:p>
          <a:p>
            <a:r>
              <a:rPr lang="en-GB" altLang="en-US" sz="2000" b="1" dirty="0">
                <a:latin typeface="Calibri" panose="020F0502020204030204" pitchFamily="34" charset="0"/>
              </a:rPr>
              <a:t>or </a:t>
            </a:r>
          </a:p>
          <a:p>
            <a:endParaRPr lang="en-GB" altLang="en-US" sz="2000" b="1" dirty="0">
              <a:latin typeface="Calibri" panose="020F0502020204030204" pitchFamily="34" charset="0"/>
            </a:endParaRPr>
          </a:p>
          <a:p>
            <a:r>
              <a:rPr lang="en-GB" altLang="en-US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Simple threshold on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071550" y="6453336"/>
            <a:ext cx="223965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Volev</a:t>
            </a:r>
            <a:r>
              <a:rPr lang="en-GB" alt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GB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et al., </a:t>
            </a:r>
            <a:r>
              <a:rPr lang="en-GB" alt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NIMB 300 (2013) 11 </a:t>
            </a:r>
            <a:endParaRPr lang="en-GB" alt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52680" y="1425792"/>
            <a:ext cx="26481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Cambria Math"/>
                <a:ea typeface="Cambria Math"/>
              </a:rPr>
              <a:t>ℓ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41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109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82026" y="2842982"/>
            <a:ext cx="3411537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4109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4130" y="642918"/>
            <a:ext cx="3379787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41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66788"/>
            <a:r>
              <a:rPr lang="en-US" dirty="0"/>
              <a:t>Determination of statistical spin factor</a:t>
            </a:r>
            <a:endParaRPr lang="en-US" dirty="0"/>
          </a:p>
        </p:txBody>
      </p:sp>
      <p:graphicFrame>
        <p:nvGraphicFramePr>
          <p:cNvPr id="1241098" name="Object 10"/>
          <p:cNvGraphicFramePr>
            <a:graphicFrameLocks noChangeAspect="1"/>
          </p:cNvGraphicFramePr>
          <p:nvPr/>
        </p:nvGraphicFramePr>
        <p:xfrm>
          <a:off x="4310058" y="2143116"/>
          <a:ext cx="1636713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18" name="Equation" r:id="rId6" imgW="914400" imgH="215640" progId="Equation.3">
                  <p:embed/>
                </p:oleObj>
              </mc:Choice>
              <mc:Fallback>
                <p:oleObj name="Equation" r:id="rId6" imgW="9144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0058" y="2143116"/>
                        <a:ext cx="1636713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1099" name="Object 11"/>
          <p:cNvGraphicFramePr>
            <a:graphicFrameLocks noChangeAspect="1"/>
          </p:cNvGraphicFramePr>
          <p:nvPr/>
        </p:nvGraphicFramePr>
        <p:xfrm>
          <a:off x="4310058" y="4286256"/>
          <a:ext cx="205898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19" name="Equation" r:id="rId8" imgW="1155600" imgH="266400" progId="Equation.3">
                  <p:embed/>
                </p:oleObj>
              </mc:Choice>
              <mc:Fallback>
                <p:oleObj name="Equation" r:id="rId8" imgW="11556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0058" y="4286256"/>
                        <a:ext cx="2058988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41101" name="Text Box 13"/>
          <p:cNvSpPr txBox="1">
            <a:spLocks noChangeArrowheads="1"/>
          </p:cNvSpPr>
          <p:nvPr/>
        </p:nvSpPr>
        <p:spPr bwMode="auto">
          <a:xfrm>
            <a:off x="95216" y="928670"/>
            <a:ext cx="20717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b="0" baseline="30000" dirty="0" smtClean="0">
                <a:solidFill>
                  <a:srgbClr val="003399"/>
                </a:solidFill>
                <a:latin typeface="Calibri" pitchFamily="34" charset="0"/>
              </a:rPr>
              <a:t>206</a:t>
            </a:r>
            <a:r>
              <a:rPr lang="en-GB" sz="2000" b="0" dirty="0" smtClean="0">
                <a:solidFill>
                  <a:srgbClr val="003399"/>
                </a:solidFill>
                <a:latin typeface="Calibri" pitchFamily="34" charset="0"/>
              </a:rPr>
              <a:t>Pb</a:t>
            </a:r>
            <a:r>
              <a:rPr lang="en-GB" sz="2000" dirty="0" smtClean="0">
                <a:solidFill>
                  <a:srgbClr val="003399"/>
                </a:solidFill>
                <a:latin typeface="Calibri" pitchFamily="34" charset="0"/>
              </a:rPr>
              <a:t> (I</a:t>
            </a:r>
            <a:r>
              <a:rPr lang="en-GB" sz="2000" baseline="30000" dirty="0" smtClean="0">
                <a:solidFill>
                  <a:srgbClr val="003399"/>
                </a:solidFill>
                <a:latin typeface="Calibri" pitchFamily="34" charset="0"/>
                <a:sym typeface="Symbol"/>
              </a:rPr>
              <a:t></a:t>
            </a:r>
            <a:r>
              <a:rPr lang="en-GB" sz="2000" dirty="0" smtClean="0">
                <a:solidFill>
                  <a:srgbClr val="003399"/>
                </a:solidFill>
                <a:latin typeface="Calibri" pitchFamily="34" charset="0"/>
              </a:rPr>
              <a:t> = 0</a:t>
            </a:r>
            <a:r>
              <a:rPr lang="en-GB" sz="2000" baseline="30000" dirty="0" smtClean="0">
                <a:solidFill>
                  <a:srgbClr val="003399"/>
                </a:solidFill>
                <a:latin typeface="Calibri" pitchFamily="34" charset="0"/>
              </a:rPr>
              <a:t>+</a:t>
            </a:r>
            <a:r>
              <a:rPr lang="en-GB" sz="2000" dirty="0" smtClean="0">
                <a:solidFill>
                  <a:srgbClr val="003399"/>
                </a:solidFill>
                <a:latin typeface="Calibri" pitchFamily="34" charset="0"/>
              </a:rPr>
              <a:t>) + n</a:t>
            </a:r>
            <a:endParaRPr lang="en-GB" sz="2000" b="0" dirty="0">
              <a:solidFill>
                <a:srgbClr val="003399"/>
              </a:solidFill>
              <a:latin typeface="Calibri" pitchFamily="34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8524900" y="1115088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8510386" y="3304760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5527697" y="1113956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4238620" y="1785926"/>
            <a:ext cx="16430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</a:rPr>
              <a:t>n = 1.6 x10</a:t>
            </a:r>
            <a:r>
              <a:rPr lang="en-GB" sz="1600" baseline="30000" dirty="0" smtClean="0">
                <a:solidFill>
                  <a:schemeClr val="tx1"/>
                </a:solidFill>
                <a:latin typeface="Calibri" pitchFamily="34" charset="0"/>
              </a:rPr>
              <a:t>-2</a:t>
            </a:r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</a:rPr>
              <a:t> at/b</a:t>
            </a:r>
            <a:endParaRPr lang="en-GB" sz="16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4310058" y="3929066"/>
            <a:ext cx="1713380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</a:rPr>
              <a:t>n = 3.0 x10</a:t>
            </a:r>
            <a:r>
              <a:rPr lang="en-GB" sz="1600" baseline="30000" dirty="0" smtClean="0">
                <a:solidFill>
                  <a:schemeClr val="tx1"/>
                </a:solidFill>
                <a:latin typeface="Calibri" pitchFamily="34" charset="0"/>
              </a:rPr>
              <a:t>-2</a:t>
            </a:r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</a:rPr>
              <a:t> at/b</a:t>
            </a:r>
            <a:endParaRPr lang="en-GB" sz="16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5527697" y="3318142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5595942" y="2633666"/>
            <a:ext cx="1000132" cy="1223962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719878" name="Object 6"/>
          <p:cNvGraphicFramePr>
            <a:graphicFrameLocks noChangeAspect="1"/>
          </p:cNvGraphicFramePr>
          <p:nvPr/>
        </p:nvGraphicFramePr>
        <p:xfrm>
          <a:off x="500063" y="1857375"/>
          <a:ext cx="1166812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20" name="Equation" r:id="rId10" imgW="723600" imgH="419040" progId="Equation.3">
                  <p:embed/>
                </p:oleObj>
              </mc:Choice>
              <mc:Fallback>
                <p:oleObj name="Equation" r:id="rId10" imgW="7236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1857375"/>
                        <a:ext cx="1166812" cy="67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103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109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82026" y="2842982"/>
            <a:ext cx="3411537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4109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4130" y="642918"/>
            <a:ext cx="3379787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41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66788"/>
            <a:r>
              <a:rPr lang="en-US" dirty="0"/>
              <a:t>Determination of statistical spin factor</a:t>
            </a:r>
            <a:endParaRPr lang="en-US" dirty="0"/>
          </a:p>
        </p:txBody>
      </p:sp>
      <p:graphicFrame>
        <p:nvGraphicFramePr>
          <p:cNvPr id="1241100" name="Object 12"/>
          <p:cNvGraphicFramePr>
            <a:graphicFrameLocks noChangeAspect="1"/>
          </p:cNvGraphicFramePr>
          <p:nvPr/>
        </p:nvGraphicFramePr>
        <p:xfrm>
          <a:off x="500066" y="1857364"/>
          <a:ext cx="1166786" cy="679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42" name="Equation" r:id="rId6" imgW="723600" imgH="419040" progId="Equation.3">
                  <p:embed/>
                </p:oleObj>
              </mc:Choice>
              <mc:Fallback>
                <p:oleObj name="Equation" r:id="rId6" imgW="7236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6" y="1857364"/>
                        <a:ext cx="1166786" cy="6799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41101" name="Text Box 13"/>
          <p:cNvSpPr txBox="1">
            <a:spLocks noChangeArrowheads="1"/>
          </p:cNvSpPr>
          <p:nvPr/>
        </p:nvSpPr>
        <p:spPr bwMode="auto">
          <a:xfrm>
            <a:off x="95216" y="928670"/>
            <a:ext cx="20717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b="0" baseline="30000" dirty="0" smtClean="0">
                <a:solidFill>
                  <a:srgbClr val="003399"/>
                </a:solidFill>
                <a:latin typeface="Calibri" pitchFamily="34" charset="0"/>
              </a:rPr>
              <a:t>206</a:t>
            </a:r>
            <a:r>
              <a:rPr lang="en-GB" sz="2000" b="0" dirty="0" smtClean="0">
                <a:solidFill>
                  <a:srgbClr val="003399"/>
                </a:solidFill>
                <a:latin typeface="Calibri" pitchFamily="34" charset="0"/>
              </a:rPr>
              <a:t>Pb</a:t>
            </a:r>
            <a:r>
              <a:rPr lang="en-GB" sz="2000" dirty="0" smtClean="0">
                <a:solidFill>
                  <a:srgbClr val="003399"/>
                </a:solidFill>
                <a:latin typeface="Calibri" pitchFamily="34" charset="0"/>
              </a:rPr>
              <a:t> (I</a:t>
            </a:r>
            <a:r>
              <a:rPr lang="en-GB" sz="2000" baseline="30000" dirty="0" smtClean="0">
                <a:solidFill>
                  <a:srgbClr val="003399"/>
                </a:solidFill>
                <a:latin typeface="Calibri" pitchFamily="34" charset="0"/>
                <a:sym typeface="Symbol"/>
              </a:rPr>
              <a:t></a:t>
            </a:r>
            <a:r>
              <a:rPr lang="en-GB" sz="2000" dirty="0" smtClean="0">
                <a:solidFill>
                  <a:srgbClr val="003399"/>
                </a:solidFill>
                <a:latin typeface="Calibri" pitchFamily="34" charset="0"/>
              </a:rPr>
              <a:t> = 0</a:t>
            </a:r>
            <a:r>
              <a:rPr lang="en-GB" sz="2000" baseline="30000" dirty="0" smtClean="0">
                <a:solidFill>
                  <a:srgbClr val="003399"/>
                </a:solidFill>
                <a:latin typeface="Calibri" pitchFamily="34" charset="0"/>
              </a:rPr>
              <a:t>+</a:t>
            </a:r>
            <a:r>
              <a:rPr lang="en-GB" sz="2000" dirty="0" smtClean="0">
                <a:solidFill>
                  <a:srgbClr val="003399"/>
                </a:solidFill>
                <a:latin typeface="Calibri" pitchFamily="34" charset="0"/>
              </a:rPr>
              <a:t>) + n</a:t>
            </a:r>
            <a:endParaRPr lang="en-GB" sz="2000" b="0" dirty="0">
              <a:solidFill>
                <a:srgbClr val="003399"/>
              </a:solidFill>
              <a:latin typeface="Calibri" pitchFamily="34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8524900" y="1115088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8510386" y="3304760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5527697" y="1113956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238092" y="2786058"/>
            <a:ext cx="1785950" cy="723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buFont typeface="Symbol"/>
              <a:buChar char="Þ"/>
              <a:tabLst>
                <a:tab pos="449263" algn="l"/>
              </a:tabLst>
            </a:pPr>
            <a:r>
              <a:rPr lang="en-GB" sz="18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 J =1/2  or 3/2</a:t>
            </a:r>
          </a:p>
          <a:p>
            <a:pPr eaLnBrk="0" hangingPunct="0">
              <a:spcBef>
                <a:spcPts val="600"/>
              </a:spcBef>
              <a:buFont typeface="Symbol"/>
              <a:buChar char="Þ"/>
              <a:tabLst>
                <a:tab pos="449263" algn="l"/>
              </a:tabLst>
            </a:pPr>
            <a:r>
              <a:rPr lang="en-GB" sz="18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 g = 1    or  2</a:t>
            </a:r>
            <a:endParaRPr lang="en-GB" sz="18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5527697" y="3318142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5595942" y="2633666"/>
            <a:ext cx="1000132" cy="1223962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graphicFrame>
        <p:nvGraphicFramePr>
          <p:cNvPr id="22" name="Object 10"/>
          <p:cNvGraphicFramePr>
            <a:graphicFrameLocks noChangeAspect="1"/>
          </p:cNvGraphicFramePr>
          <p:nvPr/>
        </p:nvGraphicFramePr>
        <p:xfrm>
          <a:off x="4310058" y="2143116"/>
          <a:ext cx="1636713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43" name="Equation" r:id="rId8" imgW="914400" imgH="215640" progId="Equation.3">
                  <p:embed/>
                </p:oleObj>
              </mc:Choice>
              <mc:Fallback>
                <p:oleObj name="Equation" r:id="rId8" imgW="9144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0058" y="2143116"/>
                        <a:ext cx="1636713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11"/>
          <p:cNvGraphicFramePr>
            <a:graphicFrameLocks noChangeAspect="1"/>
          </p:cNvGraphicFramePr>
          <p:nvPr/>
        </p:nvGraphicFramePr>
        <p:xfrm>
          <a:off x="4310058" y="4286256"/>
          <a:ext cx="205898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44" name="Equation" r:id="rId10" imgW="1155600" imgH="266400" progId="Equation.3">
                  <p:embed/>
                </p:oleObj>
              </mc:Choice>
              <mc:Fallback>
                <p:oleObj name="Equation" r:id="rId10" imgW="11556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0058" y="4286256"/>
                        <a:ext cx="2058988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4238620" y="1785926"/>
            <a:ext cx="16430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</a:rPr>
              <a:t>n = 1.6 x10</a:t>
            </a:r>
            <a:r>
              <a:rPr lang="en-GB" sz="1600" baseline="30000" dirty="0" smtClean="0">
                <a:solidFill>
                  <a:schemeClr val="tx1"/>
                </a:solidFill>
                <a:latin typeface="Calibri" pitchFamily="34" charset="0"/>
              </a:rPr>
              <a:t>-2</a:t>
            </a:r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</a:rPr>
              <a:t> at/b</a:t>
            </a:r>
            <a:endParaRPr lang="en-GB" sz="16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4310058" y="3929066"/>
            <a:ext cx="1713380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</a:rPr>
              <a:t>n = 3.0 x10</a:t>
            </a:r>
            <a:r>
              <a:rPr lang="en-GB" sz="1600" baseline="30000" dirty="0" smtClean="0">
                <a:solidFill>
                  <a:schemeClr val="tx1"/>
                </a:solidFill>
                <a:latin typeface="Calibri" pitchFamily="34" charset="0"/>
              </a:rPr>
              <a:t>-2</a:t>
            </a:r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</a:rPr>
              <a:t> at/b</a:t>
            </a:r>
            <a:endParaRPr lang="en-GB" sz="16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309530" y="1428736"/>
            <a:ext cx="16430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b="1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1600" b="1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= 1 from shape</a:t>
            </a:r>
            <a:endParaRPr lang="en-GB" sz="16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65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109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82026" y="2842982"/>
            <a:ext cx="3411537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4109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4130" y="642918"/>
            <a:ext cx="3379787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41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66788"/>
            <a:r>
              <a:rPr lang="en-US" dirty="0"/>
              <a:t>Determination of statistical spin factor</a:t>
            </a:r>
            <a:endParaRPr lang="en-US" dirty="0"/>
          </a:p>
        </p:txBody>
      </p:sp>
      <p:graphicFrame>
        <p:nvGraphicFramePr>
          <p:cNvPr id="1241100" name="Object 12"/>
          <p:cNvGraphicFramePr>
            <a:graphicFrameLocks noChangeAspect="1"/>
          </p:cNvGraphicFramePr>
          <p:nvPr/>
        </p:nvGraphicFramePr>
        <p:xfrm>
          <a:off x="500066" y="1857364"/>
          <a:ext cx="1166786" cy="679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262" name="Equation" r:id="rId6" imgW="723600" imgH="419040" progId="Equation.3">
                  <p:embed/>
                </p:oleObj>
              </mc:Choice>
              <mc:Fallback>
                <p:oleObj name="Equation" r:id="rId6" imgW="7236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6" y="1857364"/>
                        <a:ext cx="1166786" cy="6799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41101" name="Text Box 13"/>
          <p:cNvSpPr txBox="1">
            <a:spLocks noChangeArrowheads="1"/>
          </p:cNvSpPr>
          <p:nvPr/>
        </p:nvSpPr>
        <p:spPr bwMode="auto">
          <a:xfrm>
            <a:off x="95216" y="928670"/>
            <a:ext cx="20717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b="0" baseline="30000" dirty="0" smtClean="0">
                <a:solidFill>
                  <a:srgbClr val="003399"/>
                </a:solidFill>
                <a:latin typeface="Calibri" pitchFamily="34" charset="0"/>
              </a:rPr>
              <a:t>206</a:t>
            </a:r>
            <a:r>
              <a:rPr lang="en-GB" sz="2000" b="0" dirty="0" smtClean="0">
                <a:solidFill>
                  <a:srgbClr val="003399"/>
                </a:solidFill>
                <a:latin typeface="Calibri" pitchFamily="34" charset="0"/>
              </a:rPr>
              <a:t>Pb</a:t>
            </a:r>
            <a:r>
              <a:rPr lang="en-GB" sz="2000" dirty="0" smtClean="0">
                <a:solidFill>
                  <a:srgbClr val="003399"/>
                </a:solidFill>
                <a:latin typeface="Calibri" pitchFamily="34" charset="0"/>
              </a:rPr>
              <a:t> (I</a:t>
            </a:r>
            <a:r>
              <a:rPr lang="en-GB" sz="2000" baseline="30000" dirty="0" smtClean="0">
                <a:solidFill>
                  <a:srgbClr val="003399"/>
                </a:solidFill>
                <a:latin typeface="Calibri" pitchFamily="34" charset="0"/>
                <a:sym typeface="Symbol"/>
              </a:rPr>
              <a:t></a:t>
            </a:r>
            <a:r>
              <a:rPr lang="en-GB" sz="2000" dirty="0" smtClean="0">
                <a:solidFill>
                  <a:srgbClr val="003399"/>
                </a:solidFill>
                <a:latin typeface="Calibri" pitchFamily="34" charset="0"/>
              </a:rPr>
              <a:t> = 0</a:t>
            </a:r>
            <a:r>
              <a:rPr lang="en-GB" sz="2000" baseline="30000" dirty="0" smtClean="0">
                <a:solidFill>
                  <a:srgbClr val="003399"/>
                </a:solidFill>
                <a:latin typeface="Calibri" pitchFamily="34" charset="0"/>
              </a:rPr>
              <a:t>+</a:t>
            </a:r>
            <a:r>
              <a:rPr lang="en-GB" sz="2000" dirty="0" smtClean="0">
                <a:solidFill>
                  <a:srgbClr val="003399"/>
                </a:solidFill>
                <a:latin typeface="Calibri" pitchFamily="34" charset="0"/>
              </a:rPr>
              <a:t>) + n</a:t>
            </a:r>
            <a:endParaRPr lang="en-GB" sz="2000" b="0" dirty="0">
              <a:solidFill>
                <a:srgbClr val="003399"/>
              </a:solidFill>
              <a:latin typeface="Calibri" pitchFamily="34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8524900" y="1115088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8510386" y="3304760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309530" y="1428736"/>
            <a:ext cx="16430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= 1 from shape</a:t>
            </a:r>
            <a:endParaRPr lang="en-GB" sz="16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8568442" y="2643182"/>
            <a:ext cx="1000132" cy="1223962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8739214" y="2701349"/>
            <a:ext cx="785818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b="1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J = 1/2</a:t>
            </a:r>
          </a:p>
          <a:p>
            <a:pPr eaLnBrk="0" hangingPunct="0"/>
            <a:r>
              <a:rPr lang="en-GB" sz="1600" b="1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g = 1</a:t>
            </a:r>
            <a:endParaRPr lang="en-GB" sz="1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graphicFrame>
        <p:nvGraphicFramePr>
          <p:cNvPr id="1241091" name="Object 3"/>
          <p:cNvGraphicFramePr>
            <a:graphicFrameLocks noGrp="1" noChangeAspect="1"/>
          </p:cNvGraphicFramePr>
          <p:nvPr>
            <p:ph idx="4294967295"/>
          </p:nvPr>
        </p:nvGraphicFramePr>
        <p:xfrm>
          <a:off x="8739214" y="3343437"/>
          <a:ext cx="763561" cy="514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263" name="Equation" r:id="rId8" imgW="622080" imgH="419040" progId="Equation.3">
                  <p:embed/>
                </p:oleObj>
              </mc:Choice>
              <mc:Fallback>
                <p:oleObj name="Equation" r:id="rId8" imgW="6220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9214" y="3343437"/>
                        <a:ext cx="763561" cy="5141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8000">
                                <a:alpha val="39999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238092" y="2786058"/>
            <a:ext cx="1785950" cy="723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buFont typeface="Symbol"/>
              <a:buChar char="Þ"/>
              <a:tabLst>
                <a:tab pos="449263" algn="l"/>
              </a:tabLst>
            </a:pPr>
            <a:r>
              <a:rPr lang="en-GB" sz="18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 J =</a:t>
            </a:r>
            <a:r>
              <a:rPr lang="en-GB" sz="1800" b="1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1/2</a:t>
            </a:r>
            <a:r>
              <a:rPr lang="en-GB" sz="18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 or 3/2</a:t>
            </a:r>
          </a:p>
          <a:p>
            <a:pPr eaLnBrk="0" hangingPunct="0">
              <a:spcBef>
                <a:spcPts val="600"/>
              </a:spcBef>
              <a:buFont typeface="Symbol"/>
              <a:buChar char="Þ"/>
              <a:tabLst>
                <a:tab pos="449263" algn="l"/>
              </a:tabLst>
            </a:pPr>
            <a:r>
              <a:rPr lang="en-GB" sz="18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 g = </a:t>
            </a:r>
            <a:r>
              <a:rPr lang="en-GB" sz="1800" b="1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1</a:t>
            </a:r>
            <a:r>
              <a:rPr lang="en-GB" sz="18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   or  2</a:t>
            </a:r>
            <a:endParaRPr lang="en-GB" sz="1800" dirty="0">
              <a:solidFill>
                <a:schemeClr val="tx1"/>
              </a:solidFill>
              <a:latin typeface="Calibri" pitchFamily="34" charset="0"/>
            </a:endParaRPr>
          </a:p>
        </p:txBody>
      </p:sp>
      <p:graphicFrame>
        <p:nvGraphicFramePr>
          <p:cNvPr id="22" name="Object 10"/>
          <p:cNvGraphicFramePr>
            <a:graphicFrameLocks noChangeAspect="1"/>
          </p:cNvGraphicFramePr>
          <p:nvPr/>
        </p:nvGraphicFramePr>
        <p:xfrm>
          <a:off x="4310058" y="2143116"/>
          <a:ext cx="1636713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264" name="Equation" r:id="rId10" imgW="914400" imgH="215640" progId="Equation.3">
                  <p:embed/>
                </p:oleObj>
              </mc:Choice>
              <mc:Fallback>
                <p:oleObj name="Equation" r:id="rId10" imgW="9144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0058" y="2143116"/>
                        <a:ext cx="1636713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11"/>
          <p:cNvGraphicFramePr>
            <a:graphicFrameLocks noChangeAspect="1"/>
          </p:cNvGraphicFramePr>
          <p:nvPr/>
        </p:nvGraphicFramePr>
        <p:xfrm>
          <a:off x="4310058" y="4286256"/>
          <a:ext cx="205898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265" name="Equation" r:id="rId12" imgW="1155600" imgH="266400" progId="Equation.3">
                  <p:embed/>
                </p:oleObj>
              </mc:Choice>
              <mc:Fallback>
                <p:oleObj name="Equation" r:id="rId12" imgW="11556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0058" y="4286256"/>
                        <a:ext cx="2058988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4238620" y="1785926"/>
            <a:ext cx="16430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</a:rPr>
              <a:t>n = 1.6 x10</a:t>
            </a:r>
            <a:r>
              <a:rPr lang="en-GB" sz="1600" baseline="30000" dirty="0" smtClean="0">
                <a:solidFill>
                  <a:schemeClr val="tx1"/>
                </a:solidFill>
                <a:latin typeface="Calibri" pitchFamily="34" charset="0"/>
              </a:rPr>
              <a:t>-2</a:t>
            </a:r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</a:rPr>
              <a:t> at/b</a:t>
            </a:r>
            <a:endParaRPr lang="en-GB" sz="16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4310058" y="3929066"/>
            <a:ext cx="1713380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</a:rPr>
              <a:t>n = 3.0 x10</a:t>
            </a:r>
            <a:r>
              <a:rPr lang="en-GB" sz="1600" baseline="30000" dirty="0" smtClean="0">
                <a:solidFill>
                  <a:schemeClr val="tx1"/>
                </a:solidFill>
                <a:latin typeface="Calibri" pitchFamily="34" charset="0"/>
              </a:rPr>
              <a:t>-2</a:t>
            </a:r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</a:rPr>
              <a:t> at/b</a:t>
            </a:r>
            <a:endParaRPr lang="en-GB" sz="16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8568442" y="2647048"/>
            <a:ext cx="1000132" cy="1223962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448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109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82026" y="2842982"/>
            <a:ext cx="3411537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4109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4130" y="642918"/>
            <a:ext cx="3379787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41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66788"/>
            <a:r>
              <a:rPr lang="en-US" dirty="0"/>
              <a:t>Determination of statistical spin factor</a:t>
            </a:r>
            <a:endParaRPr lang="en-US" dirty="0"/>
          </a:p>
        </p:txBody>
      </p:sp>
      <p:pic>
        <p:nvPicPr>
          <p:cNvPr id="1241092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/>
          <a:srcRect/>
          <a:stretch>
            <a:fillRect/>
          </a:stretch>
        </p:blipFill>
        <p:spPr>
          <a:xfrm>
            <a:off x="3666913" y="2842982"/>
            <a:ext cx="3414713" cy="3351212"/>
          </a:xfrm>
          <a:noFill/>
          <a:ln>
            <a:noFill/>
          </a:ln>
        </p:spPr>
      </p:pic>
      <p:pic>
        <p:nvPicPr>
          <p:cNvPr id="1241093" name="Picture 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7"/>
          <a:srcRect/>
          <a:stretch>
            <a:fillRect/>
          </a:stretch>
        </p:blipFill>
        <p:spPr>
          <a:xfrm>
            <a:off x="3581888" y="642918"/>
            <a:ext cx="3444875" cy="2986087"/>
          </a:xfrm>
          <a:noFill/>
          <a:ln>
            <a:noFill/>
          </a:ln>
        </p:spPr>
      </p:pic>
      <p:graphicFrame>
        <p:nvGraphicFramePr>
          <p:cNvPr id="1241100" name="Object 12"/>
          <p:cNvGraphicFramePr>
            <a:graphicFrameLocks noChangeAspect="1"/>
          </p:cNvGraphicFramePr>
          <p:nvPr/>
        </p:nvGraphicFramePr>
        <p:xfrm>
          <a:off x="500066" y="1857364"/>
          <a:ext cx="1166786" cy="679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193" name="Equation" r:id="rId8" imgW="723600" imgH="419040" progId="Equation.3">
                  <p:embed/>
                </p:oleObj>
              </mc:Choice>
              <mc:Fallback>
                <p:oleObj name="Equation" r:id="rId8" imgW="7236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6" y="1857364"/>
                        <a:ext cx="1166786" cy="6799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41101" name="Text Box 13"/>
          <p:cNvSpPr txBox="1">
            <a:spLocks noChangeArrowheads="1"/>
          </p:cNvSpPr>
          <p:nvPr/>
        </p:nvSpPr>
        <p:spPr bwMode="auto">
          <a:xfrm>
            <a:off x="95216" y="928670"/>
            <a:ext cx="20717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b="0" baseline="30000" dirty="0" smtClean="0">
                <a:solidFill>
                  <a:srgbClr val="003399"/>
                </a:solidFill>
                <a:latin typeface="Calibri" pitchFamily="34" charset="0"/>
              </a:rPr>
              <a:t>206</a:t>
            </a:r>
            <a:r>
              <a:rPr lang="en-GB" sz="2000" b="0" dirty="0" smtClean="0">
                <a:solidFill>
                  <a:srgbClr val="003399"/>
                </a:solidFill>
                <a:latin typeface="Calibri" pitchFamily="34" charset="0"/>
              </a:rPr>
              <a:t>Pb</a:t>
            </a:r>
            <a:r>
              <a:rPr lang="en-GB" sz="2000" dirty="0" smtClean="0">
                <a:solidFill>
                  <a:srgbClr val="003399"/>
                </a:solidFill>
                <a:latin typeface="Calibri" pitchFamily="34" charset="0"/>
              </a:rPr>
              <a:t> (I</a:t>
            </a:r>
            <a:r>
              <a:rPr lang="en-GB" sz="2000" baseline="30000" dirty="0" smtClean="0">
                <a:solidFill>
                  <a:srgbClr val="003399"/>
                </a:solidFill>
                <a:latin typeface="Calibri" pitchFamily="34" charset="0"/>
                <a:sym typeface="Symbol"/>
              </a:rPr>
              <a:t></a:t>
            </a:r>
            <a:r>
              <a:rPr lang="en-GB" sz="2000" dirty="0" smtClean="0">
                <a:solidFill>
                  <a:srgbClr val="003399"/>
                </a:solidFill>
                <a:latin typeface="Calibri" pitchFamily="34" charset="0"/>
              </a:rPr>
              <a:t> = 0</a:t>
            </a:r>
            <a:r>
              <a:rPr lang="en-GB" sz="2000" baseline="30000" dirty="0" smtClean="0">
                <a:solidFill>
                  <a:srgbClr val="003399"/>
                </a:solidFill>
                <a:latin typeface="Calibri" pitchFamily="34" charset="0"/>
              </a:rPr>
              <a:t>+</a:t>
            </a:r>
            <a:r>
              <a:rPr lang="en-GB" sz="2000" dirty="0" smtClean="0">
                <a:solidFill>
                  <a:srgbClr val="003399"/>
                </a:solidFill>
                <a:latin typeface="Calibri" pitchFamily="34" charset="0"/>
              </a:rPr>
              <a:t>) + n</a:t>
            </a:r>
            <a:endParaRPr lang="en-GB" sz="2000" b="0" dirty="0">
              <a:solidFill>
                <a:srgbClr val="003399"/>
              </a:solidFill>
              <a:latin typeface="Calibri" pitchFamily="34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8524900" y="1115088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8510386" y="3304760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5527697" y="1113956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8739214" y="2701349"/>
            <a:ext cx="785818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J = 1/2</a:t>
            </a:r>
          </a:p>
          <a:p>
            <a:pPr eaLnBrk="0" hangingPunct="0"/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g = 1</a:t>
            </a:r>
            <a:endParaRPr lang="en-GB" sz="1600" dirty="0">
              <a:solidFill>
                <a:schemeClr val="tx1"/>
              </a:solidFill>
              <a:latin typeface="Calibri" pitchFamily="34" charset="0"/>
            </a:endParaRPr>
          </a:p>
        </p:txBody>
      </p:sp>
      <p:graphicFrame>
        <p:nvGraphicFramePr>
          <p:cNvPr id="1241091" name="Object 3"/>
          <p:cNvGraphicFramePr>
            <a:graphicFrameLocks noGrp="1" noChangeAspect="1"/>
          </p:cNvGraphicFramePr>
          <p:nvPr>
            <p:ph idx="4294967295"/>
          </p:nvPr>
        </p:nvGraphicFramePr>
        <p:xfrm>
          <a:off x="8739214" y="3343437"/>
          <a:ext cx="763561" cy="514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194" name="Equation" r:id="rId10" imgW="622080" imgH="419040" progId="Equation.3">
                  <p:embed/>
                </p:oleObj>
              </mc:Choice>
              <mc:Fallback>
                <p:oleObj name="Equation" r:id="rId10" imgW="6220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9214" y="3343437"/>
                        <a:ext cx="763561" cy="5141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8000">
                                <a:alpha val="39999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5527697" y="3318142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5595942" y="2633666"/>
            <a:ext cx="1000132" cy="1223962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5638857" y="2686724"/>
            <a:ext cx="785818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b="1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J = 3/2</a:t>
            </a:r>
          </a:p>
          <a:p>
            <a:pPr eaLnBrk="0" hangingPunct="0"/>
            <a:r>
              <a:rPr lang="en-GB" sz="1600" b="1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g = 2</a:t>
            </a:r>
            <a:endParaRPr lang="en-GB" sz="1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graphicFrame>
        <p:nvGraphicFramePr>
          <p:cNvPr id="1241096" name="Object 8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5638857" y="3244514"/>
          <a:ext cx="887840" cy="598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195" name="Equation" r:id="rId12" imgW="622080" imgH="419040" progId="Equation.3">
                  <p:embed/>
                </p:oleObj>
              </mc:Choice>
              <mc:Fallback>
                <p:oleObj name="Equation" r:id="rId12" imgW="6220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57" y="3244514"/>
                        <a:ext cx="887840" cy="5984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339966">
                                <a:alpha val="50000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9966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5566914" y="2647048"/>
            <a:ext cx="1000132" cy="1223962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238092" y="2786058"/>
            <a:ext cx="1785950" cy="723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buFont typeface="Symbol"/>
              <a:buChar char="Þ"/>
              <a:tabLst>
                <a:tab pos="449263" algn="l"/>
              </a:tabLst>
            </a:pPr>
            <a:r>
              <a:rPr lang="en-GB" sz="18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 J =1/2  or </a:t>
            </a:r>
            <a:r>
              <a:rPr lang="en-GB" sz="1800" b="1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3/2</a:t>
            </a:r>
          </a:p>
          <a:p>
            <a:pPr eaLnBrk="0" hangingPunct="0">
              <a:spcBef>
                <a:spcPts val="600"/>
              </a:spcBef>
              <a:buFont typeface="Symbol"/>
              <a:buChar char="Þ"/>
              <a:tabLst>
                <a:tab pos="449263" algn="l"/>
              </a:tabLst>
            </a:pPr>
            <a:r>
              <a:rPr lang="en-GB" sz="18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 g = 1    or  </a:t>
            </a:r>
            <a:r>
              <a:rPr lang="en-GB" sz="1800" b="1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2</a:t>
            </a:r>
            <a:endParaRPr lang="en-GB" sz="1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09530" y="1428736"/>
            <a:ext cx="16430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= 1 from shape</a:t>
            </a:r>
            <a:endParaRPr lang="en-GB" sz="16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04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109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82026" y="2842982"/>
            <a:ext cx="3411537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4109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4130" y="642918"/>
            <a:ext cx="3379787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41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66788"/>
            <a:r>
              <a:rPr lang="en-US" dirty="0"/>
              <a:t>Determination of statistical </a:t>
            </a:r>
            <a:r>
              <a:rPr lang="en-US" dirty="0" smtClean="0"/>
              <a:t>spin factor</a:t>
            </a:r>
            <a:endParaRPr lang="en-US" dirty="0"/>
          </a:p>
        </p:txBody>
      </p:sp>
      <p:pic>
        <p:nvPicPr>
          <p:cNvPr id="1241092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/>
          <a:srcRect/>
          <a:stretch>
            <a:fillRect/>
          </a:stretch>
        </p:blipFill>
        <p:spPr>
          <a:xfrm>
            <a:off x="3666913" y="2842982"/>
            <a:ext cx="3414713" cy="3351212"/>
          </a:xfrm>
          <a:noFill/>
          <a:ln>
            <a:noFill/>
          </a:ln>
        </p:spPr>
      </p:pic>
      <p:pic>
        <p:nvPicPr>
          <p:cNvPr id="1241093" name="Picture 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7"/>
          <a:srcRect/>
          <a:stretch>
            <a:fillRect/>
          </a:stretch>
        </p:blipFill>
        <p:spPr>
          <a:xfrm>
            <a:off x="3581888" y="642918"/>
            <a:ext cx="3444875" cy="2986087"/>
          </a:xfrm>
          <a:noFill/>
          <a:ln>
            <a:noFill/>
          </a:ln>
        </p:spPr>
      </p:pic>
      <p:graphicFrame>
        <p:nvGraphicFramePr>
          <p:cNvPr id="1241100" name="Object 12"/>
          <p:cNvGraphicFramePr>
            <a:graphicFrameLocks noChangeAspect="1"/>
          </p:cNvGraphicFramePr>
          <p:nvPr/>
        </p:nvGraphicFramePr>
        <p:xfrm>
          <a:off x="500066" y="1857364"/>
          <a:ext cx="1166786" cy="679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217" name="Equation" r:id="rId8" imgW="723600" imgH="419040" progId="Equation.3">
                  <p:embed/>
                </p:oleObj>
              </mc:Choice>
              <mc:Fallback>
                <p:oleObj name="Equation" r:id="rId8" imgW="7236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6" y="1857364"/>
                        <a:ext cx="1166786" cy="6799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8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41101" name="Text Box 13"/>
          <p:cNvSpPr txBox="1">
            <a:spLocks noChangeArrowheads="1"/>
          </p:cNvSpPr>
          <p:nvPr/>
        </p:nvSpPr>
        <p:spPr bwMode="auto">
          <a:xfrm>
            <a:off x="95216" y="928670"/>
            <a:ext cx="20717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b="0" baseline="30000" dirty="0" smtClean="0">
                <a:solidFill>
                  <a:srgbClr val="003399"/>
                </a:solidFill>
                <a:latin typeface="Calibri" pitchFamily="34" charset="0"/>
              </a:rPr>
              <a:t>206</a:t>
            </a:r>
            <a:r>
              <a:rPr lang="en-GB" sz="2000" b="0" dirty="0" smtClean="0">
                <a:solidFill>
                  <a:srgbClr val="003399"/>
                </a:solidFill>
                <a:latin typeface="Calibri" pitchFamily="34" charset="0"/>
              </a:rPr>
              <a:t>Pb</a:t>
            </a:r>
            <a:r>
              <a:rPr lang="en-GB" sz="2000" dirty="0" smtClean="0">
                <a:solidFill>
                  <a:srgbClr val="003399"/>
                </a:solidFill>
                <a:latin typeface="Calibri" pitchFamily="34" charset="0"/>
              </a:rPr>
              <a:t> (I</a:t>
            </a:r>
            <a:r>
              <a:rPr lang="en-GB" sz="2000" baseline="30000" dirty="0" smtClean="0">
                <a:solidFill>
                  <a:srgbClr val="003399"/>
                </a:solidFill>
                <a:latin typeface="Calibri" pitchFamily="34" charset="0"/>
                <a:sym typeface="Symbol"/>
              </a:rPr>
              <a:t></a:t>
            </a:r>
            <a:r>
              <a:rPr lang="en-GB" sz="2000" dirty="0" smtClean="0">
                <a:solidFill>
                  <a:srgbClr val="003399"/>
                </a:solidFill>
                <a:latin typeface="Calibri" pitchFamily="34" charset="0"/>
              </a:rPr>
              <a:t> = 0</a:t>
            </a:r>
            <a:r>
              <a:rPr lang="en-GB" sz="2000" baseline="30000" dirty="0" smtClean="0">
                <a:solidFill>
                  <a:srgbClr val="003399"/>
                </a:solidFill>
                <a:latin typeface="Calibri" pitchFamily="34" charset="0"/>
              </a:rPr>
              <a:t>+</a:t>
            </a:r>
            <a:r>
              <a:rPr lang="en-GB" sz="2000" dirty="0" smtClean="0">
                <a:solidFill>
                  <a:srgbClr val="003399"/>
                </a:solidFill>
                <a:latin typeface="Calibri" pitchFamily="34" charset="0"/>
              </a:rPr>
              <a:t>) + n</a:t>
            </a:r>
            <a:endParaRPr lang="en-GB" sz="2000" b="0" dirty="0">
              <a:solidFill>
                <a:srgbClr val="003399"/>
              </a:solidFill>
              <a:latin typeface="Calibri" pitchFamily="34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8524900" y="1115088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8510386" y="3304760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5527697" y="1113956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8568442" y="2643182"/>
            <a:ext cx="1000132" cy="122396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8739214" y="2701349"/>
            <a:ext cx="785818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J = 1/2</a:t>
            </a:r>
          </a:p>
          <a:p>
            <a:pPr eaLnBrk="0" hangingPunct="0"/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g = 1</a:t>
            </a:r>
            <a:endParaRPr lang="en-GB" sz="1600" dirty="0">
              <a:solidFill>
                <a:schemeClr val="tx1"/>
              </a:solidFill>
              <a:latin typeface="Calibri" pitchFamily="34" charset="0"/>
            </a:endParaRPr>
          </a:p>
        </p:txBody>
      </p:sp>
      <p:graphicFrame>
        <p:nvGraphicFramePr>
          <p:cNvPr id="1241091" name="Object 3"/>
          <p:cNvGraphicFramePr>
            <a:graphicFrameLocks noGrp="1" noChangeAspect="1"/>
          </p:cNvGraphicFramePr>
          <p:nvPr>
            <p:ph idx="4294967295"/>
          </p:nvPr>
        </p:nvGraphicFramePr>
        <p:xfrm>
          <a:off x="8739214" y="3343437"/>
          <a:ext cx="763561" cy="514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218" name="Equation" r:id="rId10" imgW="622080" imgH="419040" progId="Equation.3">
                  <p:embed/>
                </p:oleObj>
              </mc:Choice>
              <mc:Fallback>
                <p:oleObj name="Equation" r:id="rId10" imgW="6220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9214" y="3343437"/>
                        <a:ext cx="763561" cy="5141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8000">
                                <a:alpha val="39999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5527697" y="3318142"/>
            <a:ext cx="10436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5595942" y="2633666"/>
            <a:ext cx="1000132" cy="1223962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5638857" y="2686724"/>
            <a:ext cx="785818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J = 3/2</a:t>
            </a:r>
          </a:p>
          <a:p>
            <a:pPr eaLnBrk="0" hangingPunct="0"/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g = 2</a:t>
            </a:r>
            <a:endParaRPr lang="en-GB" sz="1600" dirty="0">
              <a:solidFill>
                <a:schemeClr val="tx1"/>
              </a:solidFill>
              <a:latin typeface="Calibri" pitchFamily="34" charset="0"/>
            </a:endParaRPr>
          </a:p>
        </p:txBody>
      </p:sp>
      <p:graphicFrame>
        <p:nvGraphicFramePr>
          <p:cNvPr id="1241096" name="Object 8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5638857" y="3244514"/>
          <a:ext cx="887840" cy="598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219" name="Equation" r:id="rId12" imgW="622080" imgH="419040" progId="Equation.3">
                  <p:embed/>
                </p:oleObj>
              </mc:Choice>
              <mc:Fallback>
                <p:oleObj name="Equation" r:id="rId12" imgW="6220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57" y="3244514"/>
                        <a:ext cx="887840" cy="5984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339966">
                                <a:alpha val="50000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9966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38092" y="2786058"/>
            <a:ext cx="1785950" cy="723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buFont typeface="Symbol"/>
              <a:buChar char="Þ"/>
              <a:tabLst>
                <a:tab pos="449263" algn="l"/>
              </a:tabLst>
            </a:pPr>
            <a:r>
              <a:rPr lang="en-GB" sz="1800" dirty="0" smtClean="0">
                <a:solidFill>
                  <a:srgbClr val="FF0000"/>
                </a:solidFill>
                <a:latin typeface="Calibri" pitchFamily="34" charset="0"/>
                <a:sym typeface="MT Extra"/>
              </a:rPr>
              <a:t>  </a:t>
            </a:r>
            <a:r>
              <a:rPr lang="en-GB" sz="1800" b="1" dirty="0" smtClean="0">
                <a:solidFill>
                  <a:srgbClr val="FF0000"/>
                </a:solidFill>
                <a:latin typeface="Calibri" pitchFamily="34" charset="0"/>
                <a:sym typeface="MT Extra"/>
              </a:rPr>
              <a:t>J = 1/2</a:t>
            </a:r>
          </a:p>
          <a:p>
            <a:pPr eaLnBrk="0" hangingPunct="0">
              <a:spcBef>
                <a:spcPts val="600"/>
              </a:spcBef>
              <a:buFont typeface="Symbol"/>
              <a:buChar char="Þ"/>
              <a:tabLst>
                <a:tab pos="449263" algn="l"/>
              </a:tabLst>
            </a:pPr>
            <a:r>
              <a:rPr lang="en-GB" sz="1800" b="1" dirty="0" smtClean="0">
                <a:solidFill>
                  <a:srgbClr val="FF0000"/>
                </a:solidFill>
                <a:latin typeface="Calibri" pitchFamily="34" charset="0"/>
                <a:sym typeface="MT Extra"/>
              </a:rPr>
              <a:t>  g = 1</a:t>
            </a:r>
            <a:endParaRPr lang="en-GB" sz="1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238092" y="6215082"/>
            <a:ext cx="42735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GB" dirty="0" err="1">
                <a:solidFill>
                  <a:schemeClr val="tx1"/>
                </a:solidFill>
                <a:latin typeface="Calibri" panose="020F0502020204030204" pitchFamily="34" charset="0"/>
              </a:rPr>
              <a:t>Borella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 et al., Phys. Rev. C 76 (2007) 014605</a:t>
            </a: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309530" y="1428736"/>
            <a:ext cx="16430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= 1 from shape</a:t>
            </a:r>
            <a:endParaRPr lang="en-GB" sz="16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3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030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8" b="4587"/>
          <a:stretch>
            <a:fillRect/>
          </a:stretch>
        </p:blipFill>
        <p:spPr bwMode="auto">
          <a:xfrm>
            <a:off x="620464" y="1665313"/>
            <a:ext cx="3900488" cy="217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303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Spin </a:t>
            </a:r>
            <a:r>
              <a:rPr lang="en-GB" altLang="en-US" dirty="0"/>
              <a:t>:  capture and transmission data</a:t>
            </a:r>
          </a:p>
        </p:txBody>
      </p:sp>
      <p:pic>
        <p:nvPicPr>
          <p:cNvPr id="253030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1" b="3046"/>
          <a:stretch>
            <a:fillRect/>
          </a:stretch>
        </p:blipFill>
        <p:spPr bwMode="auto">
          <a:xfrm>
            <a:off x="620464" y="3794150"/>
            <a:ext cx="3873500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30314" name="Text Box 10"/>
          <p:cNvSpPr txBox="1">
            <a:spLocks noChangeArrowheads="1"/>
          </p:cNvSpPr>
          <p:nvPr/>
        </p:nvSpPr>
        <p:spPr bwMode="auto">
          <a:xfrm>
            <a:off x="1674564" y="6143650"/>
            <a:ext cx="187642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lang="en-GB" altLang="en-US" sz="1400" b="1">
                <a:solidFill>
                  <a:schemeClr val="tx1"/>
                </a:solidFill>
                <a:latin typeface="Arial" pitchFamily="34" charset="0"/>
              </a:rPr>
              <a:t>Neutron Energy / eV</a:t>
            </a:r>
          </a:p>
        </p:txBody>
      </p:sp>
      <p:sp>
        <p:nvSpPr>
          <p:cNvPr id="2530315" name="Text Box 11"/>
          <p:cNvSpPr txBox="1">
            <a:spLocks noChangeArrowheads="1"/>
          </p:cNvSpPr>
          <p:nvPr/>
        </p:nvSpPr>
        <p:spPr bwMode="auto">
          <a:xfrm rot="16200000">
            <a:off x="-27236" y="2435250"/>
            <a:ext cx="132397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altLang="en-US" sz="1400" b="1">
                <a:solidFill>
                  <a:schemeClr val="tx1"/>
                </a:solidFill>
                <a:latin typeface="Arial" pitchFamily="34" charset="0"/>
              </a:rPr>
              <a:t>Capture Yield</a:t>
            </a:r>
            <a:endParaRPr lang="en-US" altLang="en-US" sz="16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530318" name="Text Box 14"/>
          <p:cNvSpPr txBox="1">
            <a:spLocks noChangeArrowheads="1"/>
          </p:cNvSpPr>
          <p:nvPr/>
        </p:nvSpPr>
        <p:spPr bwMode="auto">
          <a:xfrm rot="-5400000">
            <a:off x="-16123" y="4611712"/>
            <a:ext cx="13335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lang="en-GB" altLang="en-US" sz="1400" b="1">
                <a:solidFill>
                  <a:schemeClr val="tx1"/>
                </a:solidFill>
                <a:latin typeface="Arial" pitchFamily="34" charset="0"/>
              </a:rPr>
              <a:t>Transmission</a:t>
            </a:r>
            <a:endParaRPr lang="en-GB" altLang="en-US" sz="16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530320" name="Text Box 16"/>
          <p:cNvSpPr txBox="1">
            <a:spLocks noChangeArrowheads="1"/>
          </p:cNvSpPr>
          <p:nvPr/>
        </p:nvSpPr>
        <p:spPr bwMode="auto">
          <a:xfrm>
            <a:off x="1277468" y="1922460"/>
            <a:ext cx="702116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lang="en-GB" altLang="en-US" sz="1800" dirty="0" smtClean="0">
                <a:solidFill>
                  <a:schemeClr val="tx1"/>
                </a:solidFill>
                <a:latin typeface="Arial" pitchFamily="34" charset="0"/>
              </a:rPr>
              <a:t>g </a:t>
            </a:r>
            <a:r>
              <a:rPr lang="en-GB" altLang="en-US" sz="1800" dirty="0">
                <a:solidFill>
                  <a:schemeClr val="tx1"/>
                </a:solidFill>
                <a:latin typeface="Arial" pitchFamily="34" charset="0"/>
              </a:rPr>
              <a:t>= 1</a:t>
            </a:r>
          </a:p>
        </p:txBody>
      </p:sp>
      <p:graphicFrame>
        <p:nvGraphicFramePr>
          <p:cNvPr id="2530321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5166439"/>
              </p:ext>
            </p:extLst>
          </p:nvPr>
        </p:nvGraphicFramePr>
        <p:xfrm>
          <a:off x="3093789" y="1810568"/>
          <a:ext cx="9144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82" name="Equation" r:id="rId5" imgW="609480" imgH="444240" progId="Equation.3">
                  <p:embed/>
                </p:oleObj>
              </mc:Choice>
              <mc:Fallback>
                <p:oleObj name="Equation" r:id="rId5" imgW="6094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3789" y="1810568"/>
                        <a:ext cx="91440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00">
                                <a:alpha val="50000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30324" name="Text Box 20"/>
          <p:cNvSpPr txBox="1">
            <a:spLocks noChangeArrowheads="1"/>
          </p:cNvSpPr>
          <p:nvPr/>
        </p:nvSpPr>
        <p:spPr bwMode="auto">
          <a:xfrm>
            <a:off x="2852489" y="5927750"/>
            <a:ext cx="560388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altLang="en-US" b="1">
                <a:solidFill>
                  <a:schemeClr val="tx1"/>
                </a:solidFill>
                <a:latin typeface="Arial" pitchFamily="34" charset="0"/>
              </a:rPr>
              <a:t>200.0</a:t>
            </a:r>
          </a:p>
        </p:txBody>
      </p:sp>
      <p:sp>
        <p:nvSpPr>
          <p:cNvPr id="2530325" name="Text Box 21"/>
          <p:cNvSpPr txBox="1">
            <a:spLocks noChangeArrowheads="1"/>
          </p:cNvSpPr>
          <p:nvPr/>
        </p:nvSpPr>
        <p:spPr bwMode="auto">
          <a:xfrm>
            <a:off x="1834902" y="5930925"/>
            <a:ext cx="560387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altLang="en-US" b="1">
                <a:solidFill>
                  <a:schemeClr val="tx1"/>
                </a:solidFill>
                <a:latin typeface="Arial" pitchFamily="34" charset="0"/>
              </a:rPr>
              <a:t>199.0</a:t>
            </a:r>
          </a:p>
        </p:txBody>
      </p:sp>
      <p:sp>
        <p:nvSpPr>
          <p:cNvPr id="2530326" name="Text Box 22"/>
          <p:cNvSpPr txBox="1">
            <a:spLocks noChangeArrowheads="1"/>
          </p:cNvSpPr>
          <p:nvPr/>
        </p:nvSpPr>
        <p:spPr bwMode="auto">
          <a:xfrm>
            <a:off x="1638403" y="876892"/>
            <a:ext cx="10823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sz="2000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232</a:t>
            </a:r>
            <a:r>
              <a:rPr lang="en-GB" alt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Th + n</a:t>
            </a: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5399298" y="836712"/>
            <a:ext cx="1785950" cy="723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buFont typeface="Symbol"/>
              <a:buChar char="Þ"/>
              <a:tabLst>
                <a:tab pos="449263" algn="l"/>
              </a:tabLst>
            </a:pPr>
            <a:r>
              <a:rPr lang="en-GB" sz="18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 J =1/2  or 3/2</a:t>
            </a:r>
          </a:p>
          <a:p>
            <a:pPr eaLnBrk="0" hangingPunct="0">
              <a:spcBef>
                <a:spcPts val="600"/>
              </a:spcBef>
              <a:buFont typeface="Symbol"/>
              <a:buChar char="Þ"/>
              <a:tabLst>
                <a:tab pos="449263" algn="l"/>
              </a:tabLst>
            </a:pPr>
            <a:r>
              <a:rPr lang="en-GB" sz="18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 g = 1    or  2</a:t>
            </a:r>
            <a:endParaRPr lang="en-GB" sz="18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3314431" y="908720"/>
            <a:ext cx="16430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= 1 from shape</a:t>
            </a:r>
            <a:endParaRPr lang="en-GB" sz="16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34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030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8" b="4587"/>
          <a:stretch>
            <a:fillRect/>
          </a:stretch>
        </p:blipFill>
        <p:spPr bwMode="auto">
          <a:xfrm>
            <a:off x="620464" y="1665313"/>
            <a:ext cx="3900488" cy="217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303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Spin </a:t>
            </a:r>
            <a:r>
              <a:rPr lang="en-GB" altLang="en-US" dirty="0"/>
              <a:t>:  capture and transmission data</a:t>
            </a:r>
          </a:p>
        </p:txBody>
      </p:sp>
      <p:pic>
        <p:nvPicPr>
          <p:cNvPr id="253030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1" b="3046"/>
          <a:stretch>
            <a:fillRect/>
          </a:stretch>
        </p:blipFill>
        <p:spPr bwMode="auto">
          <a:xfrm>
            <a:off x="620464" y="3794150"/>
            <a:ext cx="3873500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30314" name="Text Box 10"/>
          <p:cNvSpPr txBox="1">
            <a:spLocks noChangeArrowheads="1"/>
          </p:cNvSpPr>
          <p:nvPr/>
        </p:nvSpPr>
        <p:spPr bwMode="auto">
          <a:xfrm>
            <a:off x="1674564" y="6143650"/>
            <a:ext cx="187642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lang="en-GB" altLang="en-US" sz="1400" b="1">
                <a:solidFill>
                  <a:schemeClr val="tx1"/>
                </a:solidFill>
                <a:latin typeface="Arial" pitchFamily="34" charset="0"/>
              </a:rPr>
              <a:t>Neutron Energy / eV</a:t>
            </a:r>
          </a:p>
        </p:txBody>
      </p:sp>
      <p:sp>
        <p:nvSpPr>
          <p:cNvPr id="2530315" name="Text Box 11"/>
          <p:cNvSpPr txBox="1">
            <a:spLocks noChangeArrowheads="1"/>
          </p:cNvSpPr>
          <p:nvPr/>
        </p:nvSpPr>
        <p:spPr bwMode="auto">
          <a:xfrm rot="16200000">
            <a:off x="-27236" y="2435250"/>
            <a:ext cx="132397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altLang="en-US" sz="1400" b="1">
                <a:solidFill>
                  <a:schemeClr val="tx1"/>
                </a:solidFill>
                <a:latin typeface="Arial" pitchFamily="34" charset="0"/>
              </a:rPr>
              <a:t>Capture Yield</a:t>
            </a:r>
            <a:endParaRPr lang="en-US" altLang="en-US" sz="16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530318" name="Text Box 14"/>
          <p:cNvSpPr txBox="1">
            <a:spLocks noChangeArrowheads="1"/>
          </p:cNvSpPr>
          <p:nvPr/>
        </p:nvSpPr>
        <p:spPr bwMode="auto">
          <a:xfrm rot="-5400000">
            <a:off x="-16123" y="4611712"/>
            <a:ext cx="13335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lang="en-GB" altLang="en-US" sz="1400" b="1">
                <a:solidFill>
                  <a:schemeClr val="tx1"/>
                </a:solidFill>
                <a:latin typeface="Arial" pitchFamily="34" charset="0"/>
              </a:rPr>
              <a:t>Transmission</a:t>
            </a:r>
            <a:endParaRPr lang="en-GB" altLang="en-US" sz="16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530320" name="Text Box 16"/>
          <p:cNvSpPr txBox="1">
            <a:spLocks noChangeArrowheads="1"/>
          </p:cNvSpPr>
          <p:nvPr/>
        </p:nvSpPr>
        <p:spPr bwMode="auto">
          <a:xfrm>
            <a:off x="1277468" y="1922460"/>
            <a:ext cx="702116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lang="en-GB" altLang="en-US" sz="1800" dirty="0" smtClean="0">
                <a:solidFill>
                  <a:schemeClr val="tx1"/>
                </a:solidFill>
                <a:latin typeface="Arial" pitchFamily="34" charset="0"/>
              </a:rPr>
              <a:t>g </a:t>
            </a:r>
            <a:r>
              <a:rPr lang="en-GB" altLang="en-US" sz="1800" dirty="0">
                <a:solidFill>
                  <a:schemeClr val="tx1"/>
                </a:solidFill>
                <a:latin typeface="Arial" pitchFamily="34" charset="0"/>
              </a:rPr>
              <a:t>= 1</a:t>
            </a:r>
          </a:p>
        </p:txBody>
      </p:sp>
      <p:graphicFrame>
        <p:nvGraphicFramePr>
          <p:cNvPr id="2530321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4949052"/>
              </p:ext>
            </p:extLst>
          </p:nvPr>
        </p:nvGraphicFramePr>
        <p:xfrm>
          <a:off x="3093789" y="1810568"/>
          <a:ext cx="9144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986" name="Equation" r:id="rId5" imgW="609480" imgH="444240" progId="Equation.3">
                  <p:embed/>
                </p:oleObj>
              </mc:Choice>
              <mc:Fallback>
                <p:oleObj name="Equation" r:id="rId5" imgW="6094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3789" y="1810568"/>
                        <a:ext cx="91440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00">
                                <a:alpha val="50000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30324" name="Text Box 20"/>
          <p:cNvSpPr txBox="1">
            <a:spLocks noChangeArrowheads="1"/>
          </p:cNvSpPr>
          <p:nvPr/>
        </p:nvSpPr>
        <p:spPr bwMode="auto">
          <a:xfrm>
            <a:off x="2852489" y="5927750"/>
            <a:ext cx="560388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altLang="en-US" b="1">
                <a:solidFill>
                  <a:schemeClr val="tx1"/>
                </a:solidFill>
                <a:latin typeface="Arial" pitchFamily="34" charset="0"/>
              </a:rPr>
              <a:t>200.0</a:t>
            </a:r>
          </a:p>
        </p:txBody>
      </p:sp>
      <p:sp>
        <p:nvSpPr>
          <p:cNvPr id="2530325" name="Text Box 21"/>
          <p:cNvSpPr txBox="1">
            <a:spLocks noChangeArrowheads="1"/>
          </p:cNvSpPr>
          <p:nvPr/>
        </p:nvSpPr>
        <p:spPr bwMode="auto">
          <a:xfrm>
            <a:off x="1834902" y="5930925"/>
            <a:ext cx="560387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altLang="en-US" b="1">
                <a:solidFill>
                  <a:schemeClr val="tx1"/>
                </a:solidFill>
                <a:latin typeface="Arial" pitchFamily="34" charset="0"/>
              </a:rPr>
              <a:t>199.0</a:t>
            </a:r>
          </a:p>
        </p:txBody>
      </p:sp>
      <p:sp>
        <p:nvSpPr>
          <p:cNvPr id="2530326" name="Text Box 22"/>
          <p:cNvSpPr txBox="1">
            <a:spLocks noChangeArrowheads="1"/>
          </p:cNvSpPr>
          <p:nvPr/>
        </p:nvSpPr>
        <p:spPr bwMode="auto">
          <a:xfrm>
            <a:off x="1638403" y="876892"/>
            <a:ext cx="10823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sz="2000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232</a:t>
            </a:r>
            <a:r>
              <a:rPr lang="en-GB" alt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Th + n</a:t>
            </a: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5399298" y="836712"/>
            <a:ext cx="1785950" cy="723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buFont typeface="Symbol"/>
              <a:buChar char="Þ"/>
              <a:tabLst>
                <a:tab pos="449263" algn="l"/>
              </a:tabLst>
            </a:pPr>
            <a:r>
              <a:rPr lang="en-GB" sz="18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 J =1/2  or 3/2</a:t>
            </a:r>
          </a:p>
          <a:p>
            <a:pPr eaLnBrk="0" hangingPunct="0">
              <a:spcBef>
                <a:spcPts val="600"/>
              </a:spcBef>
              <a:buFont typeface="Symbol"/>
              <a:buChar char="Þ"/>
              <a:tabLst>
                <a:tab pos="449263" algn="l"/>
              </a:tabLst>
            </a:pPr>
            <a:r>
              <a:rPr lang="en-GB" sz="18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 g = 1    or  2</a:t>
            </a:r>
            <a:endParaRPr lang="en-GB" sz="18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42"/>
          <a:stretch>
            <a:fillRect/>
          </a:stretch>
        </p:blipFill>
        <p:spPr bwMode="auto">
          <a:xfrm>
            <a:off x="5832028" y="3768750"/>
            <a:ext cx="3873500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9" b="4515"/>
          <a:stretch>
            <a:fillRect/>
          </a:stretch>
        </p:blipFill>
        <p:spPr bwMode="auto">
          <a:xfrm>
            <a:off x="5827265" y="1628800"/>
            <a:ext cx="3844925" cy="221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94381"/>
              </p:ext>
            </p:extLst>
          </p:nvPr>
        </p:nvGraphicFramePr>
        <p:xfrm>
          <a:off x="8346628" y="1829618"/>
          <a:ext cx="8953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987" name="Equation" r:id="rId9" imgW="596880" imgH="419040" progId="Equation.3">
                  <p:embed/>
                </p:oleObj>
              </mc:Choice>
              <mc:Fallback>
                <p:oleObj name="Equation" r:id="rId9" imgW="5968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46628" y="1829618"/>
                        <a:ext cx="895350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6917878" y="6143650"/>
            <a:ext cx="187642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lang="en-GB" altLang="en-US" sz="1400" b="1">
                <a:solidFill>
                  <a:schemeClr val="tx1"/>
                </a:solidFill>
                <a:latin typeface="Arial" pitchFamily="34" charset="0"/>
              </a:rPr>
              <a:t>Neutron Energy / eV</a:t>
            </a: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 rot="16200000">
            <a:off x="5138290" y="2473350"/>
            <a:ext cx="132397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altLang="en-US" sz="1400" b="1">
                <a:solidFill>
                  <a:schemeClr val="tx1"/>
                </a:solidFill>
                <a:latin typeface="Arial" pitchFamily="34" charset="0"/>
              </a:rPr>
              <a:t>Capture Yield</a:t>
            </a:r>
            <a:endParaRPr lang="en-US" altLang="en-US" sz="16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 rot="-5400000">
            <a:off x="5120828" y="4665687"/>
            <a:ext cx="13335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lang="en-GB" altLang="en-US" sz="1400" b="1">
                <a:solidFill>
                  <a:schemeClr val="tx1"/>
                </a:solidFill>
                <a:latin typeface="Arial" pitchFamily="34" charset="0"/>
              </a:rPr>
              <a:t>Transmission</a:t>
            </a:r>
            <a:endParaRPr lang="en-GB" altLang="en-US" sz="16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6413736" y="1778791"/>
            <a:ext cx="702116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lang="en-GB" altLang="en-US" sz="1800" dirty="0" smtClean="0">
                <a:solidFill>
                  <a:schemeClr val="tx1"/>
                </a:solidFill>
                <a:latin typeface="Arial" pitchFamily="34" charset="0"/>
              </a:rPr>
              <a:t>g </a:t>
            </a:r>
            <a:r>
              <a:rPr lang="en-GB" altLang="en-US" sz="1800" dirty="0">
                <a:solidFill>
                  <a:schemeClr val="tx1"/>
                </a:solidFill>
                <a:latin typeface="Arial" pitchFamily="34" charset="0"/>
              </a:rPr>
              <a:t>= 2</a:t>
            </a: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8051353" y="5899175"/>
            <a:ext cx="560387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altLang="en-US" b="1">
                <a:solidFill>
                  <a:schemeClr val="tx1"/>
                </a:solidFill>
                <a:latin typeface="Arial" pitchFamily="34" charset="0"/>
              </a:rPr>
              <a:t>200.0</a:t>
            </a:r>
          </a:p>
        </p:txBody>
      </p:sp>
      <p:sp>
        <p:nvSpPr>
          <p:cNvPr id="33" name="Text Box 19"/>
          <p:cNvSpPr txBox="1">
            <a:spLocks noChangeArrowheads="1"/>
          </p:cNvSpPr>
          <p:nvPr/>
        </p:nvSpPr>
        <p:spPr bwMode="auto">
          <a:xfrm>
            <a:off x="7033765" y="5902350"/>
            <a:ext cx="560388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altLang="en-US" b="1">
                <a:solidFill>
                  <a:schemeClr val="tx1"/>
                </a:solidFill>
                <a:latin typeface="Arial" pitchFamily="34" charset="0"/>
              </a:rPr>
              <a:t>199.0</a:t>
            </a: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3314431" y="908720"/>
            <a:ext cx="16430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= 1 from shape</a:t>
            </a:r>
            <a:endParaRPr lang="en-GB" sz="16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46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030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8" b="4587"/>
          <a:stretch>
            <a:fillRect/>
          </a:stretch>
        </p:blipFill>
        <p:spPr bwMode="auto">
          <a:xfrm>
            <a:off x="620464" y="1665313"/>
            <a:ext cx="3900488" cy="217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303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Spin </a:t>
            </a:r>
            <a:r>
              <a:rPr lang="en-GB" altLang="en-US" dirty="0"/>
              <a:t>factor :  capture and transmission data</a:t>
            </a:r>
          </a:p>
        </p:txBody>
      </p:sp>
      <p:pic>
        <p:nvPicPr>
          <p:cNvPr id="253030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1" b="3046"/>
          <a:stretch>
            <a:fillRect/>
          </a:stretch>
        </p:blipFill>
        <p:spPr bwMode="auto">
          <a:xfrm>
            <a:off x="620464" y="3794150"/>
            <a:ext cx="3873500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30314" name="Text Box 10"/>
          <p:cNvSpPr txBox="1">
            <a:spLocks noChangeArrowheads="1"/>
          </p:cNvSpPr>
          <p:nvPr/>
        </p:nvSpPr>
        <p:spPr bwMode="auto">
          <a:xfrm>
            <a:off x="1674564" y="6143650"/>
            <a:ext cx="187642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lang="en-GB" altLang="en-US" sz="1400" b="1">
                <a:solidFill>
                  <a:schemeClr val="tx1"/>
                </a:solidFill>
                <a:latin typeface="Arial" pitchFamily="34" charset="0"/>
              </a:rPr>
              <a:t>Neutron Energy / eV</a:t>
            </a:r>
          </a:p>
        </p:txBody>
      </p:sp>
      <p:sp>
        <p:nvSpPr>
          <p:cNvPr id="2530315" name="Text Box 11"/>
          <p:cNvSpPr txBox="1">
            <a:spLocks noChangeArrowheads="1"/>
          </p:cNvSpPr>
          <p:nvPr/>
        </p:nvSpPr>
        <p:spPr bwMode="auto">
          <a:xfrm rot="16200000">
            <a:off x="-27236" y="2435250"/>
            <a:ext cx="132397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altLang="en-US" sz="1400" b="1">
                <a:solidFill>
                  <a:schemeClr val="tx1"/>
                </a:solidFill>
                <a:latin typeface="Arial" pitchFamily="34" charset="0"/>
              </a:rPr>
              <a:t>Capture Yield</a:t>
            </a:r>
            <a:endParaRPr lang="en-US" altLang="en-US" sz="16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530318" name="Text Box 14"/>
          <p:cNvSpPr txBox="1">
            <a:spLocks noChangeArrowheads="1"/>
          </p:cNvSpPr>
          <p:nvPr/>
        </p:nvSpPr>
        <p:spPr bwMode="auto">
          <a:xfrm rot="-5400000">
            <a:off x="-16123" y="4611712"/>
            <a:ext cx="13335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lang="en-GB" altLang="en-US" sz="1400" b="1">
                <a:solidFill>
                  <a:schemeClr val="tx1"/>
                </a:solidFill>
                <a:latin typeface="Arial" pitchFamily="34" charset="0"/>
              </a:rPr>
              <a:t>Transmission</a:t>
            </a:r>
            <a:endParaRPr lang="en-GB" altLang="en-US" sz="16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530320" name="Text Box 16"/>
          <p:cNvSpPr txBox="1">
            <a:spLocks noChangeArrowheads="1"/>
          </p:cNvSpPr>
          <p:nvPr/>
        </p:nvSpPr>
        <p:spPr bwMode="auto">
          <a:xfrm>
            <a:off x="1271057" y="1922460"/>
            <a:ext cx="714940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lang="en-GB" altLang="en-US" sz="1800" b="1" dirty="0" smtClean="0">
                <a:solidFill>
                  <a:schemeClr val="tx1"/>
                </a:solidFill>
                <a:latin typeface="Arial" pitchFamily="34" charset="0"/>
              </a:rPr>
              <a:t>g </a:t>
            </a:r>
            <a:r>
              <a:rPr lang="en-GB" altLang="en-US" sz="1800" b="1" dirty="0">
                <a:solidFill>
                  <a:schemeClr val="tx1"/>
                </a:solidFill>
                <a:latin typeface="Arial" pitchFamily="34" charset="0"/>
              </a:rPr>
              <a:t>= 1</a:t>
            </a:r>
          </a:p>
        </p:txBody>
      </p:sp>
      <p:graphicFrame>
        <p:nvGraphicFramePr>
          <p:cNvPr id="2530321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6010339"/>
              </p:ext>
            </p:extLst>
          </p:nvPr>
        </p:nvGraphicFramePr>
        <p:xfrm>
          <a:off x="3093789" y="1810568"/>
          <a:ext cx="9144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010" name="Equation" r:id="rId5" imgW="609480" imgH="444240" progId="Equation.3">
                  <p:embed/>
                </p:oleObj>
              </mc:Choice>
              <mc:Fallback>
                <p:oleObj name="Equation" r:id="rId5" imgW="6094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3789" y="1810568"/>
                        <a:ext cx="914400" cy="666750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30324" name="Text Box 20"/>
          <p:cNvSpPr txBox="1">
            <a:spLocks noChangeArrowheads="1"/>
          </p:cNvSpPr>
          <p:nvPr/>
        </p:nvSpPr>
        <p:spPr bwMode="auto">
          <a:xfrm>
            <a:off x="2852489" y="5927750"/>
            <a:ext cx="560388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altLang="en-US" b="1">
                <a:solidFill>
                  <a:schemeClr val="tx1"/>
                </a:solidFill>
                <a:latin typeface="Arial" pitchFamily="34" charset="0"/>
              </a:rPr>
              <a:t>200.0</a:t>
            </a:r>
          </a:p>
        </p:txBody>
      </p:sp>
      <p:sp>
        <p:nvSpPr>
          <p:cNvPr id="2530325" name="Text Box 21"/>
          <p:cNvSpPr txBox="1">
            <a:spLocks noChangeArrowheads="1"/>
          </p:cNvSpPr>
          <p:nvPr/>
        </p:nvSpPr>
        <p:spPr bwMode="auto">
          <a:xfrm>
            <a:off x="1834902" y="5930925"/>
            <a:ext cx="560387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altLang="en-US" b="1">
                <a:solidFill>
                  <a:schemeClr val="tx1"/>
                </a:solidFill>
                <a:latin typeface="Arial" pitchFamily="34" charset="0"/>
              </a:rPr>
              <a:t>199.0</a:t>
            </a:r>
          </a:p>
        </p:txBody>
      </p:sp>
      <p:sp>
        <p:nvSpPr>
          <p:cNvPr id="2530326" name="Text Box 22"/>
          <p:cNvSpPr txBox="1">
            <a:spLocks noChangeArrowheads="1"/>
          </p:cNvSpPr>
          <p:nvPr/>
        </p:nvSpPr>
        <p:spPr bwMode="auto">
          <a:xfrm>
            <a:off x="1638403" y="876892"/>
            <a:ext cx="10823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sz="2000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232</a:t>
            </a:r>
            <a:r>
              <a:rPr lang="en-GB" alt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Th + n</a:t>
            </a: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5399298" y="836712"/>
            <a:ext cx="1785950" cy="723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buFont typeface="Symbol"/>
              <a:buChar char="Þ"/>
              <a:tabLst>
                <a:tab pos="449263" algn="l"/>
              </a:tabLst>
            </a:pPr>
            <a:r>
              <a:rPr lang="en-GB" sz="18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 </a:t>
            </a:r>
            <a:r>
              <a:rPr lang="en-GB" sz="1800" b="1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J =1/2  </a:t>
            </a:r>
            <a:r>
              <a:rPr lang="en-GB" sz="18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or 3/2</a:t>
            </a:r>
          </a:p>
          <a:p>
            <a:pPr eaLnBrk="0" hangingPunct="0">
              <a:spcBef>
                <a:spcPts val="600"/>
              </a:spcBef>
              <a:buFont typeface="Symbol"/>
              <a:buChar char="Þ"/>
              <a:tabLst>
                <a:tab pos="449263" algn="l"/>
              </a:tabLst>
            </a:pPr>
            <a:r>
              <a:rPr lang="en-GB" sz="18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 </a:t>
            </a:r>
            <a:r>
              <a:rPr lang="en-GB" sz="1800" b="1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g = 1</a:t>
            </a:r>
            <a:r>
              <a:rPr lang="en-GB" sz="18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   or  2</a:t>
            </a:r>
            <a:endParaRPr lang="en-GB" sz="18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42"/>
          <a:stretch>
            <a:fillRect/>
          </a:stretch>
        </p:blipFill>
        <p:spPr bwMode="auto">
          <a:xfrm>
            <a:off x="5832028" y="3768750"/>
            <a:ext cx="3873500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9" b="4515"/>
          <a:stretch>
            <a:fillRect/>
          </a:stretch>
        </p:blipFill>
        <p:spPr bwMode="auto">
          <a:xfrm>
            <a:off x="5827265" y="1628800"/>
            <a:ext cx="3844925" cy="221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8473605"/>
              </p:ext>
            </p:extLst>
          </p:nvPr>
        </p:nvGraphicFramePr>
        <p:xfrm>
          <a:off x="8346628" y="1829618"/>
          <a:ext cx="8953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011" name="Equation" r:id="rId9" imgW="596880" imgH="419040" progId="Equation.3">
                  <p:embed/>
                </p:oleObj>
              </mc:Choice>
              <mc:Fallback>
                <p:oleObj name="Equation" r:id="rId9" imgW="5968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46628" y="1829618"/>
                        <a:ext cx="895350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6917878" y="6143650"/>
            <a:ext cx="187642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lang="en-GB" altLang="en-US" sz="1400" b="1">
                <a:solidFill>
                  <a:schemeClr val="tx1"/>
                </a:solidFill>
                <a:latin typeface="Arial" pitchFamily="34" charset="0"/>
              </a:rPr>
              <a:t>Neutron Energy / eV</a:t>
            </a: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 rot="16200000">
            <a:off x="5138290" y="2473350"/>
            <a:ext cx="132397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altLang="en-US" sz="1400" b="1">
                <a:solidFill>
                  <a:schemeClr val="tx1"/>
                </a:solidFill>
                <a:latin typeface="Arial" pitchFamily="34" charset="0"/>
              </a:rPr>
              <a:t>Capture Yield</a:t>
            </a:r>
            <a:endParaRPr lang="en-US" altLang="en-US" sz="16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 rot="-5400000">
            <a:off x="5120828" y="4665687"/>
            <a:ext cx="13335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lang="en-GB" altLang="en-US" sz="1400" b="1">
                <a:solidFill>
                  <a:schemeClr val="tx1"/>
                </a:solidFill>
                <a:latin typeface="Arial" pitchFamily="34" charset="0"/>
              </a:rPr>
              <a:t>Transmission</a:t>
            </a:r>
            <a:endParaRPr lang="en-GB" altLang="en-US" sz="16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6413736" y="1778791"/>
            <a:ext cx="702116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lang="en-GB" altLang="en-US" sz="1800" dirty="0" smtClean="0">
                <a:solidFill>
                  <a:schemeClr val="tx1"/>
                </a:solidFill>
                <a:latin typeface="Arial" pitchFamily="34" charset="0"/>
              </a:rPr>
              <a:t>g </a:t>
            </a:r>
            <a:r>
              <a:rPr lang="en-GB" altLang="en-US" sz="1800" dirty="0">
                <a:solidFill>
                  <a:schemeClr val="tx1"/>
                </a:solidFill>
                <a:latin typeface="Arial" pitchFamily="34" charset="0"/>
              </a:rPr>
              <a:t>= 2</a:t>
            </a: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8051353" y="5899175"/>
            <a:ext cx="560387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altLang="en-US" b="1">
                <a:solidFill>
                  <a:schemeClr val="tx1"/>
                </a:solidFill>
                <a:latin typeface="Arial" pitchFamily="34" charset="0"/>
              </a:rPr>
              <a:t>200.0</a:t>
            </a:r>
          </a:p>
        </p:txBody>
      </p:sp>
      <p:sp>
        <p:nvSpPr>
          <p:cNvPr id="33" name="Text Box 19"/>
          <p:cNvSpPr txBox="1">
            <a:spLocks noChangeArrowheads="1"/>
          </p:cNvSpPr>
          <p:nvPr/>
        </p:nvSpPr>
        <p:spPr bwMode="auto">
          <a:xfrm>
            <a:off x="7033765" y="5902350"/>
            <a:ext cx="560388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altLang="en-US" b="1">
                <a:solidFill>
                  <a:schemeClr val="tx1"/>
                </a:solidFill>
                <a:latin typeface="Arial" pitchFamily="34" charset="0"/>
              </a:rPr>
              <a:t>199.0</a:t>
            </a: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3314431" y="908720"/>
            <a:ext cx="1643074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  <a:sym typeface="MT Extra"/>
              </a:rPr>
              <a:t>ℓ</a:t>
            </a:r>
            <a:r>
              <a:rPr lang="en-GB" sz="1600" dirty="0" smtClean="0">
                <a:solidFill>
                  <a:schemeClr val="tx1"/>
                </a:solidFill>
                <a:latin typeface="Calibri" pitchFamily="34" charset="0"/>
                <a:sym typeface="MT Extra"/>
              </a:rPr>
              <a:t> = 1 from shape</a:t>
            </a:r>
            <a:endParaRPr lang="en-GB" sz="16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94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1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Use of average </a:t>
            </a:r>
            <a:r>
              <a:rPr lang="en-GB" altLang="en-US" dirty="0" smtClean="0"/>
              <a:t>radiation width </a:t>
            </a:r>
            <a:endParaRPr lang="en-GB" altLang="en-US" dirty="0"/>
          </a:p>
        </p:txBody>
      </p:sp>
      <p:sp>
        <p:nvSpPr>
          <p:cNvPr id="2521095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132209" y="1052736"/>
            <a:ext cx="4676775" cy="5399088"/>
          </a:xfrm>
          <a:noFill/>
          <a:ln w="38100">
            <a:solidFill>
              <a:srgbClr val="333399"/>
            </a:solidFill>
            <a:miter lim="800000"/>
            <a:headEnd/>
            <a:tailEnd/>
          </a:ln>
        </p:spPr>
        <p:txBody>
          <a:bodyPr wrap="none" lIns="180000" tIns="180000" rIns="180000" bIns="180000"/>
          <a:lstStyle/>
          <a:p>
            <a:pPr>
              <a:buFont typeface="Arial" panose="020B0604020202020204" pitchFamily="34" charset="0"/>
              <a:buChar char="•"/>
            </a:pPr>
            <a:r>
              <a:rPr lang="en-GB" altLang="en-US" sz="2200" b="0" dirty="0">
                <a:latin typeface="Calibri" panose="020F0502020204030204" pitchFamily="34" charset="0"/>
              </a:rPr>
              <a:t>Capture Kernel vs </a:t>
            </a:r>
            <a:r>
              <a:rPr lang="en-GB" altLang="en-US" sz="2200" b="0" dirty="0" err="1">
                <a:latin typeface="Calibri" panose="020F0502020204030204" pitchFamily="34" charset="0"/>
              </a:rPr>
              <a:t>g</a:t>
            </a:r>
            <a:r>
              <a:rPr lang="en-GB" altLang="en-US" sz="2200" b="0" dirty="0" err="1">
                <a:latin typeface="Calibri" panose="020F0502020204030204" pitchFamily="34" charset="0"/>
                <a:sym typeface="Symbol" pitchFamily="18" charset="2"/>
              </a:rPr>
              <a:t></a:t>
            </a:r>
            <a:r>
              <a:rPr lang="en-GB" altLang="en-US" sz="2200" b="0" baseline="-25000" dirty="0" err="1">
                <a:latin typeface="Calibri" panose="020F0502020204030204" pitchFamily="34" charset="0"/>
                <a:sym typeface="Symbol" pitchFamily="18" charset="2"/>
              </a:rPr>
              <a:t>n</a:t>
            </a:r>
            <a:endParaRPr lang="en-GB" altLang="en-US" sz="2200" b="0" baseline="-25000" dirty="0">
              <a:latin typeface="Calibri" panose="020F0502020204030204" pitchFamily="34" charset="0"/>
              <a:sym typeface="Symbol" pitchFamily="18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b="0" baseline="-25000" dirty="0">
              <a:latin typeface="Calibri" panose="020F0502020204030204" pitchFamily="34" charset="0"/>
              <a:sym typeface="Symbol" pitchFamily="18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b="0" baseline="-25000" dirty="0">
              <a:latin typeface="Calibri" panose="020F0502020204030204" pitchFamily="34" charset="0"/>
              <a:sym typeface="Symbol" pitchFamily="18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b="0" baseline="-25000" dirty="0">
              <a:latin typeface="Calibri" panose="020F0502020204030204" pitchFamily="34" charset="0"/>
              <a:sym typeface="Symbol" pitchFamily="18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b="0" baseline="-25000" dirty="0">
              <a:latin typeface="Calibri" panose="020F0502020204030204" pitchFamily="34" charset="0"/>
              <a:sym typeface="Symbol" pitchFamily="18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b="0" baseline="-25000" dirty="0">
              <a:latin typeface="Calibri" panose="020F0502020204030204" pitchFamily="34" charset="0"/>
              <a:sym typeface="Symbol" pitchFamily="18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b="0" baseline="-25000" dirty="0">
              <a:latin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252109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t="5879" r="5185" b="5879"/>
          <a:stretch>
            <a:fillRect/>
          </a:stretch>
        </p:blipFill>
        <p:spPr bwMode="auto">
          <a:xfrm>
            <a:off x="5037138" y="1079500"/>
            <a:ext cx="4814887" cy="417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5210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5015244"/>
              </p:ext>
            </p:extLst>
          </p:nvPr>
        </p:nvGraphicFramePr>
        <p:xfrm>
          <a:off x="778396" y="1844824"/>
          <a:ext cx="3238500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246" name="Equation" r:id="rId4" imgW="1803240" imgH="482400" progId="Equation.3">
                  <p:embed/>
                </p:oleObj>
              </mc:Choice>
              <mc:Fallback>
                <p:oleObj name="Equation" r:id="rId4" imgW="18032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396" y="1844824"/>
                        <a:ext cx="3238500" cy="865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2109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5194187"/>
              </p:ext>
            </p:extLst>
          </p:nvPr>
        </p:nvGraphicFramePr>
        <p:xfrm>
          <a:off x="2144688" y="2708920"/>
          <a:ext cx="1093787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247" name="Equation" r:id="rId6" imgW="609480" imgH="253800" progId="Equation.3">
                  <p:embed/>
                </p:oleObj>
              </mc:Choice>
              <mc:Fallback>
                <p:oleObj name="Equation" r:id="rId6" imgW="6094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4688" y="2708920"/>
                        <a:ext cx="1093787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347619" y="910223"/>
            <a:ext cx="7152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sz="20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110</a:t>
            </a:r>
            <a:r>
              <a:rPr lang="en-GB" alt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Cd</a:t>
            </a:r>
            <a:endParaRPr lang="en-GB" alt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05314" y="5805264"/>
            <a:ext cx="400904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sz="1600" dirty="0">
                <a:solidFill>
                  <a:schemeClr val="tx1"/>
                </a:solidFill>
                <a:latin typeface="Calibri" panose="020F0502020204030204" pitchFamily="34" charset="0"/>
              </a:rPr>
              <a:t>Musgrove et al., J. Phys. G., 4 (1978) 771 - 785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79688" y="1425792"/>
            <a:ext cx="26481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Cambria Math"/>
                <a:ea typeface="Cambria Math"/>
              </a:rPr>
              <a:t>ℓ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64565" y="1451452"/>
            <a:ext cx="373820" cy="8184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/>
                </a:solidFill>
                <a:latin typeface="Calibri" panose="020F0502020204030204" pitchFamily="34" charset="0"/>
                <a:ea typeface="Cambria Math"/>
              </a:rPr>
              <a:t>J</a:t>
            </a:r>
          </a:p>
          <a:p>
            <a:pPr algn="ctr">
              <a:lnSpc>
                <a:spcPts val="1500"/>
              </a:lnSpc>
            </a:pPr>
            <a:r>
              <a:rPr lang="en-GB" sz="1050" dirty="0" smtClean="0">
                <a:solidFill>
                  <a:schemeClr val="tx1"/>
                </a:solidFill>
                <a:latin typeface="Calibri" panose="020F0502020204030204" pitchFamily="34" charset="0"/>
                <a:ea typeface="Cambria Math"/>
              </a:rPr>
              <a:t>1/2</a:t>
            </a:r>
          </a:p>
          <a:p>
            <a:pPr algn="ctr">
              <a:lnSpc>
                <a:spcPts val="1500"/>
              </a:lnSpc>
            </a:pPr>
            <a:r>
              <a:rPr lang="en-GB" sz="1050" dirty="0" smtClean="0">
                <a:solidFill>
                  <a:schemeClr val="tx1"/>
                </a:solidFill>
                <a:latin typeface="Calibri" panose="020F0502020204030204" pitchFamily="34" charset="0"/>
                <a:ea typeface="Cambria Math"/>
              </a:rPr>
              <a:t>1/2</a:t>
            </a:r>
          </a:p>
          <a:p>
            <a:pPr algn="ctr">
              <a:lnSpc>
                <a:spcPts val="1500"/>
              </a:lnSpc>
            </a:pPr>
            <a:r>
              <a:rPr lang="en-GB" sz="1050" dirty="0" smtClean="0">
                <a:solidFill>
                  <a:schemeClr val="tx1"/>
                </a:solidFill>
                <a:latin typeface="Calibri" panose="020F0502020204030204" pitchFamily="34" charset="0"/>
                <a:ea typeface="Cambria Math"/>
              </a:rPr>
              <a:t>3/2</a:t>
            </a:r>
            <a:endParaRPr lang="en-GB" sz="105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23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dg_comm_powerpoint_template-en</Template>
  <TotalTime>33044</TotalTime>
  <Words>7355</Words>
  <Application>Microsoft Office PowerPoint</Application>
  <PresentationFormat>A4 Paper (210x297 mm)</PresentationFormat>
  <Paragraphs>1378</Paragraphs>
  <Slides>177</Slides>
  <Notes>52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177</vt:i4>
      </vt:variant>
    </vt:vector>
  </HeadingPairs>
  <TitlesOfParts>
    <vt:vector size="179" baseType="lpstr">
      <vt:lpstr>Slide_Master</vt:lpstr>
      <vt:lpstr>Equation</vt:lpstr>
      <vt:lpstr>PowerPoint Presentation</vt:lpstr>
      <vt:lpstr>From experimental observables to model parameters</vt:lpstr>
      <vt:lpstr>Neutron induced reaction cross sections</vt:lpstr>
      <vt:lpstr>Doppler broadening</vt:lpstr>
      <vt:lpstr>Doppler broadening</vt:lpstr>
      <vt:lpstr>Nuclear cross section (target nucleus at rest)</vt:lpstr>
      <vt:lpstr>Doppler broadened cross section</vt:lpstr>
      <vt:lpstr>Doppler broadened cross section</vt:lpstr>
      <vt:lpstr>Doppler broadening: special cases</vt:lpstr>
      <vt:lpstr>Doppler broadening: special cases</vt:lpstr>
      <vt:lpstr>Doppler broadening: special cases</vt:lpstr>
      <vt:lpstr>Doppler broadening: special cases</vt:lpstr>
      <vt:lpstr>Doppler broadening and self-shielding</vt:lpstr>
      <vt:lpstr>Doppler broadening and self-shielding</vt:lpstr>
      <vt:lpstr>Doppler broadening and self-shielding</vt:lpstr>
      <vt:lpstr>Doppler broadening and self-shielding</vt:lpstr>
      <vt:lpstr>Resolved Resonance Region : R-matrix theory</vt:lpstr>
      <vt:lpstr>SLBW for s-wave resonance (l = 0 )</vt:lpstr>
      <vt:lpstr>Interference term : s-wave    ℓ = 0</vt:lpstr>
      <vt:lpstr>Interference term : ℓ = 0 </vt:lpstr>
      <vt:lpstr>Interference term : s-wave  ℓ = 0</vt:lpstr>
      <vt:lpstr>Interference term : ℓ = 0  ℓ = 1 </vt:lpstr>
      <vt:lpstr>Energy dependence of neutron width</vt:lpstr>
      <vt:lpstr>Energy dependence of neutron width</vt:lpstr>
      <vt:lpstr>Energy dependence of neutron width</vt:lpstr>
      <vt:lpstr>Energy dependence of neutron width</vt:lpstr>
      <vt:lpstr>Energy dependence of neutron width</vt:lpstr>
      <vt:lpstr>Cross section at  v = 2200 m/s (thermal)</vt:lpstr>
      <vt:lpstr>Cross section at  v = 2200 m/s (thermal)</vt:lpstr>
      <vt:lpstr>Cross section at  v = 2200 m/s (thermal)</vt:lpstr>
      <vt:lpstr>Cross section at  v = 2200 m/s (thermal)</vt:lpstr>
      <vt:lpstr>Cross section at  v = 2200 m/s (thermal)</vt:lpstr>
      <vt:lpstr>Positive s-wave resonances (unbound states)</vt:lpstr>
      <vt:lpstr>Mirror bound state or negative resonance</vt:lpstr>
      <vt:lpstr>Mirror bound state or negative resonance</vt:lpstr>
      <vt:lpstr>Mirror bound state or negative resonance</vt:lpstr>
      <vt:lpstr>Neutron induced reaction cross sections</vt:lpstr>
      <vt:lpstr>Cross section measurements</vt:lpstr>
      <vt:lpstr>Resonance shape analysis (RSA)</vt:lpstr>
      <vt:lpstr>Resonance shape analysis (RSA)</vt:lpstr>
      <vt:lpstr>Ideal experiment</vt:lpstr>
      <vt:lpstr>Theoretical yield: 1.15 eV resonance of 56Fe</vt:lpstr>
      <vt:lpstr>+ Doppler</vt:lpstr>
      <vt:lpstr>+ Doppler + Response</vt:lpstr>
      <vt:lpstr>+ Doppler + Response</vt:lpstr>
      <vt:lpstr>+ Doppler + Response</vt:lpstr>
      <vt:lpstr>Experimental observable when  &lt; R or  D</vt:lpstr>
      <vt:lpstr>Resonance area</vt:lpstr>
      <vt:lpstr>Resonance area</vt:lpstr>
      <vt:lpstr>Experimental observables</vt:lpstr>
      <vt:lpstr>Experimental observables</vt:lpstr>
      <vt:lpstr>Experimental observables</vt:lpstr>
      <vt:lpstr>Experimental observables</vt:lpstr>
      <vt:lpstr>Experimental observables</vt:lpstr>
      <vt:lpstr>Experimental observables</vt:lpstr>
      <vt:lpstr>Experimental observables</vt:lpstr>
      <vt:lpstr>Experimental observables</vt:lpstr>
      <vt:lpstr>Experimental observables</vt:lpstr>
      <vt:lpstr>Experimental observables</vt:lpstr>
      <vt:lpstr>Experimental observables</vt:lpstr>
      <vt:lpstr>Experimental observables</vt:lpstr>
      <vt:lpstr>Experimental observables</vt:lpstr>
      <vt:lpstr>Experimental observables</vt:lpstr>
      <vt:lpstr>Verify conditions before starting RSA: e.g.  232Th(n,)</vt:lpstr>
      <vt:lpstr>4.9 eV resonance in 197Au + n</vt:lpstr>
      <vt:lpstr>4.9 eV resonance in 197Au + n</vt:lpstr>
      <vt:lpstr>197Au(n,) at L = 12 m</vt:lpstr>
      <vt:lpstr>197Au(n,) at L = 12 m</vt:lpstr>
      <vt:lpstr>197Au(n,) at L = 12 m and 30 m</vt:lpstr>
      <vt:lpstr>197Au(n,) at L = 12 m and 30 m</vt:lpstr>
      <vt:lpstr>241Am : transmission + capture</vt:lpstr>
      <vt:lpstr>241Am : transmission + capture</vt:lpstr>
      <vt:lpstr>241Am : transmission + capture</vt:lpstr>
      <vt:lpstr>241Am : transmission + capture</vt:lpstr>
      <vt:lpstr>241Am : transmission + capture</vt:lpstr>
      <vt:lpstr>241Am(n,) : results of RSA with REFIT</vt:lpstr>
      <vt:lpstr>241Am(n,) : results of RSA with REFIT</vt:lpstr>
      <vt:lpstr>241Am(n,) : results of RSA with REFIT</vt:lpstr>
      <vt:lpstr>Evaluation of  for 241Am(n,) at En = 25.3 meV </vt:lpstr>
      <vt:lpstr>Evaluation of  for 241Am(n,) at En = 25.3 meV </vt:lpstr>
      <vt:lpstr>Evaluation of  for 241Am(n,) at En = 25.3 meV </vt:lpstr>
      <vt:lpstr>Special characteristics</vt:lpstr>
      <vt:lpstr>Determination of scattering radius</vt:lpstr>
      <vt:lpstr>Determination of scattering radius</vt:lpstr>
      <vt:lpstr>Determination of parity (ℓ = 0 or 1)</vt:lpstr>
      <vt:lpstr>Determination of parity (ℓ = 0 or 1)</vt:lpstr>
      <vt:lpstr>Determination of parity (ℓ = 0 or 1)</vt:lpstr>
      <vt:lpstr>Determination of parity (ℓ = 0 or 1)</vt:lpstr>
      <vt:lpstr>Determination of parity (ℓ = 0 or 1)</vt:lpstr>
      <vt:lpstr>Determination of parity (ℓ = 0 or 1)</vt:lpstr>
      <vt:lpstr>Determination of statistical spin factor</vt:lpstr>
      <vt:lpstr>Determination of statistical spin factor</vt:lpstr>
      <vt:lpstr>Determination of statistical spin factor</vt:lpstr>
      <vt:lpstr>Determination of statistical spin factor</vt:lpstr>
      <vt:lpstr>Determination of statistical spin factor</vt:lpstr>
      <vt:lpstr>Spin :  capture and transmission data</vt:lpstr>
      <vt:lpstr>Spin :  capture and transmission data</vt:lpstr>
      <vt:lpstr>Spin factor :  capture and transmission data</vt:lpstr>
      <vt:lpstr>Use of average radiation width </vt:lpstr>
      <vt:lpstr>Use of average radiation width </vt:lpstr>
      <vt:lpstr>Remarks</vt:lpstr>
      <vt:lpstr>Unresolved resonance region</vt:lpstr>
      <vt:lpstr>Hauser-Feshbach + width fluctuations</vt:lpstr>
      <vt:lpstr>Hauser-Feshbach + width fluctuations</vt:lpstr>
      <vt:lpstr>Hauser-Feshbach + width fluctuations</vt:lpstr>
      <vt:lpstr>Hauser-Feshbach + width fluctuations</vt:lpstr>
      <vt:lpstr>Width fluctuation factor</vt:lpstr>
      <vt:lpstr>Hauser-Feshbach + width fluctuations</vt:lpstr>
      <vt:lpstr>Hauser-Feshbach + width fluctuations</vt:lpstr>
      <vt:lpstr>Hauser-Feshbach + width fluctuations</vt:lpstr>
      <vt:lpstr>Hauser-Feshbach + width fluctuations</vt:lpstr>
      <vt:lpstr>Capture transmission coefficient</vt:lpstr>
      <vt:lpstr>Capture transmission coefficient</vt:lpstr>
      <vt:lpstr>Capture transmission coefficient</vt:lpstr>
      <vt:lpstr>Neutron transmission coefficient</vt:lpstr>
      <vt:lpstr>Neutron transmission coefficient</vt:lpstr>
      <vt:lpstr>Neutron transmission coefficient</vt:lpstr>
      <vt:lpstr>Hauser-Feshbach + width fluctuations</vt:lpstr>
      <vt:lpstr>Unresolved resonance region</vt:lpstr>
      <vt:lpstr>From average Texp to average tot: e.g. 197Au+n</vt:lpstr>
      <vt:lpstr>From average Texp to average tot</vt:lpstr>
      <vt:lpstr>From average Texp to average tot</vt:lpstr>
      <vt:lpstr>From average Texp to average tot</vt:lpstr>
      <vt:lpstr>From average Texp to average tot</vt:lpstr>
      <vt:lpstr>Example: 197Au + n</vt:lpstr>
      <vt:lpstr>Parameterisation by average parameters: 197Au + n</vt:lpstr>
      <vt:lpstr>Parameterisation by average parameters: 197Au + n</vt:lpstr>
      <vt:lpstr>Parameterisation by average parameters: 197Au + n</vt:lpstr>
      <vt:lpstr>Parameterisation by average parameters: 197Au + n</vt:lpstr>
      <vt:lpstr>Capture in URR</vt:lpstr>
      <vt:lpstr>From average Yexp to average  : e.g. 197Au(n,)</vt:lpstr>
      <vt:lpstr>From average Yexp to average  : e.g. 197Au(n,)</vt:lpstr>
      <vt:lpstr>From average Yexp to average  : e.g. 197Au(n,)</vt:lpstr>
      <vt:lpstr>From average Yexp to average  : e.g. 197Au(n,)</vt:lpstr>
      <vt:lpstr>From average Yexp to average  : e.g. 197Au(n,)</vt:lpstr>
      <vt:lpstr>From average Yexp to average  : e.g. 197Au(n,)</vt:lpstr>
      <vt:lpstr>From average Yexp to average  : e.g. 197Au(n,)</vt:lpstr>
      <vt:lpstr>197Au(n,) in URR</vt:lpstr>
      <vt:lpstr>197Au(n,) in URR</vt:lpstr>
      <vt:lpstr>197Au(n,) in URR</vt:lpstr>
      <vt:lpstr>197Au(n,) in URR</vt:lpstr>
      <vt:lpstr>Evaluation for 197Au + n in URR</vt:lpstr>
      <vt:lpstr>Hauser-Feshbach + width fluctuations</vt:lpstr>
      <vt:lpstr>Contribution: ℓ = 0, 1, 2</vt:lpstr>
      <vt:lpstr>Sensitivity to average parameters</vt:lpstr>
      <vt:lpstr>Evaluation for 197Au + n in URR</vt:lpstr>
      <vt:lpstr>Evaluation for 197Au + n in URR</vt:lpstr>
      <vt:lpstr>(Zexp,VZexp)    (,V)    (,V)        e.g. 197Au + n </vt:lpstr>
      <vt:lpstr>(Zexp,VZexp)    (,V)    (,V)        e.g. 197Au + n </vt:lpstr>
      <vt:lpstr>Experimental data for n + 238U: (n,tot)</vt:lpstr>
      <vt:lpstr>Experimental data for n + 238U: (n,tot)</vt:lpstr>
      <vt:lpstr>Experimental data for n + 238U: (n,tot)</vt:lpstr>
      <vt:lpstr>Experimental data for n + 238U: (n,tot)</vt:lpstr>
      <vt:lpstr>Experimental data for n + 238U: (n,tot)</vt:lpstr>
      <vt:lpstr>Experimental data for n + 238U: (n,tot)</vt:lpstr>
      <vt:lpstr>GLSQ analysis for n + 238U: (n,tot)</vt:lpstr>
      <vt:lpstr>Experimental data for 238U+n: (n,)</vt:lpstr>
      <vt:lpstr>Experimental data for 238U+n: (n,)</vt:lpstr>
      <vt:lpstr>Experimental data for 238U+n: (n,)</vt:lpstr>
      <vt:lpstr>Experimental data for 238U+n: (n,)</vt:lpstr>
      <vt:lpstr>Experimental data for 238U+n: (n,)</vt:lpstr>
      <vt:lpstr>GLSQ analysis for n + 238U: (n,)</vt:lpstr>
      <vt:lpstr>GLSQ analysis for n + 238U: (n,tot) and (n,) </vt:lpstr>
      <vt:lpstr>Contribution: ℓ  = 0, 1, 2</vt:lpstr>
      <vt:lpstr>Sensitivity to average parameters</vt:lpstr>
      <vt:lpstr>Evaluation for n + 238U in URR : 20 keV - 150 keV</vt:lpstr>
      <vt:lpstr>Parameterisation by nuclear reaction theory</vt:lpstr>
      <vt:lpstr>Parameterisation by nuclear reaction theory</vt:lpstr>
      <vt:lpstr>Parameterisation by nuclear reaction theory</vt:lpstr>
      <vt:lpstr>Parameterisation by nuclear reaction theory</vt:lpstr>
      <vt:lpstr>Nuclear data libraries for nuclear applications</vt:lpstr>
      <vt:lpstr>Evaluation for n + 238U in URR : 20 keV - 150 keV</vt:lpstr>
      <vt:lpstr>Evaluation for n + 238U in URR : 20 keV - 150 keV</vt:lpstr>
      <vt:lpstr>Cross sections for neutron interactions</vt:lpstr>
      <vt:lpstr>Evaluated data libraries</vt:lpstr>
      <vt:lpstr>Thank you for your attention</vt:lpstr>
      <vt:lpstr>Additional papers</vt:lpstr>
    </vt:vector>
  </TitlesOfParts>
  <Manager>cit_at_jrc.it</Manager>
  <Company>European Commission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JRC Corporate Image Toolkit (CIT)</dc:subject>
  <dc:creator>Peter Schillebeeckx</dc:creator>
  <dc:description>© European Communities, 2007</dc:description>
  <cp:lastModifiedBy>SCHILLEBEECKX Peter (JRC-GEEL)</cp:lastModifiedBy>
  <cp:revision>2928</cp:revision>
  <cp:lastPrinted>2017-09-01T13:03:22Z</cp:lastPrinted>
  <dcterms:created xsi:type="dcterms:W3CDTF">2008-04-21T08:02:19Z</dcterms:created>
  <dcterms:modified xsi:type="dcterms:W3CDTF">2018-01-16T06:18:44Z</dcterms:modified>
</cp:coreProperties>
</file>