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62" r:id="rId5"/>
    <p:sldId id="263" r:id="rId6"/>
    <p:sldId id="259" r:id="rId7"/>
    <p:sldId id="261" r:id="rId8"/>
    <p:sldId id="290" r:id="rId9"/>
    <p:sldId id="264" r:id="rId10"/>
    <p:sldId id="266" r:id="rId11"/>
    <p:sldId id="267" r:id="rId12"/>
    <p:sldId id="279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82" r:id="rId26"/>
    <p:sldId id="284" r:id="rId27"/>
    <p:sldId id="283" r:id="rId28"/>
    <p:sldId id="281" r:id="rId29"/>
    <p:sldId id="286" r:id="rId30"/>
    <p:sldId id="285" r:id="rId31"/>
    <p:sldId id="287" r:id="rId32"/>
    <p:sldId id="289" r:id="rId33"/>
    <p:sldId id="288" r:id="rId34"/>
    <p:sldId id="291" r:id="rId35"/>
    <p:sldId id="293" r:id="rId36"/>
    <p:sldId id="292" r:id="rId37"/>
    <p:sldId id="294" r:id="rId3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6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79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D04F81-92C5-4FEA-844E-75C858D483AB}" type="datetimeFigureOut">
              <a:rPr lang="fr-FR" smtClean="0"/>
              <a:pPr/>
              <a:t>15/01/2018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5E0020-FC09-4293-A42C-81F9E6ACE11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5E0020-FC09-4293-A42C-81F9E6ACE115}" type="slidenum">
              <a:rPr lang="fr-FR" smtClean="0"/>
              <a:pPr/>
              <a:t>25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5E0020-FC09-4293-A42C-81F9E6ACE115}" type="slidenum">
              <a:rPr lang="fr-FR" smtClean="0"/>
              <a:pPr/>
              <a:t>26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2895600" cy="365125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028384" y="6492875"/>
            <a:ext cx="1115616" cy="365125"/>
          </a:xfrm>
        </p:spPr>
        <p:txBody>
          <a:bodyPr/>
          <a:lstStyle/>
          <a:p>
            <a:fld id="{B9EF5E25-C026-4DB8-9A4D-F49ED005F2C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Statistical decay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Statistical decay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Statistical decay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Statistical decay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Statistical decay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Statistical decay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Statistical decay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Statistical decay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Statistical decay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Statistical decay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Statistical decay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59832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/>
                </a:solidFill>
              </a:defRPr>
            </a:lvl1pPr>
          </a:lstStyle>
          <a:p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341568" y="6492875"/>
            <a:ext cx="8024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B9EF5E25-C026-4DB8-9A4D-F49ED005F2C2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25344"/>
            <a:ext cx="914400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Relationship Id="rId9" Type="http://schemas.openxmlformats.org/officeDocument/2006/relationships/image" Target="../media/image8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105.png"/><Relationship Id="rId7" Type="http://schemas.openxmlformats.org/officeDocument/2006/relationships/image" Target="../media/image109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843808" y="1988840"/>
            <a:ext cx="3456384" cy="432049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fr-FR" sz="44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altLang="fr-FR" sz="44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altLang="fr-FR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altLang="fr-FR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altLang="fr-FR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altLang="fr-FR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alt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Laurent </a:t>
            </a:r>
            <a:r>
              <a:rPr kumimoji="0" lang="fr-FR" altLang="fr-FR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Tassan</a:t>
            </a:r>
            <a:r>
              <a:rPr kumimoji="0" lang="fr-FR" alt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</a:t>
            </a:r>
            <a:r>
              <a:rPr kumimoji="0" lang="fr-FR" altLang="fr-FR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Got</a:t>
            </a:r>
            <a:r>
              <a:rPr kumimoji="0" lang="fr-FR" alt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alt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altLang="fr-FR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CERN - </a:t>
            </a:r>
            <a:r>
              <a:rPr kumimoji="0" lang="fr-FR" altLang="fr-FR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Switzerland</a:t>
            </a:r>
            <a:r>
              <a:rPr kumimoji="0" lang="fr-FR" altLang="fr-FR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altLang="fr-FR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fr-FR" altLang="fr-FR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Imag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88640"/>
            <a:ext cx="2839220" cy="1773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2123728" y="2924944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Level densities and statistical decay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Optical model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620688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395536" y="692696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An </a:t>
            </a:r>
            <a:r>
              <a:rPr lang="fr-FR" dirty="0" err="1" smtClean="0"/>
              <a:t>optical</a:t>
            </a:r>
            <a:r>
              <a:rPr lang="fr-FR" dirty="0" smtClean="0"/>
              <a:t> model </a:t>
            </a:r>
            <a:r>
              <a:rPr lang="fr-FR" dirty="0" err="1" smtClean="0"/>
              <a:t>calculates</a:t>
            </a:r>
            <a:r>
              <a:rPr lang="fr-FR" dirty="0" smtClean="0"/>
              <a:t> 2 </a:t>
            </a:r>
            <a:r>
              <a:rPr lang="fr-FR" dirty="0" err="1" smtClean="0"/>
              <a:t>quantities</a:t>
            </a:r>
            <a:r>
              <a:rPr lang="fr-FR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the </a:t>
            </a:r>
            <a:r>
              <a:rPr lang="fr-FR" dirty="0" err="1" smtClean="0"/>
              <a:t>angular</a:t>
            </a:r>
            <a:r>
              <a:rPr lang="fr-FR" dirty="0" smtClean="0"/>
              <a:t> distribution of the </a:t>
            </a:r>
            <a:r>
              <a:rPr lang="fr-FR" dirty="0" err="1" smtClean="0"/>
              <a:t>elastic</a:t>
            </a:r>
            <a:r>
              <a:rPr lang="fr-FR" dirty="0" smtClean="0"/>
              <a:t> </a:t>
            </a:r>
            <a:r>
              <a:rPr lang="fr-FR" dirty="0" err="1" smtClean="0"/>
              <a:t>scattering</a:t>
            </a:r>
            <a:endParaRPr lang="fr-FR" dirty="0" smtClean="0"/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the absorption cross section  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395536" y="1844824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This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obtained</a:t>
            </a:r>
            <a:r>
              <a:rPr lang="fr-FR" dirty="0" smtClean="0"/>
              <a:t> by </a:t>
            </a:r>
            <a:r>
              <a:rPr lang="fr-FR" dirty="0" err="1" smtClean="0"/>
              <a:t>solving</a:t>
            </a:r>
            <a:r>
              <a:rPr lang="fr-FR" dirty="0" smtClean="0"/>
              <a:t> the Schrödinger </a:t>
            </a:r>
            <a:r>
              <a:rPr lang="fr-FR" dirty="0" err="1" smtClean="0"/>
              <a:t>equation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given</a:t>
            </a:r>
            <a:r>
              <a:rPr lang="fr-FR" dirty="0" smtClean="0"/>
              <a:t> </a:t>
            </a:r>
            <a:r>
              <a:rPr lang="fr-FR" dirty="0" err="1" smtClean="0"/>
              <a:t>potential</a:t>
            </a:r>
            <a:r>
              <a:rPr lang="fr-FR" dirty="0" smtClean="0"/>
              <a:t> </a:t>
            </a:r>
            <a:r>
              <a:rPr lang="fr-FR" dirty="0" err="1" smtClean="0"/>
              <a:t>including</a:t>
            </a:r>
            <a:r>
              <a:rPr lang="fr-FR" dirty="0" smtClean="0"/>
              <a:t> an </a:t>
            </a:r>
            <a:r>
              <a:rPr lang="fr-FR" dirty="0" err="1" smtClean="0"/>
              <a:t>imaginary</a:t>
            </a:r>
            <a:r>
              <a:rPr lang="fr-FR" dirty="0" smtClean="0"/>
              <a:t> part.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395536" y="2852936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If the </a:t>
            </a:r>
            <a:r>
              <a:rPr lang="fr-FR" dirty="0" err="1" smtClean="0"/>
              <a:t>potential</a:t>
            </a:r>
            <a:r>
              <a:rPr lang="fr-FR" dirty="0" smtClean="0"/>
              <a:t> has no spin-</a:t>
            </a:r>
            <a:r>
              <a:rPr lang="fr-FR" dirty="0" err="1" smtClean="0"/>
              <a:t>orbit</a:t>
            </a:r>
            <a:r>
              <a:rPr lang="fr-FR" dirty="0" smtClean="0"/>
              <a:t> component, </a:t>
            </a:r>
            <a:r>
              <a:rPr lang="fr-FR" i="1" dirty="0" smtClean="0"/>
              <a:t>l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conserved</a:t>
            </a:r>
            <a:r>
              <a:rPr lang="fr-FR" dirty="0" smtClean="0"/>
              <a:t> and:</a:t>
            </a:r>
            <a:endParaRPr lang="fr-FR" dirty="0"/>
          </a:p>
        </p:txBody>
      </p:sp>
      <p:pic>
        <p:nvPicPr>
          <p:cNvPr id="12" name="Image 11" descr="fm_2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3212976"/>
            <a:ext cx="3350142" cy="1584176"/>
          </a:xfrm>
          <a:prstGeom prst="rect">
            <a:avLst/>
          </a:prstGeom>
        </p:spPr>
      </p:pic>
      <p:pic>
        <p:nvPicPr>
          <p:cNvPr id="13" name="Image 12" descr="fm_2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4941168"/>
            <a:ext cx="3000375" cy="1485900"/>
          </a:xfrm>
          <a:prstGeom prst="rect">
            <a:avLst/>
          </a:prstGeom>
        </p:spPr>
      </p:pic>
      <p:sp>
        <p:nvSpPr>
          <p:cNvPr id="14" name="Accolade ouvrante 13"/>
          <p:cNvSpPr/>
          <p:nvPr/>
        </p:nvSpPr>
        <p:spPr>
          <a:xfrm>
            <a:off x="4644008" y="3356992"/>
            <a:ext cx="216024" cy="129614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2987824" y="378904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Elastic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2771800" y="544522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Absorption</a:t>
            </a:r>
            <a:endParaRPr lang="fr-FR" dirty="0"/>
          </a:p>
        </p:txBody>
      </p:sp>
      <p:sp>
        <p:nvSpPr>
          <p:cNvPr id="20" name="Accolade ouvrante 19"/>
          <p:cNvSpPr/>
          <p:nvPr/>
        </p:nvSpPr>
        <p:spPr>
          <a:xfrm>
            <a:off x="4644008" y="5085184"/>
            <a:ext cx="216024" cy="129614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Flèche droite 20"/>
          <p:cNvSpPr/>
          <p:nvPr/>
        </p:nvSpPr>
        <p:spPr>
          <a:xfrm>
            <a:off x="3923928" y="3861048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Flèche droite 21"/>
          <p:cNvSpPr/>
          <p:nvPr/>
        </p:nvSpPr>
        <p:spPr>
          <a:xfrm>
            <a:off x="3995936" y="5589240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395536" y="6021288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/>
              <a:t>T</a:t>
            </a:r>
            <a:r>
              <a:rPr lang="fr-FR" i="1" baseline="-25000" dirty="0" smtClean="0"/>
              <a:t>l </a:t>
            </a:r>
            <a:r>
              <a:rPr lang="fr-FR" dirty="0" smtClean="0"/>
              <a:t>are the transmission coefficients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/>
      <p:bldP spid="10" grpId="0"/>
      <p:bldP spid="11" grpId="0"/>
      <p:bldP spid="14" grpId="0" animBg="1"/>
      <p:bldP spid="17" grpId="0"/>
      <p:bldP spid="19" grpId="0"/>
      <p:bldP spid="20" grpId="0" animBg="1"/>
      <p:bldP spid="21" grpId="0" animBg="1"/>
      <p:bldP spid="22" grpId="0" animBg="1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Optical model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7" name="Image 26" descr="tl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484784"/>
            <a:ext cx="7776864" cy="3928657"/>
          </a:xfrm>
          <a:prstGeom prst="rect">
            <a:avLst/>
          </a:prstGeom>
        </p:spPr>
      </p:pic>
      <p:sp>
        <p:nvSpPr>
          <p:cNvPr id="28" name="ZoneTexte 27"/>
          <p:cNvSpPr txBox="1"/>
          <p:nvPr/>
        </p:nvSpPr>
        <p:spPr>
          <a:xfrm>
            <a:off x="251520" y="620688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7030A0"/>
                </a:solidFill>
              </a:rPr>
              <a:t>Transmission coefficient </a:t>
            </a:r>
            <a:r>
              <a:rPr lang="fr-FR" sz="2000" i="1" dirty="0" smtClean="0">
                <a:solidFill>
                  <a:srgbClr val="7030A0"/>
                </a:solidFill>
              </a:rPr>
              <a:t>T</a:t>
            </a:r>
            <a:r>
              <a:rPr lang="fr-FR" sz="2000" i="1" baseline="-25000" dirty="0" smtClean="0">
                <a:solidFill>
                  <a:srgbClr val="7030A0"/>
                </a:solidFill>
              </a:rPr>
              <a:t>l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endParaRPr lang="fr-FR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Optical model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4" name="Image 23" descr="OptPo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332656"/>
            <a:ext cx="3990950" cy="6029805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683568" y="1844824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err="1" smtClean="0"/>
              <a:t>Example</a:t>
            </a:r>
            <a:r>
              <a:rPr lang="fr-FR" dirty="0" smtClean="0"/>
              <a:t> of 17 MeV protons on </a:t>
            </a:r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targets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611560" y="3356992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The oscillations are </a:t>
            </a:r>
            <a:r>
              <a:rPr lang="fr-FR" dirty="0" err="1" smtClean="0"/>
              <a:t>very</a:t>
            </a:r>
            <a:r>
              <a:rPr lang="fr-FR" dirty="0" smtClean="0"/>
              <a:t> sensitive to the </a:t>
            </a:r>
            <a:r>
              <a:rPr lang="fr-FR" dirty="0" err="1" smtClean="0"/>
              <a:t>details</a:t>
            </a:r>
            <a:r>
              <a:rPr lang="fr-FR" dirty="0" smtClean="0"/>
              <a:t> of the </a:t>
            </a:r>
            <a:r>
              <a:rPr lang="fr-FR" dirty="0" err="1" smtClean="0"/>
              <a:t>potential</a:t>
            </a:r>
            <a:r>
              <a:rPr lang="fr-FR" dirty="0" smtClean="0"/>
              <a:t> (</a:t>
            </a:r>
            <a:r>
              <a:rPr lang="fr-FR" dirty="0" err="1" smtClean="0"/>
              <a:t>depth</a:t>
            </a:r>
            <a:r>
              <a:rPr lang="fr-FR" dirty="0" smtClean="0"/>
              <a:t>, </a:t>
            </a:r>
            <a:r>
              <a:rPr lang="fr-FR" dirty="0" err="1" smtClean="0"/>
              <a:t>diffuseness</a:t>
            </a:r>
            <a:r>
              <a:rPr lang="fr-FR" dirty="0" smtClean="0"/>
              <a:t>, </a:t>
            </a:r>
            <a:r>
              <a:rPr lang="fr-FR" dirty="0" err="1" smtClean="0"/>
              <a:t>damping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imaginary</a:t>
            </a:r>
            <a:r>
              <a:rPr lang="fr-FR" dirty="0" smtClean="0"/>
              <a:t> part).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Classical approximation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95536" y="1052736"/>
            <a:ext cx="83529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In the </a:t>
            </a:r>
            <a:r>
              <a:rPr lang="fr-FR" dirty="0" err="1" smtClean="0"/>
              <a:t>classical</a:t>
            </a:r>
            <a:r>
              <a:rPr lang="fr-FR" dirty="0" smtClean="0"/>
              <a:t> approximation the </a:t>
            </a:r>
            <a:r>
              <a:rPr lang="fr-FR" dirty="0" err="1" smtClean="0"/>
              <a:t>wavelength</a:t>
            </a:r>
            <a:r>
              <a:rPr lang="fr-FR" dirty="0" smtClean="0"/>
              <a:t> of the incident nucleus </a:t>
            </a:r>
            <a:r>
              <a:rPr lang="fr-FR" dirty="0" err="1" smtClean="0"/>
              <a:t>is</a:t>
            </a:r>
            <a:r>
              <a:rPr lang="fr-FR" dirty="0" smtClean="0"/>
              <a:t> short </a:t>
            </a:r>
            <a:r>
              <a:rPr lang="fr-FR" dirty="0" err="1" smtClean="0"/>
              <a:t>compared</a:t>
            </a:r>
            <a:r>
              <a:rPr lang="fr-FR" dirty="0" smtClean="0"/>
              <a:t> to the size of the </a:t>
            </a:r>
            <a:r>
              <a:rPr lang="fr-FR" dirty="0" err="1" smtClean="0"/>
              <a:t>target</a:t>
            </a:r>
            <a:r>
              <a:rPr lang="fr-FR" dirty="0" smtClean="0"/>
              <a:t> nucleus.</a:t>
            </a:r>
          </a:p>
          <a:p>
            <a:endParaRPr lang="fr-FR" dirty="0" smtClean="0"/>
          </a:p>
          <a:p>
            <a:pPr algn="just"/>
            <a:r>
              <a:rPr lang="fr-FR" dirty="0" err="1" smtClean="0"/>
              <a:t>Example</a:t>
            </a:r>
            <a:r>
              <a:rPr lang="fr-FR" dirty="0" smtClean="0"/>
              <a:t>: </a:t>
            </a:r>
            <a:r>
              <a:rPr lang="fr-FR" dirty="0" err="1" smtClean="0"/>
              <a:t>calculate</a:t>
            </a:r>
            <a:r>
              <a:rPr lang="fr-FR" dirty="0" smtClean="0"/>
              <a:t> the </a:t>
            </a:r>
            <a:r>
              <a:rPr lang="fr-FR" dirty="0" err="1" smtClean="0"/>
              <a:t>wavelength</a:t>
            </a:r>
            <a:r>
              <a:rPr lang="fr-FR" dirty="0" smtClean="0"/>
              <a:t> of neutron </a:t>
            </a:r>
            <a:r>
              <a:rPr lang="fr-FR" dirty="0" err="1" smtClean="0"/>
              <a:t>at</a:t>
            </a:r>
            <a:r>
              <a:rPr lang="fr-FR" dirty="0" smtClean="0"/>
              <a:t> 10, 100, 300, 1000 MeV, and compare </a:t>
            </a:r>
            <a:r>
              <a:rPr lang="fr-FR" dirty="0" err="1" smtClean="0"/>
              <a:t>it</a:t>
            </a:r>
            <a:r>
              <a:rPr lang="fr-FR" dirty="0" smtClean="0"/>
              <a:t> to the size of </a:t>
            </a:r>
            <a:r>
              <a:rPr lang="fr-FR" baseline="30000" dirty="0" smtClean="0"/>
              <a:t>27</a:t>
            </a:r>
            <a:r>
              <a:rPr lang="fr-FR" dirty="0" smtClean="0"/>
              <a:t>Al and </a:t>
            </a:r>
            <a:r>
              <a:rPr lang="fr-FR" baseline="30000" dirty="0" smtClean="0"/>
              <a:t>208</a:t>
            </a:r>
            <a:r>
              <a:rPr lang="fr-FR" dirty="0" smtClean="0"/>
              <a:t>Pb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539552" y="2924945"/>
            <a:ext cx="828092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aseline="30000" dirty="0" smtClean="0"/>
              <a:t>27</a:t>
            </a:r>
            <a:r>
              <a:rPr lang="fr-FR" dirty="0" smtClean="0"/>
              <a:t>Al       R=4.2 </a:t>
            </a:r>
            <a:r>
              <a:rPr lang="fr-FR" dirty="0" err="1" smtClean="0"/>
              <a:t>fm</a:t>
            </a:r>
            <a:r>
              <a:rPr lang="fr-FR" dirty="0" smtClean="0"/>
              <a:t>                         </a:t>
            </a:r>
            <a:r>
              <a:rPr lang="fr-FR" baseline="30000" dirty="0" smtClean="0"/>
              <a:t>208</a:t>
            </a:r>
            <a:r>
              <a:rPr lang="fr-FR" dirty="0" smtClean="0"/>
              <a:t>Pb   R=8.3 </a:t>
            </a:r>
            <a:r>
              <a:rPr lang="fr-FR" dirty="0" err="1" smtClean="0"/>
              <a:t>fm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n    10 MeV              </a:t>
            </a:r>
            <a:r>
              <a:rPr lang="el-GR" dirty="0" smtClean="0"/>
              <a:t>λ</a:t>
            </a:r>
            <a:r>
              <a:rPr lang="fr-FR" dirty="0" smtClean="0"/>
              <a:t>=9 </a:t>
            </a:r>
            <a:r>
              <a:rPr lang="fr-FR" dirty="0" err="1" smtClean="0"/>
              <a:t>fm</a:t>
            </a:r>
            <a:endParaRPr lang="fr-FR" dirty="0" smtClean="0"/>
          </a:p>
          <a:p>
            <a:r>
              <a:rPr lang="fr-FR" dirty="0" smtClean="0"/>
              <a:t>n   100 MeV              </a:t>
            </a:r>
            <a:r>
              <a:rPr lang="el-GR" dirty="0" smtClean="0"/>
              <a:t>λ</a:t>
            </a:r>
            <a:r>
              <a:rPr lang="fr-FR" dirty="0" smtClean="0"/>
              <a:t>=2.8 </a:t>
            </a:r>
            <a:r>
              <a:rPr lang="fr-FR" dirty="0" err="1" smtClean="0"/>
              <a:t>fm</a:t>
            </a:r>
            <a:endParaRPr lang="fr-FR" dirty="0" smtClean="0"/>
          </a:p>
          <a:p>
            <a:r>
              <a:rPr lang="fr-FR" dirty="0" smtClean="0"/>
              <a:t>n   300 MeV              </a:t>
            </a:r>
            <a:r>
              <a:rPr lang="el-GR" dirty="0" smtClean="0"/>
              <a:t>λ</a:t>
            </a:r>
            <a:r>
              <a:rPr lang="fr-FR" dirty="0" smtClean="0"/>
              <a:t>=1.5 </a:t>
            </a:r>
            <a:r>
              <a:rPr lang="fr-FR" dirty="0" err="1" smtClean="0"/>
              <a:t>fm</a:t>
            </a:r>
            <a:endParaRPr lang="fr-FR" dirty="0" smtClean="0"/>
          </a:p>
          <a:p>
            <a:r>
              <a:rPr lang="fr-FR" dirty="0" smtClean="0"/>
              <a:t>n 1000 MeV              </a:t>
            </a:r>
            <a:r>
              <a:rPr lang="el-GR" dirty="0" smtClean="0"/>
              <a:t>λ</a:t>
            </a:r>
            <a:r>
              <a:rPr lang="fr-FR" dirty="0" smtClean="0"/>
              <a:t>=0.7 </a:t>
            </a:r>
            <a:r>
              <a:rPr lang="fr-FR" dirty="0" err="1" smtClean="0"/>
              <a:t>fm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The approximation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valid</a:t>
            </a:r>
            <a:r>
              <a:rPr lang="fr-FR" dirty="0" smtClean="0"/>
              <a:t> </a:t>
            </a:r>
            <a:r>
              <a:rPr lang="fr-FR" dirty="0" err="1" smtClean="0"/>
              <a:t>above</a:t>
            </a:r>
            <a:r>
              <a:rPr lang="fr-FR" dirty="0" smtClean="0"/>
              <a:t> 100 MeV, but </a:t>
            </a:r>
            <a:r>
              <a:rPr lang="fr-FR" dirty="0" err="1" smtClean="0"/>
              <a:t>take</a:t>
            </a:r>
            <a:r>
              <a:rPr lang="fr-FR" dirty="0" smtClean="0"/>
              <a:t> care of the </a:t>
            </a:r>
            <a:r>
              <a:rPr lang="fr-FR" dirty="0" err="1" smtClean="0"/>
              <a:t>transparency</a:t>
            </a:r>
            <a:r>
              <a:rPr lang="fr-FR" dirty="0" smtClean="0"/>
              <a:t>.</a:t>
            </a:r>
          </a:p>
          <a:p>
            <a:endParaRPr lang="fr-FR" dirty="0" smtClean="0"/>
          </a:p>
          <a:p>
            <a:r>
              <a:rPr lang="fr-FR" dirty="0" smtClean="0"/>
              <a:t>Second </a:t>
            </a:r>
            <a:r>
              <a:rPr lang="fr-FR" dirty="0" err="1" smtClean="0"/>
              <a:t>hypothesis</a:t>
            </a:r>
            <a:r>
              <a:rPr lang="fr-FR" dirty="0" smtClean="0"/>
              <a:t>: the nucleus </a:t>
            </a:r>
            <a:r>
              <a:rPr lang="fr-FR" dirty="0" err="1" smtClean="0"/>
              <a:t>is</a:t>
            </a:r>
            <a:r>
              <a:rPr lang="fr-FR" dirty="0" smtClean="0"/>
              <a:t> black (</a:t>
            </a:r>
            <a:r>
              <a:rPr lang="fr-FR" dirty="0" err="1" smtClean="0"/>
              <a:t>fully</a:t>
            </a:r>
            <a:r>
              <a:rPr lang="fr-FR" dirty="0" smtClean="0"/>
              <a:t> absorptive </a:t>
            </a:r>
            <a:r>
              <a:rPr lang="fr-FR" dirty="0" err="1" smtClean="0"/>
              <a:t>within</a:t>
            </a:r>
            <a:r>
              <a:rPr lang="fr-FR" dirty="0" smtClean="0"/>
              <a:t> </a:t>
            </a:r>
            <a:r>
              <a:rPr lang="fr-FR" dirty="0" err="1" smtClean="0"/>
              <a:t>its</a:t>
            </a:r>
            <a:r>
              <a:rPr lang="fr-FR" dirty="0" smtClean="0"/>
              <a:t> radius </a:t>
            </a:r>
            <a:r>
              <a:rPr lang="fr-FR" i="1" dirty="0" smtClean="0"/>
              <a:t>R</a:t>
            </a:r>
            <a:r>
              <a:rPr lang="fr-FR" dirty="0" smtClean="0"/>
              <a:t>).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 descr="coulomb_devi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1196752"/>
            <a:ext cx="3494785" cy="233307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Classical approximation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23528" y="908720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Neutron</a:t>
            </a:r>
            <a:r>
              <a:rPr lang="fr-FR" dirty="0" smtClean="0"/>
              <a:t>    </a:t>
            </a:r>
            <a:r>
              <a:rPr lang="fr-FR" i="1" dirty="0" smtClean="0"/>
              <a:t> </a:t>
            </a:r>
            <a:r>
              <a:rPr lang="el-GR" i="1" dirty="0" smtClean="0"/>
              <a:t>σ</a:t>
            </a:r>
            <a:r>
              <a:rPr lang="fr-FR" i="1" baseline="-25000" dirty="0" smtClean="0"/>
              <a:t>C</a:t>
            </a:r>
            <a:r>
              <a:rPr lang="fr-FR" dirty="0" smtClean="0"/>
              <a:t>=</a:t>
            </a:r>
            <a:r>
              <a:rPr lang="el-GR" i="1" dirty="0" smtClean="0"/>
              <a:t>π</a:t>
            </a:r>
            <a:r>
              <a:rPr lang="fr-FR" i="1" dirty="0" smtClean="0"/>
              <a:t>R</a:t>
            </a:r>
            <a:r>
              <a:rPr lang="fr-FR" baseline="30000" dirty="0" smtClean="0"/>
              <a:t>2</a:t>
            </a:r>
            <a:endParaRPr lang="fr-FR" baseline="30000" dirty="0"/>
          </a:p>
        </p:txBody>
      </p:sp>
      <p:sp>
        <p:nvSpPr>
          <p:cNvPr id="11" name="ZoneTexte 10"/>
          <p:cNvSpPr txBox="1"/>
          <p:nvPr/>
        </p:nvSpPr>
        <p:spPr>
          <a:xfrm>
            <a:off x="323528" y="162880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7030A0"/>
                </a:solidFill>
              </a:rPr>
              <a:t>Charged</a:t>
            </a:r>
            <a:r>
              <a:rPr lang="fr-FR" dirty="0" smtClean="0">
                <a:solidFill>
                  <a:srgbClr val="7030A0"/>
                </a:solidFill>
              </a:rPr>
              <a:t> </a:t>
            </a:r>
            <a:r>
              <a:rPr lang="fr-FR" dirty="0" err="1" smtClean="0">
                <a:solidFill>
                  <a:srgbClr val="7030A0"/>
                </a:solidFill>
              </a:rPr>
              <a:t>particle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67544" y="2132856"/>
            <a:ext cx="5760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The Coulomb </a:t>
            </a:r>
            <a:r>
              <a:rPr lang="fr-FR" dirty="0" err="1" smtClean="0"/>
              <a:t>deviation</a:t>
            </a:r>
            <a:r>
              <a:rPr lang="fr-FR" dirty="0" smtClean="0"/>
              <a:t> has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taken</a:t>
            </a:r>
            <a:r>
              <a:rPr lang="fr-FR" dirty="0" smtClean="0"/>
              <a:t> </a:t>
            </a:r>
            <a:r>
              <a:rPr lang="fr-FR" dirty="0" err="1" smtClean="0"/>
              <a:t>into</a:t>
            </a:r>
            <a:r>
              <a:rPr lang="fr-FR" dirty="0" smtClean="0"/>
              <a:t> </a:t>
            </a:r>
            <a:r>
              <a:rPr lang="fr-FR" dirty="0" err="1" smtClean="0"/>
              <a:t>account</a:t>
            </a:r>
            <a:r>
              <a:rPr lang="fr-FR" dirty="0" smtClean="0"/>
              <a:t>.</a:t>
            </a:r>
          </a:p>
          <a:p>
            <a:pPr algn="just"/>
            <a:r>
              <a:rPr lang="fr-FR" dirty="0" smtClean="0"/>
              <a:t>The cross section corresponds to the impact </a:t>
            </a:r>
            <a:r>
              <a:rPr lang="fr-FR" dirty="0" err="1" smtClean="0"/>
              <a:t>parameter</a:t>
            </a:r>
            <a:r>
              <a:rPr lang="fr-FR" i="1" dirty="0" smtClean="0"/>
              <a:t> b</a:t>
            </a:r>
            <a:r>
              <a:rPr lang="fr-FR" dirty="0" smtClean="0"/>
              <a:t> for a </a:t>
            </a:r>
            <a:r>
              <a:rPr lang="fr-FR" dirty="0" err="1" smtClean="0"/>
              <a:t>trajectory</a:t>
            </a:r>
            <a:r>
              <a:rPr lang="fr-FR" dirty="0" smtClean="0"/>
              <a:t> </a:t>
            </a:r>
            <a:r>
              <a:rPr lang="fr-FR" dirty="0" err="1" smtClean="0"/>
              <a:t>grazing</a:t>
            </a:r>
            <a:r>
              <a:rPr lang="fr-FR" dirty="0" smtClean="0"/>
              <a:t> the surface of the nucleus (</a:t>
            </a:r>
            <a:r>
              <a:rPr lang="fr-FR" i="1" dirty="0" smtClean="0"/>
              <a:t>d</a:t>
            </a:r>
            <a:r>
              <a:rPr lang="fr-FR" dirty="0" smtClean="0"/>
              <a:t>=</a:t>
            </a:r>
            <a:r>
              <a:rPr lang="fr-FR" i="1" dirty="0" smtClean="0"/>
              <a:t>R</a:t>
            </a:r>
            <a:r>
              <a:rPr lang="fr-FR" dirty="0" smtClean="0"/>
              <a:t>).</a:t>
            </a:r>
          </a:p>
          <a:p>
            <a:pPr algn="just"/>
            <a:r>
              <a:rPr lang="fr-FR" dirty="0" smtClean="0"/>
              <a:t>The relation 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  <a:r>
              <a:rPr lang="fr-FR" i="1" dirty="0" smtClean="0"/>
              <a:t>b</a:t>
            </a:r>
            <a:r>
              <a:rPr lang="fr-FR" dirty="0" smtClean="0"/>
              <a:t> and</a:t>
            </a:r>
            <a:r>
              <a:rPr lang="fr-FR" i="1" dirty="0" smtClean="0"/>
              <a:t> d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: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539552" y="3789040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where</a:t>
            </a:r>
            <a:r>
              <a:rPr lang="fr-FR" dirty="0" smtClean="0"/>
              <a:t> </a:t>
            </a:r>
            <a:r>
              <a:rPr lang="fr-FR" i="1" dirty="0" smtClean="0"/>
              <a:t>V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potential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minimum distance. The maximum impact </a:t>
            </a:r>
            <a:r>
              <a:rPr lang="fr-FR" dirty="0" err="1" smtClean="0"/>
              <a:t>parameter</a:t>
            </a:r>
            <a:r>
              <a:rPr lang="fr-FR" i="1" dirty="0" smtClean="0"/>
              <a:t> </a:t>
            </a:r>
            <a:r>
              <a:rPr lang="fr-FR" i="1" dirty="0" err="1" smtClean="0"/>
              <a:t>b</a:t>
            </a:r>
            <a:r>
              <a:rPr lang="fr-FR" i="1" baseline="-25000" dirty="0" err="1" smtClean="0"/>
              <a:t>max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defined</a:t>
            </a:r>
            <a:r>
              <a:rPr lang="fr-FR" dirty="0" smtClean="0"/>
              <a:t> by: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539552" y="4725144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where</a:t>
            </a:r>
            <a:r>
              <a:rPr lang="fr-FR" dirty="0" smtClean="0"/>
              <a:t> B </a:t>
            </a:r>
            <a:r>
              <a:rPr lang="fr-FR" dirty="0" err="1" smtClean="0"/>
              <a:t>is</a:t>
            </a:r>
            <a:r>
              <a:rPr lang="fr-FR" dirty="0" smtClean="0"/>
              <a:t> the Coulomb </a:t>
            </a:r>
            <a:r>
              <a:rPr lang="fr-FR" dirty="0" err="1" smtClean="0"/>
              <a:t>barrier</a:t>
            </a:r>
            <a:r>
              <a:rPr lang="fr-FR" dirty="0" smtClean="0"/>
              <a:t>. This </a:t>
            </a:r>
            <a:r>
              <a:rPr lang="fr-FR" dirty="0" err="1" smtClean="0"/>
              <a:t>leads</a:t>
            </a:r>
            <a:r>
              <a:rPr lang="fr-FR" dirty="0" smtClean="0"/>
              <a:t> to the cross section:</a:t>
            </a:r>
            <a:endParaRPr lang="fr-FR" dirty="0"/>
          </a:p>
        </p:txBody>
      </p:sp>
      <p:pic>
        <p:nvPicPr>
          <p:cNvPr id="16" name="Image 15" descr="fm_3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3356992"/>
            <a:ext cx="1762125" cy="466725"/>
          </a:xfrm>
          <a:prstGeom prst="rect">
            <a:avLst/>
          </a:prstGeom>
        </p:spPr>
      </p:pic>
      <p:pic>
        <p:nvPicPr>
          <p:cNvPr id="17" name="Image 16" descr="fm_3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79712" y="4293096"/>
            <a:ext cx="2019300" cy="409575"/>
          </a:xfrm>
          <a:prstGeom prst="rect">
            <a:avLst/>
          </a:prstGeom>
        </p:spPr>
      </p:pic>
      <p:pic>
        <p:nvPicPr>
          <p:cNvPr id="18" name="Image 17" descr="fm_3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51720" y="5301208"/>
            <a:ext cx="2962275" cy="676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Level densities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95536" y="692696"/>
            <a:ext cx="4392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7030A0"/>
                </a:solidFill>
              </a:rPr>
              <a:t>How </a:t>
            </a:r>
            <a:r>
              <a:rPr lang="fr-FR" sz="2000" dirty="0" err="1" smtClean="0">
                <a:solidFill>
                  <a:srgbClr val="7030A0"/>
                </a:solidFill>
              </a:rPr>
              <a:t>level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err="1" smtClean="0">
                <a:solidFill>
                  <a:srgbClr val="7030A0"/>
                </a:solidFill>
              </a:rPr>
              <a:t>density</a:t>
            </a:r>
            <a:r>
              <a:rPr lang="fr-FR" sz="2000" dirty="0" smtClean="0">
                <a:solidFill>
                  <a:srgbClr val="7030A0"/>
                </a:solidFill>
              </a:rPr>
              <a:t> are </a:t>
            </a:r>
            <a:r>
              <a:rPr lang="fr-FR" sz="2000" dirty="0" err="1" smtClean="0">
                <a:solidFill>
                  <a:srgbClr val="7030A0"/>
                </a:solidFill>
              </a:rPr>
              <a:t>measured</a:t>
            </a:r>
            <a:r>
              <a:rPr lang="fr-FR" sz="2000" dirty="0" smtClean="0">
                <a:solidFill>
                  <a:srgbClr val="7030A0"/>
                </a:solidFill>
              </a:rPr>
              <a:t> ?</a:t>
            </a:r>
            <a:endParaRPr lang="fr-FR" sz="2000" dirty="0">
              <a:solidFill>
                <a:srgbClr val="7030A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95536" y="1196752"/>
            <a:ext cx="849694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The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accessed</a:t>
            </a:r>
            <a:r>
              <a:rPr lang="fr-FR" dirty="0" smtClean="0"/>
              <a:t> in 3 </a:t>
            </a:r>
            <a:r>
              <a:rPr lang="fr-FR" dirty="0" err="1" smtClean="0"/>
              <a:t>ways</a:t>
            </a:r>
            <a:r>
              <a:rPr lang="fr-FR" dirty="0" smtClean="0"/>
              <a:t>:</a:t>
            </a:r>
          </a:p>
          <a:p>
            <a:pPr algn="just"/>
            <a:endParaRPr lang="fr-FR" dirty="0" smtClean="0"/>
          </a:p>
          <a:p>
            <a:pPr algn="just">
              <a:buFont typeface="Arial" pitchFamily="34" charset="0"/>
              <a:buChar char="•"/>
            </a:pPr>
            <a:r>
              <a:rPr lang="fr-FR" dirty="0" smtClean="0"/>
              <a:t> </a:t>
            </a:r>
            <a:r>
              <a:rPr lang="fr-FR" dirty="0" err="1" smtClean="0"/>
              <a:t>Counting</a:t>
            </a:r>
            <a:r>
              <a:rPr lang="fr-FR" dirty="0" smtClean="0"/>
              <a:t> of </a:t>
            </a:r>
            <a:r>
              <a:rPr lang="fr-FR" dirty="0" err="1" smtClean="0"/>
              <a:t>known</a:t>
            </a:r>
            <a:r>
              <a:rPr lang="fr-FR" dirty="0" smtClean="0"/>
              <a:t> </a:t>
            </a:r>
            <a:r>
              <a:rPr lang="fr-FR" dirty="0" err="1" smtClean="0"/>
              <a:t>levels</a:t>
            </a:r>
            <a:r>
              <a:rPr lang="fr-FR" dirty="0" smtClean="0"/>
              <a:t>. This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most</a:t>
            </a:r>
            <a:r>
              <a:rPr lang="fr-FR" dirty="0" smtClean="0"/>
              <a:t> </a:t>
            </a:r>
            <a:r>
              <a:rPr lang="fr-FR" dirty="0" err="1" smtClean="0"/>
              <a:t>straightforward</a:t>
            </a:r>
            <a:r>
              <a:rPr lang="fr-FR" dirty="0" smtClean="0"/>
              <a:t> </a:t>
            </a:r>
            <a:r>
              <a:rPr lang="fr-FR" dirty="0" err="1" smtClean="0"/>
              <a:t>method</a:t>
            </a:r>
            <a:r>
              <a:rPr lang="fr-FR" dirty="0" smtClean="0"/>
              <a:t> but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limited</a:t>
            </a:r>
            <a:r>
              <a:rPr lang="fr-FR" dirty="0" smtClean="0"/>
              <a:t> to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(a few MeV).</a:t>
            </a:r>
          </a:p>
          <a:p>
            <a:pPr algn="just">
              <a:buFont typeface="Arial" pitchFamily="34" charset="0"/>
              <a:buChar char="•"/>
            </a:pPr>
            <a:endParaRPr lang="fr-FR" dirty="0" smtClean="0"/>
          </a:p>
          <a:p>
            <a:pPr algn="just">
              <a:buFont typeface="Arial" pitchFamily="34" charset="0"/>
              <a:buChar char="•"/>
            </a:pPr>
            <a:r>
              <a:rPr lang="fr-FR" dirty="0" smtClean="0"/>
              <a:t> </a:t>
            </a:r>
            <a:r>
              <a:rPr lang="fr-FR" dirty="0" err="1" smtClean="0"/>
              <a:t>Counting</a:t>
            </a:r>
            <a:r>
              <a:rPr lang="fr-FR" dirty="0" smtClean="0"/>
              <a:t> of </a:t>
            </a:r>
            <a:r>
              <a:rPr lang="fr-FR" dirty="0" err="1" smtClean="0"/>
              <a:t>resonances</a:t>
            </a:r>
            <a:r>
              <a:rPr lang="fr-FR" dirty="0" smtClean="0"/>
              <a:t> for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neutron </a:t>
            </a:r>
            <a:r>
              <a:rPr lang="fr-FR" dirty="0" err="1" smtClean="0"/>
              <a:t>scattering</a:t>
            </a:r>
            <a:r>
              <a:rPr lang="fr-FR" dirty="0" smtClean="0"/>
              <a:t> and capture. This </a:t>
            </a:r>
            <a:r>
              <a:rPr lang="fr-FR" dirty="0" err="1" smtClean="0"/>
              <a:t>gives</a:t>
            </a:r>
            <a:r>
              <a:rPr lang="fr-FR" dirty="0" smtClean="0"/>
              <a:t> the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r>
              <a:rPr lang="fr-FR" dirty="0" smtClean="0"/>
              <a:t> in the </a:t>
            </a:r>
            <a:r>
              <a:rPr lang="fr-FR" dirty="0" err="1" smtClean="0"/>
              <a:t>region</a:t>
            </a:r>
            <a:r>
              <a:rPr lang="fr-FR" dirty="0" smtClean="0"/>
              <a:t> of the </a:t>
            </a:r>
            <a:r>
              <a:rPr lang="fr-FR" dirty="0" err="1" smtClean="0"/>
              <a:t>separation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(5 to 8 MeV). This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most</a:t>
            </a:r>
            <a:r>
              <a:rPr lang="fr-FR" dirty="0" smtClean="0"/>
              <a:t> informative </a:t>
            </a:r>
            <a:r>
              <a:rPr lang="fr-FR" dirty="0" err="1" smtClean="0"/>
              <a:t>method</a:t>
            </a:r>
            <a:r>
              <a:rPr lang="fr-FR" dirty="0" smtClean="0"/>
              <a:t>.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resonances</a:t>
            </a:r>
            <a:r>
              <a:rPr lang="fr-FR" dirty="0" smtClean="0"/>
              <a:t> of a </a:t>
            </a:r>
            <a:r>
              <a:rPr lang="fr-FR" dirty="0" err="1" smtClean="0"/>
              <a:t>given</a:t>
            </a:r>
            <a:r>
              <a:rPr lang="fr-FR" dirty="0" smtClean="0"/>
              <a:t> spin </a:t>
            </a:r>
            <a:r>
              <a:rPr lang="fr-FR" dirty="0" smtClean="0"/>
              <a:t>(</a:t>
            </a:r>
            <a:r>
              <a:rPr lang="fr-FR" i="1" dirty="0" err="1" smtClean="0"/>
              <a:t>I</a:t>
            </a:r>
            <a:r>
              <a:rPr lang="fr-FR" dirty="0" err="1" smtClean="0"/>
              <a:t>,</a:t>
            </a:r>
            <a:r>
              <a:rPr lang="fr-FR" dirty="0" err="1" smtClean="0">
                <a:latin typeface="Brush Script MT"/>
              </a:rPr>
              <a:t>l</a:t>
            </a:r>
            <a:r>
              <a:rPr lang="fr-FR" dirty="0" smtClean="0">
                <a:latin typeface="Brush Script MT"/>
              </a:rPr>
              <a:t>,</a:t>
            </a:r>
            <a:r>
              <a:rPr lang="fr-FR" dirty="0" smtClean="0"/>
              <a:t>1/2</a:t>
            </a:r>
            <a:r>
              <a:rPr lang="fr-FR" dirty="0" smtClean="0"/>
              <a:t>) are </a:t>
            </a:r>
            <a:r>
              <a:rPr lang="fr-FR" dirty="0" err="1" smtClean="0"/>
              <a:t>seen</a:t>
            </a:r>
            <a:r>
              <a:rPr lang="fr-FR" dirty="0" smtClean="0"/>
              <a:t> and for the total </a:t>
            </a:r>
            <a:r>
              <a:rPr lang="fr-FR" dirty="0" err="1" smtClean="0"/>
              <a:t>density</a:t>
            </a:r>
            <a:r>
              <a:rPr lang="fr-FR" dirty="0" smtClean="0"/>
              <a:t> one relies on a </a:t>
            </a:r>
            <a:r>
              <a:rPr lang="fr-FR" dirty="0" err="1" smtClean="0"/>
              <a:t>modeled</a:t>
            </a:r>
            <a:r>
              <a:rPr lang="fr-FR" dirty="0" smtClean="0"/>
              <a:t> spin distribution.</a:t>
            </a:r>
          </a:p>
          <a:p>
            <a:pPr algn="just">
              <a:buFont typeface="Arial" pitchFamily="34" charset="0"/>
              <a:buChar char="•"/>
            </a:pPr>
            <a:endParaRPr lang="fr-FR" dirty="0" smtClean="0"/>
          </a:p>
          <a:p>
            <a:pPr algn="just">
              <a:buFont typeface="Arial" pitchFamily="34" charset="0"/>
              <a:buChar char="•"/>
            </a:pP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spectra</a:t>
            </a:r>
            <a:r>
              <a:rPr lang="fr-FR" dirty="0" smtClean="0"/>
              <a:t> of </a:t>
            </a:r>
            <a:r>
              <a:rPr lang="fr-FR" dirty="0" err="1" smtClean="0"/>
              <a:t>emitted</a:t>
            </a:r>
            <a:r>
              <a:rPr lang="fr-FR" dirty="0" smtClean="0"/>
              <a:t> </a:t>
            </a:r>
            <a:r>
              <a:rPr lang="fr-FR" dirty="0" err="1" smtClean="0"/>
              <a:t>particles</a:t>
            </a:r>
            <a:r>
              <a:rPr lang="fr-FR" dirty="0" smtClean="0"/>
              <a:t>. The </a:t>
            </a:r>
            <a:r>
              <a:rPr lang="fr-FR" dirty="0" err="1" smtClean="0"/>
              <a:t>method</a:t>
            </a:r>
            <a:r>
              <a:rPr lang="fr-FR" dirty="0" smtClean="0"/>
              <a:t> </a:t>
            </a:r>
            <a:r>
              <a:rPr lang="fr-FR" dirty="0" err="1" smtClean="0"/>
              <a:t>allows</a:t>
            </a:r>
            <a:r>
              <a:rPr lang="fr-FR" dirty="0" smtClean="0"/>
              <a:t> to go to </a:t>
            </a:r>
            <a:r>
              <a:rPr lang="fr-FR" dirty="0" err="1" smtClean="0"/>
              <a:t>much</a:t>
            </a:r>
            <a:r>
              <a:rPr lang="fr-FR" dirty="0" smtClean="0"/>
              <a:t> </a:t>
            </a:r>
            <a:r>
              <a:rPr lang="fr-FR" dirty="0" err="1" smtClean="0"/>
              <a:t>higher</a:t>
            </a:r>
            <a:r>
              <a:rPr lang="fr-FR" dirty="0" smtClean="0"/>
              <a:t> </a:t>
            </a:r>
            <a:r>
              <a:rPr lang="fr-FR" dirty="0" err="1" smtClean="0"/>
              <a:t>energies</a:t>
            </a:r>
            <a:r>
              <a:rPr lang="fr-FR" dirty="0" smtClean="0"/>
              <a:t> </a:t>
            </a:r>
            <a:r>
              <a:rPr lang="fr-FR" dirty="0" smtClean="0"/>
              <a:t>but </a:t>
            </a:r>
            <a:r>
              <a:rPr lang="fr-FR" dirty="0" smtClean="0"/>
              <a:t>the information </a:t>
            </a:r>
            <a:r>
              <a:rPr lang="fr-FR" dirty="0" err="1" smtClean="0"/>
              <a:t>is</a:t>
            </a:r>
            <a:r>
              <a:rPr lang="fr-FR" dirty="0" smtClean="0"/>
              <a:t> indirect (ratio of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, </a:t>
            </a:r>
            <a:r>
              <a:rPr lang="fr-FR" dirty="0" err="1" smtClean="0"/>
              <a:t>superimposition</a:t>
            </a:r>
            <a:r>
              <a:rPr lang="fr-FR" dirty="0" smtClean="0"/>
              <a:t> of </a:t>
            </a:r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emissions</a:t>
            </a:r>
            <a:r>
              <a:rPr lang="fr-FR" dirty="0" smtClean="0"/>
              <a:t>).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395536" y="4869160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err="1" smtClean="0">
                <a:solidFill>
                  <a:srgbClr val="7030A0"/>
                </a:solidFill>
              </a:rPr>
              <a:t>Therefore</a:t>
            </a:r>
            <a:r>
              <a:rPr lang="fr-FR" dirty="0" smtClean="0">
                <a:solidFill>
                  <a:srgbClr val="7030A0"/>
                </a:solidFill>
              </a:rPr>
              <a:t> a </a:t>
            </a:r>
            <a:r>
              <a:rPr lang="fr-FR" dirty="0" err="1" smtClean="0">
                <a:solidFill>
                  <a:srgbClr val="7030A0"/>
                </a:solidFill>
              </a:rPr>
              <a:t>theoretical</a:t>
            </a:r>
            <a:r>
              <a:rPr lang="fr-FR" dirty="0" smtClean="0">
                <a:solidFill>
                  <a:srgbClr val="7030A0"/>
                </a:solidFill>
              </a:rPr>
              <a:t> formulation of the </a:t>
            </a:r>
            <a:r>
              <a:rPr lang="fr-FR" dirty="0" err="1" smtClean="0">
                <a:solidFill>
                  <a:srgbClr val="7030A0"/>
                </a:solidFill>
              </a:rPr>
              <a:t>level</a:t>
            </a:r>
            <a:r>
              <a:rPr lang="fr-FR" dirty="0" smtClean="0">
                <a:solidFill>
                  <a:srgbClr val="7030A0"/>
                </a:solidFill>
              </a:rPr>
              <a:t> </a:t>
            </a:r>
            <a:r>
              <a:rPr lang="fr-FR" dirty="0" err="1" smtClean="0">
                <a:solidFill>
                  <a:srgbClr val="7030A0"/>
                </a:solidFill>
              </a:rPr>
              <a:t>density</a:t>
            </a:r>
            <a:r>
              <a:rPr lang="fr-FR" dirty="0" smtClean="0">
                <a:solidFill>
                  <a:srgbClr val="7030A0"/>
                </a:solidFill>
              </a:rPr>
              <a:t> </a:t>
            </a:r>
            <a:r>
              <a:rPr lang="fr-FR" dirty="0" err="1" smtClean="0">
                <a:solidFill>
                  <a:srgbClr val="7030A0"/>
                </a:solidFill>
              </a:rPr>
              <a:t>is</a:t>
            </a:r>
            <a:r>
              <a:rPr lang="fr-FR" dirty="0" smtClean="0">
                <a:solidFill>
                  <a:srgbClr val="7030A0"/>
                </a:solidFill>
              </a:rPr>
              <a:t> </a:t>
            </a:r>
            <a:r>
              <a:rPr lang="fr-FR" dirty="0" err="1" smtClean="0">
                <a:solidFill>
                  <a:srgbClr val="7030A0"/>
                </a:solidFill>
              </a:rPr>
              <a:t>needed</a:t>
            </a:r>
            <a:r>
              <a:rPr lang="fr-FR" dirty="0" smtClean="0">
                <a:solidFill>
                  <a:srgbClr val="7030A0"/>
                </a:solidFill>
              </a:rPr>
              <a:t> to guide the </a:t>
            </a:r>
            <a:r>
              <a:rPr lang="fr-FR" dirty="0" err="1" smtClean="0">
                <a:solidFill>
                  <a:srgbClr val="7030A0"/>
                </a:solidFill>
              </a:rPr>
              <a:t>dependence</a:t>
            </a:r>
            <a:r>
              <a:rPr lang="fr-FR" dirty="0" smtClean="0">
                <a:solidFill>
                  <a:srgbClr val="7030A0"/>
                </a:solidFill>
              </a:rPr>
              <a:t> over a </a:t>
            </a:r>
            <a:r>
              <a:rPr lang="fr-FR" dirty="0" err="1" smtClean="0">
                <a:solidFill>
                  <a:srgbClr val="7030A0"/>
                </a:solidFill>
              </a:rPr>
              <a:t>broad</a:t>
            </a:r>
            <a:r>
              <a:rPr lang="fr-FR" dirty="0" smtClean="0">
                <a:solidFill>
                  <a:srgbClr val="7030A0"/>
                </a:solidFill>
              </a:rPr>
              <a:t> excitation </a:t>
            </a:r>
            <a:r>
              <a:rPr lang="fr-FR" dirty="0" err="1" smtClean="0">
                <a:solidFill>
                  <a:srgbClr val="7030A0"/>
                </a:solidFill>
              </a:rPr>
              <a:t>energy</a:t>
            </a:r>
            <a:r>
              <a:rPr lang="fr-FR" dirty="0" smtClean="0">
                <a:solidFill>
                  <a:srgbClr val="7030A0"/>
                </a:solidFill>
              </a:rPr>
              <a:t> range. 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95536" y="5517232"/>
            <a:ext cx="849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Bohr &amp; Mottelson, Benjamin </a:t>
            </a:r>
            <a:r>
              <a:rPr lang="fr-FR" dirty="0" err="1" smtClean="0"/>
              <a:t>Inc</a:t>
            </a:r>
            <a:endParaRPr lang="fr-FR" dirty="0" smtClean="0"/>
          </a:p>
          <a:p>
            <a:r>
              <a:rPr lang="fr-FR" dirty="0" err="1" smtClean="0"/>
              <a:t>Iljinov</a:t>
            </a:r>
            <a:r>
              <a:rPr lang="fr-FR" dirty="0" smtClean="0"/>
              <a:t> et al., </a:t>
            </a:r>
            <a:r>
              <a:rPr lang="fr-FR" dirty="0" err="1" smtClean="0"/>
              <a:t>Nucl</a:t>
            </a:r>
            <a:r>
              <a:rPr lang="fr-FR" dirty="0" smtClean="0"/>
              <a:t>. Phys. A543 (1992) 517</a:t>
            </a:r>
          </a:p>
          <a:p>
            <a:r>
              <a:rPr lang="fr-FR" dirty="0" smtClean="0"/>
              <a:t>A. </a:t>
            </a:r>
            <a:r>
              <a:rPr lang="fr-FR" dirty="0" err="1" smtClean="0"/>
              <a:t>Junghans</a:t>
            </a:r>
            <a:r>
              <a:rPr lang="fr-FR" dirty="0" smtClean="0"/>
              <a:t> et al., </a:t>
            </a:r>
            <a:r>
              <a:rPr lang="fr-FR" dirty="0" err="1" smtClean="0"/>
              <a:t>Nucl</a:t>
            </a:r>
            <a:r>
              <a:rPr lang="fr-FR" dirty="0" smtClean="0"/>
              <a:t>. </a:t>
            </a:r>
            <a:r>
              <a:rPr lang="fr-FR" dirty="0" err="1" smtClean="0"/>
              <a:t>Phys.A629</a:t>
            </a:r>
            <a:r>
              <a:rPr lang="fr-FR" dirty="0" smtClean="0"/>
              <a:t> (1998) 635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Level densities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51520" y="692696"/>
            <a:ext cx="540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7030A0"/>
                </a:solidFill>
              </a:rPr>
              <a:t>Independent </a:t>
            </a:r>
            <a:r>
              <a:rPr lang="fr-FR" sz="2000" dirty="0" err="1" smtClean="0">
                <a:solidFill>
                  <a:srgbClr val="7030A0"/>
                </a:solidFill>
              </a:rPr>
              <a:t>particle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smtClean="0">
                <a:solidFill>
                  <a:srgbClr val="7030A0"/>
                </a:solidFill>
              </a:rPr>
              <a:t>case (Fermi </a:t>
            </a:r>
            <a:r>
              <a:rPr lang="fr-FR" sz="2000" dirty="0" err="1" smtClean="0">
                <a:solidFill>
                  <a:srgbClr val="7030A0"/>
                </a:solidFill>
              </a:rPr>
              <a:t>gas</a:t>
            </a:r>
            <a:r>
              <a:rPr lang="fr-FR" sz="2000" dirty="0" smtClean="0">
                <a:solidFill>
                  <a:srgbClr val="7030A0"/>
                </a:solidFill>
              </a:rPr>
              <a:t> model) </a:t>
            </a:r>
            <a:endParaRPr lang="fr-FR" sz="2000" dirty="0">
              <a:solidFill>
                <a:srgbClr val="7030A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1124744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err="1" smtClean="0"/>
              <a:t>Consider</a:t>
            </a:r>
            <a:r>
              <a:rPr lang="fr-FR" dirty="0" smtClean="0"/>
              <a:t> a </a:t>
            </a:r>
            <a:r>
              <a:rPr lang="fr-FR" dirty="0" err="1" smtClean="0"/>
              <a:t>gas</a:t>
            </a:r>
            <a:r>
              <a:rPr lang="fr-FR" dirty="0" smtClean="0"/>
              <a:t> of </a:t>
            </a:r>
            <a:r>
              <a:rPr lang="fr-FR" i="1" dirty="0" smtClean="0"/>
              <a:t>A</a:t>
            </a:r>
            <a:r>
              <a:rPr lang="fr-FR" dirty="0" smtClean="0"/>
              <a:t> fermions. In the </a:t>
            </a:r>
            <a:r>
              <a:rPr lang="fr-FR" dirty="0" err="1" smtClean="0"/>
              <a:t>groundstate</a:t>
            </a:r>
            <a:r>
              <a:rPr lang="fr-FR" dirty="0" smtClean="0"/>
              <a:t> </a:t>
            </a:r>
            <a:r>
              <a:rPr lang="fr-FR" dirty="0" err="1" smtClean="0"/>
              <a:t>they</a:t>
            </a:r>
            <a:r>
              <a:rPr lang="fr-FR" dirty="0" smtClean="0"/>
              <a:t> all </a:t>
            </a:r>
            <a:r>
              <a:rPr lang="fr-FR" dirty="0" err="1" smtClean="0"/>
              <a:t>occupy</a:t>
            </a:r>
            <a:r>
              <a:rPr lang="fr-FR" dirty="0" smtClean="0"/>
              <a:t> the </a:t>
            </a:r>
            <a:r>
              <a:rPr lang="fr-FR" dirty="0" err="1" smtClean="0"/>
              <a:t>lower</a:t>
            </a:r>
            <a:r>
              <a:rPr lang="fr-FR" dirty="0" smtClean="0"/>
              <a:t> </a:t>
            </a:r>
            <a:r>
              <a:rPr lang="fr-FR" dirty="0" err="1" smtClean="0"/>
              <a:t>individual</a:t>
            </a:r>
            <a:r>
              <a:rPr lang="fr-FR" dirty="0" smtClean="0"/>
              <a:t> states. The total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i="1" dirty="0" smtClean="0"/>
              <a:t> E</a:t>
            </a:r>
            <a:r>
              <a:rPr lang="fr-FR" dirty="0" smtClean="0"/>
              <a:t> (</a:t>
            </a:r>
            <a:r>
              <a:rPr lang="fr-FR" dirty="0" err="1" smtClean="0"/>
              <a:t>sum</a:t>
            </a:r>
            <a:r>
              <a:rPr lang="fr-FR" dirty="0" smtClean="0"/>
              <a:t> of the </a:t>
            </a:r>
            <a:r>
              <a:rPr lang="fr-FR" dirty="0" err="1" smtClean="0"/>
              <a:t>individual</a:t>
            </a:r>
            <a:r>
              <a:rPr lang="fr-FR" dirty="0" smtClean="0"/>
              <a:t> </a:t>
            </a:r>
            <a:r>
              <a:rPr lang="fr-FR" dirty="0" err="1" smtClean="0"/>
              <a:t>energies</a:t>
            </a:r>
            <a:r>
              <a:rPr lang="fr-FR" dirty="0" smtClean="0"/>
              <a:t>).</a:t>
            </a:r>
            <a:endParaRPr lang="fr-FR" dirty="0"/>
          </a:p>
        </p:txBody>
      </p:sp>
      <p:pic>
        <p:nvPicPr>
          <p:cNvPr id="13" name="Image 12" descr="independent_schem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1772816"/>
            <a:ext cx="3456384" cy="1852767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4716016" y="2492896"/>
            <a:ext cx="28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i="1" dirty="0" smtClean="0"/>
              <a:t>ε</a:t>
            </a:r>
            <a:endParaRPr lang="fr-FR" sz="2000" i="1" dirty="0"/>
          </a:p>
        </p:txBody>
      </p:sp>
      <p:pic>
        <p:nvPicPr>
          <p:cNvPr id="15" name="Image 14" descr="fm_4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988840"/>
            <a:ext cx="3009900" cy="647700"/>
          </a:xfrm>
          <a:prstGeom prst="rect">
            <a:avLst/>
          </a:prstGeom>
        </p:spPr>
      </p:pic>
      <p:pic>
        <p:nvPicPr>
          <p:cNvPr id="16" name="Image 15" descr="fm_4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2708920"/>
            <a:ext cx="2647950" cy="647700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755576" y="350100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i="1" dirty="0" smtClean="0"/>
              <a:t>n</a:t>
            </a:r>
            <a:r>
              <a:rPr lang="fr-FR" i="1" baseline="-25000" dirty="0" smtClean="0"/>
              <a:t>i</a:t>
            </a:r>
            <a:r>
              <a:rPr lang="fr-FR" dirty="0" smtClean="0"/>
              <a:t>=0 or</a:t>
            </a:r>
            <a:r>
              <a:rPr lang="fr-FR" i="1" dirty="0" smtClean="0"/>
              <a:t> n</a:t>
            </a:r>
            <a:r>
              <a:rPr lang="fr-FR" i="1" baseline="-25000" dirty="0" smtClean="0"/>
              <a:t>i</a:t>
            </a:r>
            <a:r>
              <a:rPr lang="fr-FR" dirty="0" smtClean="0"/>
              <a:t>=1 </a:t>
            </a:r>
            <a:r>
              <a:rPr lang="fr-FR" dirty="0" err="1" smtClean="0"/>
              <a:t>only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827584" y="3933056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grand partition </a:t>
            </a:r>
            <a:r>
              <a:rPr lang="fr-FR" dirty="0" err="1" smtClean="0"/>
              <a:t>function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Laplace </a:t>
            </a:r>
            <a:r>
              <a:rPr lang="fr-FR" dirty="0" err="1" smtClean="0"/>
              <a:t>transform</a:t>
            </a:r>
            <a:r>
              <a:rPr lang="fr-FR" dirty="0" smtClean="0"/>
              <a:t> of the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r>
              <a:rPr lang="fr-FR" dirty="0" smtClean="0"/>
              <a:t> (</a:t>
            </a:r>
            <a:r>
              <a:rPr lang="fr-FR" i="1" dirty="0" smtClean="0"/>
              <a:t>A,E</a:t>
            </a:r>
            <a:r>
              <a:rPr lang="fr-FR" dirty="0" smtClean="0"/>
              <a:t>): </a:t>
            </a:r>
            <a:endParaRPr lang="fr-FR" dirty="0"/>
          </a:p>
        </p:txBody>
      </p:sp>
      <p:pic>
        <p:nvPicPr>
          <p:cNvPr id="19" name="Image 18" descr="fm_4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71600" y="4293096"/>
            <a:ext cx="4057650" cy="714375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899592" y="5157192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It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inverted</a:t>
            </a:r>
            <a:r>
              <a:rPr lang="fr-FR" dirty="0" smtClean="0"/>
              <a:t> as:</a:t>
            </a:r>
            <a:endParaRPr lang="fr-FR" dirty="0"/>
          </a:p>
        </p:txBody>
      </p:sp>
      <p:pic>
        <p:nvPicPr>
          <p:cNvPr id="23" name="Image 22" descr="fm_46_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47664" y="5517232"/>
            <a:ext cx="4991100" cy="952500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4067944" y="177281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?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24" name="Connecteur droit avec flèche 23"/>
          <p:cNvCxnSpPr/>
          <p:nvPr/>
        </p:nvCxnSpPr>
        <p:spPr>
          <a:xfrm flipH="1">
            <a:off x="3275856" y="1988840"/>
            <a:ext cx="792088" cy="14401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8" grpId="0"/>
      <p:bldP spid="14" grpId="0"/>
      <p:bldP spid="17" grpId="0"/>
      <p:bldP spid="18" grpId="0"/>
      <p:bldP spid="21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Level densities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51520" y="692696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7030A0"/>
                </a:solidFill>
              </a:rPr>
              <a:t>Independent </a:t>
            </a:r>
            <a:r>
              <a:rPr lang="fr-FR" sz="2000" dirty="0" err="1" smtClean="0">
                <a:solidFill>
                  <a:srgbClr val="7030A0"/>
                </a:solidFill>
              </a:rPr>
              <a:t>particle</a:t>
            </a:r>
            <a:r>
              <a:rPr lang="fr-FR" sz="2000" dirty="0" smtClean="0">
                <a:solidFill>
                  <a:srgbClr val="7030A0"/>
                </a:solidFill>
              </a:rPr>
              <a:t> case </a:t>
            </a:r>
            <a:endParaRPr lang="fr-FR" sz="2000" dirty="0">
              <a:solidFill>
                <a:srgbClr val="7030A0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467544" y="1196752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trick of the grand partition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removes</a:t>
            </a:r>
            <a:r>
              <a:rPr lang="fr-FR" dirty="0" smtClean="0"/>
              <a:t> the </a:t>
            </a:r>
            <a:r>
              <a:rPr lang="fr-FR" dirty="0" err="1" smtClean="0"/>
              <a:t>constraint</a:t>
            </a:r>
            <a:r>
              <a:rPr lang="fr-FR" dirty="0" smtClean="0"/>
              <a:t> on</a:t>
            </a:r>
            <a:r>
              <a:rPr lang="fr-FR" i="1" dirty="0" smtClean="0"/>
              <a:t> A</a:t>
            </a:r>
            <a:r>
              <a:rPr lang="fr-FR" dirty="0" smtClean="0"/>
              <a:t>. </a:t>
            </a:r>
            <a:endParaRPr lang="fr-FR" dirty="0"/>
          </a:p>
        </p:txBody>
      </p:sp>
      <p:pic>
        <p:nvPicPr>
          <p:cNvPr id="23" name="Image 22" descr="fm_4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628800"/>
            <a:ext cx="2905125" cy="647700"/>
          </a:xfrm>
          <a:prstGeom prst="rect">
            <a:avLst/>
          </a:prstGeom>
        </p:spPr>
      </p:pic>
      <p:pic>
        <p:nvPicPr>
          <p:cNvPr id="24" name="Image 23" descr="fm_4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1484784"/>
            <a:ext cx="4486275" cy="828675"/>
          </a:xfrm>
          <a:prstGeom prst="rect">
            <a:avLst/>
          </a:prstGeom>
        </p:spPr>
      </p:pic>
      <p:sp>
        <p:nvSpPr>
          <p:cNvPr id="27" name="Flèche droite 26"/>
          <p:cNvSpPr/>
          <p:nvPr/>
        </p:nvSpPr>
        <p:spPr>
          <a:xfrm>
            <a:off x="3563888" y="1844824"/>
            <a:ext cx="792088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9" name="Image 28" descr="fm_4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07904" y="2636912"/>
            <a:ext cx="5292080" cy="922473"/>
          </a:xfrm>
          <a:prstGeom prst="rect">
            <a:avLst/>
          </a:prstGeom>
        </p:spPr>
      </p:pic>
      <p:pic>
        <p:nvPicPr>
          <p:cNvPr id="31" name="Image 30" descr="fm_48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2564904"/>
            <a:ext cx="3238500" cy="942975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539552" y="2276872"/>
            <a:ext cx="8604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/>
              <a:t>g(</a:t>
            </a:r>
            <a:r>
              <a:rPr lang="el-GR" i="1" dirty="0" smtClean="0"/>
              <a:t>ε</a:t>
            </a:r>
            <a:r>
              <a:rPr lang="fr-FR" i="1" dirty="0" smtClean="0"/>
              <a:t>)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density</a:t>
            </a:r>
            <a:r>
              <a:rPr lang="fr-FR" dirty="0" smtClean="0"/>
              <a:t> of </a:t>
            </a:r>
            <a:r>
              <a:rPr lang="fr-FR" dirty="0" err="1" smtClean="0"/>
              <a:t>individual</a:t>
            </a:r>
            <a:r>
              <a:rPr lang="fr-FR" dirty="0" smtClean="0"/>
              <a:t> states. A simple exact manipulation </a:t>
            </a:r>
            <a:r>
              <a:rPr lang="fr-FR" dirty="0" err="1" smtClean="0"/>
              <a:t>gives</a:t>
            </a:r>
            <a:r>
              <a:rPr lang="fr-FR" dirty="0" smtClean="0"/>
              <a:t>:</a:t>
            </a:r>
            <a:endParaRPr lang="fr-FR" dirty="0"/>
          </a:p>
        </p:txBody>
      </p:sp>
      <p:sp>
        <p:nvSpPr>
          <p:cNvPr id="32" name="ZoneTexte 31"/>
          <p:cNvSpPr txBox="1"/>
          <p:nvPr/>
        </p:nvSpPr>
        <p:spPr>
          <a:xfrm>
            <a:off x="611560" y="3717032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 the 2</a:t>
            </a:r>
            <a:r>
              <a:rPr lang="fr-FR" baseline="30000" dirty="0" smtClean="0"/>
              <a:t>nd</a:t>
            </a:r>
            <a:r>
              <a:rPr lang="fr-FR" dirty="0" smtClean="0"/>
              <a:t> </a:t>
            </a:r>
            <a:r>
              <a:rPr lang="fr-FR" dirty="0" err="1" smtClean="0"/>
              <a:t>integral</a:t>
            </a:r>
            <a:r>
              <a:rPr lang="fr-FR" dirty="0" smtClean="0"/>
              <a:t>, </a:t>
            </a:r>
            <a:r>
              <a:rPr lang="fr-FR" dirty="0" err="1" smtClean="0"/>
              <a:t>expanding</a:t>
            </a:r>
            <a:r>
              <a:rPr lang="fr-FR" dirty="0" smtClean="0"/>
              <a:t> the Log in </a:t>
            </a:r>
            <a:r>
              <a:rPr lang="fr-FR" dirty="0" err="1" smtClean="0"/>
              <a:t>series</a:t>
            </a:r>
            <a:r>
              <a:rPr lang="fr-FR" dirty="0" smtClean="0"/>
              <a:t>, and </a:t>
            </a:r>
            <a:r>
              <a:rPr lang="fr-FR" dirty="0" err="1" smtClean="0"/>
              <a:t>neglecting</a:t>
            </a:r>
            <a:r>
              <a:rPr lang="fr-FR" dirty="0" smtClean="0"/>
              <a:t> the </a:t>
            </a:r>
            <a:r>
              <a:rPr lang="fr-FR" dirty="0" err="1" smtClean="0"/>
              <a:t>derivatives</a:t>
            </a:r>
            <a:r>
              <a:rPr lang="fr-FR" dirty="0" smtClean="0"/>
              <a:t> of</a:t>
            </a:r>
            <a:r>
              <a:rPr lang="fr-FR" i="1" dirty="0" smtClean="0"/>
              <a:t> g(</a:t>
            </a:r>
            <a:r>
              <a:rPr lang="el-GR" i="1" dirty="0" smtClean="0"/>
              <a:t>ε</a:t>
            </a:r>
            <a:r>
              <a:rPr lang="fr-FR" i="1" dirty="0" smtClean="0"/>
              <a:t>)</a:t>
            </a:r>
            <a:r>
              <a:rPr lang="fr-FR" dirty="0" smtClean="0"/>
              <a:t>:</a:t>
            </a:r>
            <a:endParaRPr lang="fr-FR" dirty="0"/>
          </a:p>
        </p:txBody>
      </p:sp>
      <p:pic>
        <p:nvPicPr>
          <p:cNvPr id="33" name="Image 32" descr="fm_5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87624" y="4149080"/>
            <a:ext cx="4505325" cy="1019175"/>
          </a:xfrm>
          <a:prstGeom prst="rect">
            <a:avLst/>
          </a:prstGeom>
        </p:spPr>
      </p:pic>
      <p:sp>
        <p:nvSpPr>
          <p:cNvPr id="34" name="ZoneTexte 33"/>
          <p:cNvSpPr txBox="1"/>
          <p:nvPr/>
        </p:nvSpPr>
        <p:spPr>
          <a:xfrm>
            <a:off x="827584" y="5445224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Remark</a:t>
            </a:r>
            <a:r>
              <a:rPr lang="fr-FR" dirty="0" smtClean="0"/>
              <a:t>:                             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purely</a:t>
            </a:r>
            <a:r>
              <a:rPr lang="fr-FR" dirty="0" smtClean="0"/>
              <a:t> </a:t>
            </a:r>
            <a:r>
              <a:rPr lang="fr-FR" dirty="0" err="1" smtClean="0"/>
              <a:t>imaginary</a:t>
            </a:r>
            <a:endParaRPr lang="fr-FR" dirty="0"/>
          </a:p>
        </p:txBody>
      </p:sp>
      <p:pic>
        <p:nvPicPr>
          <p:cNvPr id="35" name="Image 34" descr="fm_52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907704" y="5445224"/>
            <a:ext cx="1190625" cy="361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ZoneTexte 45"/>
          <p:cNvSpPr txBox="1"/>
          <p:nvPr/>
        </p:nvSpPr>
        <p:spPr>
          <a:xfrm>
            <a:off x="4499992" y="501317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/>
              <a:t>E</a:t>
            </a:r>
            <a:r>
              <a:rPr lang="fr-FR" i="1" baseline="-25000" dirty="0" smtClean="0"/>
              <a:t>0</a:t>
            </a:r>
            <a:endParaRPr lang="fr-FR" i="1" baseline="-25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Level densities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51520" y="692696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7030A0"/>
                </a:solidFill>
              </a:rPr>
              <a:t>Laplace inversion </a:t>
            </a:r>
            <a:endParaRPr lang="fr-FR" sz="2000" dirty="0">
              <a:solidFill>
                <a:srgbClr val="7030A0"/>
              </a:solidFill>
            </a:endParaRPr>
          </a:p>
        </p:txBody>
      </p:sp>
      <p:pic>
        <p:nvPicPr>
          <p:cNvPr id="17" name="Image 16" descr="fm_46_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548680"/>
            <a:ext cx="5410200" cy="990600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467544" y="1628800"/>
            <a:ext cx="86764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The </a:t>
            </a:r>
            <a:r>
              <a:rPr lang="fr-FR" dirty="0" err="1" smtClean="0"/>
              <a:t>exponential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highly</a:t>
            </a:r>
            <a:r>
              <a:rPr lang="fr-FR" dirty="0" smtClean="0"/>
              <a:t> </a:t>
            </a:r>
            <a:r>
              <a:rPr lang="fr-FR" dirty="0" err="1" smtClean="0"/>
              <a:t>oscillatory</a:t>
            </a:r>
            <a:r>
              <a:rPr lang="fr-FR" dirty="0" smtClean="0"/>
              <a:t> and in the </a:t>
            </a:r>
            <a:r>
              <a:rPr lang="fr-FR" dirty="0" err="1" smtClean="0"/>
              <a:t>integral</a:t>
            </a:r>
            <a:r>
              <a:rPr lang="fr-FR" dirty="0" smtClean="0"/>
              <a:t> the </a:t>
            </a:r>
            <a:r>
              <a:rPr lang="fr-FR" dirty="0" err="1" smtClean="0"/>
              <a:t>negative</a:t>
            </a:r>
            <a:r>
              <a:rPr lang="fr-FR" dirty="0" smtClean="0"/>
              <a:t> and positive parts cancel.  The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significant</a:t>
            </a:r>
            <a:r>
              <a:rPr lang="fr-FR" dirty="0" smtClean="0"/>
              <a:t> contribution </a:t>
            </a:r>
            <a:r>
              <a:rPr lang="fr-FR" dirty="0" err="1" smtClean="0"/>
              <a:t>comes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 </a:t>
            </a:r>
            <a:r>
              <a:rPr lang="fr-FR" dirty="0" err="1" smtClean="0"/>
              <a:t>regions</a:t>
            </a:r>
            <a:r>
              <a:rPr lang="fr-FR" dirty="0" smtClean="0"/>
              <a:t> </a:t>
            </a:r>
            <a:r>
              <a:rPr lang="fr-FR" dirty="0" err="1" smtClean="0"/>
              <a:t>where</a:t>
            </a:r>
            <a:r>
              <a:rPr lang="fr-FR" dirty="0" smtClean="0"/>
              <a:t> the </a:t>
            </a:r>
            <a:r>
              <a:rPr lang="fr-FR" dirty="0" err="1" smtClean="0"/>
              <a:t>derivative</a:t>
            </a:r>
            <a:r>
              <a:rPr lang="fr-FR" dirty="0" smtClean="0"/>
              <a:t> of the argument </a:t>
            </a:r>
            <a:r>
              <a:rPr lang="fr-FR" dirty="0" err="1" smtClean="0"/>
              <a:t>vanishes</a:t>
            </a:r>
            <a:r>
              <a:rPr lang="fr-FR" dirty="0" smtClean="0"/>
              <a:t>, </a:t>
            </a:r>
            <a:r>
              <a:rPr lang="fr-FR" dirty="0" err="1" smtClean="0"/>
              <a:t>so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the phase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almost</a:t>
            </a:r>
            <a:r>
              <a:rPr lang="fr-FR" dirty="0" smtClean="0"/>
              <a:t> constant </a:t>
            </a:r>
            <a:r>
              <a:rPr lang="fr-FR" dirty="0" err="1" smtClean="0"/>
              <a:t>above</a:t>
            </a:r>
            <a:r>
              <a:rPr lang="fr-FR" dirty="0" smtClean="0"/>
              <a:t> a large </a:t>
            </a:r>
            <a:r>
              <a:rPr lang="fr-FR" dirty="0" err="1" smtClean="0"/>
              <a:t>interval</a:t>
            </a:r>
            <a:r>
              <a:rPr lang="fr-FR" dirty="0" smtClean="0"/>
              <a:t> (</a:t>
            </a:r>
            <a:r>
              <a:rPr lang="fr-FR" dirty="0" err="1" smtClean="0"/>
              <a:t>stationary</a:t>
            </a:r>
            <a:r>
              <a:rPr lang="fr-FR" dirty="0" smtClean="0"/>
              <a:t> phase approximation)</a:t>
            </a:r>
          </a:p>
          <a:p>
            <a:pPr algn="just"/>
            <a:r>
              <a:rPr lang="fr-FR" dirty="0" smtClean="0"/>
              <a:t>This central point (</a:t>
            </a:r>
            <a:r>
              <a:rPr lang="el-GR" i="1" dirty="0" smtClean="0"/>
              <a:t>α</a:t>
            </a:r>
            <a:r>
              <a:rPr lang="fr-FR" i="1" baseline="-25000" dirty="0" smtClean="0"/>
              <a:t>0</a:t>
            </a:r>
            <a:r>
              <a:rPr lang="fr-FR" i="1" dirty="0" smtClean="0"/>
              <a:t>,</a:t>
            </a:r>
            <a:r>
              <a:rPr lang="el-GR" i="1" dirty="0" smtClean="0"/>
              <a:t>β</a:t>
            </a:r>
            <a:r>
              <a:rPr lang="fr-FR" i="1" baseline="-25000" dirty="0" smtClean="0"/>
              <a:t>0</a:t>
            </a:r>
            <a:r>
              <a:rPr lang="fr-FR" dirty="0" smtClean="0"/>
              <a:t>)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found</a:t>
            </a:r>
            <a:r>
              <a:rPr lang="fr-FR" dirty="0" smtClean="0"/>
              <a:t> by </a:t>
            </a:r>
            <a:r>
              <a:rPr lang="fr-FR" dirty="0" err="1" smtClean="0"/>
              <a:t>imposing</a:t>
            </a:r>
            <a:r>
              <a:rPr lang="fr-FR" dirty="0" smtClean="0"/>
              <a:t>:</a:t>
            </a:r>
          </a:p>
        </p:txBody>
      </p:sp>
      <p:pic>
        <p:nvPicPr>
          <p:cNvPr id="19" name="Image 18" descr="fm_5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3284984"/>
            <a:ext cx="2552700" cy="1476375"/>
          </a:xfrm>
          <a:prstGeom prst="rect">
            <a:avLst/>
          </a:prstGeom>
        </p:spPr>
      </p:pic>
      <p:sp>
        <p:nvSpPr>
          <p:cNvPr id="21" name="Flèche droite 20"/>
          <p:cNvSpPr/>
          <p:nvPr/>
        </p:nvSpPr>
        <p:spPr>
          <a:xfrm>
            <a:off x="3491880" y="3573016"/>
            <a:ext cx="504056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Flèche droite 25"/>
          <p:cNvSpPr/>
          <p:nvPr/>
        </p:nvSpPr>
        <p:spPr>
          <a:xfrm>
            <a:off x="3419872" y="4437112"/>
            <a:ext cx="504056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4" name="Image 43" descr="fm_5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3068960"/>
            <a:ext cx="1714500" cy="942975"/>
          </a:xfrm>
          <a:prstGeom prst="rect">
            <a:avLst/>
          </a:prstGeom>
        </p:spPr>
      </p:pic>
      <p:pic>
        <p:nvPicPr>
          <p:cNvPr id="45" name="Image 44" descr="fm_5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23928" y="4005064"/>
            <a:ext cx="3286125" cy="1114425"/>
          </a:xfrm>
          <a:prstGeom prst="rect">
            <a:avLst/>
          </a:prstGeom>
        </p:spPr>
      </p:pic>
      <p:pic>
        <p:nvPicPr>
          <p:cNvPr id="47" name="Image 46" descr="fm_5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60232" y="3356992"/>
            <a:ext cx="1190625" cy="371475"/>
          </a:xfrm>
          <a:prstGeom prst="rect">
            <a:avLst/>
          </a:prstGeom>
        </p:spPr>
      </p:pic>
      <p:sp>
        <p:nvSpPr>
          <p:cNvPr id="48" name="Flèche droite 47"/>
          <p:cNvSpPr/>
          <p:nvPr/>
        </p:nvSpPr>
        <p:spPr>
          <a:xfrm>
            <a:off x="6012160" y="3501008"/>
            <a:ext cx="504056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9" name="Image 48" descr="fm_58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27584" y="5517232"/>
            <a:ext cx="2705100" cy="676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Level densities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51520" y="692696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solidFill>
                  <a:srgbClr val="7030A0"/>
                </a:solidFill>
              </a:rPr>
              <a:t>Stationary</a:t>
            </a:r>
            <a:r>
              <a:rPr lang="fr-FR" sz="2000" dirty="0" smtClean="0">
                <a:solidFill>
                  <a:srgbClr val="7030A0"/>
                </a:solidFill>
              </a:rPr>
              <a:t> point approximation (1D) </a:t>
            </a:r>
            <a:endParaRPr lang="fr-FR" sz="2000" dirty="0">
              <a:solidFill>
                <a:srgbClr val="7030A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67544" y="126876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Consider</a:t>
            </a:r>
            <a:r>
              <a:rPr lang="fr-FR" dirty="0" smtClean="0"/>
              <a:t> the </a:t>
            </a:r>
            <a:r>
              <a:rPr lang="fr-FR" dirty="0" err="1" smtClean="0"/>
              <a:t>integral</a:t>
            </a:r>
            <a:r>
              <a:rPr lang="fr-FR" dirty="0" smtClean="0"/>
              <a:t>                                           </a:t>
            </a:r>
            <a:endParaRPr lang="fr-FR" dirty="0"/>
          </a:p>
        </p:txBody>
      </p:sp>
      <p:pic>
        <p:nvPicPr>
          <p:cNvPr id="22" name="Image 21" descr="fm_6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1124744"/>
            <a:ext cx="2047875" cy="657225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611560" y="1844824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/>
              <a:t>g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real </a:t>
            </a:r>
            <a:r>
              <a:rPr lang="fr-FR" dirty="0" err="1" smtClean="0"/>
              <a:t>smooth</a:t>
            </a:r>
            <a:r>
              <a:rPr lang="fr-FR" dirty="0" smtClean="0"/>
              <a:t> </a:t>
            </a:r>
            <a:r>
              <a:rPr lang="fr-FR" dirty="0" err="1" smtClean="0"/>
              <a:t>function</a:t>
            </a:r>
            <a:r>
              <a:rPr lang="fr-FR" dirty="0" smtClean="0"/>
              <a:t> and</a:t>
            </a:r>
            <a:r>
              <a:rPr lang="fr-FR" i="1" dirty="0" smtClean="0"/>
              <a:t> f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real </a:t>
            </a:r>
            <a:r>
              <a:rPr lang="fr-FR" dirty="0" err="1" smtClean="0"/>
              <a:t>with</a:t>
            </a:r>
            <a:r>
              <a:rPr lang="fr-FR" dirty="0" smtClean="0"/>
              <a:t> 1</a:t>
            </a:r>
            <a:r>
              <a:rPr lang="fr-FR" baseline="30000" dirty="0" smtClean="0"/>
              <a:t>st</a:t>
            </a:r>
            <a:r>
              <a:rPr lang="fr-FR" dirty="0" smtClean="0"/>
              <a:t> </a:t>
            </a:r>
            <a:r>
              <a:rPr lang="fr-FR" dirty="0" err="1" smtClean="0"/>
              <a:t>derivatives</a:t>
            </a:r>
            <a:r>
              <a:rPr lang="fr-FR" dirty="0" smtClean="0"/>
              <a:t> </a:t>
            </a:r>
            <a:r>
              <a:rPr lang="fr-FR" dirty="0" err="1" smtClean="0"/>
              <a:t>null</a:t>
            </a:r>
            <a:r>
              <a:rPr lang="fr-FR" dirty="0" smtClean="0"/>
              <a:t> in</a:t>
            </a:r>
            <a:r>
              <a:rPr lang="fr-FR" i="1" dirty="0" smtClean="0"/>
              <a:t> x</a:t>
            </a:r>
            <a:r>
              <a:rPr lang="fr-FR" dirty="0" smtClean="0"/>
              <a:t>=</a:t>
            </a:r>
            <a:r>
              <a:rPr lang="fr-FR" i="1" dirty="0" smtClean="0"/>
              <a:t>0. </a:t>
            </a:r>
            <a:r>
              <a:rPr lang="fr-FR" dirty="0" err="1" smtClean="0"/>
              <a:t>After</a:t>
            </a:r>
            <a:r>
              <a:rPr lang="fr-FR" dirty="0" smtClean="0"/>
              <a:t> Taylor expansion and </a:t>
            </a:r>
            <a:r>
              <a:rPr lang="fr-FR" dirty="0" err="1" smtClean="0"/>
              <a:t>keeping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the contribution </a:t>
            </a:r>
            <a:r>
              <a:rPr lang="fr-FR" dirty="0" err="1" smtClean="0"/>
              <a:t>around</a:t>
            </a:r>
            <a:r>
              <a:rPr lang="fr-FR" dirty="0" smtClean="0"/>
              <a:t> 0:</a:t>
            </a:r>
            <a:r>
              <a:rPr lang="fr-FR" i="1" dirty="0" smtClean="0"/>
              <a:t> </a:t>
            </a:r>
            <a:endParaRPr lang="fr-FR" i="1" dirty="0"/>
          </a:p>
        </p:txBody>
      </p:sp>
      <p:pic>
        <p:nvPicPr>
          <p:cNvPr id="24" name="Image 23" descr="fn_6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2492896"/>
            <a:ext cx="3009900" cy="866775"/>
          </a:xfrm>
          <a:prstGeom prst="rect">
            <a:avLst/>
          </a:prstGeom>
        </p:spPr>
      </p:pic>
      <p:pic>
        <p:nvPicPr>
          <p:cNvPr id="27" name="Image 26" descr="stat_ph_po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08304" y="2636912"/>
            <a:ext cx="1656184" cy="1457442"/>
          </a:xfrm>
          <a:prstGeom prst="rect">
            <a:avLst/>
          </a:prstGeom>
        </p:spPr>
      </p:pic>
      <p:pic>
        <p:nvPicPr>
          <p:cNvPr id="28" name="Image 27" descr="stat_ph_ne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99784" y="4293096"/>
            <a:ext cx="1944216" cy="1447642"/>
          </a:xfrm>
          <a:prstGeom prst="rect">
            <a:avLst/>
          </a:prstGeom>
        </p:spPr>
      </p:pic>
      <p:sp>
        <p:nvSpPr>
          <p:cNvPr id="29" name="ZoneTexte 28"/>
          <p:cNvSpPr txBox="1"/>
          <p:nvPr/>
        </p:nvSpPr>
        <p:spPr>
          <a:xfrm>
            <a:off x="6444208" y="314096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/>
              <a:t>f</a:t>
            </a:r>
            <a:r>
              <a:rPr lang="fr-FR" i="1" baseline="-25000" dirty="0" smtClean="0"/>
              <a:t>x</a:t>
            </a:r>
            <a:r>
              <a:rPr lang="fr-FR" i="1" dirty="0" smtClean="0"/>
              <a:t>’’</a:t>
            </a:r>
            <a:r>
              <a:rPr lang="fr-FR" dirty="0" smtClean="0"/>
              <a:t>&gt;0</a:t>
            </a:r>
            <a:endParaRPr lang="fr-FR" dirty="0"/>
          </a:p>
        </p:txBody>
      </p:sp>
      <p:sp>
        <p:nvSpPr>
          <p:cNvPr id="30" name="ZoneTexte 29"/>
          <p:cNvSpPr txBox="1"/>
          <p:nvPr/>
        </p:nvSpPr>
        <p:spPr>
          <a:xfrm>
            <a:off x="6372200" y="486916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/>
              <a:t>f</a:t>
            </a:r>
            <a:r>
              <a:rPr lang="fr-FR" i="1" baseline="-25000" dirty="0" smtClean="0"/>
              <a:t>x</a:t>
            </a:r>
            <a:r>
              <a:rPr lang="fr-FR" i="1" dirty="0" smtClean="0"/>
              <a:t>’’</a:t>
            </a:r>
            <a:r>
              <a:rPr lang="fr-FR" dirty="0" smtClean="0"/>
              <a:t>&lt;0</a:t>
            </a:r>
            <a:endParaRPr lang="fr-FR" dirty="0"/>
          </a:p>
        </p:txBody>
      </p:sp>
      <p:sp>
        <p:nvSpPr>
          <p:cNvPr id="31" name="ZoneTexte 30"/>
          <p:cNvSpPr txBox="1"/>
          <p:nvPr/>
        </p:nvSpPr>
        <p:spPr>
          <a:xfrm>
            <a:off x="755576" y="3429000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As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 pole (no </a:t>
            </a:r>
            <a:r>
              <a:rPr lang="fr-FR" dirty="0" err="1" smtClean="0"/>
              <a:t>residue</a:t>
            </a:r>
            <a:r>
              <a:rPr lang="fr-FR" dirty="0" smtClean="0"/>
              <a:t>) the </a:t>
            </a:r>
            <a:r>
              <a:rPr lang="fr-FR" dirty="0" err="1" smtClean="0"/>
              <a:t>integration</a:t>
            </a:r>
            <a:r>
              <a:rPr lang="fr-FR" dirty="0" smtClean="0"/>
              <a:t> over the contours </a:t>
            </a:r>
            <a:r>
              <a:rPr lang="fr-FR" dirty="0" err="1" smtClean="0"/>
              <a:t>is</a:t>
            </a:r>
            <a:r>
              <a:rPr lang="fr-FR" dirty="0" smtClean="0"/>
              <a:t> 0. The </a:t>
            </a:r>
            <a:r>
              <a:rPr lang="fr-FR" dirty="0" err="1" smtClean="0"/>
              <a:t>integration</a:t>
            </a:r>
            <a:r>
              <a:rPr lang="fr-FR" dirty="0" smtClean="0"/>
              <a:t> over the arcs </a:t>
            </a:r>
            <a:r>
              <a:rPr lang="fr-FR" dirty="0" err="1" smtClean="0"/>
              <a:t>is</a:t>
            </a:r>
            <a:r>
              <a:rPr lang="fr-FR" dirty="0" smtClean="0"/>
              <a:t> 0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infinity</a:t>
            </a:r>
            <a:r>
              <a:rPr lang="fr-FR" dirty="0" smtClean="0"/>
              <a:t>.</a:t>
            </a:r>
          </a:p>
          <a:p>
            <a:pPr algn="just"/>
            <a:r>
              <a:rPr lang="fr-FR" i="1" dirty="0" smtClean="0"/>
              <a:t>I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equal</a:t>
            </a:r>
            <a:r>
              <a:rPr lang="fr-FR" dirty="0" smtClean="0"/>
              <a:t> to the </a:t>
            </a:r>
            <a:r>
              <a:rPr lang="fr-FR" dirty="0" err="1" smtClean="0"/>
              <a:t>integration</a:t>
            </a:r>
            <a:r>
              <a:rPr lang="fr-FR" dirty="0" smtClean="0"/>
              <a:t> over the diagonal. By variable substitution : </a:t>
            </a:r>
            <a:endParaRPr lang="fr-FR" dirty="0"/>
          </a:p>
        </p:txBody>
      </p:sp>
      <p:sp>
        <p:nvSpPr>
          <p:cNvPr id="32" name="ZoneTexte 31"/>
          <p:cNvSpPr txBox="1"/>
          <p:nvPr/>
        </p:nvSpPr>
        <p:spPr>
          <a:xfrm>
            <a:off x="1043608" y="566124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get</a:t>
            </a:r>
            <a:endParaRPr lang="fr-FR" dirty="0"/>
          </a:p>
        </p:txBody>
      </p:sp>
      <p:pic>
        <p:nvPicPr>
          <p:cNvPr id="33" name="Image 32" descr="fm_6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55776" y="4437112"/>
            <a:ext cx="1990725" cy="752475"/>
          </a:xfrm>
          <a:prstGeom prst="rect">
            <a:avLst/>
          </a:prstGeom>
        </p:spPr>
      </p:pic>
      <p:pic>
        <p:nvPicPr>
          <p:cNvPr id="34" name="Image 33" descr="fm_63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11760" y="5301208"/>
            <a:ext cx="3448050" cy="99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20" grpId="0"/>
      <p:bldP spid="29" grpId="0"/>
      <p:bldP spid="30" grpId="0"/>
      <p:bldP spid="31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18864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Aims of this session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51520" y="692696"/>
            <a:ext cx="83529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Nuclear</a:t>
            </a:r>
            <a:r>
              <a:rPr lang="fr-FR" dirty="0" smtClean="0"/>
              <a:t> </a:t>
            </a:r>
            <a:r>
              <a:rPr lang="fr-FR" dirty="0" err="1" smtClean="0"/>
              <a:t>physics</a:t>
            </a:r>
            <a:endParaRPr lang="fr-FR" dirty="0" smtClean="0"/>
          </a:p>
          <a:p>
            <a:endParaRPr lang="fr-FR" dirty="0" smtClean="0"/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 </a:t>
            </a:r>
            <a:r>
              <a:rPr lang="fr-FR" dirty="0" err="1" smtClean="0"/>
              <a:t>Understand</a:t>
            </a:r>
            <a:r>
              <a:rPr lang="fr-FR" dirty="0" smtClean="0"/>
              <a:t> the </a:t>
            </a:r>
            <a:r>
              <a:rPr lang="fr-FR" dirty="0" err="1" smtClean="0"/>
              <a:t>physics</a:t>
            </a:r>
            <a:r>
              <a:rPr lang="fr-FR" dirty="0" smtClean="0"/>
              <a:t> of an </a:t>
            </a:r>
            <a:r>
              <a:rPr lang="fr-FR" dirty="0" err="1" smtClean="0"/>
              <a:t>excited</a:t>
            </a:r>
            <a:r>
              <a:rPr lang="fr-FR" dirty="0" smtClean="0"/>
              <a:t> nucleus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 </a:t>
            </a:r>
            <a:r>
              <a:rPr lang="fr-FR" dirty="0" smtClean="0"/>
              <a:t> </a:t>
            </a:r>
            <a:r>
              <a:rPr lang="fr-FR" dirty="0" err="1" smtClean="0"/>
              <a:t>Understand</a:t>
            </a:r>
            <a:r>
              <a:rPr lang="fr-FR" dirty="0" smtClean="0"/>
              <a:t>  the </a:t>
            </a:r>
            <a:r>
              <a:rPr lang="fr-FR" dirty="0" err="1" smtClean="0"/>
              <a:t>spectrum</a:t>
            </a:r>
            <a:r>
              <a:rPr lang="fr-FR" dirty="0" smtClean="0"/>
              <a:t> of </a:t>
            </a:r>
            <a:r>
              <a:rPr lang="fr-FR" dirty="0" err="1" smtClean="0"/>
              <a:t>emitted</a:t>
            </a:r>
            <a:r>
              <a:rPr lang="fr-FR" dirty="0" smtClean="0"/>
              <a:t> </a:t>
            </a:r>
            <a:r>
              <a:rPr lang="fr-FR" dirty="0" err="1" smtClean="0"/>
              <a:t>particles</a:t>
            </a:r>
            <a:endParaRPr lang="fr-FR" dirty="0" smtClean="0"/>
          </a:p>
          <a:p>
            <a:pPr>
              <a:buFont typeface="Arial" pitchFamily="34" charset="0"/>
              <a:buChar char="•"/>
            </a:pPr>
            <a:endParaRPr lang="fr-FR" dirty="0"/>
          </a:p>
          <a:p>
            <a:r>
              <a:rPr lang="fr-FR" dirty="0" smtClean="0"/>
              <a:t>Applications</a:t>
            </a:r>
          </a:p>
          <a:p>
            <a:endParaRPr lang="fr-FR" dirty="0" smtClean="0"/>
          </a:p>
          <a:p>
            <a:pPr>
              <a:buFont typeface="Arial" pitchFamily="34" charset="0"/>
              <a:buChar char="•"/>
            </a:pPr>
            <a:r>
              <a:rPr lang="fr-FR" dirty="0"/>
              <a:t> </a:t>
            </a:r>
            <a:r>
              <a:rPr lang="fr-FR" dirty="0" smtClean="0"/>
              <a:t> </a:t>
            </a:r>
            <a:r>
              <a:rPr lang="fr-FR" dirty="0" err="1" smtClean="0"/>
              <a:t>Understand</a:t>
            </a:r>
            <a:r>
              <a:rPr lang="fr-FR" dirty="0" smtClean="0"/>
              <a:t> </a:t>
            </a:r>
            <a:r>
              <a:rPr lang="fr-FR" dirty="0" err="1" smtClean="0"/>
              <a:t>why</a:t>
            </a:r>
            <a:r>
              <a:rPr lang="fr-FR" dirty="0" smtClean="0"/>
              <a:t> a hot Pb nucleus </a:t>
            </a:r>
            <a:r>
              <a:rPr lang="fr-FR" dirty="0" err="1" smtClean="0"/>
              <a:t>emits</a:t>
            </a:r>
            <a:r>
              <a:rPr lang="fr-FR" dirty="0" smtClean="0"/>
              <a:t> </a:t>
            </a:r>
            <a:r>
              <a:rPr lang="fr-FR" dirty="0" err="1" smtClean="0"/>
              <a:t>mainly</a:t>
            </a:r>
            <a:r>
              <a:rPr lang="fr-FR" dirty="0" smtClean="0"/>
              <a:t> neutrons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 </a:t>
            </a:r>
            <a:r>
              <a:rPr lang="fr-FR" dirty="0" smtClean="0"/>
              <a:t> </a:t>
            </a:r>
            <a:r>
              <a:rPr lang="fr-FR" dirty="0" err="1" smtClean="0"/>
              <a:t>Understand</a:t>
            </a:r>
            <a:r>
              <a:rPr lang="fr-FR" dirty="0" smtClean="0"/>
              <a:t> </a:t>
            </a:r>
            <a:r>
              <a:rPr lang="fr-FR" dirty="0" err="1" smtClean="0"/>
              <a:t>why</a:t>
            </a:r>
            <a:r>
              <a:rPr lang="fr-FR" dirty="0" smtClean="0"/>
              <a:t> in a (n,</a:t>
            </a:r>
            <a:r>
              <a:rPr lang="el-GR" dirty="0" smtClean="0"/>
              <a:t>α</a:t>
            </a:r>
            <a:r>
              <a:rPr lang="fr-FR" dirty="0" smtClean="0"/>
              <a:t>)  </a:t>
            </a:r>
            <a:r>
              <a:rPr lang="fr-FR" dirty="0" err="1" smtClean="0"/>
              <a:t>reaction</a:t>
            </a:r>
            <a:r>
              <a:rPr lang="fr-FR" dirty="0" smtClean="0"/>
              <a:t> on a mixture of Kr+CO2 the </a:t>
            </a:r>
            <a:r>
              <a:rPr lang="fr-FR" dirty="0" err="1" smtClean="0"/>
              <a:t>reactions</a:t>
            </a:r>
            <a:r>
              <a:rPr lang="fr-FR" dirty="0" smtClean="0"/>
              <a:t> on Kr are     </a:t>
            </a:r>
            <a:r>
              <a:rPr lang="fr-FR" dirty="0" err="1" smtClean="0"/>
              <a:t>almost</a:t>
            </a:r>
            <a:r>
              <a:rPr lang="fr-FR" dirty="0" smtClean="0"/>
              <a:t> </a:t>
            </a:r>
            <a:r>
              <a:rPr lang="fr-FR" dirty="0" err="1" smtClean="0"/>
              <a:t>negligible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251520" y="4005064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Content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67544" y="4581128"/>
            <a:ext cx="5832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 smtClean="0"/>
              <a:t> </a:t>
            </a:r>
            <a:r>
              <a:rPr lang="fr-FR" dirty="0" err="1" smtClean="0"/>
              <a:t>Physics</a:t>
            </a:r>
            <a:r>
              <a:rPr lang="fr-FR" dirty="0" smtClean="0"/>
              <a:t> of the </a:t>
            </a:r>
            <a:r>
              <a:rPr lang="fr-FR" dirty="0" err="1" smtClean="0"/>
              <a:t>decay</a:t>
            </a:r>
            <a:r>
              <a:rPr lang="fr-FR" dirty="0" smtClean="0"/>
              <a:t> (</a:t>
            </a:r>
            <a:r>
              <a:rPr lang="fr-FR" dirty="0" err="1" smtClean="0"/>
              <a:t>detailed</a:t>
            </a:r>
            <a:r>
              <a:rPr lang="fr-FR" dirty="0" smtClean="0"/>
              <a:t> balance)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</a:t>
            </a:r>
            <a:r>
              <a:rPr lang="fr-FR" dirty="0" smtClean="0"/>
              <a:t>Inverse cross sections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endParaRPr lang="fr-FR" dirty="0" smtClean="0"/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</a:t>
            </a:r>
            <a:r>
              <a:rPr lang="fr-FR" dirty="0" smtClean="0"/>
              <a:t>Simple </a:t>
            </a:r>
            <a:r>
              <a:rPr lang="fr-FR" dirty="0" err="1" smtClean="0"/>
              <a:t>example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Level densities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51520" y="692696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solidFill>
                  <a:srgbClr val="7030A0"/>
                </a:solidFill>
              </a:rPr>
              <a:t>Stationary</a:t>
            </a:r>
            <a:r>
              <a:rPr lang="fr-FR" sz="2000" dirty="0" smtClean="0">
                <a:solidFill>
                  <a:srgbClr val="7030A0"/>
                </a:solidFill>
              </a:rPr>
              <a:t> point approximation (2D) </a:t>
            </a:r>
            <a:endParaRPr lang="fr-FR" sz="2000" dirty="0">
              <a:solidFill>
                <a:srgbClr val="7030A0"/>
              </a:solidFill>
            </a:endParaRPr>
          </a:p>
        </p:txBody>
      </p:sp>
      <p:pic>
        <p:nvPicPr>
          <p:cNvPr id="18" name="Image 17" descr="fm_7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620688"/>
            <a:ext cx="2981325" cy="704850"/>
          </a:xfrm>
          <a:prstGeom prst="rect">
            <a:avLst/>
          </a:prstGeom>
        </p:spPr>
      </p:pic>
      <p:pic>
        <p:nvPicPr>
          <p:cNvPr id="26" name="Image 25" descr="fm_7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2132856"/>
            <a:ext cx="3467100" cy="590550"/>
          </a:xfrm>
          <a:prstGeom prst="rect">
            <a:avLst/>
          </a:prstGeom>
        </p:spPr>
      </p:pic>
      <p:pic>
        <p:nvPicPr>
          <p:cNvPr id="35" name="Image 34" descr="fm_7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1800" y="1340768"/>
            <a:ext cx="5172075" cy="771525"/>
          </a:xfrm>
          <a:prstGeom prst="rect">
            <a:avLst/>
          </a:prstGeom>
        </p:spPr>
      </p:pic>
      <p:sp>
        <p:nvSpPr>
          <p:cNvPr id="36" name="ZoneTexte 35"/>
          <p:cNvSpPr txBox="1"/>
          <p:nvPr/>
        </p:nvSpPr>
        <p:spPr>
          <a:xfrm>
            <a:off x="683568" y="155679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Taylor expansion:</a:t>
            </a:r>
            <a:endParaRPr lang="fr-FR" dirty="0"/>
          </a:p>
        </p:txBody>
      </p:sp>
      <p:sp>
        <p:nvSpPr>
          <p:cNvPr id="37" name="ZoneTexte 36"/>
          <p:cNvSpPr txBox="1"/>
          <p:nvPr/>
        </p:nvSpPr>
        <p:spPr>
          <a:xfrm>
            <a:off x="539552" y="2204864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Rotation in (</a:t>
            </a:r>
            <a:r>
              <a:rPr lang="fr-FR" i="1" dirty="0" err="1" smtClean="0"/>
              <a:t>x</a:t>
            </a:r>
            <a:r>
              <a:rPr lang="fr-FR" dirty="0" err="1" smtClean="0"/>
              <a:t>,</a:t>
            </a:r>
            <a:r>
              <a:rPr lang="fr-FR" i="1" dirty="0" err="1" smtClean="0"/>
              <a:t>y</a:t>
            </a:r>
            <a:r>
              <a:rPr lang="fr-FR" dirty="0" smtClean="0"/>
              <a:t>) to go </a:t>
            </a:r>
            <a:r>
              <a:rPr lang="fr-FR" dirty="0" err="1" smtClean="0"/>
              <a:t>along</a:t>
            </a:r>
            <a:r>
              <a:rPr lang="fr-FR" dirty="0" smtClean="0"/>
              <a:t> the </a:t>
            </a:r>
            <a:r>
              <a:rPr lang="fr-FR" dirty="0" err="1" smtClean="0"/>
              <a:t>eigenvectors</a:t>
            </a:r>
            <a:r>
              <a:rPr lang="fr-FR" dirty="0" smtClean="0"/>
              <a:t>:</a:t>
            </a:r>
            <a:endParaRPr lang="fr-FR" dirty="0"/>
          </a:p>
        </p:txBody>
      </p:sp>
      <p:sp>
        <p:nvSpPr>
          <p:cNvPr id="38" name="ZoneTexte 37"/>
          <p:cNvSpPr txBox="1"/>
          <p:nvPr/>
        </p:nvSpPr>
        <p:spPr>
          <a:xfrm>
            <a:off x="683568" y="3717032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Now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use the 1D formula for </a:t>
            </a:r>
            <a:r>
              <a:rPr lang="fr-FR" i="1" dirty="0" smtClean="0"/>
              <a:t>x</a:t>
            </a:r>
            <a:r>
              <a:rPr lang="fr-FR" dirty="0" smtClean="0"/>
              <a:t> and</a:t>
            </a:r>
            <a:r>
              <a:rPr lang="fr-FR" i="1" dirty="0" smtClean="0"/>
              <a:t> y</a:t>
            </a:r>
            <a:r>
              <a:rPr lang="fr-FR" dirty="0" smtClean="0"/>
              <a:t> </a:t>
            </a:r>
            <a:r>
              <a:rPr lang="fr-FR" dirty="0" err="1" smtClean="0"/>
              <a:t>separately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39" name="Image 38" descr="fm_7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2636912"/>
            <a:ext cx="2819400" cy="981075"/>
          </a:xfrm>
          <a:prstGeom prst="rect">
            <a:avLst/>
          </a:prstGeom>
        </p:spPr>
      </p:pic>
      <p:sp>
        <p:nvSpPr>
          <p:cNvPr id="40" name="ZoneTexte 39"/>
          <p:cNvSpPr txBox="1"/>
          <p:nvPr/>
        </p:nvSpPr>
        <p:spPr>
          <a:xfrm>
            <a:off x="2771800" y="292494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with</a:t>
            </a:r>
            <a:endParaRPr lang="fr-FR" dirty="0"/>
          </a:p>
        </p:txBody>
      </p:sp>
      <p:pic>
        <p:nvPicPr>
          <p:cNvPr id="41" name="Image 40" descr="fm_74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27584" y="4725144"/>
            <a:ext cx="2695575" cy="695325"/>
          </a:xfrm>
          <a:prstGeom prst="rect">
            <a:avLst/>
          </a:prstGeom>
        </p:spPr>
      </p:pic>
      <p:pic>
        <p:nvPicPr>
          <p:cNvPr id="42" name="Image 41" descr="fm_7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76056" y="4581128"/>
            <a:ext cx="3209925" cy="895350"/>
          </a:xfrm>
          <a:prstGeom prst="rect">
            <a:avLst/>
          </a:prstGeom>
        </p:spPr>
      </p:pic>
      <p:sp>
        <p:nvSpPr>
          <p:cNvPr id="43" name="ZoneTexte 42"/>
          <p:cNvSpPr txBox="1"/>
          <p:nvPr/>
        </p:nvSpPr>
        <p:spPr>
          <a:xfrm>
            <a:off x="4283968" y="479715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with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36" grpId="0"/>
      <p:bldP spid="37" grpId="0"/>
      <p:bldP spid="38" grpId="0"/>
      <p:bldP spid="40" grpId="0"/>
      <p:bldP spid="4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Level densities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2" name="Image 21" descr="cmprh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1268760"/>
            <a:ext cx="5184576" cy="4335534"/>
          </a:xfrm>
          <a:prstGeom prst="rect">
            <a:avLst/>
          </a:prstGeom>
        </p:spPr>
      </p:pic>
      <p:pic>
        <p:nvPicPr>
          <p:cNvPr id="23" name="Image 22" descr="fm_7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188640"/>
            <a:ext cx="3486150" cy="1057275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251520" y="692696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solidFill>
                  <a:srgbClr val="7030A0"/>
                </a:solidFill>
              </a:rPr>
              <a:t>Result</a:t>
            </a:r>
            <a:r>
              <a:rPr lang="fr-FR" sz="2000" dirty="0" smtClean="0">
                <a:solidFill>
                  <a:srgbClr val="7030A0"/>
                </a:solidFill>
              </a:rPr>
              <a:t>: </a:t>
            </a:r>
            <a:endParaRPr lang="fr-FR" sz="2000" dirty="0">
              <a:solidFill>
                <a:srgbClr val="7030A0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251520" y="1196752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solidFill>
                  <a:srgbClr val="7030A0"/>
                </a:solidFill>
              </a:rPr>
              <a:t>Comparison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err="1" smtClean="0">
                <a:solidFill>
                  <a:srgbClr val="7030A0"/>
                </a:solidFill>
              </a:rPr>
              <a:t>with</a:t>
            </a:r>
            <a:r>
              <a:rPr lang="fr-FR" sz="2000" dirty="0" smtClean="0">
                <a:solidFill>
                  <a:srgbClr val="7030A0"/>
                </a:solidFill>
              </a:rPr>
              <a:t> an exact </a:t>
            </a:r>
            <a:r>
              <a:rPr lang="fr-FR" sz="2000" dirty="0" err="1" smtClean="0">
                <a:solidFill>
                  <a:srgbClr val="7030A0"/>
                </a:solidFill>
              </a:rPr>
              <a:t>equidistant</a:t>
            </a:r>
            <a:r>
              <a:rPr lang="fr-FR" sz="2000" dirty="0" smtClean="0">
                <a:solidFill>
                  <a:srgbClr val="7030A0"/>
                </a:solidFill>
              </a:rPr>
              <a:t> model  </a:t>
            </a:r>
            <a:endParaRPr lang="fr-FR" sz="2000" dirty="0">
              <a:solidFill>
                <a:srgbClr val="7030A0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467544" y="2348880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Good agreement </a:t>
            </a:r>
            <a:r>
              <a:rPr lang="fr-FR" dirty="0" err="1" smtClean="0"/>
              <a:t>except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179512" y="4653136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Divergence </a:t>
            </a:r>
            <a:r>
              <a:rPr lang="fr-FR" dirty="0" err="1" smtClean="0"/>
              <a:t>is</a:t>
            </a:r>
            <a:r>
              <a:rPr lang="fr-FR" dirty="0" smtClean="0"/>
              <a:t> an </a:t>
            </a:r>
            <a:r>
              <a:rPr lang="fr-FR" dirty="0" err="1" smtClean="0"/>
              <a:t>outcome</a:t>
            </a:r>
            <a:r>
              <a:rPr lang="fr-FR" dirty="0" smtClean="0"/>
              <a:t> of the </a:t>
            </a:r>
            <a:r>
              <a:rPr lang="fr-FR" dirty="0" err="1" smtClean="0"/>
              <a:t>stationary</a:t>
            </a:r>
            <a:r>
              <a:rPr lang="fr-FR" dirty="0" smtClean="0"/>
              <a:t> phase approximation</a:t>
            </a:r>
            <a:endParaRPr lang="fr-FR" dirty="0"/>
          </a:p>
        </p:txBody>
      </p:sp>
      <p:cxnSp>
        <p:nvCxnSpPr>
          <p:cNvPr id="30" name="Connecteur droit avec flèche 29"/>
          <p:cNvCxnSpPr/>
          <p:nvPr/>
        </p:nvCxnSpPr>
        <p:spPr>
          <a:xfrm flipV="1">
            <a:off x="3491880" y="4797152"/>
            <a:ext cx="720080" cy="144016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Level densities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251520" y="692696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solidFill>
                  <a:srgbClr val="7030A0"/>
                </a:solidFill>
              </a:rPr>
              <a:t>Taking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err="1" smtClean="0">
                <a:solidFill>
                  <a:srgbClr val="7030A0"/>
                </a:solidFill>
              </a:rPr>
              <a:t>into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err="1" smtClean="0">
                <a:solidFill>
                  <a:srgbClr val="7030A0"/>
                </a:solidFill>
              </a:rPr>
              <a:t>account</a:t>
            </a:r>
            <a:r>
              <a:rPr lang="fr-FR" sz="2000" dirty="0" smtClean="0">
                <a:solidFill>
                  <a:srgbClr val="7030A0"/>
                </a:solidFill>
              </a:rPr>
              <a:t> Z and N: </a:t>
            </a:r>
            <a:endParaRPr lang="fr-FR" sz="2000" dirty="0">
              <a:solidFill>
                <a:srgbClr val="7030A0"/>
              </a:solidFill>
            </a:endParaRPr>
          </a:p>
        </p:txBody>
      </p:sp>
      <p:pic>
        <p:nvPicPr>
          <p:cNvPr id="12" name="Image 11" descr="fm_7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268760"/>
            <a:ext cx="6153150" cy="1000125"/>
          </a:xfrm>
          <a:prstGeom prst="rect">
            <a:avLst/>
          </a:prstGeom>
        </p:spPr>
      </p:pic>
      <p:pic>
        <p:nvPicPr>
          <p:cNvPr id="13" name="Image 12" descr="fm_8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764704"/>
            <a:ext cx="2257425" cy="295275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395536" y="2348880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solidFill>
                  <a:srgbClr val="7030A0"/>
                </a:solidFill>
              </a:rPr>
              <a:t>Taking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err="1" smtClean="0">
                <a:solidFill>
                  <a:srgbClr val="7030A0"/>
                </a:solidFill>
              </a:rPr>
              <a:t>into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err="1" smtClean="0">
                <a:solidFill>
                  <a:srgbClr val="7030A0"/>
                </a:solidFill>
              </a:rPr>
              <a:t>account</a:t>
            </a:r>
            <a:r>
              <a:rPr lang="fr-FR" sz="2000" dirty="0" smtClean="0">
                <a:solidFill>
                  <a:srgbClr val="7030A0"/>
                </a:solidFill>
              </a:rPr>
              <a:t> the spin</a:t>
            </a:r>
            <a:r>
              <a:rPr lang="fr-FR" sz="2000" i="1" dirty="0" smtClean="0">
                <a:solidFill>
                  <a:srgbClr val="7030A0"/>
                </a:solidFill>
              </a:rPr>
              <a:t> I</a:t>
            </a:r>
            <a:r>
              <a:rPr lang="fr-FR" sz="2000" dirty="0" smtClean="0">
                <a:solidFill>
                  <a:srgbClr val="7030A0"/>
                </a:solidFill>
              </a:rPr>
              <a:t>: </a:t>
            </a:r>
            <a:endParaRPr lang="fr-FR" sz="2000" dirty="0">
              <a:solidFill>
                <a:srgbClr val="7030A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611560" y="2780928"/>
            <a:ext cx="8532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spin </a:t>
            </a:r>
            <a:r>
              <a:rPr lang="fr-FR" dirty="0" err="1" smtClean="0"/>
              <a:t>is</a:t>
            </a:r>
            <a:r>
              <a:rPr lang="fr-FR" dirty="0" smtClean="0"/>
              <a:t> not </a:t>
            </a:r>
            <a:r>
              <a:rPr lang="fr-FR" dirty="0" err="1" smtClean="0"/>
              <a:t>directly</a:t>
            </a:r>
            <a:r>
              <a:rPr lang="fr-FR" dirty="0" smtClean="0"/>
              <a:t> additive </a:t>
            </a:r>
            <a:r>
              <a:rPr lang="fr-FR" dirty="0" err="1" smtClean="0"/>
              <a:t>like</a:t>
            </a:r>
            <a:r>
              <a:rPr lang="fr-FR" dirty="0" smtClean="0"/>
              <a:t> the </a:t>
            </a:r>
            <a:r>
              <a:rPr lang="fr-FR" dirty="0" err="1" smtClean="0"/>
              <a:t>number</a:t>
            </a:r>
            <a:r>
              <a:rPr lang="fr-FR" dirty="0" smtClean="0"/>
              <a:t> of </a:t>
            </a:r>
            <a:r>
              <a:rPr lang="fr-FR" dirty="0" err="1" smtClean="0"/>
              <a:t>nucleons</a:t>
            </a:r>
            <a:r>
              <a:rPr lang="fr-FR" dirty="0" smtClean="0"/>
              <a:t> or the </a:t>
            </a:r>
            <a:r>
              <a:rPr lang="fr-FR" dirty="0" err="1" smtClean="0"/>
              <a:t>energy</a:t>
            </a:r>
            <a:r>
              <a:rPr lang="fr-FR" dirty="0" smtClean="0"/>
              <a:t>.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its</a:t>
            </a:r>
            <a:r>
              <a:rPr lang="fr-FR" dirty="0" smtClean="0"/>
              <a:t> projection </a:t>
            </a:r>
            <a:r>
              <a:rPr lang="fr-FR" i="1" dirty="0" smtClean="0"/>
              <a:t>M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additive. So first </a:t>
            </a:r>
            <a:r>
              <a:rPr lang="el-GR" i="1" dirty="0" smtClean="0"/>
              <a:t>ρ</a:t>
            </a:r>
            <a:r>
              <a:rPr lang="fr-FR" i="1" baseline="-25000" dirty="0" smtClean="0"/>
              <a:t>M</a:t>
            </a:r>
            <a:r>
              <a:rPr lang="fr-FR" i="1" dirty="0" smtClean="0"/>
              <a:t>(M)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determined</a:t>
            </a:r>
            <a:r>
              <a:rPr lang="fr-FR" dirty="0" smtClean="0"/>
              <a:t> as </a:t>
            </a:r>
            <a:r>
              <a:rPr lang="fr-FR" dirty="0" err="1" smtClean="0"/>
              <a:t>before</a:t>
            </a:r>
            <a:r>
              <a:rPr lang="fr-FR" dirty="0" smtClean="0"/>
              <a:t> and</a:t>
            </a:r>
            <a:r>
              <a:rPr lang="fr-FR" i="1" dirty="0" smtClean="0"/>
              <a:t> </a:t>
            </a:r>
            <a:r>
              <a:rPr lang="el-GR" i="1" dirty="0" smtClean="0"/>
              <a:t>ρ</a:t>
            </a:r>
            <a:r>
              <a:rPr lang="fr-FR" i="1" baseline="-25000" dirty="0" smtClean="0"/>
              <a:t>I</a:t>
            </a:r>
            <a:r>
              <a:rPr lang="fr-FR" i="1" dirty="0" smtClean="0"/>
              <a:t>(J)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deduced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18" name="Flèche droite 17"/>
          <p:cNvSpPr/>
          <p:nvPr/>
        </p:nvSpPr>
        <p:spPr>
          <a:xfrm>
            <a:off x="5148064" y="3573016"/>
            <a:ext cx="86409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755576" y="436510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result</a:t>
            </a:r>
            <a:r>
              <a:rPr lang="fr-FR" dirty="0" smtClean="0"/>
              <a:t>: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971600" y="508518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with</a:t>
            </a:r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755576" y="5661248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 smtClean="0"/>
              <a:t>E</a:t>
            </a:r>
            <a:r>
              <a:rPr lang="fr-FR" i="1" baseline="-25000" dirty="0" err="1" smtClean="0"/>
              <a:t>th</a:t>
            </a:r>
            <a:r>
              <a:rPr lang="fr-FR" dirty="0" smtClean="0"/>
              <a:t>*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interpreted</a:t>
            </a:r>
            <a:r>
              <a:rPr lang="fr-FR" dirty="0" smtClean="0"/>
              <a:t> as the pure thermal excitation </a:t>
            </a:r>
            <a:r>
              <a:rPr lang="fr-FR" dirty="0" err="1" smtClean="0"/>
              <a:t>after</a:t>
            </a:r>
            <a:r>
              <a:rPr lang="fr-FR" dirty="0" smtClean="0"/>
              <a:t> the </a:t>
            </a:r>
            <a:r>
              <a:rPr lang="fr-FR" dirty="0" err="1" smtClean="0"/>
              <a:t>subtraction</a:t>
            </a:r>
            <a:r>
              <a:rPr lang="fr-FR" dirty="0" smtClean="0"/>
              <a:t> of the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deposited</a:t>
            </a:r>
            <a:r>
              <a:rPr lang="fr-FR" dirty="0" smtClean="0"/>
              <a:t> in the rotation (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above</a:t>
            </a:r>
            <a:r>
              <a:rPr lang="fr-FR" dirty="0" smtClean="0"/>
              <a:t> the </a:t>
            </a:r>
            <a:r>
              <a:rPr lang="fr-FR" dirty="0" err="1" smtClean="0"/>
              <a:t>Yrast</a:t>
            </a:r>
            <a:r>
              <a:rPr lang="fr-FR" dirty="0" smtClean="0"/>
              <a:t> line)</a:t>
            </a:r>
            <a:endParaRPr lang="fr-FR" dirty="0"/>
          </a:p>
        </p:txBody>
      </p:sp>
      <p:pic>
        <p:nvPicPr>
          <p:cNvPr id="22" name="Image 21" descr="fm_8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3501008"/>
            <a:ext cx="4032448" cy="304975"/>
          </a:xfrm>
          <a:prstGeom prst="rect">
            <a:avLst/>
          </a:prstGeom>
        </p:spPr>
      </p:pic>
      <p:pic>
        <p:nvPicPr>
          <p:cNvPr id="23" name="Image 22" descr="fm_8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98638" y="3501008"/>
            <a:ext cx="2945362" cy="288032"/>
          </a:xfrm>
          <a:prstGeom prst="rect">
            <a:avLst/>
          </a:prstGeom>
        </p:spPr>
      </p:pic>
      <p:pic>
        <p:nvPicPr>
          <p:cNvPr id="25" name="Image 24" descr="fm_8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691680" y="4005064"/>
            <a:ext cx="6534150" cy="923925"/>
          </a:xfrm>
          <a:prstGeom prst="rect">
            <a:avLst/>
          </a:prstGeom>
        </p:spPr>
      </p:pic>
      <p:pic>
        <p:nvPicPr>
          <p:cNvPr id="27" name="Image 26" descr="fm_82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23728" y="4941168"/>
            <a:ext cx="2676525" cy="66675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4" grpId="0"/>
      <p:bldP spid="14" grpId="0"/>
      <p:bldP spid="15" grpId="0"/>
      <p:bldP spid="18" grpId="0" animBg="1"/>
      <p:bldP spid="21" grpId="0"/>
      <p:bldP spid="26" grpId="0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 descr="ej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1127325"/>
            <a:ext cx="4680520" cy="4753817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Level densities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51520" y="692696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7030A0"/>
                </a:solidFill>
              </a:rPr>
              <a:t>Spin-excitation </a:t>
            </a:r>
            <a:r>
              <a:rPr lang="fr-FR" sz="2000" dirty="0" err="1" smtClean="0">
                <a:solidFill>
                  <a:srgbClr val="7030A0"/>
                </a:solidFill>
              </a:rPr>
              <a:t>energy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err="1" smtClean="0">
                <a:solidFill>
                  <a:srgbClr val="7030A0"/>
                </a:solidFill>
              </a:rPr>
              <a:t>mapping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endParaRPr lang="fr-FR" sz="2000" dirty="0">
              <a:solidFill>
                <a:srgbClr val="7030A0"/>
              </a:solidFill>
            </a:endParaRPr>
          </a:p>
        </p:txBody>
      </p:sp>
      <p:cxnSp>
        <p:nvCxnSpPr>
          <p:cNvPr id="15" name="Connecteur droit avec flèche 14"/>
          <p:cNvCxnSpPr/>
          <p:nvPr/>
        </p:nvCxnSpPr>
        <p:spPr>
          <a:xfrm flipV="1">
            <a:off x="3203848" y="2204864"/>
            <a:ext cx="0" cy="288032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5940152" y="2132856"/>
            <a:ext cx="0" cy="864096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5940152" y="2204864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err="1" smtClean="0">
                <a:solidFill>
                  <a:srgbClr val="FF0000"/>
                </a:solidFill>
              </a:rPr>
              <a:t>E</a:t>
            </a:r>
            <a:r>
              <a:rPr lang="fr-FR" sz="2400" i="1" baseline="-25000" dirty="0" err="1" smtClean="0">
                <a:solidFill>
                  <a:srgbClr val="FF0000"/>
                </a:solidFill>
              </a:rPr>
              <a:t>th</a:t>
            </a:r>
            <a:r>
              <a:rPr lang="fr-FR" sz="2400" i="1" dirty="0" smtClean="0">
                <a:solidFill>
                  <a:srgbClr val="FF0000"/>
                </a:solidFill>
              </a:rPr>
              <a:t>*</a:t>
            </a:r>
            <a:endParaRPr lang="fr-FR" sz="2400" i="1" dirty="0">
              <a:solidFill>
                <a:srgbClr val="FF000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3275856" y="3501008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err="1" smtClean="0">
                <a:solidFill>
                  <a:srgbClr val="FF0000"/>
                </a:solidFill>
              </a:rPr>
              <a:t>E</a:t>
            </a:r>
            <a:r>
              <a:rPr lang="fr-FR" sz="2400" i="1" baseline="-25000" dirty="0" err="1" smtClean="0">
                <a:solidFill>
                  <a:srgbClr val="FF0000"/>
                </a:solidFill>
              </a:rPr>
              <a:t>th</a:t>
            </a:r>
            <a:r>
              <a:rPr lang="fr-FR" sz="2400" i="1" dirty="0" smtClean="0">
                <a:solidFill>
                  <a:srgbClr val="FF0000"/>
                </a:solidFill>
              </a:rPr>
              <a:t>*</a:t>
            </a:r>
            <a:endParaRPr lang="fr-FR" sz="24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Level densities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51520" y="692696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solidFill>
                  <a:srgbClr val="7030A0"/>
                </a:solidFill>
              </a:rPr>
              <a:t>Thermodynamical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err="1" smtClean="0">
                <a:solidFill>
                  <a:srgbClr val="7030A0"/>
                </a:solidFill>
              </a:rPr>
              <a:t>features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endParaRPr lang="fr-FR" sz="2000" dirty="0">
              <a:solidFill>
                <a:srgbClr val="7030A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95536" y="1268760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dependence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of the </a:t>
            </a:r>
            <a:r>
              <a:rPr lang="fr-FR" dirty="0" err="1" smtClean="0"/>
              <a:t>form</a:t>
            </a:r>
            <a:r>
              <a:rPr lang="fr-FR" dirty="0" smtClean="0"/>
              <a:t>                                                     </a:t>
            </a:r>
            <a:r>
              <a:rPr lang="fr-FR" dirty="0" err="1" smtClean="0"/>
              <a:t>with</a:t>
            </a:r>
            <a:endParaRPr lang="fr-FR" dirty="0"/>
          </a:p>
        </p:txBody>
      </p:sp>
      <p:pic>
        <p:nvPicPr>
          <p:cNvPr id="16" name="Image 15" descr="fm_8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1124744"/>
            <a:ext cx="2305050" cy="619125"/>
          </a:xfrm>
          <a:prstGeom prst="rect">
            <a:avLst/>
          </a:prstGeom>
        </p:spPr>
      </p:pic>
      <p:pic>
        <p:nvPicPr>
          <p:cNvPr id="17" name="Image 16" descr="fm_8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1124744"/>
            <a:ext cx="990600" cy="619125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467544" y="1844824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i="1" dirty="0" smtClean="0"/>
              <a:t>a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called</a:t>
            </a:r>
            <a:r>
              <a:rPr lang="fr-FR" dirty="0" smtClean="0"/>
              <a:t> the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r>
              <a:rPr lang="fr-FR" dirty="0" smtClean="0"/>
              <a:t> </a:t>
            </a:r>
            <a:r>
              <a:rPr lang="fr-FR" dirty="0" err="1" smtClean="0"/>
              <a:t>parameter</a:t>
            </a:r>
            <a:r>
              <a:rPr lang="fr-FR" dirty="0" smtClean="0"/>
              <a:t>. The </a:t>
            </a:r>
            <a:r>
              <a:rPr lang="fr-FR" dirty="0" err="1" smtClean="0"/>
              <a:t>dependence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dominated</a:t>
            </a:r>
            <a:r>
              <a:rPr lang="fr-FR" dirty="0" smtClean="0"/>
              <a:t> by the </a:t>
            </a:r>
            <a:r>
              <a:rPr lang="fr-FR" dirty="0" err="1" smtClean="0"/>
              <a:t>exponential</a:t>
            </a:r>
            <a:r>
              <a:rPr lang="fr-FR" dirty="0" smtClean="0"/>
              <a:t> </a:t>
            </a:r>
            <a:r>
              <a:rPr lang="fr-FR" dirty="0" err="1" smtClean="0"/>
              <a:t>term</a:t>
            </a:r>
            <a:r>
              <a:rPr lang="fr-FR" dirty="0" smtClean="0"/>
              <a:t>. By </a:t>
            </a:r>
            <a:r>
              <a:rPr lang="fr-FR" dirty="0" err="1" smtClean="0"/>
              <a:t>definition</a:t>
            </a:r>
            <a:r>
              <a:rPr lang="fr-FR" dirty="0" smtClean="0"/>
              <a:t> the </a:t>
            </a:r>
            <a:r>
              <a:rPr lang="fr-FR" dirty="0" err="1" smtClean="0"/>
              <a:t>temperature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defined</a:t>
            </a:r>
            <a:r>
              <a:rPr lang="fr-FR" dirty="0" smtClean="0"/>
              <a:t> by:</a:t>
            </a:r>
          </a:p>
          <a:p>
            <a:pPr algn="just"/>
            <a:endParaRPr lang="fr-FR" dirty="0"/>
          </a:p>
        </p:txBody>
      </p:sp>
      <p:pic>
        <p:nvPicPr>
          <p:cNvPr id="22" name="Image 21" descr="fm_9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2708920"/>
            <a:ext cx="1876425" cy="733425"/>
          </a:xfrm>
          <a:prstGeom prst="rect">
            <a:avLst/>
          </a:prstGeom>
        </p:spPr>
      </p:pic>
      <p:pic>
        <p:nvPicPr>
          <p:cNvPr id="23" name="Image 22" descr="fm_9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80112" y="2708920"/>
            <a:ext cx="2076450" cy="695325"/>
          </a:xfrm>
          <a:prstGeom prst="rect">
            <a:avLst/>
          </a:prstGeom>
        </p:spPr>
      </p:pic>
      <p:pic>
        <p:nvPicPr>
          <p:cNvPr id="24" name="Image 23" descr="fm_9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23728" y="3789040"/>
            <a:ext cx="1143000" cy="733425"/>
          </a:xfrm>
          <a:prstGeom prst="rect">
            <a:avLst/>
          </a:prstGeom>
        </p:spPr>
      </p:pic>
      <p:pic>
        <p:nvPicPr>
          <p:cNvPr id="25" name="Image 24" descr="fm_92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148064" y="4005064"/>
            <a:ext cx="1085850" cy="342900"/>
          </a:xfrm>
          <a:prstGeom prst="rect">
            <a:avLst/>
          </a:prstGeom>
        </p:spPr>
      </p:pic>
      <p:sp>
        <p:nvSpPr>
          <p:cNvPr id="26" name="Flèche droite 25"/>
          <p:cNvSpPr/>
          <p:nvPr/>
        </p:nvSpPr>
        <p:spPr>
          <a:xfrm>
            <a:off x="3779912" y="2996952"/>
            <a:ext cx="115212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/>
          <p:cNvSpPr txBox="1"/>
          <p:nvPr/>
        </p:nvSpPr>
        <p:spPr>
          <a:xfrm>
            <a:off x="539552" y="3429000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i="1" dirty="0" err="1" smtClean="0"/>
              <a:t>reasonable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the first </a:t>
            </a:r>
            <a:r>
              <a:rPr lang="fr-FR" dirty="0" err="1" smtClean="0"/>
              <a:t>term</a:t>
            </a:r>
            <a:r>
              <a:rPr lang="fr-FR" dirty="0" smtClean="0"/>
              <a:t> of  the </a:t>
            </a:r>
            <a:r>
              <a:rPr lang="fr-FR" dirty="0" err="1" smtClean="0"/>
              <a:t>denominator</a:t>
            </a:r>
            <a:r>
              <a:rPr lang="fr-FR" dirty="0" smtClean="0"/>
              <a:t> </a:t>
            </a:r>
            <a:r>
              <a:rPr lang="fr-FR" dirty="0" err="1" smtClean="0"/>
              <a:t>dominates</a:t>
            </a:r>
            <a:r>
              <a:rPr lang="fr-FR" dirty="0" smtClean="0"/>
              <a:t>: </a:t>
            </a:r>
            <a:endParaRPr lang="fr-FR" dirty="0"/>
          </a:p>
        </p:txBody>
      </p:sp>
      <p:sp>
        <p:nvSpPr>
          <p:cNvPr id="28" name="Double flèche horizontale 27"/>
          <p:cNvSpPr/>
          <p:nvPr/>
        </p:nvSpPr>
        <p:spPr>
          <a:xfrm>
            <a:off x="3563888" y="4077072"/>
            <a:ext cx="1368152" cy="21602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/>
          <p:cNvSpPr txBox="1"/>
          <p:nvPr/>
        </p:nvSpPr>
        <p:spPr>
          <a:xfrm>
            <a:off x="611560" y="4509120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temperature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useful</a:t>
            </a:r>
            <a:r>
              <a:rPr lang="fr-FR" dirty="0" smtClean="0"/>
              <a:t> </a:t>
            </a:r>
            <a:r>
              <a:rPr lang="fr-FR" dirty="0" err="1" smtClean="0"/>
              <a:t>quantity</a:t>
            </a:r>
            <a:r>
              <a:rPr lang="fr-FR" dirty="0" smtClean="0"/>
              <a:t> </a:t>
            </a:r>
            <a:r>
              <a:rPr lang="fr-FR" dirty="0" err="1" smtClean="0"/>
              <a:t>allowing</a:t>
            </a:r>
            <a:r>
              <a:rPr lang="fr-FR" dirty="0" smtClean="0"/>
              <a:t> to </a:t>
            </a:r>
            <a:r>
              <a:rPr lang="fr-FR" dirty="0" err="1" smtClean="0"/>
              <a:t>describe</a:t>
            </a:r>
            <a:r>
              <a:rPr lang="fr-FR" dirty="0" smtClean="0"/>
              <a:t> the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r>
              <a:rPr lang="fr-FR" dirty="0" smtClean="0"/>
              <a:t> in an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domain</a:t>
            </a:r>
            <a:r>
              <a:rPr lang="fr-FR" dirty="0" smtClean="0"/>
              <a:t>. </a:t>
            </a:r>
            <a:r>
              <a:rPr lang="fr-FR" dirty="0" err="1" smtClean="0"/>
              <a:t>According</a:t>
            </a:r>
            <a:r>
              <a:rPr lang="fr-FR" dirty="0" smtClean="0"/>
              <a:t> to </a:t>
            </a:r>
            <a:r>
              <a:rPr lang="fr-FR" dirty="0" err="1" smtClean="0"/>
              <a:t>its</a:t>
            </a:r>
            <a:r>
              <a:rPr lang="fr-FR" dirty="0" smtClean="0"/>
              <a:t> </a:t>
            </a:r>
            <a:r>
              <a:rPr lang="fr-FR" dirty="0" err="1" smtClean="0"/>
              <a:t>definition</a:t>
            </a:r>
            <a:r>
              <a:rPr lang="fr-FR" dirty="0" smtClean="0"/>
              <a:t>:</a:t>
            </a:r>
            <a:endParaRPr lang="fr-FR" dirty="0"/>
          </a:p>
        </p:txBody>
      </p:sp>
      <p:pic>
        <p:nvPicPr>
          <p:cNvPr id="31" name="Image 30" descr="fm_94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868144" y="4581128"/>
            <a:ext cx="2657475" cy="885825"/>
          </a:xfrm>
          <a:prstGeom prst="rect">
            <a:avLst/>
          </a:prstGeom>
        </p:spPr>
      </p:pic>
      <p:pic>
        <p:nvPicPr>
          <p:cNvPr id="32" name="Image 31" descr="fm_95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940152" y="5445224"/>
            <a:ext cx="2219325" cy="1000125"/>
          </a:xfrm>
          <a:prstGeom prst="rect">
            <a:avLst/>
          </a:prstGeom>
        </p:spPr>
      </p:pic>
      <p:sp>
        <p:nvSpPr>
          <p:cNvPr id="34" name="ZoneTexte 33"/>
          <p:cNvSpPr txBox="1"/>
          <p:nvPr/>
        </p:nvSpPr>
        <p:spPr>
          <a:xfrm>
            <a:off x="683568" y="5517232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It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governs</a:t>
            </a:r>
            <a:r>
              <a:rPr lang="fr-FR" dirty="0" smtClean="0"/>
              <a:t> the population of </a:t>
            </a:r>
            <a:r>
              <a:rPr lang="fr-FR" dirty="0" err="1" smtClean="0"/>
              <a:t>individual</a:t>
            </a:r>
            <a:r>
              <a:rPr lang="fr-FR" dirty="0" smtClean="0"/>
              <a:t> states (</a:t>
            </a:r>
            <a:r>
              <a:rPr lang="fr-FR" dirty="0" err="1" smtClean="0"/>
              <a:t>nucleonic</a:t>
            </a:r>
            <a:r>
              <a:rPr lang="fr-FR" dirty="0" smtClean="0"/>
              <a:t> states)</a:t>
            </a:r>
            <a:endParaRPr lang="fr-FR" dirty="0"/>
          </a:p>
        </p:txBody>
      </p:sp>
      <p:sp>
        <p:nvSpPr>
          <p:cNvPr id="35" name="Flèche droite 34"/>
          <p:cNvSpPr/>
          <p:nvPr/>
        </p:nvSpPr>
        <p:spPr>
          <a:xfrm>
            <a:off x="5004048" y="5013176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Flèche droite 35"/>
          <p:cNvSpPr/>
          <p:nvPr/>
        </p:nvSpPr>
        <p:spPr>
          <a:xfrm>
            <a:off x="5076056" y="5805264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fn_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2708920"/>
            <a:ext cx="1457325" cy="72390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Level densities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51520" y="692696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7030A0"/>
                </a:solidFill>
              </a:rPr>
              <a:t>How the </a:t>
            </a:r>
            <a:r>
              <a:rPr lang="fr-FR" sz="2000" dirty="0" err="1" smtClean="0">
                <a:solidFill>
                  <a:srgbClr val="7030A0"/>
                </a:solidFill>
              </a:rPr>
              <a:t>level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err="1" smtClean="0">
                <a:solidFill>
                  <a:srgbClr val="7030A0"/>
                </a:solidFill>
              </a:rPr>
              <a:t>density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err="1" smtClean="0">
                <a:solidFill>
                  <a:srgbClr val="7030A0"/>
                </a:solidFill>
              </a:rPr>
              <a:t>parameter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err="1" smtClean="0">
                <a:solidFill>
                  <a:srgbClr val="7030A0"/>
                </a:solidFill>
              </a:rPr>
              <a:t>can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err="1" smtClean="0">
                <a:solidFill>
                  <a:srgbClr val="7030A0"/>
                </a:solidFill>
              </a:rPr>
              <a:t>be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err="1" smtClean="0">
                <a:solidFill>
                  <a:srgbClr val="7030A0"/>
                </a:solidFill>
              </a:rPr>
              <a:t>known</a:t>
            </a:r>
            <a:r>
              <a:rPr lang="fr-FR" sz="2000" dirty="0" smtClean="0">
                <a:solidFill>
                  <a:srgbClr val="7030A0"/>
                </a:solidFill>
              </a:rPr>
              <a:t> ? </a:t>
            </a:r>
            <a:endParaRPr lang="fr-FR" sz="2000" dirty="0">
              <a:solidFill>
                <a:srgbClr val="7030A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95536" y="1124744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3">
                    <a:lumMod val="75000"/>
                  </a:schemeClr>
                </a:solidFill>
              </a:rPr>
              <a:t>Measurement</a:t>
            </a:r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:</a:t>
            </a:r>
            <a:r>
              <a:rPr lang="fr-FR" dirty="0" smtClean="0"/>
              <a:t> 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levels</a:t>
            </a:r>
            <a:r>
              <a:rPr lang="fr-FR" dirty="0" smtClean="0"/>
              <a:t>+</a:t>
            </a:r>
            <a:r>
              <a:rPr lang="fr-FR" dirty="0" err="1" smtClean="0"/>
              <a:t>spacing</a:t>
            </a:r>
            <a:r>
              <a:rPr lang="fr-FR" dirty="0" smtClean="0"/>
              <a:t> of neutron </a:t>
            </a:r>
            <a:r>
              <a:rPr lang="fr-FR" dirty="0" err="1" smtClean="0"/>
              <a:t>resonances</a:t>
            </a:r>
            <a:endParaRPr lang="fr-FR" dirty="0" smtClean="0"/>
          </a:p>
        </p:txBody>
      </p:sp>
      <p:sp>
        <p:nvSpPr>
          <p:cNvPr id="7" name="ZoneTexte 6"/>
          <p:cNvSpPr txBox="1"/>
          <p:nvPr/>
        </p:nvSpPr>
        <p:spPr>
          <a:xfrm>
            <a:off x="395536" y="1484784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 Back on the </a:t>
            </a:r>
            <a:r>
              <a:rPr lang="fr-FR" dirty="0" err="1" smtClean="0">
                <a:solidFill>
                  <a:schemeClr val="accent3">
                    <a:lumMod val="75000"/>
                  </a:schemeClr>
                </a:solidFill>
              </a:rPr>
              <a:t>envelope</a:t>
            </a:r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3">
                    <a:lumMod val="75000"/>
                  </a:schemeClr>
                </a:solidFill>
              </a:rPr>
              <a:t>calculation</a:t>
            </a:r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 (</a:t>
            </a:r>
            <a:r>
              <a:rPr lang="fr-FR" dirty="0" err="1" smtClean="0">
                <a:solidFill>
                  <a:schemeClr val="accent3">
                    <a:lumMod val="75000"/>
                  </a:schemeClr>
                </a:solidFill>
              </a:rPr>
              <a:t>classical</a:t>
            </a:r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3">
                    <a:lumMod val="75000"/>
                  </a:schemeClr>
                </a:solidFill>
              </a:rPr>
              <a:t>limit</a:t>
            </a:r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):</a:t>
            </a: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39552" y="1916832"/>
            <a:ext cx="8604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err="1" smtClean="0"/>
              <a:t>Consider</a:t>
            </a:r>
            <a:r>
              <a:rPr lang="fr-FR" dirty="0" smtClean="0"/>
              <a:t> a </a:t>
            </a:r>
            <a:r>
              <a:rPr lang="fr-FR" dirty="0" err="1" smtClean="0"/>
              <a:t>spherical</a:t>
            </a:r>
            <a:r>
              <a:rPr lang="fr-FR" dirty="0" smtClean="0"/>
              <a:t> square </a:t>
            </a:r>
            <a:r>
              <a:rPr lang="fr-FR" dirty="0" err="1" smtClean="0"/>
              <a:t>potential</a:t>
            </a:r>
            <a:r>
              <a:rPr lang="fr-FR" dirty="0" smtClean="0"/>
              <a:t> </a:t>
            </a:r>
            <a:r>
              <a:rPr lang="fr-FR" dirty="0" err="1" smtClean="0"/>
              <a:t>well</a:t>
            </a:r>
            <a:r>
              <a:rPr lang="fr-FR" dirty="0" smtClean="0"/>
              <a:t> </a:t>
            </a:r>
            <a:r>
              <a:rPr lang="fr-FR" dirty="0" err="1" smtClean="0"/>
              <a:t>representing</a:t>
            </a:r>
            <a:r>
              <a:rPr lang="fr-FR" dirty="0" smtClean="0"/>
              <a:t> the nucleus, in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nucleons</a:t>
            </a:r>
            <a:r>
              <a:rPr lang="fr-FR" dirty="0" smtClean="0"/>
              <a:t> move </a:t>
            </a:r>
            <a:r>
              <a:rPr lang="fr-FR" dirty="0" err="1" smtClean="0"/>
              <a:t>independently</a:t>
            </a:r>
            <a:r>
              <a:rPr lang="fr-FR" dirty="0" smtClean="0"/>
              <a:t>. The </a:t>
            </a:r>
            <a:r>
              <a:rPr lang="fr-FR" dirty="0" err="1" smtClean="0"/>
              <a:t>kinetic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of a </a:t>
            </a:r>
            <a:r>
              <a:rPr lang="fr-FR" dirty="0" err="1" smtClean="0"/>
              <a:t>nucleon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el-GR" i="1" dirty="0" smtClean="0"/>
              <a:t>ε</a:t>
            </a:r>
            <a:r>
              <a:rPr lang="fr-FR" dirty="0" smtClean="0"/>
              <a:t> and </a:t>
            </a:r>
            <a:r>
              <a:rPr lang="fr-FR" dirty="0" err="1" smtClean="0"/>
              <a:t>its</a:t>
            </a:r>
            <a:r>
              <a:rPr lang="fr-FR" dirty="0" smtClean="0"/>
              <a:t> </a:t>
            </a:r>
            <a:r>
              <a:rPr lang="fr-FR" dirty="0" err="1" smtClean="0"/>
              <a:t>momentum</a:t>
            </a:r>
            <a:r>
              <a:rPr lang="fr-FR" i="1" dirty="0" smtClean="0"/>
              <a:t> </a:t>
            </a:r>
            <a:r>
              <a:rPr lang="fr-FR" dirty="0" err="1" smtClean="0"/>
              <a:t>is</a:t>
            </a:r>
            <a:r>
              <a:rPr lang="fr-FR" i="1" dirty="0" smtClean="0"/>
              <a:t> p</a:t>
            </a:r>
            <a:r>
              <a:rPr lang="fr-FR" dirty="0" smtClean="0"/>
              <a:t>. For </a:t>
            </a:r>
            <a:r>
              <a:rPr lang="fr-FR" dirty="0" err="1" smtClean="0"/>
              <a:t>high</a:t>
            </a:r>
            <a:r>
              <a:rPr lang="fr-FR" dirty="0" smtClean="0"/>
              <a:t> quantum </a:t>
            </a:r>
            <a:r>
              <a:rPr lang="fr-FR" dirty="0" err="1" smtClean="0"/>
              <a:t>numbers</a:t>
            </a:r>
            <a:r>
              <a:rPr lang="fr-FR" dirty="0" smtClean="0"/>
              <a:t> (close to the Fermi </a:t>
            </a:r>
            <a:r>
              <a:rPr lang="fr-FR" dirty="0" err="1" smtClean="0"/>
              <a:t>energy</a:t>
            </a:r>
            <a:r>
              <a:rPr lang="fr-FR" dirty="0" smtClean="0"/>
              <a:t>) the </a:t>
            </a:r>
            <a:r>
              <a:rPr lang="fr-FR" dirty="0" err="1" smtClean="0"/>
              <a:t>number</a:t>
            </a:r>
            <a:r>
              <a:rPr lang="fr-FR" dirty="0" smtClean="0"/>
              <a:t> of translation states in phase </a:t>
            </a:r>
            <a:r>
              <a:rPr lang="fr-FR" dirty="0" err="1" smtClean="0"/>
              <a:t>space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:</a:t>
            </a:r>
          </a:p>
        </p:txBody>
      </p:sp>
      <p:pic>
        <p:nvPicPr>
          <p:cNvPr id="13" name="Image 12" descr="fn_0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3861048"/>
            <a:ext cx="2228850" cy="657225"/>
          </a:xfrm>
          <a:prstGeom prst="rect">
            <a:avLst/>
          </a:prstGeom>
        </p:spPr>
      </p:pic>
      <p:pic>
        <p:nvPicPr>
          <p:cNvPr id="14" name="Image 13" descr="fn_0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39952" y="3933056"/>
            <a:ext cx="2686050" cy="638175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611560" y="3501008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translational</a:t>
            </a:r>
            <a:r>
              <a:rPr lang="fr-FR" dirty="0" smtClean="0"/>
              <a:t> state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recieve</a:t>
            </a:r>
            <a:r>
              <a:rPr lang="fr-FR" dirty="0" smtClean="0"/>
              <a:t> 2 protons and 2 neutrons:</a:t>
            </a:r>
            <a:endParaRPr lang="fr-FR" dirty="0"/>
          </a:p>
        </p:txBody>
      </p:sp>
      <p:sp>
        <p:nvSpPr>
          <p:cNvPr id="17" name="Flèche droite 16"/>
          <p:cNvSpPr/>
          <p:nvPr/>
        </p:nvSpPr>
        <p:spPr>
          <a:xfrm>
            <a:off x="3131840" y="4077072"/>
            <a:ext cx="57606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 descr="fn_04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27584" y="4653136"/>
            <a:ext cx="1104900" cy="409575"/>
          </a:xfrm>
          <a:prstGeom prst="rect">
            <a:avLst/>
          </a:prstGeom>
        </p:spPr>
      </p:pic>
      <p:pic>
        <p:nvPicPr>
          <p:cNvPr id="19" name="Image 18" descr="fn_0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03848" y="4509120"/>
            <a:ext cx="4048125" cy="666750"/>
          </a:xfrm>
          <a:prstGeom prst="rect">
            <a:avLst/>
          </a:prstGeom>
        </p:spPr>
      </p:pic>
      <p:sp>
        <p:nvSpPr>
          <p:cNvPr id="20" name="Flèche droite 19"/>
          <p:cNvSpPr/>
          <p:nvPr/>
        </p:nvSpPr>
        <p:spPr>
          <a:xfrm>
            <a:off x="2339752" y="4797152"/>
            <a:ext cx="64807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Image 20" descr="fn_06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3568" y="5445224"/>
            <a:ext cx="1400175" cy="581025"/>
          </a:xfrm>
          <a:prstGeom prst="rect">
            <a:avLst/>
          </a:prstGeom>
        </p:spPr>
      </p:pic>
      <p:pic>
        <p:nvPicPr>
          <p:cNvPr id="22" name="Image 21" descr="fn_07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419872" y="5445224"/>
            <a:ext cx="4133850" cy="695325"/>
          </a:xfrm>
          <a:prstGeom prst="rect">
            <a:avLst/>
          </a:prstGeom>
        </p:spPr>
      </p:pic>
      <p:sp>
        <p:nvSpPr>
          <p:cNvPr id="23" name="Flèche droite 22"/>
          <p:cNvSpPr/>
          <p:nvPr/>
        </p:nvSpPr>
        <p:spPr>
          <a:xfrm>
            <a:off x="2411760" y="5733256"/>
            <a:ext cx="64807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1" grpId="0"/>
      <p:bldP spid="7" grpId="0"/>
      <p:bldP spid="8" grpId="0"/>
      <p:bldP spid="16" grpId="0"/>
      <p:bldP spid="17" grpId="0" animBg="1"/>
      <p:bldP spid="20" grpId="0" animBg="1"/>
      <p:bldP spid="2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 31" descr="Baba_a;png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284984"/>
            <a:ext cx="4299504" cy="3168352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Level densities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51520" y="692696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7030A0"/>
                </a:solidFill>
              </a:rPr>
              <a:t>How the </a:t>
            </a:r>
            <a:r>
              <a:rPr lang="fr-FR" sz="2000" dirty="0" err="1" smtClean="0">
                <a:solidFill>
                  <a:srgbClr val="7030A0"/>
                </a:solidFill>
              </a:rPr>
              <a:t>level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err="1" smtClean="0">
                <a:solidFill>
                  <a:srgbClr val="7030A0"/>
                </a:solidFill>
              </a:rPr>
              <a:t>density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err="1" smtClean="0">
                <a:solidFill>
                  <a:srgbClr val="7030A0"/>
                </a:solidFill>
              </a:rPr>
              <a:t>parameter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err="1" smtClean="0">
                <a:solidFill>
                  <a:srgbClr val="7030A0"/>
                </a:solidFill>
              </a:rPr>
              <a:t>can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err="1" smtClean="0">
                <a:solidFill>
                  <a:srgbClr val="7030A0"/>
                </a:solidFill>
              </a:rPr>
              <a:t>be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err="1" smtClean="0">
                <a:solidFill>
                  <a:srgbClr val="7030A0"/>
                </a:solidFill>
              </a:rPr>
              <a:t>known</a:t>
            </a:r>
            <a:r>
              <a:rPr lang="fr-FR" sz="2000" dirty="0" smtClean="0">
                <a:solidFill>
                  <a:srgbClr val="7030A0"/>
                </a:solidFill>
              </a:rPr>
              <a:t> ? </a:t>
            </a:r>
            <a:endParaRPr lang="fr-FR" sz="2000" dirty="0">
              <a:solidFill>
                <a:srgbClr val="7030A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95536" y="1196752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3">
                    <a:lumMod val="75000"/>
                  </a:schemeClr>
                </a:solidFill>
              </a:rPr>
              <a:t>C</a:t>
            </a:r>
            <a:r>
              <a:rPr lang="fr-FR" dirty="0" err="1" smtClean="0">
                <a:solidFill>
                  <a:schemeClr val="accent3">
                    <a:lumMod val="75000"/>
                  </a:schemeClr>
                </a:solidFill>
              </a:rPr>
              <a:t>lassical</a:t>
            </a:r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3">
                    <a:lumMod val="75000"/>
                  </a:schemeClr>
                </a:solidFill>
              </a:rPr>
              <a:t>limit</a:t>
            </a:r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 (</a:t>
            </a:r>
            <a:r>
              <a:rPr lang="fr-FR" dirty="0" err="1" smtClean="0">
                <a:solidFill>
                  <a:schemeClr val="accent3">
                    <a:lumMod val="75000"/>
                  </a:schemeClr>
                </a:solidFill>
              </a:rPr>
              <a:t>follow</a:t>
            </a:r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 up)</a:t>
            </a:r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:</a:t>
            </a: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4" name="Image 23" descr="fn_0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1772816"/>
            <a:ext cx="1133475" cy="866775"/>
          </a:xfrm>
          <a:prstGeom prst="rect">
            <a:avLst/>
          </a:prstGeom>
        </p:spPr>
      </p:pic>
      <p:pic>
        <p:nvPicPr>
          <p:cNvPr id="25" name="Image 24" descr="fn_09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48064" y="1844824"/>
            <a:ext cx="2266950" cy="657225"/>
          </a:xfrm>
          <a:prstGeom prst="rect">
            <a:avLst/>
          </a:prstGeom>
        </p:spPr>
      </p:pic>
      <p:pic>
        <p:nvPicPr>
          <p:cNvPr id="26" name="Image 25" descr="fn_1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3568" y="2564904"/>
            <a:ext cx="1971675" cy="771525"/>
          </a:xfrm>
          <a:prstGeom prst="rect">
            <a:avLst/>
          </a:prstGeom>
        </p:spPr>
      </p:pic>
      <p:pic>
        <p:nvPicPr>
          <p:cNvPr id="27" name="Image 26" descr="fn_1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11960" y="2564904"/>
            <a:ext cx="2533650" cy="723900"/>
          </a:xfrm>
          <a:prstGeom prst="rect">
            <a:avLst/>
          </a:prstGeom>
        </p:spPr>
      </p:pic>
      <p:sp>
        <p:nvSpPr>
          <p:cNvPr id="28" name="ZoneTexte 27"/>
          <p:cNvSpPr txBox="1"/>
          <p:nvPr/>
        </p:nvSpPr>
        <p:spPr>
          <a:xfrm>
            <a:off x="539552" y="198884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Determination</a:t>
            </a:r>
            <a:r>
              <a:rPr lang="fr-FR" dirty="0" smtClean="0"/>
              <a:t> of</a:t>
            </a:r>
            <a:r>
              <a:rPr lang="fr-FR" i="1" dirty="0" smtClean="0"/>
              <a:t> </a:t>
            </a:r>
            <a:r>
              <a:rPr lang="el-GR" i="1" dirty="0" smtClean="0"/>
              <a:t>ε</a:t>
            </a:r>
            <a:r>
              <a:rPr lang="fr-FR" i="1" baseline="-25000" dirty="0" smtClean="0"/>
              <a:t>F</a:t>
            </a:r>
            <a:r>
              <a:rPr lang="fr-FR" dirty="0" smtClean="0"/>
              <a:t>: </a:t>
            </a:r>
            <a:endParaRPr lang="fr-FR" dirty="0"/>
          </a:p>
        </p:txBody>
      </p:sp>
      <p:sp>
        <p:nvSpPr>
          <p:cNvPr id="30" name="Flèche droite 29"/>
          <p:cNvSpPr/>
          <p:nvPr/>
        </p:nvSpPr>
        <p:spPr>
          <a:xfrm>
            <a:off x="4211960" y="2132856"/>
            <a:ext cx="93610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Flèche droite 30"/>
          <p:cNvSpPr/>
          <p:nvPr/>
        </p:nvSpPr>
        <p:spPr>
          <a:xfrm>
            <a:off x="3059832" y="2852936"/>
            <a:ext cx="93610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4" name="Connecteur droit 33"/>
          <p:cNvCxnSpPr/>
          <p:nvPr/>
        </p:nvCxnSpPr>
        <p:spPr>
          <a:xfrm flipV="1">
            <a:off x="395536" y="4653136"/>
            <a:ext cx="3888432" cy="144016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/>
          <p:nvPr/>
        </p:nvCxnSpPr>
        <p:spPr>
          <a:xfrm flipV="1">
            <a:off x="467544" y="3573016"/>
            <a:ext cx="3744416" cy="252028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/>
          <p:cNvSpPr txBox="1"/>
          <p:nvPr/>
        </p:nvSpPr>
        <p:spPr>
          <a:xfrm>
            <a:off x="4355976" y="4509120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</a:rPr>
              <a:t>a</a:t>
            </a:r>
            <a:r>
              <a:rPr lang="fr-FR" sz="1600" dirty="0" smtClean="0">
                <a:solidFill>
                  <a:srgbClr val="FF0000"/>
                </a:solidFill>
              </a:rPr>
              <a:t>=A/13.5</a:t>
            </a:r>
            <a:endParaRPr lang="fr-FR" sz="1600" dirty="0">
              <a:solidFill>
                <a:srgbClr val="FF0000"/>
              </a:solidFill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4211960" y="3429000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</a:rPr>
              <a:t>a=A/7.5</a:t>
            </a:r>
            <a:endParaRPr lang="fr-FR" sz="1600" dirty="0">
              <a:solidFill>
                <a:srgbClr val="FF0000"/>
              </a:solidFill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4211960" y="3861048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Systematics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Baba </a:t>
            </a:r>
            <a:r>
              <a:rPr lang="fr-FR" dirty="0" err="1" smtClean="0"/>
              <a:t>Nucl</a:t>
            </a:r>
            <a:r>
              <a:rPr lang="fr-FR" dirty="0" smtClean="0"/>
              <a:t> </a:t>
            </a:r>
            <a:r>
              <a:rPr lang="fr-FR" dirty="0" err="1" smtClean="0"/>
              <a:t>Phys</a:t>
            </a:r>
            <a:r>
              <a:rPr lang="fr-FR" dirty="0" smtClean="0"/>
              <a:t> A159, 625</a:t>
            </a:r>
            <a:endParaRPr lang="fr-FR" dirty="0"/>
          </a:p>
        </p:txBody>
      </p:sp>
      <p:sp>
        <p:nvSpPr>
          <p:cNvPr id="51" name="ZoneTexte 50"/>
          <p:cNvSpPr txBox="1"/>
          <p:nvPr/>
        </p:nvSpPr>
        <p:spPr>
          <a:xfrm>
            <a:off x="4283968" y="4149080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</a:t>
            </a:r>
            <a:r>
              <a:rPr lang="fr-FR" dirty="0" smtClean="0"/>
              <a:t> </a:t>
            </a:r>
            <a:r>
              <a:rPr lang="fr-FR" dirty="0" err="1" smtClean="0"/>
              <a:t>deduced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resonance</a:t>
            </a:r>
            <a:r>
              <a:rPr lang="fr-FR" dirty="0" smtClean="0"/>
              <a:t> </a:t>
            </a:r>
            <a:r>
              <a:rPr lang="fr-FR" dirty="0" err="1" smtClean="0"/>
              <a:t>spacing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52" name="ZoneTexte 51"/>
          <p:cNvSpPr txBox="1"/>
          <p:nvPr/>
        </p:nvSpPr>
        <p:spPr>
          <a:xfrm>
            <a:off x="4355976" y="5013176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Classical</a:t>
            </a:r>
            <a:r>
              <a:rPr lang="fr-FR" dirty="0" smtClean="0"/>
              <a:t> </a:t>
            </a:r>
            <a:r>
              <a:rPr lang="fr-FR" dirty="0" err="1" smtClean="0"/>
              <a:t>lower</a:t>
            </a:r>
            <a:r>
              <a:rPr lang="fr-FR" dirty="0" smtClean="0"/>
              <a:t> by a factor 2 </a:t>
            </a:r>
            <a:r>
              <a:rPr lang="fr-FR" dirty="0" err="1" smtClean="0"/>
              <a:t>compared</a:t>
            </a:r>
            <a:r>
              <a:rPr lang="fr-FR" dirty="0" smtClean="0"/>
              <a:t> to </a:t>
            </a:r>
            <a:r>
              <a:rPr lang="fr-FR" dirty="0" err="1" smtClean="0"/>
              <a:t>experimental</a:t>
            </a:r>
            <a:r>
              <a:rPr lang="fr-FR" dirty="0" smtClean="0"/>
              <a:t> data           </a:t>
            </a:r>
            <a:r>
              <a:rPr lang="fr-FR" dirty="0" err="1" smtClean="0"/>
              <a:t>missing</a:t>
            </a:r>
            <a:r>
              <a:rPr lang="fr-FR" dirty="0" smtClean="0"/>
              <a:t> </a:t>
            </a:r>
            <a:r>
              <a:rPr lang="fr-FR" dirty="0" err="1" smtClean="0"/>
              <a:t>levels</a:t>
            </a:r>
            <a:endParaRPr lang="fr-FR" dirty="0"/>
          </a:p>
        </p:txBody>
      </p:sp>
      <p:sp>
        <p:nvSpPr>
          <p:cNvPr id="53" name="Flèche droite 52"/>
          <p:cNvSpPr/>
          <p:nvPr/>
        </p:nvSpPr>
        <p:spPr>
          <a:xfrm>
            <a:off x="6228184" y="5445224"/>
            <a:ext cx="360040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7" grpId="0"/>
      <p:bldP spid="28" grpId="0"/>
      <p:bldP spid="30" grpId="0" animBg="1"/>
      <p:bldP spid="31" grpId="0" animBg="1"/>
      <p:bldP spid="48" grpId="0"/>
      <p:bldP spid="49" grpId="0"/>
      <p:bldP spid="50" grpId="0"/>
      <p:bldP spid="51" grpId="0"/>
      <p:bldP spid="52" grpId="0"/>
      <p:bldP spid="5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Level densities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51520" y="692696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solidFill>
                  <a:srgbClr val="7030A0"/>
                </a:solidFill>
              </a:rPr>
              <a:t>What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err="1" smtClean="0">
                <a:solidFill>
                  <a:srgbClr val="7030A0"/>
                </a:solidFill>
              </a:rPr>
              <a:t>else</a:t>
            </a:r>
            <a:r>
              <a:rPr lang="fr-FR" sz="2000" dirty="0" smtClean="0">
                <a:solidFill>
                  <a:srgbClr val="7030A0"/>
                </a:solidFill>
              </a:rPr>
              <a:t> about the </a:t>
            </a:r>
            <a:r>
              <a:rPr lang="fr-FR" sz="2000" dirty="0" err="1" smtClean="0">
                <a:solidFill>
                  <a:srgbClr val="7030A0"/>
                </a:solidFill>
              </a:rPr>
              <a:t>level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err="1" smtClean="0">
                <a:solidFill>
                  <a:srgbClr val="7030A0"/>
                </a:solidFill>
              </a:rPr>
              <a:t>density</a:t>
            </a:r>
            <a:r>
              <a:rPr lang="fr-FR" sz="2000" dirty="0" smtClean="0">
                <a:solidFill>
                  <a:srgbClr val="7030A0"/>
                </a:solidFill>
              </a:rPr>
              <a:t> ? </a:t>
            </a:r>
            <a:endParaRPr lang="fr-FR" sz="2000" dirty="0">
              <a:solidFill>
                <a:srgbClr val="7030A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95536" y="1340768"/>
            <a:ext cx="85689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Several</a:t>
            </a:r>
            <a:r>
              <a:rPr lang="fr-FR" dirty="0" smtClean="0"/>
              <a:t> important </a:t>
            </a:r>
            <a:r>
              <a:rPr lang="fr-FR" dirty="0" err="1" smtClean="0"/>
              <a:t>features</a:t>
            </a:r>
            <a:r>
              <a:rPr lang="fr-FR" dirty="0" smtClean="0"/>
              <a:t> of </a:t>
            </a:r>
            <a:r>
              <a:rPr lang="fr-FR" dirty="0" err="1" smtClean="0"/>
              <a:t>nuclear</a:t>
            </a:r>
            <a:r>
              <a:rPr lang="fr-FR" dirty="0" smtClean="0"/>
              <a:t> structure have been </a:t>
            </a:r>
            <a:r>
              <a:rPr lang="fr-FR" dirty="0" err="1" smtClean="0"/>
              <a:t>disregarded</a:t>
            </a:r>
            <a:r>
              <a:rPr lang="fr-FR" dirty="0" smtClean="0"/>
              <a:t> up to </a:t>
            </a:r>
            <a:r>
              <a:rPr lang="fr-FR" dirty="0" err="1" smtClean="0"/>
              <a:t>now</a:t>
            </a:r>
            <a:r>
              <a:rPr lang="fr-FR" dirty="0" smtClean="0"/>
              <a:t>:</a:t>
            </a:r>
          </a:p>
          <a:p>
            <a:endParaRPr lang="fr-FR" dirty="0" smtClean="0"/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</a:t>
            </a:r>
            <a:r>
              <a:rPr lang="fr-FR" dirty="0" err="1" smtClean="0"/>
              <a:t>pairing</a:t>
            </a:r>
            <a:endParaRPr lang="fr-FR" dirty="0" smtClean="0"/>
          </a:p>
          <a:p>
            <a:pPr>
              <a:buFont typeface="Arial" pitchFamily="34" charset="0"/>
              <a:buChar char="•"/>
            </a:pPr>
            <a:endParaRPr lang="fr-FR" dirty="0" smtClean="0"/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collective states (</a:t>
            </a:r>
            <a:r>
              <a:rPr lang="fr-FR" dirty="0" err="1" smtClean="0"/>
              <a:t>rotational</a:t>
            </a:r>
            <a:r>
              <a:rPr lang="fr-FR" dirty="0" smtClean="0"/>
              <a:t>, </a:t>
            </a:r>
            <a:r>
              <a:rPr lang="fr-FR" dirty="0" err="1" smtClean="0"/>
              <a:t>vibrational</a:t>
            </a:r>
            <a:r>
              <a:rPr lang="fr-FR" dirty="0" smtClean="0"/>
              <a:t>)</a:t>
            </a:r>
          </a:p>
          <a:p>
            <a:pPr>
              <a:buFont typeface="Arial" pitchFamily="34" charset="0"/>
              <a:buChar char="•"/>
            </a:pPr>
            <a:endParaRPr lang="fr-FR" dirty="0" smtClean="0"/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</a:t>
            </a:r>
            <a:r>
              <a:rPr lang="fr-FR" dirty="0" err="1" smtClean="0"/>
              <a:t>shell</a:t>
            </a:r>
            <a:r>
              <a:rPr lang="fr-FR" dirty="0" smtClean="0"/>
              <a:t> </a:t>
            </a:r>
            <a:r>
              <a:rPr lang="fr-FR" dirty="0" err="1" smtClean="0"/>
              <a:t>effect</a:t>
            </a:r>
            <a:endParaRPr lang="fr-FR" dirty="0" smtClean="0"/>
          </a:p>
          <a:p>
            <a:pPr>
              <a:buFont typeface="Arial" pitchFamily="34" charset="0"/>
              <a:buChar char="•"/>
            </a:pPr>
            <a:endParaRPr lang="fr-FR" dirty="0" smtClean="0"/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</a:t>
            </a:r>
            <a:r>
              <a:rPr lang="fr-FR" dirty="0" err="1" smtClean="0"/>
              <a:t>evolution</a:t>
            </a:r>
            <a:r>
              <a:rPr lang="fr-FR" dirty="0" smtClean="0"/>
              <a:t> of structure </a:t>
            </a:r>
            <a:r>
              <a:rPr lang="fr-FR" dirty="0" err="1" smtClean="0"/>
              <a:t>with</a:t>
            </a:r>
            <a:r>
              <a:rPr lang="fr-FR" dirty="0" smtClean="0"/>
              <a:t> excitation </a:t>
            </a:r>
            <a:r>
              <a:rPr lang="fr-FR" dirty="0" err="1" smtClean="0"/>
              <a:t>energy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28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Level densities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51520" y="692696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solidFill>
                  <a:srgbClr val="7030A0"/>
                </a:solidFill>
              </a:rPr>
              <a:t>Pairing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endParaRPr lang="fr-FR" sz="2000" dirty="0">
              <a:solidFill>
                <a:srgbClr val="7030A0"/>
              </a:solidFill>
            </a:endParaRPr>
          </a:p>
        </p:txBody>
      </p:sp>
      <p:pic>
        <p:nvPicPr>
          <p:cNvPr id="7" name="Image 6" descr="odev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548680"/>
            <a:ext cx="5276850" cy="45720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67544" y="141277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Z</a:t>
            </a:r>
            <a:r>
              <a:rPr lang="fr-FR" baseline="-25000" dirty="0" err="1" smtClean="0"/>
              <a:t>Mn</a:t>
            </a:r>
            <a:r>
              <a:rPr lang="fr-FR" dirty="0" smtClean="0"/>
              <a:t>=25      </a:t>
            </a:r>
            <a:r>
              <a:rPr lang="fr-FR" dirty="0" err="1" smtClean="0"/>
              <a:t>Z</a:t>
            </a:r>
            <a:r>
              <a:rPr lang="fr-FR" baseline="-25000" dirty="0" err="1" smtClean="0"/>
              <a:t>Fe</a:t>
            </a:r>
            <a:r>
              <a:rPr lang="fr-FR" dirty="0" smtClean="0"/>
              <a:t>=26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251520" y="2132856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density</a:t>
            </a:r>
            <a:r>
              <a:rPr lang="fr-FR" dirty="0" smtClean="0"/>
              <a:t> of </a:t>
            </a:r>
            <a:r>
              <a:rPr lang="fr-FR" dirty="0" err="1" smtClean="0"/>
              <a:t>even</a:t>
            </a:r>
            <a:r>
              <a:rPr lang="fr-FR" dirty="0" smtClean="0"/>
              <a:t>-</a:t>
            </a:r>
            <a:r>
              <a:rPr lang="fr-FR" dirty="0" err="1" smtClean="0"/>
              <a:t>even</a:t>
            </a:r>
            <a:r>
              <a:rPr lang="fr-FR" dirty="0" smtClean="0"/>
              <a:t> </a:t>
            </a:r>
            <a:r>
              <a:rPr lang="fr-FR" dirty="0" err="1" smtClean="0"/>
              <a:t>nuclei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smaller</a:t>
            </a:r>
            <a:r>
              <a:rPr lang="fr-FR" dirty="0" smtClean="0"/>
              <a:t>  </a:t>
            </a:r>
            <a:r>
              <a:rPr lang="fr-FR" dirty="0" err="1" smtClean="0"/>
              <a:t>than</a:t>
            </a:r>
            <a:r>
              <a:rPr lang="fr-FR" dirty="0" smtClean="0"/>
              <a:t> for </a:t>
            </a:r>
            <a:r>
              <a:rPr lang="fr-FR" dirty="0" err="1" smtClean="0"/>
              <a:t>odd</a:t>
            </a:r>
            <a:r>
              <a:rPr lang="fr-FR" dirty="0" smtClean="0"/>
              <a:t> </a:t>
            </a:r>
            <a:r>
              <a:rPr lang="fr-FR" dirty="0" err="1" smtClean="0"/>
              <a:t>nuclei</a:t>
            </a:r>
            <a:r>
              <a:rPr lang="fr-FR" dirty="0" smtClean="0"/>
              <a:t>,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smaller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</a:t>
            </a:r>
            <a:r>
              <a:rPr lang="fr-FR" dirty="0" err="1" smtClean="0"/>
              <a:t>odd</a:t>
            </a:r>
            <a:r>
              <a:rPr lang="fr-FR" dirty="0" smtClean="0"/>
              <a:t>-</a:t>
            </a:r>
            <a:r>
              <a:rPr lang="fr-FR" dirty="0" err="1" smtClean="0"/>
              <a:t>odd</a:t>
            </a:r>
            <a:r>
              <a:rPr lang="fr-FR" dirty="0" smtClean="0"/>
              <a:t> </a:t>
            </a:r>
            <a:r>
              <a:rPr lang="fr-FR" dirty="0" err="1" smtClean="0"/>
              <a:t>nuclei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5364088" y="1412776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rgbClr val="FF0000"/>
                </a:solidFill>
              </a:rPr>
              <a:t>odd</a:t>
            </a:r>
            <a:r>
              <a:rPr lang="fr-FR" sz="1400" dirty="0" smtClean="0">
                <a:solidFill>
                  <a:srgbClr val="FF0000"/>
                </a:solidFill>
              </a:rPr>
              <a:t>-</a:t>
            </a:r>
            <a:r>
              <a:rPr lang="fr-FR" sz="1400" dirty="0" err="1" smtClean="0">
                <a:solidFill>
                  <a:srgbClr val="FF0000"/>
                </a:solidFill>
              </a:rPr>
              <a:t>odd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724128" y="2276872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rgbClr val="FF0000"/>
                </a:solidFill>
              </a:rPr>
              <a:t>Odd</a:t>
            </a:r>
            <a:r>
              <a:rPr lang="fr-FR" sz="1400" dirty="0" smtClean="0">
                <a:solidFill>
                  <a:srgbClr val="FF0000"/>
                </a:solidFill>
              </a:rPr>
              <a:t> A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6228184" y="2924944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  </a:t>
            </a:r>
            <a:r>
              <a:rPr lang="fr-FR" sz="1400" dirty="0" err="1" smtClean="0">
                <a:solidFill>
                  <a:srgbClr val="FF0000"/>
                </a:solidFill>
              </a:rPr>
              <a:t>even</a:t>
            </a:r>
            <a:r>
              <a:rPr lang="fr-FR" sz="1400" dirty="0" smtClean="0">
                <a:solidFill>
                  <a:srgbClr val="FF0000"/>
                </a:solidFill>
              </a:rPr>
              <a:t>-</a:t>
            </a:r>
            <a:r>
              <a:rPr lang="fr-FR" sz="1400" dirty="0" err="1" smtClean="0">
                <a:solidFill>
                  <a:srgbClr val="FF0000"/>
                </a:solidFill>
              </a:rPr>
              <a:t>even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323528" y="3717032"/>
            <a:ext cx="33123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 shift in </a:t>
            </a:r>
            <a:r>
              <a:rPr lang="fr-FR" dirty="0" err="1" smtClean="0"/>
              <a:t>energy</a:t>
            </a:r>
            <a:r>
              <a:rPr lang="fr-FR" dirty="0" smtClean="0"/>
              <a:t> shows up </a:t>
            </a:r>
            <a:r>
              <a:rPr lang="fr-FR" dirty="0" err="1" smtClean="0"/>
              <a:t>corresponding</a:t>
            </a:r>
            <a:r>
              <a:rPr lang="fr-FR" dirty="0" smtClean="0"/>
              <a:t> to the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needed</a:t>
            </a:r>
            <a:r>
              <a:rPr lang="fr-FR" dirty="0" smtClean="0"/>
              <a:t> to break a pair.</a:t>
            </a:r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17" name="Image 16" descr="fm_8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797152"/>
            <a:ext cx="1095375" cy="619125"/>
          </a:xfrm>
          <a:prstGeom prst="rect">
            <a:avLst/>
          </a:prstGeom>
        </p:spPr>
      </p:pic>
      <p:pic>
        <p:nvPicPr>
          <p:cNvPr id="18" name="Image 17" descr="fm_8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23728" y="4797152"/>
            <a:ext cx="3333750" cy="704850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251520" y="5733256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E*                E*-</a:t>
            </a:r>
            <a:r>
              <a:rPr lang="el-GR" dirty="0" smtClean="0"/>
              <a:t>Δ</a:t>
            </a:r>
            <a:endParaRPr lang="fr-FR" dirty="0"/>
          </a:p>
        </p:txBody>
      </p:sp>
      <p:sp>
        <p:nvSpPr>
          <p:cNvPr id="20" name="Flèche droite 19"/>
          <p:cNvSpPr/>
          <p:nvPr/>
        </p:nvSpPr>
        <p:spPr>
          <a:xfrm>
            <a:off x="683568" y="5877272"/>
            <a:ext cx="648072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29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Level densities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51520" y="692696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solidFill>
                  <a:srgbClr val="7030A0"/>
                </a:solidFill>
              </a:rPr>
              <a:t>Low</a:t>
            </a:r>
            <a:r>
              <a:rPr lang="fr-FR" sz="2000" dirty="0" smtClean="0">
                <a:solidFill>
                  <a:srgbClr val="7030A0"/>
                </a:solidFill>
              </a:rPr>
              <a:t> excitation </a:t>
            </a:r>
            <a:r>
              <a:rPr lang="fr-FR" sz="2000" dirty="0" err="1" smtClean="0">
                <a:solidFill>
                  <a:srgbClr val="7030A0"/>
                </a:solidFill>
              </a:rPr>
              <a:t>energy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endParaRPr lang="fr-FR" sz="2000" dirty="0">
              <a:solidFill>
                <a:srgbClr val="7030A0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467544" y="1412776"/>
            <a:ext cx="81369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Singularity</a:t>
            </a:r>
            <a:r>
              <a:rPr lang="fr-FR" dirty="0" smtClean="0"/>
              <a:t> of the Fermi </a:t>
            </a:r>
            <a:r>
              <a:rPr lang="fr-FR" dirty="0" err="1" smtClean="0"/>
              <a:t>gas</a:t>
            </a:r>
            <a:r>
              <a:rPr lang="fr-FR" dirty="0" smtClean="0"/>
              <a:t> formula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: </a:t>
            </a:r>
            <a:r>
              <a:rPr lang="fr-FR" dirty="0" err="1" smtClean="0"/>
              <a:t>deficiency</a:t>
            </a:r>
            <a:r>
              <a:rPr lang="fr-FR" dirty="0" smtClean="0"/>
              <a:t> of the </a:t>
            </a:r>
            <a:r>
              <a:rPr lang="fr-FR" dirty="0" err="1" smtClean="0"/>
              <a:t>stationary</a:t>
            </a:r>
            <a:r>
              <a:rPr lang="fr-FR" dirty="0" smtClean="0"/>
              <a:t> phase approximation. A </a:t>
            </a:r>
            <a:r>
              <a:rPr lang="fr-FR" dirty="0" err="1" smtClean="0"/>
              <a:t>remedy</a:t>
            </a:r>
            <a:r>
              <a:rPr lang="fr-FR" dirty="0" smtClean="0"/>
              <a:t> has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brought</a:t>
            </a:r>
            <a:r>
              <a:rPr lang="fr-FR" dirty="0" smtClean="0"/>
              <a:t> about.</a:t>
            </a:r>
          </a:p>
          <a:p>
            <a:endParaRPr lang="fr-FR" dirty="0" smtClean="0"/>
          </a:p>
          <a:p>
            <a:r>
              <a:rPr lang="fr-FR" dirty="0" smtClean="0"/>
              <a:t>The </a:t>
            </a:r>
            <a:r>
              <a:rPr lang="fr-FR" dirty="0" err="1" smtClean="0"/>
              <a:t>exponential</a:t>
            </a:r>
            <a:r>
              <a:rPr lang="fr-FR" dirty="0" smtClean="0"/>
              <a:t> </a:t>
            </a:r>
            <a:r>
              <a:rPr lang="fr-FR" dirty="0" err="1" smtClean="0"/>
              <a:t>shape</a:t>
            </a:r>
            <a:r>
              <a:rPr lang="fr-FR" dirty="0" smtClean="0"/>
              <a:t> of the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r>
              <a:rPr lang="fr-FR" dirty="0" smtClean="0"/>
              <a:t> </a:t>
            </a:r>
            <a:r>
              <a:rPr lang="fr-FR" dirty="0" err="1" smtClean="0"/>
              <a:t>suggests</a:t>
            </a:r>
            <a:r>
              <a:rPr lang="fr-FR" dirty="0" smtClean="0"/>
              <a:t>  a constant </a:t>
            </a:r>
            <a:r>
              <a:rPr lang="fr-FR" dirty="0" err="1" smtClean="0"/>
              <a:t>temperature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 excitation. The Fermi </a:t>
            </a:r>
            <a:r>
              <a:rPr lang="fr-FR" dirty="0" err="1" smtClean="0"/>
              <a:t>gas</a:t>
            </a:r>
            <a:r>
              <a:rPr lang="fr-FR" dirty="0" smtClean="0"/>
              <a:t> formula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switched</a:t>
            </a:r>
            <a:r>
              <a:rPr lang="fr-FR" dirty="0" smtClean="0"/>
              <a:t> off and </a:t>
            </a:r>
            <a:r>
              <a:rPr lang="fr-FR" dirty="0" err="1" smtClean="0"/>
              <a:t>replaced</a:t>
            </a:r>
            <a:r>
              <a:rPr lang="fr-FR" dirty="0" smtClean="0"/>
              <a:t> by a constant </a:t>
            </a:r>
            <a:r>
              <a:rPr lang="fr-FR" dirty="0" err="1" smtClean="0"/>
              <a:t>temperature</a:t>
            </a:r>
            <a:r>
              <a:rPr lang="fr-FR" dirty="0" smtClean="0"/>
              <a:t> </a:t>
            </a:r>
            <a:r>
              <a:rPr lang="fr-FR" dirty="0" err="1" smtClean="0"/>
              <a:t>behavior</a:t>
            </a:r>
            <a:r>
              <a:rPr lang="fr-FR" dirty="0" smtClean="0"/>
              <a:t>. </a:t>
            </a:r>
          </a:p>
          <a:p>
            <a:endParaRPr lang="fr-FR" dirty="0" smtClean="0"/>
          </a:p>
          <a:p>
            <a:r>
              <a:rPr lang="fr-FR" dirty="0" smtClean="0"/>
              <a:t>For a </a:t>
            </a:r>
            <a:r>
              <a:rPr lang="fr-FR" dirty="0" err="1" smtClean="0"/>
              <a:t>given</a:t>
            </a:r>
            <a:r>
              <a:rPr lang="fr-FR" dirty="0" smtClean="0"/>
              <a:t> </a:t>
            </a:r>
            <a:r>
              <a:rPr lang="fr-FR" i="1" dirty="0" smtClean="0"/>
              <a:t>E*/A</a:t>
            </a:r>
            <a:r>
              <a:rPr lang="fr-FR" dirty="0" smtClean="0"/>
              <a:t>, the </a:t>
            </a:r>
            <a:r>
              <a:rPr lang="fr-FR" dirty="0" err="1" smtClean="0"/>
              <a:t>lighter</a:t>
            </a:r>
            <a:r>
              <a:rPr lang="fr-FR" dirty="0" smtClean="0"/>
              <a:t> the nucleus, the </a:t>
            </a:r>
            <a:r>
              <a:rPr lang="fr-FR" dirty="0" err="1" smtClean="0"/>
              <a:t>higher</a:t>
            </a:r>
            <a:r>
              <a:rPr lang="fr-FR" dirty="0" smtClean="0"/>
              <a:t> the </a:t>
            </a:r>
            <a:r>
              <a:rPr lang="fr-FR" dirty="0" err="1" smtClean="0"/>
              <a:t>temperature</a:t>
            </a:r>
            <a:r>
              <a:rPr lang="fr-FR" dirty="0" smtClean="0"/>
              <a:t>.</a:t>
            </a:r>
          </a:p>
          <a:p>
            <a:endParaRPr lang="fr-FR" i="1" dirty="0" smtClean="0"/>
          </a:p>
          <a:p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even</a:t>
            </a:r>
            <a:r>
              <a:rPr lang="fr-FR" dirty="0" smtClean="0"/>
              <a:t> </a:t>
            </a:r>
            <a:r>
              <a:rPr lang="fr-FR" dirty="0" err="1" smtClean="0"/>
              <a:t>lower</a:t>
            </a:r>
            <a:r>
              <a:rPr lang="fr-FR" dirty="0" smtClean="0"/>
              <a:t> excitations one </a:t>
            </a:r>
            <a:r>
              <a:rPr lang="fr-FR" dirty="0" err="1" smtClean="0"/>
              <a:t>can</a:t>
            </a:r>
            <a:r>
              <a:rPr lang="fr-FR" dirty="0" smtClean="0"/>
              <a:t> use the </a:t>
            </a:r>
            <a:r>
              <a:rPr lang="fr-FR" dirty="0" err="1" smtClean="0"/>
              <a:t>list</a:t>
            </a:r>
            <a:r>
              <a:rPr lang="fr-FR" dirty="0" smtClean="0"/>
              <a:t> of </a:t>
            </a:r>
            <a:r>
              <a:rPr lang="fr-FR" dirty="0" err="1" smtClean="0"/>
              <a:t>known</a:t>
            </a:r>
            <a:r>
              <a:rPr lang="fr-FR" dirty="0" smtClean="0"/>
              <a:t> </a:t>
            </a:r>
            <a:r>
              <a:rPr lang="fr-FR" dirty="0" err="1" smtClean="0"/>
              <a:t>levels</a:t>
            </a:r>
            <a:r>
              <a:rPr lang="fr-FR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Collision formalism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620689"/>
            <a:ext cx="83529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/>
              <a:t>Consider</a:t>
            </a:r>
            <a:r>
              <a:rPr lang="fr-FR" sz="2000" dirty="0" smtClean="0"/>
              <a:t> a collision     a+A               A’+a’</a:t>
            </a:r>
          </a:p>
          <a:p>
            <a:endParaRPr lang="fr-FR" sz="2000" dirty="0"/>
          </a:p>
          <a:p>
            <a:r>
              <a:rPr lang="fr-FR" sz="2000" dirty="0" smtClean="0"/>
              <a:t>Note </a:t>
            </a:r>
            <a:r>
              <a:rPr lang="el-GR" sz="2000" dirty="0" smtClean="0"/>
              <a:t>α</a:t>
            </a:r>
            <a:r>
              <a:rPr lang="fr-FR" sz="2000" dirty="0" smtClean="0"/>
              <a:t>  the initial </a:t>
            </a:r>
            <a:r>
              <a:rPr lang="fr-FR" sz="2000" dirty="0" err="1" smtClean="0"/>
              <a:t>internal</a:t>
            </a:r>
            <a:r>
              <a:rPr lang="fr-FR" sz="2000" dirty="0" smtClean="0"/>
              <a:t> states, s</a:t>
            </a:r>
            <a:r>
              <a:rPr lang="el-GR" sz="2000" dirty="0" smtClean="0"/>
              <a:t> </a:t>
            </a:r>
            <a:r>
              <a:rPr lang="fr-FR" sz="2000" dirty="0" smtClean="0"/>
              <a:t>the entrance spin, and </a:t>
            </a:r>
            <a:r>
              <a:rPr lang="el-GR" sz="2000" dirty="0" smtClean="0"/>
              <a:t>α</a:t>
            </a:r>
            <a:r>
              <a:rPr lang="fr-FR" sz="2000" dirty="0" smtClean="0"/>
              <a:t>’ and s’</a:t>
            </a:r>
            <a:r>
              <a:rPr lang="el-GR" sz="2000" dirty="0" smtClean="0"/>
              <a:t> </a:t>
            </a:r>
            <a:r>
              <a:rPr lang="fr-FR" sz="2000" dirty="0" smtClean="0"/>
              <a:t> the </a:t>
            </a:r>
            <a:r>
              <a:rPr lang="fr-FR" sz="2000" dirty="0" err="1" smtClean="0"/>
              <a:t>same</a:t>
            </a:r>
            <a:r>
              <a:rPr lang="fr-FR" sz="2000" dirty="0" smtClean="0"/>
              <a:t> for the </a:t>
            </a:r>
            <a:r>
              <a:rPr lang="fr-FR" sz="2000" dirty="0" err="1" smtClean="0"/>
              <a:t>outgoing</a:t>
            </a:r>
            <a:r>
              <a:rPr lang="fr-FR" sz="2000" dirty="0" smtClean="0"/>
              <a:t> pair.</a:t>
            </a:r>
          </a:p>
          <a:p>
            <a:r>
              <a:rPr lang="fr-FR" sz="2000" dirty="0" smtClean="0"/>
              <a:t>The total cross section for the </a:t>
            </a:r>
            <a:r>
              <a:rPr lang="fr-FR" sz="2000" dirty="0" err="1" smtClean="0"/>
              <a:t>process</a:t>
            </a:r>
            <a:r>
              <a:rPr lang="fr-FR" sz="2000" dirty="0" smtClean="0"/>
              <a:t> </a:t>
            </a:r>
            <a:r>
              <a:rPr lang="fr-FR" sz="2000" dirty="0" err="1" smtClean="0"/>
              <a:t>is</a:t>
            </a:r>
            <a:r>
              <a:rPr lang="fr-FR" sz="2000" dirty="0" smtClean="0"/>
              <a:t>: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7" name="Flèche droite 6"/>
          <p:cNvSpPr/>
          <p:nvPr/>
        </p:nvSpPr>
        <p:spPr>
          <a:xfrm>
            <a:off x="3275856" y="764704"/>
            <a:ext cx="432048" cy="1177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395536" y="4653136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The invariance in time reversal </a:t>
            </a:r>
            <a:r>
              <a:rPr lang="fr-FR" sz="2000" dirty="0" err="1" smtClean="0"/>
              <a:t>implies</a:t>
            </a:r>
            <a:r>
              <a:rPr lang="fr-FR" sz="2000" dirty="0" smtClean="0"/>
              <a:t>   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S</a:t>
            </a:r>
            <a:r>
              <a:rPr lang="fr-FR" sz="2000" i="1" baseline="-25000" dirty="0" err="1" smtClean="0"/>
              <a:t>c</a:t>
            </a:r>
            <a:r>
              <a:rPr lang="fr-FR" sz="2000" i="1" baseline="-25000" dirty="0" smtClean="0"/>
              <a:t>’,c</a:t>
            </a:r>
            <a:r>
              <a:rPr lang="fr-FR" sz="2000" dirty="0" smtClean="0"/>
              <a:t>=</a:t>
            </a:r>
            <a:r>
              <a:rPr lang="fr-FR" sz="2000" i="1" dirty="0" smtClean="0"/>
              <a:t>S</a:t>
            </a:r>
            <a:r>
              <a:rPr lang="fr-FR" sz="2000" i="1" baseline="-25000" dirty="0" smtClean="0"/>
              <a:t>-c,-c’</a:t>
            </a:r>
            <a:r>
              <a:rPr lang="fr-FR" sz="2000" i="1" dirty="0" smtClean="0"/>
              <a:t>  </a:t>
            </a:r>
            <a:r>
              <a:rPr lang="fr-FR" sz="2000" i="1" dirty="0" err="1" smtClean="0"/>
              <a:t>w</a:t>
            </a:r>
            <a:r>
              <a:rPr lang="fr-FR" sz="2000" dirty="0" err="1" smtClean="0"/>
              <a:t>here</a:t>
            </a:r>
            <a:r>
              <a:rPr lang="fr-FR" sz="2000" dirty="0" smtClean="0"/>
              <a:t> </a:t>
            </a:r>
            <a:r>
              <a:rPr lang="fr-FR" sz="2000" i="1" dirty="0" smtClean="0"/>
              <a:t>–c</a:t>
            </a:r>
            <a:r>
              <a:rPr lang="fr-FR" sz="2000" dirty="0" smtClean="0"/>
              <a:t> </a:t>
            </a:r>
            <a:r>
              <a:rPr lang="fr-FR" sz="2000" dirty="0" err="1" smtClean="0"/>
              <a:t>means</a:t>
            </a:r>
            <a:r>
              <a:rPr lang="fr-FR" sz="2000" dirty="0" smtClean="0"/>
              <a:t> the state </a:t>
            </a:r>
            <a:r>
              <a:rPr lang="fr-FR" sz="2000" i="1" dirty="0" smtClean="0"/>
              <a:t>c</a:t>
            </a:r>
            <a:r>
              <a:rPr lang="fr-FR" sz="2000" dirty="0" smtClean="0"/>
              <a:t> </a:t>
            </a:r>
            <a:r>
              <a:rPr lang="fr-FR" sz="2000" dirty="0" err="1" smtClean="0"/>
              <a:t>with</a:t>
            </a:r>
            <a:r>
              <a:rPr lang="fr-FR" sz="2000" i="1" dirty="0" smtClean="0"/>
              <a:t> </a:t>
            </a:r>
            <a:r>
              <a:rPr lang="fr-FR" sz="2000" dirty="0" smtClean="0"/>
              <a:t>spins, </a:t>
            </a:r>
            <a:r>
              <a:rPr lang="fr-FR" sz="2000" dirty="0" err="1" smtClean="0"/>
              <a:t>angular</a:t>
            </a:r>
            <a:r>
              <a:rPr lang="fr-FR" sz="2000" dirty="0" smtClean="0"/>
              <a:t> </a:t>
            </a:r>
            <a:r>
              <a:rPr lang="fr-FR" sz="2000" dirty="0" err="1" smtClean="0"/>
              <a:t>momentum</a:t>
            </a:r>
            <a:r>
              <a:rPr lang="fr-FR" sz="2000" dirty="0" smtClean="0"/>
              <a:t> and</a:t>
            </a:r>
            <a:r>
              <a:rPr lang="fr-FR" sz="2000" i="1" dirty="0" smtClean="0"/>
              <a:t> k</a:t>
            </a:r>
            <a:r>
              <a:rPr lang="fr-FR" sz="2000" dirty="0" smtClean="0"/>
              <a:t> </a:t>
            </a:r>
            <a:r>
              <a:rPr lang="fr-FR" sz="2000" dirty="0" err="1" smtClean="0"/>
              <a:t>reversed</a:t>
            </a:r>
            <a:r>
              <a:rPr lang="fr-FR" sz="2000" dirty="0" smtClean="0"/>
              <a:t>, </a:t>
            </a:r>
            <a:r>
              <a:rPr lang="fr-FR" sz="2000" dirty="0" err="1" smtClean="0"/>
              <a:t>so</a:t>
            </a:r>
            <a:r>
              <a:rPr lang="fr-FR" sz="2000" dirty="0" smtClean="0"/>
              <a:t> </a:t>
            </a:r>
            <a:r>
              <a:rPr lang="fr-FR" sz="2000" dirty="0" err="1" smtClean="0"/>
              <a:t>that</a:t>
            </a:r>
            <a:r>
              <a:rPr lang="fr-FR" sz="2000" dirty="0" smtClean="0"/>
              <a:t> :</a:t>
            </a:r>
            <a:endParaRPr lang="fr-FR" sz="2000" dirty="0"/>
          </a:p>
        </p:txBody>
      </p:sp>
      <p:pic>
        <p:nvPicPr>
          <p:cNvPr id="11" name="Image 10" descr="fm_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276872"/>
            <a:ext cx="5112568" cy="827548"/>
          </a:xfrm>
          <a:prstGeom prst="rect">
            <a:avLst/>
          </a:prstGeom>
        </p:spPr>
      </p:pic>
      <p:pic>
        <p:nvPicPr>
          <p:cNvPr id="12" name="Image 11" descr="fm_0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5" y="2060849"/>
            <a:ext cx="1440160" cy="395484"/>
          </a:xfrm>
          <a:prstGeom prst="rect">
            <a:avLst/>
          </a:prstGeom>
        </p:spPr>
      </p:pic>
      <p:pic>
        <p:nvPicPr>
          <p:cNvPr id="13" name="Image 12" descr="fm_0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44208" y="2492896"/>
            <a:ext cx="1872208" cy="448711"/>
          </a:xfrm>
          <a:prstGeom prst="rect">
            <a:avLst/>
          </a:prstGeom>
        </p:spPr>
      </p:pic>
      <p:pic>
        <p:nvPicPr>
          <p:cNvPr id="14" name="Image 13" descr="fm_0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3645024"/>
            <a:ext cx="6412866" cy="792088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467544" y="3140968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Summing</a:t>
            </a:r>
            <a:r>
              <a:rPr lang="fr-FR" dirty="0" smtClean="0"/>
              <a:t> over the spin </a:t>
            </a:r>
            <a:r>
              <a:rPr lang="fr-FR" dirty="0" err="1" smtClean="0"/>
              <a:t>coupling</a:t>
            </a:r>
            <a:r>
              <a:rPr lang="fr-FR" dirty="0" smtClean="0"/>
              <a:t> (no polarisation):</a:t>
            </a:r>
            <a:endParaRPr lang="fr-FR" dirty="0"/>
          </a:p>
        </p:txBody>
      </p:sp>
      <p:pic>
        <p:nvPicPr>
          <p:cNvPr id="17" name="Image 16" descr="fm_08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3568" y="5445224"/>
            <a:ext cx="6480720" cy="5478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30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Level densities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51520" y="692696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7030A0"/>
                </a:solidFill>
              </a:rPr>
              <a:t>Collective states (</a:t>
            </a:r>
            <a:r>
              <a:rPr lang="fr-FR" sz="2000" dirty="0" err="1" smtClean="0">
                <a:solidFill>
                  <a:srgbClr val="7030A0"/>
                </a:solidFill>
              </a:rPr>
              <a:t>rotational</a:t>
            </a:r>
            <a:r>
              <a:rPr lang="fr-FR" sz="2000" dirty="0" smtClean="0">
                <a:solidFill>
                  <a:srgbClr val="7030A0"/>
                </a:solidFill>
              </a:rPr>
              <a:t>, </a:t>
            </a:r>
            <a:r>
              <a:rPr lang="fr-FR" sz="2000" dirty="0" err="1" smtClean="0">
                <a:solidFill>
                  <a:srgbClr val="7030A0"/>
                </a:solidFill>
              </a:rPr>
              <a:t>vibrational</a:t>
            </a:r>
            <a:r>
              <a:rPr lang="fr-FR" sz="2000" dirty="0" smtClean="0">
                <a:solidFill>
                  <a:srgbClr val="7030A0"/>
                </a:solidFill>
              </a:rPr>
              <a:t>)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endParaRPr lang="fr-FR" sz="2000" dirty="0">
              <a:solidFill>
                <a:srgbClr val="7030A0"/>
              </a:solidFill>
            </a:endParaRPr>
          </a:p>
        </p:txBody>
      </p:sp>
      <p:pic>
        <p:nvPicPr>
          <p:cNvPr id="21" name="Image 20" descr="erbium16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321978"/>
            <a:ext cx="2768962" cy="3827102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683568" y="1412776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err="1" smtClean="0"/>
              <a:t>Rotational</a:t>
            </a:r>
            <a:r>
              <a:rPr lang="fr-FR" dirty="0" smtClean="0"/>
              <a:t> states of </a:t>
            </a:r>
            <a:r>
              <a:rPr lang="fr-FR" baseline="30000" dirty="0" smtClean="0"/>
              <a:t>168</a:t>
            </a:r>
            <a:r>
              <a:rPr lang="fr-FR" dirty="0" smtClean="0"/>
              <a:t>Er,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rotational</a:t>
            </a:r>
            <a:r>
              <a:rPr lang="fr-FR" dirty="0" smtClean="0"/>
              <a:t> band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built</a:t>
            </a:r>
            <a:r>
              <a:rPr lang="fr-FR" dirty="0" smtClean="0"/>
              <a:t> on a state </a:t>
            </a:r>
            <a:r>
              <a:rPr lang="fr-FR" dirty="0" err="1" smtClean="0"/>
              <a:t>corresponding</a:t>
            </a:r>
            <a:r>
              <a:rPr lang="fr-FR" dirty="0" smtClean="0"/>
              <a:t> to an </a:t>
            </a:r>
            <a:r>
              <a:rPr lang="fr-FR" dirty="0" err="1" smtClean="0"/>
              <a:t>intrinsic</a:t>
            </a:r>
            <a:r>
              <a:rPr lang="fr-FR" dirty="0" smtClean="0"/>
              <a:t> excitation. The </a:t>
            </a:r>
            <a:r>
              <a:rPr lang="fr-FR" dirty="0" err="1" smtClean="0"/>
              <a:t>rotational</a:t>
            </a:r>
            <a:r>
              <a:rPr lang="fr-FR" dirty="0" smtClean="0"/>
              <a:t> states </a:t>
            </a:r>
            <a:r>
              <a:rPr lang="fr-FR" dirty="0" err="1" smtClean="0"/>
              <a:t>increase</a:t>
            </a:r>
            <a:r>
              <a:rPr lang="fr-FR" dirty="0" smtClean="0"/>
              <a:t> </a:t>
            </a:r>
            <a:r>
              <a:rPr lang="fr-FR" dirty="0" err="1" smtClean="0"/>
              <a:t>dramatically</a:t>
            </a:r>
            <a:r>
              <a:rPr lang="fr-FR" dirty="0" smtClean="0"/>
              <a:t> the </a:t>
            </a:r>
            <a:r>
              <a:rPr lang="fr-FR" dirty="0" err="1" smtClean="0"/>
              <a:t>density</a:t>
            </a:r>
            <a:r>
              <a:rPr lang="fr-FR" dirty="0" smtClean="0"/>
              <a:t> of states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683568" y="2996952"/>
            <a:ext cx="5040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Rotational</a:t>
            </a:r>
            <a:r>
              <a:rPr lang="fr-FR" dirty="0" smtClean="0"/>
              <a:t> states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increase</a:t>
            </a:r>
            <a:r>
              <a:rPr lang="fr-FR" dirty="0" smtClean="0"/>
              <a:t>, to a </a:t>
            </a:r>
            <a:r>
              <a:rPr lang="fr-FR" dirty="0" err="1" smtClean="0"/>
              <a:t>lesser</a:t>
            </a:r>
            <a:r>
              <a:rPr lang="fr-FR" dirty="0" smtClean="0"/>
              <a:t> </a:t>
            </a:r>
            <a:r>
              <a:rPr lang="fr-FR" dirty="0" err="1" smtClean="0"/>
              <a:t>extent</a:t>
            </a:r>
            <a:r>
              <a:rPr lang="fr-FR" dirty="0" smtClean="0"/>
              <a:t>, the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r>
              <a:rPr lang="fr-FR" dirty="0" smtClean="0"/>
              <a:t>, </a:t>
            </a:r>
            <a:r>
              <a:rPr lang="fr-FR" dirty="0" err="1" smtClean="0"/>
              <a:t>especially</a:t>
            </a:r>
            <a:r>
              <a:rPr lang="fr-FR" dirty="0" smtClean="0"/>
              <a:t> for </a:t>
            </a:r>
            <a:r>
              <a:rPr lang="fr-FR" dirty="0" err="1" smtClean="0"/>
              <a:t>even</a:t>
            </a:r>
            <a:r>
              <a:rPr lang="fr-FR" dirty="0" smtClean="0"/>
              <a:t>-</a:t>
            </a:r>
            <a:r>
              <a:rPr lang="fr-FR" dirty="0" err="1" smtClean="0"/>
              <a:t>even</a:t>
            </a:r>
            <a:r>
              <a:rPr lang="fr-FR" dirty="0" smtClean="0"/>
              <a:t> </a:t>
            </a:r>
            <a:r>
              <a:rPr lang="fr-FR" dirty="0" err="1" smtClean="0"/>
              <a:t>nuclei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755576" y="4437112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Are the collective states new states not </a:t>
            </a:r>
            <a:r>
              <a:rPr lang="fr-FR" dirty="0" err="1" smtClean="0">
                <a:solidFill>
                  <a:srgbClr val="FF0000"/>
                </a:solidFill>
              </a:rPr>
              <a:t>counted</a:t>
            </a:r>
            <a:r>
              <a:rPr lang="fr-FR" dirty="0" smtClean="0">
                <a:solidFill>
                  <a:srgbClr val="FF0000"/>
                </a:solidFill>
              </a:rPr>
              <a:t> in the Fermi </a:t>
            </a:r>
            <a:r>
              <a:rPr lang="fr-FR" dirty="0" err="1" smtClean="0">
                <a:solidFill>
                  <a:srgbClr val="FF0000"/>
                </a:solidFill>
              </a:rPr>
              <a:t>gas</a:t>
            </a:r>
            <a:r>
              <a:rPr lang="fr-FR" dirty="0" smtClean="0">
                <a:solidFill>
                  <a:srgbClr val="FF0000"/>
                </a:solidFill>
              </a:rPr>
              <a:t> model ?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31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Level densities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51520" y="692696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7030A0"/>
                </a:solidFill>
              </a:rPr>
              <a:t>Collective states (</a:t>
            </a:r>
            <a:r>
              <a:rPr lang="fr-FR" sz="2000" dirty="0" err="1" smtClean="0">
                <a:solidFill>
                  <a:srgbClr val="7030A0"/>
                </a:solidFill>
              </a:rPr>
              <a:t>rotational</a:t>
            </a:r>
            <a:r>
              <a:rPr lang="fr-FR" sz="2000" dirty="0" smtClean="0">
                <a:solidFill>
                  <a:srgbClr val="7030A0"/>
                </a:solidFill>
              </a:rPr>
              <a:t>, </a:t>
            </a:r>
            <a:r>
              <a:rPr lang="fr-FR" sz="2000" dirty="0" err="1" smtClean="0">
                <a:solidFill>
                  <a:srgbClr val="7030A0"/>
                </a:solidFill>
              </a:rPr>
              <a:t>vibrational</a:t>
            </a:r>
            <a:r>
              <a:rPr lang="fr-FR" sz="2000" dirty="0" smtClean="0">
                <a:solidFill>
                  <a:srgbClr val="7030A0"/>
                </a:solidFill>
              </a:rPr>
              <a:t>)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endParaRPr lang="fr-FR" sz="2000" dirty="0">
              <a:solidFill>
                <a:srgbClr val="7030A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95536" y="1196752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 </a:t>
            </a:r>
            <a:r>
              <a:rPr lang="fr-FR" dirty="0" err="1" smtClean="0"/>
              <a:t>possibilities</a:t>
            </a:r>
            <a:r>
              <a:rPr lang="fr-FR" dirty="0" smtClean="0"/>
              <a:t> for </a:t>
            </a:r>
            <a:r>
              <a:rPr lang="fr-FR" dirty="0" err="1" smtClean="0"/>
              <a:t>including</a:t>
            </a:r>
            <a:r>
              <a:rPr lang="fr-FR" dirty="0" smtClean="0"/>
              <a:t> collective states: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467544" y="1700808"/>
            <a:ext cx="8676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 smtClean="0"/>
              <a:t> </a:t>
            </a:r>
            <a:r>
              <a:rPr lang="fr-FR" dirty="0" err="1" smtClean="0"/>
              <a:t>I</a:t>
            </a:r>
            <a:r>
              <a:rPr lang="fr-FR" dirty="0" err="1" smtClean="0"/>
              <a:t>nclude</a:t>
            </a:r>
            <a:r>
              <a:rPr lang="fr-FR" dirty="0" smtClean="0"/>
              <a:t> explicit collective states </a:t>
            </a:r>
            <a:r>
              <a:rPr lang="fr-FR" dirty="0" err="1" smtClean="0"/>
              <a:t>built</a:t>
            </a:r>
            <a:r>
              <a:rPr lang="fr-FR" dirty="0" smtClean="0"/>
              <a:t> on the </a:t>
            </a:r>
            <a:r>
              <a:rPr lang="fr-FR" dirty="0" err="1" smtClean="0"/>
              <a:t>intrinsic</a:t>
            </a:r>
            <a:r>
              <a:rPr lang="fr-FR" dirty="0" smtClean="0"/>
              <a:t> excitations:</a:t>
            </a:r>
          </a:p>
        </p:txBody>
      </p:sp>
      <p:pic>
        <p:nvPicPr>
          <p:cNvPr id="15" name="Image 14" descr="fn_3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2132856"/>
            <a:ext cx="2266950" cy="381000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755576" y="2564904"/>
            <a:ext cx="8388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err="1" smtClean="0"/>
              <a:t>w</a:t>
            </a:r>
            <a:r>
              <a:rPr lang="fr-FR" dirty="0" err="1" smtClean="0"/>
              <a:t>here</a:t>
            </a:r>
            <a:r>
              <a:rPr lang="fr-FR" i="1" dirty="0" smtClean="0"/>
              <a:t> </a:t>
            </a:r>
            <a:r>
              <a:rPr lang="fr-FR" i="1" dirty="0" err="1" smtClean="0"/>
              <a:t>K</a:t>
            </a:r>
            <a:r>
              <a:rPr lang="fr-FR" i="1" baseline="-25000" dirty="0" err="1" smtClean="0"/>
              <a:t>rot</a:t>
            </a:r>
            <a:r>
              <a:rPr lang="fr-FR" dirty="0" smtClean="0"/>
              <a:t> and </a:t>
            </a:r>
            <a:r>
              <a:rPr lang="fr-FR" i="1" dirty="0" err="1" smtClean="0"/>
              <a:t>K</a:t>
            </a:r>
            <a:r>
              <a:rPr lang="fr-FR" i="1" baseline="-25000" dirty="0" err="1" smtClean="0"/>
              <a:t>vib</a:t>
            </a:r>
            <a:r>
              <a:rPr lang="fr-FR" dirty="0" smtClean="0"/>
              <a:t> are </a:t>
            </a:r>
            <a:r>
              <a:rPr lang="fr-FR" dirty="0" err="1" smtClean="0"/>
              <a:t>enhancement</a:t>
            </a:r>
            <a:r>
              <a:rPr lang="fr-FR" dirty="0" smtClean="0"/>
              <a:t> </a:t>
            </a:r>
            <a:r>
              <a:rPr lang="fr-FR" dirty="0" err="1" smtClean="0"/>
              <a:t>factors</a:t>
            </a:r>
            <a:r>
              <a:rPr lang="fr-FR" dirty="0" smtClean="0"/>
              <a:t> </a:t>
            </a:r>
            <a:r>
              <a:rPr lang="fr-FR" dirty="0" err="1" smtClean="0"/>
              <a:t>depending</a:t>
            </a:r>
            <a:r>
              <a:rPr lang="fr-FR" dirty="0" smtClean="0"/>
              <a:t> on </a:t>
            </a:r>
            <a:r>
              <a:rPr lang="fr-FR" dirty="0" err="1" smtClean="0"/>
              <a:t>energy</a:t>
            </a:r>
            <a:r>
              <a:rPr lang="fr-FR" dirty="0" smtClean="0"/>
              <a:t> and </a:t>
            </a:r>
            <a:r>
              <a:rPr lang="fr-FR" dirty="0" err="1" smtClean="0"/>
              <a:t>deformation</a:t>
            </a:r>
            <a:r>
              <a:rPr lang="fr-FR" dirty="0" smtClean="0"/>
              <a:t>.</a:t>
            </a:r>
          </a:p>
          <a:p>
            <a:pPr algn="just"/>
            <a:r>
              <a:rPr lang="fr-FR" dirty="0" smtClean="0"/>
              <a:t> The </a:t>
            </a:r>
            <a:r>
              <a:rPr lang="fr-FR" dirty="0" err="1" smtClean="0"/>
              <a:t>rotational</a:t>
            </a:r>
            <a:r>
              <a:rPr lang="fr-FR" dirty="0" smtClean="0"/>
              <a:t> </a:t>
            </a:r>
            <a:r>
              <a:rPr lang="fr-FR" dirty="0" err="1" smtClean="0"/>
              <a:t>enhancement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strong</a:t>
            </a:r>
            <a:r>
              <a:rPr lang="fr-FR" dirty="0" smtClean="0"/>
              <a:t> for  </a:t>
            </a:r>
            <a:r>
              <a:rPr lang="fr-FR" dirty="0" err="1" smtClean="0"/>
              <a:t>deformed</a:t>
            </a:r>
            <a:r>
              <a:rPr lang="fr-FR" dirty="0" smtClean="0"/>
              <a:t> </a:t>
            </a:r>
            <a:r>
              <a:rPr lang="fr-FR" dirty="0" err="1" smtClean="0"/>
              <a:t>nuclei</a:t>
            </a:r>
            <a:r>
              <a:rPr lang="fr-FR" dirty="0" smtClean="0"/>
              <a:t> (≈100)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611560" y="3356992"/>
            <a:ext cx="83529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fr-FR" dirty="0" smtClean="0"/>
              <a:t> </a:t>
            </a:r>
            <a:r>
              <a:rPr lang="fr-FR" dirty="0" err="1" smtClean="0"/>
              <a:t>Increase</a:t>
            </a:r>
            <a:r>
              <a:rPr lang="fr-FR" dirty="0" smtClean="0"/>
              <a:t> the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r>
              <a:rPr lang="fr-FR" dirty="0" smtClean="0"/>
              <a:t> </a:t>
            </a:r>
            <a:r>
              <a:rPr lang="fr-FR" dirty="0" err="1" smtClean="0"/>
              <a:t>parameter</a:t>
            </a:r>
            <a:r>
              <a:rPr lang="fr-FR" dirty="0" smtClean="0"/>
              <a:t> </a:t>
            </a:r>
            <a:r>
              <a:rPr lang="fr-FR" i="1" dirty="0" smtClean="0"/>
              <a:t>a</a:t>
            </a:r>
            <a:r>
              <a:rPr lang="fr-FR" dirty="0" smtClean="0"/>
              <a:t> to match the </a:t>
            </a:r>
            <a:r>
              <a:rPr lang="fr-FR" dirty="0" err="1" smtClean="0"/>
              <a:t>observed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the neutron </a:t>
            </a:r>
            <a:r>
              <a:rPr lang="fr-FR" dirty="0" err="1" smtClean="0"/>
              <a:t>separation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:  a</a:t>
            </a:r>
            <a:r>
              <a:rPr lang="fr-FR" dirty="0" smtClean="0"/>
              <a:t> ≈ </a:t>
            </a:r>
            <a:r>
              <a:rPr lang="fr-FR" dirty="0" smtClean="0"/>
              <a:t>A/7.5. </a:t>
            </a:r>
          </a:p>
          <a:p>
            <a:pPr algn="just"/>
            <a:r>
              <a:rPr lang="fr-FR" dirty="0" smtClean="0"/>
              <a:t> This </a:t>
            </a:r>
            <a:r>
              <a:rPr lang="fr-FR" dirty="0" err="1" smtClean="0"/>
              <a:t>does</a:t>
            </a:r>
            <a:r>
              <a:rPr lang="fr-FR" dirty="0" smtClean="0"/>
              <a:t> not </a:t>
            </a:r>
            <a:r>
              <a:rPr lang="fr-FR" dirty="0" err="1" smtClean="0"/>
              <a:t>guarantee</a:t>
            </a:r>
            <a:r>
              <a:rPr lang="fr-FR" dirty="0" smtClean="0"/>
              <a:t> the </a:t>
            </a:r>
            <a:r>
              <a:rPr lang="fr-FR" dirty="0" err="1" smtClean="0"/>
              <a:t>correctness</a:t>
            </a:r>
            <a:r>
              <a:rPr lang="fr-FR" dirty="0" smtClean="0"/>
              <a:t> of the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dependence</a:t>
            </a:r>
            <a:r>
              <a:rPr lang="fr-FR" dirty="0" smtClean="0"/>
              <a:t> but </a:t>
            </a:r>
            <a:r>
              <a:rPr lang="fr-FR" dirty="0" err="1" smtClean="0"/>
              <a:t>anyway</a:t>
            </a:r>
            <a:r>
              <a:rPr lang="fr-FR" dirty="0" smtClean="0"/>
              <a:t> the explicit description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suffers</a:t>
            </a:r>
            <a:r>
              <a:rPr lang="fr-FR" dirty="0" smtClean="0"/>
              <a:t> in </a:t>
            </a:r>
            <a:r>
              <a:rPr lang="fr-FR" dirty="0" err="1" smtClean="0"/>
              <a:t>this</a:t>
            </a:r>
            <a:r>
              <a:rPr lang="fr-FR" dirty="0" smtClean="0"/>
              <a:t> respect. On the </a:t>
            </a:r>
            <a:r>
              <a:rPr lang="fr-FR" dirty="0" err="1" smtClean="0"/>
              <a:t>other</a:t>
            </a:r>
            <a:r>
              <a:rPr lang="fr-FR" dirty="0" smtClean="0"/>
              <a:t> hand the </a:t>
            </a:r>
            <a:r>
              <a:rPr lang="fr-FR" dirty="0" err="1" smtClean="0"/>
              <a:t>handling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much</a:t>
            </a:r>
            <a:r>
              <a:rPr lang="fr-FR" dirty="0" smtClean="0"/>
              <a:t> </a:t>
            </a:r>
            <a:r>
              <a:rPr lang="fr-FR" dirty="0" err="1" smtClean="0"/>
              <a:t>easier</a:t>
            </a:r>
            <a:r>
              <a:rPr lang="fr-FR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32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Level densities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51520" y="692696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7030A0"/>
                </a:solidFill>
              </a:rPr>
              <a:t>Shell correction </a:t>
            </a:r>
            <a:endParaRPr lang="fr-FR" sz="2000" dirty="0">
              <a:solidFill>
                <a:srgbClr val="7030A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67544" y="1340768"/>
            <a:ext cx="86764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neutron </a:t>
            </a:r>
            <a:r>
              <a:rPr lang="fr-FR" dirty="0" err="1" smtClean="0"/>
              <a:t>resonance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show a </a:t>
            </a:r>
            <a:r>
              <a:rPr lang="fr-FR" dirty="0" err="1" smtClean="0"/>
              <a:t>strong</a:t>
            </a:r>
            <a:r>
              <a:rPr lang="fr-FR" dirty="0" smtClean="0"/>
              <a:t> </a:t>
            </a:r>
            <a:r>
              <a:rPr lang="fr-FR" dirty="0" err="1" smtClean="0"/>
              <a:t>reduction</a:t>
            </a:r>
            <a:r>
              <a:rPr lang="fr-FR" dirty="0" smtClean="0"/>
              <a:t> of the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r>
              <a:rPr lang="fr-FR" dirty="0" smtClean="0"/>
              <a:t> </a:t>
            </a:r>
            <a:r>
              <a:rPr lang="fr-FR" dirty="0" err="1" smtClean="0"/>
              <a:t>parameter</a:t>
            </a:r>
            <a:r>
              <a:rPr lang="fr-FR" dirty="0" smtClean="0"/>
              <a:t> 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shell</a:t>
            </a:r>
            <a:r>
              <a:rPr lang="fr-FR" dirty="0" smtClean="0"/>
              <a:t> </a:t>
            </a:r>
            <a:r>
              <a:rPr lang="fr-FR" dirty="0" err="1" smtClean="0"/>
              <a:t>closure</a:t>
            </a:r>
            <a:r>
              <a:rPr lang="fr-FR" dirty="0" smtClean="0"/>
              <a:t>. 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Consistent </a:t>
            </a:r>
            <a:r>
              <a:rPr lang="fr-FR" dirty="0" err="1" smtClean="0"/>
              <a:t>with</a:t>
            </a:r>
            <a:r>
              <a:rPr lang="fr-FR" dirty="0" smtClean="0"/>
              <a:t> the large </a:t>
            </a:r>
            <a:r>
              <a:rPr lang="fr-FR" dirty="0" err="1" smtClean="0"/>
              <a:t>energy</a:t>
            </a:r>
            <a:r>
              <a:rPr lang="fr-FR" dirty="0" smtClean="0"/>
              <a:t> gap </a:t>
            </a:r>
            <a:r>
              <a:rPr lang="fr-FR" dirty="0" err="1" smtClean="0"/>
              <a:t>above</a:t>
            </a:r>
            <a:r>
              <a:rPr lang="fr-FR" dirty="0" smtClean="0"/>
              <a:t> the </a:t>
            </a:r>
            <a:r>
              <a:rPr lang="fr-FR" dirty="0" err="1" smtClean="0"/>
              <a:t>shell</a:t>
            </a:r>
            <a:r>
              <a:rPr lang="fr-FR" dirty="0" smtClean="0"/>
              <a:t> </a:t>
            </a:r>
            <a:r>
              <a:rPr lang="fr-FR" dirty="0" err="1" smtClean="0"/>
              <a:t>closure</a:t>
            </a:r>
            <a:r>
              <a:rPr lang="fr-FR" dirty="0" smtClean="0"/>
              <a:t>.</a:t>
            </a:r>
          </a:p>
          <a:p>
            <a:endParaRPr lang="fr-FR" dirty="0" smtClean="0"/>
          </a:p>
          <a:p>
            <a:r>
              <a:rPr lang="fr-FR" dirty="0" err="1" smtClean="0"/>
              <a:t>Although</a:t>
            </a:r>
            <a:r>
              <a:rPr lang="fr-FR" dirty="0" smtClean="0"/>
              <a:t> the Fermi </a:t>
            </a:r>
            <a:r>
              <a:rPr lang="fr-FR" dirty="0" err="1" smtClean="0"/>
              <a:t>gas</a:t>
            </a:r>
            <a:r>
              <a:rPr lang="fr-FR" dirty="0" smtClean="0"/>
              <a:t> formula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questionable</a:t>
            </a:r>
            <a:r>
              <a:rPr lang="fr-FR" dirty="0" smtClean="0"/>
              <a:t> in </a:t>
            </a:r>
            <a:r>
              <a:rPr lang="fr-FR" dirty="0" err="1" smtClean="0"/>
              <a:t>this</a:t>
            </a:r>
            <a:r>
              <a:rPr lang="fr-FR" dirty="0" smtClean="0"/>
              <a:t> case (</a:t>
            </a:r>
            <a:r>
              <a:rPr lang="fr-FR" dirty="0" err="1" smtClean="0"/>
              <a:t>low</a:t>
            </a:r>
            <a:r>
              <a:rPr lang="fr-FR" dirty="0" smtClean="0"/>
              <a:t> excitation </a:t>
            </a:r>
            <a:r>
              <a:rPr lang="fr-FR" dirty="0" err="1" smtClean="0"/>
              <a:t>energy</a:t>
            </a:r>
            <a:r>
              <a:rPr lang="fr-FR" dirty="0" smtClean="0"/>
              <a:t>)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generally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,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r>
              <a:rPr lang="fr-FR" dirty="0" smtClean="0"/>
              <a:t> </a:t>
            </a:r>
            <a:r>
              <a:rPr lang="fr-FR" dirty="0" err="1" smtClean="0"/>
              <a:t>parameter</a:t>
            </a:r>
            <a:r>
              <a:rPr lang="fr-FR" dirty="0" smtClean="0"/>
              <a:t> a </a:t>
            </a:r>
            <a:r>
              <a:rPr lang="fr-FR" dirty="0" err="1" smtClean="0"/>
              <a:t>smaller</a:t>
            </a:r>
            <a:r>
              <a:rPr lang="fr-FR" dirty="0" smtClean="0"/>
              <a:t>.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7" name="Image 6" descr="fn_3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3501008"/>
            <a:ext cx="1552575" cy="314325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467544" y="378904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 smtClean="0"/>
              <a:t>δ</a:t>
            </a:r>
            <a:r>
              <a:rPr lang="fr-FR" i="1" baseline="-25000" dirty="0" err="1" smtClean="0"/>
              <a:t>SC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determined</a:t>
            </a:r>
            <a:r>
              <a:rPr lang="fr-FR" dirty="0" smtClean="0"/>
              <a:t> in 2 </a:t>
            </a:r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ways</a:t>
            </a:r>
            <a:r>
              <a:rPr lang="fr-FR" dirty="0" smtClean="0"/>
              <a:t>: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611560" y="4221089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 smtClean="0"/>
              <a:t> as </a:t>
            </a:r>
            <a:r>
              <a:rPr lang="fr-FR" dirty="0" smtClean="0"/>
              <a:t>an </a:t>
            </a:r>
            <a:r>
              <a:rPr lang="fr-FR" dirty="0" err="1" smtClean="0"/>
              <a:t>independent</a:t>
            </a:r>
            <a:r>
              <a:rPr lang="fr-FR" dirty="0" smtClean="0"/>
              <a:t> correction for proton and neutrons (Gilbert &amp; Cameron</a:t>
            </a:r>
            <a:r>
              <a:rPr lang="fr-FR" dirty="0" smtClean="0"/>
              <a:t>):</a:t>
            </a:r>
          </a:p>
          <a:p>
            <a:endParaRPr lang="fr-FR" dirty="0" smtClean="0"/>
          </a:p>
        </p:txBody>
      </p:sp>
      <p:pic>
        <p:nvPicPr>
          <p:cNvPr id="14" name="Image 13" descr="fn_3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4653136"/>
            <a:ext cx="2305050" cy="361950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683568" y="4941168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 smtClean="0"/>
              <a:t> as a </a:t>
            </a:r>
            <a:r>
              <a:rPr lang="fr-FR" dirty="0" err="1" smtClean="0"/>
              <a:t>Strutinsky</a:t>
            </a:r>
            <a:r>
              <a:rPr lang="fr-FR" dirty="0" smtClean="0"/>
              <a:t>-type correction:</a:t>
            </a:r>
          </a:p>
          <a:p>
            <a:endParaRPr lang="fr-FR" dirty="0" smtClean="0"/>
          </a:p>
        </p:txBody>
      </p:sp>
      <p:pic>
        <p:nvPicPr>
          <p:cNvPr id="16" name="Image 15" descr="fn_3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1960" y="5013176"/>
            <a:ext cx="2381250" cy="371475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683568" y="5733256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What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is</a:t>
            </a:r>
            <a:r>
              <a:rPr lang="fr-FR" dirty="0" smtClean="0">
                <a:solidFill>
                  <a:srgbClr val="FF0000"/>
                </a:solidFill>
              </a:rPr>
              <a:t> the </a:t>
            </a:r>
            <a:r>
              <a:rPr lang="fr-FR" dirty="0" err="1" smtClean="0">
                <a:solidFill>
                  <a:srgbClr val="FF0000"/>
                </a:solidFill>
              </a:rPr>
              <a:t>problem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now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when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increasing</a:t>
            </a:r>
            <a:r>
              <a:rPr lang="fr-FR" dirty="0" smtClean="0">
                <a:solidFill>
                  <a:srgbClr val="FF0000"/>
                </a:solidFill>
              </a:rPr>
              <a:t> the excitation </a:t>
            </a:r>
            <a:r>
              <a:rPr lang="fr-FR" dirty="0" err="1" smtClean="0">
                <a:solidFill>
                  <a:srgbClr val="FF0000"/>
                </a:solidFill>
              </a:rPr>
              <a:t>energy</a:t>
            </a:r>
            <a:r>
              <a:rPr lang="fr-FR" dirty="0" smtClean="0">
                <a:solidFill>
                  <a:srgbClr val="FF0000"/>
                </a:solidFill>
              </a:rPr>
              <a:t> ?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33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Level densities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51520" y="692696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solidFill>
                  <a:srgbClr val="7030A0"/>
                </a:solidFill>
              </a:rPr>
              <a:t>Energy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err="1" smtClean="0">
                <a:solidFill>
                  <a:srgbClr val="7030A0"/>
                </a:solidFill>
              </a:rPr>
              <a:t>dependence</a:t>
            </a:r>
            <a:r>
              <a:rPr lang="fr-FR" sz="2000" dirty="0" smtClean="0">
                <a:solidFill>
                  <a:srgbClr val="7030A0"/>
                </a:solidFill>
              </a:rPr>
              <a:t> of the correction </a:t>
            </a:r>
            <a:r>
              <a:rPr lang="fr-FR" sz="2000" dirty="0" err="1" smtClean="0">
                <a:solidFill>
                  <a:srgbClr val="7030A0"/>
                </a:solidFill>
              </a:rPr>
              <a:t>terms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endParaRPr lang="fr-FR" sz="2000" dirty="0">
              <a:solidFill>
                <a:srgbClr val="7030A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39552" y="1340768"/>
            <a:ext cx="8280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high</a:t>
            </a:r>
            <a:r>
              <a:rPr lang="fr-FR" dirty="0" smtClean="0"/>
              <a:t> excitation </a:t>
            </a:r>
            <a:r>
              <a:rPr lang="fr-FR" dirty="0" err="1" smtClean="0"/>
              <a:t>energy</a:t>
            </a:r>
            <a:r>
              <a:rPr lang="fr-FR" dirty="0" smtClean="0"/>
              <a:t> the collective states and </a:t>
            </a:r>
            <a:r>
              <a:rPr lang="fr-FR" dirty="0" err="1" smtClean="0"/>
              <a:t>shell</a:t>
            </a:r>
            <a:r>
              <a:rPr lang="fr-FR" dirty="0" smtClean="0"/>
              <a:t> </a:t>
            </a:r>
            <a:r>
              <a:rPr lang="fr-FR" dirty="0" err="1" smtClean="0"/>
              <a:t>effects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vanish</a:t>
            </a:r>
            <a:r>
              <a:rPr lang="fr-FR" dirty="0" smtClean="0"/>
              <a:t> </a:t>
            </a:r>
            <a:r>
              <a:rPr lang="fr-FR" dirty="0" err="1" smtClean="0"/>
              <a:t>so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the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follow</a:t>
            </a:r>
            <a:r>
              <a:rPr lang="fr-FR" dirty="0" smtClean="0"/>
              <a:t> the Fermi </a:t>
            </a:r>
            <a:r>
              <a:rPr lang="fr-FR" dirty="0" err="1" smtClean="0"/>
              <a:t>gas</a:t>
            </a:r>
            <a:r>
              <a:rPr lang="fr-FR" dirty="0" smtClean="0"/>
              <a:t> formula.</a:t>
            </a:r>
          </a:p>
          <a:p>
            <a:endParaRPr lang="fr-FR" dirty="0" smtClean="0"/>
          </a:p>
          <a:p>
            <a:r>
              <a:rPr lang="fr-FR" dirty="0" smtClean="0"/>
              <a:t> This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implemented</a:t>
            </a:r>
            <a:r>
              <a:rPr lang="fr-FR" dirty="0" smtClean="0"/>
              <a:t> </a:t>
            </a:r>
            <a:r>
              <a:rPr lang="fr-FR" dirty="0" err="1" smtClean="0"/>
              <a:t>through</a:t>
            </a:r>
            <a:r>
              <a:rPr lang="fr-FR" dirty="0" smtClean="0"/>
              <a:t> a </a:t>
            </a:r>
            <a:r>
              <a:rPr lang="fr-FR" dirty="0" err="1" smtClean="0"/>
              <a:t>damping</a:t>
            </a:r>
            <a:r>
              <a:rPr lang="fr-FR" dirty="0" smtClean="0"/>
              <a:t> of </a:t>
            </a:r>
            <a:r>
              <a:rPr lang="fr-FR" dirty="0" err="1" smtClean="0"/>
              <a:t>those</a:t>
            </a:r>
            <a:r>
              <a:rPr lang="fr-FR" dirty="0" smtClean="0"/>
              <a:t> corrections, </a:t>
            </a:r>
            <a:r>
              <a:rPr lang="fr-FR" dirty="0" err="1" smtClean="0"/>
              <a:t>calculated</a:t>
            </a:r>
            <a:r>
              <a:rPr lang="fr-FR" dirty="0" smtClean="0"/>
              <a:t> by </a:t>
            </a:r>
            <a:r>
              <a:rPr lang="fr-FR" dirty="0" err="1" smtClean="0"/>
              <a:t>Ignatyuk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microscopic</a:t>
            </a:r>
            <a:r>
              <a:rPr lang="fr-FR" dirty="0" smtClean="0"/>
              <a:t> </a:t>
            </a:r>
            <a:r>
              <a:rPr lang="fr-FR" dirty="0" err="1" smtClean="0"/>
              <a:t>calculations</a:t>
            </a:r>
            <a:r>
              <a:rPr lang="fr-FR" dirty="0" smtClean="0"/>
              <a:t> :</a:t>
            </a:r>
            <a:endParaRPr lang="fr-FR" dirty="0"/>
          </a:p>
        </p:txBody>
      </p:sp>
      <p:pic>
        <p:nvPicPr>
          <p:cNvPr id="7" name="Image 6" descr="fn_3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2924944"/>
            <a:ext cx="3600450" cy="70485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11560" y="3789040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/>
              <a:t>γ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damping</a:t>
            </a:r>
            <a:r>
              <a:rPr lang="fr-FR" dirty="0" smtClean="0"/>
              <a:t> factor (≈0.05 MeV</a:t>
            </a:r>
            <a:r>
              <a:rPr lang="fr-FR" baseline="30000" dirty="0" smtClean="0"/>
              <a:t>-1</a:t>
            </a:r>
            <a:r>
              <a:rPr lang="fr-FR" dirty="0" smtClean="0"/>
              <a:t>)</a:t>
            </a:r>
            <a:endParaRPr lang="fr-FR" dirty="0"/>
          </a:p>
        </p:txBody>
      </p:sp>
      <p:pic>
        <p:nvPicPr>
          <p:cNvPr id="10" name="Image 9" descr="fn_3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4509120"/>
            <a:ext cx="1543050" cy="800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34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Statistical decay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51520" y="692696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solidFill>
                  <a:srgbClr val="7030A0"/>
                </a:solidFill>
              </a:rPr>
              <a:t>Practical</a:t>
            </a:r>
            <a:r>
              <a:rPr lang="fr-FR" sz="2000" dirty="0" smtClean="0">
                <a:solidFill>
                  <a:srgbClr val="7030A0"/>
                </a:solidFill>
              </a:rPr>
              <a:t> simple  </a:t>
            </a:r>
            <a:r>
              <a:rPr lang="fr-FR" sz="2000" dirty="0" err="1" smtClean="0">
                <a:solidFill>
                  <a:srgbClr val="7030A0"/>
                </a:solidFill>
              </a:rPr>
              <a:t>examples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endParaRPr lang="fr-FR" sz="2000" dirty="0">
              <a:solidFill>
                <a:srgbClr val="7030A0"/>
              </a:solidFill>
            </a:endParaRPr>
          </a:p>
        </p:txBody>
      </p:sp>
      <p:pic>
        <p:nvPicPr>
          <p:cNvPr id="25" name="Image 24" descr="fm_1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844824"/>
            <a:ext cx="7286625" cy="952500"/>
          </a:xfrm>
          <a:prstGeom prst="rect">
            <a:avLst/>
          </a:prstGeom>
        </p:spPr>
      </p:pic>
      <p:sp>
        <p:nvSpPr>
          <p:cNvPr id="26" name="ZoneTexte 25"/>
          <p:cNvSpPr txBox="1"/>
          <p:nvPr/>
        </p:nvSpPr>
        <p:spPr>
          <a:xfrm>
            <a:off x="467544" y="1268760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consider</a:t>
            </a:r>
            <a:r>
              <a:rPr lang="fr-FR" dirty="0" smtClean="0"/>
              <a:t> a </a:t>
            </a:r>
            <a:r>
              <a:rPr lang="fr-FR" dirty="0" err="1" smtClean="0"/>
              <a:t>heavy</a:t>
            </a:r>
            <a:r>
              <a:rPr lang="fr-FR" dirty="0" smtClean="0"/>
              <a:t> nucleus (</a:t>
            </a:r>
            <a:r>
              <a:rPr lang="fr-FR" baseline="30000" dirty="0" smtClean="0"/>
              <a:t>208</a:t>
            </a:r>
            <a:r>
              <a:rPr lang="fr-FR" dirty="0" smtClean="0"/>
              <a:t>Pb)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excited</a:t>
            </a:r>
            <a:r>
              <a:rPr lang="fr-FR" dirty="0" smtClean="0"/>
              <a:t> an </a:t>
            </a:r>
            <a:r>
              <a:rPr lang="fr-FR" dirty="0" err="1" smtClean="0"/>
              <a:t>may</a:t>
            </a:r>
            <a:r>
              <a:rPr lang="fr-FR" dirty="0" smtClean="0"/>
              <a:t> </a:t>
            </a:r>
            <a:r>
              <a:rPr lang="fr-FR" dirty="0" err="1" smtClean="0"/>
              <a:t>undergo</a:t>
            </a:r>
            <a:r>
              <a:rPr lang="fr-FR" dirty="0" smtClean="0"/>
              <a:t> proton or neutron </a:t>
            </a:r>
            <a:r>
              <a:rPr lang="fr-FR" dirty="0" err="1" smtClean="0"/>
              <a:t>emission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467544" y="2780928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Expanding</a:t>
            </a:r>
            <a:r>
              <a:rPr lang="fr-FR" dirty="0" smtClean="0"/>
              <a:t> the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r>
              <a:rPr lang="fr-FR" dirty="0" smtClean="0"/>
              <a:t> </a:t>
            </a:r>
            <a:r>
              <a:rPr lang="fr-FR" dirty="0" err="1" smtClean="0"/>
              <a:t>around</a:t>
            </a:r>
            <a:r>
              <a:rPr lang="fr-FR" i="1" dirty="0" smtClean="0"/>
              <a:t> E*</a:t>
            </a:r>
            <a:r>
              <a:rPr lang="fr-FR" dirty="0" smtClean="0"/>
              <a:t> </a:t>
            </a:r>
            <a:r>
              <a:rPr lang="fr-FR" dirty="0" smtClean="0"/>
              <a:t>neutron and proton:</a:t>
            </a:r>
            <a:endParaRPr lang="fr-FR" dirty="0"/>
          </a:p>
        </p:txBody>
      </p:sp>
      <p:pic>
        <p:nvPicPr>
          <p:cNvPr id="30" name="Image 29" descr="fn_5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284984"/>
            <a:ext cx="4133850" cy="809625"/>
          </a:xfrm>
          <a:prstGeom prst="rect">
            <a:avLst/>
          </a:prstGeom>
        </p:spPr>
      </p:pic>
      <p:pic>
        <p:nvPicPr>
          <p:cNvPr id="31" name="Image 30" descr="fn_5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4221088"/>
            <a:ext cx="4600575" cy="723900"/>
          </a:xfrm>
          <a:prstGeom prst="rect">
            <a:avLst/>
          </a:prstGeom>
        </p:spPr>
      </p:pic>
      <p:pic>
        <p:nvPicPr>
          <p:cNvPr id="32" name="Image 31" descr="maxw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11552" y="3140968"/>
            <a:ext cx="4032448" cy="32214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26" grpId="0"/>
      <p:bldP spid="2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 descr="fn_4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4293096"/>
            <a:ext cx="1724025" cy="87630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35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251520" y="692696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solidFill>
                  <a:srgbClr val="7030A0"/>
                </a:solidFill>
              </a:rPr>
              <a:t>Practical</a:t>
            </a:r>
            <a:r>
              <a:rPr lang="fr-FR" sz="2000" dirty="0" smtClean="0">
                <a:solidFill>
                  <a:srgbClr val="7030A0"/>
                </a:solidFill>
              </a:rPr>
              <a:t> simple  </a:t>
            </a:r>
            <a:r>
              <a:rPr lang="fr-FR" sz="2000" dirty="0" err="1" smtClean="0">
                <a:solidFill>
                  <a:srgbClr val="7030A0"/>
                </a:solidFill>
              </a:rPr>
              <a:t>examples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endParaRPr lang="fr-FR" sz="2000" dirty="0">
              <a:solidFill>
                <a:srgbClr val="7030A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39552" y="119675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After</a:t>
            </a:r>
            <a:r>
              <a:rPr lang="fr-FR" dirty="0" smtClean="0"/>
              <a:t> </a:t>
            </a:r>
            <a:r>
              <a:rPr lang="fr-FR" dirty="0" err="1" smtClean="0"/>
              <a:t>integration</a:t>
            </a:r>
            <a:r>
              <a:rPr lang="fr-FR" dirty="0" smtClean="0"/>
              <a:t> over </a:t>
            </a:r>
            <a:r>
              <a:rPr lang="fr-FR" dirty="0" err="1" smtClean="0"/>
              <a:t>energy</a:t>
            </a:r>
            <a:r>
              <a:rPr lang="fr-FR" dirty="0" smtClean="0"/>
              <a:t>:</a:t>
            </a:r>
            <a:endParaRPr lang="fr-FR" dirty="0"/>
          </a:p>
        </p:txBody>
      </p:sp>
      <p:pic>
        <p:nvPicPr>
          <p:cNvPr id="14" name="Image 13" descr="fn_5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836712"/>
            <a:ext cx="3038475" cy="695325"/>
          </a:xfrm>
          <a:prstGeom prst="rect">
            <a:avLst/>
          </a:prstGeom>
        </p:spPr>
      </p:pic>
      <p:pic>
        <p:nvPicPr>
          <p:cNvPr id="15" name="Image 14" descr="fn_5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1484784"/>
            <a:ext cx="3381375" cy="714375"/>
          </a:xfrm>
          <a:prstGeom prst="rect">
            <a:avLst/>
          </a:prstGeom>
        </p:spPr>
      </p:pic>
      <p:pic>
        <p:nvPicPr>
          <p:cNvPr id="16" name="Image 15" descr="fn_5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7584" y="2276872"/>
            <a:ext cx="2686050" cy="1238250"/>
          </a:xfrm>
          <a:prstGeom prst="rect">
            <a:avLst/>
          </a:prstGeom>
        </p:spPr>
      </p:pic>
      <p:pic>
        <p:nvPicPr>
          <p:cNvPr id="17" name="Image 16" descr="fn_55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48064" y="2708920"/>
            <a:ext cx="1743075" cy="342900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4139952" y="270892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and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395536" y="3717032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Simplifying</a:t>
            </a:r>
            <a:r>
              <a:rPr lang="fr-FR" dirty="0" smtClean="0"/>
              <a:t> </a:t>
            </a:r>
            <a:r>
              <a:rPr lang="fr-FR" dirty="0" smtClean="0"/>
              <a:t>the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r>
              <a:rPr lang="fr-FR" dirty="0" smtClean="0"/>
              <a:t> formula </a:t>
            </a:r>
            <a:r>
              <a:rPr lang="fr-FR" dirty="0" err="1" smtClean="0"/>
              <a:t>we</a:t>
            </a:r>
            <a:r>
              <a:rPr lang="fr-FR" dirty="0" smtClean="0"/>
              <a:t> use:</a:t>
            </a:r>
            <a:endParaRPr lang="fr-FR" dirty="0"/>
          </a:p>
        </p:txBody>
      </p:sp>
      <p:pic>
        <p:nvPicPr>
          <p:cNvPr id="20" name="Image 19" descr="fn_40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44008" y="3573016"/>
            <a:ext cx="1876425" cy="533400"/>
          </a:xfrm>
          <a:prstGeom prst="rect">
            <a:avLst/>
          </a:prstGeom>
        </p:spPr>
      </p:pic>
      <p:pic>
        <p:nvPicPr>
          <p:cNvPr id="21" name="Image 20" descr="fn_4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092280" y="3717032"/>
            <a:ext cx="1114425" cy="361950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6516216" y="371703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with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8172400" y="371703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MeV</a:t>
            </a:r>
            <a:r>
              <a:rPr lang="fr-FR" baseline="30000" dirty="0" smtClean="0"/>
              <a:t>-1</a:t>
            </a:r>
            <a:endParaRPr lang="fr-FR" baseline="30000" dirty="0"/>
          </a:p>
        </p:txBody>
      </p:sp>
      <p:sp>
        <p:nvSpPr>
          <p:cNvPr id="24" name="ZoneTexte 23"/>
          <p:cNvSpPr txBox="1"/>
          <p:nvPr/>
        </p:nvSpPr>
        <p:spPr>
          <a:xfrm>
            <a:off x="395536" y="4077072"/>
            <a:ext cx="8101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Let’s</a:t>
            </a:r>
            <a:r>
              <a:rPr lang="fr-FR" dirty="0" smtClean="0"/>
              <a:t> </a:t>
            </a:r>
            <a:r>
              <a:rPr lang="fr-FR" dirty="0" err="1" smtClean="0"/>
              <a:t>consider</a:t>
            </a:r>
            <a:r>
              <a:rPr lang="fr-FR" dirty="0" smtClean="0"/>
              <a:t> a </a:t>
            </a:r>
            <a:r>
              <a:rPr lang="fr-FR" baseline="30000" dirty="0" smtClean="0"/>
              <a:t>208</a:t>
            </a:r>
            <a:r>
              <a:rPr lang="fr-FR" dirty="0" smtClean="0"/>
              <a:t>Pb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different</a:t>
            </a:r>
            <a:r>
              <a:rPr lang="fr-FR" dirty="0" smtClean="0"/>
              <a:t> excitation </a:t>
            </a:r>
            <a:r>
              <a:rPr lang="fr-FR" dirty="0" err="1" smtClean="0"/>
              <a:t>energies</a:t>
            </a:r>
            <a:r>
              <a:rPr lang="fr-FR" dirty="0" smtClean="0"/>
              <a:t>: 10, 50, 100, </a:t>
            </a:r>
            <a:r>
              <a:rPr lang="fr-FR" dirty="0" smtClean="0"/>
              <a:t>400</a:t>
            </a:r>
            <a:r>
              <a:rPr lang="fr-FR" baseline="30000" dirty="0" smtClean="0"/>
              <a:t> </a:t>
            </a:r>
            <a:r>
              <a:rPr lang="fr-FR" dirty="0" smtClean="0"/>
              <a:t>MeV, </a:t>
            </a:r>
            <a:r>
              <a:rPr lang="fr-FR" dirty="0" err="1" smtClean="0"/>
              <a:t>calculate</a:t>
            </a:r>
            <a:r>
              <a:rPr lang="fr-FR" dirty="0" smtClean="0"/>
              <a:t> the </a:t>
            </a:r>
            <a:r>
              <a:rPr lang="fr-FR" dirty="0" err="1" smtClean="0"/>
              <a:t>temperature</a:t>
            </a:r>
            <a:r>
              <a:rPr lang="fr-FR" dirty="0" smtClean="0"/>
              <a:t>. </a:t>
            </a:r>
            <a:endParaRPr lang="fr-FR" dirty="0" smtClean="0"/>
          </a:p>
        </p:txBody>
      </p:sp>
      <p:sp>
        <p:nvSpPr>
          <p:cNvPr id="29" name="ZoneTexte 28"/>
          <p:cNvSpPr txBox="1"/>
          <p:nvPr/>
        </p:nvSpPr>
        <p:spPr>
          <a:xfrm>
            <a:off x="6012160" y="450912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T=0.6, 1.4, 2., 3.9 MeV</a:t>
            </a:r>
            <a:endParaRPr lang="fr-FR" dirty="0"/>
          </a:p>
        </p:txBody>
      </p:sp>
      <p:sp>
        <p:nvSpPr>
          <p:cNvPr id="33" name="ZoneTexte 32"/>
          <p:cNvSpPr txBox="1"/>
          <p:nvPr/>
        </p:nvSpPr>
        <p:spPr>
          <a:xfrm>
            <a:off x="323528" y="5229200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Coulomb </a:t>
            </a:r>
            <a:r>
              <a:rPr lang="fr-FR" dirty="0" err="1" smtClean="0"/>
              <a:t>barrier</a:t>
            </a:r>
            <a:r>
              <a:rPr lang="fr-FR" dirty="0" smtClean="0"/>
              <a:t> for protons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i="1" dirty="0" smtClean="0"/>
              <a:t>B</a:t>
            </a:r>
            <a:r>
              <a:rPr lang="fr-FR" dirty="0" smtClean="0"/>
              <a:t>=12 MeV, </a:t>
            </a:r>
            <a:r>
              <a:rPr lang="fr-FR" i="1" dirty="0" smtClean="0"/>
              <a:t>S</a:t>
            </a:r>
            <a:r>
              <a:rPr lang="fr-FR" i="1" baseline="-25000" dirty="0" smtClean="0"/>
              <a:t>n</a:t>
            </a:r>
            <a:r>
              <a:rPr lang="fr-FR" dirty="0" smtClean="0"/>
              <a:t>=7.4 MeV,</a:t>
            </a:r>
            <a:r>
              <a:rPr lang="fr-FR" i="1" dirty="0" smtClean="0"/>
              <a:t> </a:t>
            </a:r>
            <a:r>
              <a:rPr lang="fr-FR" i="1" dirty="0" err="1" smtClean="0"/>
              <a:t>S</a:t>
            </a:r>
            <a:r>
              <a:rPr lang="fr-FR" i="1" baseline="-25000" dirty="0" err="1" smtClean="0"/>
              <a:t>p</a:t>
            </a:r>
            <a:r>
              <a:rPr lang="fr-FR" dirty="0" smtClean="0"/>
              <a:t>=8.0 MeV,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get</a:t>
            </a:r>
            <a:r>
              <a:rPr lang="fr-FR" dirty="0" smtClean="0"/>
              <a:t> for P(p)</a:t>
            </a:r>
          </a:p>
          <a:p>
            <a:r>
              <a:rPr lang="fr-FR" dirty="0" smtClean="0"/>
              <a:t>7 10</a:t>
            </a:r>
            <a:r>
              <a:rPr lang="fr-FR" baseline="30000" dirty="0" smtClean="0"/>
              <a:t>-10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10 MeV and 0.04 </a:t>
            </a:r>
            <a:r>
              <a:rPr lang="fr-FR" dirty="0" err="1" smtClean="0"/>
              <a:t>at</a:t>
            </a:r>
            <a:r>
              <a:rPr lang="fr-FR" dirty="0" smtClean="0"/>
              <a:t> 400 MeV.</a:t>
            </a:r>
            <a:endParaRPr lang="fr-FR" dirty="0"/>
          </a:p>
        </p:txBody>
      </p:sp>
      <p:sp>
        <p:nvSpPr>
          <p:cNvPr id="34" name="ZoneTexte 33"/>
          <p:cNvSpPr txBox="1"/>
          <p:nvPr/>
        </p:nvSpPr>
        <p:spPr>
          <a:xfrm>
            <a:off x="251520" y="5805264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For the </a:t>
            </a:r>
            <a:r>
              <a:rPr lang="fr-FR" dirty="0" err="1" smtClean="0"/>
              <a:t>very</a:t>
            </a:r>
            <a:r>
              <a:rPr lang="fr-FR" dirty="0" smtClean="0"/>
              <a:t> neutron </a:t>
            </a:r>
            <a:r>
              <a:rPr lang="fr-FR" dirty="0" err="1" smtClean="0"/>
              <a:t>deficient</a:t>
            </a:r>
            <a:r>
              <a:rPr lang="fr-FR" dirty="0" smtClean="0"/>
              <a:t> </a:t>
            </a:r>
            <a:r>
              <a:rPr lang="fr-FR" baseline="30000" dirty="0" smtClean="0"/>
              <a:t>193</a:t>
            </a:r>
            <a:r>
              <a:rPr lang="fr-FR" dirty="0" smtClean="0"/>
              <a:t>Pb, </a:t>
            </a:r>
            <a:r>
              <a:rPr lang="fr-FR" dirty="0" err="1" smtClean="0"/>
              <a:t>having</a:t>
            </a:r>
            <a:r>
              <a:rPr lang="fr-FR" dirty="0" smtClean="0"/>
              <a:t> </a:t>
            </a:r>
            <a:r>
              <a:rPr lang="fr-FR" i="1" dirty="0" smtClean="0"/>
              <a:t>S</a:t>
            </a:r>
            <a:r>
              <a:rPr lang="fr-FR" i="1" baseline="-25000" dirty="0" smtClean="0"/>
              <a:t>n</a:t>
            </a:r>
            <a:r>
              <a:rPr lang="fr-FR" dirty="0" smtClean="0"/>
              <a:t>=10.4 </a:t>
            </a:r>
            <a:r>
              <a:rPr lang="fr-FR" dirty="0" smtClean="0"/>
              <a:t>MeV,</a:t>
            </a:r>
            <a:r>
              <a:rPr lang="fr-FR" i="1" dirty="0" smtClean="0"/>
              <a:t> </a:t>
            </a:r>
            <a:r>
              <a:rPr lang="fr-FR" i="1" dirty="0" err="1" smtClean="0"/>
              <a:t>S</a:t>
            </a:r>
            <a:r>
              <a:rPr lang="fr-FR" i="1" baseline="-25000" dirty="0" err="1" smtClean="0"/>
              <a:t>p</a:t>
            </a:r>
            <a:r>
              <a:rPr lang="fr-FR" dirty="0" smtClean="0"/>
              <a:t>=3.7 </a:t>
            </a:r>
            <a:r>
              <a:rPr lang="fr-FR" dirty="0" smtClean="0"/>
              <a:t>MeV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still</a:t>
            </a:r>
            <a:r>
              <a:rPr lang="fr-FR" dirty="0" smtClean="0"/>
              <a:t> have 1.5 10</a:t>
            </a:r>
            <a:r>
              <a:rPr lang="fr-FR" baseline="30000" dirty="0" smtClean="0"/>
              <a:t>-4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10 MeV and 0.2 </a:t>
            </a:r>
            <a:r>
              <a:rPr lang="fr-FR" dirty="0" err="1" smtClean="0"/>
              <a:t>at</a:t>
            </a:r>
            <a:r>
              <a:rPr lang="fr-FR" dirty="0" smtClean="0"/>
              <a:t> 400 MeV</a:t>
            </a:r>
            <a:endParaRPr lang="fr-FR" dirty="0"/>
          </a:p>
        </p:txBody>
      </p:sp>
      <p:sp>
        <p:nvSpPr>
          <p:cNvPr id="35" name="Rectangle 34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Statistical decay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8" grpId="0"/>
      <p:bldP spid="19" grpId="0"/>
      <p:bldP spid="22" grpId="0"/>
      <p:bldP spid="23" grpId="0"/>
      <p:bldP spid="24" grpId="0"/>
      <p:bldP spid="29" grpId="0"/>
      <p:bldP spid="33" grpId="0"/>
      <p:bldP spid="34" grpId="0"/>
      <p:bldP spid="3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26" descr="fn_5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780928"/>
            <a:ext cx="2219325" cy="102870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36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251520" y="692696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7030A0"/>
                </a:solidFill>
              </a:rPr>
              <a:t>Life time of the compound nucleus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endParaRPr lang="fr-FR" sz="2000" dirty="0">
              <a:solidFill>
                <a:srgbClr val="7030A0"/>
              </a:solidFill>
            </a:endParaRPr>
          </a:p>
        </p:txBody>
      </p:sp>
      <p:pic>
        <p:nvPicPr>
          <p:cNvPr id="25" name="Image 24" descr="fn_2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268760"/>
            <a:ext cx="5848350" cy="904875"/>
          </a:xfrm>
          <a:prstGeom prst="rect">
            <a:avLst/>
          </a:prstGeom>
        </p:spPr>
      </p:pic>
      <p:sp>
        <p:nvSpPr>
          <p:cNvPr id="26" name="ZoneTexte 25"/>
          <p:cNvSpPr txBox="1"/>
          <p:nvPr/>
        </p:nvSpPr>
        <p:spPr>
          <a:xfrm>
            <a:off x="539552" y="2204864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By </a:t>
            </a:r>
            <a:r>
              <a:rPr lang="fr-FR" dirty="0" err="1" smtClean="0"/>
              <a:t>neglecting</a:t>
            </a:r>
            <a:r>
              <a:rPr lang="fr-FR" dirty="0" smtClean="0"/>
              <a:t> the spin </a:t>
            </a:r>
            <a:r>
              <a:rPr lang="fr-FR" dirty="0" err="1" smtClean="0"/>
              <a:t>factors</a:t>
            </a:r>
            <a:r>
              <a:rPr lang="fr-FR" dirty="0" smtClean="0"/>
              <a:t>, </a:t>
            </a:r>
            <a:r>
              <a:rPr lang="fr-FR" dirty="0" err="1" smtClean="0"/>
              <a:t>taking</a:t>
            </a:r>
            <a:r>
              <a:rPr lang="fr-FR" dirty="0" smtClean="0"/>
              <a:t> the </a:t>
            </a:r>
            <a:r>
              <a:rPr lang="fr-FR" dirty="0" err="1" smtClean="0"/>
              <a:t>classical</a:t>
            </a:r>
            <a:r>
              <a:rPr lang="fr-FR" dirty="0" smtClean="0"/>
              <a:t> </a:t>
            </a:r>
            <a:r>
              <a:rPr lang="fr-FR" dirty="0" err="1" smtClean="0"/>
              <a:t>geometrical</a:t>
            </a:r>
            <a:r>
              <a:rPr lang="fr-FR" dirty="0" smtClean="0"/>
              <a:t> cross section for neutrons, and </a:t>
            </a:r>
            <a:r>
              <a:rPr lang="fr-FR" dirty="0" err="1" smtClean="0"/>
              <a:t>expanding</a:t>
            </a:r>
            <a:r>
              <a:rPr lang="fr-FR" dirty="0" smtClean="0"/>
              <a:t> the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r>
              <a:rPr lang="fr-FR" dirty="0" smtClean="0"/>
              <a:t> </a:t>
            </a:r>
            <a:r>
              <a:rPr lang="fr-FR" dirty="0" err="1" smtClean="0"/>
              <a:t>around</a:t>
            </a:r>
            <a:r>
              <a:rPr lang="fr-FR" dirty="0" smtClean="0"/>
              <a:t> </a:t>
            </a:r>
            <a:r>
              <a:rPr lang="fr-FR" i="1" dirty="0" smtClean="0"/>
              <a:t>E*</a:t>
            </a:r>
            <a:r>
              <a:rPr lang="fr-FR" dirty="0" smtClean="0"/>
              <a:t>: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3707904" y="321297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</a:t>
            </a:r>
            <a:r>
              <a:rPr lang="fr-FR" dirty="0" err="1" smtClean="0"/>
              <a:t>ith</a:t>
            </a:r>
            <a:r>
              <a:rPr lang="fr-FR" dirty="0" smtClean="0"/>
              <a:t> </a:t>
            </a:r>
            <a:r>
              <a:rPr lang="fr-FR" i="1" dirty="0" smtClean="0"/>
              <a:t>R</a:t>
            </a:r>
            <a:r>
              <a:rPr lang="fr-FR" dirty="0" smtClean="0"/>
              <a:t>=10 </a:t>
            </a:r>
            <a:r>
              <a:rPr lang="fr-FR" dirty="0" err="1" smtClean="0"/>
              <a:t>fm</a:t>
            </a:r>
            <a:endParaRPr lang="fr-FR" dirty="0"/>
          </a:p>
        </p:txBody>
      </p:sp>
      <p:graphicFrame>
        <p:nvGraphicFramePr>
          <p:cNvPr id="29" name="Tableau 28"/>
          <p:cNvGraphicFramePr>
            <a:graphicFrameLocks noGrp="1"/>
          </p:cNvGraphicFramePr>
          <p:nvPr/>
        </p:nvGraphicFramePr>
        <p:xfrm>
          <a:off x="1115616" y="3789040"/>
          <a:ext cx="6096000" cy="1893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E* (MeV)</a:t>
                      </a:r>
                      <a:endParaRPr lang="fr-FR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 (MeV)</a:t>
                      </a:r>
                      <a:endParaRPr lang="fr-FR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τ</a:t>
                      </a:r>
                      <a:r>
                        <a:rPr lang="fr-FR" dirty="0" smtClean="0"/>
                        <a:t> (s)</a:t>
                      </a:r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10</a:t>
                      </a:r>
                      <a:endParaRPr lang="fr-FR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0.6</a:t>
                      </a:r>
                      <a:endParaRPr lang="fr-FR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5 10</a:t>
                      </a:r>
                      <a:r>
                        <a:rPr lang="fr-FR" baseline="30000" dirty="0" smtClean="0"/>
                        <a:t>-16</a:t>
                      </a:r>
                      <a:endParaRPr lang="fr-FR" baseline="30000" dirty="0"/>
                    </a:p>
                  </a:txBody>
                  <a:tcPr anchor="ctr" anchorCtr="1"/>
                </a:tc>
              </a:tr>
              <a:tr h="410448">
                <a:tc>
                  <a:txBody>
                    <a:bodyPr/>
                    <a:lstStyle/>
                    <a:p>
                      <a:r>
                        <a:rPr lang="fr-FR" dirty="0" smtClean="0"/>
                        <a:t>50</a:t>
                      </a:r>
                      <a:endParaRPr lang="fr-FR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1.4</a:t>
                      </a:r>
                      <a:endParaRPr lang="fr-FR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8.6 10</a:t>
                      </a:r>
                      <a:r>
                        <a:rPr lang="fr-FR" baseline="30000" dirty="0" smtClean="0"/>
                        <a:t>-20</a:t>
                      </a:r>
                      <a:endParaRPr lang="fr-FR" baseline="30000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100</a:t>
                      </a:r>
                      <a:endParaRPr lang="fr-FR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8.6 10</a:t>
                      </a:r>
                      <a:r>
                        <a:rPr lang="fr-FR" baseline="30000" dirty="0" smtClean="0"/>
                        <a:t>-21</a:t>
                      </a:r>
                      <a:endParaRPr lang="fr-FR" baseline="30000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400</a:t>
                      </a:r>
                      <a:endParaRPr lang="fr-FR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3.9</a:t>
                      </a:r>
                      <a:endParaRPr lang="fr-FR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3.6</a:t>
                      </a:r>
                      <a:r>
                        <a:rPr lang="fr-FR" baseline="0" dirty="0" smtClean="0"/>
                        <a:t> 10</a:t>
                      </a:r>
                      <a:r>
                        <a:rPr lang="fr-FR" baseline="30000" dirty="0" smtClean="0"/>
                        <a:t>-22</a:t>
                      </a:r>
                      <a:endParaRPr lang="fr-FR" baseline="30000" dirty="0"/>
                    </a:p>
                  </a:txBody>
                  <a:tcPr anchor="ctr" anchorCtr="1"/>
                </a:tc>
              </a:tr>
            </a:tbl>
          </a:graphicData>
        </a:graphic>
      </p:graphicFrame>
      <p:sp>
        <p:nvSpPr>
          <p:cNvPr id="30" name="Rectangle 29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Statistical decay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6" grpId="0"/>
      <p:bldP spid="28" grpId="0"/>
      <p:bldP spid="3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37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30" name="Rectangle 29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Conclusion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67544" y="908720"/>
            <a:ext cx="82809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 smtClean="0"/>
              <a:t> The </a:t>
            </a:r>
            <a:r>
              <a:rPr lang="fr-FR" dirty="0" err="1" smtClean="0"/>
              <a:t>statististical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r>
              <a:rPr lang="fr-FR" dirty="0" smtClean="0"/>
              <a:t> relies on the compound nucleus</a:t>
            </a:r>
          </a:p>
          <a:p>
            <a:pPr>
              <a:buFont typeface="Arial" pitchFamily="34" charset="0"/>
              <a:buChar char="•"/>
            </a:pPr>
            <a:endParaRPr lang="fr-FR" dirty="0" smtClean="0"/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</a:t>
            </a:r>
            <a:r>
              <a:rPr lang="fr-FR" dirty="0" err="1" smtClean="0"/>
              <a:t>Its</a:t>
            </a:r>
            <a:r>
              <a:rPr lang="fr-FR" dirty="0" smtClean="0"/>
              <a:t> range of application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much</a:t>
            </a:r>
            <a:r>
              <a:rPr lang="fr-FR" dirty="0" smtClean="0"/>
              <a:t> </a:t>
            </a:r>
            <a:r>
              <a:rPr lang="fr-FR" dirty="0" err="1" smtClean="0"/>
              <a:t>broader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the case of </a:t>
            </a:r>
            <a:r>
              <a:rPr lang="fr-FR" dirty="0" err="1" smtClean="0"/>
              <a:t>binary</a:t>
            </a:r>
            <a:r>
              <a:rPr lang="fr-FR" dirty="0" smtClean="0"/>
              <a:t> capture (a+A). In spallation a compound nucleus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formed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the cascade state and the </a:t>
            </a:r>
            <a:r>
              <a:rPr lang="fr-FR" dirty="0" err="1" smtClean="0"/>
              <a:t>preequilibrium</a:t>
            </a:r>
            <a:r>
              <a:rPr lang="fr-FR" dirty="0" smtClean="0"/>
              <a:t> </a:t>
            </a:r>
            <a:r>
              <a:rPr lang="fr-FR" dirty="0" err="1" smtClean="0"/>
              <a:t>emission</a:t>
            </a:r>
            <a:r>
              <a:rPr lang="fr-FR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fr-FR" dirty="0" smtClean="0"/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 </a:t>
            </a:r>
            <a:r>
              <a:rPr lang="fr-FR" dirty="0" err="1" smtClean="0"/>
              <a:t>Above</a:t>
            </a:r>
            <a:r>
              <a:rPr lang="fr-FR" dirty="0" smtClean="0"/>
              <a:t> a few MeV the </a:t>
            </a:r>
            <a:r>
              <a:rPr lang="fr-FR" dirty="0" err="1" smtClean="0"/>
              <a:t>reaction</a:t>
            </a:r>
            <a:r>
              <a:rPr lang="fr-FR" dirty="0" smtClean="0"/>
              <a:t> </a:t>
            </a:r>
            <a:r>
              <a:rPr lang="fr-FR" dirty="0" err="1" smtClean="0"/>
              <a:t>may</a:t>
            </a:r>
            <a:r>
              <a:rPr lang="fr-FR" dirty="0" smtClean="0"/>
              <a:t> </a:t>
            </a:r>
            <a:r>
              <a:rPr lang="fr-FR" dirty="0" err="1" smtClean="0"/>
              <a:t>occur</a:t>
            </a:r>
            <a:r>
              <a:rPr lang="fr-FR" dirty="0" smtClean="0"/>
              <a:t> </a:t>
            </a:r>
            <a:r>
              <a:rPr lang="fr-FR" dirty="0" err="1" smtClean="0"/>
              <a:t>through</a:t>
            </a:r>
            <a:r>
              <a:rPr lang="fr-FR" dirty="0" smtClean="0"/>
              <a:t> </a:t>
            </a:r>
            <a:r>
              <a:rPr lang="fr-FR" dirty="0" err="1" smtClean="0"/>
              <a:t>preequilibrium</a:t>
            </a:r>
            <a:r>
              <a:rPr lang="fr-FR" dirty="0" smtClean="0"/>
              <a:t> </a:t>
            </a:r>
            <a:r>
              <a:rPr lang="fr-FR" dirty="0" err="1" smtClean="0"/>
              <a:t>emission</a:t>
            </a:r>
            <a:r>
              <a:rPr lang="fr-FR" dirty="0" smtClean="0"/>
              <a:t> (compound nucleus not </a:t>
            </a:r>
            <a:r>
              <a:rPr lang="fr-FR" dirty="0" err="1" smtClean="0"/>
              <a:t>yet</a:t>
            </a:r>
            <a:r>
              <a:rPr lang="fr-FR" dirty="0" smtClean="0"/>
              <a:t> </a:t>
            </a:r>
            <a:r>
              <a:rPr lang="fr-FR" dirty="0" err="1" smtClean="0"/>
              <a:t>formed</a:t>
            </a:r>
            <a:r>
              <a:rPr lang="fr-FR" dirty="0" smtClean="0"/>
              <a:t>) </a:t>
            </a:r>
            <a:r>
              <a:rPr lang="fr-FR" dirty="0" err="1" smtClean="0"/>
              <a:t>before</a:t>
            </a:r>
            <a:r>
              <a:rPr lang="fr-FR" dirty="0" smtClean="0"/>
              <a:t> the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r>
              <a:rPr lang="fr-FR" dirty="0" smtClean="0"/>
              <a:t>. This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accounted</a:t>
            </a:r>
            <a:r>
              <a:rPr lang="fr-FR" dirty="0" smtClean="0"/>
              <a:t> in </a:t>
            </a:r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ways</a:t>
            </a:r>
            <a:endParaRPr lang="fr-FR" dirty="0" smtClean="0"/>
          </a:p>
          <a:p>
            <a:pPr>
              <a:buFont typeface="Arial" pitchFamily="34" charset="0"/>
              <a:buChar char="•"/>
            </a:pPr>
            <a:endParaRPr lang="fr-FR" dirty="0" smtClean="0"/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The </a:t>
            </a:r>
            <a:r>
              <a:rPr lang="fr-FR" dirty="0" err="1" smtClean="0"/>
              <a:t>decay</a:t>
            </a:r>
            <a:r>
              <a:rPr lang="fr-FR" dirty="0" smtClean="0"/>
              <a:t> of the compound nucleus </a:t>
            </a:r>
            <a:r>
              <a:rPr lang="fr-FR" dirty="0" err="1" smtClean="0"/>
              <a:t>is</a:t>
            </a:r>
            <a:r>
              <a:rPr lang="fr-FR" dirty="0" smtClean="0"/>
              <a:t> a cascade of </a:t>
            </a:r>
            <a:r>
              <a:rPr lang="fr-FR" dirty="0" err="1" smtClean="0"/>
              <a:t>emissions</a:t>
            </a:r>
            <a:r>
              <a:rPr lang="fr-FR" dirty="0" smtClean="0"/>
              <a:t>. The system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supposed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equilibrated</a:t>
            </a:r>
            <a:r>
              <a:rPr lang="fr-FR" dirty="0" smtClean="0"/>
              <a:t> (</a:t>
            </a:r>
            <a:r>
              <a:rPr lang="fr-FR" dirty="0" err="1" smtClean="0"/>
              <a:t>amnesy</a:t>
            </a:r>
            <a:r>
              <a:rPr lang="fr-FR" dirty="0" smtClean="0"/>
              <a:t> </a:t>
            </a:r>
            <a:r>
              <a:rPr lang="fr-FR" dirty="0" err="1" smtClean="0"/>
              <a:t>hypothesis</a:t>
            </a:r>
            <a:r>
              <a:rPr lang="fr-FR" dirty="0" smtClean="0"/>
              <a:t>) 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  <a:r>
              <a:rPr lang="fr-FR" dirty="0" err="1" smtClean="0"/>
              <a:t>emissions</a:t>
            </a:r>
            <a:r>
              <a:rPr lang="fr-FR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fr-FR" dirty="0" smtClean="0"/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Fission </a:t>
            </a:r>
            <a:r>
              <a:rPr lang="fr-FR" dirty="0" err="1" smtClean="0"/>
              <a:t>is</a:t>
            </a:r>
            <a:r>
              <a:rPr lang="fr-FR" dirty="0" smtClean="0"/>
              <a:t> one of the </a:t>
            </a:r>
            <a:r>
              <a:rPr lang="fr-FR" dirty="0" err="1" smtClean="0"/>
              <a:t>decay</a:t>
            </a:r>
            <a:r>
              <a:rPr lang="fr-FR" dirty="0" smtClean="0"/>
              <a:t> </a:t>
            </a:r>
            <a:r>
              <a:rPr lang="fr-FR" dirty="0" err="1" smtClean="0"/>
              <a:t>channels</a:t>
            </a:r>
            <a:r>
              <a:rPr lang="fr-FR" dirty="0" smtClean="0"/>
              <a:t> (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saddle</a:t>
            </a:r>
            <a:r>
              <a:rPr lang="fr-FR" dirty="0" smtClean="0"/>
              <a:t> point). But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err="1" smtClean="0"/>
              <a:t>special</a:t>
            </a:r>
            <a:r>
              <a:rPr lang="fr-FR" dirty="0" smtClean="0"/>
              <a:t> case due to the slow motion </a:t>
            </a:r>
            <a:r>
              <a:rPr lang="fr-FR" dirty="0" err="1" smtClean="0"/>
              <a:t>along</a:t>
            </a:r>
            <a:r>
              <a:rPr lang="fr-FR" dirty="0" smtClean="0"/>
              <a:t> the fission </a:t>
            </a:r>
            <a:r>
              <a:rPr lang="fr-FR" dirty="0" err="1" smtClean="0"/>
              <a:t>path</a:t>
            </a:r>
            <a:r>
              <a:rPr lang="fr-FR" dirty="0" smtClean="0"/>
              <a:t>. A time </a:t>
            </a:r>
            <a:r>
              <a:rPr lang="fr-FR" dirty="0" err="1" smtClean="0"/>
              <a:t>competition</a:t>
            </a:r>
            <a:r>
              <a:rPr lang="fr-FR" dirty="0" smtClean="0"/>
              <a:t> sets up and the </a:t>
            </a:r>
            <a:r>
              <a:rPr lang="fr-FR" dirty="0" err="1" smtClean="0"/>
              <a:t>statistical</a:t>
            </a:r>
            <a:r>
              <a:rPr lang="fr-FR" dirty="0" smtClean="0"/>
              <a:t> description has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modified</a:t>
            </a:r>
            <a:r>
              <a:rPr lang="fr-FR" dirty="0" smtClean="0"/>
              <a:t> (</a:t>
            </a:r>
            <a:r>
              <a:rPr lang="fr-FR" dirty="0" err="1" smtClean="0"/>
              <a:t>recrossing</a:t>
            </a:r>
            <a:r>
              <a:rPr lang="fr-FR" dirty="0" smtClean="0"/>
              <a:t> </a:t>
            </a:r>
            <a:r>
              <a:rPr lang="fr-FR" dirty="0" err="1" smtClean="0"/>
              <a:t>effects</a:t>
            </a:r>
            <a:r>
              <a:rPr lang="fr-FR" dirty="0" smtClean="0"/>
              <a:t>, time </a:t>
            </a:r>
            <a:r>
              <a:rPr lang="fr-FR" dirty="0" err="1" smtClean="0"/>
              <a:t>effects</a:t>
            </a:r>
            <a:r>
              <a:rPr lang="fr-FR" dirty="0" smtClean="0"/>
              <a:t>).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Collision formalism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7" name="Image 16" descr="wave_scatteri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0"/>
            <a:ext cx="3192532" cy="2564904"/>
          </a:xfrm>
          <a:prstGeom prst="rect">
            <a:avLst/>
          </a:prstGeom>
        </p:spPr>
      </p:pic>
      <p:pic>
        <p:nvPicPr>
          <p:cNvPr id="18" name="Image 17" descr="fm_0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737" y="2400300"/>
            <a:ext cx="8772525" cy="2057400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539552" y="4509120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This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definition</a:t>
            </a:r>
            <a:r>
              <a:rPr lang="fr-FR" dirty="0" smtClean="0"/>
              <a:t> of the </a:t>
            </a:r>
            <a:r>
              <a:rPr lang="fr-FR" i="1" dirty="0" smtClean="0"/>
              <a:t>S</a:t>
            </a:r>
            <a:r>
              <a:rPr lang="fr-FR" dirty="0" smtClean="0"/>
              <a:t> </a:t>
            </a:r>
            <a:r>
              <a:rPr lang="fr-FR" dirty="0" err="1" smtClean="0"/>
              <a:t>matrix</a:t>
            </a:r>
            <a:r>
              <a:rPr lang="fr-FR" dirty="0" smtClean="0"/>
              <a:t>,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ratio of amplitudes of </a:t>
            </a:r>
            <a:r>
              <a:rPr lang="fr-FR" dirty="0" err="1" smtClean="0"/>
              <a:t>outgoing</a:t>
            </a:r>
            <a:r>
              <a:rPr lang="fr-FR" dirty="0" smtClean="0"/>
              <a:t> and </a:t>
            </a:r>
            <a:r>
              <a:rPr lang="fr-FR" dirty="0" err="1" smtClean="0"/>
              <a:t>ingoing</a:t>
            </a:r>
            <a:r>
              <a:rPr lang="fr-FR" dirty="0" smtClean="0"/>
              <a:t> </a:t>
            </a:r>
            <a:r>
              <a:rPr lang="fr-FR" dirty="0" err="1" smtClean="0"/>
              <a:t>waves</a:t>
            </a:r>
            <a:r>
              <a:rPr lang="fr-FR" dirty="0" smtClean="0"/>
              <a:t>. </a:t>
            </a:r>
          </a:p>
          <a:p>
            <a:pPr algn="just"/>
            <a:r>
              <a:rPr lang="fr-FR" dirty="0" smtClean="0"/>
              <a:t>By </a:t>
            </a:r>
            <a:r>
              <a:rPr lang="fr-FR" dirty="0" err="1" smtClean="0"/>
              <a:t>expanding</a:t>
            </a:r>
            <a:r>
              <a:rPr lang="fr-FR" dirty="0" smtClean="0"/>
              <a:t> the plane </a:t>
            </a:r>
            <a:r>
              <a:rPr lang="fr-FR" dirty="0" err="1" smtClean="0"/>
              <a:t>waves</a:t>
            </a:r>
            <a:r>
              <a:rPr lang="fr-FR" dirty="0" smtClean="0"/>
              <a:t> in </a:t>
            </a:r>
            <a:r>
              <a:rPr lang="fr-FR" dirty="0" err="1" smtClean="0"/>
              <a:t>in</a:t>
            </a:r>
            <a:r>
              <a:rPr lang="fr-FR" dirty="0" smtClean="0"/>
              <a:t>- out-</a:t>
            </a:r>
            <a:r>
              <a:rPr lang="fr-FR" dirty="0" err="1" smtClean="0"/>
              <a:t>going</a:t>
            </a:r>
            <a:r>
              <a:rPr lang="fr-FR" dirty="0" smtClean="0"/>
              <a:t> </a:t>
            </a:r>
            <a:r>
              <a:rPr lang="fr-FR" dirty="0" err="1" smtClean="0"/>
              <a:t>waves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see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if </a:t>
            </a:r>
            <a:r>
              <a:rPr lang="fr-FR" i="1" dirty="0" err="1" smtClean="0"/>
              <a:t>S</a:t>
            </a:r>
            <a:r>
              <a:rPr lang="fr-FR" i="1" baseline="-25000" dirty="0" err="1" smtClean="0"/>
              <a:t>c,c’</a:t>
            </a:r>
            <a:r>
              <a:rPr lang="fr-FR" dirty="0" smtClean="0"/>
              <a:t>=</a:t>
            </a:r>
            <a:r>
              <a:rPr lang="el-GR" i="1" dirty="0" smtClean="0"/>
              <a:t>δ</a:t>
            </a:r>
            <a:r>
              <a:rPr lang="fr-FR" i="1" baseline="-25000" dirty="0" err="1" smtClean="0"/>
              <a:t>c,c’</a:t>
            </a:r>
            <a:r>
              <a:rPr lang="fr-FR" dirty="0" smtClean="0"/>
              <a:t>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 </a:t>
            </a:r>
            <a:r>
              <a:rPr lang="fr-FR" dirty="0" err="1" smtClean="0"/>
              <a:t>reaction</a:t>
            </a:r>
            <a:r>
              <a:rPr lang="fr-FR" dirty="0" smtClean="0"/>
              <a:t> (plane </a:t>
            </a:r>
            <a:r>
              <a:rPr lang="fr-FR" dirty="0" err="1" smtClean="0"/>
              <a:t>wave</a:t>
            </a:r>
            <a:r>
              <a:rPr lang="fr-FR" dirty="0" smtClean="0"/>
              <a:t> </a:t>
            </a:r>
            <a:r>
              <a:rPr lang="fr-FR" dirty="0" err="1" smtClean="0"/>
              <a:t>alone</a:t>
            </a:r>
            <a:r>
              <a:rPr lang="fr-FR" dirty="0" smtClean="0"/>
              <a:t>).</a:t>
            </a:r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compound nucleus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620688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7" name="Image 6" descr="N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260647"/>
            <a:ext cx="4788024" cy="5702879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539552" y="1628800"/>
            <a:ext cx="46085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/>
              <a:t>Example</a:t>
            </a:r>
            <a:r>
              <a:rPr lang="fr-FR" sz="2000" dirty="0" smtClean="0"/>
              <a:t> of compound </a:t>
            </a:r>
            <a:r>
              <a:rPr lang="fr-FR" sz="2000" baseline="30000" dirty="0" smtClean="0"/>
              <a:t>15</a:t>
            </a:r>
            <a:r>
              <a:rPr lang="fr-FR" sz="2000" dirty="0" smtClean="0"/>
              <a:t>N* nucleus</a:t>
            </a:r>
          </a:p>
          <a:p>
            <a:endParaRPr lang="fr-FR" sz="2000" dirty="0" smtClean="0"/>
          </a:p>
          <a:p>
            <a:r>
              <a:rPr lang="fr-FR" sz="2000" dirty="0" err="1" smtClean="0"/>
              <a:t>Produced</a:t>
            </a:r>
            <a:r>
              <a:rPr lang="fr-FR" sz="2000" dirty="0" smtClean="0"/>
              <a:t> by </a:t>
            </a:r>
            <a:r>
              <a:rPr lang="fr-FR" sz="2000" baseline="30000" dirty="0" smtClean="0"/>
              <a:t>13</a:t>
            </a:r>
            <a:r>
              <a:rPr lang="fr-FR" sz="2000" dirty="0" smtClean="0"/>
              <a:t>C+d or </a:t>
            </a:r>
            <a:r>
              <a:rPr lang="fr-FR" sz="2000" baseline="30000" dirty="0" smtClean="0"/>
              <a:t>14</a:t>
            </a:r>
            <a:r>
              <a:rPr lang="fr-FR" sz="2000" dirty="0" smtClean="0"/>
              <a:t>N+n or </a:t>
            </a:r>
            <a:r>
              <a:rPr lang="fr-FR" sz="2000" baseline="30000" dirty="0" smtClean="0"/>
              <a:t>14</a:t>
            </a:r>
            <a:r>
              <a:rPr lang="fr-FR" sz="2000" dirty="0" smtClean="0"/>
              <a:t>C+p or </a:t>
            </a:r>
            <a:r>
              <a:rPr lang="fr-FR" sz="2000" baseline="30000" dirty="0" smtClean="0"/>
              <a:t>11</a:t>
            </a:r>
            <a:r>
              <a:rPr lang="fr-FR" sz="2000" dirty="0" smtClean="0"/>
              <a:t>B+</a:t>
            </a:r>
            <a:r>
              <a:rPr lang="el-GR" sz="2000" dirty="0" smtClean="0"/>
              <a:t>α</a:t>
            </a:r>
            <a:r>
              <a:rPr lang="fr-FR" sz="2000" dirty="0" smtClean="0"/>
              <a:t>. </a:t>
            </a:r>
          </a:p>
          <a:p>
            <a:endParaRPr lang="fr-FR" sz="2000" dirty="0" smtClean="0"/>
          </a:p>
          <a:p>
            <a:r>
              <a:rPr lang="fr-FR" sz="2000" dirty="0" smtClean="0"/>
              <a:t>The </a:t>
            </a:r>
            <a:r>
              <a:rPr lang="fr-FR" sz="2000" dirty="0" err="1" smtClean="0"/>
              <a:t>probability</a:t>
            </a:r>
            <a:r>
              <a:rPr lang="fr-FR" sz="2000" dirty="0" smtClean="0"/>
              <a:t> of </a:t>
            </a:r>
            <a:r>
              <a:rPr lang="fr-FR" sz="2000" dirty="0" err="1" smtClean="0"/>
              <a:t>outgoing</a:t>
            </a:r>
            <a:r>
              <a:rPr lang="fr-FR" sz="2000" dirty="0" smtClean="0"/>
              <a:t> </a:t>
            </a:r>
            <a:r>
              <a:rPr lang="fr-FR" sz="2000" dirty="0" err="1" smtClean="0"/>
              <a:t>channels</a:t>
            </a:r>
            <a:endParaRPr lang="fr-FR" sz="2000" dirty="0" smtClean="0"/>
          </a:p>
          <a:p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independent</a:t>
            </a:r>
            <a:r>
              <a:rPr lang="fr-FR" sz="2000" dirty="0" smtClean="0"/>
              <a:t> of the </a:t>
            </a:r>
            <a:r>
              <a:rPr lang="fr-FR" sz="2000" dirty="0" err="1" smtClean="0"/>
              <a:t>channel</a:t>
            </a:r>
            <a:r>
              <a:rPr lang="fr-FR" sz="2000" dirty="0" smtClean="0"/>
              <a:t> formation. It </a:t>
            </a:r>
            <a:r>
              <a:rPr lang="fr-FR" sz="2000" dirty="0" err="1" smtClean="0"/>
              <a:t>depends</a:t>
            </a:r>
            <a:r>
              <a:rPr lang="fr-FR" sz="2000" dirty="0" smtClean="0"/>
              <a:t> </a:t>
            </a:r>
            <a:r>
              <a:rPr lang="fr-FR" sz="2000" dirty="0" err="1" smtClean="0"/>
              <a:t>only</a:t>
            </a:r>
            <a:r>
              <a:rPr lang="fr-FR" sz="2000" dirty="0" smtClean="0"/>
              <a:t> on constants of motion</a:t>
            </a:r>
          </a:p>
          <a:p>
            <a:endParaRPr lang="fr-F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compound nucleus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620688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323528" y="548680"/>
            <a:ext cx="72728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If the </a:t>
            </a:r>
            <a:r>
              <a:rPr lang="fr-FR" dirty="0" err="1" smtClean="0"/>
              <a:t>reaction</a:t>
            </a:r>
            <a:r>
              <a:rPr lang="fr-FR" dirty="0" smtClean="0"/>
              <a:t> </a:t>
            </a:r>
            <a:r>
              <a:rPr lang="fr-FR" dirty="0" err="1" smtClean="0"/>
              <a:t>occurs</a:t>
            </a:r>
            <a:r>
              <a:rPr lang="fr-FR" dirty="0" smtClean="0"/>
              <a:t> </a:t>
            </a:r>
            <a:r>
              <a:rPr lang="fr-FR" dirty="0" err="1" smtClean="0"/>
              <a:t>through</a:t>
            </a:r>
            <a:r>
              <a:rPr lang="fr-FR" dirty="0" smtClean="0"/>
              <a:t> a compound nucleus, the </a:t>
            </a:r>
            <a:r>
              <a:rPr lang="fr-FR" dirty="0" err="1" smtClean="0"/>
              <a:t>intermediate</a:t>
            </a:r>
            <a:r>
              <a:rPr lang="fr-FR" dirty="0" smtClean="0"/>
              <a:t> state </a:t>
            </a:r>
            <a:r>
              <a:rPr lang="fr-FR" dirty="0" err="1" smtClean="0"/>
              <a:t>forgets</a:t>
            </a:r>
            <a:r>
              <a:rPr lang="fr-FR" dirty="0" smtClean="0"/>
              <a:t> the formation </a:t>
            </a:r>
            <a:r>
              <a:rPr lang="fr-FR" dirty="0" err="1" smtClean="0"/>
              <a:t>history</a:t>
            </a:r>
            <a:r>
              <a:rPr lang="fr-FR" dirty="0" smtClean="0"/>
              <a:t> and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keeps</a:t>
            </a:r>
            <a:r>
              <a:rPr lang="fr-FR" dirty="0" smtClean="0"/>
              <a:t> </a:t>
            </a:r>
            <a:r>
              <a:rPr lang="fr-FR" dirty="0" err="1" smtClean="0"/>
              <a:t>track</a:t>
            </a:r>
            <a:r>
              <a:rPr lang="fr-FR" dirty="0" smtClean="0"/>
              <a:t> of the constants of motion (excitation </a:t>
            </a:r>
            <a:r>
              <a:rPr lang="fr-FR" dirty="0" err="1" smtClean="0"/>
              <a:t>energy</a:t>
            </a:r>
            <a:r>
              <a:rPr lang="fr-FR" dirty="0" smtClean="0"/>
              <a:t>, spin, </a:t>
            </a:r>
            <a:r>
              <a:rPr lang="fr-FR" dirty="0" err="1" smtClean="0"/>
              <a:t>parity</a:t>
            </a:r>
            <a:r>
              <a:rPr lang="fr-FR" dirty="0" smtClean="0"/>
              <a:t>).</a:t>
            </a:r>
          </a:p>
          <a:p>
            <a:pPr algn="just"/>
            <a:r>
              <a:rPr lang="fr-FR" dirty="0" err="1" smtClean="0"/>
              <a:t>It’s</a:t>
            </a:r>
            <a:r>
              <a:rPr lang="fr-FR" dirty="0" smtClean="0"/>
              <a:t> </a:t>
            </a:r>
            <a:r>
              <a:rPr lang="fr-FR" dirty="0" err="1" smtClean="0"/>
              <a:t>fate</a:t>
            </a:r>
            <a:r>
              <a:rPr lang="fr-FR" dirty="0" smtClean="0"/>
              <a:t> </a:t>
            </a:r>
            <a:r>
              <a:rPr lang="fr-FR" dirty="0" err="1" smtClean="0"/>
              <a:t>becomes</a:t>
            </a:r>
            <a:r>
              <a:rPr lang="fr-FR" dirty="0" smtClean="0"/>
              <a:t> </a:t>
            </a:r>
            <a:r>
              <a:rPr lang="fr-FR" dirty="0" err="1" smtClean="0"/>
              <a:t>independent</a:t>
            </a:r>
            <a:r>
              <a:rPr lang="fr-FR" dirty="0" smtClean="0"/>
              <a:t> of the </a:t>
            </a:r>
            <a:r>
              <a:rPr lang="fr-FR" dirty="0" err="1" smtClean="0"/>
              <a:t>way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has been </a:t>
            </a:r>
            <a:r>
              <a:rPr lang="fr-FR" dirty="0" err="1" smtClean="0"/>
              <a:t>formed</a:t>
            </a:r>
            <a:r>
              <a:rPr lang="fr-FR" dirty="0" smtClean="0"/>
              <a:t>.</a:t>
            </a:r>
          </a:p>
          <a:p>
            <a:pPr algn="just"/>
            <a:endParaRPr lang="fr-FR" dirty="0" smtClean="0"/>
          </a:p>
          <a:p>
            <a:pPr algn="just"/>
            <a:r>
              <a:rPr lang="fr-FR" dirty="0" err="1" smtClean="0"/>
              <a:t>Consequence</a:t>
            </a:r>
            <a:r>
              <a:rPr lang="fr-FR" dirty="0" smtClean="0"/>
              <a:t>:                                                       </a:t>
            </a:r>
          </a:p>
          <a:p>
            <a:pPr algn="just"/>
            <a:r>
              <a:rPr lang="fr-FR" dirty="0" smtClean="0"/>
              <a:t>  </a:t>
            </a:r>
            <a:r>
              <a:rPr lang="el-GR" i="1" dirty="0" smtClean="0"/>
              <a:t>σ</a:t>
            </a:r>
            <a:r>
              <a:rPr lang="fr-FR" i="1" baseline="-25000" dirty="0" smtClean="0"/>
              <a:t>C,</a:t>
            </a:r>
            <a:r>
              <a:rPr lang="el-GR" i="1" baseline="-25000" dirty="0" smtClean="0"/>
              <a:t>α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inverse capture cross section</a:t>
            </a:r>
            <a:endParaRPr lang="fr-FR" dirty="0"/>
          </a:p>
        </p:txBody>
      </p:sp>
      <p:pic>
        <p:nvPicPr>
          <p:cNvPr id="7" name="Image 6" descr="fm_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1772816"/>
            <a:ext cx="2124075" cy="466725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467544" y="2564904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Injecting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expression </a:t>
            </a:r>
            <a:r>
              <a:rPr lang="fr-FR" dirty="0" err="1" smtClean="0"/>
              <a:t>into</a:t>
            </a:r>
            <a:r>
              <a:rPr lang="fr-FR" dirty="0" smtClean="0"/>
              <a:t> the </a:t>
            </a:r>
            <a:r>
              <a:rPr lang="fr-FR" dirty="0" err="1" smtClean="0"/>
              <a:t>the</a:t>
            </a:r>
            <a:r>
              <a:rPr lang="fr-FR" dirty="0" smtClean="0"/>
              <a:t> time reversal formula: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539552" y="3717032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And </a:t>
            </a:r>
            <a:r>
              <a:rPr lang="fr-FR" dirty="0" err="1" smtClean="0"/>
              <a:t>summing</a:t>
            </a:r>
            <a:r>
              <a:rPr lang="fr-FR" dirty="0" smtClean="0"/>
              <a:t> over all possible </a:t>
            </a:r>
            <a:r>
              <a:rPr lang="fr-FR" dirty="0" err="1" smtClean="0"/>
              <a:t>outgoing</a:t>
            </a:r>
            <a:r>
              <a:rPr lang="fr-FR" dirty="0" smtClean="0"/>
              <a:t> </a:t>
            </a:r>
            <a:r>
              <a:rPr lang="fr-FR" dirty="0" err="1" smtClean="0"/>
              <a:t>channels</a:t>
            </a:r>
            <a:r>
              <a:rPr lang="fr-FR" dirty="0" smtClean="0"/>
              <a:t>: </a:t>
            </a:r>
            <a:endParaRPr lang="fr-FR" dirty="0"/>
          </a:p>
        </p:txBody>
      </p:sp>
      <p:pic>
        <p:nvPicPr>
          <p:cNvPr id="13" name="Image 12" descr="fm_1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2924944"/>
            <a:ext cx="4991100" cy="742950"/>
          </a:xfrm>
          <a:prstGeom prst="rect">
            <a:avLst/>
          </a:prstGeom>
        </p:spPr>
      </p:pic>
      <p:pic>
        <p:nvPicPr>
          <p:cNvPr id="14" name="Image 13" descr="fm_1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31640" y="4077072"/>
            <a:ext cx="3848100" cy="904875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323528" y="4797152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The </a:t>
            </a:r>
            <a:r>
              <a:rPr lang="fr-FR" dirty="0" err="1" smtClean="0">
                <a:solidFill>
                  <a:srgbClr val="00B050"/>
                </a:solidFill>
              </a:rPr>
              <a:t>emission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problem</a:t>
            </a:r>
            <a:r>
              <a:rPr lang="fr-FR" dirty="0" smtClean="0">
                <a:solidFill>
                  <a:srgbClr val="00B050"/>
                </a:solidFill>
              </a:rPr>
              <a:t>  </a:t>
            </a:r>
            <a:r>
              <a:rPr lang="fr-FR" dirty="0" err="1" smtClean="0">
                <a:solidFill>
                  <a:srgbClr val="00B050"/>
                </a:solidFill>
              </a:rPr>
              <a:t>is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reduced</a:t>
            </a:r>
            <a:r>
              <a:rPr lang="fr-FR" dirty="0" smtClean="0">
                <a:solidFill>
                  <a:srgbClr val="00B050"/>
                </a:solidFill>
              </a:rPr>
              <a:t> to a collision </a:t>
            </a:r>
            <a:r>
              <a:rPr lang="fr-FR" dirty="0" err="1" smtClean="0">
                <a:solidFill>
                  <a:srgbClr val="00B050"/>
                </a:solidFill>
              </a:rPr>
              <a:t>problem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where</a:t>
            </a:r>
            <a:r>
              <a:rPr lang="fr-FR" dirty="0" smtClean="0">
                <a:solidFill>
                  <a:srgbClr val="00B050"/>
                </a:solidFill>
              </a:rPr>
              <a:t> the </a:t>
            </a:r>
            <a:r>
              <a:rPr lang="fr-FR" dirty="0" err="1" smtClean="0">
                <a:solidFill>
                  <a:srgbClr val="00B050"/>
                </a:solidFill>
              </a:rPr>
              <a:t>ingredient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is</a:t>
            </a:r>
            <a:r>
              <a:rPr lang="fr-FR" dirty="0" smtClean="0">
                <a:solidFill>
                  <a:srgbClr val="00B050"/>
                </a:solidFill>
              </a:rPr>
              <a:t> the capture cross section </a:t>
            </a:r>
            <a:r>
              <a:rPr lang="fr-FR" dirty="0" err="1" smtClean="0">
                <a:solidFill>
                  <a:srgbClr val="00B050"/>
                </a:solidFill>
              </a:rPr>
              <a:t>which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can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be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measured</a:t>
            </a:r>
            <a:r>
              <a:rPr lang="fr-FR" dirty="0" smtClean="0">
                <a:solidFill>
                  <a:srgbClr val="00B050"/>
                </a:solidFill>
              </a:rPr>
              <a:t> or </a:t>
            </a:r>
            <a:r>
              <a:rPr lang="fr-FR" dirty="0" err="1" smtClean="0">
                <a:solidFill>
                  <a:srgbClr val="00B050"/>
                </a:solidFill>
              </a:rPr>
              <a:t>calculated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323528" y="5445224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FF0000"/>
                </a:solidFill>
              </a:rPr>
              <a:t>But…</a:t>
            </a:r>
            <a:endParaRPr lang="fr-FR" dirty="0" smtClean="0"/>
          </a:p>
          <a:p>
            <a:pPr algn="just"/>
            <a:r>
              <a:rPr lang="fr-FR" dirty="0" smtClean="0"/>
              <a:t>But the capture cross section (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called</a:t>
            </a:r>
            <a:r>
              <a:rPr lang="fr-FR" dirty="0" smtClean="0"/>
              <a:t> inverse cross section) </a:t>
            </a:r>
            <a:r>
              <a:rPr lang="fr-FR" dirty="0" err="1" smtClean="0"/>
              <a:t>refers</a:t>
            </a:r>
            <a:r>
              <a:rPr lang="fr-FR" dirty="0" smtClean="0"/>
              <a:t> </a:t>
            </a:r>
            <a:r>
              <a:rPr lang="fr-FR" dirty="0" err="1" smtClean="0"/>
              <a:t>generally</a:t>
            </a:r>
            <a:r>
              <a:rPr lang="fr-FR" dirty="0" smtClean="0"/>
              <a:t> to an </a:t>
            </a:r>
            <a:r>
              <a:rPr lang="fr-FR" dirty="0" err="1" smtClean="0"/>
              <a:t>excited</a:t>
            </a:r>
            <a:r>
              <a:rPr lang="fr-FR" dirty="0" smtClean="0"/>
              <a:t> state, and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not </a:t>
            </a:r>
            <a:r>
              <a:rPr lang="fr-FR" dirty="0" err="1" smtClean="0"/>
              <a:t>measurable</a:t>
            </a:r>
            <a:r>
              <a:rPr lang="fr-FR" dirty="0" smtClean="0"/>
              <a:t>. </a:t>
            </a:r>
            <a:r>
              <a:rPr lang="fr-FR" dirty="0" err="1" smtClean="0"/>
              <a:t>However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calculated</a:t>
            </a:r>
            <a:r>
              <a:rPr lang="fr-FR" dirty="0" smtClean="0"/>
              <a:t>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/>
      <p:bldP spid="10" grpId="0"/>
      <p:bldP spid="11" grpId="0"/>
      <p:bldP spid="12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compound nucleus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620688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323528" y="692696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err="1" smtClean="0"/>
              <a:t>Usually</a:t>
            </a:r>
            <a:r>
              <a:rPr lang="fr-FR" dirty="0" smtClean="0"/>
              <a:t> the </a:t>
            </a:r>
            <a:r>
              <a:rPr lang="fr-FR" dirty="0" err="1" smtClean="0"/>
              <a:t>density</a:t>
            </a:r>
            <a:r>
              <a:rPr lang="fr-FR" dirty="0" smtClean="0"/>
              <a:t> of states in the compound nucleus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high</a:t>
            </a:r>
            <a:r>
              <a:rPr lang="fr-FR" dirty="0" smtClean="0"/>
              <a:t> and the </a:t>
            </a:r>
            <a:r>
              <a:rPr lang="fr-FR" dirty="0" err="1" smtClean="0"/>
              <a:t>sum</a:t>
            </a:r>
            <a:r>
              <a:rPr lang="fr-FR" dirty="0" smtClean="0"/>
              <a:t> over the states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replaced</a:t>
            </a:r>
            <a:r>
              <a:rPr lang="fr-FR" dirty="0" smtClean="0"/>
              <a:t> by an </a:t>
            </a:r>
            <a:r>
              <a:rPr lang="fr-FR" dirty="0" err="1" smtClean="0"/>
              <a:t>integral</a:t>
            </a:r>
            <a:r>
              <a:rPr lang="fr-FR" dirty="0" smtClean="0"/>
              <a:t> over  </a:t>
            </a:r>
            <a:r>
              <a:rPr lang="fr-FR" dirty="0" err="1" smtClean="0"/>
              <a:t>energy</a:t>
            </a:r>
            <a:r>
              <a:rPr lang="fr-FR" dirty="0" smtClean="0"/>
              <a:t> of the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r>
              <a:rPr lang="fr-FR" dirty="0" smtClean="0"/>
              <a:t>:</a:t>
            </a:r>
            <a:endParaRPr lang="fr-FR" dirty="0"/>
          </a:p>
        </p:txBody>
      </p:sp>
      <p:pic>
        <p:nvPicPr>
          <p:cNvPr id="11" name="Image 10" descr="fm_1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340768"/>
            <a:ext cx="7286625" cy="95250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467544" y="2276872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i="1" dirty="0" smtClean="0"/>
              <a:t>M</a:t>
            </a:r>
            <a:r>
              <a:rPr lang="el-GR" i="1" baseline="-25000" dirty="0" smtClean="0"/>
              <a:t>α</a:t>
            </a:r>
            <a:r>
              <a:rPr lang="fr-FR" dirty="0" smtClean="0"/>
              <a:t>, </a:t>
            </a:r>
            <a:r>
              <a:rPr lang="fr-FR" i="1" dirty="0" smtClean="0"/>
              <a:t>M</a:t>
            </a:r>
            <a:r>
              <a:rPr lang="el-GR" i="1" baseline="-25000" dirty="0" smtClean="0"/>
              <a:t>β</a:t>
            </a:r>
            <a:r>
              <a:rPr lang="fr-FR" dirty="0" smtClean="0"/>
              <a:t> are the </a:t>
            </a:r>
            <a:r>
              <a:rPr lang="fr-FR" dirty="0" err="1" smtClean="0"/>
              <a:t>reduced</a:t>
            </a:r>
            <a:r>
              <a:rPr lang="fr-FR" dirty="0" smtClean="0"/>
              <a:t> masses in the </a:t>
            </a:r>
            <a:r>
              <a:rPr lang="fr-FR" dirty="0" err="1" smtClean="0"/>
              <a:t>channels</a:t>
            </a:r>
            <a:r>
              <a:rPr lang="fr-FR" dirty="0" smtClean="0"/>
              <a:t>, and</a:t>
            </a:r>
            <a:r>
              <a:rPr lang="fr-FR" i="1" dirty="0" smtClean="0"/>
              <a:t> S</a:t>
            </a:r>
            <a:r>
              <a:rPr lang="el-GR" i="1" baseline="-25000" dirty="0" smtClean="0"/>
              <a:t>α</a:t>
            </a:r>
            <a:r>
              <a:rPr lang="fr-FR" dirty="0" smtClean="0"/>
              <a:t>, </a:t>
            </a:r>
            <a:r>
              <a:rPr lang="fr-FR" i="1" dirty="0" smtClean="0"/>
              <a:t>S</a:t>
            </a:r>
            <a:r>
              <a:rPr lang="el-GR" i="1" baseline="-25000" dirty="0" smtClean="0"/>
              <a:t>β</a:t>
            </a:r>
            <a:r>
              <a:rPr lang="fr-FR" dirty="0" smtClean="0"/>
              <a:t> are the </a:t>
            </a:r>
            <a:r>
              <a:rPr lang="fr-FR" dirty="0" err="1" smtClean="0"/>
              <a:t>separation</a:t>
            </a:r>
            <a:r>
              <a:rPr lang="fr-FR" dirty="0" smtClean="0"/>
              <a:t> </a:t>
            </a:r>
            <a:r>
              <a:rPr lang="fr-FR" dirty="0" err="1" smtClean="0"/>
              <a:t>energies</a:t>
            </a:r>
            <a:r>
              <a:rPr lang="fr-FR" dirty="0" smtClean="0"/>
              <a:t> and E* </a:t>
            </a:r>
            <a:r>
              <a:rPr lang="fr-FR" dirty="0" err="1" smtClean="0"/>
              <a:t>is</a:t>
            </a:r>
            <a:r>
              <a:rPr lang="fr-FR" dirty="0" smtClean="0"/>
              <a:t> the excitation </a:t>
            </a:r>
            <a:r>
              <a:rPr lang="fr-FR" dirty="0" err="1" smtClean="0"/>
              <a:t>energy</a:t>
            </a:r>
            <a:r>
              <a:rPr lang="fr-FR" dirty="0" smtClean="0"/>
              <a:t> of the compound nucleus.   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467544" y="3068960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The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</a:t>
            </a:r>
            <a:r>
              <a:rPr lang="fr-FR" dirty="0" err="1" smtClean="0"/>
              <a:t>refer</a:t>
            </a:r>
            <a:r>
              <a:rPr lang="fr-FR" dirty="0" smtClean="0"/>
              <a:t> to the </a:t>
            </a:r>
            <a:r>
              <a:rPr lang="fr-FR" dirty="0" err="1" smtClean="0"/>
              <a:t>residual</a:t>
            </a:r>
            <a:r>
              <a:rPr lang="fr-FR" dirty="0" smtClean="0"/>
              <a:t> nucleus (not the compound nucleus): </a:t>
            </a:r>
            <a:r>
              <a:rPr lang="fr-FR" dirty="0" err="1" smtClean="0"/>
              <a:t>density</a:t>
            </a:r>
            <a:r>
              <a:rPr lang="fr-FR" dirty="0" smtClean="0"/>
              <a:t> of the final states, </a:t>
            </a:r>
            <a:r>
              <a:rPr lang="fr-FR" dirty="0" err="1" smtClean="0"/>
              <a:t>consequence</a:t>
            </a:r>
            <a:r>
              <a:rPr lang="fr-FR" dirty="0" smtClean="0"/>
              <a:t> of time reversal as </a:t>
            </a:r>
            <a:r>
              <a:rPr lang="fr-FR" dirty="0" err="1" smtClean="0"/>
              <a:t>well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467544" y="4221088"/>
            <a:ext cx="56886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The </a:t>
            </a:r>
            <a:r>
              <a:rPr lang="fr-FR" dirty="0" err="1" smtClean="0">
                <a:solidFill>
                  <a:srgbClr val="7030A0"/>
                </a:solidFill>
              </a:rPr>
              <a:t>emission</a:t>
            </a:r>
            <a:r>
              <a:rPr lang="fr-FR" dirty="0" smtClean="0">
                <a:solidFill>
                  <a:srgbClr val="7030A0"/>
                </a:solidFill>
              </a:rPr>
              <a:t> </a:t>
            </a:r>
            <a:r>
              <a:rPr lang="fr-FR" dirty="0" err="1" smtClean="0">
                <a:solidFill>
                  <a:srgbClr val="7030A0"/>
                </a:solidFill>
              </a:rPr>
              <a:t>probability</a:t>
            </a:r>
            <a:r>
              <a:rPr lang="fr-FR" dirty="0" smtClean="0">
                <a:solidFill>
                  <a:srgbClr val="7030A0"/>
                </a:solidFill>
              </a:rPr>
              <a:t> </a:t>
            </a:r>
            <a:r>
              <a:rPr lang="fr-FR" dirty="0" err="1" smtClean="0">
                <a:solidFill>
                  <a:srgbClr val="7030A0"/>
                </a:solidFill>
              </a:rPr>
              <a:t>involves</a:t>
            </a:r>
            <a:r>
              <a:rPr lang="fr-FR" dirty="0" smtClean="0">
                <a:solidFill>
                  <a:srgbClr val="7030A0"/>
                </a:solidFill>
              </a:rPr>
              <a:t> 2 main </a:t>
            </a:r>
            <a:r>
              <a:rPr lang="fr-FR" dirty="0" err="1" smtClean="0">
                <a:solidFill>
                  <a:srgbClr val="7030A0"/>
                </a:solidFill>
              </a:rPr>
              <a:t>ingredients</a:t>
            </a:r>
            <a:r>
              <a:rPr lang="fr-FR" dirty="0" smtClean="0">
                <a:solidFill>
                  <a:srgbClr val="7030A0"/>
                </a:solidFill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the inverse capture cross section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the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compound nucleus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620688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539552" y="620688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7030A0"/>
                </a:solidFill>
              </a:rPr>
              <a:t>Lifetime</a:t>
            </a:r>
            <a:r>
              <a:rPr lang="fr-FR" dirty="0" smtClean="0">
                <a:solidFill>
                  <a:srgbClr val="7030A0"/>
                </a:solidFill>
              </a:rPr>
              <a:t> of the compound nucleus</a:t>
            </a:r>
            <a:endParaRPr lang="fr-FR" dirty="0" smtClean="0">
              <a:solidFill>
                <a:srgbClr val="7030A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467544" y="1052736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cross section for </a:t>
            </a:r>
            <a:r>
              <a:rPr lang="fr-FR" dirty="0" err="1" smtClean="0"/>
              <a:t>capturing</a:t>
            </a:r>
            <a:r>
              <a:rPr lang="fr-FR" dirty="0" smtClean="0"/>
              <a:t> </a:t>
            </a:r>
            <a:r>
              <a:rPr lang="fr-FR" dirty="0" err="1" smtClean="0"/>
              <a:t>particle</a:t>
            </a:r>
            <a:r>
              <a:rPr lang="fr-FR" dirty="0" smtClean="0"/>
              <a:t> a </a:t>
            </a:r>
            <a:r>
              <a:rPr lang="fr-FR" dirty="0" err="1" smtClean="0"/>
              <a:t>into</a:t>
            </a:r>
            <a:r>
              <a:rPr lang="fr-FR" dirty="0" smtClean="0"/>
              <a:t> a state of the compound nucleus </a:t>
            </a:r>
            <a:r>
              <a:rPr lang="fr-FR" dirty="0" err="1" smtClean="0"/>
              <a:t>is</a:t>
            </a:r>
            <a:r>
              <a:rPr lang="fr-FR" dirty="0" smtClean="0"/>
              <a:t>:</a:t>
            </a:r>
            <a:endParaRPr lang="fr-FR" dirty="0"/>
          </a:p>
        </p:txBody>
      </p:sp>
      <p:pic>
        <p:nvPicPr>
          <p:cNvPr id="17" name="Image 16" descr="fn_2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412776"/>
            <a:ext cx="4876800" cy="714375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683568" y="2204864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Assuming</a:t>
            </a:r>
            <a:r>
              <a:rPr lang="fr-FR" dirty="0" smtClean="0"/>
              <a:t> an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interval</a:t>
            </a:r>
            <a:r>
              <a:rPr lang="fr-FR" dirty="0" smtClean="0"/>
              <a:t> </a:t>
            </a:r>
            <a:r>
              <a:rPr lang="fr-FR" dirty="0" err="1" smtClean="0"/>
              <a:t>covering</a:t>
            </a:r>
            <a:r>
              <a:rPr lang="fr-FR" dirty="0" smtClean="0"/>
              <a:t>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resonances</a:t>
            </a:r>
            <a:r>
              <a:rPr lang="fr-FR" dirty="0" smtClean="0"/>
              <a:t> and </a:t>
            </a:r>
            <a:r>
              <a:rPr lang="fr-FR" dirty="0" err="1" smtClean="0"/>
              <a:t>ignoring</a:t>
            </a:r>
            <a:r>
              <a:rPr lang="fr-FR" dirty="0" smtClean="0"/>
              <a:t> the </a:t>
            </a:r>
            <a:r>
              <a:rPr lang="fr-FR" dirty="0" err="1" smtClean="0"/>
              <a:t>interference</a:t>
            </a:r>
            <a:r>
              <a:rPr lang="fr-FR" dirty="0" smtClean="0"/>
              <a:t> </a:t>
            </a:r>
            <a:r>
              <a:rPr lang="fr-FR" dirty="0" err="1" smtClean="0"/>
              <a:t>effects</a:t>
            </a:r>
            <a:r>
              <a:rPr lang="fr-FR" dirty="0" smtClean="0"/>
              <a:t> in the cross section (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overlapping</a:t>
            </a:r>
            <a:r>
              <a:rPr lang="fr-FR" dirty="0" smtClean="0"/>
              <a:t> </a:t>
            </a:r>
            <a:r>
              <a:rPr lang="fr-FR" dirty="0" err="1" smtClean="0"/>
              <a:t>resonances</a:t>
            </a:r>
            <a:r>
              <a:rPr lang="fr-FR" dirty="0" smtClean="0"/>
              <a:t>):</a:t>
            </a:r>
            <a:endParaRPr lang="fr-FR" dirty="0"/>
          </a:p>
        </p:txBody>
      </p:sp>
      <p:pic>
        <p:nvPicPr>
          <p:cNvPr id="20" name="Image 19" descr="fn_2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4288" y="1484784"/>
            <a:ext cx="1190625" cy="638175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6300192" y="162880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with</a:t>
            </a:r>
            <a:endParaRPr lang="fr-FR" dirty="0"/>
          </a:p>
        </p:txBody>
      </p:sp>
      <p:pic>
        <p:nvPicPr>
          <p:cNvPr id="22" name="Image 21" descr="fn_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2924944"/>
            <a:ext cx="5124450" cy="419100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827584" y="3284984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Inserting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in </a:t>
            </a:r>
            <a:r>
              <a:rPr lang="fr-FR" dirty="0" err="1" smtClean="0"/>
              <a:t>emission</a:t>
            </a:r>
            <a:r>
              <a:rPr lang="fr-FR" dirty="0" smtClean="0"/>
              <a:t> </a:t>
            </a:r>
            <a:r>
              <a:rPr lang="fr-FR" dirty="0" err="1" smtClean="0"/>
              <a:t>probability</a:t>
            </a:r>
            <a:r>
              <a:rPr lang="fr-FR" dirty="0" smtClean="0"/>
              <a:t> formula </a:t>
            </a:r>
            <a:r>
              <a:rPr lang="fr-FR" dirty="0" err="1" smtClean="0"/>
              <a:t>gives</a:t>
            </a:r>
            <a:r>
              <a:rPr lang="fr-FR" dirty="0" smtClean="0"/>
              <a:t> the </a:t>
            </a:r>
            <a:r>
              <a:rPr lang="fr-FR" dirty="0" err="1" smtClean="0"/>
              <a:t>expected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24" name="Image 23" descr="fn_2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48264" y="3284984"/>
            <a:ext cx="1314450" cy="390525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755576" y="3717032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Summing</a:t>
            </a:r>
            <a:r>
              <a:rPr lang="fr-FR" dirty="0" smtClean="0"/>
              <a:t> over all </a:t>
            </a:r>
            <a:r>
              <a:rPr lang="fr-FR" dirty="0" err="1" smtClean="0"/>
              <a:t>channels</a:t>
            </a:r>
            <a:r>
              <a:rPr lang="fr-FR" dirty="0" smtClean="0"/>
              <a:t>: 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899592" y="4653136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And </a:t>
            </a:r>
            <a:r>
              <a:rPr lang="fr-FR" dirty="0" err="1" smtClean="0"/>
              <a:t>using</a:t>
            </a:r>
            <a:r>
              <a:rPr lang="fr-FR" dirty="0" smtClean="0"/>
              <a:t> the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r>
              <a:rPr lang="fr-FR" dirty="0" smtClean="0"/>
              <a:t> in the </a:t>
            </a:r>
            <a:r>
              <a:rPr lang="fr-FR" dirty="0" err="1" smtClean="0"/>
              <a:t>residual</a:t>
            </a:r>
            <a:r>
              <a:rPr lang="fr-FR" dirty="0" smtClean="0"/>
              <a:t> nucleus: </a:t>
            </a:r>
            <a:endParaRPr lang="fr-FR" dirty="0"/>
          </a:p>
        </p:txBody>
      </p:sp>
      <p:pic>
        <p:nvPicPr>
          <p:cNvPr id="29" name="Image 28" descr="fn_26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452320" y="5589240"/>
            <a:ext cx="962025" cy="371475"/>
          </a:xfrm>
          <a:prstGeom prst="rect">
            <a:avLst/>
          </a:prstGeom>
        </p:spPr>
      </p:pic>
      <p:sp>
        <p:nvSpPr>
          <p:cNvPr id="30" name="Flèche droite 29"/>
          <p:cNvSpPr/>
          <p:nvPr/>
        </p:nvSpPr>
        <p:spPr>
          <a:xfrm>
            <a:off x="6804248" y="5661248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1" name="Image 30" descr="fn_24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115616" y="4149080"/>
            <a:ext cx="5524500" cy="600075"/>
          </a:xfrm>
          <a:prstGeom prst="rect">
            <a:avLst/>
          </a:prstGeom>
        </p:spPr>
      </p:pic>
      <p:pic>
        <p:nvPicPr>
          <p:cNvPr id="33" name="Image 32" descr="fn_25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39552" y="5229200"/>
            <a:ext cx="5848350" cy="904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  <p:bldP spid="16" grpId="0"/>
      <p:bldP spid="18" grpId="0"/>
      <p:bldP spid="21" grpId="0"/>
      <p:bldP spid="23" grpId="0"/>
      <p:bldP spid="25" grpId="0"/>
      <p:bldP spid="27" grpId="0"/>
      <p:bldP spid="27" grpId="1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5E25-C026-4DB8-9A4D-F49ED005F2C2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7704" y="6492875"/>
            <a:ext cx="3672408" cy="365125"/>
          </a:xfrm>
        </p:spPr>
        <p:txBody>
          <a:bodyPr/>
          <a:lstStyle/>
          <a:p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 and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Inverse capture cross section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620688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251520" y="836712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For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kinetic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and light </a:t>
            </a:r>
            <a:r>
              <a:rPr lang="fr-FR" dirty="0" err="1" smtClean="0"/>
              <a:t>nuclei</a:t>
            </a:r>
            <a:r>
              <a:rPr lang="fr-FR" dirty="0" smtClean="0"/>
              <a:t> the capture cross section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resonant</a:t>
            </a:r>
            <a:r>
              <a:rPr lang="fr-FR" dirty="0" smtClean="0"/>
              <a:t>-</a:t>
            </a:r>
            <a:r>
              <a:rPr lang="fr-FR" dirty="0" err="1" smtClean="0"/>
              <a:t>like</a:t>
            </a:r>
            <a:r>
              <a:rPr lang="fr-FR" dirty="0" smtClean="0"/>
              <a:t>. This corresponds to </a:t>
            </a:r>
            <a:r>
              <a:rPr lang="fr-FR" dirty="0" err="1" smtClean="0"/>
              <a:t>discrete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densities</a:t>
            </a:r>
            <a:r>
              <a:rPr lang="fr-FR" dirty="0" smtClean="0"/>
              <a:t>. </a:t>
            </a:r>
            <a:r>
              <a:rPr lang="fr-FR" dirty="0" err="1" smtClean="0"/>
              <a:t>Above</a:t>
            </a:r>
            <a:r>
              <a:rPr lang="fr-FR" dirty="0" smtClean="0"/>
              <a:t> 100 </a:t>
            </a:r>
            <a:r>
              <a:rPr lang="fr-FR" dirty="0" err="1" smtClean="0"/>
              <a:t>keV</a:t>
            </a:r>
            <a:r>
              <a:rPr lang="fr-FR" dirty="0" smtClean="0"/>
              <a:t> the cross section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regular</a:t>
            </a:r>
            <a:r>
              <a:rPr lang="fr-FR" dirty="0" smtClean="0"/>
              <a:t> and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calculated</a:t>
            </a:r>
            <a:r>
              <a:rPr lang="fr-FR" dirty="0" smtClean="0"/>
              <a:t> by an </a:t>
            </a:r>
            <a:r>
              <a:rPr lang="fr-FR" dirty="0" err="1" smtClean="0"/>
              <a:t>optical</a:t>
            </a:r>
            <a:r>
              <a:rPr lang="fr-FR" dirty="0" smtClean="0"/>
              <a:t> model.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323528" y="2060848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An </a:t>
            </a:r>
            <a:r>
              <a:rPr lang="fr-FR" dirty="0" err="1" smtClean="0"/>
              <a:t>optical</a:t>
            </a:r>
            <a:r>
              <a:rPr lang="fr-FR" dirty="0" smtClean="0"/>
              <a:t> model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resolution</a:t>
            </a:r>
            <a:r>
              <a:rPr lang="fr-FR" dirty="0" smtClean="0"/>
              <a:t> of Schrödinger </a:t>
            </a:r>
            <a:r>
              <a:rPr lang="fr-FR" dirty="0" err="1" smtClean="0"/>
              <a:t>equation</a:t>
            </a:r>
            <a:r>
              <a:rPr lang="fr-FR" dirty="0" smtClean="0"/>
              <a:t> for a </a:t>
            </a:r>
            <a:r>
              <a:rPr lang="fr-FR" dirty="0" err="1" smtClean="0"/>
              <a:t>potential</a:t>
            </a:r>
            <a:r>
              <a:rPr lang="fr-FR" dirty="0" smtClean="0"/>
              <a:t> </a:t>
            </a:r>
            <a:r>
              <a:rPr lang="fr-FR" dirty="0" err="1" smtClean="0"/>
              <a:t>involving</a:t>
            </a:r>
            <a:r>
              <a:rPr lang="fr-FR" dirty="0" smtClean="0"/>
              <a:t> an </a:t>
            </a:r>
            <a:r>
              <a:rPr lang="fr-FR" dirty="0" err="1" smtClean="0"/>
              <a:t>imaginary</a:t>
            </a:r>
            <a:r>
              <a:rPr lang="fr-FR" dirty="0" smtClean="0"/>
              <a:t> part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responsible</a:t>
            </a:r>
            <a:r>
              <a:rPr lang="fr-FR" dirty="0" smtClean="0"/>
              <a:t> for the absorption. </a:t>
            </a:r>
          </a:p>
          <a:p>
            <a:endParaRPr lang="fr-FR" dirty="0" smtClean="0"/>
          </a:p>
          <a:p>
            <a:r>
              <a:rPr lang="fr-FR" dirty="0" err="1" smtClean="0"/>
              <a:t>Prove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for a Schrödinger </a:t>
            </a:r>
            <a:r>
              <a:rPr lang="fr-FR" dirty="0" err="1" smtClean="0"/>
              <a:t>equation</a:t>
            </a:r>
            <a:r>
              <a:rPr lang="fr-FR" dirty="0" smtClean="0"/>
              <a:t>:</a:t>
            </a:r>
            <a:endParaRPr lang="fr-FR" dirty="0"/>
          </a:p>
        </p:txBody>
      </p:sp>
      <p:pic>
        <p:nvPicPr>
          <p:cNvPr id="19" name="Image 18" descr="fm_2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780928"/>
            <a:ext cx="3962400" cy="676275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395536" y="3573016"/>
            <a:ext cx="105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We</a:t>
            </a:r>
            <a:r>
              <a:rPr lang="fr-FR" dirty="0" smtClean="0"/>
              <a:t> have:</a:t>
            </a:r>
            <a:endParaRPr lang="fr-FR" dirty="0"/>
          </a:p>
        </p:txBody>
      </p:sp>
      <p:pic>
        <p:nvPicPr>
          <p:cNvPr id="22" name="Image 21" descr="fm_2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3429000"/>
            <a:ext cx="2000250" cy="638175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395536" y="407707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with</a:t>
            </a:r>
            <a:endParaRPr lang="fr-FR" dirty="0"/>
          </a:p>
        </p:txBody>
      </p:sp>
      <p:pic>
        <p:nvPicPr>
          <p:cNvPr id="24" name="Image 23" descr="fm_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4077072"/>
            <a:ext cx="981075" cy="428625"/>
          </a:xfrm>
          <a:prstGeom prst="rect">
            <a:avLst/>
          </a:prstGeom>
        </p:spPr>
      </p:pic>
      <p:pic>
        <p:nvPicPr>
          <p:cNvPr id="25" name="Image 24" descr="fm_2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3848" y="4005064"/>
            <a:ext cx="2676525" cy="628650"/>
          </a:xfrm>
          <a:prstGeom prst="rect">
            <a:avLst/>
          </a:prstGeom>
        </p:spPr>
      </p:pic>
      <p:sp>
        <p:nvSpPr>
          <p:cNvPr id="26" name="ZoneTexte 25"/>
          <p:cNvSpPr txBox="1"/>
          <p:nvPr/>
        </p:nvSpPr>
        <p:spPr>
          <a:xfrm>
            <a:off x="395536" y="4797152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This shows </a:t>
            </a:r>
            <a:r>
              <a:rPr lang="fr-FR" dirty="0" err="1" smtClean="0">
                <a:solidFill>
                  <a:srgbClr val="7030A0"/>
                </a:solidFill>
              </a:rPr>
              <a:t>that</a:t>
            </a:r>
            <a:r>
              <a:rPr lang="fr-FR" dirty="0" smtClean="0">
                <a:solidFill>
                  <a:srgbClr val="7030A0"/>
                </a:solidFill>
              </a:rPr>
              <a:t> the </a:t>
            </a:r>
            <a:r>
              <a:rPr lang="fr-FR" dirty="0" err="1" smtClean="0">
                <a:solidFill>
                  <a:srgbClr val="7030A0"/>
                </a:solidFill>
              </a:rPr>
              <a:t>particle</a:t>
            </a:r>
            <a:r>
              <a:rPr lang="fr-FR" dirty="0" smtClean="0">
                <a:solidFill>
                  <a:srgbClr val="7030A0"/>
                </a:solidFill>
              </a:rPr>
              <a:t> </a:t>
            </a:r>
            <a:r>
              <a:rPr lang="fr-FR" dirty="0" err="1" smtClean="0">
                <a:solidFill>
                  <a:srgbClr val="7030A0"/>
                </a:solidFill>
              </a:rPr>
              <a:t>density</a:t>
            </a:r>
            <a:r>
              <a:rPr lang="fr-FR" dirty="0" smtClean="0">
                <a:solidFill>
                  <a:srgbClr val="7030A0"/>
                </a:solidFill>
              </a:rPr>
              <a:t> </a:t>
            </a:r>
            <a:r>
              <a:rPr lang="fr-FR" dirty="0" err="1" smtClean="0">
                <a:solidFill>
                  <a:srgbClr val="7030A0"/>
                </a:solidFill>
              </a:rPr>
              <a:t>is</a:t>
            </a:r>
            <a:r>
              <a:rPr lang="fr-FR" dirty="0" smtClean="0">
                <a:solidFill>
                  <a:srgbClr val="7030A0"/>
                </a:solidFill>
              </a:rPr>
              <a:t> not </a:t>
            </a:r>
            <a:r>
              <a:rPr lang="fr-FR" dirty="0" err="1" smtClean="0">
                <a:solidFill>
                  <a:srgbClr val="7030A0"/>
                </a:solidFill>
              </a:rPr>
              <a:t>conserved</a:t>
            </a:r>
            <a:r>
              <a:rPr lang="fr-FR" dirty="0" smtClean="0">
                <a:solidFill>
                  <a:srgbClr val="7030A0"/>
                </a:solidFill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W&lt;0  :  absorptive 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W&gt;0  : source of </a:t>
            </a:r>
            <a:r>
              <a:rPr lang="fr-FR" dirty="0" err="1" smtClean="0"/>
              <a:t>particles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5408</TotalTime>
  <Words>2911</Words>
  <Application>Microsoft Office PowerPoint</Application>
  <PresentationFormat>Affichage à l'écran (4:3)</PresentationFormat>
  <Paragraphs>385</Paragraphs>
  <Slides>37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37</vt:i4>
      </vt:variant>
    </vt:vector>
  </HeadingPairs>
  <TitlesOfParts>
    <vt:vector size="38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  <vt:lpstr>Diapositive 34</vt:lpstr>
      <vt:lpstr>Diapositive 35</vt:lpstr>
      <vt:lpstr>Diapositive 36</vt:lpstr>
      <vt:lpstr>Diapositive 37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Laurent tassan-Got</dc:creator>
  <cp:lastModifiedBy>Laurent tassan-Got</cp:lastModifiedBy>
  <cp:revision>193</cp:revision>
  <dcterms:created xsi:type="dcterms:W3CDTF">2018-01-12T20:16:19Z</dcterms:created>
  <dcterms:modified xsi:type="dcterms:W3CDTF">2018-01-16T23:37:04Z</dcterms:modified>
</cp:coreProperties>
</file>