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3.xml" ContentType="application/vnd.openxmlformats-officedocument.drawingml.chart+xml"/>
  <Override PartName="/ppt/notesSlides/notesSlide29.xml" ContentType="application/vnd.openxmlformats-officedocument.presentationml.notesSlide+xml"/>
  <Override PartName="/ppt/charts/chart4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6" r:id="rId2"/>
    <p:sldId id="331" r:id="rId3"/>
    <p:sldId id="334" r:id="rId4"/>
    <p:sldId id="258" r:id="rId5"/>
    <p:sldId id="259" r:id="rId6"/>
    <p:sldId id="260" r:id="rId7"/>
    <p:sldId id="261" r:id="rId8"/>
    <p:sldId id="272" r:id="rId9"/>
    <p:sldId id="262" r:id="rId10"/>
    <p:sldId id="271" r:id="rId11"/>
    <p:sldId id="327" r:id="rId12"/>
    <p:sldId id="326" r:id="rId13"/>
    <p:sldId id="311" r:id="rId14"/>
    <p:sldId id="324" r:id="rId15"/>
    <p:sldId id="263" r:id="rId16"/>
    <p:sldId id="314" r:id="rId17"/>
    <p:sldId id="312" r:id="rId18"/>
    <p:sldId id="337" r:id="rId19"/>
    <p:sldId id="317" r:id="rId20"/>
    <p:sldId id="310" r:id="rId21"/>
    <p:sldId id="274" r:id="rId22"/>
    <p:sldId id="322" r:id="rId23"/>
    <p:sldId id="264" r:id="rId24"/>
    <p:sldId id="275" r:id="rId25"/>
    <p:sldId id="323" r:id="rId26"/>
    <p:sldId id="329" r:id="rId27"/>
    <p:sldId id="325" r:id="rId28"/>
    <p:sldId id="301" r:id="rId29"/>
    <p:sldId id="302" r:id="rId30"/>
    <p:sldId id="303" r:id="rId31"/>
    <p:sldId id="304" r:id="rId32"/>
    <p:sldId id="265" r:id="rId33"/>
    <p:sldId id="308" r:id="rId34"/>
    <p:sldId id="309" r:id="rId35"/>
    <p:sldId id="266" r:id="rId36"/>
    <p:sldId id="319" r:id="rId37"/>
    <p:sldId id="330" r:id="rId38"/>
    <p:sldId id="320" r:id="rId39"/>
    <p:sldId id="347" r:id="rId40"/>
    <p:sldId id="281" r:id="rId41"/>
    <p:sldId id="282" r:id="rId42"/>
    <p:sldId id="284" r:id="rId43"/>
    <p:sldId id="343" r:id="rId44"/>
    <p:sldId id="286" r:id="rId45"/>
    <p:sldId id="287" r:id="rId46"/>
    <p:sldId id="289" r:id="rId47"/>
    <p:sldId id="288" r:id="rId48"/>
    <p:sldId id="332" r:id="rId49"/>
    <p:sldId id="333" r:id="rId50"/>
    <p:sldId id="348" r:id="rId51"/>
    <p:sldId id="335" r:id="rId52"/>
    <p:sldId id="294" r:id="rId53"/>
    <p:sldId id="295" r:id="rId54"/>
    <p:sldId id="338" r:id="rId55"/>
    <p:sldId id="340" r:id="rId56"/>
    <p:sldId id="341" r:id="rId57"/>
    <p:sldId id="339" r:id="rId58"/>
    <p:sldId id="342" r:id="rId59"/>
    <p:sldId id="336" r:id="rId60"/>
    <p:sldId id="344" r:id="rId61"/>
    <p:sldId id="298" r:id="rId62"/>
    <p:sldId id="345" r:id="rId6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AF\SCENARIO\UOX_MOX_Param\Scenario_Fr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AF\SCENARIO\UOX_MOX_Param\Scenario_Fr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Personne\Mes%20documents\TAF\POST-DOC\Gedepeon\courbes%20et%20donn&#233;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TAF\SYSTEME\Incertitudes\IPHC\Analyse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Exemple_keff!$A$3:$A$23</c:f>
              <c:numCache>
                <c:formatCode>General</c:formatCode>
                <c:ptCount val="21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2.6</c:v>
                </c:pt>
                <c:pt idx="14">
                  <c:v>2.8</c:v>
                </c:pt>
                <c:pt idx="15">
                  <c:v>3</c:v>
                </c:pt>
                <c:pt idx="16">
                  <c:v>3.2</c:v>
                </c:pt>
                <c:pt idx="17">
                  <c:v>3.4</c:v>
                </c:pt>
                <c:pt idx="18">
                  <c:v>3.6</c:v>
                </c:pt>
                <c:pt idx="19">
                  <c:v>3.8</c:v>
                </c:pt>
                <c:pt idx="20">
                  <c:v>4</c:v>
                </c:pt>
              </c:numCache>
            </c:numRef>
          </c:xVal>
          <c:yVal>
            <c:numRef>
              <c:f>Exemple_keff!$C$3:$C$23</c:f>
              <c:numCache>
                <c:formatCode>General</c:formatCode>
                <c:ptCount val="21"/>
                <c:pt idx="0">
                  <c:v>1.2027000000000001</c:v>
                </c:pt>
                <c:pt idx="1">
                  <c:v>1.1430100000000001</c:v>
                </c:pt>
                <c:pt idx="2">
                  <c:v>1.1194999999999999</c:v>
                </c:pt>
                <c:pt idx="3">
                  <c:v>1.0937699999999999</c:v>
                </c:pt>
                <c:pt idx="4">
                  <c:v>1.0717699999999999</c:v>
                </c:pt>
                <c:pt idx="5">
                  <c:v>1.0504599999999999</c:v>
                </c:pt>
                <c:pt idx="6">
                  <c:v>1.02993</c:v>
                </c:pt>
                <c:pt idx="7">
                  <c:v>1.0134799999999999</c:v>
                </c:pt>
                <c:pt idx="8">
                  <c:v>0.99460099999999996</c:v>
                </c:pt>
                <c:pt idx="9">
                  <c:v>0.97847600000000001</c:v>
                </c:pt>
                <c:pt idx="10">
                  <c:v>0.961974</c:v>
                </c:pt>
                <c:pt idx="11">
                  <c:v>0.94461899999999999</c:v>
                </c:pt>
                <c:pt idx="12">
                  <c:v>0.92949999999999999</c:v>
                </c:pt>
                <c:pt idx="13">
                  <c:v>0.91561599999999999</c:v>
                </c:pt>
                <c:pt idx="14">
                  <c:v>0.90098900000000004</c:v>
                </c:pt>
                <c:pt idx="15">
                  <c:v>0.88726499999999997</c:v>
                </c:pt>
                <c:pt idx="16">
                  <c:v>0.87393500000000002</c:v>
                </c:pt>
                <c:pt idx="17">
                  <c:v>0.860317</c:v>
                </c:pt>
                <c:pt idx="18">
                  <c:v>0.85025200000000001</c:v>
                </c:pt>
                <c:pt idx="19">
                  <c:v>0.83763699999999996</c:v>
                </c:pt>
                <c:pt idx="20">
                  <c:v>0.82645000000000002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437376"/>
        <c:axId val="96439296"/>
      </c:scatterChart>
      <c:valAx>
        <c:axId val="96437376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 smtClean="0"/>
                  <a:t>Year of operation</a:t>
                </a:r>
                <a:endParaRPr lang="en-US" sz="18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96439296"/>
        <c:crosses val="autoZero"/>
        <c:crossBetween val="midCat"/>
      </c:valAx>
      <c:valAx>
        <c:axId val="96439296"/>
        <c:scaling>
          <c:orientation val="minMax"/>
          <c:max val="1.3"/>
          <c:min val="0.8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 err="1" smtClean="0"/>
                  <a:t>K_inf</a:t>
                </a:r>
                <a:endParaRPr lang="en-US" sz="18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96437376"/>
        <c:crosses val="autoZero"/>
        <c:crossBetween val="midCat"/>
      </c:valAx>
      <c:spPr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Exemple_keff!$A$3:$A$23</c:f>
              <c:numCache>
                <c:formatCode>General</c:formatCode>
                <c:ptCount val="21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2.6</c:v>
                </c:pt>
                <c:pt idx="14">
                  <c:v>2.8</c:v>
                </c:pt>
                <c:pt idx="15">
                  <c:v>3</c:v>
                </c:pt>
                <c:pt idx="16">
                  <c:v>3.2</c:v>
                </c:pt>
                <c:pt idx="17">
                  <c:v>3.4</c:v>
                </c:pt>
                <c:pt idx="18">
                  <c:v>3.6</c:v>
                </c:pt>
                <c:pt idx="19">
                  <c:v>3.8</c:v>
                </c:pt>
                <c:pt idx="20">
                  <c:v>4</c:v>
                </c:pt>
              </c:numCache>
            </c:numRef>
          </c:xVal>
          <c:yVal>
            <c:numRef>
              <c:f>Exemple_keff!$C$3:$C$23</c:f>
              <c:numCache>
                <c:formatCode>General</c:formatCode>
                <c:ptCount val="21"/>
                <c:pt idx="0">
                  <c:v>1.2027000000000001</c:v>
                </c:pt>
                <c:pt idx="1">
                  <c:v>1.1430100000000001</c:v>
                </c:pt>
                <c:pt idx="2">
                  <c:v>1.1194999999999999</c:v>
                </c:pt>
                <c:pt idx="3">
                  <c:v>1.0937699999999999</c:v>
                </c:pt>
                <c:pt idx="4">
                  <c:v>1.0717699999999999</c:v>
                </c:pt>
                <c:pt idx="5">
                  <c:v>1.0504599999999999</c:v>
                </c:pt>
                <c:pt idx="6">
                  <c:v>1.02993</c:v>
                </c:pt>
                <c:pt idx="7">
                  <c:v>1.0134799999999999</c:v>
                </c:pt>
                <c:pt idx="8">
                  <c:v>0.99460099999999996</c:v>
                </c:pt>
                <c:pt idx="9">
                  <c:v>0.97847600000000001</c:v>
                </c:pt>
                <c:pt idx="10">
                  <c:v>0.961974</c:v>
                </c:pt>
                <c:pt idx="11">
                  <c:v>0.94461899999999999</c:v>
                </c:pt>
                <c:pt idx="12">
                  <c:v>0.92949999999999999</c:v>
                </c:pt>
                <c:pt idx="13">
                  <c:v>0.91561599999999999</c:v>
                </c:pt>
                <c:pt idx="14">
                  <c:v>0.90098900000000004</c:v>
                </c:pt>
                <c:pt idx="15">
                  <c:v>0.88726499999999997</c:v>
                </c:pt>
                <c:pt idx="16">
                  <c:v>0.87393500000000002</c:v>
                </c:pt>
                <c:pt idx="17">
                  <c:v>0.860317</c:v>
                </c:pt>
                <c:pt idx="18">
                  <c:v>0.85025200000000001</c:v>
                </c:pt>
                <c:pt idx="19">
                  <c:v>0.83763699999999996</c:v>
                </c:pt>
                <c:pt idx="20">
                  <c:v>0.82645000000000002</c:v>
                </c:pt>
              </c:numCache>
            </c:numRef>
          </c:yVal>
          <c:smooth val="0"/>
        </c:ser>
        <c:ser>
          <c:idx val="1"/>
          <c:order val="1"/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Exemple_keff!$G$3:$G$21</c:f>
              <c:numCache>
                <c:formatCode>General</c:formatCode>
                <c:ptCount val="19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0.8</c:v>
                </c:pt>
                <c:pt idx="6">
                  <c:v>1</c:v>
                </c:pt>
                <c:pt idx="7">
                  <c:v>1.2</c:v>
                </c:pt>
                <c:pt idx="8">
                  <c:v>1.4</c:v>
                </c:pt>
                <c:pt idx="9">
                  <c:v>1.6</c:v>
                </c:pt>
                <c:pt idx="10">
                  <c:v>1.6</c:v>
                </c:pt>
                <c:pt idx="11">
                  <c:v>1.8</c:v>
                </c:pt>
                <c:pt idx="12">
                  <c:v>2</c:v>
                </c:pt>
                <c:pt idx="13">
                  <c:v>2.2000000000000002</c:v>
                </c:pt>
                <c:pt idx="14">
                  <c:v>2.4</c:v>
                </c:pt>
                <c:pt idx="15">
                  <c:v>2.4</c:v>
                </c:pt>
                <c:pt idx="16">
                  <c:v>2.6</c:v>
                </c:pt>
                <c:pt idx="17">
                  <c:v>2.8</c:v>
                </c:pt>
                <c:pt idx="18">
                  <c:v>3</c:v>
                </c:pt>
              </c:numCache>
            </c:numRef>
          </c:xVal>
          <c:yVal>
            <c:numRef>
              <c:f>Exemple_keff!$F$3:$F$21</c:f>
              <c:numCache>
                <c:formatCode>General</c:formatCode>
                <c:ptCount val="19"/>
                <c:pt idx="0">
                  <c:v>1.0843153333333333</c:v>
                </c:pt>
                <c:pt idx="1">
                  <c:v>1.0518146666666668</c:v>
                </c:pt>
                <c:pt idx="2">
                  <c:v>1.0313496666666666</c:v>
                </c:pt>
                <c:pt idx="3">
                  <c:v>1.0122499999999999</c:v>
                </c:pt>
                <c:pt idx="4">
                  <c:v>0.99399566666666661</c:v>
                </c:pt>
                <c:pt idx="5">
                  <c:v>1.0843153333333333</c:v>
                </c:pt>
                <c:pt idx="6">
                  <c:v>1.0518146666666668</c:v>
                </c:pt>
                <c:pt idx="7">
                  <c:v>1.0313496666666666</c:v>
                </c:pt>
                <c:pt idx="8">
                  <c:v>1.0122499999999999</c:v>
                </c:pt>
                <c:pt idx="9">
                  <c:v>0.99399566666666661</c:v>
                </c:pt>
                <c:pt idx="10">
                  <c:v>1.0843153333333333</c:v>
                </c:pt>
                <c:pt idx="11">
                  <c:v>1.0518146666666668</c:v>
                </c:pt>
                <c:pt idx="12">
                  <c:v>1.0313496666666666</c:v>
                </c:pt>
                <c:pt idx="13">
                  <c:v>1.0122499999999999</c:v>
                </c:pt>
                <c:pt idx="14">
                  <c:v>0.99399566666666661</c:v>
                </c:pt>
                <c:pt idx="15">
                  <c:v>1.0843153333333333</c:v>
                </c:pt>
                <c:pt idx="16">
                  <c:v>1.0518146666666668</c:v>
                </c:pt>
                <c:pt idx="17">
                  <c:v>1.0313496666666666</c:v>
                </c:pt>
                <c:pt idx="18">
                  <c:v>1.0122499999999999</c:v>
                </c:pt>
              </c:numCache>
            </c:numRef>
          </c:yVal>
          <c:smooth val="0"/>
        </c:ser>
        <c:ser>
          <c:idx val="2"/>
          <c:order val="2"/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Exemple_keff!$A$3:$A$22</c:f>
              <c:numCache>
                <c:formatCode>General</c:formatCode>
                <c:ptCount val="20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2.6</c:v>
                </c:pt>
                <c:pt idx="14">
                  <c:v>2.8</c:v>
                </c:pt>
                <c:pt idx="15">
                  <c:v>3</c:v>
                </c:pt>
                <c:pt idx="16">
                  <c:v>3.2</c:v>
                </c:pt>
                <c:pt idx="17">
                  <c:v>3.4</c:v>
                </c:pt>
                <c:pt idx="18">
                  <c:v>3.6</c:v>
                </c:pt>
                <c:pt idx="19">
                  <c:v>3.8</c:v>
                </c:pt>
              </c:numCache>
            </c:numRef>
          </c:xVal>
          <c:yVal>
            <c:numRef>
              <c:f>Exemple_keff!$D$3:$D$22</c:f>
              <c:numCache>
                <c:formatCode>General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</c:numCache>
            </c:numRef>
          </c:yVal>
          <c:smooth val="0"/>
        </c:ser>
        <c:ser>
          <c:idx val="3"/>
          <c:order val="3"/>
          <c:spPr>
            <a:ln>
              <a:solidFill>
                <a:schemeClr val="tx1"/>
              </a:solidFill>
              <a:prstDash val="lgDashDot"/>
            </a:ln>
          </c:spPr>
          <c:marker>
            <c:symbol val="none"/>
          </c:marker>
          <c:xVal>
            <c:numRef>
              <c:f>Exemple_keff!$I$3:$I$4</c:f>
              <c:numCache>
                <c:formatCode>General</c:formatCode>
                <c:ptCount val="2"/>
                <c:pt idx="0">
                  <c:v>0.8</c:v>
                </c:pt>
                <c:pt idx="1">
                  <c:v>0.8</c:v>
                </c:pt>
              </c:numCache>
            </c:numRef>
          </c:xVal>
          <c:yVal>
            <c:numRef>
              <c:f>Exemple_keff!$J$3:$J$4</c:f>
              <c:numCache>
                <c:formatCode>General</c:formatCode>
                <c:ptCount val="2"/>
                <c:pt idx="0">
                  <c:v>0.8</c:v>
                </c:pt>
                <c:pt idx="1">
                  <c:v>1.3</c:v>
                </c:pt>
              </c:numCache>
            </c:numRef>
          </c:yVal>
          <c:smooth val="0"/>
        </c:ser>
        <c:ser>
          <c:idx val="4"/>
          <c:order val="4"/>
          <c:spPr>
            <a:ln>
              <a:solidFill>
                <a:sysClr val="windowText" lastClr="000000"/>
              </a:solidFill>
              <a:prstDash val="lgDashDot"/>
            </a:ln>
          </c:spPr>
          <c:marker>
            <c:symbol val="none"/>
          </c:marker>
          <c:xVal>
            <c:numRef>
              <c:f>Exemple_keff!$I$6:$I$7</c:f>
              <c:numCache>
                <c:formatCode>General</c:formatCode>
                <c:ptCount val="2"/>
                <c:pt idx="0">
                  <c:v>1.6</c:v>
                </c:pt>
                <c:pt idx="1">
                  <c:v>1.6</c:v>
                </c:pt>
              </c:numCache>
            </c:numRef>
          </c:xVal>
          <c:yVal>
            <c:numRef>
              <c:f>Exemple_keff!$J$6:$J$7</c:f>
              <c:numCache>
                <c:formatCode>General</c:formatCode>
                <c:ptCount val="2"/>
                <c:pt idx="0">
                  <c:v>0.8</c:v>
                </c:pt>
                <c:pt idx="1">
                  <c:v>1.3</c:v>
                </c:pt>
              </c:numCache>
            </c:numRef>
          </c:yVal>
          <c:smooth val="0"/>
        </c:ser>
        <c:ser>
          <c:idx val="5"/>
          <c:order val="5"/>
          <c:spPr>
            <a:ln>
              <a:solidFill>
                <a:sysClr val="windowText" lastClr="000000"/>
              </a:solidFill>
              <a:prstDash val="lgDashDot"/>
            </a:ln>
          </c:spPr>
          <c:marker>
            <c:symbol val="none"/>
          </c:marker>
          <c:xVal>
            <c:numRef>
              <c:f>Exemple_keff!$I$9:$I$10</c:f>
              <c:numCache>
                <c:formatCode>General</c:formatCode>
                <c:ptCount val="2"/>
                <c:pt idx="0">
                  <c:v>2.4</c:v>
                </c:pt>
                <c:pt idx="1">
                  <c:v>2.4</c:v>
                </c:pt>
              </c:numCache>
            </c:numRef>
          </c:xVal>
          <c:yVal>
            <c:numRef>
              <c:f>Exemple_keff!$J$9:$J$10</c:f>
              <c:numCache>
                <c:formatCode>General</c:formatCode>
                <c:ptCount val="2"/>
                <c:pt idx="0">
                  <c:v>0.8</c:v>
                </c:pt>
                <c:pt idx="1">
                  <c:v>1.3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549504"/>
        <c:axId val="96551680"/>
      </c:scatterChart>
      <c:valAx>
        <c:axId val="96549504"/>
        <c:scaling>
          <c:orientation val="minMax"/>
          <c:max val="4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 dirty="0" smtClean="0"/>
                  <a:t>Year of operation</a:t>
                </a:r>
                <a:endParaRPr lang="en-US" sz="18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96551680"/>
        <c:crosses val="autoZero"/>
        <c:crossBetween val="midCat"/>
      </c:valAx>
      <c:valAx>
        <c:axId val="96551680"/>
        <c:scaling>
          <c:orientation val="minMax"/>
          <c:max val="1.3"/>
          <c:min val="0.8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 smtClean="0"/>
                  <a:t>K </a:t>
                </a:r>
                <a:r>
                  <a:rPr lang="en-US" sz="1800" dirty="0" err="1" smtClean="0"/>
                  <a:t>inf</a:t>
                </a:r>
                <a:endParaRPr lang="en-US" sz="1800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96549504"/>
        <c:crosses val="autoZero"/>
        <c:crossBetween val="midCat"/>
      </c:valAx>
      <c:spPr>
        <a:solidFill>
          <a:schemeClr val="bg1"/>
        </a:solidFill>
        <a:ln w="12700">
          <a:solidFill>
            <a:schemeClr val="tx1"/>
          </a:solidFill>
          <a:prstDash val="solid"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Feuil2!$D$103:$O$103</c:f>
              <c:numCache>
                <c:formatCode>General</c:formatCode>
                <c:ptCount val="12"/>
                <c:pt idx="0">
                  <c:v>1.15246</c:v>
                </c:pt>
                <c:pt idx="1">
                  <c:v>1.1527293333333333</c:v>
                </c:pt>
                <c:pt idx="2">
                  <c:v>1.1529986666666665</c:v>
                </c:pt>
                <c:pt idx="3">
                  <c:v>1.1532679999999997</c:v>
                </c:pt>
                <c:pt idx="4">
                  <c:v>1.1535373333333341</c:v>
                </c:pt>
                <c:pt idx="5">
                  <c:v>1.1538066666666662</c:v>
                </c:pt>
                <c:pt idx="6">
                  <c:v>1.1540760000000001</c:v>
                </c:pt>
                <c:pt idx="7">
                  <c:v>1.154345333333336</c:v>
                </c:pt>
                <c:pt idx="8">
                  <c:v>1.1546146666666661</c:v>
                </c:pt>
                <c:pt idx="9">
                  <c:v>1.1548839999999991</c:v>
                </c:pt>
                <c:pt idx="10">
                  <c:v>1.1551533333333341</c:v>
                </c:pt>
                <c:pt idx="11">
                  <c:v>1.155422666666666</c:v>
                </c:pt>
              </c:numCache>
            </c:numRef>
          </c:cat>
          <c:val>
            <c:numRef>
              <c:f>Feuil2!$D$104:$O$104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7</c:v>
                </c:pt>
                <c:pt idx="5">
                  <c:v>8</c:v>
                </c:pt>
                <c:pt idx="6">
                  <c:v>12</c:v>
                </c:pt>
                <c:pt idx="7">
                  <c:v>10</c:v>
                </c:pt>
                <c:pt idx="8">
                  <c:v>16</c:v>
                </c:pt>
                <c:pt idx="9">
                  <c:v>15</c:v>
                </c:pt>
                <c:pt idx="10">
                  <c:v>11</c:v>
                </c:pt>
                <c:pt idx="1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873792"/>
        <c:axId val="105875328"/>
      </c:barChart>
      <c:catAx>
        <c:axId val="105873792"/>
        <c:scaling>
          <c:orientation val="minMax"/>
        </c:scaling>
        <c:delete val="0"/>
        <c:axPos val="b"/>
        <c:numFmt formatCode="#,##0.0000" sourceLinked="0"/>
        <c:majorTickMark val="out"/>
        <c:minorTickMark val="none"/>
        <c:tickLblPos val="nextTo"/>
        <c:crossAx val="105875328"/>
        <c:crosses val="autoZero"/>
        <c:auto val="1"/>
        <c:lblAlgn val="ctr"/>
        <c:lblOffset val="100"/>
        <c:noMultiLvlLbl val="0"/>
      </c:catAx>
      <c:valAx>
        <c:axId val="105875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58737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Th-232 (capture)</a:t>
            </a:r>
          </a:p>
        </c:rich>
      </c:tx>
      <c:layout>
        <c:manualLayout>
          <c:xMode val="edge"/>
          <c:yMode val="edge"/>
          <c:x val="0.31465416474841257"/>
          <c:y val="0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9113968654059757"/>
          <c:y val="0.14399314668999708"/>
          <c:w val="0.7130878496808869"/>
          <c:h val="0.60103597821766919"/>
        </c:manualLayout>
      </c:layout>
      <c:scatterChart>
        <c:scatterStyle val="lineMarker"/>
        <c:varyColors val="0"/>
        <c:ser>
          <c:idx val="0"/>
          <c:order val="0"/>
          <c:spPr>
            <a:ln w="38100"/>
          </c:spPr>
          <c:marker>
            <c:symbol val="none"/>
          </c:marker>
          <c:xVal>
            <c:numRef>
              <c:f>Resultats_Forme_MCNP6!$A$2:$A$476</c:f>
              <c:numCache>
                <c:formatCode>General</c:formatCode>
                <c:ptCount val="475"/>
                <c:pt idx="0">
                  <c:v>9.9999999999999994E-12</c:v>
                </c:pt>
                <c:pt idx="1">
                  <c:v>1E-10</c:v>
                </c:pt>
                <c:pt idx="2">
                  <c:v>5.0000000000000003E-10</c:v>
                </c:pt>
                <c:pt idx="3">
                  <c:v>5.0000000000000003E-10</c:v>
                </c:pt>
                <c:pt idx="4">
                  <c:v>7.5E-10</c:v>
                </c:pt>
                <c:pt idx="5">
                  <c:v>7.5E-10</c:v>
                </c:pt>
                <c:pt idx="6">
                  <c:v>1.0000000000000001E-9</c:v>
                </c:pt>
                <c:pt idx="7">
                  <c:v>1.0000000000000001E-9</c:v>
                </c:pt>
                <c:pt idx="8">
                  <c:v>1.2E-9</c:v>
                </c:pt>
                <c:pt idx="9">
                  <c:v>1.2E-9</c:v>
                </c:pt>
                <c:pt idx="10">
                  <c:v>1.5E-9</c:v>
                </c:pt>
                <c:pt idx="11">
                  <c:v>1.5E-9</c:v>
                </c:pt>
                <c:pt idx="12">
                  <c:v>2.0000000000000001E-9</c:v>
                </c:pt>
                <c:pt idx="13">
                  <c:v>2.0000000000000001E-9</c:v>
                </c:pt>
                <c:pt idx="14">
                  <c:v>2.5000000000000001E-9</c:v>
                </c:pt>
                <c:pt idx="15">
                  <c:v>2.5000000000000001E-9</c:v>
                </c:pt>
                <c:pt idx="16">
                  <c:v>3E-9</c:v>
                </c:pt>
                <c:pt idx="17">
                  <c:v>3E-9</c:v>
                </c:pt>
                <c:pt idx="18">
                  <c:v>4.0000000000000002E-9</c:v>
                </c:pt>
                <c:pt idx="19">
                  <c:v>4.0000000000000002E-9</c:v>
                </c:pt>
                <c:pt idx="20">
                  <c:v>5.0000000000000001E-9</c:v>
                </c:pt>
                <c:pt idx="21">
                  <c:v>5.0000000000000001E-9</c:v>
                </c:pt>
                <c:pt idx="22">
                  <c:v>7.4999999999999993E-9</c:v>
                </c:pt>
                <c:pt idx="23">
                  <c:v>7.4999999999999993E-9</c:v>
                </c:pt>
                <c:pt idx="24">
                  <c:v>1E-8</c:v>
                </c:pt>
                <c:pt idx="25">
                  <c:v>1E-8</c:v>
                </c:pt>
                <c:pt idx="26">
                  <c:v>2.5300000000000002E-8</c:v>
                </c:pt>
                <c:pt idx="27">
                  <c:v>2.5300000000000002E-8</c:v>
                </c:pt>
                <c:pt idx="28">
                  <c:v>2.9999999999999997E-8</c:v>
                </c:pt>
                <c:pt idx="29">
                  <c:v>2.9999999999999997E-8</c:v>
                </c:pt>
                <c:pt idx="30">
                  <c:v>4.0000000000000001E-8</c:v>
                </c:pt>
                <c:pt idx="31">
                  <c:v>4.0000000000000001E-8</c:v>
                </c:pt>
                <c:pt idx="32">
                  <c:v>4.9999999999999998E-8</c:v>
                </c:pt>
                <c:pt idx="33">
                  <c:v>4.9999999999999998E-8</c:v>
                </c:pt>
                <c:pt idx="34">
                  <c:v>5.9999999999999995E-8</c:v>
                </c:pt>
                <c:pt idx="35">
                  <c:v>5.9999999999999995E-8</c:v>
                </c:pt>
                <c:pt idx="36">
                  <c:v>7.0000000000000005E-8</c:v>
                </c:pt>
                <c:pt idx="37">
                  <c:v>7.0000000000000005E-8</c:v>
                </c:pt>
                <c:pt idx="38">
                  <c:v>8.0000000000000002E-8</c:v>
                </c:pt>
                <c:pt idx="39">
                  <c:v>8.0000000000000002E-8</c:v>
                </c:pt>
                <c:pt idx="40">
                  <c:v>8.9999999999999999E-8</c:v>
                </c:pt>
                <c:pt idx="41">
                  <c:v>8.9999999999999999E-8</c:v>
                </c:pt>
                <c:pt idx="42">
                  <c:v>9.9999999999999995E-8</c:v>
                </c:pt>
                <c:pt idx="43">
                  <c:v>9.9999999999999995E-8</c:v>
                </c:pt>
                <c:pt idx="44">
                  <c:v>1.2499999999999999E-7</c:v>
                </c:pt>
                <c:pt idx="45">
                  <c:v>1.2499999999999999E-7</c:v>
                </c:pt>
                <c:pt idx="46">
                  <c:v>1.4999999999999999E-7</c:v>
                </c:pt>
                <c:pt idx="47">
                  <c:v>1.4999999999999999E-7</c:v>
                </c:pt>
                <c:pt idx="48">
                  <c:v>1.7499999999999999E-7</c:v>
                </c:pt>
                <c:pt idx="49">
                  <c:v>1.7499999999999999E-7</c:v>
                </c:pt>
                <c:pt idx="50">
                  <c:v>1.9999999999999999E-7</c:v>
                </c:pt>
                <c:pt idx="51">
                  <c:v>1.9999999999999999E-7</c:v>
                </c:pt>
                <c:pt idx="52">
                  <c:v>2.2499999999999999E-7</c:v>
                </c:pt>
                <c:pt idx="53">
                  <c:v>2.2499999999999999E-7</c:v>
                </c:pt>
                <c:pt idx="54">
                  <c:v>2.4999999999999999E-7</c:v>
                </c:pt>
                <c:pt idx="55">
                  <c:v>2.4999999999999999E-7</c:v>
                </c:pt>
                <c:pt idx="56">
                  <c:v>2.7500000000000001E-7</c:v>
                </c:pt>
                <c:pt idx="57">
                  <c:v>2.7500000000000001E-7</c:v>
                </c:pt>
                <c:pt idx="58">
                  <c:v>2.9999999999999999E-7</c:v>
                </c:pt>
                <c:pt idx="59">
                  <c:v>2.9999999999999999E-7</c:v>
                </c:pt>
                <c:pt idx="60">
                  <c:v>3.2500000000000001E-7</c:v>
                </c:pt>
                <c:pt idx="61">
                  <c:v>3.2500000000000001E-7</c:v>
                </c:pt>
                <c:pt idx="62">
                  <c:v>3.4999999999999998E-7</c:v>
                </c:pt>
                <c:pt idx="63">
                  <c:v>3.4999999999999998E-7</c:v>
                </c:pt>
                <c:pt idx="64">
                  <c:v>3.7500000000000001E-7</c:v>
                </c:pt>
                <c:pt idx="65">
                  <c:v>3.7500000000000001E-7</c:v>
                </c:pt>
                <c:pt idx="66">
                  <c:v>3.9999999999999998E-7</c:v>
                </c:pt>
                <c:pt idx="67">
                  <c:v>3.9999999999999998E-7</c:v>
                </c:pt>
                <c:pt idx="68">
                  <c:v>4.4999999999999998E-7</c:v>
                </c:pt>
                <c:pt idx="69">
                  <c:v>4.4999999999999998E-7</c:v>
                </c:pt>
                <c:pt idx="70">
                  <c:v>4.9999999999999998E-7</c:v>
                </c:pt>
                <c:pt idx="71">
                  <c:v>4.9999999999999998E-7</c:v>
                </c:pt>
                <c:pt idx="72">
                  <c:v>5.5000000000000003E-7</c:v>
                </c:pt>
                <c:pt idx="73">
                  <c:v>5.5000000000000003E-7</c:v>
                </c:pt>
                <c:pt idx="74">
                  <c:v>5.9999999999999997E-7</c:v>
                </c:pt>
                <c:pt idx="75">
                  <c:v>5.9999999999999997E-7</c:v>
                </c:pt>
                <c:pt idx="76">
                  <c:v>6.2500000000000005E-7</c:v>
                </c:pt>
                <c:pt idx="77">
                  <c:v>6.2500000000000005E-7</c:v>
                </c:pt>
                <c:pt idx="78">
                  <c:v>6.5000000000000002E-7</c:v>
                </c:pt>
                <c:pt idx="79">
                  <c:v>6.5000000000000002E-7</c:v>
                </c:pt>
                <c:pt idx="80">
                  <c:v>6.9999999999999997E-7</c:v>
                </c:pt>
                <c:pt idx="81">
                  <c:v>6.9999999999999997E-7</c:v>
                </c:pt>
                <c:pt idx="82">
                  <c:v>7.5000000000000002E-7</c:v>
                </c:pt>
                <c:pt idx="83">
                  <c:v>7.5000000000000002E-7</c:v>
                </c:pt>
                <c:pt idx="84">
                  <c:v>7.9999999999999996E-7</c:v>
                </c:pt>
                <c:pt idx="85">
                  <c:v>7.9999999999999996E-7</c:v>
                </c:pt>
                <c:pt idx="86">
                  <c:v>8.5000000000000001E-7</c:v>
                </c:pt>
                <c:pt idx="87">
                  <c:v>8.5000000000000001E-7</c:v>
                </c:pt>
                <c:pt idx="88">
                  <c:v>8.9999999999999996E-7</c:v>
                </c:pt>
                <c:pt idx="89">
                  <c:v>8.9999999999999996E-7</c:v>
                </c:pt>
                <c:pt idx="90">
                  <c:v>9.2500000000000004E-7</c:v>
                </c:pt>
                <c:pt idx="91">
                  <c:v>9.2500000000000004E-7</c:v>
                </c:pt>
                <c:pt idx="92">
                  <c:v>9.5000000000000001E-7</c:v>
                </c:pt>
                <c:pt idx="93">
                  <c:v>9.5000000000000001E-7</c:v>
                </c:pt>
                <c:pt idx="94">
                  <c:v>9.7499999999999998E-7</c:v>
                </c:pt>
                <c:pt idx="95">
                  <c:v>9.7499999999999998E-7</c:v>
                </c:pt>
                <c:pt idx="96">
                  <c:v>9.9999999999999995E-7</c:v>
                </c:pt>
                <c:pt idx="97">
                  <c:v>9.9999999999999995E-7</c:v>
                </c:pt>
                <c:pt idx="98">
                  <c:v>1.0100000000000001E-6</c:v>
                </c:pt>
                <c:pt idx="99">
                  <c:v>1.0100000000000001E-6</c:v>
                </c:pt>
                <c:pt idx="100">
                  <c:v>1.02E-6</c:v>
                </c:pt>
                <c:pt idx="101">
                  <c:v>1.02E-6</c:v>
                </c:pt>
                <c:pt idx="102">
                  <c:v>1.0300000000000001E-6</c:v>
                </c:pt>
                <c:pt idx="103">
                  <c:v>1.0300000000000001E-6</c:v>
                </c:pt>
                <c:pt idx="104">
                  <c:v>1.04E-6</c:v>
                </c:pt>
                <c:pt idx="105">
                  <c:v>1.04E-6</c:v>
                </c:pt>
                <c:pt idx="106">
                  <c:v>1.0499999999999999E-6</c:v>
                </c:pt>
                <c:pt idx="107">
                  <c:v>1.0499999999999999E-6</c:v>
                </c:pt>
                <c:pt idx="108">
                  <c:v>1.06E-6</c:v>
                </c:pt>
                <c:pt idx="109">
                  <c:v>1.06E-6</c:v>
                </c:pt>
                <c:pt idx="110">
                  <c:v>1.0699999999999999E-6</c:v>
                </c:pt>
                <c:pt idx="111">
                  <c:v>1.0699999999999999E-6</c:v>
                </c:pt>
                <c:pt idx="112">
                  <c:v>1.08E-6</c:v>
                </c:pt>
                <c:pt idx="113">
                  <c:v>1.08E-6</c:v>
                </c:pt>
                <c:pt idx="114">
                  <c:v>1.0899999999999999E-6</c:v>
                </c:pt>
                <c:pt idx="115">
                  <c:v>1.0899999999999999E-6</c:v>
                </c:pt>
                <c:pt idx="116">
                  <c:v>1.1000000000000001E-6</c:v>
                </c:pt>
                <c:pt idx="117">
                  <c:v>1.1000000000000001E-6</c:v>
                </c:pt>
                <c:pt idx="118">
                  <c:v>1.11E-6</c:v>
                </c:pt>
                <c:pt idx="119">
                  <c:v>1.11E-6</c:v>
                </c:pt>
                <c:pt idx="120">
                  <c:v>1.1200000000000001E-6</c:v>
                </c:pt>
                <c:pt idx="121">
                  <c:v>1.1200000000000001E-6</c:v>
                </c:pt>
                <c:pt idx="122">
                  <c:v>1.13E-6</c:v>
                </c:pt>
                <c:pt idx="123">
                  <c:v>1.13E-6</c:v>
                </c:pt>
                <c:pt idx="124">
                  <c:v>1.1400000000000001E-6</c:v>
                </c:pt>
                <c:pt idx="125">
                  <c:v>1.1400000000000001E-6</c:v>
                </c:pt>
                <c:pt idx="126">
                  <c:v>1.15E-6</c:v>
                </c:pt>
                <c:pt idx="127">
                  <c:v>1.15E-6</c:v>
                </c:pt>
                <c:pt idx="128">
                  <c:v>1.175E-6</c:v>
                </c:pt>
                <c:pt idx="129">
                  <c:v>1.175E-6</c:v>
                </c:pt>
                <c:pt idx="130">
                  <c:v>1.1999999999999999E-6</c:v>
                </c:pt>
                <c:pt idx="131">
                  <c:v>1.1999999999999999E-6</c:v>
                </c:pt>
                <c:pt idx="132">
                  <c:v>1.2249999999999999E-6</c:v>
                </c:pt>
                <c:pt idx="133">
                  <c:v>1.2249999999999999E-6</c:v>
                </c:pt>
                <c:pt idx="134">
                  <c:v>1.2500000000000001E-6</c:v>
                </c:pt>
                <c:pt idx="135">
                  <c:v>1.2500000000000001E-6</c:v>
                </c:pt>
                <c:pt idx="136">
                  <c:v>1.3E-6</c:v>
                </c:pt>
                <c:pt idx="137">
                  <c:v>1.3E-6</c:v>
                </c:pt>
                <c:pt idx="138">
                  <c:v>1.35E-6</c:v>
                </c:pt>
                <c:pt idx="139">
                  <c:v>1.35E-6</c:v>
                </c:pt>
                <c:pt idx="140">
                  <c:v>1.3999999999999999E-6</c:v>
                </c:pt>
                <c:pt idx="141">
                  <c:v>1.3999999999999999E-6</c:v>
                </c:pt>
                <c:pt idx="142">
                  <c:v>1.4500000000000001E-6</c:v>
                </c:pt>
                <c:pt idx="143">
                  <c:v>1.4500000000000001E-6</c:v>
                </c:pt>
                <c:pt idx="144">
                  <c:v>1.5E-6</c:v>
                </c:pt>
                <c:pt idx="145">
                  <c:v>1.5E-6</c:v>
                </c:pt>
                <c:pt idx="146">
                  <c:v>1.59E-6</c:v>
                </c:pt>
                <c:pt idx="147">
                  <c:v>1.59E-6</c:v>
                </c:pt>
                <c:pt idx="148">
                  <c:v>1.68E-6</c:v>
                </c:pt>
                <c:pt idx="149">
                  <c:v>1.68E-6</c:v>
                </c:pt>
                <c:pt idx="150">
                  <c:v>1.77E-6</c:v>
                </c:pt>
                <c:pt idx="151">
                  <c:v>1.77E-6</c:v>
                </c:pt>
                <c:pt idx="152">
                  <c:v>1.86E-6</c:v>
                </c:pt>
                <c:pt idx="153">
                  <c:v>1.86E-6</c:v>
                </c:pt>
                <c:pt idx="154">
                  <c:v>1.9400000000000001E-6</c:v>
                </c:pt>
                <c:pt idx="155">
                  <c:v>1.9400000000000001E-6</c:v>
                </c:pt>
                <c:pt idx="156">
                  <c:v>1.9999999999999999E-6</c:v>
                </c:pt>
                <c:pt idx="157">
                  <c:v>1.9999999999999999E-6</c:v>
                </c:pt>
                <c:pt idx="158">
                  <c:v>2.12E-6</c:v>
                </c:pt>
                <c:pt idx="159">
                  <c:v>2.12E-6</c:v>
                </c:pt>
                <c:pt idx="160">
                  <c:v>2.21E-6</c:v>
                </c:pt>
                <c:pt idx="161">
                  <c:v>2.21E-6</c:v>
                </c:pt>
                <c:pt idx="162">
                  <c:v>2.3E-6</c:v>
                </c:pt>
                <c:pt idx="163">
                  <c:v>2.3E-6</c:v>
                </c:pt>
                <c:pt idx="164">
                  <c:v>2.3800000000000001E-6</c:v>
                </c:pt>
                <c:pt idx="165">
                  <c:v>2.3800000000000001E-6</c:v>
                </c:pt>
                <c:pt idx="166">
                  <c:v>2.4700000000000001E-6</c:v>
                </c:pt>
                <c:pt idx="167">
                  <c:v>2.4700000000000001E-6</c:v>
                </c:pt>
                <c:pt idx="168">
                  <c:v>2.57E-6</c:v>
                </c:pt>
                <c:pt idx="169">
                  <c:v>2.57E-6</c:v>
                </c:pt>
                <c:pt idx="170">
                  <c:v>2.6699999999999998E-6</c:v>
                </c:pt>
                <c:pt idx="171">
                  <c:v>2.6699999999999998E-6</c:v>
                </c:pt>
                <c:pt idx="172">
                  <c:v>2.7700000000000002E-6</c:v>
                </c:pt>
                <c:pt idx="173">
                  <c:v>2.7700000000000002E-6</c:v>
                </c:pt>
                <c:pt idx="174">
                  <c:v>2.8700000000000001E-6</c:v>
                </c:pt>
                <c:pt idx="175">
                  <c:v>2.8700000000000001E-6</c:v>
                </c:pt>
                <c:pt idx="176">
                  <c:v>2.9699999999999999E-6</c:v>
                </c:pt>
                <c:pt idx="177">
                  <c:v>2.9699999999999999E-6</c:v>
                </c:pt>
                <c:pt idx="178">
                  <c:v>3.0000000000000001E-6</c:v>
                </c:pt>
                <c:pt idx="179">
                  <c:v>3.0000000000000001E-6</c:v>
                </c:pt>
                <c:pt idx="180">
                  <c:v>3.05E-6</c:v>
                </c:pt>
                <c:pt idx="181">
                  <c:v>3.05E-6</c:v>
                </c:pt>
                <c:pt idx="182">
                  <c:v>3.1499999999999999E-6</c:v>
                </c:pt>
                <c:pt idx="183">
                  <c:v>3.1499999999999999E-6</c:v>
                </c:pt>
                <c:pt idx="184">
                  <c:v>3.4999999999999999E-6</c:v>
                </c:pt>
                <c:pt idx="185">
                  <c:v>3.4999999999999999E-6</c:v>
                </c:pt>
                <c:pt idx="186">
                  <c:v>3.7299999999999999E-6</c:v>
                </c:pt>
                <c:pt idx="187">
                  <c:v>3.7299999999999999E-6</c:v>
                </c:pt>
                <c:pt idx="188">
                  <c:v>3.9999999999999998E-6</c:v>
                </c:pt>
                <c:pt idx="189">
                  <c:v>3.9999999999999998E-6</c:v>
                </c:pt>
                <c:pt idx="190">
                  <c:v>4.7500000000000003E-6</c:v>
                </c:pt>
                <c:pt idx="191">
                  <c:v>4.7500000000000003E-6</c:v>
                </c:pt>
                <c:pt idx="192">
                  <c:v>5.0000000000000004E-6</c:v>
                </c:pt>
                <c:pt idx="193">
                  <c:v>5.0000000000000004E-6</c:v>
                </c:pt>
                <c:pt idx="194">
                  <c:v>5.4E-6</c:v>
                </c:pt>
                <c:pt idx="195">
                  <c:v>5.4E-6</c:v>
                </c:pt>
                <c:pt idx="196">
                  <c:v>6.0000000000000002E-6</c:v>
                </c:pt>
                <c:pt idx="197">
                  <c:v>6.0000000000000002E-6</c:v>
                </c:pt>
                <c:pt idx="198">
                  <c:v>6.2500000000000003E-6</c:v>
                </c:pt>
                <c:pt idx="199">
                  <c:v>6.2500000000000003E-6</c:v>
                </c:pt>
                <c:pt idx="200">
                  <c:v>6.4999999999999996E-6</c:v>
                </c:pt>
                <c:pt idx="201">
                  <c:v>6.4999999999999996E-6</c:v>
                </c:pt>
                <c:pt idx="202">
                  <c:v>6.7499999999999997E-6</c:v>
                </c:pt>
                <c:pt idx="203">
                  <c:v>6.7499999999999997E-6</c:v>
                </c:pt>
                <c:pt idx="204">
                  <c:v>6.9999999999999999E-6</c:v>
                </c:pt>
                <c:pt idx="205">
                  <c:v>6.9999999999999999E-6</c:v>
                </c:pt>
                <c:pt idx="206">
                  <c:v>7.1500000000000002E-6</c:v>
                </c:pt>
                <c:pt idx="207">
                  <c:v>7.1500000000000002E-6</c:v>
                </c:pt>
                <c:pt idx="208">
                  <c:v>8.1000000000000004E-6</c:v>
                </c:pt>
                <c:pt idx="209">
                  <c:v>8.1000000000000004E-6</c:v>
                </c:pt>
                <c:pt idx="210">
                  <c:v>9.0999999999999993E-6</c:v>
                </c:pt>
                <c:pt idx="211">
                  <c:v>9.0999999999999993E-6</c:v>
                </c:pt>
                <c:pt idx="212">
                  <c:v>1.0000000000000001E-5</c:v>
                </c:pt>
                <c:pt idx="213">
                  <c:v>1.0000000000000001E-5</c:v>
                </c:pt>
                <c:pt idx="214">
                  <c:v>1.15E-5</c:v>
                </c:pt>
                <c:pt idx="215">
                  <c:v>1.15E-5</c:v>
                </c:pt>
                <c:pt idx="216">
                  <c:v>1.19E-5</c:v>
                </c:pt>
                <c:pt idx="217">
                  <c:v>1.19E-5</c:v>
                </c:pt>
                <c:pt idx="218">
                  <c:v>1.29E-5</c:v>
                </c:pt>
                <c:pt idx="219">
                  <c:v>1.29E-5</c:v>
                </c:pt>
                <c:pt idx="220">
                  <c:v>1.375E-5</c:v>
                </c:pt>
                <c:pt idx="221">
                  <c:v>1.375E-5</c:v>
                </c:pt>
                <c:pt idx="222">
                  <c:v>1.4399999999999999E-5</c:v>
                </c:pt>
                <c:pt idx="223">
                  <c:v>1.4399999999999999E-5</c:v>
                </c:pt>
                <c:pt idx="224">
                  <c:v>1.5099999999999999E-5</c:v>
                </c:pt>
                <c:pt idx="225">
                  <c:v>1.5099999999999999E-5</c:v>
                </c:pt>
                <c:pt idx="226">
                  <c:v>1.5999999999999999E-5</c:v>
                </c:pt>
                <c:pt idx="227">
                  <c:v>1.5999999999999999E-5</c:v>
                </c:pt>
                <c:pt idx="228">
                  <c:v>1.7E-5</c:v>
                </c:pt>
                <c:pt idx="229">
                  <c:v>1.7E-5</c:v>
                </c:pt>
                <c:pt idx="230">
                  <c:v>1.8499999999999999E-5</c:v>
                </c:pt>
                <c:pt idx="231">
                  <c:v>1.8499999999999999E-5</c:v>
                </c:pt>
                <c:pt idx="232">
                  <c:v>1.9000000000000001E-5</c:v>
                </c:pt>
                <c:pt idx="233">
                  <c:v>1.9000000000000001E-5</c:v>
                </c:pt>
                <c:pt idx="234">
                  <c:v>2.0000000000000002E-5</c:v>
                </c:pt>
                <c:pt idx="235">
                  <c:v>2.0000000000000002E-5</c:v>
                </c:pt>
                <c:pt idx="236">
                  <c:v>2.0999999999999999E-5</c:v>
                </c:pt>
                <c:pt idx="237">
                  <c:v>2.0999999999999999E-5</c:v>
                </c:pt>
                <c:pt idx="238">
                  <c:v>2.2500000000000001E-5</c:v>
                </c:pt>
                <c:pt idx="239">
                  <c:v>2.2500000000000001E-5</c:v>
                </c:pt>
                <c:pt idx="240">
                  <c:v>2.5000000000000001E-5</c:v>
                </c:pt>
                <c:pt idx="241">
                  <c:v>2.5000000000000001E-5</c:v>
                </c:pt>
                <c:pt idx="242">
                  <c:v>2.7500000000000001E-5</c:v>
                </c:pt>
                <c:pt idx="243">
                  <c:v>2.7500000000000001E-5</c:v>
                </c:pt>
                <c:pt idx="244">
                  <c:v>3.0000000000000001E-5</c:v>
                </c:pt>
                <c:pt idx="245">
                  <c:v>3.0000000000000001E-5</c:v>
                </c:pt>
                <c:pt idx="246">
                  <c:v>3.1250000000000001E-5</c:v>
                </c:pt>
                <c:pt idx="247">
                  <c:v>3.1250000000000001E-5</c:v>
                </c:pt>
                <c:pt idx="248">
                  <c:v>3.1749999999999999E-5</c:v>
                </c:pt>
                <c:pt idx="249">
                  <c:v>3.1749999999999999E-5</c:v>
                </c:pt>
                <c:pt idx="250">
                  <c:v>3.3250000000000002E-5</c:v>
                </c:pt>
                <c:pt idx="251">
                  <c:v>3.3250000000000002E-5</c:v>
                </c:pt>
                <c:pt idx="252">
                  <c:v>3.375E-5</c:v>
                </c:pt>
                <c:pt idx="253">
                  <c:v>3.375E-5</c:v>
                </c:pt>
                <c:pt idx="254">
                  <c:v>3.4600000000000001E-5</c:v>
                </c:pt>
                <c:pt idx="255">
                  <c:v>3.4600000000000001E-5</c:v>
                </c:pt>
                <c:pt idx="256">
                  <c:v>3.5500000000000002E-5</c:v>
                </c:pt>
                <c:pt idx="257">
                  <c:v>3.5500000000000002E-5</c:v>
                </c:pt>
                <c:pt idx="258">
                  <c:v>3.6999999999999998E-5</c:v>
                </c:pt>
                <c:pt idx="259">
                  <c:v>3.6999999999999998E-5</c:v>
                </c:pt>
                <c:pt idx="260">
                  <c:v>3.8000000000000002E-5</c:v>
                </c:pt>
                <c:pt idx="261">
                  <c:v>3.8000000000000002E-5</c:v>
                </c:pt>
                <c:pt idx="262">
                  <c:v>3.9100000000000002E-5</c:v>
                </c:pt>
                <c:pt idx="263">
                  <c:v>3.9100000000000002E-5</c:v>
                </c:pt>
                <c:pt idx="264">
                  <c:v>3.96E-5</c:v>
                </c:pt>
                <c:pt idx="265">
                  <c:v>3.96E-5</c:v>
                </c:pt>
                <c:pt idx="266">
                  <c:v>4.1E-5</c:v>
                </c:pt>
                <c:pt idx="267">
                  <c:v>4.1E-5</c:v>
                </c:pt>
                <c:pt idx="268">
                  <c:v>4.2400000000000001E-5</c:v>
                </c:pt>
                <c:pt idx="269">
                  <c:v>4.2400000000000001E-5</c:v>
                </c:pt>
                <c:pt idx="270">
                  <c:v>4.3999999999999999E-5</c:v>
                </c:pt>
                <c:pt idx="271">
                  <c:v>4.3999999999999999E-5</c:v>
                </c:pt>
                <c:pt idx="272">
                  <c:v>4.5200000000000001E-5</c:v>
                </c:pt>
                <c:pt idx="273">
                  <c:v>4.5200000000000001E-5</c:v>
                </c:pt>
                <c:pt idx="274">
                  <c:v>4.6999999999999997E-5</c:v>
                </c:pt>
                <c:pt idx="275">
                  <c:v>4.6999999999999997E-5</c:v>
                </c:pt>
                <c:pt idx="276">
                  <c:v>4.8300000000000002E-5</c:v>
                </c:pt>
                <c:pt idx="277">
                  <c:v>4.8300000000000002E-5</c:v>
                </c:pt>
                <c:pt idx="278">
                  <c:v>4.9200000000000003E-5</c:v>
                </c:pt>
                <c:pt idx="279">
                  <c:v>4.9200000000000003E-5</c:v>
                </c:pt>
                <c:pt idx="280">
                  <c:v>5.0599999999999997E-5</c:v>
                </c:pt>
                <c:pt idx="281">
                  <c:v>5.0599999999999997E-5</c:v>
                </c:pt>
                <c:pt idx="282">
                  <c:v>5.1999999999999997E-5</c:v>
                </c:pt>
                <c:pt idx="283">
                  <c:v>5.1999999999999997E-5</c:v>
                </c:pt>
                <c:pt idx="284">
                  <c:v>5.3399999999999997E-5</c:v>
                </c:pt>
                <c:pt idx="285">
                  <c:v>5.3399999999999997E-5</c:v>
                </c:pt>
                <c:pt idx="286">
                  <c:v>5.8999999999999998E-5</c:v>
                </c:pt>
                <c:pt idx="287">
                  <c:v>5.8999999999999998E-5</c:v>
                </c:pt>
                <c:pt idx="288">
                  <c:v>6.0999999999999999E-5</c:v>
                </c:pt>
                <c:pt idx="289">
                  <c:v>6.0999999999999999E-5</c:v>
                </c:pt>
                <c:pt idx="290">
                  <c:v>6.4999999999999994E-5</c:v>
                </c:pt>
                <c:pt idx="291">
                  <c:v>6.4999999999999994E-5</c:v>
                </c:pt>
                <c:pt idx="292">
                  <c:v>6.7500000000000001E-5</c:v>
                </c:pt>
                <c:pt idx="293">
                  <c:v>6.7500000000000001E-5</c:v>
                </c:pt>
                <c:pt idx="294">
                  <c:v>7.2000000000000002E-5</c:v>
                </c:pt>
                <c:pt idx="295">
                  <c:v>7.2000000000000002E-5</c:v>
                </c:pt>
                <c:pt idx="296">
                  <c:v>7.6000000000000004E-5</c:v>
                </c:pt>
                <c:pt idx="297">
                  <c:v>7.6000000000000004E-5</c:v>
                </c:pt>
                <c:pt idx="298">
                  <c:v>8.0000000000000007E-5</c:v>
                </c:pt>
                <c:pt idx="299">
                  <c:v>8.0000000000000007E-5</c:v>
                </c:pt>
                <c:pt idx="300">
                  <c:v>8.2000000000000001E-5</c:v>
                </c:pt>
                <c:pt idx="301">
                  <c:v>8.2000000000000001E-5</c:v>
                </c:pt>
                <c:pt idx="302">
                  <c:v>9.0000000000000006E-5</c:v>
                </c:pt>
                <c:pt idx="303">
                  <c:v>9.0000000000000006E-5</c:v>
                </c:pt>
                <c:pt idx="304">
                  <c:v>1E-4</c:v>
                </c:pt>
                <c:pt idx="305">
                  <c:v>1E-4</c:v>
                </c:pt>
                <c:pt idx="306">
                  <c:v>1.08E-4</c:v>
                </c:pt>
                <c:pt idx="307">
                  <c:v>1.08E-4</c:v>
                </c:pt>
                <c:pt idx="308">
                  <c:v>1.15E-4</c:v>
                </c:pt>
                <c:pt idx="309">
                  <c:v>1.15E-4</c:v>
                </c:pt>
                <c:pt idx="310">
                  <c:v>1.1900000000000001E-4</c:v>
                </c:pt>
                <c:pt idx="311">
                  <c:v>1.1900000000000001E-4</c:v>
                </c:pt>
                <c:pt idx="312">
                  <c:v>1.22E-4</c:v>
                </c:pt>
                <c:pt idx="313">
                  <c:v>1.22E-4</c:v>
                </c:pt>
                <c:pt idx="314">
                  <c:v>1.8599999999999999E-4</c:v>
                </c:pt>
                <c:pt idx="315">
                  <c:v>1.8599999999999999E-4</c:v>
                </c:pt>
                <c:pt idx="316">
                  <c:v>1.9249999999999999E-4</c:v>
                </c:pt>
                <c:pt idx="317">
                  <c:v>1.9249999999999999E-4</c:v>
                </c:pt>
                <c:pt idx="318">
                  <c:v>2.075E-4</c:v>
                </c:pt>
                <c:pt idx="319">
                  <c:v>2.075E-4</c:v>
                </c:pt>
                <c:pt idx="320">
                  <c:v>2.1000000000000001E-4</c:v>
                </c:pt>
                <c:pt idx="321">
                  <c:v>2.1000000000000001E-4</c:v>
                </c:pt>
                <c:pt idx="322">
                  <c:v>2.4000000000000001E-4</c:v>
                </c:pt>
                <c:pt idx="323">
                  <c:v>2.4000000000000001E-4</c:v>
                </c:pt>
                <c:pt idx="324">
                  <c:v>2.8499999999999999E-4</c:v>
                </c:pt>
                <c:pt idx="325">
                  <c:v>2.8499999999999999E-4</c:v>
                </c:pt>
                <c:pt idx="326">
                  <c:v>3.0499999999999999E-4</c:v>
                </c:pt>
                <c:pt idx="327">
                  <c:v>3.0499999999999999E-4</c:v>
                </c:pt>
                <c:pt idx="328">
                  <c:v>5.5000000000000003E-4</c:v>
                </c:pt>
                <c:pt idx="329">
                  <c:v>5.5000000000000003E-4</c:v>
                </c:pt>
                <c:pt idx="330">
                  <c:v>6.7000000000000002E-4</c:v>
                </c:pt>
                <c:pt idx="331">
                  <c:v>6.7000000000000002E-4</c:v>
                </c:pt>
                <c:pt idx="332">
                  <c:v>6.8300000000000001E-4</c:v>
                </c:pt>
                <c:pt idx="333">
                  <c:v>6.8300000000000001E-4</c:v>
                </c:pt>
                <c:pt idx="334">
                  <c:v>9.5E-4</c:v>
                </c:pt>
                <c:pt idx="335">
                  <c:v>9.5E-4</c:v>
                </c:pt>
                <c:pt idx="336">
                  <c:v>1.15E-3</c:v>
                </c:pt>
                <c:pt idx="337">
                  <c:v>1.15E-3</c:v>
                </c:pt>
                <c:pt idx="338">
                  <c:v>1.5E-3</c:v>
                </c:pt>
                <c:pt idx="339">
                  <c:v>1.5E-3</c:v>
                </c:pt>
                <c:pt idx="340">
                  <c:v>1.5499999999999999E-3</c:v>
                </c:pt>
                <c:pt idx="341">
                  <c:v>1.5499999999999999E-3</c:v>
                </c:pt>
                <c:pt idx="342">
                  <c:v>1.8E-3</c:v>
                </c:pt>
                <c:pt idx="343">
                  <c:v>1.8E-3</c:v>
                </c:pt>
                <c:pt idx="344">
                  <c:v>2.2000000000000001E-3</c:v>
                </c:pt>
                <c:pt idx="345">
                  <c:v>2.2000000000000001E-3</c:v>
                </c:pt>
                <c:pt idx="346">
                  <c:v>2.2899999999999999E-3</c:v>
                </c:pt>
                <c:pt idx="347">
                  <c:v>2.2899999999999999E-3</c:v>
                </c:pt>
                <c:pt idx="348">
                  <c:v>2.5799999999999998E-3</c:v>
                </c:pt>
                <c:pt idx="349">
                  <c:v>2.5799999999999998E-3</c:v>
                </c:pt>
                <c:pt idx="350">
                  <c:v>3.0000000000000001E-3</c:v>
                </c:pt>
                <c:pt idx="351">
                  <c:v>3.0000000000000001E-3</c:v>
                </c:pt>
                <c:pt idx="352">
                  <c:v>3.7399999999999998E-3</c:v>
                </c:pt>
                <c:pt idx="353">
                  <c:v>3.7399999999999998E-3</c:v>
                </c:pt>
                <c:pt idx="354">
                  <c:v>3.8999999999999998E-3</c:v>
                </c:pt>
                <c:pt idx="355">
                  <c:v>3.8999999999999998E-3</c:v>
                </c:pt>
                <c:pt idx="356">
                  <c:v>6.0000000000000001E-3</c:v>
                </c:pt>
                <c:pt idx="357">
                  <c:v>6.0000000000000001E-3</c:v>
                </c:pt>
                <c:pt idx="358">
                  <c:v>8.0300000000000007E-3</c:v>
                </c:pt>
                <c:pt idx="359">
                  <c:v>8.0300000000000007E-3</c:v>
                </c:pt>
                <c:pt idx="360">
                  <c:v>9.4999999999999998E-3</c:v>
                </c:pt>
                <c:pt idx="361">
                  <c:v>9.4999999999999998E-3</c:v>
                </c:pt>
                <c:pt idx="362">
                  <c:v>1.2999999999999999E-2</c:v>
                </c:pt>
                <c:pt idx="363">
                  <c:v>1.2999999999999999E-2</c:v>
                </c:pt>
                <c:pt idx="364">
                  <c:v>1.7000000000000001E-2</c:v>
                </c:pt>
                <c:pt idx="365">
                  <c:v>1.7000000000000001E-2</c:v>
                </c:pt>
                <c:pt idx="366">
                  <c:v>2.5000000000000001E-2</c:v>
                </c:pt>
                <c:pt idx="367">
                  <c:v>2.5000000000000001E-2</c:v>
                </c:pt>
                <c:pt idx="368">
                  <c:v>0.03</c:v>
                </c:pt>
                <c:pt idx="369">
                  <c:v>0.03</c:v>
                </c:pt>
                <c:pt idx="370">
                  <c:v>4.4999999999999998E-2</c:v>
                </c:pt>
                <c:pt idx="371">
                  <c:v>4.4999999999999998E-2</c:v>
                </c:pt>
                <c:pt idx="372">
                  <c:v>0.05</c:v>
                </c:pt>
                <c:pt idx="373">
                  <c:v>0.05</c:v>
                </c:pt>
                <c:pt idx="374">
                  <c:v>5.1999999999999998E-2</c:v>
                </c:pt>
                <c:pt idx="375">
                  <c:v>5.1999999999999998E-2</c:v>
                </c:pt>
                <c:pt idx="376">
                  <c:v>0.06</c:v>
                </c:pt>
                <c:pt idx="377">
                  <c:v>0.06</c:v>
                </c:pt>
                <c:pt idx="378">
                  <c:v>7.2999999999999995E-2</c:v>
                </c:pt>
                <c:pt idx="379">
                  <c:v>7.2999999999999995E-2</c:v>
                </c:pt>
                <c:pt idx="380">
                  <c:v>7.4999999999999997E-2</c:v>
                </c:pt>
                <c:pt idx="381">
                  <c:v>7.4999999999999997E-2</c:v>
                </c:pt>
                <c:pt idx="382">
                  <c:v>8.2000000000000003E-2</c:v>
                </c:pt>
                <c:pt idx="383">
                  <c:v>8.2000000000000003E-2</c:v>
                </c:pt>
                <c:pt idx="384">
                  <c:v>8.5000000000000006E-2</c:v>
                </c:pt>
                <c:pt idx="385">
                  <c:v>8.5000000000000006E-2</c:v>
                </c:pt>
                <c:pt idx="386">
                  <c:v>0.1</c:v>
                </c:pt>
                <c:pt idx="387">
                  <c:v>0.1</c:v>
                </c:pt>
                <c:pt idx="388">
                  <c:v>0.1283</c:v>
                </c:pt>
                <c:pt idx="389">
                  <c:v>0.1283</c:v>
                </c:pt>
                <c:pt idx="390">
                  <c:v>0.15</c:v>
                </c:pt>
                <c:pt idx="391">
                  <c:v>0.15</c:v>
                </c:pt>
                <c:pt idx="392">
                  <c:v>0.2</c:v>
                </c:pt>
                <c:pt idx="393">
                  <c:v>0.2</c:v>
                </c:pt>
                <c:pt idx="394">
                  <c:v>0.27</c:v>
                </c:pt>
                <c:pt idx="395">
                  <c:v>0.27</c:v>
                </c:pt>
                <c:pt idx="396">
                  <c:v>0.33</c:v>
                </c:pt>
                <c:pt idx="397">
                  <c:v>0.33</c:v>
                </c:pt>
                <c:pt idx="398">
                  <c:v>0.4</c:v>
                </c:pt>
                <c:pt idx="399">
                  <c:v>0.4</c:v>
                </c:pt>
                <c:pt idx="400">
                  <c:v>0.42</c:v>
                </c:pt>
                <c:pt idx="401">
                  <c:v>0.42</c:v>
                </c:pt>
                <c:pt idx="402">
                  <c:v>0.44</c:v>
                </c:pt>
                <c:pt idx="403">
                  <c:v>0.44</c:v>
                </c:pt>
                <c:pt idx="404">
                  <c:v>0.47</c:v>
                </c:pt>
                <c:pt idx="405">
                  <c:v>0.47</c:v>
                </c:pt>
                <c:pt idx="406">
                  <c:v>0.49952000000000002</c:v>
                </c:pt>
                <c:pt idx="407">
                  <c:v>0.49952000000000002</c:v>
                </c:pt>
                <c:pt idx="408">
                  <c:v>0.55000000000000004</c:v>
                </c:pt>
                <c:pt idx="409">
                  <c:v>0.55000000000000004</c:v>
                </c:pt>
                <c:pt idx="410">
                  <c:v>0.57299999999999995</c:v>
                </c:pt>
                <c:pt idx="411">
                  <c:v>0.57299999999999995</c:v>
                </c:pt>
                <c:pt idx="412">
                  <c:v>0.6</c:v>
                </c:pt>
                <c:pt idx="413">
                  <c:v>0.6</c:v>
                </c:pt>
                <c:pt idx="414">
                  <c:v>0.67</c:v>
                </c:pt>
                <c:pt idx="415">
                  <c:v>0.67</c:v>
                </c:pt>
                <c:pt idx="416">
                  <c:v>0.67900000000000005</c:v>
                </c:pt>
                <c:pt idx="417">
                  <c:v>0.67900000000000005</c:v>
                </c:pt>
                <c:pt idx="418">
                  <c:v>0.75</c:v>
                </c:pt>
                <c:pt idx="419">
                  <c:v>0.75</c:v>
                </c:pt>
                <c:pt idx="420">
                  <c:v>0.82</c:v>
                </c:pt>
                <c:pt idx="421">
                  <c:v>0.82</c:v>
                </c:pt>
                <c:pt idx="422">
                  <c:v>0.86109999999999998</c:v>
                </c:pt>
                <c:pt idx="423">
                  <c:v>0.86109999999999998</c:v>
                </c:pt>
                <c:pt idx="424">
                  <c:v>0.875</c:v>
                </c:pt>
                <c:pt idx="425">
                  <c:v>0.875</c:v>
                </c:pt>
                <c:pt idx="426">
                  <c:v>0.9</c:v>
                </c:pt>
                <c:pt idx="427">
                  <c:v>0.9</c:v>
                </c:pt>
                <c:pt idx="428">
                  <c:v>0.92</c:v>
                </c:pt>
                <c:pt idx="429">
                  <c:v>0.92</c:v>
                </c:pt>
                <c:pt idx="430">
                  <c:v>1.01</c:v>
                </c:pt>
                <c:pt idx="431">
                  <c:v>1.01</c:v>
                </c:pt>
                <c:pt idx="432">
                  <c:v>1.1000000000000001</c:v>
                </c:pt>
                <c:pt idx="433">
                  <c:v>1.1000000000000001</c:v>
                </c:pt>
                <c:pt idx="434">
                  <c:v>1.2</c:v>
                </c:pt>
                <c:pt idx="435">
                  <c:v>1.2</c:v>
                </c:pt>
                <c:pt idx="436">
                  <c:v>1.25</c:v>
                </c:pt>
                <c:pt idx="437">
                  <c:v>1.25</c:v>
                </c:pt>
                <c:pt idx="438">
                  <c:v>1.3169999999999999</c:v>
                </c:pt>
                <c:pt idx="439">
                  <c:v>1.3169999999999999</c:v>
                </c:pt>
                <c:pt idx="440">
                  <c:v>1.3560000000000001</c:v>
                </c:pt>
                <c:pt idx="441">
                  <c:v>1.3560000000000001</c:v>
                </c:pt>
                <c:pt idx="442">
                  <c:v>1.4</c:v>
                </c:pt>
                <c:pt idx="443">
                  <c:v>1.4</c:v>
                </c:pt>
                <c:pt idx="444">
                  <c:v>1.5</c:v>
                </c:pt>
                <c:pt idx="445">
                  <c:v>1.5</c:v>
                </c:pt>
                <c:pt idx="446">
                  <c:v>1.85</c:v>
                </c:pt>
                <c:pt idx="447">
                  <c:v>1.85</c:v>
                </c:pt>
                <c:pt idx="448">
                  <c:v>2.3540000000000001</c:v>
                </c:pt>
                <c:pt idx="449">
                  <c:v>2.3540000000000001</c:v>
                </c:pt>
                <c:pt idx="450">
                  <c:v>2.4790000000000001</c:v>
                </c:pt>
                <c:pt idx="451">
                  <c:v>2.4790000000000001</c:v>
                </c:pt>
                <c:pt idx="452">
                  <c:v>3</c:v>
                </c:pt>
                <c:pt idx="453">
                  <c:v>3</c:v>
                </c:pt>
                <c:pt idx="454">
                  <c:v>4.3040000000000003</c:v>
                </c:pt>
                <c:pt idx="455">
                  <c:v>4.3040000000000003</c:v>
                </c:pt>
                <c:pt idx="456">
                  <c:v>4.8</c:v>
                </c:pt>
                <c:pt idx="457">
                  <c:v>4.8</c:v>
                </c:pt>
                <c:pt idx="458">
                  <c:v>6.4340000000000002</c:v>
                </c:pt>
                <c:pt idx="459">
                  <c:v>6.4340000000000002</c:v>
                </c:pt>
                <c:pt idx="460">
                  <c:v>8.1873000000000005</c:v>
                </c:pt>
                <c:pt idx="461">
                  <c:v>8.1873000000000005</c:v>
                </c:pt>
                <c:pt idx="462">
                  <c:v>10</c:v>
                </c:pt>
                <c:pt idx="463">
                  <c:v>10</c:v>
                </c:pt>
                <c:pt idx="464">
                  <c:v>12.84</c:v>
                </c:pt>
                <c:pt idx="465">
                  <c:v>12.84</c:v>
                </c:pt>
                <c:pt idx="466">
                  <c:v>13.84</c:v>
                </c:pt>
                <c:pt idx="467">
                  <c:v>13.84</c:v>
                </c:pt>
                <c:pt idx="468">
                  <c:v>14.55</c:v>
                </c:pt>
                <c:pt idx="469">
                  <c:v>14.55</c:v>
                </c:pt>
                <c:pt idx="470">
                  <c:v>15.683</c:v>
                </c:pt>
                <c:pt idx="471">
                  <c:v>15.683</c:v>
                </c:pt>
                <c:pt idx="472">
                  <c:v>17.332999999999998</c:v>
                </c:pt>
                <c:pt idx="473">
                  <c:v>17.332999999999998</c:v>
                </c:pt>
                <c:pt idx="474">
                  <c:v>20</c:v>
                </c:pt>
              </c:numCache>
            </c:numRef>
          </c:xVal>
          <c:yVal>
            <c:numRef>
              <c:f>Resultats_Forme_MCNP6!$B$2:$B$476</c:f>
              <c:numCache>
                <c:formatCode>General</c:formatCode>
                <c:ptCount val="475"/>
                <c:pt idx="0">
                  <c:v>0</c:v>
                </c:pt>
                <c:pt idx="1">
                  <c:v>-2.5761E-5</c:v>
                </c:pt>
                <c:pt idx="2">
                  <c:v>-2.5761E-5</c:v>
                </c:pt>
                <c:pt idx="3">
                  <c:v>-7.2731000000000005E-5</c:v>
                </c:pt>
                <c:pt idx="4">
                  <c:v>-7.2731000000000005E-5</c:v>
                </c:pt>
                <c:pt idx="5">
                  <c:v>-7.3578999999999995E-5</c:v>
                </c:pt>
                <c:pt idx="6">
                  <c:v>-7.3578999999999995E-5</c:v>
                </c:pt>
                <c:pt idx="7">
                  <c:v>-7.7305999999999995E-5</c:v>
                </c:pt>
                <c:pt idx="8">
                  <c:v>-7.7305999999999995E-5</c:v>
                </c:pt>
                <c:pt idx="9">
                  <c:v>-8.7754E-5</c:v>
                </c:pt>
                <c:pt idx="10">
                  <c:v>-8.7754E-5</c:v>
                </c:pt>
                <c:pt idx="11">
                  <c:v>-3.1289000000000002E-4</c:v>
                </c:pt>
                <c:pt idx="12">
                  <c:v>-3.1289000000000002E-4</c:v>
                </c:pt>
                <c:pt idx="13">
                  <c:v>-3.2508999999999999E-4</c:v>
                </c:pt>
                <c:pt idx="14">
                  <c:v>-3.2508999999999999E-4</c:v>
                </c:pt>
                <c:pt idx="15">
                  <c:v>-4.2758E-4</c:v>
                </c:pt>
                <c:pt idx="16">
                  <c:v>-4.2758E-4</c:v>
                </c:pt>
                <c:pt idx="17">
                  <c:v>-6.1855000000000005E-4</c:v>
                </c:pt>
                <c:pt idx="18">
                  <c:v>-6.1855000000000005E-4</c:v>
                </c:pt>
                <c:pt idx="19">
                  <c:v>-1.0713999999999999E-3</c:v>
                </c:pt>
                <c:pt idx="20">
                  <c:v>-1.0713999999999999E-3</c:v>
                </c:pt>
                <c:pt idx="21">
                  <c:v>-2.6944E-3</c:v>
                </c:pt>
                <c:pt idx="22">
                  <c:v>-2.6944E-3</c:v>
                </c:pt>
                <c:pt idx="23">
                  <c:v>-3.3963999999999999E-3</c:v>
                </c:pt>
                <c:pt idx="24">
                  <c:v>-3.3963999999999999E-3</c:v>
                </c:pt>
                <c:pt idx="25">
                  <c:v>-2.2207000000000001E-2</c:v>
                </c:pt>
                <c:pt idx="26">
                  <c:v>-2.2207000000000001E-2</c:v>
                </c:pt>
                <c:pt idx="27">
                  <c:v>-6.6576999999999999E-3</c:v>
                </c:pt>
                <c:pt idx="28">
                  <c:v>-6.6576999999999999E-3</c:v>
                </c:pt>
                <c:pt idx="29">
                  <c:v>-1.3443999999999999E-2</c:v>
                </c:pt>
                <c:pt idx="30">
                  <c:v>-1.3443999999999999E-2</c:v>
                </c:pt>
                <c:pt idx="31">
                  <c:v>-1.0923E-2</c:v>
                </c:pt>
                <c:pt idx="32">
                  <c:v>-1.0923E-2</c:v>
                </c:pt>
                <c:pt idx="33">
                  <c:v>-8.5974999999999992E-3</c:v>
                </c:pt>
                <c:pt idx="34">
                  <c:v>-8.5974999999999992E-3</c:v>
                </c:pt>
                <c:pt idx="35">
                  <c:v>-6.7475E-3</c:v>
                </c:pt>
                <c:pt idx="36">
                  <c:v>-6.7475E-3</c:v>
                </c:pt>
                <c:pt idx="37">
                  <c:v>-5.6182000000000003E-3</c:v>
                </c:pt>
                <c:pt idx="38">
                  <c:v>-5.6182000000000003E-3</c:v>
                </c:pt>
                <c:pt idx="39">
                  <c:v>-4.4155000000000002E-3</c:v>
                </c:pt>
                <c:pt idx="40">
                  <c:v>-4.4155000000000002E-3</c:v>
                </c:pt>
                <c:pt idx="41">
                  <c:v>-3.9119999999999997E-3</c:v>
                </c:pt>
                <c:pt idx="42">
                  <c:v>-3.9119999999999997E-3</c:v>
                </c:pt>
                <c:pt idx="43">
                  <c:v>-6.7146999999999997E-3</c:v>
                </c:pt>
                <c:pt idx="44">
                  <c:v>-6.7146999999999997E-3</c:v>
                </c:pt>
                <c:pt idx="45">
                  <c:v>-4.1625000000000004E-3</c:v>
                </c:pt>
                <c:pt idx="46">
                  <c:v>-4.1625000000000004E-3</c:v>
                </c:pt>
                <c:pt idx="47">
                  <c:v>-2.8912999999999999E-3</c:v>
                </c:pt>
                <c:pt idx="48">
                  <c:v>-2.8912999999999999E-3</c:v>
                </c:pt>
                <c:pt idx="49">
                  <c:v>-2.1519999999999998E-3</c:v>
                </c:pt>
                <c:pt idx="50">
                  <c:v>-2.1519999999999998E-3</c:v>
                </c:pt>
                <c:pt idx="51">
                  <c:v>-1.8081E-3</c:v>
                </c:pt>
                <c:pt idx="52">
                  <c:v>-1.8081E-3</c:v>
                </c:pt>
                <c:pt idx="53">
                  <c:v>-1.4970000000000001E-3</c:v>
                </c:pt>
                <c:pt idx="54">
                  <c:v>-1.4970000000000001E-3</c:v>
                </c:pt>
                <c:pt idx="55">
                  <c:v>-1.2025E-3</c:v>
                </c:pt>
                <c:pt idx="56">
                  <c:v>-1.2025E-3</c:v>
                </c:pt>
                <c:pt idx="57">
                  <c:v>-9.5967000000000003E-4</c:v>
                </c:pt>
                <c:pt idx="58">
                  <c:v>-9.5967000000000003E-4</c:v>
                </c:pt>
                <c:pt idx="59">
                  <c:v>-8.1172999999999998E-4</c:v>
                </c:pt>
                <c:pt idx="60">
                  <c:v>-8.1172999999999998E-4</c:v>
                </c:pt>
                <c:pt idx="61">
                  <c:v>-8.3458999999999996E-4</c:v>
                </c:pt>
                <c:pt idx="62">
                  <c:v>-8.3458999999999996E-4</c:v>
                </c:pt>
                <c:pt idx="63">
                  <c:v>-7.3536000000000001E-4</c:v>
                </c:pt>
                <c:pt idx="64">
                  <c:v>-7.3536000000000001E-4</c:v>
                </c:pt>
                <c:pt idx="65">
                  <c:v>-6.3697000000000005E-4</c:v>
                </c:pt>
                <c:pt idx="66">
                  <c:v>-6.3697000000000005E-4</c:v>
                </c:pt>
                <c:pt idx="67">
                  <c:v>-1.0956E-3</c:v>
                </c:pt>
                <c:pt idx="68">
                  <c:v>-1.0956E-3</c:v>
                </c:pt>
                <c:pt idx="69">
                  <c:v>-9.3970000000000002E-4</c:v>
                </c:pt>
                <c:pt idx="70">
                  <c:v>-9.3970000000000002E-4</c:v>
                </c:pt>
                <c:pt idx="71">
                  <c:v>-8.2350999999999995E-4</c:v>
                </c:pt>
                <c:pt idx="72">
                  <c:v>-8.2350999999999995E-4</c:v>
                </c:pt>
                <c:pt idx="73">
                  <c:v>-7.9306999999999999E-4</c:v>
                </c:pt>
                <c:pt idx="74">
                  <c:v>-7.9306999999999999E-4</c:v>
                </c:pt>
                <c:pt idx="75">
                  <c:v>-2.9571000000000003E-4</c:v>
                </c:pt>
                <c:pt idx="76">
                  <c:v>-2.9571000000000003E-4</c:v>
                </c:pt>
                <c:pt idx="77">
                  <c:v>-3.0294000000000002E-4</c:v>
                </c:pt>
                <c:pt idx="78">
                  <c:v>-3.0294000000000002E-4</c:v>
                </c:pt>
                <c:pt idx="79">
                  <c:v>-5.3916999999999995E-4</c:v>
                </c:pt>
                <c:pt idx="80">
                  <c:v>-5.3916999999999995E-4</c:v>
                </c:pt>
                <c:pt idx="81">
                  <c:v>-4.2792999999999998E-4</c:v>
                </c:pt>
                <c:pt idx="82">
                  <c:v>-4.2792999999999998E-4</c:v>
                </c:pt>
                <c:pt idx="83">
                  <c:v>-4.1585E-4</c:v>
                </c:pt>
                <c:pt idx="84">
                  <c:v>-4.1585E-4</c:v>
                </c:pt>
                <c:pt idx="85">
                  <c:v>-3.5135E-4</c:v>
                </c:pt>
                <c:pt idx="86">
                  <c:v>-3.5135E-4</c:v>
                </c:pt>
                <c:pt idx="87">
                  <c:v>-3.7013999999999998E-4</c:v>
                </c:pt>
                <c:pt idx="88">
                  <c:v>-3.7013999999999998E-4</c:v>
                </c:pt>
                <c:pt idx="89">
                  <c:v>-1.6619000000000001E-4</c:v>
                </c:pt>
                <c:pt idx="90">
                  <c:v>-1.6619000000000001E-4</c:v>
                </c:pt>
                <c:pt idx="91">
                  <c:v>-1.6782E-4</c:v>
                </c:pt>
                <c:pt idx="92">
                  <c:v>-1.6782E-4</c:v>
                </c:pt>
                <c:pt idx="93">
                  <c:v>-1.4025999999999999E-4</c:v>
                </c:pt>
                <c:pt idx="94">
                  <c:v>-1.4025999999999999E-4</c:v>
                </c:pt>
                <c:pt idx="95">
                  <c:v>-1.3925999999999999E-4</c:v>
                </c:pt>
                <c:pt idx="96">
                  <c:v>-1.3925999999999999E-4</c:v>
                </c:pt>
                <c:pt idx="97">
                  <c:v>-5.4338000000000001E-5</c:v>
                </c:pt>
                <c:pt idx="98">
                  <c:v>-5.4338000000000001E-5</c:v>
                </c:pt>
                <c:pt idx="99">
                  <c:v>-5.4620000000000002E-5</c:v>
                </c:pt>
                <c:pt idx="100">
                  <c:v>-5.4620000000000002E-5</c:v>
                </c:pt>
                <c:pt idx="101">
                  <c:v>-4.3169E-5</c:v>
                </c:pt>
                <c:pt idx="102">
                  <c:v>-4.3169E-5</c:v>
                </c:pt>
                <c:pt idx="103">
                  <c:v>-5.3594000000000002E-5</c:v>
                </c:pt>
                <c:pt idx="104">
                  <c:v>-5.3594000000000002E-5</c:v>
                </c:pt>
                <c:pt idx="105">
                  <c:v>-5.7423000000000002E-5</c:v>
                </c:pt>
                <c:pt idx="106">
                  <c:v>-5.7423000000000002E-5</c:v>
                </c:pt>
                <c:pt idx="107">
                  <c:v>-4.1440000000000003E-5</c:v>
                </c:pt>
                <c:pt idx="108">
                  <c:v>-4.1440000000000003E-5</c:v>
                </c:pt>
                <c:pt idx="109">
                  <c:v>-5.0673000000000001E-5</c:v>
                </c:pt>
                <c:pt idx="110">
                  <c:v>-5.0673000000000001E-5</c:v>
                </c:pt>
                <c:pt idx="111">
                  <c:v>-5.0518E-5</c:v>
                </c:pt>
                <c:pt idx="112">
                  <c:v>-5.0518E-5</c:v>
                </c:pt>
                <c:pt idx="113">
                  <c:v>-4.9478999999999998E-5</c:v>
                </c:pt>
                <c:pt idx="114">
                  <c:v>-4.9478999999999998E-5</c:v>
                </c:pt>
                <c:pt idx="115">
                  <c:v>-4.4728000000000003E-5</c:v>
                </c:pt>
                <c:pt idx="116">
                  <c:v>-4.4728000000000003E-5</c:v>
                </c:pt>
                <c:pt idx="117">
                  <c:v>-5.6813E-5</c:v>
                </c:pt>
                <c:pt idx="118">
                  <c:v>-5.6813E-5</c:v>
                </c:pt>
                <c:pt idx="119">
                  <c:v>-3.8127999999999998E-5</c:v>
                </c:pt>
                <c:pt idx="120">
                  <c:v>-3.8127999999999998E-5</c:v>
                </c:pt>
                <c:pt idx="121">
                  <c:v>-4.3167000000000002E-5</c:v>
                </c:pt>
                <c:pt idx="122">
                  <c:v>-4.3167000000000002E-5</c:v>
                </c:pt>
                <c:pt idx="123">
                  <c:v>-4.9877999999999999E-5</c:v>
                </c:pt>
                <c:pt idx="124">
                  <c:v>-4.9877999999999999E-5</c:v>
                </c:pt>
                <c:pt idx="125">
                  <c:v>-4.2184999999999997E-5</c:v>
                </c:pt>
                <c:pt idx="126">
                  <c:v>-4.2184999999999997E-5</c:v>
                </c:pt>
                <c:pt idx="127">
                  <c:v>-1.0365999999999999E-4</c:v>
                </c:pt>
                <c:pt idx="128">
                  <c:v>-1.0365999999999999E-4</c:v>
                </c:pt>
                <c:pt idx="129">
                  <c:v>-8.3428000000000002E-5</c:v>
                </c:pt>
                <c:pt idx="130">
                  <c:v>-8.3428000000000002E-5</c:v>
                </c:pt>
                <c:pt idx="131">
                  <c:v>-9.5352000000000005E-5</c:v>
                </c:pt>
                <c:pt idx="132">
                  <c:v>-9.5352000000000005E-5</c:v>
                </c:pt>
                <c:pt idx="133">
                  <c:v>-8.5494000000000005E-5</c:v>
                </c:pt>
                <c:pt idx="134">
                  <c:v>-8.5494000000000005E-5</c:v>
                </c:pt>
                <c:pt idx="135">
                  <c:v>-1.6945E-4</c:v>
                </c:pt>
                <c:pt idx="136">
                  <c:v>-1.6945E-4</c:v>
                </c:pt>
                <c:pt idx="137">
                  <c:v>-1.4720999999999999E-4</c:v>
                </c:pt>
                <c:pt idx="138">
                  <c:v>-1.4720999999999999E-4</c:v>
                </c:pt>
                <c:pt idx="139">
                  <c:v>-1.5464E-4</c:v>
                </c:pt>
                <c:pt idx="140">
                  <c:v>-1.5464E-4</c:v>
                </c:pt>
                <c:pt idx="141">
                  <c:v>-1.2808000000000001E-4</c:v>
                </c:pt>
                <c:pt idx="142">
                  <c:v>-1.2808000000000001E-4</c:v>
                </c:pt>
                <c:pt idx="143">
                  <c:v>-1.0696000000000001E-4</c:v>
                </c:pt>
                <c:pt idx="144">
                  <c:v>-1.0696000000000001E-4</c:v>
                </c:pt>
                <c:pt idx="145">
                  <c:v>-1.8600999999999999E-4</c:v>
                </c:pt>
                <c:pt idx="146">
                  <c:v>-1.8600999999999999E-4</c:v>
                </c:pt>
                <c:pt idx="147">
                  <c:v>-1.4941999999999999E-4</c:v>
                </c:pt>
                <c:pt idx="148">
                  <c:v>-1.4941999999999999E-4</c:v>
                </c:pt>
                <c:pt idx="149">
                  <c:v>-1.3996000000000001E-4</c:v>
                </c:pt>
                <c:pt idx="150">
                  <c:v>-1.3996000000000001E-4</c:v>
                </c:pt>
                <c:pt idx="151">
                  <c:v>-1.2086E-4</c:v>
                </c:pt>
                <c:pt idx="152">
                  <c:v>-1.2086E-4</c:v>
                </c:pt>
                <c:pt idx="153">
                  <c:v>-1.2601999999999999E-4</c:v>
                </c:pt>
                <c:pt idx="154">
                  <c:v>-1.2601999999999999E-4</c:v>
                </c:pt>
                <c:pt idx="155">
                  <c:v>-9.5013000000000007E-5</c:v>
                </c:pt>
                <c:pt idx="156">
                  <c:v>-9.5013000000000007E-5</c:v>
                </c:pt>
                <c:pt idx="157">
                  <c:v>-1.5788E-4</c:v>
                </c:pt>
                <c:pt idx="158">
                  <c:v>-1.5788E-4</c:v>
                </c:pt>
                <c:pt idx="159">
                  <c:v>-1.1812E-4</c:v>
                </c:pt>
                <c:pt idx="160">
                  <c:v>-1.1812E-4</c:v>
                </c:pt>
                <c:pt idx="161">
                  <c:v>-8.5432000000000005E-5</c:v>
                </c:pt>
                <c:pt idx="162">
                  <c:v>-8.5432000000000005E-5</c:v>
                </c:pt>
                <c:pt idx="163">
                  <c:v>-5.8211000000000002E-5</c:v>
                </c:pt>
                <c:pt idx="164">
                  <c:v>-5.8211000000000002E-5</c:v>
                </c:pt>
                <c:pt idx="165">
                  <c:v>-9.9834999999999995E-5</c:v>
                </c:pt>
                <c:pt idx="166">
                  <c:v>-9.9834999999999995E-5</c:v>
                </c:pt>
                <c:pt idx="167">
                  <c:v>-1.1226999999999999E-4</c:v>
                </c:pt>
                <c:pt idx="168">
                  <c:v>-1.1226999999999999E-4</c:v>
                </c:pt>
                <c:pt idx="169">
                  <c:v>-1.0436E-4</c:v>
                </c:pt>
                <c:pt idx="170">
                  <c:v>-1.0436E-4</c:v>
                </c:pt>
                <c:pt idx="171">
                  <c:v>-9.3208000000000006E-5</c:v>
                </c:pt>
                <c:pt idx="172">
                  <c:v>-9.3208000000000006E-5</c:v>
                </c:pt>
                <c:pt idx="173">
                  <c:v>-7.3689999999999994E-5</c:v>
                </c:pt>
                <c:pt idx="174">
                  <c:v>-7.3689999999999994E-5</c:v>
                </c:pt>
                <c:pt idx="175">
                  <c:v>-6.4146999999999994E-5</c:v>
                </c:pt>
                <c:pt idx="176">
                  <c:v>-6.4146999999999994E-5</c:v>
                </c:pt>
                <c:pt idx="177">
                  <c:v>-2.5493000000000001E-5</c:v>
                </c:pt>
                <c:pt idx="178">
                  <c:v>-2.5493000000000001E-5</c:v>
                </c:pt>
                <c:pt idx="179">
                  <c:v>-4.3764999999999999E-5</c:v>
                </c:pt>
                <c:pt idx="180">
                  <c:v>-4.3764999999999999E-5</c:v>
                </c:pt>
                <c:pt idx="181">
                  <c:v>-6.7861000000000006E-5</c:v>
                </c:pt>
                <c:pt idx="182">
                  <c:v>-6.7861000000000006E-5</c:v>
                </c:pt>
                <c:pt idx="183">
                  <c:v>-2.3536999999999999E-4</c:v>
                </c:pt>
                <c:pt idx="184">
                  <c:v>-2.3536999999999999E-4</c:v>
                </c:pt>
                <c:pt idx="185">
                  <c:v>-1.1958E-4</c:v>
                </c:pt>
                <c:pt idx="186">
                  <c:v>-1.1958E-4</c:v>
                </c:pt>
                <c:pt idx="187">
                  <c:v>-1.3776000000000001E-4</c:v>
                </c:pt>
                <c:pt idx="188">
                  <c:v>-1.3776000000000001E-4</c:v>
                </c:pt>
                <c:pt idx="189">
                  <c:v>-2.7092000000000001E-4</c:v>
                </c:pt>
                <c:pt idx="190">
                  <c:v>-2.7092000000000001E-4</c:v>
                </c:pt>
                <c:pt idx="191">
                  <c:v>-7.6546999999999997E-5</c:v>
                </c:pt>
                <c:pt idx="192">
                  <c:v>-7.6546999999999997E-5</c:v>
                </c:pt>
                <c:pt idx="193">
                  <c:v>-9.8620000000000001E-5</c:v>
                </c:pt>
                <c:pt idx="194">
                  <c:v>-9.8620000000000001E-5</c:v>
                </c:pt>
                <c:pt idx="195">
                  <c:v>-1.4018E-4</c:v>
                </c:pt>
                <c:pt idx="196">
                  <c:v>-1.4018E-4</c:v>
                </c:pt>
                <c:pt idx="197">
                  <c:v>-4.1588000000000002E-5</c:v>
                </c:pt>
                <c:pt idx="198">
                  <c:v>-4.1588000000000002E-5</c:v>
                </c:pt>
                <c:pt idx="199">
                  <c:v>-4.4245000000000001E-5</c:v>
                </c:pt>
                <c:pt idx="200">
                  <c:v>-4.4245000000000001E-5</c:v>
                </c:pt>
                <c:pt idx="201">
                  <c:v>-3.2867999999999998E-5</c:v>
                </c:pt>
                <c:pt idx="202">
                  <c:v>-3.2867999999999998E-5</c:v>
                </c:pt>
                <c:pt idx="203">
                  <c:v>-3.0883999999999998E-5</c:v>
                </c:pt>
                <c:pt idx="204">
                  <c:v>-3.0883999999999998E-5</c:v>
                </c:pt>
                <c:pt idx="205">
                  <c:v>-2.425E-5</c:v>
                </c:pt>
                <c:pt idx="206">
                  <c:v>-2.425E-5</c:v>
                </c:pt>
                <c:pt idx="207">
                  <c:v>-1.4071999999999999E-4</c:v>
                </c:pt>
                <c:pt idx="208">
                  <c:v>-1.4071999999999999E-4</c:v>
                </c:pt>
                <c:pt idx="209">
                  <c:v>-2.3830999999999999E-4</c:v>
                </c:pt>
                <c:pt idx="210">
                  <c:v>-2.3830999999999999E-4</c:v>
                </c:pt>
                <c:pt idx="211">
                  <c:v>-9.0753000000000003E-5</c:v>
                </c:pt>
                <c:pt idx="212">
                  <c:v>-9.0753000000000003E-5</c:v>
                </c:pt>
                <c:pt idx="213">
                  <c:v>-1.1134E-4</c:v>
                </c:pt>
                <c:pt idx="214">
                  <c:v>-1.1134E-4</c:v>
                </c:pt>
                <c:pt idx="215">
                  <c:v>-3.2310000000000001E-5</c:v>
                </c:pt>
                <c:pt idx="216">
                  <c:v>-3.2310000000000001E-5</c:v>
                </c:pt>
                <c:pt idx="217">
                  <c:v>-7.3078999999999996E-5</c:v>
                </c:pt>
                <c:pt idx="218">
                  <c:v>-7.3078999999999996E-5</c:v>
                </c:pt>
                <c:pt idx="219">
                  <c:v>-1.3734000000000001E-4</c:v>
                </c:pt>
                <c:pt idx="220">
                  <c:v>-1.3734000000000001E-4</c:v>
                </c:pt>
                <c:pt idx="221">
                  <c:v>-5.3464000000000002E-5</c:v>
                </c:pt>
                <c:pt idx="222">
                  <c:v>-5.3464000000000002E-5</c:v>
                </c:pt>
                <c:pt idx="223">
                  <c:v>-5.3074E-5</c:v>
                </c:pt>
                <c:pt idx="224">
                  <c:v>-5.3074E-5</c:v>
                </c:pt>
                <c:pt idx="225">
                  <c:v>-7.0152000000000002E-5</c:v>
                </c:pt>
                <c:pt idx="226">
                  <c:v>-7.0152000000000002E-5</c:v>
                </c:pt>
                <c:pt idx="227">
                  <c:v>-8.6722000000000001E-5</c:v>
                </c:pt>
                <c:pt idx="228">
                  <c:v>-8.6722000000000001E-5</c:v>
                </c:pt>
                <c:pt idx="229">
                  <c:v>-1.7532E-4</c:v>
                </c:pt>
                <c:pt idx="230">
                  <c:v>-1.7532E-4</c:v>
                </c:pt>
                <c:pt idx="231">
                  <c:v>-7.4412999999999994E-5</c:v>
                </c:pt>
                <c:pt idx="232">
                  <c:v>-7.4412999999999994E-5</c:v>
                </c:pt>
                <c:pt idx="233">
                  <c:v>-2.5108999999999998E-4</c:v>
                </c:pt>
                <c:pt idx="234">
                  <c:v>-2.5108999999999998E-4</c:v>
                </c:pt>
                <c:pt idx="235">
                  <c:v>-5.6871999999999999E-4</c:v>
                </c:pt>
                <c:pt idx="236">
                  <c:v>-5.6871999999999999E-4</c:v>
                </c:pt>
                <c:pt idx="237">
                  <c:v>-4.1672999999999997E-3</c:v>
                </c:pt>
                <c:pt idx="238">
                  <c:v>-4.1672999999999997E-3</c:v>
                </c:pt>
                <c:pt idx="239">
                  <c:v>-6.2791000000000001E-3</c:v>
                </c:pt>
                <c:pt idx="240">
                  <c:v>-6.2791000000000001E-3</c:v>
                </c:pt>
                <c:pt idx="241">
                  <c:v>-4.5652000000000003E-4</c:v>
                </c:pt>
                <c:pt idx="242">
                  <c:v>-4.5652000000000003E-4</c:v>
                </c:pt>
                <c:pt idx="243">
                  <c:v>-1.1807E-4</c:v>
                </c:pt>
                <c:pt idx="244">
                  <c:v>-1.1807E-4</c:v>
                </c:pt>
                <c:pt idx="245">
                  <c:v>-3.1899000000000001E-5</c:v>
                </c:pt>
                <c:pt idx="246">
                  <c:v>-3.1899000000000001E-5</c:v>
                </c:pt>
                <c:pt idx="247">
                  <c:v>-1.2075E-5</c:v>
                </c:pt>
                <c:pt idx="248">
                  <c:v>-1.2075E-5</c:v>
                </c:pt>
                <c:pt idx="249">
                  <c:v>-2.9213E-5</c:v>
                </c:pt>
                <c:pt idx="250">
                  <c:v>-2.9213E-5</c:v>
                </c:pt>
                <c:pt idx="251">
                  <c:v>-7.5861000000000001E-6</c:v>
                </c:pt>
                <c:pt idx="252">
                  <c:v>-7.5861000000000001E-6</c:v>
                </c:pt>
                <c:pt idx="253">
                  <c:v>-1.3675E-5</c:v>
                </c:pt>
                <c:pt idx="254">
                  <c:v>-1.3675E-5</c:v>
                </c:pt>
                <c:pt idx="255">
                  <c:v>-1.3329999999999999E-5</c:v>
                </c:pt>
                <c:pt idx="256">
                  <c:v>-1.3329999999999999E-5</c:v>
                </c:pt>
                <c:pt idx="257">
                  <c:v>-3.6217999999999998E-5</c:v>
                </c:pt>
                <c:pt idx="258">
                  <c:v>-3.6217999999999998E-5</c:v>
                </c:pt>
                <c:pt idx="259">
                  <c:v>-3.1560000000000003E-5</c:v>
                </c:pt>
                <c:pt idx="260">
                  <c:v>-3.1560000000000003E-5</c:v>
                </c:pt>
                <c:pt idx="261">
                  <c:v>-3.1999999999999999E-5</c:v>
                </c:pt>
                <c:pt idx="262">
                  <c:v>-3.1999999999999999E-5</c:v>
                </c:pt>
                <c:pt idx="263">
                  <c:v>-5.8548000000000003E-6</c:v>
                </c:pt>
                <c:pt idx="264">
                  <c:v>-5.8548000000000003E-6</c:v>
                </c:pt>
                <c:pt idx="265">
                  <c:v>-2.7042E-5</c:v>
                </c:pt>
                <c:pt idx="266">
                  <c:v>-2.7042E-5</c:v>
                </c:pt>
                <c:pt idx="267">
                  <c:v>-2.4524000000000001E-5</c:v>
                </c:pt>
                <c:pt idx="268">
                  <c:v>-2.4524000000000001E-5</c:v>
                </c:pt>
                <c:pt idx="269">
                  <c:v>-1.4E-5</c:v>
                </c:pt>
                <c:pt idx="270">
                  <c:v>-1.4E-5</c:v>
                </c:pt>
                <c:pt idx="271">
                  <c:v>-1.2105E-5</c:v>
                </c:pt>
                <c:pt idx="272">
                  <c:v>-1.2105E-5</c:v>
                </c:pt>
                <c:pt idx="273">
                  <c:v>-2.5845000000000001E-5</c:v>
                </c:pt>
                <c:pt idx="274">
                  <c:v>-2.5845000000000001E-5</c:v>
                </c:pt>
                <c:pt idx="275">
                  <c:v>-3.7319E-5</c:v>
                </c:pt>
                <c:pt idx="276">
                  <c:v>-3.7319E-5</c:v>
                </c:pt>
                <c:pt idx="277">
                  <c:v>-8.3701999999999999E-6</c:v>
                </c:pt>
                <c:pt idx="278">
                  <c:v>-8.3701999999999999E-6</c:v>
                </c:pt>
                <c:pt idx="279">
                  <c:v>-1.6722999999999999E-5</c:v>
                </c:pt>
                <c:pt idx="280">
                  <c:v>-1.6722999999999999E-5</c:v>
                </c:pt>
                <c:pt idx="281">
                  <c:v>-1.5109999999999999E-5</c:v>
                </c:pt>
                <c:pt idx="282">
                  <c:v>-1.5109999999999999E-5</c:v>
                </c:pt>
                <c:pt idx="283">
                  <c:v>-2.2186000000000001E-5</c:v>
                </c:pt>
                <c:pt idx="284">
                  <c:v>-2.2186000000000001E-5</c:v>
                </c:pt>
                <c:pt idx="285">
                  <c:v>-4.1886000000000001E-4</c:v>
                </c:pt>
                <c:pt idx="286">
                  <c:v>-4.1886000000000001E-4</c:v>
                </c:pt>
                <c:pt idx="287">
                  <c:v>-1.5954999999999999E-3</c:v>
                </c:pt>
                <c:pt idx="288">
                  <c:v>-1.5954999999999999E-3</c:v>
                </c:pt>
                <c:pt idx="289">
                  <c:v>-2.5221999999999999E-4</c:v>
                </c:pt>
                <c:pt idx="290">
                  <c:v>-2.5221999999999999E-4</c:v>
                </c:pt>
                <c:pt idx="291">
                  <c:v>-4.5141000000000002E-4</c:v>
                </c:pt>
                <c:pt idx="292">
                  <c:v>-4.5141000000000002E-4</c:v>
                </c:pt>
                <c:pt idx="293">
                  <c:v>-6.2110000000000004E-3</c:v>
                </c:pt>
                <c:pt idx="294">
                  <c:v>-6.2110000000000004E-3</c:v>
                </c:pt>
                <c:pt idx="295">
                  <c:v>-2.6554999999999998E-4</c:v>
                </c:pt>
                <c:pt idx="296">
                  <c:v>-2.6554999999999998E-4</c:v>
                </c:pt>
                <c:pt idx="297">
                  <c:v>-6.7156999999999994E-5</c:v>
                </c:pt>
                <c:pt idx="298">
                  <c:v>-6.7156999999999994E-5</c:v>
                </c:pt>
                <c:pt idx="299">
                  <c:v>-1.6824E-5</c:v>
                </c:pt>
                <c:pt idx="300">
                  <c:v>-1.6824E-5</c:v>
                </c:pt>
                <c:pt idx="301">
                  <c:v>-4.6360999999999999E-5</c:v>
                </c:pt>
                <c:pt idx="302">
                  <c:v>-4.6360999999999999E-5</c:v>
                </c:pt>
                <c:pt idx="303">
                  <c:v>-8.6558999999999996E-5</c:v>
                </c:pt>
                <c:pt idx="304">
                  <c:v>-8.6558999999999996E-5</c:v>
                </c:pt>
                <c:pt idx="305">
                  <c:v>-5.5875000000000003E-5</c:v>
                </c:pt>
                <c:pt idx="306">
                  <c:v>-5.5875000000000003E-5</c:v>
                </c:pt>
                <c:pt idx="307">
                  <c:v>-1.9403000000000001E-3</c:v>
                </c:pt>
                <c:pt idx="308">
                  <c:v>-1.9403000000000001E-3</c:v>
                </c:pt>
                <c:pt idx="309">
                  <c:v>-1.3896000000000001E-4</c:v>
                </c:pt>
                <c:pt idx="310">
                  <c:v>-1.3896000000000001E-4</c:v>
                </c:pt>
                <c:pt idx="311">
                  <c:v>-2.1708999999999999E-3</c:v>
                </c:pt>
                <c:pt idx="312">
                  <c:v>-2.1708999999999999E-3</c:v>
                </c:pt>
                <c:pt idx="313">
                  <c:v>-4.2458000000000001E-3</c:v>
                </c:pt>
                <c:pt idx="314">
                  <c:v>-4.2458000000000001E-3</c:v>
                </c:pt>
                <c:pt idx="315">
                  <c:v>-3.2702000000000002E-4</c:v>
                </c:pt>
                <c:pt idx="316">
                  <c:v>-3.2702000000000002E-4</c:v>
                </c:pt>
                <c:pt idx="317">
                  <c:v>-1.6054999999999999E-3</c:v>
                </c:pt>
                <c:pt idx="318">
                  <c:v>-1.6054999999999999E-3</c:v>
                </c:pt>
                <c:pt idx="319">
                  <c:v>-4.4240999999999997E-6</c:v>
                </c:pt>
                <c:pt idx="320">
                  <c:v>-4.4240999999999997E-6</c:v>
                </c:pt>
                <c:pt idx="321">
                  <c:v>-1.4205000000000001E-3</c:v>
                </c:pt>
                <c:pt idx="322">
                  <c:v>-1.4205000000000001E-3</c:v>
                </c:pt>
                <c:pt idx="323">
                  <c:v>-1.9540999999999998E-3</c:v>
                </c:pt>
                <c:pt idx="324">
                  <c:v>-1.9540999999999998E-3</c:v>
                </c:pt>
                <c:pt idx="325">
                  <c:v>-1.0288000000000001E-3</c:v>
                </c:pt>
                <c:pt idx="326">
                  <c:v>-1.0288000000000001E-3</c:v>
                </c:pt>
                <c:pt idx="327">
                  <c:v>-7.1243000000000001E-3</c:v>
                </c:pt>
                <c:pt idx="328">
                  <c:v>-7.1243000000000001E-3</c:v>
                </c:pt>
                <c:pt idx="329">
                  <c:v>-2.1180999999999999E-3</c:v>
                </c:pt>
                <c:pt idx="330">
                  <c:v>-2.1180999999999999E-3</c:v>
                </c:pt>
                <c:pt idx="331">
                  <c:v>-3.1525999999999999E-4</c:v>
                </c:pt>
                <c:pt idx="332">
                  <c:v>-3.1525999999999999E-4</c:v>
                </c:pt>
                <c:pt idx="333">
                  <c:v>-4.2328000000000001E-3</c:v>
                </c:pt>
                <c:pt idx="334">
                  <c:v>-4.2328000000000001E-3</c:v>
                </c:pt>
                <c:pt idx="335">
                  <c:v>-2.1970000000000002E-3</c:v>
                </c:pt>
                <c:pt idx="336">
                  <c:v>-2.1970000000000002E-3</c:v>
                </c:pt>
                <c:pt idx="337">
                  <c:v>-2.8427999999999999E-3</c:v>
                </c:pt>
                <c:pt idx="338">
                  <c:v>-2.8427999999999999E-3</c:v>
                </c:pt>
                <c:pt idx="339">
                  <c:v>-4.1309000000000002E-4</c:v>
                </c:pt>
                <c:pt idx="340">
                  <c:v>-4.1309000000000002E-4</c:v>
                </c:pt>
                <c:pt idx="341">
                  <c:v>-1.8063E-3</c:v>
                </c:pt>
                <c:pt idx="342">
                  <c:v>-1.8063E-3</c:v>
                </c:pt>
                <c:pt idx="343">
                  <c:v>-2.9968999999999998E-3</c:v>
                </c:pt>
                <c:pt idx="344">
                  <c:v>-2.9968999999999998E-3</c:v>
                </c:pt>
                <c:pt idx="345">
                  <c:v>-4.6307E-4</c:v>
                </c:pt>
                <c:pt idx="346">
                  <c:v>-4.6307E-4</c:v>
                </c:pt>
                <c:pt idx="347">
                  <c:v>-1.3622E-3</c:v>
                </c:pt>
                <c:pt idx="348">
                  <c:v>-1.3622E-3</c:v>
                </c:pt>
                <c:pt idx="349">
                  <c:v>-1.691E-3</c:v>
                </c:pt>
                <c:pt idx="350">
                  <c:v>-1.691E-3</c:v>
                </c:pt>
                <c:pt idx="351">
                  <c:v>-2.3944999999999999E-3</c:v>
                </c:pt>
                <c:pt idx="352">
                  <c:v>-2.3944999999999999E-3</c:v>
                </c:pt>
                <c:pt idx="353">
                  <c:v>-3.4352999999999999E-4</c:v>
                </c:pt>
                <c:pt idx="354">
                  <c:v>-3.4352999999999999E-4</c:v>
                </c:pt>
                <c:pt idx="355">
                  <c:v>-4.4907000000000002E-3</c:v>
                </c:pt>
                <c:pt idx="356">
                  <c:v>-4.4907000000000002E-3</c:v>
                </c:pt>
                <c:pt idx="357">
                  <c:v>-2.9646E-3</c:v>
                </c:pt>
                <c:pt idx="358">
                  <c:v>-2.9646E-3</c:v>
                </c:pt>
                <c:pt idx="359">
                  <c:v>-1.6255E-3</c:v>
                </c:pt>
                <c:pt idx="360">
                  <c:v>-1.6255E-3</c:v>
                </c:pt>
                <c:pt idx="361">
                  <c:v>-2.7502E-3</c:v>
                </c:pt>
                <c:pt idx="362">
                  <c:v>-2.7502E-3</c:v>
                </c:pt>
                <c:pt idx="363">
                  <c:v>-2.2032000000000002E-3</c:v>
                </c:pt>
                <c:pt idx="364">
                  <c:v>-2.2032000000000002E-3</c:v>
                </c:pt>
                <c:pt idx="365">
                  <c:v>-3.0090999999999998E-3</c:v>
                </c:pt>
                <c:pt idx="366">
                  <c:v>-3.0090999999999998E-3</c:v>
                </c:pt>
                <c:pt idx="367">
                  <c:v>-1.3364E-3</c:v>
                </c:pt>
                <c:pt idx="368">
                  <c:v>-1.3364E-3</c:v>
                </c:pt>
                <c:pt idx="369">
                  <c:v>-2.5937999999999998E-3</c:v>
                </c:pt>
                <c:pt idx="370">
                  <c:v>-2.5937999999999998E-3</c:v>
                </c:pt>
                <c:pt idx="371">
                  <c:v>-6.2405000000000002E-4</c:v>
                </c:pt>
                <c:pt idx="372">
                  <c:v>-6.2405000000000002E-4</c:v>
                </c:pt>
                <c:pt idx="373">
                  <c:v>-2.33E-4</c:v>
                </c:pt>
                <c:pt idx="374">
                  <c:v>-2.33E-4</c:v>
                </c:pt>
                <c:pt idx="375">
                  <c:v>-7.7614000000000003E-4</c:v>
                </c:pt>
                <c:pt idx="376">
                  <c:v>-7.7614000000000003E-4</c:v>
                </c:pt>
                <c:pt idx="377">
                  <c:v>-1.0219000000000001E-3</c:v>
                </c:pt>
                <c:pt idx="378">
                  <c:v>-1.0219000000000001E-3</c:v>
                </c:pt>
                <c:pt idx="379">
                  <c:v>-1.1498E-4</c:v>
                </c:pt>
                <c:pt idx="380">
                  <c:v>-1.1498E-4</c:v>
                </c:pt>
                <c:pt idx="381">
                  <c:v>-4.4837000000000002E-4</c:v>
                </c:pt>
                <c:pt idx="382">
                  <c:v>-4.4837000000000002E-4</c:v>
                </c:pt>
                <c:pt idx="383">
                  <c:v>-1.4637E-4</c:v>
                </c:pt>
                <c:pt idx="384">
                  <c:v>-1.4637E-4</c:v>
                </c:pt>
                <c:pt idx="385">
                  <c:v>-6.7489000000000004E-4</c:v>
                </c:pt>
                <c:pt idx="386">
                  <c:v>-6.7489000000000004E-4</c:v>
                </c:pt>
                <c:pt idx="387">
                  <c:v>-1.1302E-3</c:v>
                </c:pt>
                <c:pt idx="388">
                  <c:v>-1.1302E-3</c:v>
                </c:pt>
                <c:pt idx="389">
                  <c:v>-6.6056999999999997E-4</c:v>
                </c:pt>
                <c:pt idx="390">
                  <c:v>-6.6056999999999997E-4</c:v>
                </c:pt>
                <c:pt idx="391">
                  <c:v>-1.2149000000000001E-3</c:v>
                </c:pt>
                <c:pt idx="392">
                  <c:v>-1.2149000000000001E-3</c:v>
                </c:pt>
                <c:pt idx="393">
                  <c:v>-1.3527999999999999E-3</c:v>
                </c:pt>
                <c:pt idx="394">
                  <c:v>-1.3527999999999999E-3</c:v>
                </c:pt>
                <c:pt idx="395">
                  <c:v>-1.0092E-3</c:v>
                </c:pt>
                <c:pt idx="396">
                  <c:v>-1.0092E-3</c:v>
                </c:pt>
                <c:pt idx="397">
                  <c:v>-9.4598000000000002E-4</c:v>
                </c:pt>
                <c:pt idx="398">
                  <c:v>-9.4598000000000002E-4</c:v>
                </c:pt>
                <c:pt idx="399">
                  <c:v>-1.9924999999999999E-4</c:v>
                </c:pt>
                <c:pt idx="400">
                  <c:v>-1.9924999999999999E-4</c:v>
                </c:pt>
                <c:pt idx="401">
                  <c:v>-1.5778E-4</c:v>
                </c:pt>
                <c:pt idx="402">
                  <c:v>-1.5778E-4</c:v>
                </c:pt>
                <c:pt idx="403">
                  <c:v>-2.7159999999999999E-4</c:v>
                </c:pt>
                <c:pt idx="404">
                  <c:v>-2.7159999999999999E-4</c:v>
                </c:pt>
                <c:pt idx="405">
                  <c:v>-3.4252000000000002E-4</c:v>
                </c:pt>
                <c:pt idx="406">
                  <c:v>-3.4252000000000002E-4</c:v>
                </c:pt>
                <c:pt idx="407">
                  <c:v>-6.3393E-4</c:v>
                </c:pt>
                <c:pt idx="408">
                  <c:v>-6.3393E-4</c:v>
                </c:pt>
                <c:pt idx="409">
                  <c:v>-2.7949000000000002E-4</c:v>
                </c:pt>
                <c:pt idx="410">
                  <c:v>-2.7949000000000002E-4</c:v>
                </c:pt>
                <c:pt idx="411">
                  <c:v>-3.2872000000000001E-4</c:v>
                </c:pt>
                <c:pt idx="412">
                  <c:v>-3.2872000000000001E-4</c:v>
                </c:pt>
                <c:pt idx="413">
                  <c:v>-9.4689999999999998E-4</c:v>
                </c:pt>
                <c:pt idx="414">
                  <c:v>-9.4689999999999998E-4</c:v>
                </c:pt>
                <c:pt idx="415">
                  <c:v>-1.0310999999999999E-4</c:v>
                </c:pt>
                <c:pt idx="416">
                  <c:v>-1.0310999999999999E-4</c:v>
                </c:pt>
                <c:pt idx="417">
                  <c:v>-8.8349999999999995E-4</c:v>
                </c:pt>
                <c:pt idx="418">
                  <c:v>-8.8349999999999995E-4</c:v>
                </c:pt>
                <c:pt idx="419">
                  <c:v>-8.5585000000000001E-4</c:v>
                </c:pt>
                <c:pt idx="420">
                  <c:v>-8.5585000000000001E-4</c:v>
                </c:pt>
                <c:pt idx="421">
                  <c:v>-4.4389000000000001E-4</c:v>
                </c:pt>
                <c:pt idx="422">
                  <c:v>-4.4389000000000001E-4</c:v>
                </c:pt>
                <c:pt idx="423">
                  <c:v>-1.1639E-4</c:v>
                </c:pt>
                <c:pt idx="424">
                  <c:v>-1.1639E-4</c:v>
                </c:pt>
                <c:pt idx="425">
                  <c:v>-2.1694999999999999E-4</c:v>
                </c:pt>
                <c:pt idx="426">
                  <c:v>-2.1694999999999999E-4</c:v>
                </c:pt>
                <c:pt idx="427">
                  <c:v>-1.4354E-4</c:v>
                </c:pt>
                <c:pt idx="428">
                  <c:v>-1.4354E-4</c:v>
                </c:pt>
                <c:pt idx="429">
                  <c:v>-4.7793E-4</c:v>
                </c:pt>
                <c:pt idx="430">
                  <c:v>-4.7793E-4</c:v>
                </c:pt>
                <c:pt idx="431">
                  <c:v>-4.0297999999999999E-4</c:v>
                </c:pt>
                <c:pt idx="432">
                  <c:v>-4.0297999999999999E-4</c:v>
                </c:pt>
                <c:pt idx="433">
                  <c:v>-5.1150000000000002E-4</c:v>
                </c:pt>
                <c:pt idx="434">
                  <c:v>-5.1150000000000002E-4</c:v>
                </c:pt>
                <c:pt idx="435">
                  <c:v>-2.3079E-4</c:v>
                </c:pt>
                <c:pt idx="436">
                  <c:v>-2.3079E-4</c:v>
                </c:pt>
                <c:pt idx="437">
                  <c:v>-2.6515000000000002E-4</c:v>
                </c:pt>
                <c:pt idx="438">
                  <c:v>-2.6515000000000002E-4</c:v>
                </c:pt>
                <c:pt idx="439">
                  <c:v>-1.2375E-4</c:v>
                </c:pt>
                <c:pt idx="440">
                  <c:v>-1.2375E-4</c:v>
                </c:pt>
                <c:pt idx="441">
                  <c:v>-1.7253E-4</c:v>
                </c:pt>
                <c:pt idx="442">
                  <c:v>-1.7253E-4</c:v>
                </c:pt>
                <c:pt idx="443">
                  <c:v>-3.5317999999999998E-4</c:v>
                </c:pt>
                <c:pt idx="444">
                  <c:v>-3.5317999999999998E-4</c:v>
                </c:pt>
                <c:pt idx="445">
                  <c:v>-9.8573999999999992E-4</c:v>
                </c:pt>
                <c:pt idx="446">
                  <c:v>-9.8573999999999992E-4</c:v>
                </c:pt>
                <c:pt idx="447">
                  <c:v>-7.8118999999999997E-4</c:v>
                </c:pt>
                <c:pt idx="448">
                  <c:v>-7.8118999999999997E-4</c:v>
                </c:pt>
                <c:pt idx="449">
                  <c:v>-1.2972E-4</c:v>
                </c:pt>
                <c:pt idx="450">
                  <c:v>-1.2972E-4</c:v>
                </c:pt>
                <c:pt idx="451">
                  <c:v>-2.9677000000000002E-4</c:v>
                </c:pt>
                <c:pt idx="452">
                  <c:v>-2.9677000000000002E-4</c:v>
                </c:pt>
                <c:pt idx="453">
                  <c:v>-1.5651E-4</c:v>
                </c:pt>
                <c:pt idx="454">
                  <c:v>-1.5651E-4</c:v>
                </c:pt>
                <c:pt idx="455">
                  <c:v>-9.6051000000000006E-6</c:v>
                </c:pt>
                <c:pt idx="456">
                  <c:v>-9.6051000000000006E-6</c:v>
                </c:pt>
                <c:pt idx="457">
                  <c:v>-8.6377000000000003E-6</c:v>
                </c:pt>
                <c:pt idx="458">
                  <c:v>-8.6377000000000003E-6</c:v>
                </c:pt>
                <c:pt idx="459">
                  <c:v>-1.0018000000000001E-6</c:v>
                </c:pt>
                <c:pt idx="460">
                  <c:v>-1.0018000000000001E-6</c:v>
                </c:pt>
                <c:pt idx="461">
                  <c:v>-3.4957999999999998E-7</c:v>
                </c:pt>
                <c:pt idx="462">
                  <c:v>-3.4957999999999998E-7</c:v>
                </c:pt>
                <c:pt idx="463">
                  <c:v>-1.2508999999999999E-7</c:v>
                </c:pt>
                <c:pt idx="464">
                  <c:v>-1.2508999999999999E-7</c:v>
                </c:pt>
                <c:pt idx="465">
                  <c:v>-1.1917E-8</c:v>
                </c:pt>
                <c:pt idx="466">
                  <c:v>-1.1917E-8</c:v>
                </c:pt>
                <c:pt idx="467">
                  <c:v>-2.6771999999999998E-10</c:v>
                </c:pt>
                <c:pt idx="468">
                  <c:v>-2.6771999999999998E-10</c:v>
                </c:pt>
                <c:pt idx="469">
                  <c:v>-6.5536000000000002E-9</c:v>
                </c:pt>
                <c:pt idx="470">
                  <c:v>-6.5536000000000002E-9</c:v>
                </c:pt>
                <c:pt idx="471">
                  <c:v>-3.8890000000000002E-10</c:v>
                </c:pt>
                <c:pt idx="472">
                  <c:v>-3.8890000000000002E-10</c:v>
                </c:pt>
                <c:pt idx="473">
                  <c:v>0</c:v>
                </c:pt>
                <c:pt idx="474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593152"/>
        <c:axId val="108595072"/>
      </c:scatterChart>
      <c:valAx>
        <c:axId val="108593152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Energy </a:t>
                </a:r>
                <a:r>
                  <a:rPr lang="en-US" dirty="0"/>
                  <a:t>(MeV)</a:t>
                </a:r>
              </a:p>
            </c:rich>
          </c:tx>
          <c:overlay val="0"/>
        </c:title>
        <c:numFmt formatCode="0.00E+0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08595072"/>
        <c:crossesAt val="-2.5000000000000005E-2"/>
        <c:crossBetween val="midCat"/>
      </c:valAx>
      <c:valAx>
        <c:axId val="10859507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Sensitivity</a:t>
                </a:r>
                <a:endParaRPr lang="en-US" dirty="0"/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08593152"/>
        <c:crossesAt val="1.0000000000000006E-11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image" Target="../media/image86.emf"/><Relationship Id="rId4" Type="http://schemas.openxmlformats.org/officeDocument/2006/relationships/image" Target="../media/image8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7B9C8-52F5-4737-9086-EEB9748741AB}" type="datetimeFigureOut">
              <a:rPr lang="fr-FR" smtClean="0"/>
              <a:t>19/01/2018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7BE0F-863E-4DC5-BA70-608013A1A5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899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621E3-A7B1-4522-A336-99096FE281D0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7950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91F58-CCFA-4169-A34F-91B65C655B9A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194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91F58-CCFA-4169-A34F-91B65C655B9A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194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91F58-CCFA-4169-A34F-91B65C655B9A}" type="slidenum">
              <a:rPr lang="fr-FR" smtClean="0"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79194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91F58-CCFA-4169-A34F-91B65C655B9A}" type="slidenum">
              <a:rPr lang="fr-FR" smtClean="0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1951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E4F42-F5E9-4A99-B47A-FE046659CC85}" type="slidenum">
              <a:rPr lang="fr-FR" smtClean="0"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125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1621E-EDA6-4DFE-8C4A-8F0FDD384A0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201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19/01/2018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6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2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0.png"/><Relationship Id="rId12" Type="http://schemas.openxmlformats.org/officeDocument/2006/relationships/image" Target="../media/image2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6.png"/><Relationship Id="rId18" Type="http://schemas.openxmlformats.org/officeDocument/2006/relationships/image" Target="../media/image121.png"/><Relationship Id="rId12" Type="http://schemas.openxmlformats.org/officeDocument/2006/relationships/image" Target="../media/image115.png"/><Relationship Id="rId17" Type="http://schemas.openxmlformats.org/officeDocument/2006/relationships/image" Target="../media/image120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119.png"/><Relationship Id="rId20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18.png"/><Relationship Id="rId19" Type="http://schemas.openxmlformats.org/officeDocument/2006/relationships/image" Target="../media/image122.png"/><Relationship Id="rId14" Type="http://schemas.openxmlformats.org/officeDocument/2006/relationships/image" Target="../media/image11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5.png"/><Relationship Id="rId7" Type="http://schemas.openxmlformats.org/officeDocument/2006/relationships/image" Target="../media/image1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Relationship Id="rId9" Type="http://schemas.openxmlformats.org/officeDocument/2006/relationships/image" Target="../media/image12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1.png"/><Relationship Id="rId3" Type="http://schemas.openxmlformats.org/officeDocument/2006/relationships/image" Target="../media/image170.png"/><Relationship Id="rId7" Type="http://schemas.openxmlformats.org/officeDocument/2006/relationships/image" Target="../media/image2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127.png"/><Relationship Id="rId5" Type="http://schemas.openxmlformats.org/officeDocument/2006/relationships/image" Target="../media/image192.png"/><Relationship Id="rId10" Type="http://schemas.openxmlformats.org/officeDocument/2006/relationships/image" Target="../media/image126.png"/><Relationship Id="rId4" Type="http://schemas.openxmlformats.org/officeDocument/2006/relationships/image" Target="../media/image186.png"/><Relationship Id="rId9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2.png"/><Relationship Id="rId4" Type="http://schemas.openxmlformats.org/officeDocument/2006/relationships/image" Target="../media/image186.pn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39.png"/><Relationship Id="rId17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41.png"/><Relationship Id="rId9" Type="http://schemas.openxmlformats.org/officeDocument/2006/relationships/image" Target="../media/image133.png"/><Relationship Id="rId14" Type="http://schemas.openxmlformats.org/officeDocument/2006/relationships/image" Target="../media/image1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7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154.png"/></Relationships>
</file>

<file path=ppt/slides/_rels/slide2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3.png"/><Relationship Id="rId18" Type="http://schemas.openxmlformats.org/officeDocument/2006/relationships/image" Target="../media/image26.png"/><Relationship Id="rId12" Type="http://schemas.openxmlformats.org/officeDocument/2006/relationships/image" Target="../media/image162.png"/><Relationship Id="rId17" Type="http://schemas.openxmlformats.org/officeDocument/2006/relationships/image" Target="../media/image167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165.png"/><Relationship Id="rId19" Type="http://schemas.openxmlformats.org/officeDocument/2006/relationships/image" Target="../media/image44.png"/><Relationship Id="rId14" Type="http://schemas.openxmlformats.org/officeDocument/2006/relationships/image" Target="../media/image164.png"/></Relationships>
</file>

<file path=ppt/slides/_rels/slide29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73.png"/><Relationship Id="rId3" Type="http://schemas.openxmlformats.org/officeDocument/2006/relationships/image" Target="../media/image46.png"/><Relationship Id="rId17" Type="http://schemas.openxmlformats.org/officeDocument/2006/relationships/image" Target="../media/image172.png"/><Relationship Id="rId2" Type="http://schemas.openxmlformats.org/officeDocument/2006/relationships/image" Target="../media/image45.png"/><Relationship Id="rId16" Type="http://schemas.openxmlformats.org/officeDocument/2006/relationships/image" Target="../media/image17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15" Type="http://schemas.openxmlformats.org/officeDocument/2006/relationships/image" Target="../media/image169.png"/><Relationship Id="rId4" Type="http://schemas.openxmlformats.org/officeDocument/2006/relationships/image" Target="../media/image47.png"/><Relationship Id="rId14" Type="http://schemas.openxmlformats.org/officeDocument/2006/relationships/image" Target="../media/image1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77.png"/><Relationship Id="rId26" Type="http://schemas.openxmlformats.org/officeDocument/2006/relationships/image" Target="../media/image185.png"/><Relationship Id="rId21" Type="http://schemas.openxmlformats.org/officeDocument/2006/relationships/image" Target="../media/image180.png"/><Relationship Id="rId17" Type="http://schemas.openxmlformats.org/officeDocument/2006/relationships/image" Target="../media/image176.png"/><Relationship Id="rId25" Type="http://schemas.openxmlformats.org/officeDocument/2006/relationships/image" Target="../media/image184.png"/><Relationship Id="rId16" Type="http://schemas.openxmlformats.org/officeDocument/2006/relationships/image" Target="../media/image175.png"/><Relationship Id="rId20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183.png"/><Relationship Id="rId15" Type="http://schemas.openxmlformats.org/officeDocument/2006/relationships/image" Target="../media/image174.png"/><Relationship Id="rId23" Type="http://schemas.openxmlformats.org/officeDocument/2006/relationships/image" Target="../media/image182.png"/><Relationship Id="rId19" Type="http://schemas.openxmlformats.org/officeDocument/2006/relationships/image" Target="../media/image178.png"/><Relationship Id="rId22" Type="http://schemas.openxmlformats.org/officeDocument/2006/relationships/image" Target="../media/image18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3" Type="http://schemas.openxmlformats.org/officeDocument/2006/relationships/image" Target="../media/image4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50.png"/><Relationship Id="rId9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5" Type="http://schemas.openxmlformats.org/officeDocument/2006/relationships/image" Target="../media/image6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24" Type="http://schemas.openxmlformats.org/officeDocument/2006/relationships/image" Target="../media/image60.png"/><Relationship Id="rId5" Type="http://schemas.openxmlformats.org/officeDocument/2006/relationships/image" Target="../media/image57.png"/><Relationship Id="rId23" Type="http://schemas.openxmlformats.org/officeDocument/2006/relationships/image" Target="../media/image196.png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7" Type="http://schemas.openxmlformats.org/officeDocument/2006/relationships/image" Target="../media/image209.png"/><Relationship Id="rId2" Type="http://schemas.openxmlformats.org/officeDocument/2006/relationships/image" Target="../media/image20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8.png"/><Relationship Id="rId5" Type="http://schemas.openxmlformats.org/officeDocument/2006/relationships/image" Target="../media/image20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1.xls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7.emf"/><Relationship Id="rId11" Type="http://schemas.openxmlformats.org/officeDocument/2006/relationships/image" Target="../media/image89.e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86.emf"/><Relationship Id="rId9" Type="http://schemas.openxmlformats.org/officeDocument/2006/relationships/image" Target="../media/image88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0.png"/><Relationship Id="rId3" Type="http://schemas.openxmlformats.org/officeDocument/2006/relationships/image" Target="../media/image260.png"/><Relationship Id="rId7" Type="http://schemas.openxmlformats.org/officeDocument/2006/relationships/image" Target="../media/image300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0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jpeg"/><Relationship Id="rId5" Type="http://schemas.openxmlformats.org/officeDocument/2006/relationships/image" Target="../media/image22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4.png"/><Relationship Id="rId5" Type="http://schemas.openxmlformats.org/officeDocument/2006/relationships/image" Target="../media/image233.png"/><Relationship Id="rId4" Type="http://schemas.openxmlformats.org/officeDocument/2006/relationships/image" Target="../media/image232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7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23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5.png"/><Relationship Id="rId4" Type="http://schemas.openxmlformats.org/officeDocument/2006/relationships/image" Target="../media/image93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9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98.wmf"/><Relationship Id="rId4" Type="http://schemas.openxmlformats.org/officeDocument/2006/relationships/oleObject" Target="../embeddings/oleObject7.bin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10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2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36888" y="3244334"/>
            <a:ext cx="4070217" cy="3170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Winter school</a:t>
            </a:r>
          </a:p>
          <a:p>
            <a:pPr algn="ctr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Zermatt, January 2018</a:t>
            </a:r>
          </a:p>
          <a:p>
            <a:pPr algn="ctr"/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Xavier 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Doligez</a:t>
            </a:r>
            <a:endPara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physique 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nucléaire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d’Orsay</a:t>
            </a:r>
          </a:p>
          <a:p>
            <a:pPr algn="ctr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doligez@ipno.in2p3.fr</a:t>
            </a:r>
            <a:endParaRPr lang="en-US" sz="2000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899592" y="1844824"/>
            <a:ext cx="7416824" cy="144655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Data &amp;</a:t>
            </a:r>
          </a:p>
          <a:p>
            <a:pPr algn="ctr"/>
            <a:r>
              <a:rPr 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Fission Nuclear Energy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619672" y="334770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 nuclear physic to energy prospective</a:t>
            </a:r>
            <a:endParaRPr lang="en-US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69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D:\TAF\SYSTEME\Figure\etatot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064" y="15239"/>
            <a:ext cx="8911872" cy="688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TAF\SYSTEME\Figure\et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471" y="29462"/>
            <a:ext cx="887505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Criticality – slowing down and uranium enrichment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2483768" y="1255369"/>
                <a:ext cx="2880469" cy="73347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𝑠𝑜𝑡𝑜𝑝𝑒𝑠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1255369"/>
                <a:ext cx="2880469" cy="73347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6287862" y="5166484"/>
            <a:ext cx="2349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Fission </a:t>
            </a:r>
            <a:r>
              <a:rPr lang="fr-FR" dirty="0" err="1" smtClean="0">
                <a:solidFill>
                  <a:srgbClr val="C00000"/>
                </a:solidFill>
              </a:rPr>
              <a:t>spectrum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-2232" y="6381328"/>
            <a:ext cx="852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No critical system are possible with uranium 238 !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971600" y="3851756"/>
            <a:ext cx="244827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Cross section ratio more favorable for criticality</a:t>
            </a:r>
          </a:p>
        </p:txBody>
      </p:sp>
      <p:sp>
        <p:nvSpPr>
          <p:cNvPr id="8" name="Flèche courbée vers le bas 7"/>
          <p:cNvSpPr/>
          <p:nvPr/>
        </p:nvSpPr>
        <p:spPr>
          <a:xfrm rot="10998553">
            <a:off x="1763687" y="2924944"/>
            <a:ext cx="5040561" cy="936104"/>
          </a:xfrm>
          <a:prstGeom prst="curved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54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20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TAF\SYSTEME\Figure\xs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96" y="30088"/>
            <a:ext cx="8856807" cy="684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Slowing down by neutron moderation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915816" y="575258"/>
                <a:ext cx="4220451" cy="73347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𝑠𝑜𝑡𝑜𝑝𝑒𝑠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nary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𝒎𝒐𝒅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𝒎𝒐𝒅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575258"/>
                <a:ext cx="4220451" cy="73347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/>
          <p:cNvSpPr txBox="1"/>
          <p:nvPr/>
        </p:nvSpPr>
        <p:spPr>
          <a:xfrm>
            <a:off x="-6032" y="6406708"/>
            <a:ext cx="9150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Slowing down process is assured by scattering on light nucleus ! </a:t>
            </a:r>
          </a:p>
        </p:txBody>
      </p:sp>
    </p:spTree>
    <p:extLst>
      <p:ext uri="{BB962C8B-B14F-4D97-AF65-F5344CB8AC3E}">
        <p14:creationId xmlns:p14="http://schemas.microsoft.com/office/powerpoint/2010/main" val="246865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D:\TAF\SYSTEME\Figure\etatot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08" y="-10656"/>
            <a:ext cx="8950984" cy="691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D:\TAF\SYSTEME\Figure\etato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08" y="17160"/>
            <a:ext cx="8950985" cy="691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-9560" y="-23961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Criticality – slowing down and uranium enrichment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520" y="493367"/>
            <a:ext cx="852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Neutron cross section are obviously function of the kinematic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403648" y="1313355"/>
                <a:ext cx="4220451" cy="73347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  <m:r>
                            <a:rPr lang="fr-FR" b="1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𝝐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𝑠𝑜𝑡𝑜𝑝𝑒𝑠</m:t>
                              </m:r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nary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𝒎𝒐𝒅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𝒎𝒐𝒅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1313355"/>
                <a:ext cx="4220451" cy="7334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366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Reactor technology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520" y="493367"/>
            <a:ext cx="852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 compromise between the fuel fabrication and the reactor fabrication </a:t>
            </a:r>
          </a:p>
          <a:p>
            <a:pPr lvl="1"/>
            <a:r>
              <a:rPr lang="en-US" dirty="0" smtClean="0"/>
              <a:t>	uranium enrichment technology </a:t>
            </a:r>
            <a:r>
              <a:rPr lang="en-US" dirty="0" err="1" smtClean="0"/>
              <a:t>vs</a:t>
            </a:r>
            <a:r>
              <a:rPr lang="en-US" dirty="0" smtClean="0"/>
              <a:t> reactor </a:t>
            </a:r>
            <a:r>
              <a:rPr lang="en-US" dirty="0" err="1" smtClean="0"/>
              <a:t>technolgy</a:t>
            </a:r>
            <a:endParaRPr lang="en-US" dirty="0" smtClean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441032"/>
              </p:ext>
            </p:extLst>
          </p:nvPr>
        </p:nvGraphicFramePr>
        <p:xfrm>
          <a:off x="130518" y="1268760"/>
          <a:ext cx="8473930" cy="16510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694786"/>
                <a:gridCol w="1694786"/>
                <a:gridCol w="1694786"/>
                <a:gridCol w="1694786"/>
                <a:gridCol w="169478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Coolant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Gaz (Air,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CO2)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Light</a:t>
                      </a:r>
                      <a:r>
                        <a:rPr lang="fr-FR" baseline="0" dirty="0" smtClean="0"/>
                        <a:t> water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Heavy (light)</a:t>
                      </a:r>
                      <a:r>
                        <a:rPr lang="fr-FR" baseline="0" dirty="0" smtClean="0"/>
                        <a:t> water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Light Water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Moderator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Graphite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Graphite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Heavy water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Light</a:t>
                      </a:r>
                      <a:r>
                        <a:rPr lang="fr-FR" baseline="0" dirty="0" smtClean="0"/>
                        <a:t> Water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Fuel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Natural</a:t>
                      </a:r>
                      <a:r>
                        <a:rPr lang="fr-FR" baseline="0" dirty="0" smtClean="0"/>
                        <a:t> uranium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E</a:t>
                      </a:r>
                      <a:r>
                        <a:rPr lang="fr-FR" baseline="0" dirty="0" err="1" smtClean="0"/>
                        <a:t>nriched</a:t>
                      </a:r>
                      <a:r>
                        <a:rPr lang="fr-FR" baseline="0" dirty="0" smtClean="0"/>
                        <a:t> uranium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Natural</a:t>
                      </a:r>
                      <a:r>
                        <a:rPr lang="fr-FR" baseline="0" dirty="0" smtClean="0"/>
                        <a:t> uranium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Enriched</a:t>
                      </a:r>
                      <a:r>
                        <a:rPr lang="fr-FR" dirty="0" smtClean="0"/>
                        <a:t> uranium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172" name="Picture 4" descr="https://upload.wikimedia.org/wikipedia/commons/thumb/f/f9/HD.15.076_%2811840243393%29.jpg/1024px-HD.15.076_%2811840243393%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848" y="3304356"/>
            <a:ext cx="3043760" cy="253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Résultat de recherche d'images pour &quot;flamanville epr&quot;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3" y="3304356"/>
            <a:ext cx="3384375" cy="253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èche droite à entaille 1"/>
          <p:cNvSpPr/>
          <p:nvPr/>
        </p:nvSpPr>
        <p:spPr>
          <a:xfrm>
            <a:off x="179512" y="5949280"/>
            <a:ext cx="3240360" cy="688722"/>
          </a:xfrm>
          <a:prstGeom prst="notchedRightArrow">
            <a:avLst>
              <a:gd name="adj1" fmla="val 63277"/>
              <a:gd name="adj2" fmla="val 1966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GEN I </a:t>
            </a:r>
            <a:endParaRPr lang="fr-FR" sz="1400" dirty="0"/>
          </a:p>
        </p:txBody>
      </p:sp>
      <p:sp>
        <p:nvSpPr>
          <p:cNvPr id="6" name="ZoneTexte 5"/>
          <p:cNvSpPr txBox="1"/>
          <p:nvPr/>
        </p:nvSpPr>
        <p:spPr>
          <a:xfrm>
            <a:off x="8172400" y="64297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Time</a:t>
            </a:r>
            <a:endParaRPr lang="fr-FR" dirty="0"/>
          </a:p>
        </p:txBody>
      </p:sp>
      <p:sp>
        <p:nvSpPr>
          <p:cNvPr id="12" name="Flèche droite à entaille 11"/>
          <p:cNvSpPr/>
          <p:nvPr/>
        </p:nvSpPr>
        <p:spPr>
          <a:xfrm>
            <a:off x="2987824" y="5949280"/>
            <a:ext cx="3240360" cy="688722"/>
          </a:xfrm>
          <a:prstGeom prst="notchedRightArrow">
            <a:avLst>
              <a:gd name="adj1" fmla="val 63277"/>
              <a:gd name="adj2" fmla="val 1966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GEN II </a:t>
            </a:r>
            <a:r>
              <a:rPr lang="fr-FR" sz="1400" dirty="0" smtClean="0"/>
              <a:t>(PWR, BWR, CANDU)</a:t>
            </a:r>
            <a:endParaRPr lang="fr-FR" sz="1400" dirty="0"/>
          </a:p>
        </p:txBody>
      </p:sp>
      <p:sp>
        <p:nvSpPr>
          <p:cNvPr id="13" name="Flèche droite à entaille 12"/>
          <p:cNvSpPr/>
          <p:nvPr/>
        </p:nvSpPr>
        <p:spPr>
          <a:xfrm>
            <a:off x="5796136" y="5949280"/>
            <a:ext cx="3240360" cy="688722"/>
          </a:xfrm>
          <a:prstGeom prst="notchedRightArrow">
            <a:avLst>
              <a:gd name="adj1" fmla="val 63277"/>
              <a:gd name="adj2" fmla="val 1966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EPR, AP1000, CANDU6</a:t>
            </a:r>
            <a:endParaRPr lang="fr-FR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287888" y="646857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~ 2010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339752" y="64772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~ 1975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-36512" y="64924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~ 1960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496072" y="3845246"/>
            <a:ext cx="140415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Based</a:t>
            </a:r>
            <a:r>
              <a:rPr lang="fr-FR" dirty="0" smtClean="0"/>
              <a:t> on the use of </a:t>
            </a:r>
            <a:r>
              <a:rPr lang="fr-FR" baseline="30000" dirty="0" smtClean="0"/>
              <a:t>235</a:t>
            </a:r>
            <a:r>
              <a:rPr lang="fr-FR" dirty="0" smtClean="0"/>
              <a:t>U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6372200" y="2875002"/>
            <a:ext cx="2962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i="1" dirty="0">
                <a:sym typeface="Wingdings" pitchFamily="2" charset="2"/>
              </a:rPr>
              <a:t> Moderator = coolant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278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Reactor presentation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20" y="493367"/>
            <a:ext cx="852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81 % of the reactors in the world are Light Water Reactors (435 operational reactors )</a:t>
            </a:r>
          </a:p>
          <a:p>
            <a:pPr lvl="1"/>
            <a:r>
              <a:rPr lang="en-US" dirty="0" smtClean="0"/>
              <a:t>(Boiling Water Reactors or Pressurized Water Reactors)</a:t>
            </a:r>
          </a:p>
        </p:txBody>
      </p:sp>
      <p:pic>
        <p:nvPicPr>
          <p:cNvPr id="6" name="Image 5" descr="nucleaire-centra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78" t="17619" r="3577" b="10551"/>
          <a:stretch>
            <a:fillRect/>
          </a:stretch>
        </p:blipFill>
        <p:spPr bwMode="auto">
          <a:xfrm>
            <a:off x="4482082" y="1080176"/>
            <a:ext cx="4464496" cy="2688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llipse 7"/>
          <p:cNvSpPr/>
          <p:nvPr/>
        </p:nvSpPr>
        <p:spPr>
          <a:xfrm>
            <a:off x="4716939" y="2108268"/>
            <a:ext cx="576263" cy="6477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171" y="4958122"/>
            <a:ext cx="18946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dirty="0" smtClean="0"/>
              <a:t>205 fuel assemblies</a:t>
            </a:r>
            <a:endParaRPr lang="en-US" altLang="en-US" dirty="0"/>
          </a:p>
        </p:txBody>
      </p:sp>
      <p:pic>
        <p:nvPicPr>
          <p:cNvPr id="12" name="Picture 2" descr="http://upload.maieutapedia.org/picture/img30128285248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8346" y="4495002"/>
            <a:ext cx="2599841" cy="1728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523" y="1080176"/>
            <a:ext cx="2935778" cy="282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Connecteur droit 28"/>
          <p:cNvCxnSpPr>
            <a:stCxn id="8" idx="0"/>
            <a:endCxn id="21" idx="0"/>
          </p:cNvCxnSpPr>
          <p:nvPr/>
        </p:nvCxnSpPr>
        <p:spPr>
          <a:xfrm flipH="1" flipV="1">
            <a:off x="1609412" y="1080176"/>
            <a:ext cx="3395659" cy="102809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153993" y="3735913"/>
            <a:ext cx="1382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dirty="0" err="1" smtClean="0"/>
              <a:t>xy</a:t>
            </a:r>
            <a:r>
              <a:rPr lang="en-US" altLang="en-US" dirty="0" smtClean="0"/>
              <a:t> side cut </a:t>
            </a:r>
            <a:endParaRPr lang="en-US" altLang="en-US" dirty="0"/>
          </a:p>
        </p:txBody>
      </p:sp>
      <p:cxnSp>
        <p:nvCxnSpPr>
          <p:cNvPr id="15" name="Connecteur en arc 14"/>
          <p:cNvCxnSpPr>
            <a:endCxn id="7" idx="1"/>
          </p:cNvCxnSpPr>
          <p:nvPr/>
        </p:nvCxnSpPr>
        <p:spPr>
          <a:xfrm rot="16200000" flipH="1">
            <a:off x="-82126" y="3927638"/>
            <a:ext cx="2360758" cy="56298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8" idx="4"/>
            <a:endCxn id="21" idx="2"/>
          </p:cNvCxnSpPr>
          <p:nvPr/>
        </p:nvCxnSpPr>
        <p:spPr>
          <a:xfrm flipH="1">
            <a:off x="1609412" y="2755968"/>
            <a:ext cx="3395659" cy="114632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magin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2744" y="4326930"/>
            <a:ext cx="2016224" cy="1964081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303"/>
          <a:stretch/>
        </p:blipFill>
        <p:spPr bwMode="auto">
          <a:xfrm>
            <a:off x="1379747" y="4105245"/>
            <a:ext cx="2087563" cy="256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4313799" y="6291011"/>
            <a:ext cx="13825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altLang="en-US" dirty="0" err="1" smtClean="0"/>
              <a:t>xy</a:t>
            </a:r>
            <a:r>
              <a:rPr lang="en-US" altLang="en-US" dirty="0" smtClean="0"/>
              <a:t> side cut </a:t>
            </a:r>
            <a:endParaRPr lang="en-US" altLang="en-US" dirty="0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6876256" y="6241792"/>
            <a:ext cx="18946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dirty="0" smtClean="0"/>
              <a:t>264 fuel pins</a:t>
            </a:r>
            <a:endParaRPr lang="en-US" altLang="en-US" dirty="0"/>
          </a:p>
        </p:txBody>
      </p:sp>
      <p:cxnSp>
        <p:nvCxnSpPr>
          <p:cNvPr id="26" name="Connecteur en arc 25"/>
          <p:cNvCxnSpPr/>
          <p:nvPr/>
        </p:nvCxnSpPr>
        <p:spPr>
          <a:xfrm>
            <a:off x="5696343" y="5949282"/>
            <a:ext cx="1017987" cy="1270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1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Reactor technology : towards future technology  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9520" y="493367"/>
            <a:ext cx="8522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 smtClean="0"/>
              <a:t>What about future reactors ?</a:t>
            </a:r>
          </a:p>
          <a:p>
            <a:pPr lvl="1"/>
            <a:r>
              <a:rPr lang="en-US" i="1" dirty="0" smtClean="0">
                <a:sym typeface="Wingdings" pitchFamily="2" charset="2"/>
              </a:rPr>
              <a:t> A sustainable use of the resources :</a:t>
            </a:r>
          </a:p>
          <a:p>
            <a:pPr lvl="1"/>
            <a:endParaRPr lang="en-US" dirty="0" smtClean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709020"/>
              </p:ext>
            </p:extLst>
          </p:nvPr>
        </p:nvGraphicFramePr>
        <p:xfrm>
          <a:off x="194800" y="2479288"/>
          <a:ext cx="8550616" cy="138176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328089"/>
                <a:gridCol w="1570134"/>
                <a:gridCol w="1481189"/>
                <a:gridCol w="2082972"/>
                <a:gridCol w="20882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Coolant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Liquid</a:t>
                      </a:r>
                      <a:r>
                        <a:rPr lang="fr-FR" baseline="0" dirty="0" smtClean="0"/>
                        <a:t> sodium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Liquid</a:t>
                      </a:r>
                      <a:r>
                        <a:rPr lang="fr-FR" baseline="0" dirty="0" smtClean="0"/>
                        <a:t> lead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Gaz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Molten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salts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trike="sngStrike" dirty="0" err="1" smtClean="0"/>
                        <a:t>Moderator</a:t>
                      </a:r>
                      <a:endParaRPr lang="fr-FR" strike="sng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Fuel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Uranium</a:t>
                      </a:r>
                      <a:r>
                        <a:rPr lang="fr-FR" baseline="0" dirty="0" smtClean="0"/>
                        <a:t> + plutonium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Uranium + plutonium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Uranium + plutonium</a:t>
                      </a:r>
                      <a:r>
                        <a:rPr lang="fr-FR" baseline="0" dirty="0" smtClean="0"/>
                        <a:t> (</a:t>
                      </a:r>
                      <a:r>
                        <a:rPr lang="fr-FR" baseline="0" dirty="0" err="1" smtClean="0"/>
                        <a:t>ceramic</a:t>
                      </a:r>
                      <a:r>
                        <a:rPr lang="fr-FR" baseline="0" dirty="0" smtClean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Thorium</a:t>
                      </a:r>
                      <a:r>
                        <a:rPr lang="fr-FR" baseline="0" dirty="0" smtClean="0"/>
                        <a:t> + uranium (</a:t>
                      </a:r>
                      <a:r>
                        <a:rPr lang="fr-FR" baseline="0" dirty="0" err="1" smtClean="0"/>
                        <a:t>molten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salt</a:t>
                      </a:r>
                      <a:r>
                        <a:rPr lang="fr-FR" baseline="0" dirty="0" smtClean="0"/>
                        <a:t>)</a:t>
                      </a:r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13" name="Groupe 12"/>
          <p:cNvGrpSpPr/>
          <p:nvPr/>
        </p:nvGrpSpPr>
        <p:grpSpPr>
          <a:xfrm>
            <a:off x="4470108" y="854200"/>
            <a:ext cx="4494380" cy="549949"/>
            <a:chOff x="1835696" y="1788932"/>
            <a:chExt cx="4494380" cy="549949"/>
          </a:xfrm>
        </p:grpSpPr>
        <p:grpSp>
          <p:nvGrpSpPr>
            <p:cNvPr id="14" name="Groupe 13"/>
            <p:cNvGrpSpPr/>
            <p:nvPr/>
          </p:nvGrpSpPr>
          <p:grpSpPr>
            <a:xfrm>
              <a:off x="1835696" y="1788932"/>
              <a:ext cx="4494380" cy="338554"/>
              <a:chOff x="1043608" y="1788932"/>
              <a:chExt cx="4494380" cy="338554"/>
            </a:xfrm>
          </p:grpSpPr>
          <p:sp>
            <p:nvSpPr>
              <p:cNvPr id="17" name="Text Box 15"/>
              <p:cNvSpPr txBox="1">
                <a:spLocks noChangeArrowheads="1"/>
              </p:cNvSpPr>
              <p:nvPr/>
            </p:nvSpPr>
            <p:spPr bwMode="auto">
              <a:xfrm>
                <a:off x="1043608" y="1788932"/>
                <a:ext cx="449438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 baseline="30000" dirty="0" smtClean="0">
                    <a:latin typeface="Eurostile" pitchFamily="34" charset="0"/>
                  </a:rPr>
                  <a:t>238</a:t>
                </a:r>
                <a:r>
                  <a:rPr lang="fr-FR" sz="1600" dirty="0" smtClean="0">
                    <a:latin typeface="Eurostile" pitchFamily="34" charset="0"/>
                  </a:rPr>
                  <a:t>U+n	       </a:t>
                </a:r>
                <a:r>
                  <a:rPr lang="fr-FR" sz="1600" baseline="30000" dirty="0" smtClean="0">
                    <a:latin typeface="Eurostile" pitchFamily="34" charset="0"/>
                  </a:rPr>
                  <a:t> 239</a:t>
                </a:r>
                <a:r>
                  <a:rPr lang="fr-FR" sz="1600" dirty="0" smtClean="0">
                    <a:latin typeface="Eurostile" pitchFamily="34" charset="0"/>
                  </a:rPr>
                  <a:t>U 	           </a:t>
                </a:r>
                <a:r>
                  <a:rPr lang="fr-FR" sz="1600" baseline="30000" dirty="0" smtClean="0">
                    <a:latin typeface="Eurostile" pitchFamily="34" charset="0"/>
                  </a:rPr>
                  <a:t>239</a:t>
                </a:r>
                <a:r>
                  <a:rPr lang="fr-FR" sz="1600" dirty="0" smtClean="0">
                    <a:latin typeface="Eurostile" pitchFamily="34" charset="0"/>
                  </a:rPr>
                  <a:t>Np	</a:t>
                </a:r>
                <a:r>
                  <a:rPr lang="fr-FR" sz="1600" baseline="30000" dirty="0" smtClean="0">
                    <a:latin typeface="Eurostile" pitchFamily="34" charset="0"/>
                  </a:rPr>
                  <a:t>239</a:t>
                </a:r>
                <a:r>
                  <a:rPr lang="fr-FR" sz="1600" dirty="0" smtClean="0">
                    <a:latin typeface="Eurostile" pitchFamily="34" charset="0"/>
                  </a:rPr>
                  <a:t>Pu</a:t>
                </a:r>
                <a:endParaRPr lang="fr-FR" sz="1600" dirty="0">
                  <a:latin typeface="Eurostile" pitchFamily="34" charset="0"/>
                </a:endParaRPr>
              </a:p>
            </p:txBody>
          </p:sp>
          <p:sp>
            <p:nvSpPr>
              <p:cNvPr id="18" name="Line 16"/>
              <p:cNvSpPr>
                <a:spLocks noChangeShapeType="1"/>
              </p:cNvSpPr>
              <p:nvPr/>
            </p:nvSpPr>
            <p:spPr bwMode="auto">
              <a:xfrm>
                <a:off x="1907704" y="1967507"/>
                <a:ext cx="469668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19" name="Line 16"/>
              <p:cNvSpPr>
                <a:spLocks noChangeShapeType="1"/>
              </p:cNvSpPr>
              <p:nvPr/>
            </p:nvSpPr>
            <p:spPr bwMode="auto">
              <a:xfrm>
                <a:off x="3007299" y="1969094"/>
                <a:ext cx="469668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4174272" y="1971642"/>
                <a:ext cx="469668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dirty="0"/>
              </a:p>
            </p:txBody>
          </p:sp>
        </p:grpSp>
        <p:sp>
          <p:nvSpPr>
            <p:cNvPr id="15" name="ZoneTexte 14"/>
            <p:cNvSpPr txBox="1"/>
            <p:nvPr/>
          </p:nvSpPr>
          <p:spPr>
            <a:xfrm>
              <a:off x="1951685" y="2061882"/>
              <a:ext cx="777261" cy="27699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i="1" dirty="0" smtClean="0"/>
                <a:t>Fertile</a:t>
              </a:r>
              <a:endParaRPr lang="fr-FR" sz="1200" i="1" dirty="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5472279" y="2056148"/>
              <a:ext cx="777261" cy="27699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i="1" dirty="0" smtClean="0"/>
                <a:t>Fissile</a:t>
              </a:r>
              <a:endParaRPr lang="fr-FR" sz="1200" i="1" dirty="0"/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4537432" y="1502272"/>
            <a:ext cx="4494380" cy="549949"/>
            <a:chOff x="1835696" y="1788932"/>
            <a:chExt cx="4494380" cy="549949"/>
          </a:xfrm>
        </p:grpSpPr>
        <p:grpSp>
          <p:nvGrpSpPr>
            <p:cNvPr id="22" name="Groupe 21"/>
            <p:cNvGrpSpPr/>
            <p:nvPr/>
          </p:nvGrpSpPr>
          <p:grpSpPr>
            <a:xfrm>
              <a:off x="1835696" y="1788932"/>
              <a:ext cx="4494380" cy="338554"/>
              <a:chOff x="1043608" y="1788932"/>
              <a:chExt cx="4494380" cy="338554"/>
            </a:xfrm>
          </p:grpSpPr>
          <p:sp>
            <p:nvSpPr>
              <p:cNvPr id="25" name="Text Box 15"/>
              <p:cNvSpPr txBox="1">
                <a:spLocks noChangeArrowheads="1"/>
              </p:cNvSpPr>
              <p:nvPr/>
            </p:nvSpPr>
            <p:spPr bwMode="auto">
              <a:xfrm>
                <a:off x="1043608" y="1788932"/>
                <a:ext cx="449438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 baseline="30000" dirty="0" smtClean="0">
                    <a:latin typeface="Eurostile" pitchFamily="34" charset="0"/>
                  </a:rPr>
                  <a:t>232</a:t>
                </a:r>
                <a:r>
                  <a:rPr lang="fr-FR" sz="1600" dirty="0" smtClean="0">
                    <a:latin typeface="Eurostile" pitchFamily="34" charset="0"/>
                  </a:rPr>
                  <a:t>Th+n	      </a:t>
                </a:r>
                <a:r>
                  <a:rPr lang="fr-FR" sz="1600" baseline="30000" dirty="0" smtClean="0">
                    <a:latin typeface="Eurostile" pitchFamily="34" charset="0"/>
                  </a:rPr>
                  <a:t>233</a:t>
                </a:r>
                <a:r>
                  <a:rPr lang="fr-FR" sz="1600" dirty="0" smtClean="0">
                    <a:latin typeface="Eurostile" pitchFamily="34" charset="0"/>
                  </a:rPr>
                  <a:t>Th 	          </a:t>
                </a:r>
                <a:r>
                  <a:rPr lang="fr-FR" sz="1600" baseline="30000" dirty="0" smtClean="0">
                    <a:latin typeface="Eurostile" pitchFamily="34" charset="0"/>
                  </a:rPr>
                  <a:t>233</a:t>
                </a:r>
                <a:r>
                  <a:rPr lang="fr-FR" sz="1600" dirty="0" smtClean="0">
                    <a:latin typeface="Eurostile" pitchFamily="34" charset="0"/>
                  </a:rPr>
                  <a:t>Pa	</a:t>
                </a:r>
                <a:r>
                  <a:rPr lang="fr-FR" sz="1600" baseline="30000" dirty="0" smtClean="0">
                    <a:latin typeface="Eurostile" pitchFamily="34" charset="0"/>
                  </a:rPr>
                  <a:t>233</a:t>
                </a:r>
                <a:r>
                  <a:rPr lang="fr-FR" sz="1600" dirty="0" smtClean="0">
                    <a:latin typeface="Eurostile" pitchFamily="34" charset="0"/>
                  </a:rPr>
                  <a:t>U</a:t>
                </a:r>
                <a:endParaRPr lang="fr-FR" sz="1600" dirty="0">
                  <a:latin typeface="Eurostile" pitchFamily="34" charset="0"/>
                </a:endParaRPr>
              </a:p>
            </p:txBody>
          </p:sp>
          <p:sp>
            <p:nvSpPr>
              <p:cNvPr id="26" name="Line 16"/>
              <p:cNvSpPr>
                <a:spLocks noChangeShapeType="1"/>
              </p:cNvSpPr>
              <p:nvPr/>
            </p:nvSpPr>
            <p:spPr bwMode="auto">
              <a:xfrm>
                <a:off x="1907704" y="1967507"/>
                <a:ext cx="469668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>
                <a:off x="3007299" y="1969094"/>
                <a:ext cx="469668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28" name="Line 16"/>
              <p:cNvSpPr>
                <a:spLocks noChangeShapeType="1"/>
              </p:cNvSpPr>
              <p:nvPr/>
            </p:nvSpPr>
            <p:spPr bwMode="auto">
              <a:xfrm>
                <a:off x="4174272" y="1971642"/>
                <a:ext cx="469668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 dirty="0"/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1951685" y="2061882"/>
              <a:ext cx="777261" cy="27699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i="1" dirty="0" smtClean="0"/>
                <a:t>Fertile</a:t>
              </a:r>
              <a:endParaRPr lang="fr-FR" sz="1200" i="1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5472279" y="2056148"/>
              <a:ext cx="777261" cy="27699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i="1" dirty="0" smtClean="0"/>
                <a:t>Fissile</a:t>
              </a:r>
              <a:endParaRPr lang="fr-FR" sz="1200" i="1" dirty="0"/>
            </a:p>
          </p:txBody>
        </p:sp>
      </p:grpSp>
      <p:pic>
        <p:nvPicPr>
          <p:cNvPr id="7178" name="Picture 10" descr="Résultat de recherche d'images pour &quot;generation iv forum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668" y="4057963"/>
            <a:ext cx="6784622" cy="102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ZoneTexte 30"/>
          <p:cNvSpPr txBox="1"/>
          <p:nvPr/>
        </p:nvSpPr>
        <p:spPr>
          <a:xfrm>
            <a:off x="763258" y="5091958"/>
            <a:ext cx="39515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>
                <a:sym typeface="Wingdings" pitchFamily="2" charset="2"/>
              </a:rPr>
              <a:t>Safer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sym typeface="Wingdings" pitchFamily="2" charset="2"/>
              </a:rPr>
              <a:t>Optimised</a:t>
            </a:r>
            <a:r>
              <a:rPr lang="en-US" dirty="0" smtClean="0">
                <a:sym typeface="Wingdings" pitchFamily="2" charset="2"/>
              </a:rPr>
              <a:t> waste production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Wingdings" pitchFamily="2" charset="2"/>
              </a:rPr>
              <a:t>Optimized resources consumption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Wingdings" pitchFamily="2" charset="2"/>
              </a:rPr>
              <a:t>As cheap as possible</a:t>
            </a:r>
          </a:p>
          <a:p>
            <a:pPr marL="285750" indent="-285750">
              <a:buFontTx/>
              <a:buChar char="-"/>
            </a:pPr>
            <a:r>
              <a:rPr lang="en-US" dirty="0" smtClean="0">
                <a:sym typeface="Wingdings" pitchFamily="2" charset="2"/>
              </a:rPr>
              <a:t>Non </a:t>
            </a:r>
            <a:r>
              <a:rPr lang="en-US" dirty="0" err="1" smtClean="0">
                <a:sym typeface="Wingdings" pitchFamily="2" charset="2"/>
              </a:rPr>
              <a:t>proliferant</a:t>
            </a:r>
            <a:r>
              <a:rPr lang="en-US" dirty="0" smtClean="0">
                <a:sym typeface="Wingdings" pitchFamily="2" charset="2"/>
              </a:rPr>
              <a:t> </a:t>
            </a:r>
          </a:p>
        </p:txBody>
      </p:sp>
      <p:sp>
        <p:nvSpPr>
          <p:cNvPr id="6" name="Accolade fermante 5"/>
          <p:cNvSpPr/>
          <p:nvPr/>
        </p:nvSpPr>
        <p:spPr>
          <a:xfrm>
            <a:off x="4714784" y="5059598"/>
            <a:ext cx="292989" cy="15096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ZoneTexte 32"/>
          <p:cNvSpPr txBox="1"/>
          <p:nvPr/>
        </p:nvSpPr>
        <p:spPr>
          <a:xfrm>
            <a:off x="5244632" y="5629776"/>
            <a:ext cx="206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Paper reactors !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251520" y="2009488"/>
            <a:ext cx="3719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i="1" dirty="0" smtClean="0">
                <a:solidFill>
                  <a:srgbClr val="C00000"/>
                </a:solidFill>
              </a:rPr>
              <a:t>No more moderation ! (see later)</a:t>
            </a:r>
            <a:endParaRPr lang="en-US" i="1" dirty="0" smtClean="0">
              <a:solidFill>
                <a:srgbClr val="C0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2261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D:\TAF\SYSTEME\Figure\Spectre_REP_RN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68" y="62409"/>
            <a:ext cx="7897864" cy="610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spectrum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520" y="493367"/>
            <a:ext cx="852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Neutron spectrum is </a:t>
            </a:r>
            <a:r>
              <a:rPr lang="en-US" b="1" dirty="0" smtClean="0"/>
              <a:t>very</a:t>
            </a:r>
            <a:r>
              <a:rPr lang="en-US" dirty="0"/>
              <a:t> </a:t>
            </a:r>
            <a:r>
              <a:rPr lang="en-US" dirty="0" smtClean="0"/>
              <a:t>dependent on reactor technology (and fuel ! )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-5720" y="6026358"/>
            <a:ext cx="852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Reaction rates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941323" y="6004942"/>
                <a:ext cx="2314416" cy="412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i="1">
                        <a:latin typeface="Cambria Math"/>
                      </a:rPr>
                      <m:t>𝜏</m:t>
                    </m:r>
                    <m:r>
                      <a:rPr lang="fr-FR" i="1">
                        <a:latin typeface="Cambria Math"/>
                      </a:rPr>
                      <m:t>=</m:t>
                    </m:r>
                    <m:r>
                      <a:rPr lang="fr-FR" i="1">
                        <a:latin typeface="Cambria Math"/>
                      </a:rPr>
                      <m:t>𝑁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FR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fr-FR" i="1">
                            <a:latin typeface="Cambria Math"/>
                          </a:rPr>
                          <m:t>𝜎</m:t>
                        </m:r>
                        <m:d>
                          <m:dPr>
                            <m:ctrlPr>
                              <a:rPr lang="fr-FR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fr-FR" i="1">
                            <a:latin typeface="Cambria Math"/>
                          </a:rPr>
                          <m:t>𝜙</m:t>
                        </m:r>
                        <m:d>
                          <m:dPr>
                            <m:ctrlPr>
                              <a:rPr lang="fr-FR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/>
                              </a:rPr>
                              <m:t>𝐸</m:t>
                            </m:r>
                          </m:e>
                        </m:d>
                        <m:r>
                          <a:rPr lang="fr-FR" i="1">
                            <a:latin typeface="Cambria Math"/>
                          </a:rPr>
                          <m:t>𝑑𝐸</m:t>
                        </m:r>
                      </m:e>
                    </m:nary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1323" y="6004942"/>
                <a:ext cx="2314416" cy="412164"/>
              </a:xfrm>
              <a:prstGeom prst="rect">
                <a:avLst/>
              </a:prstGeom>
              <a:blipFill rotWithShape="1">
                <a:blip r:embed="rId4"/>
                <a:stretch>
                  <a:fillRect t="-132353" b="-191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Connecteur en angle 8"/>
          <p:cNvCxnSpPr>
            <a:stCxn id="3" idx="2"/>
          </p:cNvCxnSpPr>
          <p:nvPr/>
        </p:nvCxnSpPr>
        <p:spPr>
          <a:xfrm rot="16200000" flipH="1">
            <a:off x="3277090" y="6238546"/>
            <a:ext cx="180246" cy="53736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608994" y="6412686"/>
            <a:ext cx="4771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Fuel evolution depends on the neutron spectrum</a:t>
            </a:r>
          </a:p>
        </p:txBody>
      </p:sp>
    </p:spTree>
    <p:extLst>
      <p:ext uri="{BB962C8B-B14F-4D97-AF65-F5344CB8AC3E}">
        <p14:creationId xmlns:p14="http://schemas.microsoft.com/office/powerpoint/2010/main" val="235991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Fuel evolution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10"/>
              <p:cNvSpPr txBox="1"/>
              <p:nvPr/>
            </p:nvSpPr>
            <p:spPr>
              <a:xfrm>
                <a:off x="111325" y="900974"/>
                <a:ext cx="8784976" cy="799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𝝏</m:t>
                          </m:r>
                          <m:sSub>
                            <m:sSubPr>
                              <m:ctrlPr>
                                <a:rPr lang="it-IT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latin typeface="Cambria Math"/>
                                  <a:ea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it-IT" b="1" i="1" smtClean="0"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it-IT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</m:den>
                      </m:f>
                      <m:r>
                        <a:rPr lang="it-IT" b="1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𝒋</m:t>
                          </m:r>
                        </m:sub>
                        <m:sup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</m:sup>
                        <m:e>
                          <m:sSubSup>
                            <m:sSubSup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𝒋</m:t>
                              </m:r>
                            </m:sub>
                            <m:sup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𝒋</m:t>
                              </m:r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→</m:t>
                              </m:r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d>
                            <m:d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d>
                            <m:d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nary>
                      <m:nary>
                        <m:naryPr>
                          <m:chr m:val="∑"/>
                          <m:supHide m:val="on"/>
                          <m:ctrlP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𝒋</m:t>
                          </m:r>
                          <m: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𝒋</m:t>
                                  </m:r>
                                </m:e>
                                <m:sup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it-IT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&lt;</m:t>
                          </m:r>
                          <m:sSubSup>
                            <m:sSubSupPr>
                              <m:ctrlP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𝒋</m:t>
                              </m:r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𝒋</m:t>
                                  </m:r>
                                </m:e>
                                <m:sup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→</m:t>
                              </m:r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p>
                          </m:sSubSup>
                          <m:r>
                            <a:rPr lang="it-IT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&gt;&lt;</m:t>
                          </m:r>
                          <m:r>
                            <a:rPr lang="it-IT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𝜱</m:t>
                          </m:r>
                          <m:r>
                            <a:rPr lang="it-IT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&gt;−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𝒕</m:t>
                                  </m:r>
                                </m:e>
                              </m:d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&lt;</m:t>
                              </m:r>
                              <m:sSubSup>
                                <m:sSubSupPr>
                                  <m:ctrlP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𝒓</m:t>
                                  </m:r>
                                </m:sup>
                              </m:sSubSup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&gt;</m:t>
                              </m:r>
                              <m:r>
                                <a:rPr lang="it-IT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&lt;</m:t>
                              </m:r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𝜱</m:t>
                              </m:r>
                            </m:e>
                          </m:nary>
                          <m:r>
                            <a:rPr lang="it-IT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&gt;</m:t>
                          </m:r>
                        </m:e>
                      </m:nary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7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25" y="900974"/>
                <a:ext cx="8784976" cy="79983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9520" y="493367"/>
            <a:ext cx="852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Bateman’s equation</a:t>
            </a:r>
          </a:p>
          <a:p>
            <a:pPr lvl="1"/>
            <a:r>
              <a:rPr lang="en-US" dirty="0" smtClean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236659" y="2269189"/>
                <a:ext cx="4728987" cy="7997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𝑷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&lt;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𝝓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𝚺</m:t>
                          </m:r>
                        </m:e>
                        <m:sub>
                          <m:r>
                            <a:rPr lang="fr-FR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𝐟</m:t>
                          </m:r>
                        </m:sub>
                      </m:sSub>
                      <m:r>
                        <a:rPr lang="fr-FR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= &lt;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𝝓</m:t>
                      </m:r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&gt;.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𝒇</m:t>
                          </m:r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𝒊𝒔𝒔𝒊𝒍𝒆</m:t>
                          </m:r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𝒏𝒖𝒄𝒍𝒆𝒊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&lt;</m:t>
                              </m:r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𝒇</m:t>
                              </m:r>
                            </m:sub>
                            <m:sup>
                              <m:r>
                                <a:rPr lang="fr-F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sup>
                          </m:sSubSup>
                          <m:r>
                            <a:rPr lang="fr-F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&gt;</m:t>
                          </m:r>
                        </m:e>
                      </m:nary>
                    </m:oMath>
                  </m:oMathPara>
                </a14:m>
                <a:endParaRPr lang="fr-F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659" y="2269189"/>
                <a:ext cx="4728987" cy="79977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ZoneTexte 14"/>
          <p:cNvSpPr txBox="1"/>
          <p:nvPr/>
        </p:nvSpPr>
        <p:spPr>
          <a:xfrm>
            <a:off x="-8738" y="1779512"/>
            <a:ext cx="8685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i="1" dirty="0" smtClean="0">
                <a:sym typeface="Wingdings" pitchFamily="2" charset="2"/>
              </a:rPr>
              <a:t>Again, </a:t>
            </a:r>
            <a:r>
              <a:rPr lang="en-US" dirty="0" smtClean="0">
                <a:sym typeface="Wingdings" pitchFamily="2" charset="2"/>
              </a:rPr>
              <a:t>Criticality (and neutron spectrum) does not depend on the neutron flux !</a:t>
            </a:r>
          </a:p>
          <a:p>
            <a:pPr lvl="1"/>
            <a:r>
              <a:rPr lang="en-US" i="1" dirty="0" smtClean="0"/>
              <a:t>The reactor thermal power gives you the neutron flux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039509"/>
            <a:ext cx="5652120" cy="3799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2467649" y="3212976"/>
            <a:ext cx="2436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PWR </a:t>
            </a:r>
            <a:r>
              <a:rPr lang="fr-FR" dirty="0" smtClean="0">
                <a:sym typeface="Wingdings" pitchFamily="2" charset="2"/>
              </a:rPr>
              <a:t>UOX @ 3.5%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6156177" y="4425498"/>
            <a:ext cx="3024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endParaRPr lang="en-US" sz="400" dirty="0" smtClean="0"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Evolution of the criticality</a:t>
            </a:r>
          </a:p>
        </p:txBody>
      </p:sp>
    </p:spTree>
    <p:extLst>
      <p:ext uri="{BB962C8B-B14F-4D97-AF65-F5344CB8AC3E}">
        <p14:creationId xmlns:p14="http://schemas.microsoft.com/office/powerpoint/2010/main" val="5273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Fuel evolution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10"/>
              <p:cNvSpPr txBox="1"/>
              <p:nvPr/>
            </p:nvSpPr>
            <p:spPr>
              <a:xfrm>
                <a:off x="111325" y="900974"/>
                <a:ext cx="8784976" cy="799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𝝏</m:t>
                          </m:r>
                          <m:sSub>
                            <m:sSubPr>
                              <m:ctrlPr>
                                <a:rPr lang="it-IT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latin typeface="Cambria Math"/>
                                  <a:ea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it-IT" b="1" i="1" smtClean="0"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r>
                            <a:rPr lang="fr-FR" b="1" i="1" smtClean="0"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it-IT" b="1" i="1" smtClean="0">
                              <a:latin typeface="Cambria Math"/>
                              <a:ea typeface="Cambria Math"/>
                            </a:rPr>
                            <m:t>𝒕</m:t>
                          </m:r>
                        </m:den>
                      </m:f>
                      <m:r>
                        <a:rPr lang="it-IT" b="1" i="1" smtClean="0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𝒋</m:t>
                          </m:r>
                        </m:sub>
                        <m:sup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</m:sup>
                        <m:e>
                          <m:sSubSup>
                            <m:sSubSup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𝒋</m:t>
                              </m:r>
                            </m:sub>
                            <m:sup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𝒋</m:t>
                              </m:r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→</m:t>
                              </m:r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𝒋</m:t>
                              </m:r>
                            </m:sub>
                          </m:sSub>
                          <m:d>
                            <m:d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𝝀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b>
                          </m:sSub>
                          <m:d>
                            <m:dPr>
                              <m:ctrlP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b="1" i="1" smtClean="0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it-IT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it-IT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 </m:t>
                          </m:r>
                        </m:e>
                      </m:nary>
                      <m:nary>
                        <m:naryPr>
                          <m:chr m:val="∑"/>
                          <m:supHide m:val="on"/>
                          <m:ctrlP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𝒋</m:t>
                          </m:r>
                          <m:r>
                            <a:rPr lang="it-IT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′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𝑵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𝒋</m:t>
                                  </m:r>
                                </m:e>
                                <m:sup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  <m:d>
                            <m:dPr>
                              <m:ctrl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it-IT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&lt;</m:t>
                          </m:r>
                          <m:sSubSup>
                            <m:sSubSupPr>
                              <m:ctrlP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𝒋</m:t>
                              </m:r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𝒋</m:t>
                                  </m:r>
                                </m:e>
                                <m:sup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→</m:t>
                              </m:r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𝒊</m:t>
                              </m:r>
                            </m:sup>
                          </m:sSubSup>
                          <m:r>
                            <a:rPr lang="it-IT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&gt;&lt;</m:t>
                          </m:r>
                          <m:r>
                            <a:rPr lang="it-IT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𝜱</m:t>
                          </m:r>
                          <m:r>
                            <a:rPr lang="it-IT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&gt;−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it-IT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𝑵</m:t>
                                  </m:r>
                                </m:e>
                                <m:sub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it-IT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𝒕</m:t>
                                  </m:r>
                                </m:e>
                              </m:d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&lt;</m:t>
                              </m:r>
                              <m:sSubSup>
                                <m:sSubSupPr>
                                  <m:ctrlP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𝒊</m:t>
                                  </m:r>
                                </m:sub>
                                <m:sup>
                                  <m:r>
                                    <a:rPr lang="it-IT" b="1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</a:rPr>
                                    <m:t>𝒓</m:t>
                                  </m:r>
                                </m:sup>
                              </m:sSubSup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&gt;</m:t>
                              </m:r>
                              <m:r>
                                <a:rPr lang="it-IT" b="1" i="0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&lt;</m:t>
                              </m:r>
                              <m:r>
                                <a:rPr lang="it-IT" b="1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𝜱</m:t>
                              </m:r>
                            </m:e>
                          </m:nary>
                          <m:r>
                            <a:rPr lang="it-IT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&gt;</m:t>
                          </m:r>
                        </m:e>
                      </m:nary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7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25" y="900974"/>
                <a:ext cx="8784976" cy="79983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>
            <a:off x="9520" y="493367"/>
            <a:ext cx="852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Bateman’s equation</a:t>
            </a:r>
          </a:p>
          <a:p>
            <a:pPr lvl="1"/>
            <a:r>
              <a:rPr lang="en-US" dirty="0" smtClean="0"/>
              <a:t>	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-8738" y="1779512"/>
            <a:ext cx="738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Criticality (and neutron spectrum) does not depend on the neutron flux !</a:t>
            </a:r>
          </a:p>
          <a:p>
            <a:pPr lvl="1"/>
            <a:r>
              <a:rPr lang="en-US" i="1" dirty="0" smtClean="0"/>
              <a:t>The reactor thermal power gives you the neutron flux</a:t>
            </a:r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3347673"/>
              </p:ext>
            </p:extLst>
          </p:nvPr>
        </p:nvGraphicFramePr>
        <p:xfrm>
          <a:off x="-25308" y="2737213"/>
          <a:ext cx="6424556" cy="4120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Graphique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404813"/>
              </p:ext>
            </p:extLst>
          </p:nvPr>
        </p:nvGraphicFramePr>
        <p:xfrm>
          <a:off x="-8738" y="2737213"/>
          <a:ext cx="6424556" cy="4120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3" name="Connecteur droit 2"/>
          <p:cNvCxnSpPr/>
          <p:nvPr/>
        </p:nvCxnSpPr>
        <p:spPr>
          <a:xfrm>
            <a:off x="940068" y="4797152"/>
            <a:ext cx="5288116" cy="45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6156177" y="4425498"/>
            <a:ext cx="3024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endParaRPr lang="en-US" sz="400" dirty="0" smtClean="0">
              <a:sym typeface="Wingdings" pitchFamily="2" charset="2"/>
            </a:endParaRPr>
          </a:p>
          <a:p>
            <a:pPr marL="285750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Evolution of the criticality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468535" y="5604807"/>
            <a:ext cx="252028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Partial refueling allow a better use of the fuel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75700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9" grpId="0">
        <p:bldAsOne/>
      </p:bldGraphic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09" y="3115299"/>
            <a:ext cx="4104456" cy="274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wastes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4716810" cy="319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Ellipse 31"/>
          <p:cNvSpPr/>
          <p:nvPr/>
        </p:nvSpPr>
        <p:spPr>
          <a:xfrm>
            <a:off x="3563888" y="1020920"/>
            <a:ext cx="576064" cy="21602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2"/>
          <p:cNvGrpSpPr/>
          <p:nvPr/>
        </p:nvGrpSpPr>
        <p:grpSpPr>
          <a:xfrm>
            <a:off x="4055589" y="463265"/>
            <a:ext cx="4993276" cy="2628279"/>
            <a:chOff x="3202268" y="872729"/>
            <a:chExt cx="5996500" cy="3024336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6240" y="872729"/>
              <a:ext cx="4572000" cy="3024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Connecteur droit avec flèche 9"/>
            <p:cNvCxnSpPr/>
            <p:nvPr/>
          </p:nvCxnSpPr>
          <p:spPr>
            <a:xfrm>
              <a:off x="4806280" y="3176985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/>
            <p:nvPr/>
          </p:nvCxnSpPr>
          <p:spPr>
            <a:xfrm>
              <a:off x="5382344" y="3176985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/>
            <p:cNvCxnSpPr/>
            <p:nvPr/>
          </p:nvCxnSpPr>
          <p:spPr>
            <a:xfrm>
              <a:off x="6390456" y="3176985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rot="10800000">
              <a:off x="5301952" y="2744937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/>
            <p:cNvCxnSpPr/>
            <p:nvPr/>
          </p:nvCxnSpPr>
          <p:spPr>
            <a:xfrm rot="10800000">
              <a:off x="5814393" y="2240881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>
              <a:off x="5886400" y="2167285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>
              <a:off x="6390456" y="2167285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>
              <a:off x="6894512" y="2167285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>
              <a:off x="7398568" y="2168873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rot="10800000">
              <a:off x="7326561" y="1736825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rot="10800000">
              <a:off x="6318449" y="1736825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rot="10800000">
              <a:off x="6318449" y="2744937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/>
            <p:cNvCxnSpPr/>
            <p:nvPr/>
          </p:nvCxnSpPr>
          <p:spPr>
            <a:xfrm rot="10800000">
              <a:off x="5310337" y="2232496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>
              <a:off x="6390456" y="1663229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rot="10800000">
              <a:off x="6318448" y="1232769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/>
            <p:cNvCxnSpPr/>
            <p:nvPr/>
          </p:nvCxnSpPr>
          <p:spPr>
            <a:xfrm>
              <a:off x="7398568" y="1664817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>
              <a:off x="5382344" y="2641197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 rot="10800000">
              <a:off x="7326560" y="1232769"/>
              <a:ext cx="296416" cy="22440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>
              <a:off x="7398568" y="1160761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>
              <a:off x="7902624" y="1160761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>
              <a:off x="8334672" y="1160761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/>
            <p:cNvCxnSpPr/>
            <p:nvPr/>
          </p:nvCxnSpPr>
          <p:spPr>
            <a:xfrm>
              <a:off x="8838728" y="1159173"/>
              <a:ext cx="360040" cy="1588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32" idx="7"/>
            </p:cNvCxnSpPr>
            <p:nvPr/>
          </p:nvCxnSpPr>
          <p:spPr>
            <a:xfrm flipV="1">
              <a:off x="3202268" y="872729"/>
              <a:ext cx="1243973" cy="67809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Connecteur droit 33"/>
          <p:cNvCxnSpPr>
            <a:stCxn id="32" idx="2"/>
          </p:cNvCxnSpPr>
          <p:nvPr/>
        </p:nvCxnSpPr>
        <p:spPr>
          <a:xfrm>
            <a:off x="3563888" y="1128932"/>
            <a:ext cx="1527555" cy="19626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 rot="19538252">
            <a:off x="1608180" y="1963174"/>
            <a:ext cx="1296144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1" name="Connecteur droit 40"/>
          <p:cNvCxnSpPr>
            <a:stCxn id="40" idx="2"/>
          </p:cNvCxnSpPr>
          <p:nvPr/>
        </p:nvCxnSpPr>
        <p:spPr>
          <a:xfrm flipH="1">
            <a:off x="226141" y="2508983"/>
            <a:ext cx="1495138" cy="3122583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stCxn id="40" idx="6"/>
          </p:cNvCxnSpPr>
          <p:nvPr/>
        </p:nvCxnSpPr>
        <p:spPr>
          <a:xfrm>
            <a:off x="2791225" y="1777405"/>
            <a:ext cx="961854" cy="1867619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/>
          <p:cNvSpPr txBox="1"/>
          <p:nvPr/>
        </p:nvSpPr>
        <p:spPr>
          <a:xfrm>
            <a:off x="5024135" y="3115299"/>
            <a:ext cx="4211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Heavy nuclei = </a:t>
            </a:r>
          </a:p>
          <a:p>
            <a:r>
              <a:rPr lang="en-US" dirty="0" smtClean="0"/>
              <a:t>Uranium + Plutonium + Minor actinides </a:t>
            </a:r>
          </a:p>
        </p:txBody>
      </p:sp>
      <p:sp>
        <p:nvSpPr>
          <p:cNvPr id="56" name="ZoneTexte 55"/>
          <p:cNvSpPr txBox="1"/>
          <p:nvPr/>
        </p:nvSpPr>
        <p:spPr>
          <a:xfrm>
            <a:off x="1120838" y="3563724"/>
            <a:ext cx="2083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Fission products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3612576" y="4120930"/>
            <a:ext cx="56559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At the beginning of operation there are only uranium and oxygen in the fuel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At the end of cycle (EOC), there are :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fission products </a:t>
            </a:r>
            <a:r>
              <a:rPr lang="en-US" i="1" dirty="0" smtClean="0"/>
              <a:t>(function of the produced energy)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Heavy nuclei </a:t>
            </a:r>
            <a:r>
              <a:rPr lang="en-US" i="1" dirty="0"/>
              <a:t>(function of the </a:t>
            </a:r>
            <a:r>
              <a:rPr lang="en-US" i="1" dirty="0" smtClean="0"/>
              <a:t>good use of the fuel)</a:t>
            </a:r>
          </a:p>
          <a:p>
            <a:endParaRPr lang="en-US" dirty="0"/>
          </a:p>
        </p:txBody>
      </p:sp>
      <p:sp>
        <p:nvSpPr>
          <p:cNvPr id="43" name="ZoneTexte 42"/>
          <p:cNvSpPr txBox="1"/>
          <p:nvPr/>
        </p:nvSpPr>
        <p:spPr>
          <a:xfrm>
            <a:off x="1044845" y="6091294"/>
            <a:ext cx="705387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The more the fuel produces energy, the more it is radioactive !</a:t>
            </a:r>
          </a:p>
          <a:p>
            <a:r>
              <a:rPr lang="en-US" dirty="0" smtClean="0">
                <a:sym typeface="Wingdings" pitchFamily="2" charset="2"/>
              </a:rPr>
              <a:t> The cooling should be efficient especially on rector shut down phases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6066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: preliminary remarks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8720" y="913540"/>
            <a:ext cx="7326560" cy="4119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9521" y="493367"/>
            <a:ext cx="7206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i="1" dirty="0" smtClean="0"/>
              <a:t>Let’s be a little bit provocative !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5313402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fr-FR" dirty="0" smtClean="0"/>
              <a:t>« ADS : a solution to the </a:t>
            </a:r>
            <a:r>
              <a:rPr lang="fr-FR" dirty="0" err="1" smtClean="0"/>
              <a:t>waste</a:t>
            </a:r>
            <a:r>
              <a:rPr lang="fr-FR" dirty="0" smtClean="0"/>
              <a:t> </a:t>
            </a:r>
            <a:r>
              <a:rPr lang="fr-FR" dirty="0" err="1" smtClean="0"/>
              <a:t>problem</a:t>
            </a:r>
            <a:r>
              <a:rPr lang="fr-FR" dirty="0" smtClean="0"/>
              <a:t> »</a:t>
            </a:r>
          </a:p>
          <a:p>
            <a:pPr marL="285750" indent="-285750">
              <a:buFont typeface="Wingdings"/>
              <a:buChar char="à"/>
            </a:pPr>
            <a:endParaRPr lang="fr-FR" sz="400" dirty="0" smtClean="0"/>
          </a:p>
          <a:p>
            <a:pPr marL="285750" indent="-285750">
              <a:buFont typeface="Wingdings"/>
              <a:buChar char="à"/>
            </a:pPr>
            <a:r>
              <a:rPr lang="fr-FR" dirty="0"/>
              <a:t>« </a:t>
            </a:r>
            <a:r>
              <a:rPr lang="en-US" dirty="0" smtClean="0"/>
              <a:t>The advantage </a:t>
            </a:r>
            <a:r>
              <a:rPr lang="en-US" dirty="0"/>
              <a:t>of </a:t>
            </a:r>
            <a:r>
              <a:rPr lang="en-US" dirty="0" smtClean="0"/>
              <a:t>the </a:t>
            </a:r>
            <a:r>
              <a:rPr lang="en-US" dirty="0" err="1" smtClean="0"/>
              <a:t>Th</a:t>
            </a:r>
            <a:r>
              <a:rPr lang="en-US" dirty="0" smtClean="0"/>
              <a:t>/U fuel </a:t>
            </a:r>
            <a:r>
              <a:rPr lang="en-US" dirty="0"/>
              <a:t>cycle </a:t>
            </a:r>
            <a:r>
              <a:rPr lang="en-US" dirty="0" smtClean="0"/>
              <a:t>is the </a:t>
            </a:r>
            <a:r>
              <a:rPr lang="en-US" dirty="0"/>
              <a:t>availability of </a:t>
            </a:r>
            <a:r>
              <a:rPr lang="en-US" dirty="0" err="1" smtClean="0"/>
              <a:t>Th</a:t>
            </a:r>
            <a:r>
              <a:rPr lang="en-US" dirty="0" smtClean="0"/>
              <a:t> (3 times more than U)</a:t>
            </a:r>
            <a:r>
              <a:rPr lang="fr-FR" dirty="0"/>
              <a:t>  »</a:t>
            </a:r>
          </a:p>
        </p:txBody>
      </p:sp>
    </p:spTree>
    <p:extLst>
      <p:ext uri="{BB962C8B-B14F-4D97-AF65-F5344CB8AC3E}">
        <p14:creationId xmlns:p14="http://schemas.microsoft.com/office/powerpoint/2010/main" val="23366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: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3232" y="548680"/>
                <a:ext cx="9085272" cy="34385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u="sng" dirty="0" smtClean="0">
                    <a:solidFill>
                      <a:schemeClr val="tx2"/>
                    </a:solidFill>
                  </a:rPr>
                  <a:t>Take home messages :</a:t>
                </a:r>
              </a:p>
              <a:p>
                <a:endParaRPr lang="en-US" i="1" u="sng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solidFill>
                      <a:schemeClr val="tx2"/>
                    </a:solidFill>
                  </a:rPr>
                  <a:t>There is a compromise  between the reactor technology and the fuel cycle technology 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</a:rPr>
                  <a:t>Reactors fueled with natural uranium are possible 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</a:rPr>
                  <a:t>No critical systems are possible with </a:t>
                </a:r>
                <a:r>
                  <a:rPr lang="en-US" baseline="30000" dirty="0" smtClean="0">
                    <a:solidFill>
                      <a:schemeClr val="tx2"/>
                    </a:solidFill>
                  </a:rPr>
                  <a:t>238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U only </a:t>
                </a:r>
              </a:p>
              <a:p>
                <a:pPr lvl="3"/>
                <a:r>
                  <a:rPr lang="en-US" i="1" dirty="0" smtClean="0">
                    <a:solidFill>
                      <a:schemeClr val="tx2"/>
                    </a:solidFill>
                  </a:rPr>
                  <a:t>There is a need of fissile material</a:t>
                </a:r>
                <a:endParaRPr lang="en-US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solidFill>
                      <a:schemeClr val="tx2"/>
                    </a:solidFill>
                  </a:rPr>
                  <a:t>During reactor operation,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𝑒𝑓𝑓</m:t>
                        </m:r>
                      </m:sub>
                    </m:sSub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/>
                      </a:rPr>
                      <m:t>=1</m:t>
                    </m:r>
                  </m:oMath>
                </a14:m>
                <a:r>
                  <a:rPr lang="en-US" i="1" dirty="0" smtClean="0">
                    <a:solidFill>
                      <a:schemeClr val="tx2"/>
                    </a:solidFill>
                    <a:sym typeface="Wingdings" pitchFamily="2" charset="2"/>
                  </a:rPr>
                  <a:t> </a:t>
                </a:r>
                <a:r>
                  <a:rPr lang="en-US" dirty="0" smtClean="0">
                    <a:solidFill>
                      <a:schemeClr val="tx2"/>
                    </a:solidFill>
                    <a:sym typeface="Wingdings" pitchFamily="2" charset="2"/>
                  </a:rPr>
                  <a:t>!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  <a:sym typeface="Wingdings" pitchFamily="2" charset="2"/>
                  </a:rPr>
                  <a:t>The criticality is tuned constantly with neutron poison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dirty="0">
                  <a:solidFill>
                    <a:schemeClr val="tx2"/>
                  </a:solidFill>
                  <a:sym typeface="Wingdings" pitchFamily="2" charset="2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dirty="0">
                  <a:solidFill>
                    <a:schemeClr val="tx2"/>
                  </a:solidFill>
                  <a:sym typeface="Wingdings" pitchFamily="2" charset="2"/>
                </a:endParaRPr>
              </a:p>
              <a:p>
                <a:pPr marL="1200150" lvl="2" indent="-285750">
                  <a:buFont typeface="Wingdings"/>
                  <a:buChar char="à"/>
                </a:pPr>
                <a:endParaRPr lang="en-US" i="1" dirty="0">
                  <a:solidFill>
                    <a:schemeClr val="tx2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32" y="548680"/>
                <a:ext cx="9085272" cy="3438570"/>
              </a:xfrm>
              <a:prstGeom prst="rect">
                <a:avLst/>
              </a:prstGeom>
              <a:blipFill rotWithShape="1">
                <a:blip r:embed="rId3"/>
                <a:stretch>
                  <a:fillRect l="-604" t="-8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-2930" y="3799909"/>
            <a:ext cx="45749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PART II : Reactor models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Neutron </a:t>
            </a:r>
            <a:r>
              <a:rPr lang="en-US" dirty="0">
                <a:sym typeface="Wingdings" pitchFamily="2" charset="2"/>
              </a:rPr>
              <a:t>transport equation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Deterministic </a:t>
            </a:r>
            <a:r>
              <a:rPr lang="en-US" dirty="0" err="1" smtClean="0">
                <a:sym typeface="Wingdings" pitchFamily="2" charset="2"/>
              </a:rPr>
              <a:t>vs</a:t>
            </a:r>
            <a:r>
              <a:rPr lang="en-US" dirty="0" smtClean="0">
                <a:sym typeface="Wingdings" pitchFamily="2" charset="2"/>
              </a:rPr>
              <a:t> stochastic methods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dirty="0">
                <a:sym typeface="Wingdings" pitchFamily="2" charset="2"/>
              </a:rPr>
              <a:t>Model precisions</a:t>
            </a:r>
          </a:p>
          <a:p>
            <a:endParaRPr lang="en-US" dirty="0" smtClean="0">
              <a:sym typeface="Wingdings" pitchFamily="2" charset="2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38930" y="5301208"/>
            <a:ext cx="705387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Two main objectives : </a:t>
            </a:r>
          </a:p>
          <a:p>
            <a:r>
              <a:rPr lang="en-US" dirty="0"/>
              <a:t>	</a:t>
            </a:r>
            <a:r>
              <a:rPr lang="en-US" dirty="0" smtClean="0"/>
              <a:t>- Prediction of the power deposit</a:t>
            </a:r>
          </a:p>
          <a:p>
            <a:r>
              <a:rPr lang="en-US" dirty="0"/>
              <a:t>	</a:t>
            </a:r>
            <a:r>
              <a:rPr lang="en-US" dirty="0" smtClean="0"/>
              <a:t>- Prediction of reactions rates for fuel evolution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 </a:t>
            </a:r>
            <a:r>
              <a:rPr lang="en-US" b="1" dirty="0" smtClean="0"/>
              <a:t>Prediction of the neutron flux</a:t>
            </a:r>
          </a:p>
        </p:txBody>
      </p:sp>
    </p:spTree>
    <p:extLst>
      <p:ext uri="{BB962C8B-B14F-4D97-AF65-F5344CB8AC3E}">
        <p14:creationId xmlns:p14="http://schemas.microsoft.com/office/powerpoint/2010/main" val="304732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Boltzmann’s equation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be 1"/>
          <p:cNvSpPr/>
          <p:nvPr/>
        </p:nvSpPr>
        <p:spPr>
          <a:xfrm>
            <a:off x="1774467" y="1512411"/>
            <a:ext cx="703326" cy="703326"/>
          </a:xfrm>
          <a:prstGeom prst="cub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738728" y="1512411"/>
            <a:ext cx="0" cy="2007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666720" y="3448250"/>
            <a:ext cx="2880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>
            <a:off x="234672" y="3390500"/>
            <a:ext cx="542369" cy="830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738729" y="1864074"/>
            <a:ext cx="1368151" cy="1584176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V="1">
            <a:off x="2106880" y="1864074"/>
            <a:ext cx="0" cy="220461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738728" y="3448250"/>
            <a:ext cx="1368152" cy="62043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2098589" y="1877601"/>
            <a:ext cx="936104" cy="4445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3851920" y="1436583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variables for space</a:t>
            </a:r>
          </a:p>
          <a:p>
            <a:r>
              <a:rPr lang="en-US" dirty="0" smtClean="0"/>
              <a:t>2 variables for direction</a:t>
            </a:r>
          </a:p>
          <a:p>
            <a:r>
              <a:rPr lang="en-US" dirty="0" smtClean="0"/>
              <a:t>1 variable for energy</a:t>
            </a:r>
          </a:p>
          <a:p>
            <a:r>
              <a:rPr lang="en-US" dirty="0" smtClean="0"/>
              <a:t>1 variable for time</a:t>
            </a:r>
            <a:endParaRPr lang="en-US" dirty="0"/>
          </a:p>
        </p:txBody>
      </p:sp>
      <p:sp>
        <p:nvSpPr>
          <p:cNvPr id="53" name="Accolade fermante 52"/>
          <p:cNvSpPr/>
          <p:nvPr/>
        </p:nvSpPr>
        <p:spPr>
          <a:xfrm>
            <a:off x="6232452" y="1508591"/>
            <a:ext cx="144016" cy="10563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/>
              <p:cNvSpPr txBox="1"/>
              <p:nvPr/>
            </p:nvSpPr>
            <p:spPr>
              <a:xfrm>
                <a:off x="6634295" y="1852081"/>
                <a:ext cx="20924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7 dimensions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fr-FR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54" name="ZoneText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295" y="1852081"/>
                <a:ext cx="2092413" cy="369332"/>
              </a:xfrm>
              <a:prstGeom prst="rect">
                <a:avLst/>
              </a:prstGeom>
              <a:blipFill rotWithShape="1">
                <a:blip r:embed="rId12"/>
                <a:stretch>
                  <a:fillRect l="-2326" t="-8333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/>
              <p:cNvSpPr txBox="1"/>
              <p:nvPr/>
            </p:nvSpPr>
            <p:spPr>
              <a:xfrm>
                <a:off x="4284415" y="2771521"/>
                <a:ext cx="3003386" cy="4047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𝑡</m:t>
                      </m:r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𝐸</m:t>
                      </m:r>
                      <m:r>
                        <a:rPr lang="fr-FR" b="0" i="1" smtClean="0">
                          <a:latin typeface="Cambria Math"/>
                        </a:rPr>
                        <m:t>)=</m:t>
                      </m:r>
                      <m:r>
                        <a:rPr lang="fr-FR" b="0" i="1" smtClean="0">
                          <a:latin typeface="Cambria Math"/>
                        </a:rPr>
                        <m:t>𝑛</m:t>
                      </m:r>
                      <m:r>
                        <a:rPr lang="fr-FR" i="1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𝑡</m:t>
                      </m:r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𝐸</m:t>
                      </m:r>
                      <m:r>
                        <a:rPr lang="fr-FR" i="1">
                          <a:latin typeface="Cambria Math"/>
                        </a:rPr>
                        <m:t>).</m:t>
                      </m:r>
                      <m:r>
                        <a:rPr lang="fr-FR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5" name="ZoneText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415" y="2771521"/>
                <a:ext cx="3003386" cy="404791"/>
              </a:xfrm>
              <a:prstGeom prst="rect">
                <a:avLst/>
              </a:prstGeom>
              <a:blipFill rotWithShape="1">
                <a:blip r:embed="rId13"/>
                <a:stretch>
                  <a:fillRect t="-12121" b="-121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/>
              <p:cNvSpPr txBox="1"/>
              <p:nvPr/>
            </p:nvSpPr>
            <p:spPr>
              <a:xfrm>
                <a:off x="3779912" y="3530834"/>
                <a:ext cx="4588820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𝑝𝑟𝑜𝑑𝑢𝑐𝑡𝑖𝑜𝑛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𝑑𝑖𝑠𝑝𝑎𝑟𝑖𝑡𝑖𝑜𝑛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6" name="ZoneText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530834"/>
                <a:ext cx="4588820" cy="618246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ZoneTexte 56"/>
              <p:cNvSpPr txBox="1"/>
              <p:nvPr/>
            </p:nvSpPr>
            <p:spPr>
              <a:xfrm>
                <a:off x="19101" y="4777930"/>
                <a:ext cx="43987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𝑖𝑛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𝑜𝑢𝑡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ym typeface="Wingdings" pitchFamily="2" charset="2"/>
                  </a:rPr>
                  <a:t> introducing the neutron current</a:t>
                </a:r>
              </a:p>
            </p:txBody>
          </p:sp>
        </mc:Choice>
        <mc:Fallback xmlns="">
          <p:sp>
            <p:nvSpPr>
              <p:cNvPr id="57" name="ZoneTexte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1" y="4777930"/>
                <a:ext cx="4398705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663904" y="5517232"/>
                <a:ext cx="7442336" cy="770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𝑙𝑒𝑎𝑘𝑎𝑔𝑒</m:t>
                      </m:r>
                      <m:r>
                        <a:rPr lang="fr-FR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∬"/>
                          <m:ctrlPr>
                            <a:rPr lang="fr-FR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𝑢𝑟𝑓𝑎𝑐𝑒</m:t>
                          </m:r>
                        </m:sub>
                        <m:sup/>
                        <m:e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𝐽</m:t>
                              </m:r>
                            </m:e>
                          </m:acc>
                          <m:d>
                            <m:d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𝐸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𝑆</m:t>
                              </m:r>
                            </m:e>
                          </m:acc>
                        </m:e>
                      </m:nary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∭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𝑜𝑙𝑢𝑚𝑒</m:t>
                          </m:r>
                        </m:sub>
                        <m:sup/>
                        <m:e>
                          <m:r>
                            <a:rPr lang="fr-FR" b="0" i="1" smtClean="0">
                              <a:latin typeface="Cambria Math"/>
                            </a:rPr>
                            <m:t>𝑑𝑖𝑣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𝐽</m:t>
                                  </m:r>
                                </m:e>
                              </m:acc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</m:e>
                      </m:nary>
                      <m:sSup>
                        <m:sSupPr>
                          <m:ctrlPr>
                            <a:rPr lang="fr-FR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i="1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fr-FR" i="1">
                              <a:latin typeface="Cambria Math"/>
                            </a:rPr>
                            <m:t>3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04" y="5517232"/>
                <a:ext cx="7442336" cy="770660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4487833" y="4749076"/>
                <a:ext cx="3192669" cy="4270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/>
                            </a:rPr>
                            <m:t>𝐽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𝐸</m:t>
                      </m:r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𝑡</m:t>
                      </m:r>
                      <m:r>
                        <a:rPr lang="fr-FR" b="0" i="1" smtClean="0">
                          <a:latin typeface="Cambria Math"/>
                        </a:rPr>
                        <m:t>)=</m:t>
                      </m:r>
                      <m:r>
                        <a:rPr lang="fr-FR" i="1">
                          <a:latin typeface="Cambria Math"/>
                        </a:rPr>
                        <m:t>𝑛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</a:rPr>
                            <m:t>𝑡</m:t>
                          </m:r>
                          <m:r>
                            <a:rPr lang="fr-FR" i="1">
                              <a:latin typeface="Cambria Math"/>
                            </a:rPr>
                            <m:t>,</m:t>
                          </m:r>
                          <m:r>
                            <a:rPr lang="fr-FR" i="1">
                              <a:latin typeface="Cambria Math"/>
                            </a:rPr>
                            <m:t>𝐸</m:t>
                          </m:r>
                        </m:e>
                      </m:d>
                      <m:r>
                        <a:rPr lang="fr-FR" i="1">
                          <a:latin typeface="Cambria Math"/>
                        </a:rPr>
                        <m:t>.</m:t>
                      </m:r>
                      <m:r>
                        <a:rPr lang="fr-FR" i="1">
                          <a:latin typeface="Cambria Math"/>
                        </a:rPr>
                        <m:t>𝑣</m:t>
                      </m:r>
                      <m:r>
                        <a:rPr lang="fr-FR" i="1">
                          <a:latin typeface="Cambria Math"/>
                        </a:rPr>
                        <m:t>. 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Ω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833" y="4749076"/>
                <a:ext cx="3192669" cy="427040"/>
              </a:xfrm>
              <a:prstGeom prst="rect">
                <a:avLst/>
              </a:prstGeom>
              <a:blipFill rotWithShape="1">
                <a:blip r:embed="rId17"/>
                <a:stretch>
                  <a:fillRect t="-20000" b="-71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98955" y="2402189"/>
                <a:ext cx="3516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55" y="2402189"/>
                <a:ext cx="351635" cy="369332"/>
              </a:xfrm>
              <a:prstGeom prst="rect">
                <a:avLst/>
              </a:prstGeom>
              <a:blipFill rotWithShape="1">
                <a:blip r:embed="rId18"/>
                <a:stretch>
                  <a:fillRect t="-22951" r="-275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034693" y="2220699"/>
                <a:ext cx="394660" cy="4047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Ω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693" y="2220699"/>
                <a:ext cx="394660" cy="404791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oneTexte 20"/>
          <p:cNvSpPr txBox="1"/>
          <p:nvPr/>
        </p:nvSpPr>
        <p:spPr>
          <a:xfrm>
            <a:off x="19100" y="476672"/>
            <a:ext cx="9017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</a:rPr>
              <a:t>Main goal : predict the power deposit</a:t>
            </a:r>
          </a:p>
          <a:p>
            <a:pPr lvl="1"/>
            <a:r>
              <a:rPr lang="en-US" i="1" dirty="0" smtClean="0">
                <a:sym typeface="Wingdings" pitchFamily="2" charset="2"/>
              </a:rPr>
              <a:t> Predict the neutron flux as a function of space, direction and energy</a:t>
            </a:r>
            <a:endParaRPr lang="en-US" i="1" dirty="0" smtClean="0"/>
          </a:p>
          <a:p>
            <a:endParaRPr lang="en-US" dirty="0"/>
          </a:p>
        </p:txBody>
      </p:sp>
      <p:cxnSp>
        <p:nvCxnSpPr>
          <p:cNvPr id="22" name="Connecteur droit avec flèche 21"/>
          <p:cNvCxnSpPr>
            <a:stCxn id="2" idx="4"/>
          </p:cNvCxnSpPr>
          <p:nvPr/>
        </p:nvCxnSpPr>
        <p:spPr>
          <a:xfrm>
            <a:off x="2301962" y="1951990"/>
            <a:ext cx="88513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3046843" y="1620926"/>
                <a:ext cx="491738" cy="4047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S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6843" y="1620926"/>
                <a:ext cx="491738" cy="404791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079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3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Boltzmann’s equation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be 1"/>
          <p:cNvSpPr/>
          <p:nvPr/>
        </p:nvSpPr>
        <p:spPr>
          <a:xfrm>
            <a:off x="1774467" y="1512411"/>
            <a:ext cx="703326" cy="703326"/>
          </a:xfrm>
          <a:prstGeom prst="cub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738728" y="1512411"/>
            <a:ext cx="0" cy="2007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666720" y="3448250"/>
            <a:ext cx="2880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>
            <a:off x="234672" y="3390500"/>
            <a:ext cx="542369" cy="830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738729" y="1864074"/>
            <a:ext cx="1368151" cy="1584176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V="1">
            <a:off x="2106880" y="1864074"/>
            <a:ext cx="0" cy="220461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738728" y="3448250"/>
            <a:ext cx="1368152" cy="62043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/>
          <p:nvPr/>
        </p:nvCxnSpPr>
        <p:spPr>
          <a:xfrm>
            <a:off x="2098589" y="1877601"/>
            <a:ext cx="936104" cy="4445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ccolade fermante 52"/>
          <p:cNvSpPr/>
          <p:nvPr/>
        </p:nvSpPr>
        <p:spPr>
          <a:xfrm>
            <a:off x="6232452" y="1508591"/>
            <a:ext cx="144016" cy="10563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/>
              <p:cNvSpPr txBox="1"/>
              <p:nvPr/>
            </p:nvSpPr>
            <p:spPr>
              <a:xfrm>
                <a:off x="6634295" y="1852081"/>
                <a:ext cx="20924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7 dimensions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fr-FR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54" name="ZoneText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295" y="1852081"/>
                <a:ext cx="2092413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326" t="-8333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/>
              <p:cNvSpPr txBox="1"/>
              <p:nvPr/>
            </p:nvSpPr>
            <p:spPr>
              <a:xfrm>
                <a:off x="4284415" y="2771521"/>
                <a:ext cx="3003386" cy="4047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𝑡</m:t>
                      </m:r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𝐸</m:t>
                      </m:r>
                      <m:r>
                        <a:rPr lang="fr-FR" b="0" i="1" smtClean="0">
                          <a:latin typeface="Cambria Math"/>
                        </a:rPr>
                        <m:t>)=</m:t>
                      </m:r>
                      <m:r>
                        <a:rPr lang="fr-FR" b="0" i="1" smtClean="0">
                          <a:latin typeface="Cambria Math"/>
                        </a:rPr>
                        <m:t>𝑛</m:t>
                      </m:r>
                      <m:r>
                        <a:rPr lang="fr-FR" i="1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𝑡</m:t>
                      </m:r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𝐸</m:t>
                      </m:r>
                      <m:r>
                        <a:rPr lang="fr-FR" i="1">
                          <a:latin typeface="Cambria Math"/>
                        </a:rPr>
                        <m:t>).</m:t>
                      </m:r>
                      <m:r>
                        <a:rPr lang="fr-FR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5" name="ZoneText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415" y="2771521"/>
                <a:ext cx="3003386" cy="404791"/>
              </a:xfrm>
              <a:prstGeom prst="rect">
                <a:avLst/>
              </a:prstGeom>
              <a:blipFill rotWithShape="1">
                <a:blip r:embed="rId4"/>
                <a:stretch>
                  <a:fillRect t="-12121" b="-121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/>
              <p:cNvSpPr txBox="1"/>
              <p:nvPr/>
            </p:nvSpPr>
            <p:spPr>
              <a:xfrm>
                <a:off x="3779912" y="3530834"/>
                <a:ext cx="4588820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𝑝𝑟𝑜𝑑𝑢𝑐𝑡𝑖𝑜𝑛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𝑑𝑖𝑠𝑝𝑎𝑟𝑖𝑡𝑖𝑜𝑛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6" name="ZoneText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9912" y="3530834"/>
                <a:ext cx="4588820" cy="61824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98955" y="2402189"/>
                <a:ext cx="3516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55" y="2402189"/>
                <a:ext cx="351635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22951" r="-275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034693" y="2220699"/>
                <a:ext cx="394660" cy="4047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Ω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693" y="2220699"/>
                <a:ext cx="394660" cy="40479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ZoneTexte 20"/>
          <p:cNvSpPr txBox="1"/>
          <p:nvPr/>
        </p:nvSpPr>
        <p:spPr>
          <a:xfrm>
            <a:off x="19100" y="476672"/>
            <a:ext cx="9017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2"/>
                </a:solidFill>
              </a:rPr>
              <a:t>Main goal : predict the power deposit</a:t>
            </a:r>
          </a:p>
          <a:p>
            <a:pPr lvl="1"/>
            <a:r>
              <a:rPr lang="en-US" i="1" dirty="0" smtClean="0">
                <a:sym typeface="Wingdings" pitchFamily="2" charset="2"/>
              </a:rPr>
              <a:t> Predict the neutron flux as a function of space, direction and energy</a:t>
            </a:r>
            <a:endParaRPr lang="en-US" i="1" dirty="0" smtClean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19101" y="4840643"/>
                <a:ext cx="69301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𝑑𝑖𝑠𝑝𝑎𝑟𝑖𝑡𝑖𝑜𝑛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sym typeface="Wingdings" pitchFamily="2" charset="2"/>
                  </a:rPr>
                  <a:t> any neutron reaction induces a change for the neutron </a:t>
                </a:r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1" y="4840643"/>
                <a:ext cx="6930167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176" t="-9836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202313" y="5353991"/>
                <a:ext cx="7442336" cy="739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𝑑𝑖𝑠𝑝𝑎𝑟𝑖𝑡𝑖𝑜𝑛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∭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fr-FR" b="0" i="1" smtClean="0">
                              <a:latin typeface="Cambria Math"/>
                            </a:rPr>
                            <m:t>𝑣𝑜𝑙𝑢𝑚𝑒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𝑎𝑏𝑠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𝑑𝑖𝑓𝑓𝑢𝑠𝑖𝑜𝑛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𝑣</m:t>
                          </m:r>
                          <m:r>
                            <a:rPr lang="en-US" i="1">
                              <a:latin typeface="Cambria Math"/>
                            </a:rPr>
                            <m:t>.</m:t>
                          </m:r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  <m:r>
                            <a:rPr lang="en-US" i="1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𝑡</m:t>
                          </m:r>
                          <m:r>
                            <a:rPr lang="en-US" i="1"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latin typeface="Cambria Math"/>
                            </a:rPr>
                            <m:t>𝐸</m:t>
                          </m:r>
                          <m:r>
                            <a:rPr lang="en-US" i="1">
                              <a:latin typeface="Cambria Math"/>
                            </a:rPr>
                            <m:t>).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en-US" i="1">
                              <a:latin typeface="Cambria Math"/>
                            </a:rPr>
                            <m:t>𝑑𝐸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13" y="5353991"/>
                <a:ext cx="7442336" cy="73930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ZoneTexte 21"/>
          <p:cNvSpPr txBox="1"/>
          <p:nvPr/>
        </p:nvSpPr>
        <p:spPr>
          <a:xfrm>
            <a:off x="3851920" y="1436583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variables for space</a:t>
            </a:r>
          </a:p>
          <a:p>
            <a:r>
              <a:rPr lang="en-US" dirty="0" smtClean="0"/>
              <a:t>2 variables for direction</a:t>
            </a:r>
          </a:p>
          <a:p>
            <a:r>
              <a:rPr lang="en-US" dirty="0" smtClean="0"/>
              <a:t>1 variable for energy</a:t>
            </a:r>
          </a:p>
          <a:p>
            <a:r>
              <a:rPr lang="en-US" dirty="0" smtClean="0"/>
              <a:t>1 variable for 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3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Boltzmann’s equation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be 1"/>
          <p:cNvSpPr/>
          <p:nvPr/>
        </p:nvSpPr>
        <p:spPr>
          <a:xfrm>
            <a:off x="1774467" y="1011292"/>
            <a:ext cx="703326" cy="703326"/>
          </a:xfrm>
          <a:prstGeom prst="cub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738728" y="1011292"/>
            <a:ext cx="0" cy="2007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666720" y="2947131"/>
            <a:ext cx="2880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>
            <a:off x="234672" y="2889381"/>
            <a:ext cx="542369" cy="830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738729" y="1362955"/>
            <a:ext cx="1368151" cy="1584176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V="1">
            <a:off x="2106880" y="1362955"/>
            <a:ext cx="0" cy="220461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738728" y="2947131"/>
            <a:ext cx="1368152" cy="62043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3707904" y="620687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variables for space</a:t>
            </a:r>
          </a:p>
          <a:p>
            <a:r>
              <a:rPr lang="en-US" dirty="0" smtClean="0"/>
              <a:t>2 variables for direction</a:t>
            </a:r>
          </a:p>
          <a:p>
            <a:r>
              <a:rPr lang="en-US" dirty="0" smtClean="0"/>
              <a:t>1 variable for energy</a:t>
            </a:r>
          </a:p>
          <a:p>
            <a:r>
              <a:rPr lang="en-US" dirty="0" smtClean="0"/>
              <a:t>1 variable for time</a:t>
            </a:r>
            <a:endParaRPr lang="en-US" dirty="0"/>
          </a:p>
        </p:txBody>
      </p:sp>
      <p:sp>
        <p:nvSpPr>
          <p:cNvPr id="53" name="Accolade fermante 52"/>
          <p:cNvSpPr/>
          <p:nvPr/>
        </p:nvSpPr>
        <p:spPr>
          <a:xfrm>
            <a:off x="6012160" y="692695"/>
            <a:ext cx="144016" cy="10563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/>
              <p:cNvSpPr txBox="1"/>
              <p:nvPr/>
            </p:nvSpPr>
            <p:spPr>
              <a:xfrm>
                <a:off x="6795799" y="1036185"/>
                <a:ext cx="20924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7 dimensions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fr-FR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54" name="ZoneText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5799" y="1036185"/>
                <a:ext cx="2092413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624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/>
              <p:cNvSpPr txBox="1"/>
              <p:nvPr/>
            </p:nvSpPr>
            <p:spPr>
              <a:xfrm>
                <a:off x="4427984" y="2058790"/>
                <a:ext cx="3003386" cy="4047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𝑡</m:t>
                      </m:r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𝐸</m:t>
                      </m:r>
                      <m:r>
                        <a:rPr lang="fr-FR" b="0" i="1" smtClean="0">
                          <a:latin typeface="Cambria Math"/>
                        </a:rPr>
                        <m:t>)=</m:t>
                      </m:r>
                      <m:r>
                        <a:rPr lang="fr-FR" b="0" i="1" smtClean="0">
                          <a:latin typeface="Cambria Math"/>
                        </a:rPr>
                        <m:t>𝑛</m:t>
                      </m:r>
                      <m:r>
                        <a:rPr lang="fr-FR" i="1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𝑡</m:t>
                      </m:r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𝐸</m:t>
                      </m:r>
                      <m:r>
                        <a:rPr lang="fr-FR" i="1">
                          <a:latin typeface="Cambria Math"/>
                        </a:rPr>
                        <m:t>).</m:t>
                      </m:r>
                      <m:r>
                        <a:rPr lang="fr-FR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5" name="ZoneText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058790"/>
                <a:ext cx="3003386" cy="404791"/>
              </a:xfrm>
              <a:prstGeom prst="rect">
                <a:avLst/>
              </a:prstGeom>
              <a:blipFill rotWithShape="1">
                <a:blip r:embed="rId4"/>
                <a:stretch>
                  <a:fillRect t="-12121" b="-121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/>
              <p:cNvSpPr txBox="1"/>
              <p:nvPr/>
            </p:nvSpPr>
            <p:spPr>
              <a:xfrm>
                <a:off x="3923481" y="2710016"/>
                <a:ext cx="4588820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𝑝𝑟𝑜𝑑𝑢𝑐𝑡𝑖𝑜𝑛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𝑑𝑖𝑠𝑝𝑎𝑟𝑖𝑡𝑖𝑜𝑛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6" name="ZoneText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481" y="2710016"/>
                <a:ext cx="4588820" cy="61824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-962" y="4189730"/>
                <a:ext cx="9397497" cy="9818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𝑝𝑟𝑜𝑑𝑢𝑐𝑡𝑖𝑜𝑛</m:t>
                      </m:r>
                      <m:r>
                        <a:rPr lang="fr-FR" i="1">
                          <a:latin typeface="Cambria Math"/>
                        </a:rPr>
                        <m:t>=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fr-FR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fr-FR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𝑜𝑙𝑢𝑚𝑒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</m:e>
                      </m:nary>
                      <m:nary>
                        <m:naryPr>
                          <m:chr m:val="∬"/>
                          <m:ctrlPr>
                            <a:rPr lang="fr-FR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/>
                            </a:rPr>
                            <m:t>4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𝜋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Ω</m:t>
                              </m:r>
                              <m:r>
                                <a:rPr lang="fr-FR" b="0" i="0" smtClean="0">
                                  <a:latin typeface="Cambria Math"/>
                                </a:rPr>
                                <m:t>′</m:t>
                              </m:r>
                            </m:e>
                          </m:acc>
                        </m:e>
                      </m:nary>
                      <m:nary>
                        <m:naryPr>
                          <m:ctrlPr>
                            <a:rPr lang="fr-FR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′=0</m:t>
                          </m:r>
                        </m:sub>
                        <m:sup>
                          <m:r>
                            <a:rPr lang="fr-FR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′=∞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𝑑𝑖𝑓𝑓𝑢𝑠𝑖𝑜𝑛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sSup>
                                        <m:sSupPr>
                                          <m:ctrlPr>
                                            <a:rPr lang="fr-FR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fr-FR">
                                              <a:latin typeface="Cambria Math"/>
                                            </a:rPr>
                                            <m:t>Ω</m:t>
                                          </m:r>
                                        </m:e>
                                        <m:sup>
                                          <m:r>
                                            <a:rPr lang="fr-FR" b="0" i="0" smtClean="0"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acc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→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fr-FR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latin typeface="Cambria Math"/>
                                        </a:rPr>
                                        <m:t>Ω</m:t>
                                      </m:r>
                                    </m:e>
                                  </m:acc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fr-FR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fr-FR" i="1">
                              <a:latin typeface="Cambria Math"/>
                            </a:rPr>
                            <m:t>𝑣</m:t>
                          </m:r>
                          <m:r>
                            <a:rPr lang="fr-FR" i="1">
                              <a:latin typeface="Cambria Math"/>
                            </a:rPr>
                            <m:t>.</m:t>
                          </m:r>
                          <m:r>
                            <a:rPr lang="fr-FR" i="1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/>
                                    </a:rPr>
                                    <m:t>Ω</m:t>
                                  </m:r>
                                  <m:r>
                                    <a:rPr lang="fr-FR" b="0" i="0" smtClean="0">
                                      <a:latin typeface="Cambria Math"/>
                                    </a:rPr>
                                    <m:t>′</m:t>
                                  </m:r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𝐸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′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𝑑𝐸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2" y="4189730"/>
                <a:ext cx="9397497" cy="98180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ZoneTexte 59"/>
              <p:cNvSpPr txBox="1"/>
              <p:nvPr/>
            </p:nvSpPr>
            <p:spPr>
              <a:xfrm>
                <a:off x="-962" y="3717032"/>
                <a:ext cx="64142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𝑝𝑟𝑜𝑑𝑢𝑐𝑡𝑖𝑜𝑛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mtClean="0">
                    <a:sym typeface="Wingdings" pitchFamily="2" charset="2"/>
                  </a:rPr>
                  <a:t> scattering = a change in the angle, or in the energy</a:t>
                </a:r>
              </a:p>
            </p:txBody>
          </p:sp>
        </mc:Choice>
        <mc:Fallback xmlns="">
          <p:sp>
            <p:nvSpPr>
              <p:cNvPr id="60" name="ZoneTexte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2" y="3717032"/>
                <a:ext cx="6414256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285" t="-10000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-961" y="5687553"/>
                <a:ext cx="9397497" cy="9818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𝑝𝑟𝑜𝑑𝑢𝑐𝑡𝑖𝑜𝑛</m:t>
                      </m:r>
                      <m:r>
                        <a:rPr lang="fr-FR" i="1">
                          <a:latin typeface="Cambria Math"/>
                        </a:rPr>
                        <m:t>=</m:t>
                      </m:r>
                      <m:nary>
                        <m:naryPr>
                          <m:chr m:val="∭"/>
                          <m:limLoc m:val="undOvr"/>
                          <m:ctrlPr>
                            <a:rPr lang="fr-FR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fr-FR" b="0" i="1" smtClean="0">
                              <a:latin typeface="Cambria Math"/>
                            </a:rPr>
                            <m:t>𝑣𝑜𝑙𝑢𝑚𝑒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</m:e>
                      </m:nary>
                      <m:nary>
                        <m:naryPr>
                          <m:chr m:val="∬"/>
                          <m:ctrlPr>
                            <a:rPr lang="fr-FR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/>
                            </a:rPr>
                            <m:t>4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𝜋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Ω</m:t>
                              </m:r>
                              <m:r>
                                <a:rPr lang="fr-FR" b="0" i="0" smtClean="0">
                                  <a:latin typeface="Cambria Math"/>
                                </a:rPr>
                                <m:t>′</m:t>
                              </m:r>
                            </m:e>
                          </m:acc>
                        </m:e>
                      </m:nary>
                      <m:nary>
                        <m:naryPr>
                          <m:ctrlPr>
                            <a:rPr lang="fr-FR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′=0</m:t>
                          </m:r>
                        </m:sub>
                        <m:sup>
                          <m:r>
                            <a:rPr lang="fr-FR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′=∞</m:t>
                          </m:r>
                        </m:sup>
                        <m:e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𝑓𝑖𝑠𝑠𝑖𝑜𝑛</m:t>
                              </m:r>
                            </m:sub>
                          </m:sSub>
                          <m:d>
                            <m:d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fr-FR" i="1">
                              <a:latin typeface="Cambria Math"/>
                            </a:rPr>
                            <m:t>𝑣</m:t>
                          </m:r>
                          <m:r>
                            <a:rPr lang="fr-FR" i="1">
                              <a:latin typeface="Cambria Math"/>
                            </a:rPr>
                            <m:t>.</m:t>
                          </m:r>
                          <m:r>
                            <a:rPr lang="fr-FR" i="1">
                              <a:latin typeface="Cambria Math"/>
                            </a:rPr>
                            <m:t>𝑛</m:t>
                          </m:r>
                          <m:d>
                            <m:d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fr-FR" i="1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fr-FR" i="1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latin typeface="Cambria Math"/>
                                        </a:rPr>
                                        <m:t>Ω</m:t>
                                      </m:r>
                                    </m:e>
                                    <m:sup>
                                      <m:r>
                                        <a:rPr lang="fr-FR" b="0" i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𝑡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fr-FR" b="0" i="1" smtClean="0">
                              <a:latin typeface="Cambria Math"/>
                            </a:rPr>
                            <m:t>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fr-FR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  <m:r>
                            <a:rPr lang="fr-FR" b="0" i="1" smtClean="0">
                              <a:latin typeface="Cambria Math"/>
                            </a:rPr>
                            <m:t>→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fr-FR" b="0" i="1" smtClean="0">
                              <a:latin typeface="Cambria Math"/>
                            </a:rPr>
                            <m:t>)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𝑑𝐸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1" y="5687553"/>
                <a:ext cx="9397497" cy="98180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/>
              <p:cNvSpPr txBox="1"/>
              <p:nvPr/>
            </p:nvSpPr>
            <p:spPr>
              <a:xfrm>
                <a:off x="-961" y="5214855"/>
                <a:ext cx="50740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</a:rPr>
                      <m:t>𝑝𝑟𝑜𝑑𝑢𝑐𝑡𝑖𝑜𝑛</m:t>
                    </m:r>
                    <m:r>
                      <a:rPr lang="fr-FR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dirty="0" smtClean="0">
                    <a:sym typeface="Wingdings" pitchFamily="2" charset="2"/>
                  </a:rPr>
                  <a:t>fission = production of new neutrons</a:t>
                </a:r>
              </a:p>
            </p:txBody>
          </p:sp>
        </mc:Choice>
        <mc:Fallback xmlns="">
          <p:sp>
            <p:nvSpPr>
              <p:cNvPr id="62" name="ZoneTexte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61" y="5214855"/>
                <a:ext cx="5074018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361" t="-9836" r="-120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Connecteur droit avec flèche 62"/>
          <p:cNvCxnSpPr/>
          <p:nvPr/>
        </p:nvCxnSpPr>
        <p:spPr>
          <a:xfrm>
            <a:off x="2098589" y="1376482"/>
            <a:ext cx="936104" cy="4445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1098955" y="1882298"/>
                <a:ext cx="3516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955" y="1882298"/>
                <a:ext cx="351635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23333" r="-275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3034693" y="1700808"/>
                <a:ext cx="394660" cy="4047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Ω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4693" y="1700808"/>
                <a:ext cx="394660" cy="40479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485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Boltzmann’s equation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ube 1"/>
          <p:cNvSpPr/>
          <p:nvPr/>
        </p:nvSpPr>
        <p:spPr>
          <a:xfrm>
            <a:off x="1774467" y="1011292"/>
            <a:ext cx="703326" cy="703326"/>
          </a:xfrm>
          <a:prstGeom prst="cub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738728" y="1011292"/>
            <a:ext cx="0" cy="2007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666720" y="2947131"/>
            <a:ext cx="28803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>
            <a:off x="234672" y="2889381"/>
            <a:ext cx="542369" cy="830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738729" y="1362955"/>
            <a:ext cx="1368151" cy="1584176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V="1">
            <a:off x="2106880" y="1362955"/>
            <a:ext cx="0" cy="220461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738728" y="2947131"/>
            <a:ext cx="1368152" cy="620438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51"/>
          <p:cNvSpPr txBox="1"/>
          <p:nvPr/>
        </p:nvSpPr>
        <p:spPr>
          <a:xfrm>
            <a:off x="3707904" y="620687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variables for space</a:t>
            </a:r>
          </a:p>
          <a:p>
            <a:r>
              <a:rPr lang="en-US" dirty="0" smtClean="0"/>
              <a:t>2 variables for direction</a:t>
            </a:r>
          </a:p>
          <a:p>
            <a:r>
              <a:rPr lang="en-US" dirty="0" smtClean="0"/>
              <a:t>1 variable for energy</a:t>
            </a:r>
          </a:p>
          <a:p>
            <a:r>
              <a:rPr lang="en-US" dirty="0" smtClean="0"/>
              <a:t>1 variable for time</a:t>
            </a:r>
            <a:endParaRPr lang="en-US" dirty="0"/>
          </a:p>
        </p:txBody>
      </p:sp>
      <p:sp>
        <p:nvSpPr>
          <p:cNvPr id="53" name="Accolade fermante 52"/>
          <p:cNvSpPr/>
          <p:nvPr/>
        </p:nvSpPr>
        <p:spPr>
          <a:xfrm>
            <a:off x="6012160" y="692695"/>
            <a:ext cx="144016" cy="10563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/>
              <p:cNvSpPr txBox="1"/>
              <p:nvPr/>
            </p:nvSpPr>
            <p:spPr>
              <a:xfrm>
                <a:off x="6795799" y="1036185"/>
                <a:ext cx="20924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7 dimensions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7</m:t>
                        </m:r>
                      </m:sup>
                    </m:sSup>
                    <m:r>
                      <a:rPr lang="fr-FR" b="0" i="1" smtClean="0">
                        <a:latin typeface="Cambria Math"/>
                      </a:rPr>
                      <m:t>𝑉</m:t>
                    </m:r>
                  </m:oMath>
                </a14:m>
                <a:r>
                  <a:rPr lang="fr-FR" dirty="0" smtClean="0"/>
                  <a:t>)</a:t>
                </a:r>
                <a:endParaRPr lang="fr-FR" dirty="0"/>
              </a:p>
            </p:txBody>
          </p:sp>
        </mc:Choice>
        <mc:Fallback xmlns="">
          <p:sp>
            <p:nvSpPr>
              <p:cNvPr id="54" name="ZoneTexte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5799" y="1036185"/>
                <a:ext cx="2092413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2624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/>
              <p:cNvSpPr txBox="1"/>
              <p:nvPr/>
            </p:nvSpPr>
            <p:spPr>
              <a:xfrm>
                <a:off x="4427984" y="2058790"/>
                <a:ext cx="3003386" cy="4047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𝑡</m:t>
                      </m:r>
                      <m:r>
                        <a:rPr lang="fr-FR" b="0" i="1" smtClean="0">
                          <a:latin typeface="Cambria Math"/>
                        </a:rPr>
                        <m:t>,</m:t>
                      </m:r>
                      <m:r>
                        <a:rPr lang="fr-FR" b="0" i="1" smtClean="0">
                          <a:latin typeface="Cambria Math"/>
                        </a:rPr>
                        <m:t>𝐸</m:t>
                      </m:r>
                      <m:r>
                        <a:rPr lang="fr-FR" b="0" i="1" smtClean="0">
                          <a:latin typeface="Cambria Math"/>
                        </a:rPr>
                        <m:t>)=</m:t>
                      </m:r>
                      <m:r>
                        <a:rPr lang="fr-FR" b="0" i="1" smtClean="0">
                          <a:latin typeface="Cambria Math"/>
                        </a:rPr>
                        <m:t>𝑛</m:t>
                      </m:r>
                      <m:r>
                        <a:rPr lang="fr-FR" i="1">
                          <a:latin typeface="Cambria Math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Ω</m:t>
                          </m:r>
                        </m:e>
                      </m:acc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𝑡</m:t>
                      </m:r>
                      <m:r>
                        <a:rPr lang="fr-FR" i="1">
                          <a:latin typeface="Cambria Math"/>
                        </a:rPr>
                        <m:t>,</m:t>
                      </m:r>
                      <m:r>
                        <a:rPr lang="fr-FR" i="1">
                          <a:latin typeface="Cambria Math"/>
                        </a:rPr>
                        <m:t>𝐸</m:t>
                      </m:r>
                      <m:r>
                        <a:rPr lang="fr-FR" i="1">
                          <a:latin typeface="Cambria Math"/>
                        </a:rPr>
                        <m:t>).</m:t>
                      </m:r>
                      <m:r>
                        <a:rPr lang="fr-FR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5" name="ZoneTexte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058790"/>
                <a:ext cx="3003386" cy="404791"/>
              </a:xfrm>
              <a:prstGeom prst="rect">
                <a:avLst/>
              </a:prstGeom>
              <a:blipFill rotWithShape="1">
                <a:blip r:embed="rId4"/>
                <a:stretch>
                  <a:fillRect t="-12121" b="-121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ZoneTexte 55"/>
              <p:cNvSpPr txBox="1"/>
              <p:nvPr/>
            </p:nvSpPr>
            <p:spPr>
              <a:xfrm>
                <a:off x="3923481" y="2710016"/>
                <a:ext cx="4588820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 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𝑜𝑢𝑡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𝑝𝑟𝑜𝑑𝑢𝑐𝑡𝑖𝑜𝑛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−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𝑑𝑖𝑠𝑝𝑎𝑟𝑖𝑡𝑖𝑜𝑛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6" name="ZoneTexte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481" y="2710016"/>
                <a:ext cx="4588820" cy="61824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24696" y="3933056"/>
                <a:ext cx="7715656" cy="27794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i="1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−</m:t>
                      </m:r>
                      <m:r>
                        <a:rPr lang="fr-FR" i="1" smtClean="0">
                          <a:latin typeface="Cambria Math"/>
                        </a:rPr>
                        <m:t>𝑑</m:t>
                      </m:r>
                      <m:r>
                        <a:rPr lang="fr-FR" b="0" i="1" smtClean="0">
                          <a:latin typeface="Cambria Math"/>
                        </a:rPr>
                        <m:t>𝑖𝑣</m:t>
                      </m:r>
                      <m:d>
                        <m:d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  <m:acc>
                            <m:accPr>
                              <m:chr m:val="⃗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</m:e>
                      </m:d>
                      <m:r>
                        <a:rPr lang="fr-FR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𝑡𝑜𝑡𝑎𝑙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limLoc m:val="undOvr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4"/>
                                </m:rP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4"/>
                            </m:rPr>
                            <a:rPr lang="fr-FR" b="0" i="1" smtClean="0"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</m:sub>
                        <m:sup/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s</m:t>
                              </m:r>
                            </m:sub>
                          </m:sSub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latin typeface="Cambria Math"/>
                                        </a:rPr>
                                        <m:t>Ω</m:t>
                                      </m:r>
                                    </m:e>
                                    <m:sup>
                                      <m:r>
                                        <a:rPr lang="fr-FR" b="0" i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acc>
                              <m:r>
                                <a:rPr lang="fr-FR" b="0" i="1" smtClean="0">
                                  <a:latin typeface="Cambria Math"/>
                                </a:rPr>
                                <m:t>→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fr-FR" b="0" i="1" smtClean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limLoc m:val="undOvr"/>
                          <m:ctrlPr>
                            <a:rPr lang="fr-FR" i="1">
                              <a:latin typeface="Cambria Math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4"/>
                                </m:rPr>
                                <a:rPr lang="fr-FR" i="1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4"/>
                            </m:rPr>
                            <a:rPr lang="fr-FR" i="1"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</m:sub>
                        <m:sup/>
                        <m:e>
                          <m:acc>
                            <m:accPr>
                              <m:chr m:val="̅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  <m:f>
                            <m:f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r>
                            <a:rPr lang="fr-FR" b="0" i="1" smtClean="0">
                              <a:latin typeface="Cambria Math"/>
                            </a:rPr>
                            <m:t>𝜒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 .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r>
                            <a:rPr lang="fr-FR" i="1">
                              <a:latin typeface="Cambria Math"/>
                            </a:rPr>
                            <m:t>𝜙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fr-FR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r>
                        <a:rPr lang="fr-FR" b="0" i="1" smtClean="0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fr-FR" dirty="0" smtClean="0"/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6" y="3933056"/>
                <a:ext cx="7715656" cy="27794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3882524" y="4293096"/>
            <a:ext cx="3713812" cy="1152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6103390" y="5359857"/>
            <a:ext cx="1719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Slowing down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1290236" y="5359857"/>
            <a:ext cx="3255371" cy="115212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3511102" y="6426618"/>
            <a:ext cx="20690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Fission production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4" name="Ellipse 23"/>
          <p:cNvSpPr/>
          <p:nvPr/>
        </p:nvSpPr>
        <p:spPr>
          <a:xfrm rot="1132092">
            <a:off x="636642" y="3930528"/>
            <a:ext cx="3307946" cy="1152128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 rot="1481482">
            <a:off x="2112147" y="4108430"/>
            <a:ext cx="131857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</a:rPr>
              <a:t>Transport</a:t>
            </a:r>
            <a:endParaRPr lang="en-US" dirty="0">
              <a:solidFill>
                <a:schemeClr val="accent4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2098589" y="1376482"/>
            <a:ext cx="936104" cy="4445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988094" y="5807005"/>
            <a:ext cx="25380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0" i="1" dirty="0" smtClean="0"/>
              <a:t>External sources +  Neutron decays from FF </a:t>
            </a:r>
            <a:endParaRPr lang="en-US" dirty="0"/>
          </a:p>
        </p:txBody>
      </p:sp>
      <p:sp>
        <p:nvSpPr>
          <p:cNvPr id="6" name="Ellipse 5"/>
          <p:cNvSpPr/>
          <p:nvPr/>
        </p:nvSpPr>
        <p:spPr>
          <a:xfrm>
            <a:off x="4613528" y="5601824"/>
            <a:ext cx="288032" cy="54358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>
            <a:stCxn id="27" idx="1"/>
            <a:endCxn id="6" idx="6"/>
          </p:cNvCxnSpPr>
          <p:nvPr/>
        </p:nvCxnSpPr>
        <p:spPr>
          <a:xfrm flipH="1" flipV="1">
            <a:off x="4901560" y="5873617"/>
            <a:ext cx="1086534" cy="256554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86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22" grpId="0" animBg="1"/>
      <p:bldP spid="23" grpId="0"/>
      <p:bldP spid="24" grpId="0" animBg="1"/>
      <p:bldP spid="25" grpId="0"/>
      <p:bldP spid="27" grpId="0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Stationary equation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-540568" y="1052736"/>
                <a:ext cx="10223649" cy="10343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/>
                        </a:rPr>
                        <m:t>𝑑</m:t>
                      </m:r>
                      <m:r>
                        <a:rPr lang="fr-FR" b="0" i="1" smtClean="0">
                          <a:latin typeface="Cambria Math"/>
                        </a:rPr>
                        <m:t>𝑖𝑣</m:t>
                      </m:r>
                      <m:d>
                        <m:d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  <m:acc>
                            <m:accPr>
                              <m:chr m:val="⃗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</m:e>
                      </m:d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𝑡𝑜𝑡𝑎𝑙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−</m:t>
                      </m:r>
                      <m:nary>
                        <m:naryPr>
                          <m:limLoc m:val="undOvr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4"/>
                                </m:rP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4"/>
                            </m:rPr>
                            <a:rPr lang="fr-FR" b="0" i="1" smtClean="0"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</m:sub>
                        <m:sup/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s</m:t>
                              </m:r>
                            </m:sub>
                          </m:sSub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>
                                          <a:latin typeface="Cambria Math"/>
                                        </a:rPr>
                                        <m:t>Ω</m:t>
                                      </m:r>
                                    </m:e>
                                    <m:sup>
                                      <m:r>
                                        <a:rPr lang="fr-FR" b="0" i="0" smtClean="0">
                                          <a:latin typeface="Cambria Math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acc>
                              <m:r>
                                <a:rPr lang="fr-FR" b="0" i="1" smtClean="0">
                                  <a:latin typeface="Cambria Math"/>
                                </a:rPr>
                                <m:t>→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</m:acc>
                              <m:r>
                                <a:rPr lang="fr-FR" i="1">
                                  <a:latin typeface="Cambria Math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/>
                                </a:rPr>
                                <m:t>→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fr-FR" b="0" i="1" smtClean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𝝀</m:t>
                      </m:r>
                      <m:nary>
                        <m:naryPr>
                          <m:limLoc m:val="undOvr"/>
                          <m:ctrlPr>
                            <a:rPr lang="fr-FR" i="1">
                              <a:latin typeface="Cambria Math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4"/>
                                </m:rPr>
                                <a:rPr lang="fr-FR" i="1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4"/>
                            </m:rPr>
                            <a:rPr lang="fr-FR" i="1">
                              <a:latin typeface="Cambria Math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</m:sub>
                        <m:sup/>
                        <m:e>
                          <m:acc>
                            <m:accPr>
                              <m:chr m:val="̅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𝜈</m:t>
                              </m:r>
                            </m:e>
                          </m:acc>
                          <m:f>
                            <m:f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b="0" i="1" smtClean="0">
                                  <a:latin typeface="Cambria Math"/>
                                </a:rPr>
                                <m:t>4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𝜋</m:t>
                              </m:r>
                            </m:den>
                          </m:f>
                          <m:r>
                            <a:rPr lang="fr-FR" b="0" i="1" smtClean="0">
                              <a:latin typeface="Cambria Math"/>
                            </a:rPr>
                            <m:t>𝜒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 .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r>
                            <a:rPr lang="fr-FR" i="1">
                              <a:latin typeface="Cambria Math"/>
                            </a:rPr>
                            <m:t>𝜙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fr-FR" i="1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i="1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40568" y="1052736"/>
                <a:ext cx="10223649" cy="103438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3473388" y="2295502"/>
                <a:ext cx="1530660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𝐵</m:t>
                      </m:r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𝜆</m:t>
                      </m:r>
                      <m:r>
                        <a:rPr lang="fr-FR" b="0" i="1" smtClean="0">
                          <a:latin typeface="Cambria Math"/>
                        </a:rPr>
                        <m:t>𝐹</m:t>
                      </m:r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388" y="2295502"/>
                <a:ext cx="1530660" cy="369332"/>
              </a:xfrm>
              <a:prstGeom prst="rect">
                <a:avLst/>
              </a:prstGeom>
              <a:blipFill rotWithShape="1">
                <a:blip r:embed="rId13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/>
          <p:cNvSpPr/>
          <p:nvPr/>
        </p:nvSpPr>
        <p:spPr>
          <a:xfrm>
            <a:off x="-19434" y="485616"/>
            <a:ext cx="6319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No external sources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Adjustment of the fission production for steady state 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940152" y="2204864"/>
                <a:ext cx="1278007" cy="550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rgbClr val="C00000"/>
                        </a:solidFill>
                        <a:latin typeface="Cambria Math"/>
                      </a:rPr>
                      <m:t>𝝀</m:t>
                    </m:r>
                    <m:r>
                      <a:rPr lang="fr-FR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FR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fr-FR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FR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𝒌</m:t>
                            </m:r>
                          </m:e>
                          <m:sub>
                            <m:r>
                              <a:rPr lang="fr-FR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𝒆𝒇𝒇</m:t>
                            </m:r>
                          </m:sub>
                        </m:sSub>
                      </m:den>
                    </m:f>
                  </m:oMath>
                </a14:m>
                <a:r>
                  <a:rPr lang="fr-FR" dirty="0" smtClean="0"/>
                  <a:t> </a:t>
                </a:r>
                <a:endParaRPr lang="fr-FR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2204864"/>
                <a:ext cx="1278007" cy="550608"/>
              </a:xfrm>
              <a:prstGeom prst="rect">
                <a:avLst/>
              </a:prstGeom>
              <a:blipFill rotWithShape="1">
                <a:blip r:embed="rId14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avec flèche 7"/>
          <p:cNvCxnSpPr/>
          <p:nvPr/>
        </p:nvCxnSpPr>
        <p:spPr>
          <a:xfrm>
            <a:off x="5148064" y="248016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5016" y="2280262"/>
                <a:ext cx="6319626" cy="11387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Eigen value problem :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endParaRPr lang="en-US" dirty="0"/>
              </a:p>
              <a:p>
                <a:pPr lvl="1"/>
                <a:r>
                  <a:rPr lang="en-US" sz="1600" i="1" dirty="0" smtClean="0">
                    <a:sym typeface="Wingdings" pitchFamily="2" charset="2"/>
                  </a:rPr>
                  <a:t> If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/>
                        <a:sym typeface="Wingdings" pitchFamily="2" charset="2"/>
                      </a:rPr>
                      <m:t>𝜙</m:t>
                    </m:r>
                  </m:oMath>
                </a14:m>
                <a:r>
                  <a:rPr lang="en-US" sz="1600" i="1" dirty="0" smtClean="0"/>
                  <a:t> is a solution,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/>
                      </a:rPr>
                      <m:t>𝑐𝑠𝑡𝑒</m:t>
                    </m:r>
                    <m:r>
                      <a:rPr lang="fr-FR" sz="1600" b="0" i="1" smtClean="0">
                        <a:latin typeface="Cambria Math"/>
                      </a:rPr>
                      <m:t>. </m:t>
                    </m:r>
                    <m:r>
                      <a:rPr lang="fr-FR" sz="1600" b="0" i="1" smtClean="0">
                        <a:latin typeface="Cambria Math"/>
                      </a:rPr>
                      <m:t>𝜙</m:t>
                    </m:r>
                  </m:oMath>
                </a14:m>
                <a:r>
                  <a:rPr lang="en-US" sz="1600" i="1" dirty="0" smtClean="0"/>
                  <a:t> is also a solution </a:t>
                </a:r>
              </a:p>
              <a:p>
                <a:pPr lvl="1"/>
                <a:r>
                  <a:rPr lang="en-US" sz="1600" i="1" dirty="0" smtClean="0">
                    <a:solidFill>
                      <a:srgbClr val="C00000"/>
                    </a:solidFill>
                    <a:sym typeface="Wingdings" pitchFamily="2" charset="2"/>
                  </a:rPr>
                  <a:t> No relation between criticality and power</a:t>
                </a:r>
                <a:endParaRPr lang="en-US" sz="1600" i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" y="2280262"/>
                <a:ext cx="6319626" cy="1138773"/>
              </a:xfrm>
              <a:prstGeom prst="rect">
                <a:avLst/>
              </a:prstGeom>
              <a:blipFill rotWithShape="1">
                <a:blip r:embed="rId15"/>
                <a:stretch>
                  <a:fillRect l="-675" t="-2674" b="-588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ZoneTexte 32"/>
          <p:cNvSpPr txBox="1"/>
          <p:nvPr/>
        </p:nvSpPr>
        <p:spPr>
          <a:xfrm>
            <a:off x="-30752" y="3645024"/>
            <a:ext cx="66967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Few order of magnitude : </a:t>
            </a:r>
          </a:p>
          <a:p>
            <a:r>
              <a:rPr lang="en-US" dirty="0" smtClean="0"/>
              <a:t>	- </a:t>
            </a:r>
            <a:r>
              <a:rPr lang="en-US" dirty="0"/>
              <a:t>Neutron energy range : from 25 </a:t>
            </a:r>
            <a:r>
              <a:rPr lang="en-US" dirty="0" err="1"/>
              <a:t>meV</a:t>
            </a:r>
            <a:r>
              <a:rPr lang="en-US" dirty="0"/>
              <a:t> to 20 </a:t>
            </a:r>
            <a:r>
              <a:rPr lang="en-US" dirty="0" smtClean="0"/>
              <a:t>MeV</a:t>
            </a:r>
          </a:p>
          <a:p>
            <a:r>
              <a:rPr lang="en-US" dirty="0"/>
              <a:t>	</a:t>
            </a:r>
            <a:r>
              <a:rPr lang="en-US" dirty="0" smtClean="0"/>
              <a:t>	&gt; 20 000 bins 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	- Neutron mean free path : ~cm </a:t>
            </a:r>
          </a:p>
          <a:p>
            <a:r>
              <a:rPr lang="en-US" dirty="0"/>
              <a:t>	</a:t>
            </a:r>
            <a:r>
              <a:rPr lang="en-US" dirty="0" smtClean="0"/>
              <a:t>- Reactor fuel pin : ~ 1 cm</a:t>
            </a:r>
          </a:p>
          <a:p>
            <a:r>
              <a:rPr lang="en-US" dirty="0"/>
              <a:t>	</a:t>
            </a:r>
            <a:r>
              <a:rPr lang="en-US" dirty="0" smtClean="0"/>
              <a:t>- Reactor fuel assembly : ~ 20 cm</a:t>
            </a:r>
          </a:p>
          <a:p>
            <a:r>
              <a:rPr lang="en-US" dirty="0"/>
              <a:t>	</a:t>
            </a:r>
            <a:r>
              <a:rPr lang="en-US" dirty="0" smtClean="0"/>
              <a:t>- Reactor core typical dimension : ~m</a:t>
            </a:r>
          </a:p>
          <a:p>
            <a:r>
              <a:rPr lang="en-US" dirty="0"/>
              <a:t>	</a:t>
            </a:r>
            <a:r>
              <a:rPr lang="en-US" dirty="0" smtClean="0"/>
              <a:t>	&gt;</a:t>
            </a:r>
            <a:r>
              <a:rPr lang="en-US" dirty="0"/>
              <a:t>10</a:t>
            </a:r>
            <a:r>
              <a:rPr lang="en-US" baseline="30000" dirty="0"/>
              <a:t>9</a:t>
            </a:r>
            <a:r>
              <a:rPr lang="en-US" dirty="0"/>
              <a:t> bins for space (10</a:t>
            </a:r>
            <a:r>
              <a:rPr lang="en-US" baseline="30000" dirty="0"/>
              <a:t>3</a:t>
            </a:r>
            <a:r>
              <a:rPr lang="en-US" dirty="0"/>
              <a:t> in each direction)</a:t>
            </a:r>
          </a:p>
          <a:p>
            <a:endParaRPr lang="en-US" dirty="0" smtClean="0"/>
          </a:p>
          <a:p>
            <a:r>
              <a:rPr lang="en-US" dirty="0"/>
              <a:t>		</a:t>
            </a:r>
            <a:r>
              <a:rPr lang="en-US" dirty="0" smtClean="0"/>
              <a:t>&gt; 1000 bins for angle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695332" y="3086569"/>
            <a:ext cx="266429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F</a:t>
            </a:r>
            <a:r>
              <a:rPr lang="en-US" dirty="0" smtClean="0"/>
              <a:t>inite element method may solve this equation</a:t>
            </a:r>
            <a:endParaRPr lang="en-US" sz="1600" i="1" dirty="0" smtClean="0">
              <a:solidFill>
                <a:srgbClr val="C00000"/>
              </a:solidFill>
            </a:endParaRPr>
          </a:p>
        </p:txBody>
      </p:sp>
      <p:pic>
        <p:nvPicPr>
          <p:cNvPr id="24578" name="Picture 2" descr="D:\TAF\SYSTEME\Figure\xs3.pn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60" t="9625" r="9710" b="14376"/>
          <a:stretch/>
        </p:blipFill>
        <p:spPr bwMode="auto">
          <a:xfrm>
            <a:off x="5688965" y="3875890"/>
            <a:ext cx="3274706" cy="243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magine 3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67" t="9152" r="20193" b="9994"/>
          <a:stretch/>
        </p:blipFill>
        <p:spPr>
          <a:xfrm>
            <a:off x="5886567" y="3828766"/>
            <a:ext cx="2879502" cy="2879503"/>
          </a:xfrm>
          <a:prstGeom prst="rect">
            <a:avLst/>
          </a:prstGeom>
        </p:spPr>
      </p:pic>
      <p:sp>
        <p:nvSpPr>
          <p:cNvPr id="10" name="Multiplier 9"/>
          <p:cNvSpPr/>
          <p:nvPr/>
        </p:nvSpPr>
        <p:spPr>
          <a:xfrm>
            <a:off x="4913548" y="2755472"/>
            <a:ext cx="4205260" cy="1296144"/>
          </a:xfrm>
          <a:prstGeom prst="mathMultiply">
            <a:avLst>
              <a:gd name="adj1" fmla="val 1293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29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836" y="3230440"/>
            <a:ext cx="855538" cy="85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852" y="1163342"/>
            <a:ext cx="855538" cy="85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905" y="2387478"/>
            <a:ext cx="855538" cy="85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Boltzmann’s equation resolution : the stochastic way 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9434" y="485616"/>
            <a:ext cx="8551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With the use of Monte-Carlo methods, there are no approximations </a:t>
            </a:r>
            <a:r>
              <a:rPr lang="en-US" i="1" dirty="0" smtClean="0"/>
              <a:t>(almost…)</a:t>
            </a:r>
          </a:p>
          <a:p>
            <a:pPr lvl="1"/>
            <a:r>
              <a:rPr lang="en-US" i="1" dirty="0" smtClean="0"/>
              <a:t>- MCNP ; SERPENT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1301" y="1163342"/>
            <a:ext cx="5616624" cy="370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83389" y="345904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71909" y="357676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Source neutrons</a:t>
            </a:r>
            <a:endParaRPr lang="fr-FR" dirty="0"/>
          </a:p>
        </p:txBody>
      </p:sp>
      <p:cxnSp>
        <p:nvCxnSpPr>
          <p:cNvPr id="11" name="Connecteur droit avec flèche 10"/>
          <p:cNvCxnSpPr>
            <a:stCxn id="8" idx="0"/>
            <a:endCxn id="31" idx="2"/>
          </p:cNvCxnSpPr>
          <p:nvPr/>
        </p:nvCxnSpPr>
        <p:spPr>
          <a:xfrm flipV="1">
            <a:off x="1019393" y="2054884"/>
            <a:ext cx="2196244" cy="14041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utoShape 2" descr="Résultat de recherche d'images pour &quot;dés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AutoShape 4" descr="Résultat de recherche d'images pour &quot;dés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1101685" y="3026992"/>
            <a:ext cx="1635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Neutron range</a:t>
            </a:r>
            <a:endParaRPr lang="fr-FR" sz="1400" dirty="0"/>
          </a:p>
        </p:txBody>
      </p:sp>
      <p:sp>
        <p:nvSpPr>
          <p:cNvPr id="31" name="Ellipse 30"/>
          <p:cNvSpPr/>
          <p:nvPr/>
        </p:nvSpPr>
        <p:spPr>
          <a:xfrm>
            <a:off x="3215637" y="2018880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ZoneTexte 33"/>
          <p:cNvSpPr txBox="1"/>
          <p:nvPr/>
        </p:nvSpPr>
        <p:spPr>
          <a:xfrm>
            <a:off x="3369937" y="1549523"/>
            <a:ext cx="1635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Interaction </a:t>
            </a:r>
            <a:r>
              <a:rPr lang="en-US" sz="1400" i="1" smtClean="0"/>
              <a:t>(nucleus + reaction)</a:t>
            </a:r>
            <a:endParaRPr lang="en-US" sz="1400"/>
          </a:p>
        </p:txBody>
      </p:sp>
      <p:cxnSp>
        <p:nvCxnSpPr>
          <p:cNvPr id="36" name="Connecteur droit avec flèche 35"/>
          <p:cNvCxnSpPr>
            <a:stCxn id="31" idx="3"/>
            <a:endCxn id="37" idx="2"/>
          </p:cNvCxnSpPr>
          <p:nvPr/>
        </p:nvCxnSpPr>
        <p:spPr>
          <a:xfrm>
            <a:off x="3226182" y="2080343"/>
            <a:ext cx="889555" cy="7668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lipse 36"/>
          <p:cNvSpPr/>
          <p:nvPr/>
        </p:nvSpPr>
        <p:spPr>
          <a:xfrm>
            <a:off x="4115737" y="2811147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9" name="Connecteur droit avec flèche 38"/>
          <p:cNvCxnSpPr>
            <a:stCxn id="37" idx="2"/>
            <a:endCxn id="40" idx="2"/>
          </p:cNvCxnSpPr>
          <p:nvPr/>
        </p:nvCxnSpPr>
        <p:spPr>
          <a:xfrm flipH="1">
            <a:off x="3143629" y="2847151"/>
            <a:ext cx="972108" cy="863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lipse 39"/>
          <p:cNvSpPr/>
          <p:nvPr/>
        </p:nvSpPr>
        <p:spPr>
          <a:xfrm>
            <a:off x="3143629" y="367506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/>
          <p:cNvSpPr txBox="1"/>
          <p:nvPr/>
        </p:nvSpPr>
        <p:spPr>
          <a:xfrm>
            <a:off x="3867470" y="3819599"/>
            <a:ext cx="20844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/>
              <a:t>Fission : sample the number of emitted neutrons, their energy,…</a:t>
            </a:r>
            <a:endParaRPr lang="en-US" sz="1400"/>
          </a:p>
        </p:txBody>
      </p:sp>
      <p:sp>
        <p:nvSpPr>
          <p:cNvPr id="45" name="Ellipse 44"/>
          <p:cNvSpPr/>
          <p:nvPr/>
        </p:nvSpPr>
        <p:spPr>
          <a:xfrm>
            <a:off x="3557675" y="4395144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Ellipse 45"/>
          <p:cNvSpPr/>
          <p:nvPr/>
        </p:nvSpPr>
        <p:spPr>
          <a:xfrm>
            <a:off x="2495557" y="4251128"/>
            <a:ext cx="72008" cy="720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7" name="Connecteur droit avec flèche 46"/>
          <p:cNvCxnSpPr>
            <a:stCxn id="40" idx="3"/>
            <a:endCxn id="46" idx="0"/>
          </p:cNvCxnSpPr>
          <p:nvPr/>
        </p:nvCxnSpPr>
        <p:spPr>
          <a:xfrm flipH="1">
            <a:off x="2531561" y="3736527"/>
            <a:ext cx="622613" cy="5146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>
            <a:stCxn id="40" idx="5"/>
            <a:endCxn id="45" idx="1"/>
          </p:cNvCxnSpPr>
          <p:nvPr/>
        </p:nvCxnSpPr>
        <p:spPr>
          <a:xfrm>
            <a:off x="3205092" y="3736527"/>
            <a:ext cx="363128" cy="6691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654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50"/>
          <a:stretch/>
        </p:blipFill>
        <p:spPr bwMode="auto">
          <a:xfrm rot="18122855">
            <a:off x="1790806" y="4113142"/>
            <a:ext cx="662991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562" name="ZoneTexte 23561"/>
              <p:cNvSpPr txBox="1"/>
              <p:nvPr/>
            </p:nvSpPr>
            <p:spPr>
              <a:xfrm>
                <a:off x="1506049" y="4499828"/>
                <a:ext cx="354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b="0" i="1" smtClean="0">
                          <a:latin typeface="Cambria Math"/>
                        </a:rPr>
                        <m:t>γ</m:t>
                      </m:r>
                    </m:oMath>
                  </m:oMathPara>
                </a14:m>
                <a:endParaRPr lang="fr-FR" b="0" dirty="0" smtClean="0"/>
              </a:p>
            </p:txBody>
          </p:sp>
        </mc:Choice>
        <mc:Fallback xmlns="">
          <p:sp>
            <p:nvSpPr>
              <p:cNvPr id="23562" name="ZoneTexte 235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6049" y="4499828"/>
                <a:ext cx="35458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/>
          <p:cNvSpPr/>
          <p:nvPr/>
        </p:nvSpPr>
        <p:spPr>
          <a:xfrm>
            <a:off x="5951942" y="1709085"/>
            <a:ext cx="30598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Simulate the particle histories, a </a:t>
            </a:r>
            <a:r>
              <a:rPr lang="en-US" b="1" dirty="0" smtClean="0"/>
              <a:t>great</a:t>
            </a:r>
            <a:r>
              <a:rPr lang="en-US" dirty="0" smtClean="0"/>
              <a:t> number of time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No geometry discretization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No energy discretization</a:t>
            </a:r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5971727" y="3583789"/>
            <a:ext cx="3059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u="sng" dirty="0" smtClean="0"/>
              <a:t>Question : </a:t>
            </a:r>
            <a:r>
              <a:rPr lang="en-US" b="1" dirty="0" smtClean="0"/>
              <a:t>In a critical system, when does the story ends ?</a:t>
            </a:r>
          </a:p>
          <a:p>
            <a:endParaRPr lang="en-US" b="1" i="1" u="sng" dirty="0"/>
          </a:p>
          <a:p>
            <a:r>
              <a:rPr lang="en-US" dirty="0" smtClean="0">
                <a:sym typeface="Wingdings" pitchFamily="2" charset="2"/>
              </a:rPr>
              <a:t> Fissions end the story !</a:t>
            </a:r>
            <a:endParaRPr lang="en-US" dirty="0"/>
          </a:p>
        </p:txBody>
      </p:sp>
      <p:sp>
        <p:nvSpPr>
          <p:cNvPr id="59" name="ZoneTexte 58"/>
          <p:cNvSpPr txBox="1"/>
          <p:nvPr/>
        </p:nvSpPr>
        <p:spPr>
          <a:xfrm>
            <a:off x="74015" y="5085184"/>
            <a:ext cx="2795512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Initial neutron source :</a:t>
            </a:r>
          </a:p>
          <a:p>
            <a:pPr algn="ctr"/>
            <a:r>
              <a:rPr lang="fr-FR" dirty="0" smtClean="0"/>
              <a:t>(</a:t>
            </a:r>
            <a:r>
              <a:rPr lang="fr-FR" dirty="0" err="1" smtClean="0"/>
              <a:t>energy</a:t>
            </a:r>
            <a:r>
              <a:rPr lang="fr-FR" dirty="0" smtClean="0"/>
              <a:t>, position, direction</a:t>
            </a:r>
            <a:r>
              <a:rPr lang="fr-FR" dirty="0"/>
              <a:t>)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3383867" y="5087357"/>
            <a:ext cx="2619169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Source propagation : </a:t>
            </a:r>
            <a:r>
              <a:rPr lang="fr-FR" dirty="0" err="1" smtClean="0"/>
              <a:t>recording</a:t>
            </a:r>
            <a:r>
              <a:rPr lang="fr-FR" dirty="0" smtClean="0"/>
              <a:t> fission location</a:t>
            </a:r>
            <a:endParaRPr lang="fr-FR" dirty="0"/>
          </a:p>
        </p:txBody>
      </p:sp>
      <p:cxnSp>
        <p:nvCxnSpPr>
          <p:cNvPr id="61" name="Connecteur droit avec flèche 60"/>
          <p:cNvCxnSpPr>
            <a:stCxn id="59" idx="3"/>
            <a:endCxn id="60" idx="1"/>
          </p:cNvCxnSpPr>
          <p:nvPr/>
        </p:nvCxnSpPr>
        <p:spPr>
          <a:xfrm>
            <a:off x="2869527" y="5408350"/>
            <a:ext cx="514340" cy="21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7014357" y="5225856"/>
            <a:ext cx="1996047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Tallies</a:t>
            </a:r>
            <a:r>
              <a:rPr lang="fr-FR" dirty="0" smtClean="0"/>
              <a:t> are </a:t>
            </a:r>
            <a:r>
              <a:rPr lang="fr-FR" dirty="0" err="1" smtClean="0"/>
              <a:t>scored</a:t>
            </a:r>
            <a:endParaRPr lang="fr-FR" dirty="0"/>
          </a:p>
        </p:txBody>
      </p:sp>
      <p:cxnSp>
        <p:nvCxnSpPr>
          <p:cNvPr id="63" name="Connecteur droit avec flèche 62"/>
          <p:cNvCxnSpPr>
            <a:stCxn id="60" idx="3"/>
            <a:endCxn id="62" idx="1"/>
          </p:cNvCxnSpPr>
          <p:nvPr/>
        </p:nvCxnSpPr>
        <p:spPr>
          <a:xfrm flipV="1">
            <a:off x="6003036" y="5410522"/>
            <a:ext cx="1011321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 flipH="1">
            <a:off x="3050080" y="6111987"/>
            <a:ext cx="16433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>
            <a:stCxn id="60" idx="2"/>
          </p:cNvCxnSpPr>
          <p:nvPr/>
        </p:nvCxnSpPr>
        <p:spPr>
          <a:xfrm flipH="1">
            <a:off x="4693451" y="5733688"/>
            <a:ext cx="1" cy="3782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 flipV="1">
            <a:off x="3048492" y="5402749"/>
            <a:ext cx="1588" cy="709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1367643" y="6157543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Inactive cycles</a:t>
            </a:r>
            <a:endParaRPr lang="fr-FR" sz="1600" dirty="0"/>
          </a:p>
        </p:txBody>
      </p:sp>
      <p:cxnSp>
        <p:nvCxnSpPr>
          <p:cNvPr id="68" name="Connecteur droit 67"/>
          <p:cNvCxnSpPr>
            <a:stCxn id="62" idx="2"/>
          </p:cNvCxnSpPr>
          <p:nvPr/>
        </p:nvCxnSpPr>
        <p:spPr>
          <a:xfrm>
            <a:off x="8012381" y="5595188"/>
            <a:ext cx="0" cy="5167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 rot="5400000" flipH="1" flipV="1">
            <a:off x="6012954" y="5751153"/>
            <a:ext cx="7200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6072744" y="6111987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Active cycles</a:t>
            </a:r>
            <a:endParaRPr lang="fr-FR" sz="1600" dirty="0"/>
          </a:p>
        </p:txBody>
      </p:sp>
      <p:cxnSp>
        <p:nvCxnSpPr>
          <p:cNvPr id="71" name="Connecteur droit 70"/>
          <p:cNvCxnSpPr/>
          <p:nvPr/>
        </p:nvCxnSpPr>
        <p:spPr>
          <a:xfrm flipH="1">
            <a:off x="6386324" y="6111218"/>
            <a:ext cx="1626057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276374" y="6450541"/>
            <a:ext cx="422365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Stories are not completely independent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051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62" grpId="0" animBg="1"/>
      <p:bldP spid="67" grpId="0"/>
      <p:bldP spid="70" grpId="0"/>
      <p:bldP spid="4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Boltzmann’s equation resolution : the stochastic way 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9434" y="485616"/>
            <a:ext cx="8551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With the use of Monte-Carlo methods, there are no approximations</a:t>
            </a:r>
            <a:endParaRPr lang="en-US" dirty="0"/>
          </a:p>
        </p:txBody>
      </p:sp>
      <p:pic>
        <p:nvPicPr>
          <p:cNvPr id="23554" name="Picture 2" descr="Résultat de recherche d'images pour &quot;neutron cluster monte carlo simulations TRIPOLI&quot;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72" y="1656242"/>
            <a:ext cx="3634640" cy="407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Résultat de recherche d'images pour &quot;neutron cluster monte carlo simulations TRIPOLI&quot;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30706" y="1656242"/>
            <a:ext cx="3784818" cy="38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ésultat de recherche d'images pour &quot;neutron cluster monte carlo simulations TRIPOLI&quot;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72" y="1503655"/>
            <a:ext cx="3784818" cy="38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Résultat de recherche d'images pour &quot;neutron cluster monte carlo simulations TRIPOLI&quot;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30706" y="1543913"/>
            <a:ext cx="3784818" cy="38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608" y="5571237"/>
            <a:ext cx="56886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/>
              <a:t>Dumonteil</a:t>
            </a:r>
            <a:r>
              <a:rPr lang="fr-FR" sz="1400" dirty="0" smtClean="0"/>
              <a:t> E., </a:t>
            </a:r>
            <a:r>
              <a:rPr lang="fr-FR" sz="1400" dirty="0" err="1" smtClean="0"/>
              <a:t>Malvagi</a:t>
            </a:r>
            <a:r>
              <a:rPr lang="fr-FR" sz="1400" dirty="0" smtClean="0"/>
              <a:t> F., </a:t>
            </a:r>
            <a:r>
              <a:rPr lang="fr-FR" sz="1400" dirty="0" err="1" smtClean="0"/>
              <a:t>Zoia</a:t>
            </a:r>
            <a:r>
              <a:rPr lang="fr-FR" sz="1400" dirty="0" smtClean="0"/>
              <a:t> A., </a:t>
            </a:r>
            <a:r>
              <a:rPr lang="fr-FR" sz="1400" dirty="0" err="1" smtClean="0"/>
              <a:t>Mazzolo</a:t>
            </a:r>
            <a:r>
              <a:rPr lang="fr-FR" sz="1400" dirty="0" smtClean="0"/>
              <a:t> A., </a:t>
            </a:r>
            <a:r>
              <a:rPr lang="fr-FR" sz="1400" dirty="0" err="1" smtClean="0"/>
              <a:t>Artusio</a:t>
            </a:r>
            <a:r>
              <a:rPr lang="fr-FR" sz="1400" dirty="0" smtClean="0"/>
              <a:t> D., Dieudonné C., De </a:t>
            </a:r>
            <a:r>
              <a:rPr lang="fr-FR" sz="1400" dirty="0" err="1" smtClean="0"/>
              <a:t>Mulatier</a:t>
            </a:r>
            <a:r>
              <a:rPr lang="fr-FR" sz="1400" dirty="0" smtClean="0"/>
              <a:t> C.,</a:t>
            </a:r>
            <a:r>
              <a:rPr lang="en-US" sz="1400" dirty="0" smtClean="0"/>
              <a:t> </a:t>
            </a:r>
            <a:r>
              <a:rPr lang="en-US" sz="1400" b="1" dirty="0"/>
              <a:t>Particle clustering in Monte Carlo criticality </a:t>
            </a:r>
            <a:r>
              <a:rPr lang="en-US" sz="1400" b="1" dirty="0" smtClean="0"/>
              <a:t>simulations</a:t>
            </a:r>
            <a:r>
              <a:rPr lang="en-US" sz="1400" dirty="0"/>
              <a:t>, Annals of Nuclear </a:t>
            </a:r>
            <a:r>
              <a:rPr lang="en-US" sz="1400" dirty="0" smtClean="0"/>
              <a:t>Energy, Volume </a:t>
            </a:r>
            <a:r>
              <a:rPr lang="en-US" sz="1400" dirty="0"/>
              <a:t>63, January 2014, Pages </a:t>
            </a:r>
            <a:r>
              <a:rPr lang="en-US" sz="1400" dirty="0" smtClean="0"/>
              <a:t>612-618</a:t>
            </a:r>
            <a:endParaRPr lang="en-US" sz="1400" b="1" dirty="0"/>
          </a:p>
        </p:txBody>
      </p:sp>
      <p:pic>
        <p:nvPicPr>
          <p:cNvPr id="19" name="Immagine 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01" r="16224"/>
          <a:stretch/>
        </p:blipFill>
        <p:spPr>
          <a:xfrm>
            <a:off x="3809570" y="1543913"/>
            <a:ext cx="5087959" cy="3918408"/>
          </a:xfrm>
          <a:prstGeom prst="rect">
            <a:avLst/>
          </a:prstGeom>
        </p:spPr>
      </p:pic>
      <p:pic>
        <p:nvPicPr>
          <p:cNvPr id="22" name="Immagine 4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0773" y="1304059"/>
            <a:ext cx="4343764" cy="352183"/>
          </a:xfrm>
          <a:prstGeom prst="rect">
            <a:avLst/>
          </a:prstGeom>
        </p:spPr>
      </p:pic>
      <p:cxnSp>
        <p:nvCxnSpPr>
          <p:cNvPr id="23" name="Connettore 2 47"/>
          <p:cNvCxnSpPr/>
          <p:nvPr/>
        </p:nvCxnSpPr>
        <p:spPr>
          <a:xfrm>
            <a:off x="4565505" y="1145295"/>
            <a:ext cx="4219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CasellaDiTesto 48"/>
          <p:cNvSpPr txBox="1"/>
          <p:nvPr/>
        </p:nvSpPr>
        <p:spPr>
          <a:xfrm>
            <a:off x="8647055" y="4948671"/>
            <a:ext cx="409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9"/>
              <p:cNvSpPr txBox="1"/>
              <p:nvPr/>
            </p:nvSpPr>
            <p:spPr>
              <a:xfrm>
                <a:off x="7956376" y="764704"/>
                <a:ext cx="15037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 ~4 </m:t>
                      </m:r>
                      <m:r>
                        <a:rPr lang="it-IT" b="0" i="1" smtClean="0">
                          <a:latin typeface="Cambria Math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fr-FR" i="1" dirty="0"/>
              </a:p>
            </p:txBody>
          </p:sp>
        </mc:Choice>
        <mc:Fallback xmlns="">
          <p:sp>
            <p:nvSpPr>
              <p:cNvPr id="25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376" y="764704"/>
                <a:ext cx="150370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asellaDiTesto 12"/>
          <p:cNvSpPr txBox="1"/>
          <p:nvPr/>
        </p:nvSpPr>
        <p:spPr>
          <a:xfrm>
            <a:off x="5438026" y="2423167"/>
            <a:ext cx="276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N independant simulations</a:t>
            </a: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446425" y="5633144"/>
            <a:ext cx="2178891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/>
              <a:t>It is impossible to simulate a full core 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6292487" y="6279475"/>
            <a:ext cx="28515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At reasonable computer power</a:t>
            </a:r>
            <a:endParaRPr lang="en-US" sz="1600" i="1" dirty="0"/>
          </a:p>
        </p:txBody>
      </p:sp>
      <p:sp>
        <p:nvSpPr>
          <p:cNvPr id="20" name="Rectangle 19"/>
          <p:cNvSpPr/>
          <p:nvPr/>
        </p:nvSpPr>
        <p:spPr>
          <a:xfrm>
            <a:off x="-19434" y="485616"/>
            <a:ext cx="8551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With the use of Monte-Carlo methods, there are no approximations </a:t>
            </a:r>
            <a:r>
              <a:rPr lang="en-US" i="1" dirty="0" smtClean="0"/>
              <a:t>(almost…)</a:t>
            </a:r>
          </a:p>
          <a:p>
            <a:pPr lvl="1"/>
            <a:r>
              <a:rPr lang="en-US" i="1" dirty="0" smtClean="0"/>
              <a:t>- MCNP ; SERPENT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43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 animBg="1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ttangolo 44"/>
          <p:cNvSpPr/>
          <p:nvPr/>
        </p:nvSpPr>
        <p:spPr>
          <a:xfrm>
            <a:off x="0" y="4500094"/>
            <a:ext cx="9144000" cy="2286905"/>
          </a:xfrm>
          <a:prstGeom prst="rect">
            <a:avLst/>
          </a:prstGeom>
          <a:noFill/>
          <a:ln cmpd="dbl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ttangolo 2"/>
          <p:cNvSpPr/>
          <p:nvPr/>
        </p:nvSpPr>
        <p:spPr>
          <a:xfrm>
            <a:off x="0" y="764704"/>
            <a:ext cx="9144000" cy="3521027"/>
          </a:xfrm>
          <a:prstGeom prst="rect">
            <a:avLst/>
          </a:prstGeom>
          <a:noFill/>
          <a:ln cmpd="dbl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sellaDiTesto 5"/>
          <p:cNvSpPr txBox="1"/>
          <p:nvPr/>
        </p:nvSpPr>
        <p:spPr>
          <a:xfrm>
            <a:off x="-180528" y="764704"/>
            <a:ext cx="2578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rgbClr val="0070C0"/>
                </a:solidFill>
              </a:rPr>
              <a:t>Cell calculation</a:t>
            </a:r>
            <a:endParaRPr lang="en-US" sz="2800" b="1">
              <a:solidFill>
                <a:srgbClr val="0070C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33468" y="1287924"/>
            <a:ext cx="8239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Resolution of the time </a:t>
            </a:r>
            <a:r>
              <a:rPr lang="en-US" sz="2000" dirty="0" err="1" smtClean="0"/>
              <a:t>independant</a:t>
            </a:r>
            <a:r>
              <a:rPr lang="en-US" sz="2000" dirty="0" smtClean="0"/>
              <a:t> Boltzmann’s equation on a single  assembly with reflective conditions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/>
              <p:cNvSpPr txBox="1"/>
              <p:nvPr/>
            </p:nvSpPr>
            <p:spPr>
              <a:xfrm>
                <a:off x="107504" y="2082410"/>
                <a:ext cx="7337906" cy="712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𝑣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Φ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=− </m:t>
                      </m:r>
                      <m:r>
                        <a:rPr lang="en-US" b="0" i="1" smtClean="0">
                          <a:latin typeface="Cambria Math"/>
                        </a:rPr>
                        <m:t>𝑑𝑖𝑣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Ω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Φ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𝑡𝑜𝑡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Φ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nary>
                        <m:naryPr>
                          <m:sup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′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Ω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nary>
                            <m:nary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∞</m:t>
                              </m:r>
                            </m:sup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</a:rPr>
                                <m:t>Χ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</a:rPr>
                                <m:t>𝜈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𝑑𝐸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 </m:t>
                              </m:r>
                            </m:e>
                          </m:nary>
                          <m:r>
                            <a:rPr lang="en-US" b="0" i="1" smtClean="0">
                              <a:latin typeface="Cambria Math"/>
                            </a:rPr>
                            <m:t> </m:t>
                          </m:r>
                        </m:e>
                      </m:nary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22" name="CasellaDiTesto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082410"/>
                <a:ext cx="7337906" cy="71263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CasellaDiTesto 40"/>
          <p:cNvSpPr txBox="1"/>
          <p:nvPr/>
        </p:nvSpPr>
        <p:spPr>
          <a:xfrm>
            <a:off x="-36512" y="486013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smtClean="0">
                <a:solidFill>
                  <a:srgbClr val="00B050"/>
                </a:solidFill>
              </a:rPr>
              <a:t>Core calculation</a:t>
            </a:r>
            <a:endParaRPr lang="en-US" sz="2800" b="1">
              <a:solidFill>
                <a:srgbClr val="00B05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333468" y="6044200"/>
            <a:ext cx="7622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Diffusion equation resolution on a full core</a:t>
            </a:r>
            <a:endParaRPr 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CasellaDiTesto 31"/>
              <p:cNvSpPr txBox="1"/>
              <p:nvPr/>
            </p:nvSpPr>
            <p:spPr>
              <a:xfrm>
                <a:off x="2555776" y="2924944"/>
                <a:ext cx="1368152" cy="4394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smtClean="0">
                    <a:solidFill>
                      <a:schemeClr val="tx2"/>
                    </a:solidFill>
                  </a:rPr>
                  <a:t>Angle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0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𝛀</m:t>
                        </m:r>
                      </m:e>
                    </m:acc>
                  </m:oMath>
                </a14:m>
                <a:endParaRPr lang="en-US" sz="2000" b="1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2" name="CasellaDiTesto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2924944"/>
                <a:ext cx="1368152" cy="439479"/>
              </a:xfrm>
              <a:prstGeom prst="rect">
                <a:avLst/>
              </a:prstGeom>
              <a:blipFill rotWithShape="1">
                <a:blip r:embed="rId13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nettore 2 32"/>
          <p:cNvCxnSpPr/>
          <p:nvPr/>
        </p:nvCxnSpPr>
        <p:spPr>
          <a:xfrm flipH="1">
            <a:off x="3679395" y="3816156"/>
            <a:ext cx="6464" cy="1291201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1763688" y="3356992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smtClean="0">
                <a:solidFill>
                  <a:srgbClr val="002060"/>
                </a:solidFill>
              </a:rPr>
              <a:t>Diffusion approximation</a:t>
            </a:r>
            <a:endParaRPr lang="en-US" sz="2000" b="1" i="1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sellaDiTesto 35"/>
              <p:cNvSpPr txBox="1"/>
              <p:nvPr/>
            </p:nvSpPr>
            <p:spPr>
              <a:xfrm>
                <a:off x="6084168" y="2943928"/>
                <a:ext cx="13681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smtClean="0">
                    <a:solidFill>
                      <a:srgbClr val="FF0000"/>
                    </a:solidFill>
                  </a:rPr>
                  <a:t>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/>
                      </a:rPr>
                      <m:t>pace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𝒓</m:t>
                        </m:r>
                      </m:e>
                    </m:acc>
                  </m:oMath>
                </a14:m>
                <a:endParaRPr lang="en-US" sz="20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6" name="CasellaDiTes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2943928"/>
                <a:ext cx="1368152" cy="400110"/>
              </a:xfrm>
              <a:prstGeom prst="rect">
                <a:avLst/>
              </a:prstGeom>
              <a:blipFill rotWithShape="1">
                <a:blip r:embed="rId14"/>
                <a:stretch>
                  <a:fillRect l="-4464"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41"/>
              <p:cNvSpPr txBox="1"/>
              <p:nvPr/>
            </p:nvSpPr>
            <p:spPr>
              <a:xfrm>
                <a:off x="4427984" y="2943928"/>
                <a:ext cx="13681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smtClean="0">
                    <a:solidFill>
                      <a:srgbClr val="00B050"/>
                    </a:solidFill>
                  </a:rPr>
                  <a:t>Energy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00B050"/>
                        </a:solidFill>
                        <a:latin typeface="Cambria Math"/>
                      </a:rPr>
                      <m:t>𝑬</m:t>
                    </m:r>
                  </m:oMath>
                </a14:m>
                <a:endParaRPr lang="en-US" sz="2000" b="1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2" name="CasellaDiTesto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943928"/>
                <a:ext cx="1368152" cy="400110"/>
              </a:xfrm>
              <a:prstGeom prst="rect">
                <a:avLst/>
              </a:prstGeom>
              <a:blipFill rotWithShape="1">
                <a:blip r:embed="rId15"/>
                <a:stretch>
                  <a:fillRect l="-4444" t="-7576" b="-25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asellaDiTesto 42"/>
              <p:cNvSpPr txBox="1"/>
              <p:nvPr/>
            </p:nvSpPr>
            <p:spPr>
              <a:xfrm>
                <a:off x="1460075" y="4542077"/>
                <a:ext cx="2232248" cy="437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solidFill>
                                <a:srgbClr val="002060"/>
                              </a:solidFill>
                              <a:latin typeface="Cambria Math"/>
                            </a:rPr>
                            <m:t>𝑱</m:t>
                          </m:r>
                        </m:e>
                      </m:acc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=−</m:t>
                      </m:r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𝑫</m:t>
                      </m:r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𝒈𝒓𝒂𝒅</m:t>
                      </m:r>
                      <m:r>
                        <a:rPr lang="en-US" sz="20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2000" b="1" i="0" smtClean="0">
                          <a:solidFill>
                            <a:srgbClr val="002060"/>
                          </a:solidFill>
                          <a:latin typeface="Cambria Math"/>
                        </a:rPr>
                        <m:t>𝚽</m:t>
                      </m:r>
                    </m:oMath>
                  </m:oMathPara>
                </a14:m>
                <a:endParaRPr lang="en-US" sz="2000" b="1" i="1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3" name="CasellaDiTesto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075" y="4542077"/>
                <a:ext cx="2232248" cy="437492"/>
              </a:xfrm>
              <a:prstGeom prst="rect">
                <a:avLst/>
              </a:prstGeom>
              <a:blipFill rotWithShape="1">
                <a:blip r:embed="rId17"/>
                <a:stretch>
                  <a:fillRect t="-19444" b="-125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CasellaDiTesto 43"/>
              <p:cNvSpPr txBox="1"/>
              <p:nvPr/>
            </p:nvSpPr>
            <p:spPr>
              <a:xfrm>
                <a:off x="3389242" y="5275330"/>
                <a:ext cx="3379002" cy="491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 ∆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  <a:ea typeface="Cambria Math"/>
                        </a:rPr>
                        <m:t>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 </m:t>
                      </m:r>
                      <m:r>
                        <a:rPr lang="en-US" sz="2400" b="0" i="1" smtClean="0">
                          <a:latin typeface="Cambria Math"/>
                        </a:rPr>
                        <m:t>𝜈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Φ</m:t>
                      </m:r>
                      <m:r>
                        <a:rPr lang="en-US" sz="2400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𝑎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sz="2400" b="0" i="0" smtClean="0">
                          <a:latin typeface="Cambria Math"/>
                        </a:rPr>
                        <m:t>Φ</m:t>
                      </m:r>
                    </m:oMath>
                  </m:oMathPara>
                </a14:m>
                <a:endParaRPr lang="en-US" sz="2400"/>
              </a:p>
            </p:txBody>
          </p:sp>
        </mc:Choice>
        <mc:Fallback xmlns="">
          <p:sp>
            <p:nvSpPr>
              <p:cNvPr id="44" name="CasellaDiTesto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242" y="5275330"/>
                <a:ext cx="3379002" cy="491288"/>
              </a:xfrm>
              <a:prstGeom prst="rect">
                <a:avLst/>
              </a:prstGeom>
              <a:blipFill rotWithShape="1">
                <a:blip r:embed="rId16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Connettore 2 45"/>
          <p:cNvCxnSpPr/>
          <p:nvPr/>
        </p:nvCxnSpPr>
        <p:spPr>
          <a:xfrm flipH="1">
            <a:off x="6705600" y="3816156"/>
            <a:ext cx="21266" cy="12740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5868144" y="3388930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smtClean="0">
                <a:solidFill>
                  <a:srgbClr val="C00000"/>
                </a:solidFill>
              </a:rPr>
              <a:t>homogeneization</a:t>
            </a:r>
            <a:endParaRPr lang="en-US" sz="2000" b="1" i="1">
              <a:solidFill>
                <a:srgbClr val="C00000"/>
              </a:solidFill>
            </a:endParaRPr>
          </a:p>
        </p:txBody>
      </p:sp>
      <p:cxnSp>
        <p:nvCxnSpPr>
          <p:cNvPr id="48" name="Connettore 2 47"/>
          <p:cNvCxnSpPr>
            <a:stCxn id="49" idx="2"/>
          </p:cNvCxnSpPr>
          <p:nvPr/>
        </p:nvCxnSpPr>
        <p:spPr>
          <a:xfrm>
            <a:off x="4968044" y="3816156"/>
            <a:ext cx="0" cy="128819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3923928" y="341604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smtClean="0">
                <a:solidFill>
                  <a:srgbClr val="00B050"/>
                </a:solidFill>
              </a:rPr>
              <a:t>condensation</a:t>
            </a:r>
            <a:endParaRPr lang="en-US" sz="2000" b="1" i="1">
              <a:solidFill>
                <a:srgbClr val="00B050"/>
              </a:solidFill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6065" y="1995810"/>
            <a:ext cx="1264407" cy="1231707"/>
          </a:xfrm>
          <a:prstGeom prst="rect">
            <a:avLst/>
          </a:prstGeom>
        </p:spPr>
      </p:pic>
      <p:sp>
        <p:nvSpPr>
          <p:cNvPr id="27" name="Freccia a destra 26"/>
          <p:cNvSpPr/>
          <p:nvPr/>
        </p:nvSpPr>
        <p:spPr>
          <a:xfrm rot="5400000">
            <a:off x="7394519" y="3936379"/>
            <a:ext cx="1587498" cy="266346"/>
          </a:xfrm>
          <a:prstGeom prst="rightArrow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rgbClr val="00B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468" y="4609977"/>
            <a:ext cx="3084376" cy="2313282"/>
          </a:xfrm>
          <a:prstGeom prst="rect">
            <a:avLst/>
          </a:prstGeom>
        </p:spPr>
      </p:pic>
      <p:cxnSp>
        <p:nvCxnSpPr>
          <p:cNvPr id="12" name="Connettore 1 11"/>
          <p:cNvCxnSpPr/>
          <p:nvPr/>
        </p:nvCxnSpPr>
        <p:spPr>
          <a:xfrm flipV="1">
            <a:off x="333468" y="2207355"/>
            <a:ext cx="638132" cy="63813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two step simulations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4" name="Connettore 1 11"/>
          <p:cNvCxnSpPr/>
          <p:nvPr/>
        </p:nvCxnSpPr>
        <p:spPr>
          <a:xfrm flipV="1">
            <a:off x="1460075" y="2132856"/>
            <a:ext cx="638132" cy="638132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09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  <p:bldP spid="32" grpId="0"/>
      <p:bldP spid="34" grpId="0"/>
      <p:bldP spid="36" grpId="0"/>
      <p:bldP spid="42" grpId="0"/>
      <p:bldP spid="43" grpId="0"/>
      <p:bldP spid="44" grpId="0"/>
      <p:bldP spid="47" grpId="0"/>
      <p:bldP spid="49" grpId="0"/>
      <p:bldP spid="2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56" y="24304"/>
            <a:ext cx="7909260" cy="558924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3" y="7111"/>
            <a:ext cx="7909200" cy="5589198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3" y="0"/>
            <a:ext cx="7909200" cy="558919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3" y="18227"/>
            <a:ext cx="7909200" cy="55891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/>
              <p:cNvSpPr txBox="1"/>
              <p:nvPr/>
            </p:nvSpPr>
            <p:spPr>
              <a:xfrm>
                <a:off x="19535" y="5569485"/>
                <a:ext cx="3168816" cy="6917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∀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𝑔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      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nary>
                        <m:naryPr>
                          <m:supHide m:val="on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</m:sub>
                        <m:sup/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  <a:ea typeface="Cambria Math"/>
                            </a:rPr>
                            <m:t>Φ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𝑑𝐸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CasellaDiTest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35" y="5569485"/>
                <a:ext cx="3168816" cy="69179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asellaDiTesto 3"/>
          <p:cNvSpPr txBox="1"/>
          <p:nvPr/>
        </p:nvSpPr>
        <p:spPr>
          <a:xfrm>
            <a:off x="0" y="5261138"/>
            <a:ext cx="25020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/>
              <a:t>Multigroup Flux :</a:t>
            </a:r>
            <a:endParaRPr 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CasellaDiTesto 52"/>
              <p:cNvSpPr txBox="1"/>
              <p:nvPr/>
            </p:nvSpPr>
            <p:spPr>
              <a:xfrm>
                <a:off x="6101224" y="5543470"/>
                <a:ext cx="2795189" cy="8378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supHide m:val="o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sub>
                            <m:sup/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  <a:ea typeface="Cambria Math"/>
                                    </a:rPr>
                                    <m:t>E</m:t>
                                  </m:r>
                                </m:e>
                              </m:d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𝑑𝐸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supHide m:val="o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Φ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𝐸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𝑑𝐸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53" name="CasellaDiTesto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1224" y="5543470"/>
                <a:ext cx="2795189" cy="837858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CasellaDiTesto 53"/>
          <p:cNvSpPr txBox="1"/>
          <p:nvPr/>
        </p:nvSpPr>
        <p:spPr>
          <a:xfrm>
            <a:off x="5471592" y="5181134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smtClean="0"/>
              <a:t>Multigroup cross section</a:t>
            </a:r>
            <a:endParaRPr lang="en-US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/>
              <p:cNvSpPr txBox="1"/>
              <p:nvPr/>
            </p:nvSpPr>
            <p:spPr>
              <a:xfrm>
                <a:off x="6948264" y="3501008"/>
                <a:ext cx="158417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mtClean="0">
                    <a:solidFill>
                      <a:srgbClr val="FF0000"/>
                    </a:solidFill>
                  </a:rPr>
                  <a:t>Neutron spectrum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𝚽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𝑬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400" b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CasellaDiTes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8264" y="3501008"/>
                <a:ext cx="1584176" cy="1077218"/>
              </a:xfrm>
              <a:prstGeom prst="rect">
                <a:avLst/>
              </a:prstGeom>
              <a:blipFill rotWithShape="1">
                <a:blip r:embed="rId16"/>
                <a:stretch>
                  <a:fillRect t="-2825" b="-678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6633356" y="908720"/>
                <a:ext cx="2213992" cy="1180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smtClean="0">
                    <a:solidFill>
                      <a:srgbClr val="7030A0"/>
                    </a:solidFill>
                  </a:rPr>
                  <a:t>Microscopique cross-section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7030A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𝒇𝒊𝒔𝒔</m:t>
                              </m:r>
                            </m:sub>
                            <m:sup/>
                          </m:sSubSup>
                        </m:e>
                        <m:sup>
                          <m:sPre>
                            <m:sPrePr>
                              <m:ctrlP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𝟐𝟑𝟓</m:t>
                              </m:r>
                            </m:sup>
                            <m:e>
                              <m:r>
                                <a:rPr lang="en-US" sz="2000" b="1" i="1" smtClean="0">
                                  <a:solidFill>
                                    <a:srgbClr val="7030A0"/>
                                  </a:solidFill>
                                  <a:latin typeface="Cambria Math"/>
                                </a:rPr>
                                <m:t>𝑼</m:t>
                              </m:r>
                            </m:e>
                          </m:sPre>
                        </m:sup>
                      </m:sSup>
                    </m:oMath>
                  </m:oMathPara>
                </a14:m>
                <a:endParaRPr lang="en-US" sz="2000" b="1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356" y="908720"/>
                <a:ext cx="2213992" cy="1180901"/>
              </a:xfrm>
              <a:prstGeom prst="rect">
                <a:avLst/>
              </a:prstGeom>
              <a:blipFill rotWithShape="1">
                <a:blip r:embed="rId17"/>
                <a:stretch>
                  <a:fillRect t="-25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condensation process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195736" y="6381328"/>
                <a:ext cx="4089380" cy="369332"/>
              </a:xfrm>
              <a:prstGeom prst="rect">
                <a:avLst/>
              </a:prstGeom>
              <a:noFill/>
              <a:ln w="12700">
                <a:solidFill>
                  <a:schemeClr val="accent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mtClean="0"/>
                  <a:t>Hem… 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Φ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</m:e>
                        </m:acc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mtClean="0"/>
                  <a:t> is unknown</a:t>
                </a:r>
                <a:endParaRPr lang="en-US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6381328"/>
                <a:ext cx="4089380" cy="369332"/>
              </a:xfrm>
              <a:prstGeom prst="rect">
                <a:avLst/>
              </a:prstGeom>
              <a:blipFill rotWithShape="1">
                <a:blip r:embed="rId18"/>
                <a:stretch>
                  <a:fillRect t="-6452" b="-24194"/>
                </a:stretch>
              </a:blipFill>
              <a:ln w="12700"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cteur en arc 19"/>
          <p:cNvCxnSpPr>
            <a:stCxn id="12" idx="3"/>
            <a:endCxn id="53" idx="2"/>
          </p:cNvCxnSpPr>
          <p:nvPr/>
        </p:nvCxnSpPr>
        <p:spPr>
          <a:xfrm flipV="1">
            <a:off x="6285116" y="6381328"/>
            <a:ext cx="1213703" cy="184666"/>
          </a:xfrm>
          <a:prstGeom prst="curvedConnector2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747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3" grpId="0"/>
      <p:bldP spid="54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: preliminary remarks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8341" y="1628167"/>
            <a:ext cx="7324327" cy="468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-5422" y="493367"/>
            <a:ext cx="8018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Only two actinides present on earth : uranium and thorium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Only one fissile material : </a:t>
            </a:r>
            <a:r>
              <a:rPr lang="en-US" baseline="30000" dirty="0" smtClean="0"/>
              <a:t>235</a:t>
            </a:r>
            <a:r>
              <a:rPr lang="en-US" dirty="0" smtClean="0"/>
              <a:t>U		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UOx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baseline="30000" dirty="0" smtClean="0">
                <a:sym typeface="Wingdings" pitchFamily="2" charset="2"/>
              </a:rPr>
              <a:t>238</a:t>
            </a:r>
            <a:r>
              <a:rPr lang="en-US" dirty="0" smtClean="0">
                <a:sym typeface="Wingdings" pitchFamily="2" charset="2"/>
              </a:rPr>
              <a:t>U + </a:t>
            </a:r>
            <a:r>
              <a:rPr lang="en-US" baseline="30000" dirty="0" smtClean="0">
                <a:sym typeface="Wingdings" pitchFamily="2" charset="2"/>
              </a:rPr>
              <a:t>235</a:t>
            </a:r>
            <a:r>
              <a:rPr lang="en-US" dirty="0" smtClean="0">
                <a:sym typeface="Wingdings" pitchFamily="2" charset="2"/>
              </a:rPr>
              <a:t>U</a:t>
            </a:r>
            <a:endParaRPr lang="en-US" dirty="0"/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Only two options for nuclear fuel	 </a:t>
            </a:r>
            <a:r>
              <a:rPr lang="en-US" dirty="0" err="1" smtClean="0">
                <a:sym typeface="Wingdings" pitchFamily="2" charset="2"/>
              </a:rPr>
              <a:t>MOx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baseline="30000" dirty="0" smtClean="0">
                <a:sym typeface="Wingdings" pitchFamily="2" charset="2"/>
              </a:rPr>
              <a:t>238</a:t>
            </a:r>
            <a:r>
              <a:rPr lang="en-US" dirty="0" smtClean="0">
                <a:sym typeface="Wingdings" pitchFamily="2" charset="2"/>
              </a:rPr>
              <a:t>U + </a:t>
            </a:r>
            <a:r>
              <a:rPr lang="en-US" dirty="0" err="1" smtClean="0">
                <a:sym typeface="Wingdings" pitchFamily="2" charset="2"/>
              </a:rPr>
              <a:t>Pu</a:t>
            </a:r>
            <a:endParaRPr lang="en-US" dirty="0" smtClean="0">
              <a:sym typeface="Wingdings" pitchFamily="2" charset="2"/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2627784" y="5876639"/>
            <a:ext cx="576064" cy="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 flipV="1">
            <a:off x="2483768" y="5300575"/>
            <a:ext cx="787518" cy="576064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 flipV="1">
            <a:off x="1840266" y="4689152"/>
            <a:ext cx="787518" cy="576064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5320423" y="4555785"/>
            <a:ext cx="576064" cy="0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 flipV="1">
            <a:off x="5176407" y="3979721"/>
            <a:ext cx="787518" cy="576064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4532905" y="3368298"/>
            <a:ext cx="787518" cy="576064"/>
          </a:xfrm>
          <a:prstGeom prst="straightConnector1">
            <a:avLst/>
          </a:prstGeom>
          <a:ln w="571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051691" y="5876639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412630" y="5887714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051691" y="5265216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765428" y="4509120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2413500" y="4519979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3059832" y="4509120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3707904" y="4509120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5149804" y="4509120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781652" y="3831431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5077796" y="3183359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398650" y="3183359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118272" y="2533372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6430182" y="2540194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6430182" y="1844824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7092280" y="1844824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7742092" y="1844824"/>
            <a:ext cx="1582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400" b="1" dirty="0" smtClean="0">
                <a:solidFill>
                  <a:schemeClr val="accent2"/>
                </a:solidFill>
              </a:rPr>
              <a:t> </a:t>
            </a:r>
            <a:endParaRPr lang="fr-FR" sz="2400" b="1" dirty="0">
              <a:solidFill>
                <a:schemeClr val="accent2"/>
              </a:solidFill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-14972" y="6349379"/>
            <a:ext cx="8018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N-</a:t>
            </a:r>
            <a:r>
              <a:rPr lang="en-US" dirty="0" err="1" smtClean="0"/>
              <a:t>Tof</a:t>
            </a:r>
            <a:r>
              <a:rPr lang="en-US" dirty="0" smtClean="0"/>
              <a:t> measurements </a:t>
            </a:r>
            <a:r>
              <a:rPr lang="en-US" dirty="0" smtClean="0">
                <a:sym typeface="Wingdings" pitchFamily="2" charset="2"/>
              </a:rPr>
              <a:t> for </a:t>
            </a:r>
            <a:r>
              <a:rPr lang="en-US" b="1" dirty="0" smtClean="0">
                <a:sym typeface="Wingdings" pitchFamily="2" charset="2"/>
              </a:rPr>
              <a:t>uranium saving </a:t>
            </a:r>
            <a:r>
              <a:rPr lang="en-US" dirty="0" smtClean="0">
                <a:sym typeface="Wingdings" pitchFamily="2" charset="2"/>
              </a:rPr>
              <a:t>or </a:t>
            </a:r>
            <a:r>
              <a:rPr lang="en-US" b="1" dirty="0" smtClean="0">
                <a:sym typeface="Wingdings" pitchFamily="2" charset="2"/>
              </a:rPr>
              <a:t>waste management</a:t>
            </a:r>
          </a:p>
        </p:txBody>
      </p:sp>
    </p:spTree>
    <p:extLst>
      <p:ext uri="{BB962C8B-B14F-4D97-AF65-F5344CB8AC3E}">
        <p14:creationId xmlns:p14="http://schemas.microsoft.com/office/powerpoint/2010/main" val="209454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26888" y="1204920"/>
            <a:ext cx="1348347" cy="1348347"/>
          </a:xfrm>
          <a:prstGeom prst="rect">
            <a:avLst/>
          </a:prstGeom>
          <a:solidFill>
            <a:srgbClr val="FFFF3F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e 3"/>
          <p:cNvSpPr/>
          <p:nvPr/>
        </p:nvSpPr>
        <p:spPr>
          <a:xfrm>
            <a:off x="737960" y="1415992"/>
            <a:ext cx="926202" cy="926202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sellaDiTesto 17"/>
              <p:cNvSpPr txBox="1"/>
              <p:nvPr/>
            </p:nvSpPr>
            <p:spPr>
              <a:xfrm>
                <a:off x="985037" y="1649488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8" name="CasellaDiTes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037" y="1649488"/>
                <a:ext cx="432048" cy="400110"/>
              </a:xfrm>
              <a:prstGeom prst="rect">
                <a:avLst/>
              </a:prstGeom>
              <a:blipFill rotWithShape="1">
                <a:blip r:embed="rId15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/>
              <p:cNvSpPr txBox="1"/>
              <p:nvPr/>
            </p:nvSpPr>
            <p:spPr>
              <a:xfrm>
                <a:off x="473224" y="1132912"/>
                <a:ext cx="4320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5" name="CasellaDiTes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224" y="1132912"/>
                <a:ext cx="432048" cy="400110"/>
              </a:xfrm>
              <a:prstGeom prst="rect">
                <a:avLst/>
              </a:prstGeom>
              <a:blipFill rotWithShape="1">
                <a:blip r:embed="rId16"/>
                <a:stretch>
                  <a:fillRect r="-1408"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Connettore 2 19"/>
          <p:cNvCxnSpPr/>
          <p:nvPr/>
        </p:nvCxnSpPr>
        <p:spPr>
          <a:xfrm>
            <a:off x="1265312" y="2069016"/>
            <a:ext cx="216024" cy="720080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/>
              <p:cNvSpPr txBox="1"/>
              <p:nvPr/>
            </p:nvSpPr>
            <p:spPr>
              <a:xfrm>
                <a:off x="1193304" y="2789096"/>
                <a:ext cx="10772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it-IT" sz="2000" b="0" i="1" smtClean="0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7" name="CasellaDiTesto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304" y="2789096"/>
                <a:ext cx="1077280" cy="400110"/>
              </a:xfrm>
              <a:prstGeom prst="rect">
                <a:avLst/>
              </a:prstGeom>
              <a:blipFill rotWithShape="1">
                <a:blip r:embed="rId17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asellaDiTesto 28"/>
              <p:cNvSpPr txBox="1"/>
              <p:nvPr/>
            </p:nvSpPr>
            <p:spPr>
              <a:xfrm>
                <a:off x="113184" y="2789096"/>
                <a:ext cx="102185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it-IT" sz="2000" b="0" i="1" smtClean="0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29" name="CasellaDiTesto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184" y="2789096"/>
                <a:ext cx="1021855" cy="400110"/>
              </a:xfrm>
              <a:prstGeom prst="rect">
                <a:avLst/>
              </a:prstGeom>
              <a:blipFill rotWithShape="1">
                <a:blip r:embed="rId18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nettore 2 21"/>
          <p:cNvCxnSpPr>
            <a:endCxn id="29" idx="0"/>
          </p:cNvCxnSpPr>
          <p:nvPr/>
        </p:nvCxnSpPr>
        <p:spPr>
          <a:xfrm>
            <a:off x="624112" y="1837023"/>
            <a:ext cx="0" cy="95207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ttangolo 39"/>
          <p:cNvSpPr/>
          <p:nvPr/>
        </p:nvSpPr>
        <p:spPr>
          <a:xfrm>
            <a:off x="6528958" y="1204919"/>
            <a:ext cx="1348347" cy="1348347"/>
          </a:xfrm>
          <a:prstGeom prst="rect">
            <a:avLst/>
          </a:prstGeom>
          <a:solidFill>
            <a:srgbClr val="F6752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CasellaDiTesto 40"/>
              <p:cNvSpPr txBox="1"/>
              <p:nvPr/>
            </p:nvSpPr>
            <p:spPr>
              <a:xfrm>
                <a:off x="6663072" y="1210364"/>
                <a:ext cx="10801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it-IT" sz="2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it-IT" sz="2000" b="0" i="0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M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1" name="CasellaDiTesto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072" y="1210364"/>
                <a:ext cx="1080120" cy="400110"/>
              </a:xfrm>
              <a:prstGeom prst="rect">
                <a:avLst/>
              </a:prstGeom>
              <a:blipFill rotWithShape="1">
                <a:blip r:embed="rId1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asellaDiTesto 41"/>
              <p:cNvSpPr txBox="1"/>
              <p:nvPr/>
            </p:nvSpPr>
            <p:spPr>
              <a:xfrm>
                <a:off x="6462762" y="2049598"/>
                <a:ext cx="1566490" cy="475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sSubSup>
                        <m:sSubSupPr>
                          <m:ctrlPr>
                            <a:rPr lang="it-IT" sz="2400" b="1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it-IT" sz="2400" b="1" i="0" smtClean="0">
                              <a:latin typeface="Cambria Math"/>
                            </a:rPr>
                            <m:t>𝚺</m:t>
                          </m:r>
                        </m:e>
                        <m:sub/>
                        <m:sup>
                          <m:r>
                            <a:rPr lang="it-IT" sz="2400" b="1" i="1" smtClean="0">
                              <a:latin typeface="Cambria Math"/>
                            </a:rPr>
                            <m:t>𝒉</m:t>
                          </m:r>
                        </m:sup>
                      </m:sSubSup>
                    </m:oMath>
                  </m:oMathPara>
                </a14:m>
                <a:endParaRPr lang="fr-FR" sz="2400" b="1" dirty="0"/>
              </a:p>
            </p:txBody>
          </p:sp>
        </mc:Choice>
        <mc:Fallback xmlns="">
          <p:sp>
            <p:nvSpPr>
              <p:cNvPr id="42" name="CasellaDiTesto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762" y="2049598"/>
                <a:ext cx="1566490" cy="475579"/>
              </a:xfrm>
              <a:prstGeom prst="rect">
                <a:avLst/>
              </a:prstGeom>
              <a:blipFill rotWithShape="1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CasellaDiTesto 43"/>
          <p:cNvSpPr txBox="1"/>
          <p:nvPr/>
        </p:nvSpPr>
        <p:spPr>
          <a:xfrm>
            <a:off x="2123728" y="3501008"/>
            <a:ext cx="45227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/>
              <a:t>Reaction</a:t>
            </a:r>
            <a:r>
              <a:rPr lang="fr-FR" sz="2000" b="1" dirty="0" smtClean="0"/>
              <a:t> rate conservation</a:t>
            </a:r>
            <a:endParaRPr lang="fr-FR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asellaDiTesto 44"/>
              <p:cNvSpPr txBox="1"/>
              <p:nvPr/>
            </p:nvSpPr>
            <p:spPr>
              <a:xfrm>
                <a:off x="2411760" y="3829110"/>
                <a:ext cx="4296241" cy="8376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supHide m:val="on"/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𝐴</m:t>
                              </m:r>
                            </m:sub>
                          </m:sSub>
                        </m:sub>
                        <m:sup/>
                        <m:e>
                          <m:sSubSup>
                            <m:sSubSup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it-IT" sz="2000" b="0" i="1" smtClean="0">
                                  <a:latin typeface="Cambria Math"/>
                                </a:rPr>
                                <m:t>h</m:t>
                              </m:r>
                            </m:sup>
                          </m:sSubSup>
                          <m:r>
                            <a:rPr lang="it-IT" sz="2000" b="0" i="1" smtClean="0">
                              <a:latin typeface="Cambria Math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it-IT" sz="2000" b="0" i="1" smtClean="0">
                                  <a:latin typeface="Cambria Math"/>
                                </a:rPr>
                                <m:t>h</m:t>
                              </m:r>
                            </m:sup>
                          </m:sSubSup>
                          <m:d>
                            <m:d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d>
                        </m:e>
                      </m:nary>
                      <m:r>
                        <a:rPr lang="it-IT" sz="2000" b="0" i="1" smtClean="0">
                          <a:latin typeface="Cambria Math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it-IT" sz="2000" b="0" i="1" smtClean="0">
                              <a:latin typeface="Cambria Math"/>
                            </a:rPr>
                            <m:t>𝑟</m:t>
                          </m:r>
                        </m:e>
                      </m:acc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𝑧</m:t>
                          </m:r>
                        </m:sub>
                        <m:sup/>
                        <m:e>
                          <m:nary>
                            <m:naryPr>
                              <m:supHide m:val="on"/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𝑧</m:t>
                                  </m:r>
                                </m:sub>
                              </m:sSub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𝑔</m:t>
                                  </m:r>
                                </m:sub>
                                <m:sup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𝑧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𝑔</m:t>
                                  </m:r>
                                </m:sub>
                                <m:sup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𝑧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it-IT" sz="2000" b="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2000" b="0" i="1" smtClean="0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it-IT" sz="2000" b="0" i="1" smtClean="0">
                                  <a:latin typeface="Cambria Math"/>
                                </a:rPr>
                                <m:t>𝑑</m:t>
                              </m:r>
                              <m:acc>
                                <m:accPr>
                                  <m:chr m:val="⃗"/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it-IT" sz="2000" b="0" i="1" smtClean="0">
                                  <a:latin typeface="Cambria Math"/>
                                </a:rPr>
                                <m:t> 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5" name="CasellaDiTesto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760" y="3829110"/>
                <a:ext cx="4296241" cy="837602"/>
              </a:xfrm>
              <a:prstGeom prst="rect">
                <a:avLst/>
              </a:prstGeom>
              <a:blipFill rotWithShape="1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CasellaDiTesto 45"/>
          <p:cNvSpPr txBox="1"/>
          <p:nvPr/>
        </p:nvSpPr>
        <p:spPr>
          <a:xfrm>
            <a:off x="539552" y="403584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each</a:t>
            </a:r>
            <a:r>
              <a:rPr lang="fr-FR" dirty="0" smtClean="0"/>
              <a:t> group g :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CasellaDiTesto 46"/>
              <p:cNvSpPr txBox="1"/>
              <p:nvPr/>
            </p:nvSpPr>
            <p:spPr>
              <a:xfrm>
                <a:off x="1859935" y="4941168"/>
                <a:ext cx="4224233" cy="934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Σ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/>
                            </a:rPr>
                            <m:t>h</m:t>
                          </m:r>
                        </m:sup>
                      </m:sSup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pHide m:val="on"/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𝑧</m:t>
                              </m:r>
                            </m:sub>
                            <m:sup/>
                            <m:e>
                              <m:nary>
                                <m:naryPr>
                                  <m:supHide m:val="on"/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sSub>
                                    <m:sSubPr>
                                      <m:ctrlPr>
                                        <a:rPr lang="it-IT" sz="20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000" b="0" i="1" smtClean="0">
                                          <a:latin typeface="Cambria Math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it-IT" sz="20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</m:sub>
                                <m:sup/>
                                <m:e>
                                  <m:sSup>
                                    <m:sSupPr>
                                      <m:ctrlPr>
                                        <a:rPr lang="it-IT" sz="2000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2000" b="0" i="0" smtClean="0">
                                          <a:latin typeface="Cambria Math"/>
                                        </a:rPr>
                                        <m:t>Σ</m:t>
                                      </m:r>
                                    </m:e>
                                    <m:sup>
                                      <m:r>
                                        <a:rPr lang="it-IT" sz="20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it-IT" sz="2000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it-IT" sz="2000" b="0" i="0" smtClean="0">
                                          <a:latin typeface="Cambria Math"/>
                                        </a:rPr>
                                        <m:t>Φ</m:t>
                                      </m:r>
                                    </m:e>
                                    <m:sup>
                                      <m:r>
                                        <a:rPr lang="it-IT" sz="20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it-IT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⃗"/>
                                          <m:ctrlPr>
                                            <a:rPr lang="it-IT" sz="2000" b="0" i="1" smtClean="0">
                                              <a:latin typeface="Cambria Math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it-IT" sz="2000" b="0" i="1" smtClean="0"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</m:d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it-IT" sz="2000" b="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2000" b="0" i="1" smtClean="0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nary>
                            </m:e>
                          </m:nary>
                        </m:num>
                        <m:den>
                          <m:nary>
                            <m:naryPr>
                              <m:supHide m:val="on"/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𝐴</m:t>
                                  </m:r>
                                </m:sub>
                              </m:sSub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sz="2000" b="0" i="0" smtClean="0">
                                      <a:latin typeface="Cambria Math"/>
                                    </a:rPr>
                                    <m:t>Φ</m:t>
                                  </m:r>
                                </m:e>
                                <m:sup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h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it-IT" sz="2000" b="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it-IT" sz="2000" b="0" i="1" smtClean="0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</m:acc>
                                </m:e>
                              </m:d>
                              <m:r>
                                <a:rPr lang="it-IT" sz="2000" b="0" i="1" smtClean="0">
                                  <a:latin typeface="Cambria Math"/>
                                </a:rPr>
                                <m:t>𝑑</m:t>
                              </m:r>
                              <m:acc>
                                <m:accPr>
                                  <m:chr m:val="⃗"/>
                                  <m:ctrlPr>
                                    <a:rPr lang="it-IT" sz="2000" b="0" i="1" smtClean="0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it-IT" sz="2000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</m:nary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47" name="CasellaDiTesto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935" y="4941168"/>
                <a:ext cx="4224233" cy="934102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vale 47"/>
          <p:cNvSpPr/>
          <p:nvPr/>
        </p:nvSpPr>
        <p:spPr>
          <a:xfrm>
            <a:off x="3707904" y="5361315"/>
            <a:ext cx="720080" cy="5159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asellaDiTesto 48"/>
              <p:cNvSpPr txBox="1"/>
              <p:nvPr/>
            </p:nvSpPr>
            <p:spPr>
              <a:xfrm>
                <a:off x="6097911" y="4725144"/>
                <a:ext cx="2880320" cy="651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/>
                  <a:t>Same issue 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ϕ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h</m:t>
                        </m:r>
                      </m:sup>
                    </m:sSup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solution of the diffusion </a:t>
                </a:r>
                <a:r>
                  <a:rPr lang="fr-FR" dirty="0" err="1" smtClean="0"/>
                  <a:t>calculation</a:t>
                </a:r>
                <a:endParaRPr lang="fr-FR" dirty="0"/>
              </a:p>
            </p:txBody>
          </p:sp>
        </mc:Choice>
        <mc:Fallback xmlns="">
          <p:sp>
            <p:nvSpPr>
              <p:cNvPr id="49" name="CasellaDiTesto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7911" y="4725144"/>
                <a:ext cx="2880320" cy="651269"/>
              </a:xfrm>
              <a:prstGeom prst="rect">
                <a:avLst/>
              </a:prstGeom>
              <a:blipFill rotWithShape="1">
                <a:blip r:embed="rId23"/>
                <a:stretch>
                  <a:fillRect t="-3738" b="-1401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Freccia in giù 49"/>
          <p:cNvSpPr/>
          <p:nvPr/>
        </p:nvSpPr>
        <p:spPr>
          <a:xfrm>
            <a:off x="7236296" y="5396019"/>
            <a:ext cx="301775" cy="424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CasellaDiTesto 50"/>
              <p:cNvSpPr txBox="1"/>
              <p:nvPr/>
            </p:nvSpPr>
            <p:spPr>
              <a:xfrm>
                <a:off x="5966253" y="5883231"/>
                <a:ext cx="2880320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b="0" dirty="0" smtClean="0"/>
                  <a:t>Approximation </a:t>
                </a:r>
                <a:r>
                  <a:rPr lang="fr-FR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ϕ</m:t>
                        </m:r>
                      </m:e>
                      <m:sup>
                        <m:r>
                          <a:rPr lang="fr-FR" i="1">
                            <a:latin typeface="Cambria Math"/>
                          </a:rPr>
                          <m:t>h</m:t>
                        </m:r>
                      </m:sup>
                    </m:sSup>
                  </m:oMath>
                </a14:m>
                <a:r>
                  <a:rPr lang="it-IT" b="0" dirty="0" smtClean="0"/>
                  <a:t>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it-IT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b="0" i="0" smtClean="0">
                            <a:latin typeface="Cambria Math"/>
                          </a:rPr>
                          <m:t>Φ</m:t>
                        </m:r>
                      </m:e>
                      <m:sup>
                        <m:r>
                          <a:rPr lang="it-IT" b="0" i="1" smtClean="0">
                            <a:latin typeface="Cambria Math"/>
                          </a:rPr>
                          <m:t>𝑧</m:t>
                        </m:r>
                      </m:sup>
                    </m:s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51" name="CasellaDiTesto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253" y="5883231"/>
                <a:ext cx="2880320" cy="374270"/>
              </a:xfrm>
              <a:prstGeom prst="rect">
                <a:avLst/>
              </a:prstGeom>
              <a:blipFill rotWithShape="1">
                <a:blip r:embed="rId24"/>
                <a:stretch>
                  <a:fillRect l="-1907" t="-6557" b="-2623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CasellaDiTesto 51"/>
              <p:cNvSpPr txBox="1"/>
              <p:nvPr/>
            </p:nvSpPr>
            <p:spPr>
              <a:xfrm>
                <a:off x="1762816" y="1417279"/>
                <a:ext cx="4932549" cy="7433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it-IT" sz="2000" b="0" i="0" smtClean="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/>
                            </a:rPr>
                            <m:t>𝑟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/>
                            </a:rPr>
                            <m:t>h</m:t>
                          </m:r>
                        </m:sup>
                      </m:sSubSup>
                      <m:r>
                        <a:rPr lang="it-IT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it-IT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𝐶</m:t>
                              </m:r>
                            </m:sub>
                            <m:sup/>
                          </m:sSubSup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𝑟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it-IT" sz="2000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  <m:sup/>
                          </m:sSubSup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𝐶</m:t>
                              </m:r>
                            </m:sub>
                          </m:sSub>
                          <m:r>
                            <a:rPr lang="it-IT" sz="20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it-IT" sz="2000" b="0" i="0" smtClean="0"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it-IT" sz="20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/>
                                </a:rPr>
                                <m:t>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52" name="CasellaDiTesto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2816" y="1417279"/>
                <a:ext cx="4932549" cy="743345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asellaDiTesto 5"/>
          <p:cNvSpPr txBox="1"/>
          <p:nvPr/>
        </p:nvSpPr>
        <p:spPr>
          <a:xfrm>
            <a:off x="179512" y="746378"/>
            <a:ext cx="2021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 smtClean="0"/>
              <a:t>Cell</a:t>
            </a:r>
            <a:r>
              <a:rPr lang="fr-FR" i="1" dirty="0" smtClean="0"/>
              <a:t> </a:t>
            </a:r>
            <a:r>
              <a:rPr lang="fr-FR" i="1" dirty="0" err="1" smtClean="0"/>
              <a:t>calculation</a:t>
            </a:r>
            <a:endParaRPr lang="fr-FR" i="1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6225344" y="746378"/>
            <a:ext cx="2021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dirty="0" err="1" smtClean="0"/>
              <a:t>Core</a:t>
            </a:r>
            <a:r>
              <a:rPr lang="fr-FR" i="1" dirty="0" smtClean="0"/>
              <a:t> </a:t>
            </a:r>
            <a:r>
              <a:rPr lang="fr-FR" i="1" dirty="0" err="1" smtClean="0"/>
              <a:t>calculation</a:t>
            </a:r>
            <a:endParaRPr lang="fr-FR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asellaDiTesto 30"/>
              <p:cNvSpPr txBox="1"/>
              <p:nvPr/>
            </p:nvSpPr>
            <p:spPr>
              <a:xfrm>
                <a:off x="6447048" y="1610474"/>
                <a:ext cx="1566490" cy="475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it-IT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it-IT" sz="2400" b="0" i="0" smtClean="0">
                              <a:latin typeface="Cambria Math"/>
                            </a:rPr>
                            <m:t>Φ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/>
                            </a:rPr>
                            <m:t>h</m:t>
                          </m:r>
                        </m:sup>
                      </m:sSup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31" name="CasellaDiTesto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7048" y="1610474"/>
                <a:ext cx="1566490" cy="475579"/>
              </a:xfrm>
              <a:prstGeom prst="rect">
                <a:avLst/>
              </a:prstGeom>
              <a:blipFill rotWithShape="1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ZoneTexte 29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homogenization process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Connecteur en angle 7"/>
          <p:cNvCxnSpPr>
            <a:stCxn id="46" idx="2"/>
          </p:cNvCxnSpPr>
          <p:nvPr/>
        </p:nvCxnSpPr>
        <p:spPr>
          <a:xfrm rot="16200000" flipH="1">
            <a:off x="1568200" y="4348634"/>
            <a:ext cx="1003045" cy="111612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86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4" grpId="0"/>
      <p:bldP spid="45" grpId="0"/>
      <p:bldP spid="46" grpId="0"/>
      <p:bldP spid="47" grpId="0"/>
      <p:bldP spid="48" grpId="0" animBg="1"/>
      <p:bldP spid="49" grpId="0"/>
      <p:bldP spid="50" grpId="0" animBg="1"/>
      <p:bldP spid="51" grpId="0"/>
      <p:bldP spid="52" grpId="0"/>
      <p:bldP spid="3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Precision on reactor models : examples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-1" y="568280"/>
                <a:ext cx="5724129" cy="20630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1" dirty="0" smtClean="0">
                    <a:sym typeface="Wingdings" pitchFamily="2" charset="2"/>
                  </a:rPr>
                  <a:t>How it is done in « real industrial life » ?</a:t>
                </a:r>
              </a:p>
              <a:p>
                <a:pPr lvl="1"/>
                <a:r>
                  <a:rPr lang="en-US" i="1" dirty="0" smtClean="0">
                    <a:sym typeface="Wingdings" pitchFamily="2" charset="2"/>
                  </a:rPr>
                  <a:t>Hundreds of calculations are needed at each fuel refueling </a:t>
                </a:r>
              </a:p>
              <a:p>
                <a:pPr lvl="1"/>
                <a:endParaRPr lang="en-US" dirty="0" smtClean="0">
                  <a:sym typeface="Wingdings" pitchFamily="2" charset="2"/>
                </a:endParaRPr>
              </a:p>
              <a:p>
                <a:pPr marL="742950" lvl="1" indent="-285750">
                  <a:buFontTx/>
                  <a:buChar char="-"/>
                </a:pPr>
                <a:r>
                  <a:rPr lang="en-US" dirty="0" smtClean="0">
                    <a:sym typeface="Wingdings" pitchFamily="2" charset="2"/>
                  </a:rPr>
                  <a:t>Tens of years of industrial knowledge  </a:t>
                </a:r>
              </a:p>
              <a:p>
                <a:pPr marL="1200150" lvl="2" indent="-285750">
                  <a:buFont typeface="Wingdings"/>
                  <a:buChar char="à"/>
                </a:pPr>
                <a:r>
                  <a:rPr lang="en-US" dirty="0" smtClean="0">
                    <a:sym typeface="Wingdings" pitchFamily="2" charset="2"/>
                  </a:rPr>
                  <a:t>Two groups cross-sections libraries fitted</a:t>
                </a:r>
              </a:p>
              <a:p>
                <a:pPr marL="1200150" lvl="2" indent="-285750">
                  <a:buFont typeface="Wingdings"/>
                  <a:buChar char="à"/>
                </a:pPr>
                <a:r>
                  <a:rPr lang="en-US" dirty="0" smtClean="0">
                    <a:sym typeface="Wingdings" pitchFamily="2" charset="2"/>
                  </a:rPr>
                  <a:t>Precision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  <m:t>𝑒𝑓𝑓</m:t>
                        </m:r>
                      </m:sub>
                    </m:sSub>
                    <m:r>
                      <a:rPr lang="fr-FR" b="0" i="1" smtClean="0">
                        <a:latin typeface="Cambria Math"/>
                        <a:sym typeface="Wingdings" pitchFamily="2" charset="2"/>
                      </a:rPr>
                      <m:t>&lt;</m:t>
                    </m:r>
                    <m:sSup>
                      <m:sSupPr>
                        <m:ctrlP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  <m:t>5.10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dirty="0" smtClean="0">
                    <a:sym typeface="Wingdings" pitchFamily="2" charset="2"/>
                  </a:rPr>
                  <a:t> </a:t>
                </a:r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568280"/>
                <a:ext cx="5724129" cy="2063001"/>
              </a:xfrm>
              <a:prstGeom prst="rect">
                <a:avLst/>
              </a:prstGeom>
              <a:blipFill rotWithShape="1">
                <a:blip r:embed="rId3"/>
                <a:stretch>
                  <a:fillRect l="-639" t="-1475" b="-265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e 5"/>
          <p:cNvGrpSpPr/>
          <p:nvPr/>
        </p:nvGrpSpPr>
        <p:grpSpPr>
          <a:xfrm>
            <a:off x="6935815" y="533440"/>
            <a:ext cx="1821749" cy="735586"/>
            <a:chOff x="1042552" y="5211127"/>
            <a:chExt cx="1821749" cy="735586"/>
          </a:xfrm>
        </p:grpSpPr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1042552" y="5211127"/>
              <a:ext cx="1821749" cy="735586"/>
              <a:chOff x="1536" y="2294"/>
              <a:chExt cx="1243" cy="520"/>
            </a:xfrm>
          </p:grpSpPr>
          <p:sp>
            <p:nvSpPr>
              <p:cNvPr id="9" name="Freeform 3"/>
              <p:cNvSpPr>
                <a:spLocks/>
              </p:cNvSpPr>
              <p:nvPr/>
            </p:nvSpPr>
            <p:spPr bwMode="auto">
              <a:xfrm>
                <a:off x="1969" y="2294"/>
                <a:ext cx="490" cy="228"/>
              </a:xfrm>
              <a:custGeom>
                <a:avLst/>
                <a:gdLst/>
                <a:ahLst/>
                <a:cxnLst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71" y="4"/>
                  </a:cxn>
                  <a:cxn ang="0">
                    <a:pos x="731" y="16"/>
                  </a:cxn>
                  <a:cxn ang="0">
                    <a:pos x="789" y="33"/>
                  </a:cxn>
                  <a:cxn ang="0">
                    <a:pos x="845" y="56"/>
                  </a:cxn>
                  <a:cxn ang="0">
                    <a:pos x="899" y="84"/>
                  </a:cxn>
                  <a:cxn ang="0">
                    <a:pos x="948" y="119"/>
                  </a:cxn>
                  <a:cxn ang="0">
                    <a:pos x="996" y="157"/>
                  </a:cxn>
                  <a:cxn ang="0">
                    <a:pos x="1039" y="201"/>
                  </a:cxn>
                  <a:cxn ang="0">
                    <a:pos x="1079" y="248"/>
                  </a:cxn>
                  <a:cxn ang="0">
                    <a:pos x="1113" y="299"/>
                  </a:cxn>
                  <a:cxn ang="0">
                    <a:pos x="1144" y="354"/>
                  </a:cxn>
                  <a:cxn ang="0">
                    <a:pos x="1169" y="413"/>
                  </a:cxn>
                  <a:cxn ang="0">
                    <a:pos x="1189" y="474"/>
                  </a:cxn>
                  <a:cxn ang="0">
                    <a:pos x="1205" y="536"/>
                  </a:cxn>
                  <a:cxn ang="0">
                    <a:pos x="1214" y="601"/>
                  </a:cxn>
                  <a:cxn ang="0">
                    <a:pos x="1217" y="669"/>
                  </a:cxn>
                  <a:cxn ang="0">
                    <a:pos x="1217" y="672"/>
                  </a:cxn>
                  <a:cxn ang="0">
                    <a:pos x="1217" y="676"/>
                  </a:cxn>
                  <a:cxn ang="0">
                    <a:pos x="1217" y="679"/>
                  </a:cxn>
                  <a:cxn ang="0">
                    <a:pos x="1217" y="683"/>
                  </a:cxn>
                  <a:cxn ang="0">
                    <a:pos x="1" y="665"/>
                  </a:cxn>
                </a:cxnLst>
                <a:rect l="0" t="0" r="r" b="b"/>
                <a:pathLst>
                  <a:path w="1217" h="683">
                    <a:moveTo>
                      <a:pt x="1" y="665"/>
                    </a:move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71" y="4"/>
                    </a:lnTo>
                    <a:lnTo>
                      <a:pt x="731" y="16"/>
                    </a:lnTo>
                    <a:lnTo>
                      <a:pt x="789" y="33"/>
                    </a:lnTo>
                    <a:lnTo>
                      <a:pt x="845" y="56"/>
                    </a:lnTo>
                    <a:lnTo>
                      <a:pt x="899" y="84"/>
                    </a:lnTo>
                    <a:lnTo>
                      <a:pt x="948" y="119"/>
                    </a:lnTo>
                    <a:lnTo>
                      <a:pt x="996" y="157"/>
                    </a:lnTo>
                    <a:lnTo>
                      <a:pt x="1039" y="201"/>
                    </a:lnTo>
                    <a:lnTo>
                      <a:pt x="1079" y="248"/>
                    </a:lnTo>
                    <a:lnTo>
                      <a:pt x="1113" y="299"/>
                    </a:lnTo>
                    <a:lnTo>
                      <a:pt x="1144" y="354"/>
                    </a:lnTo>
                    <a:lnTo>
                      <a:pt x="1169" y="413"/>
                    </a:lnTo>
                    <a:lnTo>
                      <a:pt x="1189" y="474"/>
                    </a:lnTo>
                    <a:lnTo>
                      <a:pt x="1205" y="536"/>
                    </a:lnTo>
                    <a:lnTo>
                      <a:pt x="1214" y="601"/>
                    </a:lnTo>
                    <a:lnTo>
                      <a:pt x="1217" y="669"/>
                    </a:lnTo>
                    <a:lnTo>
                      <a:pt x="1217" y="672"/>
                    </a:lnTo>
                    <a:lnTo>
                      <a:pt x="1217" y="676"/>
                    </a:lnTo>
                    <a:lnTo>
                      <a:pt x="1217" y="679"/>
                    </a:lnTo>
                    <a:lnTo>
                      <a:pt x="1217" y="683"/>
                    </a:lnTo>
                    <a:lnTo>
                      <a:pt x="1" y="66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0" name="Freeform 4"/>
              <p:cNvSpPr>
                <a:spLocks/>
              </p:cNvSpPr>
              <p:nvPr/>
            </p:nvSpPr>
            <p:spPr bwMode="auto">
              <a:xfrm>
                <a:off x="1969" y="2294"/>
                <a:ext cx="477" cy="227"/>
              </a:xfrm>
              <a:custGeom>
                <a:avLst/>
                <a:gdLst/>
                <a:ahLst/>
                <a:cxnLst>
                  <a:cxn ang="0">
                    <a:pos x="1140" y="347"/>
                  </a:cxn>
                  <a:cxn ang="0">
                    <a:pos x="1153" y="387"/>
                  </a:cxn>
                  <a:cxn ang="0">
                    <a:pos x="1165" y="427"/>
                  </a:cxn>
                  <a:cxn ang="0">
                    <a:pos x="1174" y="468"/>
                  </a:cxn>
                  <a:cxn ang="0">
                    <a:pos x="1181" y="510"/>
                  </a:cxn>
                  <a:cxn ang="0">
                    <a:pos x="1184" y="552"/>
                  </a:cxn>
                  <a:cxn ang="0">
                    <a:pos x="1186" y="595"/>
                  </a:cxn>
                  <a:cxn ang="0">
                    <a:pos x="1185" y="639"/>
                  </a:cxn>
                  <a:cxn ang="0">
                    <a:pos x="1181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51" y="3"/>
                  </a:cxn>
                  <a:cxn ang="0">
                    <a:pos x="692" y="8"/>
                  </a:cxn>
                  <a:cxn ang="0">
                    <a:pos x="734" y="16"/>
                  </a:cxn>
                  <a:cxn ang="0">
                    <a:pos x="774" y="27"/>
                  </a:cxn>
                  <a:cxn ang="0">
                    <a:pos x="812" y="41"/>
                  </a:cxn>
                  <a:cxn ang="0">
                    <a:pos x="849" y="57"/>
                  </a:cxn>
                  <a:cxn ang="0">
                    <a:pos x="885" y="77"/>
                  </a:cxn>
                  <a:cxn ang="0">
                    <a:pos x="920" y="99"/>
                  </a:cxn>
                  <a:cxn ang="0">
                    <a:pos x="955" y="123"/>
                  </a:cxn>
                  <a:cxn ang="0">
                    <a:pos x="987" y="149"/>
                  </a:cxn>
                  <a:cxn ang="0">
                    <a:pos x="1016" y="177"/>
                  </a:cxn>
                  <a:cxn ang="0">
                    <a:pos x="1045" y="208"/>
                  </a:cxn>
                  <a:cxn ang="0">
                    <a:pos x="1072" y="240"/>
                  </a:cxn>
                  <a:cxn ang="0">
                    <a:pos x="1096" y="274"/>
                  </a:cxn>
                  <a:cxn ang="0">
                    <a:pos x="1120" y="310"/>
                  </a:cxn>
                  <a:cxn ang="0">
                    <a:pos x="1140" y="347"/>
                  </a:cxn>
                </a:cxnLst>
                <a:rect l="0" t="0" r="r" b="b"/>
                <a:pathLst>
                  <a:path w="1186" h="681">
                    <a:moveTo>
                      <a:pt x="1140" y="347"/>
                    </a:moveTo>
                    <a:lnTo>
                      <a:pt x="1153" y="387"/>
                    </a:lnTo>
                    <a:lnTo>
                      <a:pt x="1165" y="427"/>
                    </a:lnTo>
                    <a:lnTo>
                      <a:pt x="1174" y="468"/>
                    </a:lnTo>
                    <a:lnTo>
                      <a:pt x="1181" y="510"/>
                    </a:lnTo>
                    <a:lnTo>
                      <a:pt x="1184" y="552"/>
                    </a:lnTo>
                    <a:lnTo>
                      <a:pt x="1186" y="595"/>
                    </a:lnTo>
                    <a:lnTo>
                      <a:pt x="1185" y="639"/>
                    </a:lnTo>
                    <a:lnTo>
                      <a:pt x="1181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51" y="3"/>
                    </a:lnTo>
                    <a:lnTo>
                      <a:pt x="692" y="8"/>
                    </a:lnTo>
                    <a:lnTo>
                      <a:pt x="734" y="16"/>
                    </a:lnTo>
                    <a:lnTo>
                      <a:pt x="774" y="27"/>
                    </a:lnTo>
                    <a:lnTo>
                      <a:pt x="812" y="41"/>
                    </a:lnTo>
                    <a:lnTo>
                      <a:pt x="849" y="57"/>
                    </a:lnTo>
                    <a:lnTo>
                      <a:pt x="885" y="77"/>
                    </a:lnTo>
                    <a:lnTo>
                      <a:pt x="920" y="99"/>
                    </a:lnTo>
                    <a:lnTo>
                      <a:pt x="955" y="123"/>
                    </a:lnTo>
                    <a:lnTo>
                      <a:pt x="987" y="149"/>
                    </a:lnTo>
                    <a:lnTo>
                      <a:pt x="1016" y="177"/>
                    </a:lnTo>
                    <a:lnTo>
                      <a:pt x="1045" y="208"/>
                    </a:lnTo>
                    <a:lnTo>
                      <a:pt x="1072" y="240"/>
                    </a:lnTo>
                    <a:lnTo>
                      <a:pt x="1096" y="274"/>
                    </a:lnTo>
                    <a:lnTo>
                      <a:pt x="1120" y="310"/>
                    </a:lnTo>
                    <a:lnTo>
                      <a:pt x="1140" y="34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" name="Freeform 5"/>
              <p:cNvSpPr>
                <a:spLocks/>
              </p:cNvSpPr>
              <p:nvPr/>
            </p:nvSpPr>
            <p:spPr bwMode="auto">
              <a:xfrm>
                <a:off x="1969" y="2294"/>
                <a:ext cx="463" cy="227"/>
              </a:xfrm>
              <a:custGeom>
                <a:avLst/>
                <a:gdLst/>
                <a:ahLst/>
                <a:cxnLst>
                  <a:cxn ang="0">
                    <a:pos x="1064" y="230"/>
                  </a:cxn>
                  <a:cxn ang="0">
                    <a:pos x="1091" y="281"/>
                  </a:cxn>
                  <a:cxn ang="0">
                    <a:pos x="1113" y="333"/>
                  </a:cxn>
                  <a:cxn ang="0">
                    <a:pos x="1129" y="389"/>
                  </a:cxn>
                  <a:cxn ang="0">
                    <a:pos x="1141" y="444"/>
                  </a:cxn>
                  <a:cxn ang="0">
                    <a:pos x="1148" y="503"/>
                  </a:cxn>
                  <a:cxn ang="0">
                    <a:pos x="1149" y="561"/>
                  </a:cxn>
                  <a:cxn ang="0">
                    <a:pos x="1146" y="621"/>
                  </a:cxn>
                  <a:cxn ang="0">
                    <a:pos x="1138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42" y="2"/>
                  </a:cxn>
                  <a:cxn ang="0">
                    <a:pos x="675" y="6"/>
                  </a:cxn>
                  <a:cxn ang="0">
                    <a:pos x="708" y="11"/>
                  </a:cxn>
                  <a:cxn ang="0">
                    <a:pos x="740" y="18"/>
                  </a:cxn>
                  <a:cxn ang="0">
                    <a:pos x="772" y="27"/>
                  </a:cxn>
                  <a:cxn ang="0">
                    <a:pos x="803" y="37"/>
                  </a:cxn>
                  <a:cxn ang="0">
                    <a:pos x="832" y="51"/>
                  </a:cxn>
                  <a:cxn ang="0">
                    <a:pos x="863" y="64"/>
                  </a:cxn>
                  <a:cxn ang="0">
                    <a:pos x="891" y="80"/>
                  </a:cxn>
                  <a:cxn ang="0">
                    <a:pos x="919" y="97"/>
                  </a:cxn>
                  <a:cxn ang="0">
                    <a:pos x="945" y="116"/>
                  </a:cxn>
                  <a:cxn ang="0">
                    <a:pos x="971" y="136"/>
                  </a:cxn>
                  <a:cxn ang="0">
                    <a:pos x="996" y="158"/>
                  </a:cxn>
                  <a:cxn ang="0">
                    <a:pos x="1020" y="181"/>
                  </a:cxn>
                  <a:cxn ang="0">
                    <a:pos x="1043" y="205"/>
                  </a:cxn>
                  <a:cxn ang="0">
                    <a:pos x="1064" y="230"/>
                  </a:cxn>
                </a:cxnLst>
                <a:rect l="0" t="0" r="r" b="b"/>
                <a:pathLst>
                  <a:path w="1149" h="681">
                    <a:moveTo>
                      <a:pt x="1064" y="230"/>
                    </a:moveTo>
                    <a:lnTo>
                      <a:pt x="1091" y="281"/>
                    </a:lnTo>
                    <a:lnTo>
                      <a:pt x="1113" y="333"/>
                    </a:lnTo>
                    <a:lnTo>
                      <a:pt x="1129" y="389"/>
                    </a:lnTo>
                    <a:lnTo>
                      <a:pt x="1141" y="444"/>
                    </a:lnTo>
                    <a:lnTo>
                      <a:pt x="1148" y="503"/>
                    </a:lnTo>
                    <a:lnTo>
                      <a:pt x="1149" y="561"/>
                    </a:lnTo>
                    <a:lnTo>
                      <a:pt x="1146" y="621"/>
                    </a:lnTo>
                    <a:lnTo>
                      <a:pt x="1138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42" y="2"/>
                    </a:lnTo>
                    <a:lnTo>
                      <a:pt x="675" y="6"/>
                    </a:lnTo>
                    <a:lnTo>
                      <a:pt x="708" y="11"/>
                    </a:lnTo>
                    <a:lnTo>
                      <a:pt x="740" y="18"/>
                    </a:lnTo>
                    <a:lnTo>
                      <a:pt x="772" y="27"/>
                    </a:lnTo>
                    <a:lnTo>
                      <a:pt x="803" y="37"/>
                    </a:lnTo>
                    <a:lnTo>
                      <a:pt x="832" y="51"/>
                    </a:lnTo>
                    <a:lnTo>
                      <a:pt x="863" y="64"/>
                    </a:lnTo>
                    <a:lnTo>
                      <a:pt x="891" y="80"/>
                    </a:lnTo>
                    <a:lnTo>
                      <a:pt x="919" y="97"/>
                    </a:lnTo>
                    <a:lnTo>
                      <a:pt x="945" y="116"/>
                    </a:lnTo>
                    <a:lnTo>
                      <a:pt x="971" y="136"/>
                    </a:lnTo>
                    <a:lnTo>
                      <a:pt x="996" y="158"/>
                    </a:lnTo>
                    <a:lnTo>
                      <a:pt x="1020" y="181"/>
                    </a:lnTo>
                    <a:lnTo>
                      <a:pt x="1043" y="205"/>
                    </a:lnTo>
                    <a:lnTo>
                      <a:pt x="1064" y="230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1969" y="2294"/>
                <a:ext cx="448" cy="227"/>
              </a:xfrm>
              <a:custGeom>
                <a:avLst/>
                <a:gdLst/>
                <a:ahLst/>
                <a:cxnLst>
                  <a:cxn ang="0">
                    <a:pos x="1004" y="165"/>
                  </a:cxn>
                  <a:cxn ang="0">
                    <a:pos x="1040" y="220"/>
                  </a:cxn>
                  <a:cxn ang="0">
                    <a:pos x="1069" y="278"/>
                  </a:cxn>
                  <a:cxn ang="0">
                    <a:pos x="1091" y="341"/>
                  </a:cxn>
                  <a:cxn ang="0">
                    <a:pos x="1105" y="406"/>
                  </a:cxn>
                  <a:cxn ang="0">
                    <a:pos x="1112" y="472"/>
                  </a:cxn>
                  <a:cxn ang="0">
                    <a:pos x="1113" y="540"/>
                  </a:cxn>
                  <a:cxn ang="0">
                    <a:pos x="1107" y="611"/>
                  </a:cxn>
                  <a:cxn ang="0">
                    <a:pos x="1095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6" y="2"/>
                  </a:cxn>
                  <a:cxn ang="0">
                    <a:pos x="664" y="4"/>
                  </a:cxn>
                  <a:cxn ang="0">
                    <a:pos x="692" y="8"/>
                  </a:cxn>
                  <a:cxn ang="0">
                    <a:pos x="719" y="14"/>
                  </a:cxn>
                  <a:cxn ang="0">
                    <a:pos x="746" y="19"/>
                  </a:cxn>
                  <a:cxn ang="0">
                    <a:pos x="772" y="27"/>
                  </a:cxn>
                  <a:cxn ang="0">
                    <a:pos x="797" y="36"/>
                  </a:cxn>
                  <a:cxn ang="0">
                    <a:pos x="823" y="45"/>
                  </a:cxn>
                  <a:cxn ang="0">
                    <a:pos x="847" y="57"/>
                  </a:cxn>
                  <a:cxn ang="0">
                    <a:pos x="872" y="69"/>
                  </a:cxn>
                  <a:cxn ang="0">
                    <a:pos x="895" y="83"/>
                  </a:cxn>
                  <a:cxn ang="0">
                    <a:pos x="919" y="97"/>
                  </a:cxn>
                  <a:cxn ang="0">
                    <a:pos x="941" y="113"/>
                  </a:cxn>
                  <a:cxn ang="0">
                    <a:pos x="963" y="129"/>
                  </a:cxn>
                  <a:cxn ang="0">
                    <a:pos x="984" y="147"/>
                  </a:cxn>
                  <a:cxn ang="0">
                    <a:pos x="1004" y="165"/>
                  </a:cxn>
                </a:cxnLst>
                <a:rect l="0" t="0" r="r" b="b"/>
                <a:pathLst>
                  <a:path w="1113" h="680">
                    <a:moveTo>
                      <a:pt x="1004" y="165"/>
                    </a:moveTo>
                    <a:lnTo>
                      <a:pt x="1040" y="220"/>
                    </a:lnTo>
                    <a:lnTo>
                      <a:pt x="1069" y="278"/>
                    </a:lnTo>
                    <a:lnTo>
                      <a:pt x="1091" y="341"/>
                    </a:lnTo>
                    <a:lnTo>
                      <a:pt x="1105" y="406"/>
                    </a:lnTo>
                    <a:lnTo>
                      <a:pt x="1112" y="472"/>
                    </a:lnTo>
                    <a:lnTo>
                      <a:pt x="1113" y="540"/>
                    </a:lnTo>
                    <a:lnTo>
                      <a:pt x="1107" y="611"/>
                    </a:lnTo>
                    <a:lnTo>
                      <a:pt x="1095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6" y="2"/>
                    </a:lnTo>
                    <a:lnTo>
                      <a:pt x="664" y="4"/>
                    </a:lnTo>
                    <a:lnTo>
                      <a:pt x="692" y="8"/>
                    </a:lnTo>
                    <a:lnTo>
                      <a:pt x="719" y="14"/>
                    </a:lnTo>
                    <a:lnTo>
                      <a:pt x="746" y="19"/>
                    </a:lnTo>
                    <a:lnTo>
                      <a:pt x="772" y="27"/>
                    </a:lnTo>
                    <a:lnTo>
                      <a:pt x="797" y="36"/>
                    </a:lnTo>
                    <a:lnTo>
                      <a:pt x="823" y="45"/>
                    </a:lnTo>
                    <a:lnTo>
                      <a:pt x="847" y="57"/>
                    </a:lnTo>
                    <a:lnTo>
                      <a:pt x="872" y="69"/>
                    </a:lnTo>
                    <a:lnTo>
                      <a:pt x="895" y="83"/>
                    </a:lnTo>
                    <a:lnTo>
                      <a:pt x="919" y="97"/>
                    </a:lnTo>
                    <a:lnTo>
                      <a:pt x="941" y="113"/>
                    </a:lnTo>
                    <a:lnTo>
                      <a:pt x="963" y="129"/>
                    </a:lnTo>
                    <a:lnTo>
                      <a:pt x="984" y="147"/>
                    </a:lnTo>
                    <a:lnTo>
                      <a:pt x="1004" y="165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" name="Freeform 7"/>
              <p:cNvSpPr>
                <a:spLocks/>
              </p:cNvSpPr>
              <p:nvPr/>
            </p:nvSpPr>
            <p:spPr bwMode="auto">
              <a:xfrm>
                <a:off x="1969" y="2294"/>
                <a:ext cx="434" cy="227"/>
              </a:xfrm>
              <a:custGeom>
                <a:avLst/>
                <a:gdLst/>
                <a:ahLst/>
                <a:cxnLst>
                  <a:cxn ang="0">
                    <a:pos x="955" y="123"/>
                  </a:cxn>
                  <a:cxn ang="0">
                    <a:pos x="999" y="180"/>
                  </a:cxn>
                  <a:cxn ang="0">
                    <a:pos x="1033" y="241"/>
                  </a:cxn>
                  <a:cxn ang="0">
                    <a:pos x="1057" y="307"/>
                  </a:cxn>
                  <a:cxn ang="0">
                    <a:pos x="1073" y="377"/>
                  </a:cxn>
                  <a:cxn ang="0">
                    <a:pos x="1079" y="450"/>
                  </a:cxn>
                  <a:cxn ang="0">
                    <a:pos x="1076" y="526"/>
                  </a:cxn>
                  <a:cxn ang="0">
                    <a:pos x="1065" y="603"/>
                  </a:cxn>
                  <a:cxn ang="0">
                    <a:pos x="1048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2" y="2"/>
                  </a:cxn>
                  <a:cxn ang="0">
                    <a:pos x="656" y="3"/>
                  </a:cxn>
                  <a:cxn ang="0">
                    <a:pos x="679" y="6"/>
                  </a:cxn>
                  <a:cxn ang="0">
                    <a:pos x="703" y="10"/>
                  </a:cxn>
                  <a:cxn ang="0">
                    <a:pos x="726" y="15"/>
                  </a:cxn>
                  <a:cxn ang="0">
                    <a:pos x="748" y="20"/>
                  </a:cxn>
                  <a:cxn ang="0">
                    <a:pos x="771" y="27"/>
                  </a:cxn>
                  <a:cxn ang="0">
                    <a:pos x="792" y="33"/>
                  </a:cxn>
                  <a:cxn ang="0">
                    <a:pos x="815" y="43"/>
                  </a:cxn>
                  <a:cxn ang="0">
                    <a:pos x="836" y="51"/>
                  </a:cxn>
                  <a:cxn ang="0">
                    <a:pos x="856" y="61"/>
                  </a:cxn>
                  <a:cxn ang="0">
                    <a:pos x="877" y="72"/>
                  </a:cxn>
                  <a:cxn ang="0">
                    <a:pos x="897" y="84"/>
                  </a:cxn>
                  <a:cxn ang="0">
                    <a:pos x="917" y="96"/>
                  </a:cxn>
                  <a:cxn ang="0">
                    <a:pos x="936" y="109"/>
                  </a:cxn>
                  <a:cxn ang="0">
                    <a:pos x="955" y="123"/>
                  </a:cxn>
                </a:cxnLst>
                <a:rect l="0" t="0" r="r" b="b"/>
                <a:pathLst>
                  <a:path w="1079" h="680">
                    <a:moveTo>
                      <a:pt x="955" y="123"/>
                    </a:moveTo>
                    <a:lnTo>
                      <a:pt x="999" y="180"/>
                    </a:lnTo>
                    <a:lnTo>
                      <a:pt x="1033" y="241"/>
                    </a:lnTo>
                    <a:lnTo>
                      <a:pt x="1057" y="307"/>
                    </a:lnTo>
                    <a:lnTo>
                      <a:pt x="1073" y="377"/>
                    </a:lnTo>
                    <a:lnTo>
                      <a:pt x="1079" y="450"/>
                    </a:lnTo>
                    <a:lnTo>
                      <a:pt x="1076" y="526"/>
                    </a:lnTo>
                    <a:lnTo>
                      <a:pt x="1065" y="603"/>
                    </a:lnTo>
                    <a:lnTo>
                      <a:pt x="1048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2" y="2"/>
                    </a:lnTo>
                    <a:lnTo>
                      <a:pt x="656" y="3"/>
                    </a:lnTo>
                    <a:lnTo>
                      <a:pt x="679" y="6"/>
                    </a:lnTo>
                    <a:lnTo>
                      <a:pt x="703" y="10"/>
                    </a:lnTo>
                    <a:lnTo>
                      <a:pt x="726" y="15"/>
                    </a:lnTo>
                    <a:lnTo>
                      <a:pt x="748" y="20"/>
                    </a:lnTo>
                    <a:lnTo>
                      <a:pt x="771" y="27"/>
                    </a:lnTo>
                    <a:lnTo>
                      <a:pt x="792" y="33"/>
                    </a:lnTo>
                    <a:lnTo>
                      <a:pt x="815" y="43"/>
                    </a:lnTo>
                    <a:lnTo>
                      <a:pt x="836" y="51"/>
                    </a:lnTo>
                    <a:lnTo>
                      <a:pt x="856" y="61"/>
                    </a:lnTo>
                    <a:lnTo>
                      <a:pt x="877" y="72"/>
                    </a:lnTo>
                    <a:lnTo>
                      <a:pt x="897" y="84"/>
                    </a:lnTo>
                    <a:lnTo>
                      <a:pt x="917" y="96"/>
                    </a:lnTo>
                    <a:lnTo>
                      <a:pt x="936" y="109"/>
                    </a:lnTo>
                    <a:lnTo>
                      <a:pt x="955" y="123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1969" y="2294"/>
                <a:ext cx="421" cy="227"/>
              </a:xfrm>
              <a:custGeom>
                <a:avLst/>
                <a:gdLst/>
                <a:ahLst/>
                <a:cxnLst>
                  <a:cxn ang="0">
                    <a:pos x="908" y="91"/>
                  </a:cxn>
                  <a:cxn ang="0">
                    <a:pos x="961" y="148"/>
                  </a:cxn>
                  <a:cxn ang="0">
                    <a:pos x="1001" y="212"/>
                  </a:cxn>
                  <a:cxn ang="0">
                    <a:pos x="1028" y="281"/>
                  </a:cxn>
                  <a:cxn ang="0">
                    <a:pos x="1043" y="354"/>
                  </a:cxn>
                  <a:cxn ang="0">
                    <a:pos x="1045" y="432"/>
                  </a:cxn>
                  <a:cxn ang="0">
                    <a:pos x="1039" y="512"/>
                  </a:cxn>
                  <a:cxn ang="0">
                    <a:pos x="1024" y="595"/>
                  </a:cxn>
                  <a:cxn ang="0">
                    <a:pos x="1000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8" y="0"/>
                  </a:cxn>
                  <a:cxn ang="0">
                    <a:pos x="650" y="2"/>
                  </a:cxn>
                  <a:cxn ang="0">
                    <a:pos x="670" y="4"/>
                  </a:cxn>
                  <a:cxn ang="0">
                    <a:pos x="688" y="7"/>
                  </a:cxn>
                  <a:cxn ang="0">
                    <a:pos x="708" y="11"/>
                  </a:cxn>
                  <a:cxn ang="0">
                    <a:pos x="728" y="15"/>
                  </a:cxn>
                  <a:cxn ang="0">
                    <a:pos x="747" y="20"/>
                  </a:cxn>
                  <a:cxn ang="0">
                    <a:pos x="767" y="25"/>
                  </a:cxn>
                  <a:cxn ang="0">
                    <a:pos x="785" y="31"/>
                  </a:cxn>
                  <a:cxn ang="0">
                    <a:pos x="803" y="37"/>
                  </a:cxn>
                  <a:cxn ang="0">
                    <a:pos x="821" y="45"/>
                  </a:cxn>
                  <a:cxn ang="0">
                    <a:pos x="840" y="53"/>
                  </a:cxn>
                  <a:cxn ang="0">
                    <a:pos x="857" y="61"/>
                  </a:cxn>
                  <a:cxn ang="0">
                    <a:pos x="875" y="71"/>
                  </a:cxn>
                  <a:cxn ang="0">
                    <a:pos x="891" y="80"/>
                  </a:cxn>
                  <a:cxn ang="0">
                    <a:pos x="908" y="91"/>
                  </a:cxn>
                </a:cxnLst>
                <a:rect l="0" t="0" r="r" b="b"/>
                <a:pathLst>
                  <a:path w="1045" h="679">
                    <a:moveTo>
                      <a:pt x="908" y="91"/>
                    </a:moveTo>
                    <a:lnTo>
                      <a:pt x="961" y="148"/>
                    </a:lnTo>
                    <a:lnTo>
                      <a:pt x="1001" y="212"/>
                    </a:lnTo>
                    <a:lnTo>
                      <a:pt x="1028" y="281"/>
                    </a:lnTo>
                    <a:lnTo>
                      <a:pt x="1043" y="354"/>
                    </a:lnTo>
                    <a:lnTo>
                      <a:pt x="1045" y="432"/>
                    </a:lnTo>
                    <a:lnTo>
                      <a:pt x="1039" y="512"/>
                    </a:lnTo>
                    <a:lnTo>
                      <a:pt x="1024" y="595"/>
                    </a:lnTo>
                    <a:lnTo>
                      <a:pt x="1000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8" y="0"/>
                    </a:lnTo>
                    <a:lnTo>
                      <a:pt x="650" y="2"/>
                    </a:lnTo>
                    <a:lnTo>
                      <a:pt x="670" y="4"/>
                    </a:lnTo>
                    <a:lnTo>
                      <a:pt x="688" y="7"/>
                    </a:lnTo>
                    <a:lnTo>
                      <a:pt x="708" y="11"/>
                    </a:lnTo>
                    <a:lnTo>
                      <a:pt x="728" y="15"/>
                    </a:lnTo>
                    <a:lnTo>
                      <a:pt x="747" y="20"/>
                    </a:lnTo>
                    <a:lnTo>
                      <a:pt x="767" y="25"/>
                    </a:lnTo>
                    <a:lnTo>
                      <a:pt x="785" y="31"/>
                    </a:lnTo>
                    <a:lnTo>
                      <a:pt x="803" y="37"/>
                    </a:lnTo>
                    <a:lnTo>
                      <a:pt x="821" y="45"/>
                    </a:lnTo>
                    <a:lnTo>
                      <a:pt x="840" y="53"/>
                    </a:lnTo>
                    <a:lnTo>
                      <a:pt x="857" y="61"/>
                    </a:lnTo>
                    <a:lnTo>
                      <a:pt x="875" y="71"/>
                    </a:lnTo>
                    <a:lnTo>
                      <a:pt x="891" y="80"/>
                    </a:lnTo>
                    <a:lnTo>
                      <a:pt x="908" y="9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1969" y="2294"/>
                <a:ext cx="407" cy="227"/>
              </a:xfrm>
              <a:custGeom>
                <a:avLst/>
                <a:gdLst/>
                <a:ahLst/>
                <a:cxnLst>
                  <a:cxn ang="0">
                    <a:pos x="867" y="67"/>
                  </a:cxn>
                  <a:cxn ang="0">
                    <a:pos x="928" y="124"/>
                  </a:cxn>
                  <a:cxn ang="0">
                    <a:pos x="972" y="189"/>
                  </a:cxn>
                  <a:cxn ang="0">
                    <a:pos x="999" y="261"/>
                  </a:cxn>
                  <a:cxn ang="0">
                    <a:pos x="1012" y="337"/>
                  </a:cxn>
                  <a:cxn ang="0">
                    <a:pos x="1012" y="418"/>
                  </a:cxn>
                  <a:cxn ang="0">
                    <a:pos x="1000" y="503"/>
                  </a:cxn>
                  <a:cxn ang="0">
                    <a:pos x="979" y="591"/>
                  </a:cxn>
                  <a:cxn ang="0">
                    <a:pos x="949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6" y="0"/>
                  </a:cxn>
                  <a:cxn ang="0">
                    <a:pos x="643" y="2"/>
                  </a:cxn>
                  <a:cxn ang="0">
                    <a:pos x="659" y="3"/>
                  </a:cxn>
                  <a:cxn ang="0">
                    <a:pos x="676" y="6"/>
                  </a:cxn>
                  <a:cxn ang="0">
                    <a:pos x="694" y="8"/>
                  </a:cxn>
                  <a:cxn ang="0">
                    <a:pos x="710" y="11"/>
                  </a:cxn>
                  <a:cxn ang="0">
                    <a:pos x="727" y="15"/>
                  </a:cxn>
                  <a:cxn ang="0">
                    <a:pos x="743" y="19"/>
                  </a:cxn>
                  <a:cxn ang="0">
                    <a:pos x="759" y="23"/>
                  </a:cxn>
                  <a:cxn ang="0">
                    <a:pos x="775" y="28"/>
                  </a:cxn>
                  <a:cxn ang="0">
                    <a:pos x="791" y="33"/>
                  </a:cxn>
                  <a:cxn ang="0">
                    <a:pos x="807" y="39"/>
                  </a:cxn>
                  <a:cxn ang="0">
                    <a:pos x="821" y="45"/>
                  </a:cxn>
                  <a:cxn ang="0">
                    <a:pos x="837" y="52"/>
                  </a:cxn>
                  <a:cxn ang="0">
                    <a:pos x="852" y="59"/>
                  </a:cxn>
                  <a:cxn ang="0">
                    <a:pos x="867" y="67"/>
                  </a:cxn>
                </a:cxnLst>
                <a:rect l="0" t="0" r="r" b="b"/>
                <a:pathLst>
                  <a:path w="1012" h="679">
                    <a:moveTo>
                      <a:pt x="867" y="67"/>
                    </a:moveTo>
                    <a:lnTo>
                      <a:pt x="928" y="124"/>
                    </a:lnTo>
                    <a:lnTo>
                      <a:pt x="972" y="189"/>
                    </a:lnTo>
                    <a:lnTo>
                      <a:pt x="999" y="261"/>
                    </a:lnTo>
                    <a:lnTo>
                      <a:pt x="1012" y="337"/>
                    </a:lnTo>
                    <a:lnTo>
                      <a:pt x="1012" y="418"/>
                    </a:lnTo>
                    <a:lnTo>
                      <a:pt x="1000" y="503"/>
                    </a:lnTo>
                    <a:lnTo>
                      <a:pt x="979" y="591"/>
                    </a:lnTo>
                    <a:lnTo>
                      <a:pt x="949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6" y="0"/>
                    </a:lnTo>
                    <a:lnTo>
                      <a:pt x="643" y="2"/>
                    </a:lnTo>
                    <a:lnTo>
                      <a:pt x="659" y="3"/>
                    </a:lnTo>
                    <a:lnTo>
                      <a:pt x="676" y="6"/>
                    </a:lnTo>
                    <a:lnTo>
                      <a:pt x="694" y="8"/>
                    </a:lnTo>
                    <a:lnTo>
                      <a:pt x="710" y="11"/>
                    </a:lnTo>
                    <a:lnTo>
                      <a:pt x="727" y="15"/>
                    </a:lnTo>
                    <a:lnTo>
                      <a:pt x="743" y="19"/>
                    </a:lnTo>
                    <a:lnTo>
                      <a:pt x="759" y="23"/>
                    </a:lnTo>
                    <a:lnTo>
                      <a:pt x="775" y="28"/>
                    </a:lnTo>
                    <a:lnTo>
                      <a:pt x="791" y="33"/>
                    </a:lnTo>
                    <a:lnTo>
                      <a:pt x="807" y="39"/>
                    </a:lnTo>
                    <a:lnTo>
                      <a:pt x="821" y="45"/>
                    </a:lnTo>
                    <a:lnTo>
                      <a:pt x="837" y="52"/>
                    </a:lnTo>
                    <a:lnTo>
                      <a:pt x="852" y="59"/>
                    </a:lnTo>
                    <a:lnTo>
                      <a:pt x="867" y="67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1969" y="2294"/>
                <a:ext cx="396" cy="226"/>
              </a:xfrm>
              <a:custGeom>
                <a:avLst/>
                <a:gdLst/>
                <a:ahLst/>
                <a:cxnLst>
                  <a:cxn ang="0">
                    <a:pos x="828" y="48"/>
                  </a:cxn>
                  <a:cxn ang="0">
                    <a:pos x="831" y="49"/>
                  </a:cxn>
                  <a:cxn ang="0">
                    <a:pos x="832" y="51"/>
                  </a:cxn>
                  <a:cxn ang="0">
                    <a:pos x="835" y="53"/>
                  </a:cxn>
                  <a:cxn ang="0">
                    <a:pos x="837" y="55"/>
                  </a:cxn>
                  <a:cxn ang="0">
                    <a:pos x="904" y="112"/>
                  </a:cxn>
                  <a:cxn ang="0">
                    <a:pos x="949" y="177"/>
                  </a:cxn>
                  <a:cxn ang="0">
                    <a:pos x="975" y="249"/>
                  </a:cxn>
                  <a:cxn ang="0">
                    <a:pos x="984" y="326"/>
                  </a:cxn>
                  <a:cxn ang="0">
                    <a:pos x="977" y="410"/>
                  </a:cxn>
                  <a:cxn ang="0">
                    <a:pos x="960" y="496"/>
                  </a:cxn>
                  <a:cxn ang="0">
                    <a:pos x="932" y="585"/>
                  </a:cxn>
                  <a:cxn ang="0">
                    <a:pos x="897" y="677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3" y="0"/>
                  </a:cxn>
                  <a:cxn ang="0">
                    <a:pos x="638" y="2"/>
                  </a:cxn>
                  <a:cxn ang="0">
                    <a:pos x="651" y="3"/>
                  </a:cxn>
                  <a:cxn ang="0">
                    <a:pos x="666" y="4"/>
                  </a:cxn>
                  <a:cxn ang="0">
                    <a:pos x="679" y="6"/>
                  </a:cxn>
                  <a:cxn ang="0">
                    <a:pos x="694" y="8"/>
                  </a:cxn>
                  <a:cxn ang="0">
                    <a:pos x="707" y="11"/>
                  </a:cxn>
                  <a:cxn ang="0">
                    <a:pos x="722" y="14"/>
                  </a:cxn>
                  <a:cxn ang="0">
                    <a:pos x="735" y="18"/>
                  </a:cxn>
                  <a:cxn ang="0">
                    <a:pos x="748" y="20"/>
                  </a:cxn>
                  <a:cxn ang="0">
                    <a:pos x="762" y="24"/>
                  </a:cxn>
                  <a:cxn ang="0">
                    <a:pos x="775" y="28"/>
                  </a:cxn>
                  <a:cxn ang="0">
                    <a:pos x="788" y="33"/>
                  </a:cxn>
                  <a:cxn ang="0">
                    <a:pos x="801" y="37"/>
                  </a:cxn>
                  <a:cxn ang="0">
                    <a:pos x="815" y="43"/>
                  </a:cxn>
                  <a:cxn ang="0">
                    <a:pos x="828" y="48"/>
                  </a:cxn>
                </a:cxnLst>
                <a:rect l="0" t="0" r="r" b="b"/>
                <a:pathLst>
                  <a:path w="984" h="677">
                    <a:moveTo>
                      <a:pt x="828" y="48"/>
                    </a:moveTo>
                    <a:lnTo>
                      <a:pt x="831" y="49"/>
                    </a:lnTo>
                    <a:lnTo>
                      <a:pt x="832" y="51"/>
                    </a:lnTo>
                    <a:lnTo>
                      <a:pt x="835" y="53"/>
                    </a:lnTo>
                    <a:lnTo>
                      <a:pt x="837" y="55"/>
                    </a:lnTo>
                    <a:lnTo>
                      <a:pt x="904" y="112"/>
                    </a:lnTo>
                    <a:lnTo>
                      <a:pt x="949" y="177"/>
                    </a:lnTo>
                    <a:lnTo>
                      <a:pt x="975" y="249"/>
                    </a:lnTo>
                    <a:lnTo>
                      <a:pt x="984" y="326"/>
                    </a:lnTo>
                    <a:lnTo>
                      <a:pt x="977" y="410"/>
                    </a:lnTo>
                    <a:lnTo>
                      <a:pt x="960" y="496"/>
                    </a:lnTo>
                    <a:lnTo>
                      <a:pt x="932" y="585"/>
                    </a:lnTo>
                    <a:lnTo>
                      <a:pt x="897" y="677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3" y="0"/>
                    </a:lnTo>
                    <a:lnTo>
                      <a:pt x="638" y="2"/>
                    </a:lnTo>
                    <a:lnTo>
                      <a:pt x="651" y="3"/>
                    </a:lnTo>
                    <a:lnTo>
                      <a:pt x="666" y="4"/>
                    </a:lnTo>
                    <a:lnTo>
                      <a:pt x="679" y="6"/>
                    </a:lnTo>
                    <a:lnTo>
                      <a:pt x="694" y="8"/>
                    </a:lnTo>
                    <a:lnTo>
                      <a:pt x="707" y="11"/>
                    </a:lnTo>
                    <a:lnTo>
                      <a:pt x="722" y="14"/>
                    </a:lnTo>
                    <a:lnTo>
                      <a:pt x="735" y="18"/>
                    </a:lnTo>
                    <a:lnTo>
                      <a:pt x="748" y="20"/>
                    </a:lnTo>
                    <a:lnTo>
                      <a:pt x="762" y="24"/>
                    </a:lnTo>
                    <a:lnTo>
                      <a:pt x="775" y="28"/>
                    </a:lnTo>
                    <a:lnTo>
                      <a:pt x="788" y="33"/>
                    </a:lnTo>
                    <a:lnTo>
                      <a:pt x="801" y="37"/>
                    </a:lnTo>
                    <a:lnTo>
                      <a:pt x="815" y="43"/>
                    </a:lnTo>
                    <a:lnTo>
                      <a:pt x="828" y="48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1969" y="2294"/>
                <a:ext cx="383" cy="226"/>
              </a:xfrm>
              <a:custGeom>
                <a:avLst/>
                <a:gdLst/>
                <a:ahLst/>
                <a:cxnLst>
                  <a:cxn ang="0">
                    <a:pos x="786" y="32"/>
                  </a:cxn>
                  <a:cxn ang="0">
                    <a:pos x="795" y="37"/>
                  </a:cxn>
                  <a:cxn ang="0">
                    <a:pos x="806" y="44"/>
                  </a:cxn>
                  <a:cxn ang="0">
                    <a:pos x="815" y="49"/>
                  </a:cxn>
                  <a:cxn ang="0">
                    <a:pos x="825" y="56"/>
                  </a:cxn>
                  <a:cxn ang="0">
                    <a:pos x="889" y="113"/>
                  </a:cxn>
                  <a:cxn ang="0">
                    <a:pos x="930" y="178"/>
                  </a:cxn>
                  <a:cxn ang="0">
                    <a:pos x="950" y="249"/>
                  </a:cxn>
                  <a:cxn ang="0">
                    <a:pos x="951" y="326"/>
                  </a:cxn>
                  <a:cxn ang="0">
                    <a:pos x="939" y="409"/>
                  </a:cxn>
                  <a:cxn ang="0">
                    <a:pos x="914" y="495"/>
                  </a:cxn>
                  <a:cxn ang="0">
                    <a:pos x="882" y="584"/>
                  </a:cxn>
                  <a:cxn ang="0">
                    <a:pos x="843" y="676"/>
                  </a:cxn>
                  <a:cxn ang="0">
                    <a:pos x="2" y="665"/>
                  </a:cxn>
                  <a:cxn ang="0">
                    <a:pos x="0" y="648"/>
                  </a:cxn>
                  <a:cxn ang="0">
                    <a:pos x="0" y="631"/>
                  </a:cxn>
                  <a:cxn ang="0">
                    <a:pos x="0" y="613"/>
                  </a:cxn>
                  <a:cxn ang="0">
                    <a:pos x="0" y="596"/>
                  </a:cxn>
                  <a:cxn ang="0">
                    <a:pos x="8" y="534"/>
                  </a:cxn>
                  <a:cxn ang="0">
                    <a:pos x="20" y="474"/>
                  </a:cxn>
                  <a:cxn ang="0">
                    <a:pos x="38" y="415"/>
                  </a:cxn>
                  <a:cxn ang="0">
                    <a:pos x="60" y="361"/>
                  </a:cxn>
                  <a:cxn ang="0">
                    <a:pos x="88" y="307"/>
                  </a:cxn>
                  <a:cxn ang="0">
                    <a:pos x="119" y="258"/>
                  </a:cxn>
                  <a:cxn ang="0">
                    <a:pos x="153" y="213"/>
                  </a:cxn>
                  <a:cxn ang="0">
                    <a:pos x="193" y="170"/>
                  </a:cxn>
                  <a:cxn ang="0">
                    <a:pos x="235" y="132"/>
                  </a:cxn>
                  <a:cxn ang="0">
                    <a:pos x="281" y="99"/>
                  </a:cxn>
                  <a:cxn ang="0">
                    <a:pos x="329" y="69"/>
                  </a:cxn>
                  <a:cxn ang="0">
                    <a:pos x="380" y="44"/>
                  </a:cxn>
                  <a:cxn ang="0">
                    <a:pos x="434" y="25"/>
                  </a:cxn>
                  <a:cxn ang="0">
                    <a:pos x="489" y="11"/>
                  </a:cxn>
                  <a:cxn ang="0">
                    <a:pos x="548" y="3"/>
                  </a:cxn>
                  <a:cxn ang="0">
                    <a:pos x="606" y="0"/>
                  </a:cxn>
                  <a:cxn ang="0">
                    <a:pos x="630" y="2"/>
                  </a:cxn>
                  <a:cxn ang="0">
                    <a:pos x="653" y="3"/>
                  </a:cxn>
                  <a:cxn ang="0">
                    <a:pos x="676" y="6"/>
                  </a:cxn>
                  <a:cxn ang="0">
                    <a:pos x="698" y="10"/>
                  </a:cxn>
                  <a:cxn ang="0">
                    <a:pos x="721" y="14"/>
                  </a:cxn>
                  <a:cxn ang="0">
                    <a:pos x="744" y="19"/>
                  </a:cxn>
                  <a:cxn ang="0">
                    <a:pos x="765" y="25"/>
                  </a:cxn>
                  <a:cxn ang="0">
                    <a:pos x="786" y="32"/>
                  </a:cxn>
                </a:cxnLst>
                <a:rect l="0" t="0" r="r" b="b"/>
                <a:pathLst>
                  <a:path w="951" h="676">
                    <a:moveTo>
                      <a:pt x="786" y="32"/>
                    </a:moveTo>
                    <a:lnTo>
                      <a:pt x="795" y="37"/>
                    </a:lnTo>
                    <a:lnTo>
                      <a:pt x="806" y="44"/>
                    </a:lnTo>
                    <a:lnTo>
                      <a:pt x="815" y="49"/>
                    </a:lnTo>
                    <a:lnTo>
                      <a:pt x="825" y="56"/>
                    </a:lnTo>
                    <a:lnTo>
                      <a:pt x="889" y="113"/>
                    </a:lnTo>
                    <a:lnTo>
                      <a:pt x="930" y="178"/>
                    </a:lnTo>
                    <a:lnTo>
                      <a:pt x="950" y="249"/>
                    </a:lnTo>
                    <a:lnTo>
                      <a:pt x="951" y="326"/>
                    </a:lnTo>
                    <a:lnTo>
                      <a:pt x="939" y="409"/>
                    </a:lnTo>
                    <a:lnTo>
                      <a:pt x="914" y="495"/>
                    </a:lnTo>
                    <a:lnTo>
                      <a:pt x="882" y="584"/>
                    </a:lnTo>
                    <a:lnTo>
                      <a:pt x="843" y="676"/>
                    </a:lnTo>
                    <a:lnTo>
                      <a:pt x="2" y="665"/>
                    </a:lnTo>
                    <a:lnTo>
                      <a:pt x="0" y="648"/>
                    </a:lnTo>
                    <a:lnTo>
                      <a:pt x="0" y="631"/>
                    </a:lnTo>
                    <a:lnTo>
                      <a:pt x="0" y="613"/>
                    </a:lnTo>
                    <a:lnTo>
                      <a:pt x="0" y="596"/>
                    </a:lnTo>
                    <a:lnTo>
                      <a:pt x="8" y="534"/>
                    </a:lnTo>
                    <a:lnTo>
                      <a:pt x="20" y="474"/>
                    </a:lnTo>
                    <a:lnTo>
                      <a:pt x="38" y="415"/>
                    </a:lnTo>
                    <a:lnTo>
                      <a:pt x="60" y="361"/>
                    </a:lnTo>
                    <a:lnTo>
                      <a:pt x="88" y="307"/>
                    </a:lnTo>
                    <a:lnTo>
                      <a:pt x="119" y="258"/>
                    </a:lnTo>
                    <a:lnTo>
                      <a:pt x="153" y="213"/>
                    </a:lnTo>
                    <a:lnTo>
                      <a:pt x="193" y="170"/>
                    </a:lnTo>
                    <a:lnTo>
                      <a:pt x="235" y="132"/>
                    </a:lnTo>
                    <a:lnTo>
                      <a:pt x="281" y="99"/>
                    </a:lnTo>
                    <a:lnTo>
                      <a:pt x="329" y="69"/>
                    </a:lnTo>
                    <a:lnTo>
                      <a:pt x="380" y="44"/>
                    </a:lnTo>
                    <a:lnTo>
                      <a:pt x="434" y="25"/>
                    </a:lnTo>
                    <a:lnTo>
                      <a:pt x="489" y="11"/>
                    </a:lnTo>
                    <a:lnTo>
                      <a:pt x="548" y="3"/>
                    </a:lnTo>
                    <a:lnTo>
                      <a:pt x="606" y="0"/>
                    </a:lnTo>
                    <a:lnTo>
                      <a:pt x="630" y="2"/>
                    </a:lnTo>
                    <a:lnTo>
                      <a:pt x="653" y="3"/>
                    </a:lnTo>
                    <a:lnTo>
                      <a:pt x="676" y="6"/>
                    </a:lnTo>
                    <a:lnTo>
                      <a:pt x="698" y="10"/>
                    </a:lnTo>
                    <a:lnTo>
                      <a:pt x="721" y="14"/>
                    </a:lnTo>
                    <a:lnTo>
                      <a:pt x="744" y="19"/>
                    </a:lnTo>
                    <a:lnTo>
                      <a:pt x="765" y="25"/>
                    </a:lnTo>
                    <a:lnTo>
                      <a:pt x="786" y="32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1971" y="2294"/>
                <a:ext cx="371" cy="226"/>
              </a:xfrm>
              <a:custGeom>
                <a:avLst/>
                <a:gdLst/>
                <a:ahLst/>
                <a:cxnLst>
                  <a:cxn ang="0">
                    <a:pos x="742" y="20"/>
                  </a:cxn>
                  <a:cxn ang="0">
                    <a:pos x="751" y="24"/>
                  </a:cxn>
                  <a:cxn ang="0">
                    <a:pos x="759" y="28"/>
                  </a:cxn>
                  <a:cxn ang="0">
                    <a:pos x="768" y="32"/>
                  </a:cxn>
                  <a:cxn ang="0">
                    <a:pos x="776" y="37"/>
                  </a:cxn>
                  <a:cxn ang="0">
                    <a:pos x="785" y="41"/>
                  </a:cxn>
                  <a:cxn ang="0">
                    <a:pos x="793" y="47"/>
                  </a:cxn>
                  <a:cxn ang="0">
                    <a:pos x="801" y="52"/>
                  </a:cxn>
                  <a:cxn ang="0">
                    <a:pos x="809" y="57"/>
                  </a:cxn>
                  <a:cxn ang="0">
                    <a:pos x="844" y="85"/>
                  </a:cxn>
                  <a:cxn ang="0">
                    <a:pos x="872" y="115"/>
                  </a:cxn>
                  <a:cxn ang="0">
                    <a:pos x="892" y="147"/>
                  </a:cxn>
                  <a:cxn ang="0">
                    <a:pos x="907" y="180"/>
                  </a:cxn>
                  <a:cxn ang="0">
                    <a:pos x="916" y="214"/>
                  </a:cxn>
                  <a:cxn ang="0">
                    <a:pos x="920" y="250"/>
                  </a:cxn>
                  <a:cxn ang="0">
                    <a:pos x="919" y="287"/>
                  </a:cxn>
                  <a:cxn ang="0">
                    <a:pos x="915" y="326"/>
                  </a:cxn>
                  <a:cxn ang="0">
                    <a:pos x="905" y="366"/>
                  </a:cxn>
                  <a:cxn ang="0">
                    <a:pos x="893" y="407"/>
                  </a:cxn>
                  <a:cxn ang="0">
                    <a:pos x="879" y="450"/>
                  </a:cxn>
                  <a:cxn ang="0">
                    <a:pos x="863" y="494"/>
                  </a:cxn>
                  <a:cxn ang="0">
                    <a:pos x="844" y="538"/>
                  </a:cxn>
                  <a:cxn ang="0">
                    <a:pos x="824" y="583"/>
                  </a:cxn>
                  <a:cxn ang="0">
                    <a:pos x="804" y="629"/>
                  </a:cxn>
                  <a:cxn ang="0">
                    <a:pos x="784" y="676"/>
                  </a:cxn>
                  <a:cxn ang="0">
                    <a:pos x="1" y="665"/>
                  </a:cxn>
                  <a:cxn ang="0">
                    <a:pos x="0" y="628"/>
                  </a:cxn>
                  <a:cxn ang="0">
                    <a:pos x="0" y="589"/>
                  </a:cxn>
                  <a:cxn ang="0">
                    <a:pos x="1" y="552"/>
                  </a:cxn>
                  <a:cxn ang="0">
                    <a:pos x="6" y="514"/>
                  </a:cxn>
                  <a:cxn ang="0">
                    <a:pos x="20" y="459"/>
                  </a:cxn>
                  <a:cxn ang="0">
                    <a:pos x="37" y="406"/>
                  </a:cxn>
                  <a:cxn ang="0">
                    <a:pos x="58" y="355"/>
                  </a:cxn>
                  <a:cxn ang="0">
                    <a:pos x="82" y="307"/>
                  </a:cxn>
                  <a:cxn ang="0">
                    <a:pos x="111" y="262"/>
                  </a:cxn>
                  <a:cxn ang="0">
                    <a:pos x="142" y="220"/>
                  </a:cxn>
                  <a:cxn ang="0">
                    <a:pos x="178" y="180"/>
                  </a:cxn>
                  <a:cxn ang="0">
                    <a:pos x="215" y="144"/>
                  </a:cxn>
                  <a:cxn ang="0">
                    <a:pos x="255" y="112"/>
                  </a:cxn>
                  <a:cxn ang="0">
                    <a:pos x="299" y="83"/>
                  </a:cxn>
                  <a:cxn ang="0">
                    <a:pos x="345" y="57"/>
                  </a:cxn>
                  <a:cxn ang="0">
                    <a:pos x="393" y="37"/>
                  </a:cxn>
                  <a:cxn ang="0">
                    <a:pos x="442" y="20"/>
                  </a:cxn>
                  <a:cxn ang="0">
                    <a:pos x="492" y="10"/>
                  </a:cxn>
                  <a:cxn ang="0">
                    <a:pos x="546" y="2"/>
                  </a:cxn>
                  <a:cxn ang="0">
                    <a:pos x="600" y="0"/>
                  </a:cxn>
                  <a:cxn ang="0">
                    <a:pos x="618" y="2"/>
                  </a:cxn>
                  <a:cxn ang="0">
                    <a:pos x="636" y="2"/>
                  </a:cxn>
                  <a:cxn ang="0">
                    <a:pos x="654" y="4"/>
                  </a:cxn>
                  <a:cxn ang="0">
                    <a:pos x="672" y="6"/>
                  </a:cxn>
                  <a:cxn ang="0">
                    <a:pos x="690" y="10"/>
                  </a:cxn>
                  <a:cxn ang="0">
                    <a:pos x="707" y="12"/>
                  </a:cxn>
                  <a:cxn ang="0">
                    <a:pos x="724" y="16"/>
                  </a:cxn>
                  <a:cxn ang="0">
                    <a:pos x="742" y="20"/>
                  </a:cxn>
                </a:cxnLst>
                <a:rect l="0" t="0" r="r" b="b"/>
                <a:pathLst>
                  <a:path w="920" h="676">
                    <a:moveTo>
                      <a:pt x="742" y="20"/>
                    </a:moveTo>
                    <a:lnTo>
                      <a:pt x="751" y="24"/>
                    </a:lnTo>
                    <a:lnTo>
                      <a:pt x="759" y="28"/>
                    </a:lnTo>
                    <a:lnTo>
                      <a:pt x="768" y="32"/>
                    </a:lnTo>
                    <a:lnTo>
                      <a:pt x="776" y="37"/>
                    </a:lnTo>
                    <a:lnTo>
                      <a:pt x="785" y="41"/>
                    </a:lnTo>
                    <a:lnTo>
                      <a:pt x="793" y="47"/>
                    </a:lnTo>
                    <a:lnTo>
                      <a:pt x="801" y="52"/>
                    </a:lnTo>
                    <a:lnTo>
                      <a:pt x="809" y="57"/>
                    </a:lnTo>
                    <a:lnTo>
                      <a:pt x="844" y="85"/>
                    </a:lnTo>
                    <a:lnTo>
                      <a:pt x="872" y="115"/>
                    </a:lnTo>
                    <a:lnTo>
                      <a:pt x="892" y="147"/>
                    </a:lnTo>
                    <a:lnTo>
                      <a:pt x="907" y="180"/>
                    </a:lnTo>
                    <a:lnTo>
                      <a:pt x="916" y="214"/>
                    </a:lnTo>
                    <a:lnTo>
                      <a:pt x="920" y="250"/>
                    </a:lnTo>
                    <a:lnTo>
                      <a:pt x="919" y="287"/>
                    </a:lnTo>
                    <a:lnTo>
                      <a:pt x="915" y="326"/>
                    </a:lnTo>
                    <a:lnTo>
                      <a:pt x="905" y="366"/>
                    </a:lnTo>
                    <a:lnTo>
                      <a:pt x="893" y="407"/>
                    </a:lnTo>
                    <a:lnTo>
                      <a:pt x="879" y="450"/>
                    </a:lnTo>
                    <a:lnTo>
                      <a:pt x="863" y="494"/>
                    </a:lnTo>
                    <a:lnTo>
                      <a:pt x="844" y="538"/>
                    </a:lnTo>
                    <a:lnTo>
                      <a:pt x="824" y="583"/>
                    </a:lnTo>
                    <a:lnTo>
                      <a:pt x="804" y="629"/>
                    </a:lnTo>
                    <a:lnTo>
                      <a:pt x="784" y="676"/>
                    </a:lnTo>
                    <a:lnTo>
                      <a:pt x="1" y="665"/>
                    </a:lnTo>
                    <a:lnTo>
                      <a:pt x="0" y="628"/>
                    </a:lnTo>
                    <a:lnTo>
                      <a:pt x="0" y="589"/>
                    </a:lnTo>
                    <a:lnTo>
                      <a:pt x="1" y="552"/>
                    </a:lnTo>
                    <a:lnTo>
                      <a:pt x="6" y="514"/>
                    </a:lnTo>
                    <a:lnTo>
                      <a:pt x="20" y="459"/>
                    </a:lnTo>
                    <a:lnTo>
                      <a:pt x="37" y="406"/>
                    </a:lnTo>
                    <a:lnTo>
                      <a:pt x="58" y="355"/>
                    </a:lnTo>
                    <a:lnTo>
                      <a:pt x="82" y="307"/>
                    </a:lnTo>
                    <a:lnTo>
                      <a:pt x="111" y="262"/>
                    </a:lnTo>
                    <a:lnTo>
                      <a:pt x="142" y="220"/>
                    </a:lnTo>
                    <a:lnTo>
                      <a:pt x="178" y="180"/>
                    </a:lnTo>
                    <a:lnTo>
                      <a:pt x="215" y="144"/>
                    </a:lnTo>
                    <a:lnTo>
                      <a:pt x="255" y="112"/>
                    </a:lnTo>
                    <a:lnTo>
                      <a:pt x="299" y="83"/>
                    </a:lnTo>
                    <a:lnTo>
                      <a:pt x="345" y="57"/>
                    </a:lnTo>
                    <a:lnTo>
                      <a:pt x="393" y="37"/>
                    </a:lnTo>
                    <a:lnTo>
                      <a:pt x="442" y="20"/>
                    </a:lnTo>
                    <a:lnTo>
                      <a:pt x="492" y="10"/>
                    </a:lnTo>
                    <a:lnTo>
                      <a:pt x="546" y="2"/>
                    </a:lnTo>
                    <a:lnTo>
                      <a:pt x="600" y="0"/>
                    </a:lnTo>
                    <a:lnTo>
                      <a:pt x="618" y="2"/>
                    </a:lnTo>
                    <a:lnTo>
                      <a:pt x="636" y="2"/>
                    </a:lnTo>
                    <a:lnTo>
                      <a:pt x="654" y="4"/>
                    </a:lnTo>
                    <a:lnTo>
                      <a:pt x="672" y="6"/>
                    </a:lnTo>
                    <a:lnTo>
                      <a:pt x="690" y="10"/>
                    </a:lnTo>
                    <a:lnTo>
                      <a:pt x="707" y="12"/>
                    </a:lnTo>
                    <a:lnTo>
                      <a:pt x="724" y="16"/>
                    </a:lnTo>
                    <a:lnTo>
                      <a:pt x="742" y="20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1973" y="2294"/>
                <a:ext cx="360" cy="225"/>
              </a:xfrm>
              <a:custGeom>
                <a:avLst/>
                <a:gdLst/>
                <a:ahLst/>
                <a:cxnLst>
                  <a:cxn ang="0">
                    <a:pos x="697" y="11"/>
                  </a:cxn>
                  <a:cxn ang="0">
                    <a:pos x="710" y="15"/>
                  </a:cxn>
                  <a:cxn ang="0">
                    <a:pos x="724" y="20"/>
                  </a:cxn>
                  <a:cxn ang="0">
                    <a:pos x="737" y="25"/>
                  </a:cxn>
                  <a:cxn ang="0">
                    <a:pos x="749" y="31"/>
                  </a:cxn>
                  <a:cxn ang="0">
                    <a:pos x="761" y="37"/>
                  </a:cxn>
                  <a:cxn ang="0">
                    <a:pos x="773" y="44"/>
                  </a:cxn>
                  <a:cxn ang="0">
                    <a:pos x="785" y="51"/>
                  </a:cxn>
                  <a:cxn ang="0">
                    <a:pos x="797" y="59"/>
                  </a:cxn>
                  <a:cxn ang="0">
                    <a:pos x="831" y="87"/>
                  </a:cxn>
                  <a:cxn ang="0">
                    <a:pos x="857" y="116"/>
                  </a:cxn>
                  <a:cxn ang="0">
                    <a:pos x="875" y="148"/>
                  </a:cxn>
                  <a:cxn ang="0">
                    <a:pos x="887" y="180"/>
                  </a:cxn>
                  <a:cxn ang="0">
                    <a:pos x="893" y="214"/>
                  </a:cxn>
                  <a:cxn ang="0">
                    <a:pos x="893" y="250"/>
                  </a:cxn>
                  <a:cxn ang="0">
                    <a:pos x="887" y="287"/>
                  </a:cxn>
                  <a:cxn ang="0">
                    <a:pos x="879" y="325"/>
                  </a:cxn>
                  <a:cxn ang="0">
                    <a:pos x="866" y="365"/>
                  </a:cxn>
                  <a:cxn ang="0">
                    <a:pos x="850" y="406"/>
                  </a:cxn>
                  <a:cxn ang="0">
                    <a:pos x="833" y="447"/>
                  </a:cxn>
                  <a:cxn ang="0">
                    <a:pos x="813" y="491"/>
                  </a:cxn>
                  <a:cxn ang="0">
                    <a:pos x="791" y="535"/>
                  </a:cxn>
                  <a:cxn ang="0">
                    <a:pos x="770" y="580"/>
                  </a:cxn>
                  <a:cxn ang="0">
                    <a:pos x="749" y="627"/>
                  </a:cxn>
                  <a:cxn ang="0">
                    <a:pos x="729" y="675"/>
                  </a:cxn>
                  <a:cxn ang="0">
                    <a:pos x="3" y="665"/>
                  </a:cxn>
                  <a:cxn ang="0">
                    <a:pos x="0" y="609"/>
                  </a:cxn>
                  <a:cxn ang="0">
                    <a:pos x="3" y="552"/>
                  </a:cxn>
                  <a:cxn ang="0">
                    <a:pos x="11" y="495"/>
                  </a:cxn>
                  <a:cxn ang="0">
                    <a:pos x="23" y="439"/>
                  </a:cxn>
                  <a:cxn ang="0">
                    <a:pos x="40" y="391"/>
                  </a:cxn>
                  <a:cxn ang="0">
                    <a:pos x="60" y="346"/>
                  </a:cxn>
                  <a:cxn ang="0">
                    <a:pos x="83" y="302"/>
                  </a:cxn>
                  <a:cxn ang="0">
                    <a:pos x="109" y="261"/>
                  </a:cxn>
                  <a:cxn ang="0">
                    <a:pos x="137" y="222"/>
                  </a:cxn>
                  <a:cxn ang="0">
                    <a:pos x="169" y="186"/>
                  </a:cxn>
                  <a:cxn ang="0">
                    <a:pos x="204" y="152"/>
                  </a:cxn>
                  <a:cxn ang="0">
                    <a:pos x="240" y="121"/>
                  </a:cxn>
                  <a:cxn ang="0">
                    <a:pos x="279" y="93"/>
                  </a:cxn>
                  <a:cxn ang="0">
                    <a:pos x="320" y="69"/>
                  </a:cxn>
                  <a:cxn ang="0">
                    <a:pos x="363" y="48"/>
                  </a:cxn>
                  <a:cxn ang="0">
                    <a:pos x="407" y="31"/>
                  </a:cxn>
                  <a:cxn ang="0">
                    <a:pos x="453" y="18"/>
                  </a:cxn>
                  <a:cxn ang="0">
                    <a:pos x="500" y="7"/>
                  </a:cxn>
                  <a:cxn ang="0">
                    <a:pos x="549" y="2"/>
                  </a:cxn>
                  <a:cxn ang="0">
                    <a:pos x="598" y="0"/>
                  </a:cxn>
                  <a:cxn ang="0">
                    <a:pos x="610" y="0"/>
                  </a:cxn>
                  <a:cxn ang="0">
                    <a:pos x="624" y="2"/>
                  </a:cxn>
                  <a:cxn ang="0">
                    <a:pos x="636" y="2"/>
                  </a:cxn>
                  <a:cxn ang="0">
                    <a:pos x="648" y="3"/>
                  </a:cxn>
                  <a:cxn ang="0">
                    <a:pos x="661" y="4"/>
                  </a:cxn>
                  <a:cxn ang="0">
                    <a:pos x="673" y="7"/>
                  </a:cxn>
                  <a:cxn ang="0">
                    <a:pos x="685" y="8"/>
                  </a:cxn>
                  <a:cxn ang="0">
                    <a:pos x="697" y="11"/>
                  </a:cxn>
                </a:cxnLst>
                <a:rect l="0" t="0" r="r" b="b"/>
                <a:pathLst>
                  <a:path w="893" h="675">
                    <a:moveTo>
                      <a:pt x="697" y="11"/>
                    </a:moveTo>
                    <a:lnTo>
                      <a:pt x="710" y="15"/>
                    </a:lnTo>
                    <a:lnTo>
                      <a:pt x="724" y="20"/>
                    </a:lnTo>
                    <a:lnTo>
                      <a:pt x="737" y="25"/>
                    </a:lnTo>
                    <a:lnTo>
                      <a:pt x="749" y="31"/>
                    </a:lnTo>
                    <a:lnTo>
                      <a:pt x="761" y="37"/>
                    </a:lnTo>
                    <a:lnTo>
                      <a:pt x="773" y="44"/>
                    </a:lnTo>
                    <a:lnTo>
                      <a:pt x="785" y="51"/>
                    </a:lnTo>
                    <a:lnTo>
                      <a:pt x="797" y="59"/>
                    </a:lnTo>
                    <a:lnTo>
                      <a:pt x="831" y="87"/>
                    </a:lnTo>
                    <a:lnTo>
                      <a:pt x="857" y="116"/>
                    </a:lnTo>
                    <a:lnTo>
                      <a:pt x="875" y="148"/>
                    </a:lnTo>
                    <a:lnTo>
                      <a:pt x="887" y="180"/>
                    </a:lnTo>
                    <a:lnTo>
                      <a:pt x="893" y="214"/>
                    </a:lnTo>
                    <a:lnTo>
                      <a:pt x="893" y="250"/>
                    </a:lnTo>
                    <a:lnTo>
                      <a:pt x="887" y="287"/>
                    </a:lnTo>
                    <a:lnTo>
                      <a:pt x="879" y="325"/>
                    </a:lnTo>
                    <a:lnTo>
                      <a:pt x="866" y="365"/>
                    </a:lnTo>
                    <a:lnTo>
                      <a:pt x="850" y="406"/>
                    </a:lnTo>
                    <a:lnTo>
                      <a:pt x="833" y="447"/>
                    </a:lnTo>
                    <a:lnTo>
                      <a:pt x="813" y="491"/>
                    </a:lnTo>
                    <a:lnTo>
                      <a:pt x="791" y="535"/>
                    </a:lnTo>
                    <a:lnTo>
                      <a:pt x="770" y="580"/>
                    </a:lnTo>
                    <a:lnTo>
                      <a:pt x="749" y="627"/>
                    </a:lnTo>
                    <a:lnTo>
                      <a:pt x="729" y="675"/>
                    </a:lnTo>
                    <a:lnTo>
                      <a:pt x="3" y="665"/>
                    </a:lnTo>
                    <a:lnTo>
                      <a:pt x="0" y="609"/>
                    </a:lnTo>
                    <a:lnTo>
                      <a:pt x="3" y="552"/>
                    </a:lnTo>
                    <a:lnTo>
                      <a:pt x="11" y="495"/>
                    </a:lnTo>
                    <a:lnTo>
                      <a:pt x="23" y="439"/>
                    </a:lnTo>
                    <a:lnTo>
                      <a:pt x="40" y="391"/>
                    </a:lnTo>
                    <a:lnTo>
                      <a:pt x="60" y="346"/>
                    </a:lnTo>
                    <a:lnTo>
                      <a:pt x="83" y="302"/>
                    </a:lnTo>
                    <a:lnTo>
                      <a:pt x="109" y="261"/>
                    </a:lnTo>
                    <a:lnTo>
                      <a:pt x="137" y="222"/>
                    </a:lnTo>
                    <a:lnTo>
                      <a:pt x="169" y="186"/>
                    </a:lnTo>
                    <a:lnTo>
                      <a:pt x="204" y="152"/>
                    </a:lnTo>
                    <a:lnTo>
                      <a:pt x="240" y="121"/>
                    </a:lnTo>
                    <a:lnTo>
                      <a:pt x="279" y="93"/>
                    </a:lnTo>
                    <a:lnTo>
                      <a:pt x="320" y="69"/>
                    </a:lnTo>
                    <a:lnTo>
                      <a:pt x="363" y="48"/>
                    </a:lnTo>
                    <a:lnTo>
                      <a:pt x="407" y="31"/>
                    </a:lnTo>
                    <a:lnTo>
                      <a:pt x="453" y="18"/>
                    </a:lnTo>
                    <a:lnTo>
                      <a:pt x="500" y="7"/>
                    </a:lnTo>
                    <a:lnTo>
                      <a:pt x="549" y="2"/>
                    </a:lnTo>
                    <a:lnTo>
                      <a:pt x="598" y="0"/>
                    </a:lnTo>
                    <a:lnTo>
                      <a:pt x="610" y="0"/>
                    </a:lnTo>
                    <a:lnTo>
                      <a:pt x="624" y="2"/>
                    </a:lnTo>
                    <a:lnTo>
                      <a:pt x="636" y="2"/>
                    </a:lnTo>
                    <a:lnTo>
                      <a:pt x="648" y="3"/>
                    </a:lnTo>
                    <a:lnTo>
                      <a:pt x="661" y="4"/>
                    </a:lnTo>
                    <a:lnTo>
                      <a:pt x="673" y="7"/>
                    </a:lnTo>
                    <a:lnTo>
                      <a:pt x="685" y="8"/>
                    </a:lnTo>
                    <a:lnTo>
                      <a:pt x="697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74" y="2294"/>
                <a:ext cx="349" cy="225"/>
              </a:xfrm>
              <a:custGeom>
                <a:avLst/>
                <a:gdLst/>
                <a:ahLst/>
                <a:cxnLst>
                  <a:cxn ang="0">
                    <a:pos x="640" y="3"/>
                  </a:cxn>
                  <a:cxn ang="0">
                    <a:pos x="660" y="7"/>
                  </a:cxn>
                  <a:cxn ang="0">
                    <a:pos x="678" y="12"/>
                  </a:cxn>
                  <a:cxn ang="0">
                    <a:pos x="697" y="18"/>
                  </a:cxn>
                  <a:cxn ang="0">
                    <a:pos x="716" y="24"/>
                  </a:cxn>
                  <a:cxn ang="0">
                    <a:pos x="733" y="32"/>
                  </a:cxn>
                  <a:cxn ang="0">
                    <a:pos x="750" y="40"/>
                  </a:cxn>
                  <a:cxn ang="0">
                    <a:pos x="766" y="49"/>
                  </a:cxn>
                  <a:cxn ang="0">
                    <a:pos x="782" y="60"/>
                  </a:cxn>
                  <a:cxn ang="0">
                    <a:pos x="814" y="87"/>
                  </a:cxn>
                  <a:cxn ang="0">
                    <a:pos x="838" y="116"/>
                  </a:cxn>
                  <a:cxn ang="0">
                    <a:pos x="854" y="145"/>
                  </a:cxn>
                  <a:cxn ang="0">
                    <a:pos x="863" y="176"/>
                  </a:cxn>
                  <a:cxn ang="0">
                    <a:pos x="866" y="209"/>
                  </a:cxn>
                  <a:cxn ang="0">
                    <a:pos x="862" y="242"/>
                  </a:cxn>
                  <a:cxn ang="0">
                    <a:pos x="855" y="277"/>
                  </a:cxn>
                  <a:cxn ang="0">
                    <a:pos x="843" y="313"/>
                  </a:cxn>
                  <a:cxn ang="0">
                    <a:pos x="827" y="351"/>
                  </a:cxn>
                  <a:cxn ang="0">
                    <a:pos x="809" y="390"/>
                  </a:cxn>
                  <a:cxn ang="0">
                    <a:pos x="789" y="430"/>
                  </a:cxn>
                  <a:cxn ang="0">
                    <a:pos x="767" y="471"/>
                  </a:cxn>
                  <a:cxn ang="0">
                    <a:pos x="746" y="515"/>
                  </a:cxn>
                  <a:cxn ang="0">
                    <a:pos x="724" y="559"/>
                  </a:cxn>
                  <a:cxn ang="0">
                    <a:pos x="702" y="604"/>
                  </a:cxn>
                  <a:cxn ang="0">
                    <a:pos x="684" y="651"/>
                  </a:cxn>
                  <a:cxn ang="0">
                    <a:pos x="681" y="656"/>
                  </a:cxn>
                  <a:cxn ang="0">
                    <a:pos x="678" y="663"/>
                  </a:cxn>
                  <a:cxn ang="0">
                    <a:pos x="676" y="668"/>
                  </a:cxn>
                  <a:cxn ang="0">
                    <a:pos x="673" y="675"/>
                  </a:cxn>
                  <a:cxn ang="0">
                    <a:pos x="3" y="665"/>
                  </a:cxn>
                  <a:cxn ang="0">
                    <a:pos x="0" y="629"/>
                  </a:cxn>
                  <a:cxn ang="0">
                    <a:pos x="0" y="593"/>
                  </a:cxn>
                  <a:cxn ang="0">
                    <a:pos x="3" y="557"/>
                  </a:cxn>
                  <a:cxn ang="0">
                    <a:pos x="7" y="522"/>
                  </a:cxn>
                  <a:cxn ang="0">
                    <a:pos x="12" y="486"/>
                  </a:cxn>
                  <a:cxn ang="0">
                    <a:pos x="20" y="450"/>
                  </a:cxn>
                  <a:cxn ang="0">
                    <a:pos x="30" y="414"/>
                  </a:cxn>
                  <a:cxn ang="0">
                    <a:pos x="40" y="379"/>
                  </a:cxn>
                  <a:cxn ang="0">
                    <a:pos x="59" y="338"/>
                  </a:cxn>
                  <a:cxn ang="0">
                    <a:pos x="81" y="298"/>
                  </a:cxn>
                  <a:cxn ang="0">
                    <a:pos x="105" y="260"/>
                  </a:cxn>
                  <a:cxn ang="0">
                    <a:pos x="132" y="224"/>
                  </a:cxn>
                  <a:cxn ang="0">
                    <a:pos x="161" y="190"/>
                  </a:cxn>
                  <a:cxn ang="0">
                    <a:pos x="192" y="160"/>
                  </a:cxn>
                  <a:cxn ang="0">
                    <a:pos x="225" y="131"/>
                  </a:cxn>
                  <a:cxn ang="0">
                    <a:pos x="260" y="104"/>
                  </a:cxn>
                  <a:cxn ang="0">
                    <a:pos x="297" y="80"/>
                  </a:cxn>
                  <a:cxn ang="0">
                    <a:pos x="336" y="59"/>
                  </a:cxn>
                  <a:cxn ang="0">
                    <a:pos x="376" y="41"/>
                  </a:cxn>
                  <a:cxn ang="0">
                    <a:pos x="417" y="27"/>
                  </a:cxn>
                  <a:cxn ang="0">
                    <a:pos x="460" y="15"/>
                  </a:cxn>
                  <a:cxn ang="0">
                    <a:pos x="504" y="7"/>
                  </a:cxn>
                  <a:cxn ang="0">
                    <a:pos x="549" y="2"/>
                  </a:cxn>
                  <a:cxn ang="0">
                    <a:pos x="594" y="0"/>
                  </a:cxn>
                  <a:cxn ang="0">
                    <a:pos x="600" y="0"/>
                  </a:cxn>
                  <a:cxn ang="0">
                    <a:pos x="605" y="0"/>
                  </a:cxn>
                  <a:cxn ang="0">
                    <a:pos x="612" y="0"/>
                  </a:cxn>
                  <a:cxn ang="0">
                    <a:pos x="617" y="2"/>
                  </a:cxn>
                  <a:cxn ang="0">
                    <a:pos x="622" y="2"/>
                  </a:cxn>
                  <a:cxn ang="0">
                    <a:pos x="629" y="2"/>
                  </a:cxn>
                  <a:cxn ang="0">
                    <a:pos x="634" y="3"/>
                  </a:cxn>
                  <a:cxn ang="0">
                    <a:pos x="640" y="3"/>
                  </a:cxn>
                </a:cxnLst>
                <a:rect l="0" t="0" r="r" b="b"/>
                <a:pathLst>
                  <a:path w="866" h="675">
                    <a:moveTo>
                      <a:pt x="640" y="3"/>
                    </a:moveTo>
                    <a:lnTo>
                      <a:pt x="660" y="7"/>
                    </a:lnTo>
                    <a:lnTo>
                      <a:pt x="678" y="12"/>
                    </a:lnTo>
                    <a:lnTo>
                      <a:pt x="697" y="18"/>
                    </a:lnTo>
                    <a:lnTo>
                      <a:pt x="716" y="24"/>
                    </a:lnTo>
                    <a:lnTo>
                      <a:pt x="733" y="32"/>
                    </a:lnTo>
                    <a:lnTo>
                      <a:pt x="750" y="40"/>
                    </a:lnTo>
                    <a:lnTo>
                      <a:pt x="766" y="49"/>
                    </a:lnTo>
                    <a:lnTo>
                      <a:pt x="782" y="60"/>
                    </a:lnTo>
                    <a:lnTo>
                      <a:pt x="814" y="87"/>
                    </a:lnTo>
                    <a:lnTo>
                      <a:pt x="838" y="116"/>
                    </a:lnTo>
                    <a:lnTo>
                      <a:pt x="854" y="145"/>
                    </a:lnTo>
                    <a:lnTo>
                      <a:pt x="863" y="176"/>
                    </a:lnTo>
                    <a:lnTo>
                      <a:pt x="866" y="209"/>
                    </a:lnTo>
                    <a:lnTo>
                      <a:pt x="862" y="242"/>
                    </a:lnTo>
                    <a:lnTo>
                      <a:pt x="855" y="277"/>
                    </a:lnTo>
                    <a:lnTo>
                      <a:pt x="843" y="313"/>
                    </a:lnTo>
                    <a:lnTo>
                      <a:pt x="827" y="351"/>
                    </a:lnTo>
                    <a:lnTo>
                      <a:pt x="809" y="390"/>
                    </a:lnTo>
                    <a:lnTo>
                      <a:pt x="789" y="430"/>
                    </a:lnTo>
                    <a:lnTo>
                      <a:pt x="767" y="471"/>
                    </a:lnTo>
                    <a:lnTo>
                      <a:pt x="746" y="515"/>
                    </a:lnTo>
                    <a:lnTo>
                      <a:pt x="724" y="559"/>
                    </a:lnTo>
                    <a:lnTo>
                      <a:pt x="702" y="604"/>
                    </a:lnTo>
                    <a:lnTo>
                      <a:pt x="684" y="651"/>
                    </a:lnTo>
                    <a:lnTo>
                      <a:pt x="681" y="656"/>
                    </a:lnTo>
                    <a:lnTo>
                      <a:pt x="678" y="663"/>
                    </a:lnTo>
                    <a:lnTo>
                      <a:pt x="676" y="668"/>
                    </a:lnTo>
                    <a:lnTo>
                      <a:pt x="673" y="675"/>
                    </a:lnTo>
                    <a:lnTo>
                      <a:pt x="3" y="665"/>
                    </a:lnTo>
                    <a:lnTo>
                      <a:pt x="0" y="629"/>
                    </a:lnTo>
                    <a:lnTo>
                      <a:pt x="0" y="593"/>
                    </a:lnTo>
                    <a:lnTo>
                      <a:pt x="3" y="557"/>
                    </a:lnTo>
                    <a:lnTo>
                      <a:pt x="7" y="522"/>
                    </a:lnTo>
                    <a:lnTo>
                      <a:pt x="12" y="486"/>
                    </a:lnTo>
                    <a:lnTo>
                      <a:pt x="20" y="450"/>
                    </a:lnTo>
                    <a:lnTo>
                      <a:pt x="30" y="414"/>
                    </a:lnTo>
                    <a:lnTo>
                      <a:pt x="40" y="379"/>
                    </a:lnTo>
                    <a:lnTo>
                      <a:pt x="59" y="338"/>
                    </a:lnTo>
                    <a:lnTo>
                      <a:pt x="81" y="298"/>
                    </a:lnTo>
                    <a:lnTo>
                      <a:pt x="105" y="260"/>
                    </a:lnTo>
                    <a:lnTo>
                      <a:pt x="132" y="224"/>
                    </a:lnTo>
                    <a:lnTo>
                      <a:pt x="161" y="190"/>
                    </a:lnTo>
                    <a:lnTo>
                      <a:pt x="192" y="160"/>
                    </a:lnTo>
                    <a:lnTo>
                      <a:pt x="225" y="131"/>
                    </a:lnTo>
                    <a:lnTo>
                      <a:pt x="260" y="104"/>
                    </a:lnTo>
                    <a:lnTo>
                      <a:pt x="297" y="80"/>
                    </a:lnTo>
                    <a:lnTo>
                      <a:pt x="336" y="59"/>
                    </a:lnTo>
                    <a:lnTo>
                      <a:pt x="376" y="41"/>
                    </a:lnTo>
                    <a:lnTo>
                      <a:pt x="417" y="27"/>
                    </a:lnTo>
                    <a:lnTo>
                      <a:pt x="460" y="15"/>
                    </a:lnTo>
                    <a:lnTo>
                      <a:pt x="504" y="7"/>
                    </a:lnTo>
                    <a:lnTo>
                      <a:pt x="549" y="2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5" y="0"/>
                    </a:lnTo>
                    <a:lnTo>
                      <a:pt x="612" y="0"/>
                    </a:lnTo>
                    <a:lnTo>
                      <a:pt x="617" y="2"/>
                    </a:lnTo>
                    <a:lnTo>
                      <a:pt x="622" y="2"/>
                    </a:lnTo>
                    <a:lnTo>
                      <a:pt x="629" y="2"/>
                    </a:lnTo>
                    <a:lnTo>
                      <a:pt x="634" y="3"/>
                    </a:lnTo>
                    <a:lnTo>
                      <a:pt x="640" y="3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76" y="2295"/>
                <a:ext cx="337" cy="224"/>
              </a:xfrm>
              <a:custGeom>
                <a:avLst/>
                <a:gdLst/>
                <a:ahLst/>
                <a:cxnLst>
                  <a:cxn ang="0">
                    <a:pos x="548" y="0"/>
                  </a:cxn>
                  <a:cxn ang="0">
                    <a:pos x="564" y="0"/>
                  </a:cxn>
                  <a:cxn ang="0">
                    <a:pos x="578" y="0"/>
                  </a:cxn>
                  <a:cxn ang="0">
                    <a:pos x="594" y="1"/>
                  </a:cxn>
                  <a:cxn ang="0">
                    <a:pos x="609" y="2"/>
                  </a:cxn>
                  <a:cxn ang="0">
                    <a:pos x="624" y="4"/>
                  </a:cxn>
                  <a:cxn ang="0">
                    <a:pos x="638" y="6"/>
                  </a:cxn>
                  <a:cxn ang="0">
                    <a:pos x="653" y="9"/>
                  </a:cxn>
                  <a:cxn ang="0">
                    <a:pos x="668" y="13"/>
                  </a:cxn>
                  <a:cxn ang="0">
                    <a:pos x="681" y="17"/>
                  </a:cxn>
                  <a:cxn ang="0">
                    <a:pos x="694" y="21"/>
                  </a:cxn>
                  <a:cxn ang="0">
                    <a:pos x="708" y="26"/>
                  </a:cxn>
                  <a:cxn ang="0">
                    <a:pos x="721" y="31"/>
                  </a:cxn>
                  <a:cxn ang="0">
                    <a:pos x="733" y="38"/>
                  </a:cxn>
                  <a:cxn ang="0">
                    <a:pos x="746" y="45"/>
                  </a:cxn>
                  <a:cxn ang="0">
                    <a:pos x="757" y="51"/>
                  </a:cxn>
                  <a:cxn ang="0">
                    <a:pos x="769" y="59"/>
                  </a:cxn>
                  <a:cxn ang="0">
                    <a:pos x="799" y="86"/>
                  </a:cxn>
                  <a:cxn ang="0">
                    <a:pos x="821" y="113"/>
                  </a:cxn>
                  <a:cxn ang="0">
                    <a:pos x="833" y="141"/>
                  </a:cxn>
                  <a:cxn ang="0">
                    <a:pos x="839" y="170"/>
                  </a:cxn>
                  <a:cxn ang="0">
                    <a:pos x="839" y="200"/>
                  </a:cxn>
                  <a:cxn ang="0">
                    <a:pos x="833" y="231"/>
                  </a:cxn>
                  <a:cxn ang="0">
                    <a:pos x="822" y="264"/>
                  </a:cxn>
                  <a:cxn ang="0">
                    <a:pos x="807" y="297"/>
                  </a:cxn>
                  <a:cxn ang="0">
                    <a:pos x="789" y="333"/>
                  </a:cxn>
                  <a:cxn ang="0">
                    <a:pos x="769" y="369"/>
                  </a:cxn>
                  <a:cxn ang="0">
                    <a:pos x="746" y="408"/>
                  </a:cxn>
                  <a:cxn ang="0">
                    <a:pos x="724" y="446"/>
                  </a:cxn>
                  <a:cxn ang="0">
                    <a:pos x="701" y="488"/>
                  </a:cxn>
                  <a:cxn ang="0">
                    <a:pos x="678" y="530"/>
                  </a:cxn>
                  <a:cxn ang="0">
                    <a:pos x="657" y="574"/>
                  </a:cxn>
                  <a:cxn ang="0">
                    <a:pos x="638" y="619"/>
                  </a:cxn>
                  <a:cxn ang="0">
                    <a:pos x="633" y="633"/>
                  </a:cxn>
                  <a:cxn ang="0">
                    <a:pos x="629" y="645"/>
                  </a:cxn>
                  <a:cxn ang="0">
                    <a:pos x="624" y="658"/>
                  </a:cxn>
                  <a:cxn ang="0">
                    <a:pos x="618" y="671"/>
                  </a:cxn>
                  <a:cxn ang="0">
                    <a:pos x="3" y="663"/>
                  </a:cxn>
                  <a:cxn ang="0">
                    <a:pos x="0" y="622"/>
                  </a:cxn>
                  <a:cxn ang="0">
                    <a:pos x="2" y="579"/>
                  </a:cxn>
                  <a:cxn ang="0">
                    <a:pos x="6" y="537"/>
                  </a:cxn>
                  <a:cxn ang="0">
                    <a:pos x="11" y="494"/>
                  </a:cxn>
                  <a:cxn ang="0">
                    <a:pos x="19" y="452"/>
                  </a:cxn>
                  <a:cxn ang="0">
                    <a:pos x="31" y="409"/>
                  </a:cxn>
                  <a:cxn ang="0">
                    <a:pos x="43" y="368"/>
                  </a:cxn>
                  <a:cxn ang="0">
                    <a:pos x="59" y="328"/>
                  </a:cxn>
                  <a:cxn ang="0">
                    <a:pos x="77" y="293"/>
                  </a:cxn>
                  <a:cxn ang="0">
                    <a:pos x="99" y="260"/>
                  </a:cxn>
                  <a:cxn ang="0">
                    <a:pos x="123" y="230"/>
                  </a:cxn>
                  <a:cxn ang="0">
                    <a:pos x="147" y="199"/>
                  </a:cxn>
                  <a:cxn ang="0">
                    <a:pos x="173" y="171"/>
                  </a:cxn>
                  <a:cxn ang="0">
                    <a:pos x="201" y="145"/>
                  </a:cxn>
                  <a:cxn ang="0">
                    <a:pos x="231" y="121"/>
                  </a:cxn>
                  <a:cxn ang="0">
                    <a:pos x="261" y="98"/>
                  </a:cxn>
                  <a:cxn ang="0">
                    <a:pos x="293" y="78"/>
                  </a:cxn>
                  <a:cxn ang="0">
                    <a:pos x="327" y="59"/>
                  </a:cxn>
                  <a:cxn ang="0">
                    <a:pos x="361" y="43"/>
                  </a:cxn>
                  <a:cxn ang="0">
                    <a:pos x="397" y="30"/>
                  </a:cxn>
                  <a:cxn ang="0">
                    <a:pos x="433" y="18"/>
                  </a:cxn>
                  <a:cxn ang="0">
                    <a:pos x="470" y="9"/>
                  </a:cxn>
                  <a:cxn ang="0">
                    <a:pos x="509" y="4"/>
                  </a:cxn>
                  <a:cxn ang="0">
                    <a:pos x="548" y="0"/>
                  </a:cxn>
                </a:cxnLst>
                <a:rect l="0" t="0" r="r" b="b"/>
                <a:pathLst>
                  <a:path w="839" h="671">
                    <a:moveTo>
                      <a:pt x="548" y="0"/>
                    </a:moveTo>
                    <a:lnTo>
                      <a:pt x="564" y="0"/>
                    </a:lnTo>
                    <a:lnTo>
                      <a:pt x="578" y="0"/>
                    </a:lnTo>
                    <a:lnTo>
                      <a:pt x="594" y="1"/>
                    </a:lnTo>
                    <a:lnTo>
                      <a:pt x="609" y="2"/>
                    </a:lnTo>
                    <a:lnTo>
                      <a:pt x="624" y="4"/>
                    </a:lnTo>
                    <a:lnTo>
                      <a:pt x="638" y="6"/>
                    </a:lnTo>
                    <a:lnTo>
                      <a:pt x="653" y="9"/>
                    </a:lnTo>
                    <a:lnTo>
                      <a:pt x="668" y="13"/>
                    </a:lnTo>
                    <a:lnTo>
                      <a:pt x="681" y="17"/>
                    </a:lnTo>
                    <a:lnTo>
                      <a:pt x="694" y="21"/>
                    </a:lnTo>
                    <a:lnTo>
                      <a:pt x="708" y="26"/>
                    </a:lnTo>
                    <a:lnTo>
                      <a:pt x="721" y="31"/>
                    </a:lnTo>
                    <a:lnTo>
                      <a:pt x="733" y="38"/>
                    </a:lnTo>
                    <a:lnTo>
                      <a:pt x="746" y="45"/>
                    </a:lnTo>
                    <a:lnTo>
                      <a:pt x="757" y="51"/>
                    </a:lnTo>
                    <a:lnTo>
                      <a:pt x="769" y="59"/>
                    </a:lnTo>
                    <a:lnTo>
                      <a:pt x="799" y="86"/>
                    </a:lnTo>
                    <a:lnTo>
                      <a:pt x="821" y="113"/>
                    </a:lnTo>
                    <a:lnTo>
                      <a:pt x="833" y="141"/>
                    </a:lnTo>
                    <a:lnTo>
                      <a:pt x="839" y="170"/>
                    </a:lnTo>
                    <a:lnTo>
                      <a:pt x="839" y="200"/>
                    </a:lnTo>
                    <a:lnTo>
                      <a:pt x="833" y="231"/>
                    </a:lnTo>
                    <a:lnTo>
                      <a:pt x="822" y="264"/>
                    </a:lnTo>
                    <a:lnTo>
                      <a:pt x="807" y="297"/>
                    </a:lnTo>
                    <a:lnTo>
                      <a:pt x="789" y="333"/>
                    </a:lnTo>
                    <a:lnTo>
                      <a:pt x="769" y="369"/>
                    </a:lnTo>
                    <a:lnTo>
                      <a:pt x="746" y="408"/>
                    </a:lnTo>
                    <a:lnTo>
                      <a:pt x="724" y="446"/>
                    </a:lnTo>
                    <a:lnTo>
                      <a:pt x="701" y="488"/>
                    </a:lnTo>
                    <a:lnTo>
                      <a:pt x="678" y="530"/>
                    </a:lnTo>
                    <a:lnTo>
                      <a:pt x="657" y="574"/>
                    </a:lnTo>
                    <a:lnTo>
                      <a:pt x="638" y="619"/>
                    </a:lnTo>
                    <a:lnTo>
                      <a:pt x="633" y="633"/>
                    </a:lnTo>
                    <a:lnTo>
                      <a:pt x="629" y="645"/>
                    </a:lnTo>
                    <a:lnTo>
                      <a:pt x="624" y="658"/>
                    </a:lnTo>
                    <a:lnTo>
                      <a:pt x="618" y="671"/>
                    </a:lnTo>
                    <a:lnTo>
                      <a:pt x="3" y="663"/>
                    </a:lnTo>
                    <a:lnTo>
                      <a:pt x="0" y="622"/>
                    </a:lnTo>
                    <a:lnTo>
                      <a:pt x="2" y="579"/>
                    </a:lnTo>
                    <a:lnTo>
                      <a:pt x="6" y="537"/>
                    </a:lnTo>
                    <a:lnTo>
                      <a:pt x="11" y="494"/>
                    </a:lnTo>
                    <a:lnTo>
                      <a:pt x="19" y="452"/>
                    </a:lnTo>
                    <a:lnTo>
                      <a:pt x="31" y="409"/>
                    </a:lnTo>
                    <a:lnTo>
                      <a:pt x="43" y="368"/>
                    </a:lnTo>
                    <a:lnTo>
                      <a:pt x="59" y="328"/>
                    </a:lnTo>
                    <a:lnTo>
                      <a:pt x="77" y="293"/>
                    </a:lnTo>
                    <a:lnTo>
                      <a:pt x="99" y="260"/>
                    </a:lnTo>
                    <a:lnTo>
                      <a:pt x="123" y="230"/>
                    </a:lnTo>
                    <a:lnTo>
                      <a:pt x="147" y="199"/>
                    </a:lnTo>
                    <a:lnTo>
                      <a:pt x="173" y="171"/>
                    </a:lnTo>
                    <a:lnTo>
                      <a:pt x="201" y="145"/>
                    </a:lnTo>
                    <a:lnTo>
                      <a:pt x="231" y="121"/>
                    </a:lnTo>
                    <a:lnTo>
                      <a:pt x="261" y="98"/>
                    </a:lnTo>
                    <a:lnTo>
                      <a:pt x="293" y="78"/>
                    </a:lnTo>
                    <a:lnTo>
                      <a:pt x="327" y="59"/>
                    </a:lnTo>
                    <a:lnTo>
                      <a:pt x="361" y="43"/>
                    </a:lnTo>
                    <a:lnTo>
                      <a:pt x="397" y="30"/>
                    </a:lnTo>
                    <a:lnTo>
                      <a:pt x="433" y="18"/>
                    </a:lnTo>
                    <a:lnTo>
                      <a:pt x="470" y="9"/>
                    </a:lnTo>
                    <a:lnTo>
                      <a:pt x="509" y="4"/>
                    </a:lnTo>
                    <a:lnTo>
                      <a:pt x="548" y="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1977" y="2296"/>
                <a:ext cx="329" cy="223"/>
              </a:xfrm>
              <a:custGeom>
                <a:avLst/>
                <a:gdLst/>
                <a:ahLst/>
                <a:cxnLst>
                  <a:cxn ang="0">
                    <a:pos x="388" y="27"/>
                  </a:cxn>
                  <a:cxn ang="0">
                    <a:pos x="413" y="19"/>
                  </a:cxn>
                  <a:cxn ang="0">
                    <a:pos x="438" y="13"/>
                  </a:cxn>
                  <a:cxn ang="0">
                    <a:pos x="464" y="8"/>
                  </a:cxn>
                  <a:cxn ang="0">
                    <a:pos x="488" y="4"/>
                  </a:cxn>
                  <a:cxn ang="0">
                    <a:pos x="513" y="1"/>
                  </a:cxn>
                  <a:cxn ang="0">
                    <a:pos x="538" y="0"/>
                  </a:cxn>
                  <a:cxn ang="0">
                    <a:pos x="562" y="0"/>
                  </a:cxn>
                  <a:cxn ang="0">
                    <a:pos x="586" y="1"/>
                  </a:cxn>
                  <a:cxn ang="0">
                    <a:pos x="610" y="2"/>
                  </a:cxn>
                  <a:cxn ang="0">
                    <a:pos x="633" y="6"/>
                  </a:cxn>
                  <a:cxn ang="0">
                    <a:pos x="656" y="12"/>
                  </a:cxn>
                  <a:cxn ang="0">
                    <a:pos x="677" y="18"/>
                  </a:cxn>
                  <a:cxn ang="0">
                    <a:pos x="698" y="26"/>
                  </a:cxn>
                  <a:cxn ang="0">
                    <a:pos x="717" y="35"/>
                  </a:cxn>
                  <a:cxn ang="0">
                    <a:pos x="737" y="46"/>
                  </a:cxn>
                  <a:cxn ang="0">
                    <a:pos x="754" y="58"/>
                  </a:cxn>
                  <a:cxn ang="0">
                    <a:pos x="782" y="83"/>
                  </a:cxn>
                  <a:cxn ang="0">
                    <a:pos x="801" y="109"/>
                  </a:cxn>
                  <a:cxn ang="0">
                    <a:pos x="811" y="135"/>
                  </a:cxn>
                  <a:cxn ang="0">
                    <a:pos x="815" y="162"/>
                  </a:cxn>
                  <a:cxn ang="0">
                    <a:pos x="811" y="190"/>
                  </a:cxn>
                  <a:cxn ang="0">
                    <a:pos x="803" y="219"/>
                  </a:cxn>
                  <a:cxn ang="0">
                    <a:pos x="789" y="250"/>
                  </a:cxn>
                  <a:cxn ang="0">
                    <a:pos x="771" y="281"/>
                  </a:cxn>
                  <a:cxn ang="0">
                    <a:pos x="752" y="313"/>
                  </a:cxn>
                  <a:cxn ang="0">
                    <a:pos x="728" y="348"/>
                  </a:cxn>
                  <a:cxn ang="0">
                    <a:pos x="704" y="383"/>
                  </a:cxn>
                  <a:cxn ang="0">
                    <a:pos x="680" y="420"/>
                  </a:cxn>
                  <a:cxn ang="0">
                    <a:pos x="656" y="458"/>
                  </a:cxn>
                  <a:cxn ang="0">
                    <a:pos x="633" y="498"/>
                  </a:cxn>
                  <a:cxn ang="0">
                    <a:pos x="612" y="541"/>
                  </a:cxn>
                  <a:cxn ang="0">
                    <a:pos x="594" y="585"/>
                  </a:cxn>
                  <a:cxn ang="0">
                    <a:pos x="588" y="605"/>
                  </a:cxn>
                  <a:cxn ang="0">
                    <a:pos x="580" y="626"/>
                  </a:cxn>
                  <a:cxn ang="0">
                    <a:pos x="572" y="646"/>
                  </a:cxn>
                  <a:cxn ang="0">
                    <a:pos x="564" y="667"/>
                  </a:cxn>
                  <a:cxn ang="0">
                    <a:pos x="3" y="659"/>
                  </a:cxn>
                  <a:cxn ang="0">
                    <a:pos x="0" y="613"/>
                  </a:cxn>
                  <a:cxn ang="0">
                    <a:pos x="2" y="565"/>
                  </a:cxn>
                  <a:cxn ang="0">
                    <a:pos x="7" y="517"/>
                  </a:cxn>
                  <a:cxn ang="0">
                    <a:pos x="15" y="469"/>
                  </a:cxn>
                  <a:cxn ang="0">
                    <a:pos x="26" y="421"/>
                  </a:cxn>
                  <a:cxn ang="0">
                    <a:pos x="40" y="375"/>
                  </a:cxn>
                  <a:cxn ang="0">
                    <a:pos x="57" y="329"/>
                  </a:cxn>
                  <a:cxn ang="0">
                    <a:pos x="76" y="285"/>
                  </a:cxn>
                  <a:cxn ang="0">
                    <a:pos x="91" y="263"/>
                  </a:cxn>
                  <a:cxn ang="0">
                    <a:pos x="105" y="242"/>
                  </a:cxn>
                  <a:cxn ang="0">
                    <a:pos x="121" y="222"/>
                  </a:cxn>
                  <a:cxn ang="0">
                    <a:pos x="139" y="202"/>
                  </a:cxn>
                  <a:cxn ang="0">
                    <a:pos x="156" y="182"/>
                  </a:cxn>
                  <a:cxn ang="0">
                    <a:pos x="173" y="163"/>
                  </a:cxn>
                  <a:cxn ang="0">
                    <a:pos x="192" y="146"/>
                  </a:cxn>
                  <a:cxn ang="0">
                    <a:pos x="212" y="129"/>
                  </a:cxn>
                  <a:cxn ang="0">
                    <a:pos x="232" y="113"/>
                  </a:cxn>
                  <a:cxn ang="0">
                    <a:pos x="253" y="98"/>
                  </a:cxn>
                  <a:cxn ang="0">
                    <a:pos x="273" y="83"/>
                  </a:cxn>
                  <a:cxn ang="0">
                    <a:pos x="296" y="70"/>
                  </a:cxn>
                  <a:cxn ang="0">
                    <a:pos x="319" y="58"/>
                  </a:cxn>
                  <a:cxn ang="0">
                    <a:pos x="341" y="47"/>
                  </a:cxn>
                  <a:cxn ang="0">
                    <a:pos x="364" y="37"/>
                  </a:cxn>
                  <a:cxn ang="0">
                    <a:pos x="388" y="27"/>
                  </a:cxn>
                </a:cxnLst>
                <a:rect l="0" t="0" r="r" b="b"/>
                <a:pathLst>
                  <a:path w="815" h="667">
                    <a:moveTo>
                      <a:pt x="388" y="27"/>
                    </a:moveTo>
                    <a:lnTo>
                      <a:pt x="413" y="19"/>
                    </a:lnTo>
                    <a:lnTo>
                      <a:pt x="438" y="13"/>
                    </a:lnTo>
                    <a:lnTo>
                      <a:pt x="464" y="8"/>
                    </a:lnTo>
                    <a:lnTo>
                      <a:pt x="488" y="4"/>
                    </a:lnTo>
                    <a:lnTo>
                      <a:pt x="513" y="1"/>
                    </a:lnTo>
                    <a:lnTo>
                      <a:pt x="538" y="0"/>
                    </a:lnTo>
                    <a:lnTo>
                      <a:pt x="562" y="0"/>
                    </a:lnTo>
                    <a:lnTo>
                      <a:pt x="586" y="1"/>
                    </a:lnTo>
                    <a:lnTo>
                      <a:pt x="610" y="2"/>
                    </a:lnTo>
                    <a:lnTo>
                      <a:pt x="633" y="6"/>
                    </a:lnTo>
                    <a:lnTo>
                      <a:pt x="656" y="12"/>
                    </a:lnTo>
                    <a:lnTo>
                      <a:pt x="677" y="18"/>
                    </a:lnTo>
                    <a:lnTo>
                      <a:pt x="698" y="26"/>
                    </a:lnTo>
                    <a:lnTo>
                      <a:pt x="717" y="35"/>
                    </a:lnTo>
                    <a:lnTo>
                      <a:pt x="737" y="46"/>
                    </a:lnTo>
                    <a:lnTo>
                      <a:pt x="754" y="58"/>
                    </a:lnTo>
                    <a:lnTo>
                      <a:pt x="782" y="83"/>
                    </a:lnTo>
                    <a:lnTo>
                      <a:pt x="801" y="109"/>
                    </a:lnTo>
                    <a:lnTo>
                      <a:pt x="811" y="135"/>
                    </a:lnTo>
                    <a:lnTo>
                      <a:pt x="815" y="162"/>
                    </a:lnTo>
                    <a:lnTo>
                      <a:pt x="811" y="190"/>
                    </a:lnTo>
                    <a:lnTo>
                      <a:pt x="803" y="219"/>
                    </a:lnTo>
                    <a:lnTo>
                      <a:pt x="789" y="250"/>
                    </a:lnTo>
                    <a:lnTo>
                      <a:pt x="771" y="281"/>
                    </a:lnTo>
                    <a:lnTo>
                      <a:pt x="752" y="313"/>
                    </a:lnTo>
                    <a:lnTo>
                      <a:pt x="728" y="348"/>
                    </a:lnTo>
                    <a:lnTo>
                      <a:pt x="704" y="383"/>
                    </a:lnTo>
                    <a:lnTo>
                      <a:pt x="680" y="420"/>
                    </a:lnTo>
                    <a:lnTo>
                      <a:pt x="656" y="458"/>
                    </a:lnTo>
                    <a:lnTo>
                      <a:pt x="633" y="498"/>
                    </a:lnTo>
                    <a:lnTo>
                      <a:pt x="612" y="541"/>
                    </a:lnTo>
                    <a:lnTo>
                      <a:pt x="594" y="585"/>
                    </a:lnTo>
                    <a:lnTo>
                      <a:pt x="588" y="605"/>
                    </a:lnTo>
                    <a:lnTo>
                      <a:pt x="580" y="626"/>
                    </a:lnTo>
                    <a:lnTo>
                      <a:pt x="572" y="646"/>
                    </a:lnTo>
                    <a:lnTo>
                      <a:pt x="564" y="667"/>
                    </a:lnTo>
                    <a:lnTo>
                      <a:pt x="3" y="659"/>
                    </a:lnTo>
                    <a:lnTo>
                      <a:pt x="0" y="613"/>
                    </a:lnTo>
                    <a:lnTo>
                      <a:pt x="2" y="565"/>
                    </a:lnTo>
                    <a:lnTo>
                      <a:pt x="7" y="517"/>
                    </a:lnTo>
                    <a:lnTo>
                      <a:pt x="15" y="469"/>
                    </a:lnTo>
                    <a:lnTo>
                      <a:pt x="26" y="421"/>
                    </a:lnTo>
                    <a:lnTo>
                      <a:pt x="40" y="375"/>
                    </a:lnTo>
                    <a:lnTo>
                      <a:pt x="57" y="329"/>
                    </a:lnTo>
                    <a:lnTo>
                      <a:pt x="76" y="285"/>
                    </a:lnTo>
                    <a:lnTo>
                      <a:pt x="91" y="263"/>
                    </a:lnTo>
                    <a:lnTo>
                      <a:pt x="105" y="242"/>
                    </a:lnTo>
                    <a:lnTo>
                      <a:pt x="121" y="222"/>
                    </a:lnTo>
                    <a:lnTo>
                      <a:pt x="139" y="202"/>
                    </a:lnTo>
                    <a:lnTo>
                      <a:pt x="156" y="182"/>
                    </a:lnTo>
                    <a:lnTo>
                      <a:pt x="173" y="163"/>
                    </a:lnTo>
                    <a:lnTo>
                      <a:pt x="192" y="146"/>
                    </a:lnTo>
                    <a:lnTo>
                      <a:pt x="212" y="129"/>
                    </a:lnTo>
                    <a:lnTo>
                      <a:pt x="232" y="113"/>
                    </a:lnTo>
                    <a:lnTo>
                      <a:pt x="253" y="98"/>
                    </a:lnTo>
                    <a:lnTo>
                      <a:pt x="273" y="83"/>
                    </a:lnTo>
                    <a:lnTo>
                      <a:pt x="296" y="70"/>
                    </a:lnTo>
                    <a:lnTo>
                      <a:pt x="319" y="58"/>
                    </a:lnTo>
                    <a:lnTo>
                      <a:pt x="341" y="47"/>
                    </a:lnTo>
                    <a:lnTo>
                      <a:pt x="364" y="37"/>
                    </a:lnTo>
                    <a:lnTo>
                      <a:pt x="388" y="27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1979" y="2298"/>
                <a:ext cx="319" cy="220"/>
              </a:xfrm>
              <a:custGeom>
                <a:avLst/>
                <a:gdLst/>
                <a:ahLst/>
                <a:cxnLst>
                  <a:cxn ang="0">
                    <a:pos x="89" y="257"/>
                  </a:cxn>
                  <a:cxn ang="0">
                    <a:pos x="91" y="254"/>
                  </a:cxn>
                  <a:cxn ang="0">
                    <a:pos x="92" y="251"/>
                  </a:cxn>
                  <a:cxn ang="0">
                    <a:pos x="93" y="249"/>
                  </a:cxn>
                  <a:cxn ang="0">
                    <a:pos x="95" y="246"/>
                  </a:cxn>
                  <a:cxn ang="0">
                    <a:pos x="113" y="221"/>
                  </a:cxn>
                  <a:cxn ang="0">
                    <a:pos x="135" y="195"/>
                  </a:cxn>
                  <a:cxn ang="0">
                    <a:pos x="156" y="171"/>
                  </a:cxn>
                  <a:cxn ang="0">
                    <a:pos x="179" y="149"/>
                  </a:cxn>
                  <a:cxn ang="0">
                    <a:pos x="201" y="129"/>
                  </a:cxn>
                  <a:cxn ang="0">
                    <a:pos x="227" y="109"/>
                  </a:cxn>
                  <a:cxn ang="0">
                    <a:pos x="252" y="90"/>
                  </a:cxn>
                  <a:cxn ang="0">
                    <a:pos x="279" y="73"/>
                  </a:cxn>
                  <a:cxn ang="0">
                    <a:pos x="308" y="57"/>
                  </a:cxn>
                  <a:cxn ang="0">
                    <a:pos x="339" y="44"/>
                  </a:cxn>
                  <a:cxn ang="0">
                    <a:pos x="369" y="32"/>
                  </a:cxn>
                  <a:cxn ang="0">
                    <a:pos x="400" y="22"/>
                  </a:cxn>
                  <a:cxn ang="0">
                    <a:pos x="432" y="13"/>
                  </a:cxn>
                  <a:cxn ang="0">
                    <a:pos x="464" y="7"/>
                  </a:cxn>
                  <a:cxn ang="0">
                    <a:pos x="494" y="3"/>
                  </a:cxn>
                  <a:cxn ang="0">
                    <a:pos x="526" y="0"/>
                  </a:cxn>
                  <a:cxn ang="0">
                    <a:pos x="557" y="0"/>
                  </a:cxn>
                  <a:cxn ang="0">
                    <a:pos x="586" y="1"/>
                  </a:cxn>
                  <a:cxn ang="0">
                    <a:pos x="616" y="4"/>
                  </a:cxn>
                  <a:cxn ang="0">
                    <a:pos x="644" y="9"/>
                  </a:cxn>
                  <a:cxn ang="0">
                    <a:pos x="670" y="17"/>
                  </a:cxn>
                  <a:cxn ang="0">
                    <a:pos x="694" y="28"/>
                  </a:cxn>
                  <a:cxn ang="0">
                    <a:pos x="718" y="40"/>
                  </a:cxn>
                  <a:cxn ang="0">
                    <a:pos x="740" y="54"/>
                  </a:cxn>
                  <a:cxn ang="0">
                    <a:pos x="766" y="78"/>
                  </a:cxn>
                  <a:cxn ang="0">
                    <a:pos x="782" y="102"/>
                  </a:cxn>
                  <a:cxn ang="0">
                    <a:pos x="790" y="128"/>
                  </a:cxn>
                  <a:cxn ang="0">
                    <a:pos x="791" y="153"/>
                  </a:cxn>
                  <a:cxn ang="0">
                    <a:pos x="785" y="178"/>
                  </a:cxn>
                  <a:cxn ang="0">
                    <a:pos x="773" y="205"/>
                  </a:cxn>
                  <a:cxn ang="0">
                    <a:pos x="757" y="233"/>
                  </a:cxn>
                  <a:cxn ang="0">
                    <a:pos x="737" y="262"/>
                  </a:cxn>
                  <a:cxn ang="0">
                    <a:pos x="713" y="292"/>
                  </a:cxn>
                  <a:cxn ang="0">
                    <a:pos x="688" y="324"/>
                  </a:cxn>
                  <a:cxn ang="0">
                    <a:pos x="662" y="358"/>
                  </a:cxn>
                  <a:cxn ang="0">
                    <a:pos x="636" y="392"/>
                  </a:cxn>
                  <a:cxn ang="0">
                    <a:pos x="610" y="428"/>
                  </a:cxn>
                  <a:cxn ang="0">
                    <a:pos x="588" y="467"/>
                  </a:cxn>
                  <a:cxn ang="0">
                    <a:pos x="568" y="508"/>
                  </a:cxn>
                  <a:cxn ang="0">
                    <a:pos x="550" y="550"/>
                  </a:cxn>
                  <a:cxn ang="0">
                    <a:pos x="541" y="577"/>
                  </a:cxn>
                  <a:cxn ang="0">
                    <a:pos x="532" y="605"/>
                  </a:cxn>
                  <a:cxn ang="0">
                    <a:pos x="521" y="633"/>
                  </a:cxn>
                  <a:cxn ang="0">
                    <a:pos x="512" y="661"/>
                  </a:cxn>
                  <a:cxn ang="0">
                    <a:pos x="2" y="654"/>
                  </a:cxn>
                  <a:cxn ang="0">
                    <a:pos x="0" y="604"/>
                  </a:cxn>
                  <a:cxn ang="0">
                    <a:pos x="2" y="553"/>
                  </a:cxn>
                  <a:cxn ang="0">
                    <a:pos x="8" y="501"/>
                  </a:cxn>
                  <a:cxn ang="0">
                    <a:pos x="18" y="451"/>
                  </a:cxn>
                  <a:cxn ang="0">
                    <a:pos x="31" y="400"/>
                  </a:cxn>
                  <a:cxn ang="0">
                    <a:pos x="48" y="350"/>
                  </a:cxn>
                  <a:cxn ang="0">
                    <a:pos x="67" y="302"/>
                  </a:cxn>
                  <a:cxn ang="0">
                    <a:pos x="89" y="257"/>
                  </a:cxn>
                </a:cxnLst>
                <a:rect l="0" t="0" r="r" b="b"/>
                <a:pathLst>
                  <a:path w="791" h="661">
                    <a:moveTo>
                      <a:pt x="89" y="257"/>
                    </a:moveTo>
                    <a:lnTo>
                      <a:pt x="91" y="254"/>
                    </a:lnTo>
                    <a:lnTo>
                      <a:pt x="92" y="251"/>
                    </a:lnTo>
                    <a:lnTo>
                      <a:pt x="93" y="249"/>
                    </a:lnTo>
                    <a:lnTo>
                      <a:pt x="95" y="246"/>
                    </a:lnTo>
                    <a:lnTo>
                      <a:pt x="113" y="221"/>
                    </a:lnTo>
                    <a:lnTo>
                      <a:pt x="135" y="195"/>
                    </a:lnTo>
                    <a:lnTo>
                      <a:pt x="156" y="171"/>
                    </a:lnTo>
                    <a:lnTo>
                      <a:pt x="179" y="149"/>
                    </a:lnTo>
                    <a:lnTo>
                      <a:pt x="201" y="129"/>
                    </a:lnTo>
                    <a:lnTo>
                      <a:pt x="227" y="109"/>
                    </a:lnTo>
                    <a:lnTo>
                      <a:pt x="252" y="90"/>
                    </a:lnTo>
                    <a:lnTo>
                      <a:pt x="279" y="73"/>
                    </a:lnTo>
                    <a:lnTo>
                      <a:pt x="308" y="57"/>
                    </a:lnTo>
                    <a:lnTo>
                      <a:pt x="339" y="44"/>
                    </a:lnTo>
                    <a:lnTo>
                      <a:pt x="369" y="32"/>
                    </a:lnTo>
                    <a:lnTo>
                      <a:pt x="400" y="22"/>
                    </a:lnTo>
                    <a:lnTo>
                      <a:pt x="432" y="13"/>
                    </a:lnTo>
                    <a:lnTo>
                      <a:pt x="464" y="7"/>
                    </a:lnTo>
                    <a:lnTo>
                      <a:pt x="494" y="3"/>
                    </a:lnTo>
                    <a:lnTo>
                      <a:pt x="526" y="0"/>
                    </a:lnTo>
                    <a:lnTo>
                      <a:pt x="557" y="0"/>
                    </a:lnTo>
                    <a:lnTo>
                      <a:pt x="586" y="1"/>
                    </a:lnTo>
                    <a:lnTo>
                      <a:pt x="616" y="4"/>
                    </a:lnTo>
                    <a:lnTo>
                      <a:pt x="644" y="9"/>
                    </a:lnTo>
                    <a:lnTo>
                      <a:pt x="670" y="17"/>
                    </a:lnTo>
                    <a:lnTo>
                      <a:pt x="694" y="28"/>
                    </a:lnTo>
                    <a:lnTo>
                      <a:pt x="718" y="40"/>
                    </a:lnTo>
                    <a:lnTo>
                      <a:pt x="740" y="54"/>
                    </a:lnTo>
                    <a:lnTo>
                      <a:pt x="766" y="78"/>
                    </a:lnTo>
                    <a:lnTo>
                      <a:pt x="782" y="102"/>
                    </a:lnTo>
                    <a:lnTo>
                      <a:pt x="790" y="128"/>
                    </a:lnTo>
                    <a:lnTo>
                      <a:pt x="791" y="153"/>
                    </a:lnTo>
                    <a:lnTo>
                      <a:pt x="785" y="178"/>
                    </a:lnTo>
                    <a:lnTo>
                      <a:pt x="773" y="205"/>
                    </a:lnTo>
                    <a:lnTo>
                      <a:pt x="757" y="233"/>
                    </a:lnTo>
                    <a:lnTo>
                      <a:pt x="737" y="262"/>
                    </a:lnTo>
                    <a:lnTo>
                      <a:pt x="713" y="292"/>
                    </a:lnTo>
                    <a:lnTo>
                      <a:pt x="688" y="324"/>
                    </a:lnTo>
                    <a:lnTo>
                      <a:pt x="662" y="358"/>
                    </a:lnTo>
                    <a:lnTo>
                      <a:pt x="636" y="392"/>
                    </a:lnTo>
                    <a:lnTo>
                      <a:pt x="610" y="428"/>
                    </a:lnTo>
                    <a:lnTo>
                      <a:pt x="588" y="467"/>
                    </a:lnTo>
                    <a:lnTo>
                      <a:pt x="568" y="508"/>
                    </a:lnTo>
                    <a:lnTo>
                      <a:pt x="550" y="550"/>
                    </a:lnTo>
                    <a:lnTo>
                      <a:pt x="541" y="577"/>
                    </a:lnTo>
                    <a:lnTo>
                      <a:pt x="532" y="605"/>
                    </a:lnTo>
                    <a:lnTo>
                      <a:pt x="521" y="633"/>
                    </a:lnTo>
                    <a:lnTo>
                      <a:pt x="512" y="661"/>
                    </a:lnTo>
                    <a:lnTo>
                      <a:pt x="2" y="654"/>
                    </a:lnTo>
                    <a:lnTo>
                      <a:pt x="0" y="604"/>
                    </a:lnTo>
                    <a:lnTo>
                      <a:pt x="2" y="553"/>
                    </a:lnTo>
                    <a:lnTo>
                      <a:pt x="8" y="501"/>
                    </a:lnTo>
                    <a:lnTo>
                      <a:pt x="18" y="451"/>
                    </a:lnTo>
                    <a:lnTo>
                      <a:pt x="31" y="400"/>
                    </a:lnTo>
                    <a:lnTo>
                      <a:pt x="48" y="350"/>
                    </a:lnTo>
                    <a:lnTo>
                      <a:pt x="67" y="302"/>
                    </a:lnTo>
                    <a:lnTo>
                      <a:pt x="89" y="257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1980" y="2299"/>
                <a:ext cx="311" cy="219"/>
              </a:xfrm>
              <a:custGeom>
                <a:avLst/>
                <a:gdLst/>
                <a:ahLst/>
                <a:cxnLst>
                  <a:cxn ang="0">
                    <a:pos x="92" y="251"/>
                  </a:cxn>
                  <a:cxn ang="0">
                    <a:pos x="100" y="235"/>
                  </a:cxn>
                  <a:cxn ang="0">
                    <a:pos x="109" y="221"/>
                  </a:cxn>
                  <a:cxn ang="0">
                    <a:pos x="118" y="207"/>
                  </a:cxn>
                  <a:cxn ang="0">
                    <a:pos x="129" y="194"/>
                  </a:cxn>
                  <a:cxn ang="0">
                    <a:pos x="137" y="186"/>
                  </a:cxn>
                  <a:cxn ang="0">
                    <a:pos x="144" y="178"/>
                  </a:cxn>
                  <a:cxn ang="0">
                    <a:pos x="152" y="170"/>
                  </a:cxn>
                  <a:cxn ang="0">
                    <a:pos x="158" y="162"/>
                  </a:cxn>
                  <a:cxn ang="0">
                    <a:pos x="166" y="154"/>
                  </a:cxn>
                  <a:cxn ang="0">
                    <a:pos x="173" y="146"/>
                  </a:cxn>
                  <a:cxn ang="0">
                    <a:pos x="181" y="139"/>
                  </a:cxn>
                  <a:cxn ang="0">
                    <a:pos x="189" y="132"/>
                  </a:cxn>
                  <a:cxn ang="0">
                    <a:pos x="220" y="108"/>
                  </a:cxn>
                  <a:cxn ang="0">
                    <a:pos x="253" y="86"/>
                  </a:cxn>
                  <a:cxn ang="0">
                    <a:pos x="286" y="66"/>
                  </a:cxn>
                  <a:cxn ang="0">
                    <a:pos x="322" y="50"/>
                  </a:cxn>
                  <a:cxn ang="0">
                    <a:pos x="358" y="36"/>
                  </a:cxn>
                  <a:cxn ang="0">
                    <a:pos x="395" y="22"/>
                  </a:cxn>
                  <a:cxn ang="0">
                    <a:pos x="433" y="13"/>
                  </a:cxn>
                  <a:cxn ang="0">
                    <a:pos x="470" y="5"/>
                  </a:cxn>
                  <a:cxn ang="0">
                    <a:pos x="507" y="1"/>
                  </a:cxn>
                  <a:cxn ang="0">
                    <a:pos x="543" y="0"/>
                  </a:cxn>
                  <a:cxn ang="0">
                    <a:pos x="579" y="1"/>
                  </a:cxn>
                  <a:cxn ang="0">
                    <a:pos x="613" y="5"/>
                  </a:cxn>
                  <a:cxn ang="0">
                    <a:pos x="645" y="12"/>
                  </a:cxn>
                  <a:cxn ang="0">
                    <a:pos x="675" y="22"/>
                  </a:cxn>
                  <a:cxn ang="0">
                    <a:pos x="702" y="36"/>
                  </a:cxn>
                  <a:cxn ang="0">
                    <a:pos x="727" y="52"/>
                  </a:cxn>
                  <a:cxn ang="0">
                    <a:pos x="751" y="74"/>
                  </a:cxn>
                  <a:cxn ang="0">
                    <a:pos x="766" y="97"/>
                  </a:cxn>
                  <a:cxn ang="0">
                    <a:pos x="771" y="121"/>
                  </a:cxn>
                  <a:cxn ang="0">
                    <a:pos x="768" y="143"/>
                  </a:cxn>
                  <a:cxn ang="0">
                    <a:pos x="759" y="167"/>
                  </a:cxn>
                  <a:cxn ang="0">
                    <a:pos x="745" y="193"/>
                  </a:cxn>
                  <a:cxn ang="0">
                    <a:pos x="725" y="218"/>
                  </a:cxn>
                  <a:cxn ang="0">
                    <a:pos x="702" y="245"/>
                  </a:cxn>
                  <a:cxn ang="0">
                    <a:pos x="675" y="272"/>
                  </a:cxn>
                  <a:cxn ang="0">
                    <a:pos x="649" y="302"/>
                  </a:cxn>
                  <a:cxn ang="0">
                    <a:pos x="621" y="332"/>
                  </a:cxn>
                  <a:cxn ang="0">
                    <a:pos x="593" y="364"/>
                  </a:cxn>
                  <a:cxn ang="0">
                    <a:pos x="567" y="399"/>
                  </a:cxn>
                  <a:cxn ang="0">
                    <a:pos x="543" y="436"/>
                  </a:cxn>
                  <a:cxn ang="0">
                    <a:pos x="523" y="475"/>
                  </a:cxn>
                  <a:cxn ang="0">
                    <a:pos x="507" y="516"/>
                  </a:cxn>
                  <a:cxn ang="0">
                    <a:pos x="502" y="533"/>
                  </a:cxn>
                  <a:cxn ang="0">
                    <a:pos x="497" y="550"/>
                  </a:cxn>
                  <a:cxn ang="0">
                    <a:pos x="491" y="568"/>
                  </a:cxn>
                  <a:cxn ang="0">
                    <a:pos x="485" y="585"/>
                  </a:cxn>
                  <a:cxn ang="0">
                    <a:pos x="479" y="604"/>
                  </a:cxn>
                  <a:cxn ang="0">
                    <a:pos x="474" y="621"/>
                  </a:cxn>
                  <a:cxn ang="0">
                    <a:pos x="467" y="640"/>
                  </a:cxn>
                  <a:cxn ang="0">
                    <a:pos x="462" y="657"/>
                  </a:cxn>
                  <a:cxn ang="0">
                    <a:pos x="3" y="650"/>
                  </a:cxn>
                  <a:cxn ang="0">
                    <a:pos x="0" y="600"/>
                  </a:cxn>
                  <a:cxn ang="0">
                    <a:pos x="3" y="549"/>
                  </a:cxn>
                  <a:cxn ang="0">
                    <a:pos x="9" y="497"/>
                  </a:cxn>
                  <a:cxn ang="0">
                    <a:pos x="20" y="445"/>
                  </a:cxn>
                  <a:cxn ang="0">
                    <a:pos x="33" y="395"/>
                  </a:cxn>
                  <a:cxn ang="0">
                    <a:pos x="49" y="344"/>
                  </a:cxn>
                  <a:cxn ang="0">
                    <a:pos x="69" y="296"/>
                  </a:cxn>
                  <a:cxn ang="0">
                    <a:pos x="92" y="251"/>
                  </a:cxn>
                </a:cxnLst>
                <a:rect l="0" t="0" r="r" b="b"/>
                <a:pathLst>
                  <a:path w="771" h="657">
                    <a:moveTo>
                      <a:pt x="92" y="251"/>
                    </a:moveTo>
                    <a:lnTo>
                      <a:pt x="100" y="235"/>
                    </a:lnTo>
                    <a:lnTo>
                      <a:pt x="109" y="221"/>
                    </a:lnTo>
                    <a:lnTo>
                      <a:pt x="118" y="207"/>
                    </a:lnTo>
                    <a:lnTo>
                      <a:pt x="129" y="194"/>
                    </a:lnTo>
                    <a:lnTo>
                      <a:pt x="137" y="186"/>
                    </a:lnTo>
                    <a:lnTo>
                      <a:pt x="144" y="178"/>
                    </a:lnTo>
                    <a:lnTo>
                      <a:pt x="152" y="170"/>
                    </a:lnTo>
                    <a:lnTo>
                      <a:pt x="158" y="162"/>
                    </a:lnTo>
                    <a:lnTo>
                      <a:pt x="166" y="154"/>
                    </a:lnTo>
                    <a:lnTo>
                      <a:pt x="173" y="146"/>
                    </a:lnTo>
                    <a:lnTo>
                      <a:pt x="181" y="139"/>
                    </a:lnTo>
                    <a:lnTo>
                      <a:pt x="189" y="132"/>
                    </a:lnTo>
                    <a:lnTo>
                      <a:pt x="220" y="108"/>
                    </a:lnTo>
                    <a:lnTo>
                      <a:pt x="253" y="86"/>
                    </a:lnTo>
                    <a:lnTo>
                      <a:pt x="286" y="66"/>
                    </a:lnTo>
                    <a:lnTo>
                      <a:pt x="322" y="50"/>
                    </a:lnTo>
                    <a:lnTo>
                      <a:pt x="358" y="36"/>
                    </a:lnTo>
                    <a:lnTo>
                      <a:pt x="395" y="22"/>
                    </a:lnTo>
                    <a:lnTo>
                      <a:pt x="433" y="13"/>
                    </a:lnTo>
                    <a:lnTo>
                      <a:pt x="470" y="5"/>
                    </a:lnTo>
                    <a:lnTo>
                      <a:pt x="507" y="1"/>
                    </a:lnTo>
                    <a:lnTo>
                      <a:pt x="543" y="0"/>
                    </a:lnTo>
                    <a:lnTo>
                      <a:pt x="579" y="1"/>
                    </a:lnTo>
                    <a:lnTo>
                      <a:pt x="613" y="5"/>
                    </a:lnTo>
                    <a:lnTo>
                      <a:pt x="645" y="12"/>
                    </a:lnTo>
                    <a:lnTo>
                      <a:pt x="675" y="22"/>
                    </a:lnTo>
                    <a:lnTo>
                      <a:pt x="702" y="36"/>
                    </a:lnTo>
                    <a:lnTo>
                      <a:pt x="727" y="52"/>
                    </a:lnTo>
                    <a:lnTo>
                      <a:pt x="751" y="74"/>
                    </a:lnTo>
                    <a:lnTo>
                      <a:pt x="766" y="97"/>
                    </a:lnTo>
                    <a:lnTo>
                      <a:pt x="771" y="121"/>
                    </a:lnTo>
                    <a:lnTo>
                      <a:pt x="768" y="143"/>
                    </a:lnTo>
                    <a:lnTo>
                      <a:pt x="759" y="167"/>
                    </a:lnTo>
                    <a:lnTo>
                      <a:pt x="745" y="193"/>
                    </a:lnTo>
                    <a:lnTo>
                      <a:pt x="725" y="218"/>
                    </a:lnTo>
                    <a:lnTo>
                      <a:pt x="702" y="245"/>
                    </a:lnTo>
                    <a:lnTo>
                      <a:pt x="675" y="272"/>
                    </a:lnTo>
                    <a:lnTo>
                      <a:pt x="649" y="302"/>
                    </a:lnTo>
                    <a:lnTo>
                      <a:pt x="621" y="332"/>
                    </a:lnTo>
                    <a:lnTo>
                      <a:pt x="593" y="364"/>
                    </a:lnTo>
                    <a:lnTo>
                      <a:pt x="567" y="399"/>
                    </a:lnTo>
                    <a:lnTo>
                      <a:pt x="543" y="436"/>
                    </a:lnTo>
                    <a:lnTo>
                      <a:pt x="523" y="475"/>
                    </a:lnTo>
                    <a:lnTo>
                      <a:pt x="507" y="516"/>
                    </a:lnTo>
                    <a:lnTo>
                      <a:pt x="502" y="533"/>
                    </a:lnTo>
                    <a:lnTo>
                      <a:pt x="497" y="550"/>
                    </a:lnTo>
                    <a:lnTo>
                      <a:pt x="491" y="568"/>
                    </a:lnTo>
                    <a:lnTo>
                      <a:pt x="485" y="585"/>
                    </a:lnTo>
                    <a:lnTo>
                      <a:pt x="479" y="604"/>
                    </a:lnTo>
                    <a:lnTo>
                      <a:pt x="474" y="621"/>
                    </a:lnTo>
                    <a:lnTo>
                      <a:pt x="467" y="640"/>
                    </a:lnTo>
                    <a:lnTo>
                      <a:pt x="462" y="657"/>
                    </a:lnTo>
                    <a:lnTo>
                      <a:pt x="3" y="650"/>
                    </a:lnTo>
                    <a:lnTo>
                      <a:pt x="0" y="600"/>
                    </a:lnTo>
                    <a:lnTo>
                      <a:pt x="3" y="549"/>
                    </a:lnTo>
                    <a:lnTo>
                      <a:pt x="9" y="497"/>
                    </a:lnTo>
                    <a:lnTo>
                      <a:pt x="20" y="445"/>
                    </a:lnTo>
                    <a:lnTo>
                      <a:pt x="33" y="395"/>
                    </a:lnTo>
                    <a:lnTo>
                      <a:pt x="49" y="344"/>
                    </a:lnTo>
                    <a:lnTo>
                      <a:pt x="69" y="296"/>
                    </a:lnTo>
                    <a:lnTo>
                      <a:pt x="92" y="251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981" y="2301"/>
                <a:ext cx="303" cy="217"/>
              </a:xfrm>
              <a:custGeom>
                <a:avLst/>
                <a:gdLst/>
                <a:ahLst/>
                <a:cxnLst>
                  <a:cxn ang="0">
                    <a:pos x="93" y="246"/>
                  </a:cxn>
                  <a:cxn ang="0">
                    <a:pos x="117" y="207"/>
                  </a:cxn>
                  <a:cxn ang="0">
                    <a:pos x="146" y="171"/>
                  </a:cxn>
                  <a:cxn ang="0">
                    <a:pos x="181" y="138"/>
                  </a:cxn>
                  <a:cxn ang="0">
                    <a:pos x="218" y="109"/>
                  </a:cxn>
                  <a:cxn ang="0">
                    <a:pos x="258" y="82"/>
                  </a:cxn>
                  <a:cxn ang="0">
                    <a:pos x="301" y="60"/>
                  </a:cxn>
                  <a:cxn ang="0">
                    <a:pos x="346" y="40"/>
                  </a:cxn>
                  <a:cxn ang="0">
                    <a:pos x="391" y="24"/>
                  </a:cxn>
                  <a:cxn ang="0">
                    <a:pos x="438" y="12"/>
                  </a:cxn>
                  <a:cxn ang="0">
                    <a:pos x="483" y="4"/>
                  </a:cxn>
                  <a:cxn ang="0">
                    <a:pos x="527" y="0"/>
                  </a:cxn>
                  <a:cxn ang="0">
                    <a:pos x="571" y="0"/>
                  </a:cxn>
                  <a:cxn ang="0">
                    <a:pos x="612" y="5"/>
                  </a:cxn>
                  <a:cxn ang="0">
                    <a:pos x="650" y="16"/>
                  </a:cxn>
                  <a:cxn ang="0">
                    <a:pos x="684" y="29"/>
                  </a:cxn>
                  <a:cxn ang="0">
                    <a:pos x="714" y="49"/>
                  </a:cxn>
                  <a:cxn ang="0">
                    <a:pos x="736" y="70"/>
                  </a:cxn>
                  <a:cxn ang="0">
                    <a:pos x="747" y="93"/>
                  </a:cxn>
                  <a:cxn ang="0">
                    <a:pos x="751" y="114"/>
                  </a:cxn>
                  <a:cxn ang="0">
                    <a:pos x="745" y="135"/>
                  </a:cxn>
                  <a:cxn ang="0">
                    <a:pos x="734" y="157"/>
                  </a:cxn>
                  <a:cxn ang="0">
                    <a:pos x="716" y="179"/>
                  </a:cxn>
                  <a:cxn ang="0">
                    <a:pos x="694" y="203"/>
                  </a:cxn>
                  <a:cxn ang="0">
                    <a:pos x="667" y="227"/>
                  </a:cxn>
                  <a:cxn ang="0">
                    <a:pos x="639" y="253"/>
                  </a:cxn>
                  <a:cxn ang="0">
                    <a:pos x="610" y="279"/>
                  </a:cxn>
                  <a:cxn ang="0">
                    <a:pos x="579" y="307"/>
                  </a:cxn>
                  <a:cxn ang="0">
                    <a:pos x="550" y="338"/>
                  </a:cxn>
                  <a:cxn ang="0">
                    <a:pos x="523" y="371"/>
                  </a:cxn>
                  <a:cxn ang="0">
                    <a:pos x="498" y="405"/>
                  </a:cxn>
                  <a:cxn ang="0">
                    <a:pos x="478" y="443"/>
                  </a:cxn>
                  <a:cxn ang="0">
                    <a:pos x="463" y="483"/>
                  </a:cxn>
                  <a:cxn ang="0">
                    <a:pos x="458" y="503"/>
                  </a:cxn>
                  <a:cxn ang="0">
                    <a:pos x="452" y="524"/>
                  </a:cxn>
                  <a:cxn ang="0">
                    <a:pos x="446" y="544"/>
                  </a:cxn>
                  <a:cxn ang="0">
                    <a:pos x="440" y="565"/>
                  </a:cxn>
                  <a:cxn ang="0">
                    <a:pos x="434" y="586"/>
                  </a:cxn>
                  <a:cxn ang="0">
                    <a:pos x="428" y="609"/>
                  </a:cxn>
                  <a:cxn ang="0">
                    <a:pos x="422" y="630"/>
                  </a:cxn>
                  <a:cxn ang="0">
                    <a:pos x="415" y="652"/>
                  </a:cxn>
                  <a:cxn ang="0">
                    <a:pos x="2" y="646"/>
                  </a:cxn>
                  <a:cxn ang="0">
                    <a:pos x="0" y="596"/>
                  </a:cxn>
                  <a:cxn ang="0">
                    <a:pos x="2" y="545"/>
                  </a:cxn>
                  <a:cxn ang="0">
                    <a:pos x="9" y="493"/>
                  </a:cxn>
                  <a:cxn ang="0">
                    <a:pos x="20" y="441"/>
                  </a:cxn>
                  <a:cxn ang="0">
                    <a:pos x="34" y="391"/>
                  </a:cxn>
                  <a:cxn ang="0">
                    <a:pos x="51" y="340"/>
                  </a:cxn>
                  <a:cxn ang="0">
                    <a:pos x="71" y="292"/>
                  </a:cxn>
                  <a:cxn ang="0">
                    <a:pos x="93" y="246"/>
                  </a:cxn>
                </a:cxnLst>
                <a:rect l="0" t="0" r="r" b="b"/>
                <a:pathLst>
                  <a:path w="751" h="652">
                    <a:moveTo>
                      <a:pt x="93" y="246"/>
                    </a:moveTo>
                    <a:lnTo>
                      <a:pt x="117" y="207"/>
                    </a:lnTo>
                    <a:lnTo>
                      <a:pt x="146" y="171"/>
                    </a:lnTo>
                    <a:lnTo>
                      <a:pt x="181" y="138"/>
                    </a:lnTo>
                    <a:lnTo>
                      <a:pt x="218" y="109"/>
                    </a:lnTo>
                    <a:lnTo>
                      <a:pt x="258" y="82"/>
                    </a:lnTo>
                    <a:lnTo>
                      <a:pt x="301" y="60"/>
                    </a:lnTo>
                    <a:lnTo>
                      <a:pt x="346" y="40"/>
                    </a:lnTo>
                    <a:lnTo>
                      <a:pt x="391" y="24"/>
                    </a:lnTo>
                    <a:lnTo>
                      <a:pt x="438" y="12"/>
                    </a:lnTo>
                    <a:lnTo>
                      <a:pt x="483" y="4"/>
                    </a:lnTo>
                    <a:lnTo>
                      <a:pt x="527" y="0"/>
                    </a:lnTo>
                    <a:lnTo>
                      <a:pt x="571" y="0"/>
                    </a:lnTo>
                    <a:lnTo>
                      <a:pt x="612" y="5"/>
                    </a:lnTo>
                    <a:lnTo>
                      <a:pt x="650" y="16"/>
                    </a:lnTo>
                    <a:lnTo>
                      <a:pt x="684" y="29"/>
                    </a:lnTo>
                    <a:lnTo>
                      <a:pt x="714" y="49"/>
                    </a:lnTo>
                    <a:lnTo>
                      <a:pt x="736" y="70"/>
                    </a:lnTo>
                    <a:lnTo>
                      <a:pt x="747" y="93"/>
                    </a:lnTo>
                    <a:lnTo>
                      <a:pt x="751" y="114"/>
                    </a:lnTo>
                    <a:lnTo>
                      <a:pt x="745" y="135"/>
                    </a:lnTo>
                    <a:lnTo>
                      <a:pt x="734" y="157"/>
                    </a:lnTo>
                    <a:lnTo>
                      <a:pt x="716" y="179"/>
                    </a:lnTo>
                    <a:lnTo>
                      <a:pt x="694" y="203"/>
                    </a:lnTo>
                    <a:lnTo>
                      <a:pt x="667" y="227"/>
                    </a:lnTo>
                    <a:lnTo>
                      <a:pt x="639" y="253"/>
                    </a:lnTo>
                    <a:lnTo>
                      <a:pt x="610" y="279"/>
                    </a:lnTo>
                    <a:lnTo>
                      <a:pt x="579" y="307"/>
                    </a:lnTo>
                    <a:lnTo>
                      <a:pt x="550" y="338"/>
                    </a:lnTo>
                    <a:lnTo>
                      <a:pt x="523" y="371"/>
                    </a:lnTo>
                    <a:lnTo>
                      <a:pt x="498" y="405"/>
                    </a:lnTo>
                    <a:lnTo>
                      <a:pt x="478" y="443"/>
                    </a:lnTo>
                    <a:lnTo>
                      <a:pt x="463" y="483"/>
                    </a:lnTo>
                    <a:lnTo>
                      <a:pt x="458" y="503"/>
                    </a:lnTo>
                    <a:lnTo>
                      <a:pt x="452" y="524"/>
                    </a:lnTo>
                    <a:lnTo>
                      <a:pt x="446" y="544"/>
                    </a:lnTo>
                    <a:lnTo>
                      <a:pt x="440" y="565"/>
                    </a:lnTo>
                    <a:lnTo>
                      <a:pt x="434" y="586"/>
                    </a:lnTo>
                    <a:lnTo>
                      <a:pt x="428" y="609"/>
                    </a:lnTo>
                    <a:lnTo>
                      <a:pt x="422" y="630"/>
                    </a:lnTo>
                    <a:lnTo>
                      <a:pt x="415" y="652"/>
                    </a:lnTo>
                    <a:lnTo>
                      <a:pt x="2" y="646"/>
                    </a:lnTo>
                    <a:lnTo>
                      <a:pt x="0" y="596"/>
                    </a:lnTo>
                    <a:lnTo>
                      <a:pt x="2" y="545"/>
                    </a:lnTo>
                    <a:lnTo>
                      <a:pt x="9" y="493"/>
                    </a:lnTo>
                    <a:lnTo>
                      <a:pt x="20" y="441"/>
                    </a:lnTo>
                    <a:lnTo>
                      <a:pt x="34" y="391"/>
                    </a:lnTo>
                    <a:lnTo>
                      <a:pt x="51" y="340"/>
                    </a:lnTo>
                    <a:lnTo>
                      <a:pt x="71" y="292"/>
                    </a:lnTo>
                    <a:lnTo>
                      <a:pt x="93" y="246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982" y="2302"/>
                <a:ext cx="295" cy="216"/>
              </a:xfrm>
              <a:custGeom>
                <a:avLst/>
                <a:gdLst/>
                <a:ahLst/>
                <a:cxnLst>
                  <a:cxn ang="0">
                    <a:pos x="96" y="241"/>
                  </a:cxn>
                  <a:cxn ang="0">
                    <a:pos x="120" y="203"/>
                  </a:cxn>
                  <a:cxn ang="0">
                    <a:pos x="148" y="169"/>
                  </a:cxn>
                  <a:cxn ang="0">
                    <a:pos x="181" y="137"/>
                  </a:cxn>
                  <a:cxn ang="0">
                    <a:pos x="217" y="108"/>
                  </a:cxn>
                  <a:cxn ang="0">
                    <a:pos x="257" y="82"/>
                  </a:cxn>
                  <a:cxn ang="0">
                    <a:pos x="300" y="60"/>
                  </a:cxn>
                  <a:cxn ang="0">
                    <a:pos x="344" y="40"/>
                  </a:cxn>
                  <a:cxn ang="0">
                    <a:pos x="389" y="24"/>
                  </a:cxn>
                  <a:cxn ang="0">
                    <a:pos x="433" y="12"/>
                  </a:cxn>
                  <a:cxn ang="0">
                    <a:pos x="478" y="4"/>
                  </a:cxn>
                  <a:cxn ang="0">
                    <a:pos x="522" y="0"/>
                  </a:cxn>
                  <a:cxn ang="0">
                    <a:pos x="564" y="0"/>
                  </a:cxn>
                  <a:cxn ang="0">
                    <a:pos x="604" y="5"/>
                  </a:cxn>
                  <a:cxn ang="0">
                    <a:pos x="640" y="14"/>
                  </a:cxn>
                  <a:cxn ang="0">
                    <a:pos x="673" y="28"/>
                  </a:cxn>
                  <a:cxn ang="0">
                    <a:pos x="701" y="46"/>
                  </a:cxn>
                  <a:cxn ang="0">
                    <a:pos x="721" y="68"/>
                  </a:cxn>
                  <a:cxn ang="0">
                    <a:pos x="732" y="88"/>
                  </a:cxn>
                  <a:cxn ang="0">
                    <a:pos x="732" y="108"/>
                  </a:cxn>
                  <a:cxn ang="0">
                    <a:pos x="724" y="126"/>
                  </a:cxn>
                  <a:cxn ang="0">
                    <a:pos x="709" y="146"/>
                  </a:cxn>
                  <a:cxn ang="0">
                    <a:pos x="689" y="166"/>
                  </a:cxn>
                  <a:cxn ang="0">
                    <a:pos x="664" y="187"/>
                  </a:cxn>
                  <a:cxn ang="0">
                    <a:pos x="634" y="209"/>
                  </a:cxn>
                  <a:cxn ang="0">
                    <a:pos x="604" y="233"/>
                  </a:cxn>
                  <a:cxn ang="0">
                    <a:pos x="572" y="257"/>
                  </a:cxn>
                  <a:cxn ang="0">
                    <a:pos x="540" y="283"/>
                  </a:cxn>
                  <a:cxn ang="0">
                    <a:pos x="509" y="311"/>
                  </a:cxn>
                  <a:cxn ang="0">
                    <a:pos x="480" y="342"/>
                  </a:cxn>
                  <a:cxn ang="0">
                    <a:pos x="456" y="374"/>
                  </a:cxn>
                  <a:cxn ang="0">
                    <a:pos x="436" y="409"/>
                  </a:cxn>
                  <a:cxn ang="0">
                    <a:pos x="421" y="448"/>
                  </a:cxn>
                  <a:cxn ang="0">
                    <a:pos x="416" y="472"/>
                  </a:cxn>
                  <a:cxn ang="0">
                    <a:pos x="409" y="496"/>
                  </a:cxn>
                  <a:cxn ang="0">
                    <a:pos x="404" y="520"/>
                  </a:cxn>
                  <a:cxn ang="0">
                    <a:pos x="397" y="545"/>
                  </a:cxn>
                  <a:cxn ang="0">
                    <a:pos x="392" y="572"/>
                  </a:cxn>
                  <a:cxn ang="0">
                    <a:pos x="385" y="597"/>
                  </a:cxn>
                  <a:cxn ang="0">
                    <a:pos x="379" y="622"/>
                  </a:cxn>
                  <a:cxn ang="0">
                    <a:pos x="372" y="648"/>
                  </a:cxn>
                  <a:cxn ang="0">
                    <a:pos x="3" y="642"/>
                  </a:cxn>
                  <a:cxn ang="0">
                    <a:pos x="0" y="593"/>
                  </a:cxn>
                  <a:cxn ang="0">
                    <a:pos x="4" y="541"/>
                  </a:cxn>
                  <a:cxn ang="0">
                    <a:pos x="11" y="489"/>
                  </a:cxn>
                  <a:cxn ang="0">
                    <a:pos x="22" y="437"/>
                  </a:cxn>
                  <a:cxn ang="0">
                    <a:pos x="36" y="386"/>
                  </a:cxn>
                  <a:cxn ang="0">
                    <a:pos x="53" y="335"/>
                  </a:cxn>
                  <a:cxn ang="0">
                    <a:pos x="73" y="287"/>
                  </a:cxn>
                  <a:cxn ang="0">
                    <a:pos x="96" y="241"/>
                  </a:cxn>
                </a:cxnLst>
                <a:rect l="0" t="0" r="r" b="b"/>
                <a:pathLst>
                  <a:path w="732" h="648">
                    <a:moveTo>
                      <a:pt x="96" y="241"/>
                    </a:moveTo>
                    <a:lnTo>
                      <a:pt x="120" y="203"/>
                    </a:lnTo>
                    <a:lnTo>
                      <a:pt x="148" y="169"/>
                    </a:lnTo>
                    <a:lnTo>
                      <a:pt x="181" y="137"/>
                    </a:lnTo>
                    <a:lnTo>
                      <a:pt x="217" y="108"/>
                    </a:lnTo>
                    <a:lnTo>
                      <a:pt x="257" y="82"/>
                    </a:lnTo>
                    <a:lnTo>
                      <a:pt x="300" y="60"/>
                    </a:lnTo>
                    <a:lnTo>
                      <a:pt x="344" y="40"/>
                    </a:lnTo>
                    <a:lnTo>
                      <a:pt x="389" y="24"/>
                    </a:lnTo>
                    <a:lnTo>
                      <a:pt x="433" y="12"/>
                    </a:lnTo>
                    <a:lnTo>
                      <a:pt x="478" y="4"/>
                    </a:lnTo>
                    <a:lnTo>
                      <a:pt x="522" y="0"/>
                    </a:lnTo>
                    <a:lnTo>
                      <a:pt x="564" y="0"/>
                    </a:lnTo>
                    <a:lnTo>
                      <a:pt x="604" y="5"/>
                    </a:lnTo>
                    <a:lnTo>
                      <a:pt x="640" y="14"/>
                    </a:lnTo>
                    <a:lnTo>
                      <a:pt x="673" y="28"/>
                    </a:lnTo>
                    <a:lnTo>
                      <a:pt x="701" y="46"/>
                    </a:lnTo>
                    <a:lnTo>
                      <a:pt x="721" y="68"/>
                    </a:lnTo>
                    <a:lnTo>
                      <a:pt x="732" y="88"/>
                    </a:lnTo>
                    <a:lnTo>
                      <a:pt x="732" y="108"/>
                    </a:lnTo>
                    <a:lnTo>
                      <a:pt x="724" y="126"/>
                    </a:lnTo>
                    <a:lnTo>
                      <a:pt x="709" y="146"/>
                    </a:lnTo>
                    <a:lnTo>
                      <a:pt x="689" y="166"/>
                    </a:lnTo>
                    <a:lnTo>
                      <a:pt x="664" y="187"/>
                    </a:lnTo>
                    <a:lnTo>
                      <a:pt x="634" y="209"/>
                    </a:lnTo>
                    <a:lnTo>
                      <a:pt x="604" y="233"/>
                    </a:lnTo>
                    <a:lnTo>
                      <a:pt x="572" y="257"/>
                    </a:lnTo>
                    <a:lnTo>
                      <a:pt x="540" y="283"/>
                    </a:lnTo>
                    <a:lnTo>
                      <a:pt x="509" y="311"/>
                    </a:lnTo>
                    <a:lnTo>
                      <a:pt x="480" y="342"/>
                    </a:lnTo>
                    <a:lnTo>
                      <a:pt x="456" y="374"/>
                    </a:lnTo>
                    <a:lnTo>
                      <a:pt x="436" y="409"/>
                    </a:lnTo>
                    <a:lnTo>
                      <a:pt x="421" y="448"/>
                    </a:lnTo>
                    <a:lnTo>
                      <a:pt x="416" y="472"/>
                    </a:lnTo>
                    <a:lnTo>
                      <a:pt x="409" y="496"/>
                    </a:lnTo>
                    <a:lnTo>
                      <a:pt x="404" y="520"/>
                    </a:lnTo>
                    <a:lnTo>
                      <a:pt x="397" y="545"/>
                    </a:lnTo>
                    <a:lnTo>
                      <a:pt x="392" y="572"/>
                    </a:lnTo>
                    <a:lnTo>
                      <a:pt x="385" y="597"/>
                    </a:lnTo>
                    <a:lnTo>
                      <a:pt x="379" y="622"/>
                    </a:lnTo>
                    <a:lnTo>
                      <a:pt x="372" y="648"/>
                    </a:lnTo>
                    <a:lnTo>
                      <a:pt x="3" y="642"/>
                    </a:lnTo>
                    <a:lnTo>
                      <a:pt x="0" y="593"/>
                    </a:lnTo>
                    <a:lnTo>
                      <a:pt x="4" y="541"/>
                    </a:lnTo>
                    <a:lnTo>
                      <a:pt x="11" y="489"/>
                    </a:lnTo>
                    <a:lnTo>
                      <a:pt x="22" y="437"/>
                    </a:lnTo>
                    <a:lnTo>
                      <a:pt x="36" y="386"/>
                    </a:lnTo>
                    <a:lnTo>
                      <a:pt x="53" y="335"/>
                    </a:lnTo>
                    <a:lnTo>
                      <a:pt x="73" y="287"/>
                    </a:lnTo>
                    <a:lnTo>
                      <a:pt x="96" y="241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1983" y="2304"/>
                <a:ext cx="288" cy="214"/>
              </a:xfrm>
              <a:custGeom>
                <a:avLst/>
                <a:gdLst/>
                <a:ahLst/>
                <a:cxnLst>
                  <a:cxn ang="0">
                    <a:pos x="97" y="234"/>
                  </a:cxn>
                  <a:cxn ang="0">
                    <a:pos x="120" y="198"/>
                  </a:cxn>
                  <a:cxn ang="0">
                    <a:pos x="148" y="165"/>
                  </a:cxn>
                  <a:cxn ang="0">
                    <a:pos x="180" y="133"/>
                  </a:cxn>
                  <a:cxn ang="0">
                    <a:pos x="216" y="105"/>
                  </a:cxn>
                  <a:cxn ang="0">
                    <a:pos x="256" y="80"/>
                  </a:cxn>
                  <a:cxn ang="0">
                    <a:pos x="297" y="59"/>
                  </a:cxn>
                  <a:cxn ang="0">
                    <a:pos x="340" y="39"/>
                  </a:cxn>
                  <a:cxn ang="0">
                    <a:pos x="385" y="24"/>
                  </a:cxn>
                  <a:cxn ang="0">
                    <a:pos x="429" y="12"/>
                  </a:cxn>
                  <a:cxn ang="0">
                    <a:pos x="473" y="4"/>
                  </a:cxn>
                  <a:cxn ang="0">
                    <a:pos x="516" y="0"/>
                  </a:cxn>
                  <a:cxn ang="0">
                    <a:pos x="557" y="0"/>
                  </a:cxn>
                  <a:cxn ang="0">
                    <a:pos x="594" y="4"/>
                  </a:cxn>
                  <a:cxn ang="0">
                    <a:pos x="630" y="12"/>
                  </a:cxn>
                  <a:cxn ang="0">
                    <a:pos x="661" y="25"/>
                  </a:cxn>
                  <a:cxn ang="0">
                    <a:pos x="688" y="44"/>
                  </a:cxn>
                  <a:cxn ang="0">
                    <a:pos x="706" y="64"/>
                  </a:cxn>
                  <a:cxn ang="0">
                    <a:pos x="713" y="83"/>
                  </a:cxn>
                  <a:cxn ang="0">
                    <a:pos x="710" y="100"/>
                  </a:cxn>
                  <a:cxn ang="0">
                    <a:pos x="700" y="119"/>
                  </a:cxn>
                  <a:cxn ang="0">
                    <a:pos x="682" y="136"/>
                  </a:cxn>
                  <a:cxn ang="0">
                    <a:pos x="658" y="153"/>
                  </a:cxn>
                  <a:cxn ang="0">
                    <a:pos x="630" y="172"/>
                  </a:cxn>
                  <a:cxn ang="0">
                    <a:pos x="598" y="190"/>
                  </a:cxn>
                  <a:cxn ang="0">
                    <a:pos x="565" y="212"/>
                  </a:cxn>
                  <a:cxn ang="0">
                    <a:pos x="530" y="233"/>
                  </a:cxn>
                  <a:cxn ang="0">
                    <a:pos x="497" y="257"/>
                  </a:cxn>
                  <a:cxn ang="0">
                    <a:pos x="465" y="283"/>
                  </a:cxn>
                  <a:cxn ang="0">
                    <a:pos x="434" y="311"/>
                  </a:cxn>
                  <a:cxn ang="0">
                    <a:pos x="410" y="342"/>
                  </a:cxn>
                  <a:cxn ang="0">
                    <a:pos x="390" y="377"/>
                  </a:cxn>
                  <a:cxn ang="0">
                    <a:pos x="377" y="414"/>
                  </a:cxn>
                  <a:cxn ang="0">
                    <a:pos x="372" y="440"/>
                  </a:cxn>
                  <a:cxn ang="0">
                    <a:pos x="365" y="467"/>
                  </a:cxn>
                  <a:cxn ang="0">
                    <a:pos x="360" y="496"/>
                  </a:cxn>
                  <a:cxn ang="0">
                    <a:pos x="355" y="524"/>
                  </a:cxn>
                  <a:cxn ang="0">
                    <a:pos x="348" y="555"/>
                  </a:cxn>
                  <a:cxn ang="0">
                    <a:pos x="343" y="584"/>
                  </a:cxn>
                  <a:cxn ang="0">
                    <a:pos x="336" y="613"/>
                  </a:cxn>
                  <a:cxn ang="0">
                    <a:pos x="329" y="643"/>
                  </a:cxn>
                  <a:cxn ang="0">
                    <a:pos x="2" y="637"/>
                  </a:cxn>
                  <a:cxn ang="0">
                    <a:pos x="0" y="588"/>
                  </a:cxn>
                  <a:cxn ang="0">
                    <a:pos x="3" y="536"/>
                  </a:cxn>
                  <a:cxn ang="0">
                    <a:pos x="10" y="484"/>
                  </a:cxn>
                  <a:cxn ang="0">
                    <a:pos x="22" y="432"/>
                  </a:cxn>
                  <a:cxn ang="0">
                    <a:pos x="36" y="381"/>
                  </a:cxn>
                  <a:cxn ang="0">
                    <a:pos x="55" y="330"/>
                  </a:cxn>
                  <a:cxn ang="0">
                    <a:pos x="75" y="281"/>
                  </a:cxn>
                  <a:cxn ang="0">
                    <a:pos x="97" y="234"/>
                  </a:cxn>
                </a:cxnLst>
                <a:rect l="0" t="0" r="r" b="b"/>
                <a:pathLst>
                  <a:path w="713" h="643">
                    <a:moveTo>
                      <a:pt x="97" y="234"/>
                    </a:moveTo>
                    <a:lnTo>
                      <a:pt x="120" y="198"/>
                    </a:lnTo>
                    <a:lnTo>
                      <a:pt x="148" y="165"/>
                    </a:lnTo>
                    <a:lnTo>
                      <a:pt x="180" y="133"/>
                    </a:lnTo>
                    <a:lnTo>
                      <a:pt x="216" y="105"/>
                    </a:lnTo>
                    <a:lnTo>
                      <a:pt x="256" y="80"/>
                    </a:lnTo>
                    <a:lnTo>
                      <a:pt x="297" y="59"/>
                    </a:lnTo>
                    <a:lnTo>
                      <a:pt x="340" y="39"/>
                    </a:lnTo>
                    <a:lnTo>
                      <a:pt x="385" y="24"/>
                    </a:lnTo>
                    <a:lnTo>
                      <a:pt x="429" y="12"/>
                    </a:lnTo>
                    <a:lnTo>
                      <a:pt x="473" y="4"/>
                    </a:lnTo>
                    <a:lnTo>
                      <a:pt x="516" y="0"/>
                    </a:lnTo>
                    <a:lnTo>
                      <a:pt x="557" y="0"/>
                    </a:lnTo>
                    <a:lnTo>
                      <a:pt x="594" y="4"/>
                    </a:lnTo>
                    <a:lnTo>
                      <a:pt x="630" y="12"/>
                    </a:lnTo>
                    <a:lnTo>
                      <a:pt x="661" y="25"/>
                    </a:lnTo>
                    <a:lnTo>
                      <a:pt x="688" y="44"/>
                    </a:lnTo>
                    <a:lnTo>
                      <a:pt x="706" y="64"/>
                    </a:lnTo>
                    <a:lnTo>
                      <a:pt x="713" y="83"/>
                    </a:lnTo>
                    <a:lnTo>
                      <a:pt x="710" y="100"/>
                    </a:lnTo>
                    <a:lnTo>
                      <a:pt x="700" y="119"/>
                    </a:lnTo>
                    <a:lnTo>
                      <a:pt x="682" y="136"/>
                    </a:lnTo>
                    <a:lnTo>
                      <a:pt x="658" y="153"/>
                    </a:lnTo>
                    <a:lnTo>
                      <a:pt x="630" y="172"/>
                    </a:lnTo>
                    <a:lnTo>
                      <a:pt x="598" y="190"/>
                    </a:lnTo>
                    <a:lnTo>
                      <a:pt x="565" y="212"/>
                    </a:lnTo>
                    <a:lnTo>
                      <a:pt x="530" y="233"/>
                    </a:lnTo>
                    <a:lnTo>
                      <a:pt x="497" y="257"/>
                    </a:lnTo>
                    <a:lnTo>
                      <a:pt x="465" y="283"/>
                    </a:lnTo>
                    <a:lnTo>
                      <a:pt x="434" y="311"/>
                    </a:lnTo>
                    <a:lnTo>
                      <a:pt x="410" y="342"/>
                    </a:lnTo>
                    <a:lnTo>
                      <a:pt x="390" y="377"/>
                    </a:lnTo>
                    <a:lnTo>
                      <a:pt x="377" y="414"/>
                    </a:lnTo>
                    <a:lnTo>
                      <a:pt x="372" y="440"/>
                    </a:lnTo>
                    <a:lnTo>
                      <a:pt x="365" y="467"/>
                    </a:lnTo>
                    <a:lnTo>
                      <a:pt x="360" y="496"/>
                    </a:lnTo>
                    <a:lnTo>
                      <a:pt x="355" y="524"/>
                    </a:lnTo>
                    <a:lnTo>
                      <a:pt x="348" y="555"/>
                    </a:lnTo>
                    <a:lnTo>
                      <a:pt x="343" y="584"/>
                    </a:lnTo>
                    <a:lnTo>
                      <a:pt x="336" y="613"/>
                    </a:lnTo>
                    <a:lnTo>
                      <a:pt x="329" y="643"/>
                    </a:lnTo>
                    <a:lnTo>
                      <a:pt x="2" y="637"/>
                    </a:lnTo>
                    <a:lnTo>
                      <a:pt x="0" y="588"/>
                    </a:lnTo>
                    <a:lnTo>
                      <a:pt x="3" y="536"/>
                    </a:lnTo>
                    <a:lnTo>
                      <a:pt x="10" y="484"/>
                    </a:lnTo>
                    <a:lnTo>
                      <a:pt x="22" y="432"/>
                    </a:lnTo>
                    <a:lnTo>
                      <a:pt x="36" y="381"/>
                    </a:lnTo>
                    <a:lnTo>
                      <a:pt x="55" y="330"/>
                    </a:lnTo>
                    <a:lnTo>
                      <a:pt x="75" y="281"/>
                    </a:lnTo>
                    <a:lnTo>
                      <a:pt x="97" y="23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1969" y="2509"/>
                <a:ext cx="490" cy="195"/>
              </a:xfrm>
              <a:custGeom>
                <a:avLst/>
                <a:gdLst/>
                <a:ahLst/>
                <a:cxnLst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217" y="19"/>
                  </a:cxn>
                  <a:cxn ang="0">
                    <a:pos x="1217" y="65"/>
                  </a:cxn>
                  <a:cxn ang="0">
                    <a:pos x="1217" y="113"/>
                  </a:cxn>
                  <a:cxn ang="0">
                    <a:pos x="1217" y="160"/>
                  </a:cxn>
                  <a:cxn ang="0">
                    <a:pos x="1217" y="207"/>
                  </a:cxn>
                  <a:cxn ang="0">
                    <a:pos x="1217" y="301"/>
                  </a:cxn>
                  <a:cxn ang="0">
                    <a:pos x="1217" y="395"/>
                  </a:cxn>
                  <a:cxn ang="0">
                    <a:pos x="1217" y="489"/>
                  </a:cxn>
                  <a:cxn ang="0">
                    <a:pos x="1217" y="584"/>
                  </a:cxn>
                  <a:cxn ang="0">
                    <a:pos x="1" y="567"/>
                  </a:cxn>
                </a:cxnLst>
                <a:rect l="0" t="0" r="r" b="b"/>
                <a:pathLst>
                  <a:path w="1217" h="584">
                    <a:moveTo>
                      <a:pt x="1" y="567"/>
                    </a:move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217" y="19"/>
                    </a:lnTo>
                    <a:lnTo>
                      <a:pt x="1217" y="65"/>
                    </a:lnTo>
                    <a:lnTo>
                      <a:pt x="1217" y="113"/>
                    </a:lnTo>
                    <a:lnTo>
                      <a:pt x="1217" y="160"/>
                    </a:lnTo>
                    <a:lnTo>
                      <a:pt x="1217" y="207"/>
                    </a:lnTo>
                    <a:lnTo>
                      <a:pt x="1217" y="301"/>
                    </a:lnTo>
                    <a:lnTo>
                      <a:pt x="1217" y="395"/>
                    </a:lnTo>
                    <a:lnTo>
                      <a:pt x="1217" y="489"/>
                    </a:lnTo>
                    <a:lnTo>
                      <a:pt x="1217" y="584"/>
                    </a:lnTo>
                    <a:lnTo>
                      <a:pt x="1" y="567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1969" y="2509"/>
                <a:ext cx="476" cy="194"/>
              </a:xfrm>
              <a:custGeom>
                <a:avLst/>
                <a:gdLst/>
                <a:ahLst/>
                <a:cxnLst>
                  <a:cxn ang="0">
                    <a:pos x="1184" y="17"/>
                  </a:cxn>
                  <a:cxn ang="0">
                    <a:pos x="1182" y="158"/>
                  </a:cxn>
                  <a:cxn ang="0">
                    <a:pos x="1182" y="299"/>
                  </a:cxn>
                  <a:cxn ang="0">
                    <a:pos x="1182" y="442"/>
                  </a:cxn>
                  <a:cxn ang="0">
                    <a:pos x="1181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84" y="17"/>
                  </a:cxn>
                </a:cxnLst>
                <a:rect l="0" t="0" r="r" b="b"/>
                <a:pathLst>
                  <a:path w="1184" h="582">
                    <a:moveTo>
                      <a:pt x="1184" y="17"/>
                    </a:moveTo>
                    <a:lnTo>
                      <a:pt x="1182" y="158"/>
                    </a:lnTo>
                    <a:lnTo>
                      <a:pt x="1182" y="299"/>
                    </a:lnTo>
                    <a:lnTo>
                      <a:pt x="1182" y="442"/>
                    </a:lnTo>
                    <a:lnTo>
                      <a:pt x="1181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84" y="1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969" y="2509"/>
                <a:ext cx="459" cy="194"/>
              </a:xfrm>
              <a:custGeom>
                <a:avLst/>
                <a:gdLst/>
                <a:ahLst/>
                <a:cxnLst>
                  <a:cxn ang="0">
                    <a:pos x="1142" y="17"/>
                  </a:cxn>
                  <a:cxn ang="0">
                    <a:pos x="1141" y="158"/>
                  </a:cxn>
                  <a:cxn ang="0">
                    <a:pos x="1141" y="299"/>
                  </a:cxn>
                  <a:cxn ang="0">
                    <a:pos x="1140" y="442"/>
                  </a:cxn>
                  <a:cxn ang="0">
                    <a:pos x="1138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42" y="17"/>
                  </a:cxn>
                </a:cxnLst>
                <a:rect l="0" t="0" r="r" b="b"/>
                <a:pathLst>
                  <a:path w="1142" h="582">
                    <a:moveTo>
                      <a:pt x="1142" y="17"/>
                    </a:moveTo>
                    <a:lnTo>
                      <a:pt x="1141" y="158"/>
                    </a:lnTo>
                    <a:lnTo>
                      <a:pt x="1141" y="299"/>
                    </a:lnTo>
                    <a:lnTo>
                      <a:pt x="1140" y="442"/>
                    </a:lnTo>
                    <a:lnTo>
                      <a:pt x="1138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42" y="17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969" y="2509"/>
                <a:ext cx="442" cy="194"/>
              </a:xfrm>
              <a:custGeom>
                <a:avLst/>
                <a:gdLst/>
                <a:ahLst/>
                <a:cxnLst>
                  <a:cxn ang="0">
                    <a:pos x="1099" y="16"/>
                  </a:cxn>
                  <a:cxn ang="0">
                    <a:pos x="1097" y="157"/>
                  </a:cxn>
                  <a:cxn ang="0">
                    <a:pos x="1097" y="299"/>
                  </a:cxn>
                  <a:cxn ang="0">
                    <a:pos x="1096" y="440"/>
                  </a:cxn>
                  <a:cxn ang="0">
                    <a:pos x="1095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99" y="16"/>
                  </a:cxn>
                </a:cxnLst>
                <a:rect l="0" t="0" r="r" b="b"/>
                <a:pathLst>
                  <a:path w="1099" h="582">
                    <a:moveTo>
                      <a:pt x="1099" y="16"/>
                    </a:moveTo>
                    <a:lnTo>
                      <a:pt x="1097" y="157"/>
                    </a:lnTo>
                    <a:lnTo>
                      <a:pt x="1097" y="299"/>
                    </a:lnTo>
                    <a:lnTo>
                      <a:pt x="1096" y="440"/>
                    </a:lnTo>
                    <a:lnTo>
                      <a:pt x="1095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99" y="16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1969" y="2509"/>
                <a:ext cx="424" cy="194"/>
              </a:xfrm>
              <a:custGeom>
                <a:avLst/>
                <a:gdLst/>
                <a:ahLst/>
                <a:cxnLst>
                  <a:cxn ang="0">
                    <a:pos x="1053" y="16"/>
                  </a:cxn>
                  <a:cxn ang="0">
                    <a:pos x="1052" y="157"/>
                  </a:cxn>
                  <a:cxn ang="0">
                    <a:pos x="1051" y="298"/>
                  </a:cxn>
                  <a:cxn ang="0">
                    <a:pos x="1049" y="440"/>
                  </a:cxn>
                  <a:cxn ang="0">
                    <a:pos x="1048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53" y="16"/>
                  </a:cxn>
                </a:cxnLst>
                <a:rect l="0" t="0" r="r" b="b"/>
                <a:pathLst>
                  <a:path w="1053" h="581">
                    <a:moveTo>
                      <a:pt x="1053" y="16"/>
                    </a:moveTo>
                    <a:lnTo>
                      <a:pt x="1052" y="157"/>
                    </a:lnTo>
                    <a:lnTo>
                      <a:pt x="1051" y="298"/>
                    </a:lnTo>
                    <a:lnTo>
                      <a:pt x="1049" y="440"/>
                    </a:lnTo>
                    <a:lnTo>
                      <a:pt x="1048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53" y="16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1969" y="2509"/>
                <a:ext cx="405" cy="194"/>
              </a:xfrm>
              <a:custGeom>
                <a:avLst/>
                <a:gdLst/>
                <a:ahLst/>
                <a:cxnLst>
                  <a:cxn ang="0">
                    <a:pos x="1005" y="15"/>
                  </a:cxn>
                  <a:cxn ang="0">
                    <a:pos x="1004" y="156"/>
                  </a:cxn>
                  <a:cxn ang="0">
                    <a:pos x="1003" y="298"/>
                  </a:cxn>
                  <a:cxn ang="0">
                    <a:pos x="1001" y="439"/>
                  </a:cxn>
                  <a:cxn ang="0">
                    <a:pos x="1000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05" y="15"/>
                  </a:cxn>
                </a:cxnLst>
                <a:rect l="0" t="0" r="r" b="b"/>
                <a:pathLst>
                  <a:path w="1005" h="581">
                    <a:moveTo>
                      <a:pt x="1005" y="15"/>
                    </a:moveTo>
                    <a:lnTo>
                      <a:pt x="1004" y="156"/>
                    </a:lnTo>
                    <a:lnTo>
                      <a:pt x="1003" y="298"/>
                    </a:lnTo>
                    <a:lnTo>
                      <a:pt x="1001" y="439"/>
                    </a:lnTo>
                    <a:lnTo>
                      <a:pt x="1000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05" y="15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1969" y="2509"/>
                <a:ext cx="384" cy="193"/>
              </a:xfrm>
              <a:custGeom>
                <a:avLst/>
                <a:gdLst/>
                <a:ahLst/>
                <a:cxnLst>
                  <a:cxn ang="0">
                    <a:pos x="956" y="15"/>
                  </a:cxn>
                  <a:cxn ang="0">
                    <a:pos x="955" y="156"/>
                  </a:cxn>
                  <a:cxn ang="0">
                    <a:pos x="953" y="297"/>
                  </a:cxn>
                  <a:cxn ang="0">
                    <a:pos x="951" y="439"/>
                  </a:cxn>
                  <a:cxn ang="0">
                    <a:pos x="949" y="580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56" y="15"/>
                  </a:cxn>
                </a:cxnLst>
                <a:rect l="0" t="0" r="r" b="b"/>
                <a:pathLst>
                  <a:path w="956" h="580">
                    <a:moveTo>
                      <a:pt x="956" y="15"/>
                    </a:moveTo>
                    <a:lnTo>
                      <a:pt x="955" y="156"/>
                    </a:lnTo>
                    <a:lnTo>
                      <a:pt x="953" y="297"/>
                    </a:lnTo>
                    <a:lnTo>
                      <a:pt x="951" y="439"/>
                    </a:lnTo>
                    <a:lnTo>
                      <a:pt x="949" y="580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56" y="15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969" y="2509"/>
                <a:ext cx="364" cy="193"/>
              </a:xfrm>
              <a:custGeom>
                <a:avLst/>
                <a:gdLst/>
                <a:ahLst/>
                <a:cxnLst>
                  <a:cxn ang="0">
                    <a:pos x="905" y="15"/>
                  </a:cxn>
                  <a:cxn ang="0">
                    <a:pos x="904" y="156"/>
                  </a:cxn>
                  <a:cxn ang="0">
                    <a:pos x="901" y="297"/>
                  </a:cxn>
                  <a:cxn ang="0">
                    <a:pos x="900" y="438"/>
                  </a:cxn>
                  <a:cxn ang="0">
                    <a:pos x="897" y="579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05" y="15"/>
                  </a:cxn>
                </a:cxnLst>
                <a:rect l="0" t="0" r="r" b="b"/>
                <a:pathLst>
                  <a:path w="905" h="579">
                    <a:moveTo>
                      <a:pt x="905" y="15"/>
                    </a:moveTo>
                    <a:lnTo>
                      <a:pt x="904" y="156"/>
                    </a:lnTo>
                    <a:lnTo>
                      <a:pt x="901" y="297"/>
                    </a:lnTo>
                    <a:lnTo>
                      <a:pt x="900" y="438"/>
                    </a:lnTo>
                    <a:lnTo>
                      <a:pt x="897" y="579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05" y="15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969" y="2509"/>
                <a:ext cx="343" cy="193"/>
              </a:xfrm>
              <a:custGeom>
                <a:avLst/>
                <a:gdLst/>
                <a:ahLst/>
                <a:cxnLst>
                  <a:cxn ang="0">
                    <a:pos x="851" y="13"/>
                  </a:cxn>
                  <a:cxn ang="0">
                    <a:pos x="850" y="154"/>
                  </a:cxn>
                  <a:cxn ang="0">
                    <a:pos x="847" y="295"/>
                  </a:cxn>
                  <a:cxn ang="0">
                    <a:pos x="846" y="436"/>
                  </a:cxn>
                  <a:cxn ang="0">
                    <a:pos x="843" y="579"/>
                  </a:cxn>
                  <a:cxn ang="0">
                    <a:pos x="2" y="567"/>
                  </a:cxn>
                  <a:cxn ang="0">
                    <a:pos x="2" y="426"/>
                  </a:cxn>
                  <a:cxn ang="0">
                    <a:pos x="2" y="283"/>
                  </a:cxn>
                  <a:cxn ang="0">
                    <a:pos x="2" y="142"/>
                  </a:cxn>
                  <a:cxn ang="0">
                    <a:pos x="0" y="0"/>
                  </a:cxn>
                  <a:cxn ang="0">
                    <a:pos x="851" y="13"/>
                  </a:cxn>
                </a:cxnLst>
                <a:rect l="0" t="0" r="r" b="b"/>
                <a:pathLst>
                  <a:path w="851" h="579">
                    <a:moveTo>
                      <a:pt x="851" y="13"/>
                    </a:moveTo>
                    <a:lnTo>
                      <a:pt x="850" y="154"/>
                    </a:lnTo>
                    <a:lnTo>
                      <a:pt x="847" y="295"/>
                    </a:lnTo>
                    <a:lnTo>
                      <a:pt x="846" y="436"/>
                    </a:lnTo>
                    <a:lnTo>
                      <a:pt x="843" y="579"/>
                    </a:lnTo>
                    <a:lnTo>
                      <a:pt x="2" y="567"/>
                    </a:lnTo>
                    <a:lnTo>
                      <a:pt x="2" y="426"/>
                    </a:lnTo>
                    <a:lnTo>
                      <a:pt x="2" y="283"/>
                    </a:lnTo>
                    <a:lnTo>
                      <a:pt x="2" y="142"/>
                    </a:lnTo>
                    <a:lnTo>
                      <a:pt x="0" y="0"/>
                    </a:lnTo>
                    <a:lnTo>
                      <a:pt x="851" y="13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1971" y="2509"/>
                <a:ext cx="320" cy="192"/>
              </a:xfrm>
              <a:custGeom>
                <a:avLst/>
                <a:gdLst/>
                <a:ahLst/>
                <a:cxnLst>
                  <a:cxn ang="0">
                    <a:pos x="792" y="11"/>
                  </a:cxn>
                  <a:cxn ang="0">
                    <a:pos x="791" y="152"/>
                  </a:cxn>
                  <a:cxn ang="0">
                    <a:pos x="788" y="293"/>
                  </a:cxn>
                  <a:cxn ang="0">
                    <a:pos x="787" y="435"/>
                  </a:cxn>
                  <a:cxn ang="0">
                    <a:pos x="784" y="576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792" y="11"/>
                  </a:cxn>
                </a:cxnLst>
                <a:rect l="0" t="0" r="r" b="b"/>
                <a:pathLst>
                  <a:path w="792" h="576">
                    <a:moveTo>
                      <a:pt x="792" y="11"/>
                    </a:moveTo>
                    <a:lnTo>
                      <a:pt x="791" y="152"/>
                    </a:lnTo>
                    <a:lnTo>
                      <a:pt x="788" y="293"/>
                    </a:lnTo>
                    <a:lnTo>
                      <a:pt x="787" y="435"/>
                    </a:lnTo>
                    <a:lnTo>
                      <a:pt x="784" y="576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792" y="11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1973" y="2509"/>
                <a:ext cx="297" cy="192"/>
              </a:xfrm>
              <a:custGeom>
                <a:avLst/>
                <a:gdLst/>
                <a:ahLst/>
                <a:cxnLst>
                  <a:cxn ang="0">
                    <a:pos x="738" y="11"/>
                  </a:cxn>
                  <a:cxn ang="0">
                    <a:pos x="736" y="152"/>
                  </a:cxn>
                  <a:cxn ang="0">
                    <a:pos x="733" y="293"/>
                  </a:cxn>
                  <a:cxn ang="0">
                    <a:pos x="732" y="434"/>
                  </a:cxn>
                  <a:cxn ang="0">
                    <a:pos x="729" y="576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2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738" y="11"/>
                  </a:cxn>
                </a:cxnLst>
                <a:rect l="0" t="0" r="r" b="b"/>
                <a:pathLst>
                  <a:path w="738" h="576">
                    <a:moveTo>
                      <a:pt x="738" y="11"/>
                    </a:moveTo>
                    <a:lnTo>
                      <a:pt x="736" y="152"/>
                    </a:lnTo>
                    <a:lnTo>
                      <a:pt x="733" y="293"/>
                    </a:lnTo>
                    <a:lnTo>
                      <a:pt x="732" y="434"/>
                    </a:lnTo>
                    <a:lnTo>
                      <a:pt x="729" y="576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2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738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1975" y="2509"/>
                <a:ext cx="273" cy="192"/>
              </a:xfrm>
              <a:custGeom>
                <a:avLst/>
                <a:gdLst/>
                <a:ahLst/>
                <a:cxnLst>
                  <a:cxn ang="0">
                    <a:pos x="679" y="10"/>
                  </a:cxn>
                  <a:cxn ang="0">
                    <a:pos x="678" y="151"/>
                  </a:cxn>
                  <a:cxn ang="0">
                    <a:pos x="675" y="292"/>
                  </a:cxn>
                  <a:cxn ang="0">
                    <a:pos x="674" y="434"/>
                  </a:cxn>
                  <a:cxn ang="0">
                    <a:pos x="671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79" y="10"/>
                  </a:cxn>
                </a:cxnLst>
                <a:rect l="0" t="0" r="r" b="b"/>
                <a:pathLst>
                  <a:path w="679" h="575">
                    <a:moveTo>
                      <a:pt x="679" y="10"/>
                    </a:moveTo>
                    <a:lnTo>
                      <a:pt x="678" y="151"/>
                    </a:lnTo>
                    <a:lnTo>
                      <a:pt x="675" y="292"/>
                    </a:lnTo>
                    <a:lnTo>
                      <a:pt x="674" y="434"/>
                    </a:lnTo>
                    <a:lnTo>
                      <a:pt x="671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79" y="1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1976" y="2509"/>
                <a:ext cx="252" cy="192"/>
              </a:xfrm>
              <a:custGeom>
                <a:avLst/>
                <a:gdLst/>
                <a:ahLst/>
                <a:cxnLst>
                  <a:cxn ang="0">
                    <a:pos x="624" y="10"/>
                  </a:cxn>
                  <a:cxn ang="0">
                    <a:pos x="623" y="151"/>
                  </a:cxn>
                  <a:cxn ang="0">
                    <a:pos x="620" y="292"/>
                  </a:cxn>
                  <a:cxn ang="0">
                    <a:pos x="619" y="434"/>
                  </a:cxn>
                  <a:cxn ang="0">
                    <a:pos x="616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24" y="10"/>
                  </a:cxn>
                </a:cxnLst>
                <a:rect l="0" t="0" r="r" b="b"/>
                <a:pathLst>
                  <a:path w="624" h="575">
                    <a:moveTo>
                      <a:pt x="624" y="10"/>
                    </a:moveTo>
                    <a:lnTo>
                      <a:pt x="623" y="151"/>
                    </a:lnTo>
                    <a:lnTo>
                      <a:pt x="620" y="292"/>
                    </a:lnTo>
                    <a:lnTo>
                      <a:pt x="619" y="434"/>
                    </a:lnTo>
                    <a:lnTo>
                      <a:pt x="616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24" y="1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1977" y="2509"/>
                <a:ext cx="231" cy="192"/>
              </a:xfrm>
              <a:custGeom>
                <a:avLst/>
                <a:gdLst/>
                <a:ahLst/>
                <a:cxnLst>
                  <a:cxn ang="0">
                    <a:pos x="572" y="8"/>
                  </a:cxn>
                  <a:cxn ang="0">
                    <a:pos x="570" y="149"/>
                  </a:cxn>
                  <a:cxn ang="0">
                    <a:pos x="568" y="290"/>
                  </a:cxn>
                  <a:cxn ang="0">
                    <a:pos x="566" y="433"/>
                  </a:cxn>
                  <a:cxn ang="0">
                    <a:pos x="564" y="574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572" y="8"/>
                  </a:cxn>
                </a:cxnLst>
                <a:rect l="0" t="0" r="r" b="b"/>
                <a:pathLst>
                  <a:path w="572" h="574">
                    <a:moveTo>
                      <a:pt x="572" y="8"/>
                    </a:moveTo>
                    <a:lnTo>
                      <a:pt x="570" y="149"/>
                    </a:lnTo>
                    <a:lnTo>
                      <a:pt x="568" y="290"/>
                    </a:lnTo>
                    <a:lnTo>
                      <a:pt x="566" y="433"/>
                    </a:lnTo>
                    <a:lnTo>
                      <a:pt x="564" y="574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572" y="8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979" y="2509"/>
                <a:ext cx="209" cy="191"/>
              </a:xfrm>
              <a:custGeom>
                <a:avLst/>
                <a:gdLst/>
                <a:ahLst/>
                <a:cxnLst>
                  <a:cxn ang="0">
                    <a:pos x="518" y="8"/>
                  </a:cxn>
                  <a:cxn ang="0">
                    <a:pos x="517" y="149"/>
                  </a:cxn>
                  <a:cxn ang="0">
                    <a:pos x="516" y="290"/>
                  </a:cxn>
                  <a:cxn ang="0">
                    <a:pos x="513" y="431"/>
                  </a:cxn>
                  <a:cxn ang="0">
                    <a:pos x="512" y="572"/>
                  </a:cxn>
                  <a:cxn ang="0">
                    <a:pos x="2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518" y="8"/>
                  </a:cxn>
                </a:cxnLst>
                <a:rect l="0" t="0" r="r" b="b"/>
                <a:pathLst>
                  <a:path w="518" h="572">
                    <a:moveTo>
                      <a:pt x="518" y="8"/>
                    </a:moveTo>
                    <a:lnTo>
                      <a:pt x="517" y="149"/>
                    </a:lnTo>
                    <a:lnTo>
                      <a:pt x="516" y="290"/>
                    </a:lnTo>
                    <a:lnTo>
                      <a:pt x="513" y="431"/>
                    </a:lnTo>
                    <a:lnTo>
                      <a:pt x="512" y="572"/>
                    </a:lnTo>
                    <a:lnTo>
                      <a:pt x="2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518" y="8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981" y="2509"/>
                <a:ext cx="189" cy="191"/>
              </a:xfrm>
              <a:custGeom>
                <a:avLst/>
                <a:gdLst/>
                <a:ahLst/>
                <a:cxnLst>
                  <a:cxn ang="0">
                    <a:pos x="468" y="7"/>
                  </a:cxn>
                  <a:cxn ang="0">
                    <a:pos x="466" y="148"/>
                  </a:cxn>
                  <a:cxn ang="0">
                    <a:pos x="465" y="289"/>
                  </a:cxn>
                  <a:cxn ang="0">
                    <a:pos x="462" y="431"/>
                  </a:cxn>
                  <a:cxn ang="0">
                    <a:pos x="461" y="572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68" y="7"/>
                  </a:cxn>
                </a:cxnLst>
                <a:rect l="0" t="0" r="r" b="b"/>
                <a:pathLst>
                  <a:path w="468" h="572">
                    <a:moveTo>
                      <a:pt x="468" y="7"/>
                    </a:moveTo>
                    <a:lnTo>
                      <a:pt x="466" y="148"/>
                    </a:lnTo>
                    <a:lnTo>
                      <a:pt x="465" y="289"/>
                    </a:lnTo>
                    <a:lnTo>
                      <a:pt x="462" y="431"/>
                    </a:lnTo>
                    <a:lnTo>
                      <a:pt x="461" y="572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68" y="7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982" y="2509"/>
                <a:ext cx="168" cy="191"/>
              </a:xfrm>
              <a:custGeom>
                <a:avLst/>
                <a:gdLst/>
                <a:ahLst/>
                <a:cxnLst>
                  <a:cxn ang="0">
                    <a:pos x="419" y="7"/>
                  </a:cxn>
                  <a:cxn ang="0">
                    <a:pos x="418" y="148"/>
                  </a:cxn>
                  <a:cxn ang="0">
                    <a:pos x="417" y="289"/>
                  </a:cxn>
                  <a:cxn ang="0">
                    <a:pos x="415" y="431"/>
                  </a:cxn>
                  <a:cxn ang="0">
                    <a:pos x="414" y="572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19" y="7"/>
                  </a:cxn>
                </a:cxnLst>
                <a:rect l="0" t="0" r="r" b="b"/>
                <a:pathLst>
                  <a:path w="419" h="572">
                    <a:moveTo>
                      <a:pt x="419" y="7"/>
                    </a:moveTo>
                    <a:lnTo>
                      <a:pt x="418" y="148"/>
                    </a:lnTo>
                    <a:lnTo>
                      <a:pt x="417" y="289"/>
                    </a:lnTo>
                    <a:lnTo>
                      <a:pt x="415" y="431"/>
                    </a:lnTo>
                    <a:lnTo>
                      <a:pt x="414" y="572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19" y="7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5" name="Freeform 39"/>
              <p:cNvSpPr>
                <a:spLocks/>
              </p:cNvSpPr>
              <p:nvPr/>
            </p:nvSpPr>
            <p:spPr bwMode="auto">
              <a:xfrm>
                <a:off x="1983" y="2509"/>
                <a:ext cx="152" cy="191"/>
              </a:xfrm>
              <a:custGeom>
                <a:avLst/>
                <a:gdLst/>
                <a:ahLst/>
                <a:cxnLst>
                  <a:cxn ang="0">
                    <a:pos x="375" y="6"/>
                  </a:cxn>
                  <a:cxn ang="0">
                    <a:pos x="374" y="147"/>
                  </a:cxn>
                  <a:cxn ang="0">
                    <a:pos x="373" y="289"/>
                  </a:cxn>
                  <a:cxn ang="0">
                    <a:pos x="371" y="430"/>
                  </a:cxn>
                  <a:cxn ang="0">
                    <a:pos x="370" y="571"/>
                  </a:cxn>
                  <a:cxn ang="0">
                    <a:pos x="1" y="566"/>
                  </a:cxn>
                  <a:cxn ang="0">
                    <a:pos x="1" y="425"/>
                  </a:cxn>
                  <a:cxn ang="0">
                    <a:pos x="1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75" y="6"/>
                  </a:cxn>
                </a:cxnLst>
                <a:rect l="0" t="0" r="r" b="b"/>
                <a:pathLst>
                  <a:path w="375" h="571">
                    <a:moveTo>
                      <a:pt x="375" y="6"/>
                    </a:moveTo>
                    <a:lnTo>
                      <a:pt x="374" y="147"/>
                    </a:lnTo>
                    <a:lnTo>
                      <a:pt x="373" y="289"/>
                    </a:lnTo>
                    <a:lnTo>
                      <a:pt x="371" y="430"/>
                    </a:lnTo>
                    <a:lnTo>
                      <a:pt x="370" y="571"/>
                    </a:lnTo>
                    <a:lnTo>
                      <a:pt x="1" y="566"/>
                    </a:lnTo>
                    <a:lnTo>
                      <a:pt x="1" y="425"/>
                    </a:lnTo>
                    <a:lnTo>
                      <a:pt x="1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75" y="6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6" name="Freeform 40"/>
              <p:cNvSpPr>
                <a:spLocks/>
              </p:cNvSpPr>
              <p:nvPr/>
            </p:nvSpPr>
            <p:spPr bwMode="auto">
              <a:xfrm>
                <a:off x="1983" y="2509"/>
                <a:ext cx="135" cy="191"/>
              </a:xfrm>
              <a:custGeom>
                <a:avLst/>
                <a:gdLst/>
                <a:ahLst/>
                <a:cxnLst>
                  <a:cxn ang="0">
                    <a:pos x="333" y="4"/>
                  </a:cxn>
                  <a:cxn ang="0">
                    <a:pos x="332" y="147"/>
                  </a:cxn>
                  <a:cxn ang="0">
                    <a:pos x="332" y="289"/>
                  </a:cxn>
                  <a:cxn ang="0">
                    <a:pos x="331" y="430"/>
                  </a:cxn>
                  <a:cxn ang="0">
                    <a:pos x="329" y="571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33" y="4"/>
                  </a:cxn>
                </a:cxnLst>
                <a:rect l="0" t="0" r="r" b="b"/>
                <a:pathLst>
                  <a:path w="333" h="571">
                    <a:moveTo>
                      <a:pt x="333" y="4"/>
                    </a:moveTo>
                    <a:lnTo>
                      <a:pt x="332" y="147"/>
                    </a:lnTo>
                    <a:lnTo>
                      <a:pt x="332" y="289"/>
                    </a:lnTo>
                    <a:lnTo>
                      <a:pt x="331" y="430"/>
                    </a:lnTo>
                    <a:lnTo>
                      <a:pt x="329" y="571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33" y="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7" name="Freeform 41"/>
              <p:cNvSpPr>
                <a:spLocks/>
              </p:cNvSpPr>
              <p:nvPr/>
            </p:nvSpPr>
            <p:spPr bwMode="auto">
              <a:xfrm>
                <a:off x="1881" y="2615"/>
                <a:ext cx="168" cy="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412" y="208"/>
                  </a:cxn>
                  <a:cxn ang="0">
                    <a:pos x="417" y="29"/>
                  </a:cxn>
                  <a:cxn ang="0">
                    <a:pos x="0" y="0"/>
                  </a:cxn>
                </a:cxnLst>
                <a:rect l="0" t="0" r="r" b="b"/>
                <a:pathLst>
                  <a:path w="417" h="208">
                    <a:moveTo>
                      <a:pt x="0" y="0"/>
                    </a:moveTo>
                    <a:lnTo>
                      <a:pt x="0" y="184"/>
                    </a:lnTo>
                    <a:lnTo>
                      <a:pt x="412" y="208"/>
                    </a:lnTo>
                    <a:lnTo>
                      <a:pt x="417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51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8" name="Freeform 42"/>
              <p:cNvSpPr>
                <a:spLocks/>
              </p:cNvSpPr>
              <p:nvPr/>
            </p:nvSpPr>
            <p:spPr bwMode="auto">
              <a:xfrm>
                <a:off x="2342" y="2510"/>
                <a:ext cx="269" cy="41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0" y="122"/>
                  </a:cxn>
                  <a:cxn ang="0">
                    <a:pos x="666" y="117"/>
                  </a:cxn>
                  <a:cxn ang="0">
                    <a:pos x="657" y="0"/>
                  </a:cxn>
                  <a:cxn ang="0">
                    <a:pos x="0" y="15"/>
                  </a:cxn>
                </a:cxnLst>
                <a:rect l="0" t="0" r="r" b="b"/>
                <a:pathLst>
                  <a:path w="666" h="122">
                    <a:moveTo>
                      <a:pt x="0" y="15"/>
                    </a:moveTo>
                    <a:lnTo>
                      <a:pt x="0" y="122"/>
                    </a:lnTo>
                    <a:lnTo>
                      <a:pt x="666" y="117"/>
                    </a:lnTo>
                    <a:lnTo>
                      <a:pt x="657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C35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49" name="Freeform 43"/>
              <p:cNvSpPr>
                <a:spLocks/>
              </p:cNvSpPr>
              <p:nvPr/>
            </p:nvSpPr>
            <p:spPr bwMode="auto">
              <a:xfrm>
                <a:off x="2607" y="2510"/>
                <a:ext cx="138" cy="46"/>
              </a:xfrm>
              <a:custGeom>
                <a:avLst/>
                <a:gdLst/>
                <a:ahLst/>
                <a:cxnLst>
                  <a:cxn ang="0">
                    <a:pos x="341" y="28"/>
                  </a:cxn>
                  <a:cxn ang="0">
                    <a:pos x="341" y="137"/>
                  </a:cxn>
                  <a:cxn ang="0">
                    <a:pos x="2" y="109"/>
                  </a:cxn>
                  <a:cxn ang="0">
                    <a:pos x="0" y="0"/>
                  </a:cxn>
                  <a:cxn ang="0">
                    <a:pos x="341" y="28"/>
                  </a:cxn>
                </a:cxnLst>
                <a:rect l="0" t="0" r="r" b="b"/>
                <a:pathLst>
                  <a:path w="341" h="137">
                    <a:moveTo>
                      <a:pt x="341" y="28"/>
                    </a:moveTo>
                    <a:lnTo>
                      <a:pt x="341" y="137"/>
                    </a:lnTo>
                    <a:lnTo>
                      <a:pt x="2" y="109"/>
                    </a:lnTo>
                    <a:lnTo>
                      <a:pt x="0" y="0"/>
                    </a:lnTo>
                    <a:lnTo>
                      <a:pt x="341" y="28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0" name="Freeform 44"/>
              <p:cNvSpPr>
                <a:spLocks/>
              </p:cNvSpPr>
              <p:nvPr/>
            </p:nvSpPr>
            <p:spPr bwMode="auto">
              <a:xfrm>
                <a:off x="2293" y="2532"/>
                <a:ext cx="303" cy="259"/>
              </a:xfrm>
              <a:custGeom>
                <a:avLst/>
                <a:gdLst/>
                <a:ahLst/>
                <a:cxnLst>
                  <a:cxn ang="0">
                    <a:pos x="755" y="0"/>
                  </a:cxn>
                  <a:cxn ang="0">
                    <a:pos x="0" y="10"/>
                  </a:cxn>
                  <a:cxn ang="0">
                    <a:pos x="0" y="745"/>
                  </a:cxn>
                  <a:cxn ang="0">
                    <a:pos x="755" y="777"/>
                  </a:cxn>
                  <a:cxn ang="0">
                    <a:pos x="755" y="0"/>
                  </a:cxn>
                </a:cxnLst>
                <a:rect l="0" t="0" r="r" b="b"/>
                <a:pathLst>
                  <a:path w="755" h="777">
                    <a:moveTo>
                      <a:pt x="755" y="0"/>
                    </a:moveTo>
                    <a:lnTo>
                      <a:pt x="0" y="10"/>
                    </a:lnTo>
                    <a:lnTo>
                      <a:pt x="0" y="745"/>
                    </a:lnTo>
                    <a:lnTo>
                      <a:pt x="755" y="777"/>
                    </a:lnTo>
                    <a:lnTo>
                      <a:pt x="755" y="0"/>
                    </a:lnTo>
                    <a:close/>
                  </a:path>
                </a:pathLst>
              </a:custGeom>
              <a:solidFill>
                <a:srgbClr val="8CA5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1" name="Freeform 45"/>
              <p:cNvSpPr>
                <a:spLocks/>
              </p:cNvSpPr>
              <p:nvPr/>
            </p:nvSpPr>
            <p:spPr bwMode="auto">
              <a:xfrm>
                <a:off x="2300" y="2538"/>
                <a:ext cx="289" cy="263"/>
              </a:xfrm>
              <a:custGeom>
                <a:avLst/>
                <a:gdLst/>
                <a:ahLst/>
                <a:cxnLst>
                  <a:cxn ang="0">
                    <a:pos x="718" y="0"/>
                  </a:cxn>
                  <a:cxn ang="0">
                    <a:pos x="0" y="12"/>
                  </a:cxn>
                  <a:cxn ang="0">
                    <a:pos x="0" y="755"/>
                  </a:cxn>
                  <a:cxn ang="0">
                    <a:pos x="718" y="788"/>
                  </a:cxn>
                  <a:cxn ang="0">
                    <a:pos x="718" y="0"/>
                  </a:cxn>
                </a:cxnLst>
                <a:rect l="0" t="0" r="r" b="b"/>
                <a:pathLst>
                  <a:path w="718" h="788">
                    <a:moveTo>
                      <a:pt x="718" y="0"/>
                    </a:moveTo>
                    <a:lnTo>
                      <a:pt x="0" y="12"/>
                    </a:lnTo>
                    <a:lnTo>
                      <a:pt x="0" y="755"/>
                    </a:lnTo>
                    <a:lnTo>
                      <a:pt x="718" y="788"/>
                    </a:lnTo>
                    <a:lnTo>
                      <a:pt x="718" y="0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2188" y="2623"/>
                <a:ext cx="40" cy="62"/>
              </a:xfrm>
              <a:custGeom>
                <a:avLst/>
                <a:gdLst/>
                <a:ahLst/>
                <a:cxnLst>
                  <a:cxn ang="0">
                    <a:pos x="99" y="1"/>
                  </a:cxn>
                  <a:cxn ang="0">
                    <a:pos x="99" y="183"/>
                  </a:cxn>
                  <a:cxn ang="0">
                    <a:pos x="0" y="186"/>
                  </a:cxn>
                  <a:cxn ang="0">
                    <a:pos x="0" y="0"/>
                  </a:cxn>
                  <a:cxn ang="0">
                    <a:pos x="99" y="1"/>
                  </a:cxn>
                </a:cxnLst>
                <a:rect l="0" t="0" r="r" b="b"/>
                <a:pathLst>
                  <a:path w="99" h="186">
                    <a:moveTo>
                      <a:pt x="99" y="1"/>
                    </a:moveTo>
                    <a:lnTo>
                      <a:pt x="99" y="183"/>
                    </a:lnTo>
                    <a:lnTo>
                      <a:pt x="0" y="186"/>
                    </a:lnTo>
                    <a:lnTo>
                      <a:pt x="0" y="0"/>
                    </a:lnTo>
                    <a:lnTo>
                      <a:pt x="99" y="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3" name="Freeform 47"/>
              <p:cNvSpPr>
                <a:spLocks/>
              </p:cNvSpPr>
              <p:nvPr/>
            </p:nvSpPr>
            <p:spPr bwMode="auto">
              <a:xfrm>
                <a:off x="2191" y="2629"/>
                <a:ext cx="33" cy="50"/>
              </a:xfrm>
              <a:custGeom>
                <a:avLst/>
                <a:gdLst/>
                <a:ahLst/>
                <a:cxnLst>
                  <a:cxn ang="0">
                    <a:pos x="80" y="1"/>
                  </a:cxn>
                  <a:cxn ang="0">
                    <a:pos x="80" y="150"/>
                  </a:cxn>
                  <a:cxn ang="0">
                    <a:pos x="0" y="152"/>
                  </a:cxn>
                  <a:cxn ang="0">
                    <a:pos x="0" y="0"/>
                  </a:cxn>
                  <a:cxn ang="0">
                    <a:pos x="80" y="1"/>
                  </a:cxn>
                </a:cxnLst>
                <a:rect l="0" t="0" r="r" b="b"/>
                <a:pathLst>
                  <a:path w="80" h="152">
                    <a:moveTo>
                      <a:pt x="80" y="1"/>
                    </a:moveTo>
                    <a:lnTo>
                      <a:pt x="80" y="150"/>
                    </a:lnTo>
                    <a:lnTo>
                      <a:pt x="0" y="152"/>
                    </a:lnTo>
                    <a:lnTo>
                      <a:pt x="0" y="0"/>
                    </a:lnTo>
                    <a:lnTo>
                      <a:pt x="80" y="1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4" name="Freeform 48"/>
              <p:cNvSpPr>
                <a:spLocks/>
              </p:cNvSpPr>
              <p:nvPr/>
            </p:nvSpPr>
            <p:spPr bwMode="auto">
              <a:xfrm>
                <a:off x="1698" y="2615"/>
                <a:ext cx="183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2"/>
                  </a:cxn>
                  <a:cxn ang="0">
                    <a:pos x="454" y="184"/>
                  </a:cxn>
                  <a:cxn ang="0">
                    <a:pos x="454" y="0"/>
                  </a:cxn>
                  <a:cxn ang="0">
                    <a:pos x="0" y="0"/>
                  </a:cxn>
                </a:cxnLst>
                <a:rect l="0" t="0" r="r" b="b"/>
                <a:pathLst>
                  <a:path w="454" h="184">
                    <a:moveTo>
                      <a:pt x="0" y="0"/>
                    </a:moveTo>
                    <a:lnTo>
                      <a:pt x="0" y="172"/>
                    </a:lnTo>
                    <a:lnTo>
                      <a:pt x="454" y="184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5" name="Freeform 49"/>
              <p:cNvSpPr>
                <a:spLocks/>
              </p:cNvSpPr>
              <p:nvPr/>
            </p:nvSpPr>
            <p:spPr bwMode="auto">
              <a:xfrm>
                <a:off x="1703" y="2617"/>
                <a:ext cx="174" cy="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4"/>
                  </a:cxn>
                  <a:cxn ang="0">
                    <a:pos x="432" y="174"/>
                  </a:cxn>
                  <a:cxn ang="0">
                    <a:pos x="432" y="1"/>
                  </a:cxn>
                  <a:cxn ang="0">
                    <a:pos x="0" y="0"/>
                  </a:cxn>
                </a:cxnLst>
                <a:rect l="0" t="0" r="r" b="b"/>
                <a:pathLst>
                  <a:path w="432" h="174">
                    <a:moveTo>
                      <a:pt x="0" y="0"/>
                    </a:moveTo>
                    <a:lnTo>
                      <a:pt x="0" y="164"/>
                    </a:lnTo>
                    <a:lnTo>
                      <a:pt x="432" y="174"/>
                    </a:lnTo>
                    <a:lnTo>
                      <a:pt x="43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6" name="Freeform 50"/>
              <p:cNvSpPr>
                <a:spLocks/>
              </p:cNvSpPr>
              <p:nvPr/>
            </p:nvSpPr>
            <p:spPr bwMode="auto">
              <a:xfrm>
                <a:off x="1674" y="2672"/>
                <a:ext cx="330" cy="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8"/>
                  </a:cxn>
                  <a:cxn ang="0">
                    <a:pos x="817" y="189"/>
                  </a:cxn>
                  <a:cxn ang="0">
                    <a:pos x="817" y="18"/>
                  </a:cxn>
                  <a:cxn ang="0">
                    <a:pos x="808" y="18"/>
                  </a:cxn>
                  <a:cxn ang="0">
                    <a:pos x="782" y="16"/>
                  </a:cxn>
                  <a:cxn ang="0">
                    <a:pos x="740" y="16"/>
                  </a:cxn>
                  <a:cxn ang="0">
                    <a:pos x="687" y="15"/>
                  </a:cxn>
                  <a:cxn ang="0">
                    <a:pos x="624" y="14"/>
                  </a:cxn>
                  <a:cxn ang="0">
                    <a:pos x="555" y="12"/>
                  </a:cxn>
                  <a:cxn ang="0">
                    <a:pos x="479" y="11"/>
                  </a:cxn>
                  <a:cxn ang="0">
                    <a:pos x="403" y="8"/>
                  </a:cxn>
                  <a:cxn ang="0">
                    <a:pos x="326" y="7"/>
                  </a:cxn>
                  <a:cxn ang="0">
                    <a:pos x="251" y="6"/>
                  </a:cxn>
                  <a:cxn ang="0">
                    <a:pos x="182" y="4"/>
                  </a:cxn>
                  <a:cxn ang="0">
                    <a:pos x="121" y="3"/>
                  </a:cxn>
                  <a:cxn ang="0">
                    <a:pos x="69" y="2"/>
                  </a:cxn>
                  <a:cxn ang="0">
                    <a:pos x="30" y="2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817" h="189">
                    <a:moveTo>
                      <a:pt x="0" y="0"/>
                    </a:moveTo>
                    <a:lnTo>
                      <a:pt x="0" y="168"/>
                    </a:lnTo>
                    <a:lnTo>
                      <a:pt x="817" y="189"/>
                    </a:lnTo>
                    <a:lnTo>
                      <a:pt x="817" y="18"/>
                    </a:lnTo>
                    <a:lnTo>
                      <a:pt x="808" y="18"/>
                    </a:lnTo>
                    <a:lnTo>
                      <a:pt x="782" y="16"/>
                    </a:lnTo>
                    <a:lnTo>
                      <a:pt x="740" y="16"/>
                    </a:lnTo>
                    <a:lnTo>
                      <a:pt x="687" y="15"/>
                    </a:lnTo>
                    <a:lnTo>
                      <a:pt x="624" y="14"/>
                    </a:lnTo>
                    <a:lnTo>
                      <a:pt x="555" y="12"/>
                    </a:lnTo>
                    <a:lnTo>
                      <a:pt x="479" y="11"/>
                    </a:lnTo>
                    <a:lnTo>
                      <a:pt x="403" y="8"/>
                    </a:lnTo>
                    <a:lnTo>
                      <a:pt x="326" y="7"/>
                    </a:lnTo>
                    <a:lnTo>
                      <a:pt x="251" y="6"/>
                    </a:lnTo>
                    <a:lnTo>
                      <a:pt x="182" y="4"/>
                    </a:lnTo>
                    <a:lnTo>
                      <a:pt x="121" y="3"/>
                    </a:lnTo>
                    <a:lnTo>
                      <a:pt x="69" y="2"/>
                    </a:lnTo>
                    <a:lnTo>
                      <a:pt x="30" y="2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7" name="Freeform 51"/>
              <p:cNvSpPr>
                <a:spLocks/>
              </p:cNvSpPr>
              <p:nvPr/>
            </p:nvSpPr>
            <p:spPr bwMode="auto">
              <a:xfrm>
                <a:off x="1682" y="2677"/>
                <a:ext cx="315" cy="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9"/>
                  </a:cxn>
                  <a:cxn ang="0">
                    <a:pos x="778" y="170"/>
                  </a:cxn>
                  <a:cxn ang="0">
                    <a:pos x="778" y="17"/>
                  </a:cxn>
                  <a:cxn ang="0">
                    <a:pos x="769" y="17"/>
                  </a:cxn>
                  <a:cxn ang="0">
                    <a:pos x="743" y="16"/>
                  </a:cxn>
                  <a:cxn ang="0">
                    <a:pos x="705" y="16"/>
                  </a:cxn>
                  <a:cxn ang="0">
                    <a:pos x="654" y="15"/>
                  </a:cxn>
                  <a:cxn ang="0">
                    <a:pos x="594" y="13"/>
                  </a:cxn>
                  <a:cxn ang="0">
                    <a:pos x="527" y="12"/>
                  </a:cxn>
                  <a:cxn ang="0">
                    <a:pos x="457" y="11"/>
                  </a:cxn>
                  <a:cxn ang="0">
                    <a:pos x="384" y="8"/>
                  </a:cxn>
                  <a:cxn ang="0">
                    <a:pos x="310" y="7"/>
                  </a:cxn>
                  <a:cxn ang="0">
                    <a:pos x="240" y="5"/>
                  </a:cxn>
                  <a:cxn ang="0">
                    <a:pos x="174" y="4"/>
                  </a:cxn>
                  <a:cxn ang="0">
                    <a:pos x="116" y="3"/>
                  </a:cxn>
                  <a:cxn ang="0">
                    <a:pos x="67" y="1"/>
                  </a:cxn>
                  <a:cxn ang="0">
                    <a:pos x="29" y="1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78" h="170">
                    <a:moveTo>
                      <a:pt x="0" y="0"/>
                    </a:moveTo>
                    <a:lnTo>
                      <a:pt x="0" y="149"/>
                    </a:lnTo>
                    <a:lnTo>
                      <a:pt x="778" y="170"/>
                    </a:lnTo>
                    <a:lnTo>
                      <a:pt x="778" y="17"/>
                    </a:lnTo>
                    <a:lnTo>
                      <a:pt x="769" y="17"/>
                    </a:lnTo>
                    <a:lnTo>
                      <a:pt x="743" y="16"/>
                    </a:lnTo>
                    <a:lnTo>
                      <a:pt x="705" y="16"/>
                    </a:lnTo>
                    <a:lnTo>
                      <a:pt x="654" y="15"/>
                    </a:lnTo>
                    <a:lnTo>
                      <a:pt x="594" y="13"/>
                    </a:lnTo>
                    <a:lnTo>
                      <a:pt x="527" y="12"/>
                    </a:lnTo>
                    <a:lnTo>
                      <a:pt x="457" y="11"/>
                    </a:lnTo>
                    <a:lnTo>
                      <a:pt x="384" y="8"/>
                    </a:lnTo>
                    <a:lnTo>
                      <a:pt x="310" y="7"/>
                    </a:lnTo>
                    <a:lnTo>
                      <a:pt x="240" y="5"/>
                    </a:lnTo>
                    <a:lnTo>
                      <a:pt x="174" y="4"/>
                    </a:lnTo>
                    <a:lnTo>
                      <a:pt x="116" y="3"/>
                    </a:lnTo>
                    <a:lnTo>
                      <a:pt x="67" y="1"/>
                    </a:lnTo>
                    <a:lnTo>
                      <a:pt x="29" y="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5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8" name="Freeform 52"/>
              <p:cNvSpPr>
                <a:spLocks/>
              </p:cNvSpPr>
              <p:nvPr/>
            </p:nvSpPr>
            <p:spPr bwMode="auto">
              <a:xfrm>
                <a:off x="1715" y="2687"/>
                <a:ext cx="105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0" y="7"/>
                  </a:cxn>
                  <a:cxn ang="0">
                    <a:pos x="260" y="51"/>
                  </a:cxn>
                  <a:cxn ang="0">
                    <a:pos x="0" y="46"/>
                  </a:cxn>
                  <a:cxn ang="0">
                    <a:pos x="0" y="0"/>
                  </a:cxn>
                </a:cxnLst>
                <a:rect l="0" t="0" r="r" b="b"/>
                <a:pathLst>
                  <a:path w="260" h="51">
                    <a:moveTo>
                      <a:pt x="0" y="0"/>
                    </a:moveTo>
                    <a:lnTo>
                      <a:pt x="260" y="7"/>
                    </a:lnTo>
                    <a:lnTo>
                      <a:pt x="260" y="51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59" name="Freeform 53"/>
              <p:cNvSpPr>
                <a:spLocks/>
              </p:cNvSpPr>
              <p:nvPr/>
            </p:nvSpPr>
            <p:spPr bwMode="auto">
              <a:xfrm>
                <a:off x="1719" y="2689"/>
                <a:ext cx="98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" y="6"/>
                  </a:cxn>
                  <a:cxn ang="0">
                    <a:pos x="244" y="36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44" h="36">
                    <a:moveTo>
                      <a:pt x="0" y="0"/>
                    </a:moveTo>
                    <a:lnTo>
                      <a:pt x="244" y="6"/>
                    </a:lnTo>
                    <a:lnTo>
                      <a:pt x="244" y="36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0" name="Freeform 54"/>
              <p:cNvSpPr>
                <a:spLocks/>
              </p:cNvSpPr>
              <p:nvPr/>
            </p:nvSpPr>
            <p:spPr bwMode="auto">
              <a:xfrm>
                <a:off x="1843" y="2689"/>
                <a:ext cx="104" cy="17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260" y="51"/>
                  </a:cxn>
                  <a:cxn ang="0">
                    <a:pos x="260" y="6"/>
                  </a:cxn>
                </a:cxnLst>
                <a:rect l="0" t="0" r="r" b="b"/>
                <a:pathLst>
                  <a:path w="260" h="51">
                    <a:moveTo>
                      <a:pt x="260" y="6"/>
                    </a:moveTo>
                    <a:lnTo>
                      <a:pt x="0" y="0"/>
                    </a:lnTo>
                    <a:lnTo>
                      <a:pt x="0" y="44"/>
                    </a:lnTo>
                    <a:lnTo>
                      <a:pt x="260" y="51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1" name="Freeform 55"/>
              <p:cNvSpPr>
                <a:spLocks/>
              </p:cNvSpPr>
              <p:nvPr/>
            </p:nvSpPr>
            <p:spPr bwMode="auto">
              <a:xfrm>
                <a:off x="1846" y="2692"/>
                <a:ext cx="99" cy="12"/>
              </a:xfrm>
              <a:custGeom>
                <a:avLst/>
                <a:gdLst/>
                <a:ahLst/>
                <a:cxnLst>
                  <a:cxn ang="0">
                    <a:pos x="244" y="5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244" y="36"/>
                  </a:cxn>
                  <a:cxn ang="0">
                    <a:pos x="244" y="5"/>
                  </a:cxn>
                </a:cxnLst>
                <a:rect l="0" t="0" r="r" b="b"/>
                <a:pathLst>
                  <a:path w="244" h="36">
                    <a:moveTo>
                      <a:pt x="244" y="5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244" y="36"/>
                    </a:lnTo>
                    <a:lnTo>
                      <a:pt x="244" y="5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2" name="Freeform 56"/>
              <p:cNvSpPr>
                <a:spLocks/>
              </p:cNvSpPr>
              <p:nvPr/>
            </p:nvSpPr>
            <p:spPr bwMode="auto">
              <a:xfrm>
                <a:off x="1713" y="2625"/>
                <a:ext cx="65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3"/>
                  </a:cxn>
                  <a:cxn ang="0">
                    <a:pos x="163" y="31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1">
                    <a:moveTo>
                      <a:pt x="0" y="0"/>
                    </a:moveTo>
                    <a:lnTo>
                      <a:pt x="163" y="3"/>
                    </a:lnTo>
                    <a:lnTo>
                      <a:pt x="163" y="31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3" name="Freeform 57"/>
              <p:cNvSpPr>
                <a:spLocks/>
              </p:cNvSpPr>
              <p:nvPr/>
            </p:nvSpPr>
            <p:spPr bwMode="auto">
              <a:xfrm>
                <a:off x="1714" y="2626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3"/>
                  </a:cxn>
                  <a:cxn ang="0">
                    <a:pos x="152" y="23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3">
                    <a:moveTo>
                      <a:pt x="0" y="0"/>
                    </a:moveTo>
                    <a:lnTo>
                      <a:pt x="152" y="3"/>
                    </a:lnTo>
                    <a:lnTo>
                      <a:pt x="152" y="23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4" name="Freeform 58"/>
              <p:cNvSpPr>
                <a:spLocks/>
              </p:cNvSpPr>
              <p:nvPr/>
            </p:nvSpPr>
            <p:spPr bwMode="auto">
              <a:xfrm>
                <a:off x="1791" y="2626"/>
                <a:ext cx="67" cy="11"/>
              </a:xfrm>
              <a:custGeom>
                <a:avLst/>
                <a:gdLst/>
                <a:ahLst/>
                <a:cxnLst>
                  <a:cxn ang="0">
                    <a:pos x="164" y="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164" y="32"/>
                  </a:cxn>
                  <a:cxn ang="0">
                    <a:pos x="164" y="3"/>
                  </a:cxn>
                </a:cxnLst>
                <a:rect l="0" t="0" r="r" b="b"/>
                <a:pathLst>
                  <a:path w="164" h="32">
                    <a:moveTo>
                      <a:pt x="164" y="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164" y="32"/>
                    </a:lnTo>
                    <a:lnTo>
                      <a:pt x="164" y="3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5" name="Freeform 59"/>
              <p:cNvSpPr>
                <a:spLocks/>
              </p:cNvSpPr>
              <p:nvPr/>
            </p:nvSpPr>
            <p:spPr bwMode="auto">
              <a:xfrm>
                <a:off x="1794" y="2628"/>
                <a:ext cx="61" cy="7"/>
              </a:xfrm>
              <a:custGeom>
                <a:avLst/>
                <a:gdLst/>
                <a:ahLst/>
                <a:cxnLst>
                  <a:cxn ang="0">
                    <a:pos x="153" y="4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53" y="23"/>
                  </a:cxn>
                  <a:cxn ang="0">
                    <a:pos x="153" y="4"/>
                  </a:cxn>
                </a:cxnLst>
                <a:rect l="0" t="0" r="r" b="b"/>
                <a:pathLst>
                  <a:path w="153" h="23">
                    <a:moveTo>
                      <a:pt x="153" y="4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153" y="23"/>
                    </a:lnTo>
                    <a:lnTo>
                      <a:pt x="153" y="4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6" name="Freeform 60"/>
              <p:cNvSpPr>
                <a:spLocks/>
              </p:cNvSpPr>
              <p:nvPr/>
            </p:nvSpPr>
            <p:spPr bwMode="auto">
              <a:xfrm>
                <a:off x="1713" y="2642"/>
                <a:ext cx="65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4"/>
                  </a:cxn>
                  <a:cxn ang="0">
                    <a:pos x="163" y="3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2">
                    <a:moveTo>
                      <a:pt x="0" y="0"/>
                    </a:moveTo>
                    <a:lnTo>
                      <a:pt x="163" y="4"/>
                    </a:lnTo>
                    <a:lnTo>
                      <a:pt x="163" y="3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7" name="Freeform 61"/>
              <p:cNvSpPr>
                <a:spLocks/>
              </p:cNvSpPr>
              <p:nvPr/>
            </p:nvSpPr>
            <p:spPr bwMode="auto">
              <a:xfrm>
                <a:off x="1714" y="2643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4"/>
                  </a:cxn>
                  <a:cxn ang="0">
                    <a:pos x="152" y="24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4">
                    <a:moveTo>
                      <a:pt x="0" y="0"/>
                    </a:moveTo>
                    <a:lnTo>
                      <a:pt x="152" y="4"/>
                    </a:lnTo>
                    <a:lnTo>
                      <a:pt x="152" y="24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8" name="Freeform 62"/>
              <p:cNvSpPr>
                <a:spLocks/>
              </p:cNvSpPr>
              <p:nvPr/>
            </p:nvSpPr>
            <p:spPr bwMode="auto">
              <a:xfrm>
                <a:off x="1791" y="2643"/>
                <a:ext cx="67" cy="11"/>
              </a:xfrm>
              <a:custGeom>
                <a:avLst/>
                <a:gdLst/>
                <a:ahLst/>
                <a:cxnLst>
                  <a:cxn ang="0">
                    <a:pos x="164" y="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164" y="33"/>
                  </a:cxn>
                  <a:cxn ang="0">
                    <a:pos x="164" y="4"/>
                  </a:cxn>
                </a:cxnLst>
                <a:rect l="0" t="0" r="r" b="b"/>
                <a:pathLst>
                  <a:path w="164" h="33">
                    <a:moveTo>
                      <a:pt x="164" y="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64" y="33"/>
                    </a:lnTo>
                    <a:lnTo>
                      <a:pt x="164" y="4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69" name="Freeform 63"/>
              <p:cNvSpPr>
                <a:spLocks/>
              </p:cNvSpPr>
              <p:nvPr/>
            </p:nvSpPr>
            <p:spPr bwMode="auto">
              <a:xfrm>
                <a:off x="1794" y="2645"/>
                <a:ext cx="61" cy="8"/>
              </a:xfrm>
              <a:custGeom>
                <a:avLst/>
                <a:gdLst/>
                <a:ahLst/>
                <a:cxnLst>
                  <a:cxn ang="0">
                    <a:pos x="153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53" y="23"/>
                  </a:cxn>
                  <a:cxn ang="0">
                    <a:pos x="153" y="3"/>
                  </a:cxn>
                </a:cxnLst>
                <a:rect l="0" t="0" r="r" b="b"/>
                <a:pathLst>
                  <a:path w="153" h="23">
                    <a:moveTo>
                      <a:pt x="153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53" y="23"/>
                    </a:lnTo>
                    <a:lnTo>
                      <a:pt x="153" y="3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0" name="Freeform 64"/>
              <p:cNvSpPr>
                <a:spLocks/>
              </p:cNvSpPr>
              <p:nvPr/>
            </p:nvSpPr>
            <p:spPr bwMode="auto">
              <a:xfrm>
                <a:off x="1536" y="2726"/>
                <a:ext cx="285" cy="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5"/>
                  </a:cxn>
                  <a:cxn ang="0">
                    <a:pos x="709" y="265"/>
                  </a:cxn>
                  <a:cxn ang="0">
                    <a:pos x="709" y="6"/>
                  </a:cxn>
                  <a:cxn ang="0">
                    <a:pos x="0" y="0"/>
                  </a:cxn>
                </a:cxnLst>
                <a:rect l="0" t="0" r="r" b="b"/>
                <a:pathLst>
                  <a:path w="709" h="265">
                    <a:moveTo>
                      <a:pt x="0" y="0"/>
                    </a:moveTo>
                    <a:lnTo>
                      <a:pt x="0" y="245"/>
                    </a:lnTo>
                    <a:lnTo>
                      <a:pt x="709" y="265"/>
                    </a:lnTo>
                    <a:lnTo>
                      <a:pt x="70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1" name="Freeform 65"/>
              <p:cNvSpPr>
                <a:spLocks/>
              </p:cNvSpPr>
              <p:nvPr/>
            </p:nvSpPr>
            <p:spPr bwMode="auto">
              <a:xfrm>
                <a:off x="1542" y="2728"/>
                <a:ext cx="272" cy="8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25"/>
                  </a:cxn>
                  <a:cxn ang="0">
                    <a:pos x="674" y="249"/>
                  </a:cxn>
                  <a:cxn ang="0">
                    <a:pos x="674" y="4"/>
                  </a:cxn>
                  <a:cxn ang="0">
                    <a:pos x="1" y="0"/>
                  </a:cxn>
                </a:cxnLst>
                <a:rect l="0" t="0" r="r" b="b"/>
                <a:pathLst>
                  <a:path w="674" h="249">
                    <a:moveTo>
                      <a:pt x="1" y="0"/>
                    </a:moveTo>
                    <a:lnTo>
                      <a:pt x="0" y="225"/>
                    </a:lnTo>
                    <a:lnTo>
                      <a:pt x="674" y="249"/>
                    </a:lnTo>
                    <a:lnTo>
                      <a:pt x="674" y="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auto">
              <a:xfrm>
                <a:off x="2596" y="2532"/>
                <a:ext cx="183" cy="2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30"/>
                  </a:cxn>
                  <a:cxn ang="0">
                    <a:pos x="452" y="787"/>
                  </a:cxn>
                  <a:cxn ang="0">
                    <a:pos x="437" y="40"/>
                  </a:cxn>
                  <a:cxn ang="0">
                    <a:pos x="0" y="0"/>
                  </a:cxn>
                </a:cxnLst>
                <a:rect l="0" t="0" r="r" b="b"/>
                <a:pathLst>
                  <a:path w="452" h="830">
                    <a:moveTo>
                      <a:pt x="0" y="0"/>
                    </a:moveTo>
                    <a:lnTo>
                      <a:pt x="0" y="830"/>
                    </a:lnTo>
                    <a:lnTo>
                      <a:pt x="452" y="787"/>
                    </a:lnTo>
                    <a:lnTo>
                      <a:pt x="43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auto">
              <a:xfrm>
                <a:off x="2228" y="2623"/>
                <a:ext cx="70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2"/>
                  </a:cxn>
                  <a:cxn ang="0">
                    <a:pos x="172" y="186"/>
                  </a:cxn>
                  <a:cxn ang="0">
                    <a:pos x="174" y="13"/>
                  </a:cxn>
                  <a:cxn ang="0">
                    <a:pos x="0" y="0"/>
                  </a:cxn>
                </a:cxnLst>
                <a:rect l="0" t="0" r="r" b="b"/>
                <a:pathLst>
                  <a:path w="174" h="186">
                    <a:moveTo>
                      <a:pt x="0" y="0"/>
                    </a:moveTo>
                    <a:lnTo>
                      <a:pt x="0" y="182"/>
                    </a:lnTo>
                    <a:lnTo>
                      <a:pt x="172" y="186"/>
                    </a:lnTo>
                    <a:lnTo>
                      <a:pt x="17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auto">
              <a:xfrm>
                <a:off x="1821" y="2678"/>
                <a:ext cx="480" cy="135"/>
              </a:xfrm>
              <a:custGeom>
                <a:avLst/>
                <a:gdLst/>
                <a:ahLst/>
                <a:cxnLst>
                  <a:cxn ang="0">
                    <a:pos x="452" y="0"/>
                  </a:cxn>
                  <a:cxn ang="0">
                    <a:pos x="1180" y="22"/>
                  </a:cxn>
                  <a:cxn ang="0">
                    <a:pos x="1192" y="330"/>
                  </a:cxn>
                  <a:cxn ang="0">
                    <a:pos x="0" y="405"/>
                  </a:cxn>
                  <a:cxn ang="0">
                    <a:pos x="0" y="149"/>
                  </a:cxn>
                  <a:cxn ang="0">
                    <a:pos x="452" y="171"/>
                  </a:cxn>
                  <a:cxn ang="0">
                    <a:pos x="452" y="0"/>
                  </a:cxn>
                </a:cxnLst>
                <a:rect l="0" t="0" r="r" b="b"/>
                <a:pathLst>
                  <a:path w="1192" h="405">
                    <a:moveTo>
                      <a:pt x="452" y="0"/>
                    </a:moveTo>
                    <a:lnTo>
                      <a:pt x="1180" y="22"/>
                    </a:lnTo>
                    <a:lnTo>
                      <a:pt x="1192" y="330"/>
                    </a:lnTo>
                    <a:lnTo>
                      <a:pt x="0" y="405"/>
                    </a:lnTo>
                    <a:lnTo>
                      <a:pt x="0" y="149"/>
                    </a:lnTo>
                    <a:lnTo>
                      <a:pt x="452" y="171"/>
                    </a:lnTo>
                    <a:lnTo>
                      <a:pt x="452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auto">
              <a:xfrm>
                <a:off x="2299" y="2614"/>
                <a:ext cx="167" cy="8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248" y="1"/>
                  </a:cxn>
                  <a:cxn ang="0">
                    <a:pos x="288" y="1"/>
                  </a:cxn>
                  <a:cxn ang="0">
                    <a:pos x="322" y="4"/>
                  </a:cxn>
                  <a:cxn ang="0">
                    <a:pos x="353" y="5"/>
                  </a:cxn>
                  <a:cxn ang="0">
                    <a:pos x="378" y="8"/>
                  </a:cxn>
                  <a:cxn ang="0">
                    <a:pos x="398" y="9"/>
                  </a:cxn>
                  <a:cxn ang="0">
                    <a:pos x="410" y="12"/>
                  </a:cxn>
                  <a:cxn ang="0">
                    <a:pos x="414" y="14"/>
                  </a:cxn>
                  <a:cxn ang="0">
                    <a:pos x="410" y="17"/>
                  </a:cxn>
                  <a:cxn ang="0">
                    <a:pos x="398" y="18"/>
                  </a:cxn>
                  <a:cxn ang="0">
                    <a:pos x="378" y="21"/>
                  </a:cxn>
                  <a:cxn ang="0">
                    <a:pos x="353" y="22"/>
                  </a:cxn>
                  <a:cxn ang="0">
                    <a:pos x="322" y="24"/>
                  </a:cxn>
                  <a:cxn ang="0">
                    <a:pos x="288" y="24"/>
                  </a:cxn>
                  <a:cxn ang="0">
                    <a:pos x="248" y="24"/>
                  </a:cxn>
                  <a:cxn ang="0">
                    <a:pos x="207" y="24"/>
                  </a:cxn>
                  <a:cxn ang="0">
                    <a:pos x="165" y="22"/>
                  </a:cxn>
                  <a:cxn ang="0">
                    <a:pos x="127" y="21"/>
                  </a:cxn>
                  <a:cxn ang="0">
                    <a:pos x="92" y="20"/>
                  </a:cxn>
                  <a:cxn ang="0">
                    <a:pos x="61" y="18"/>
                  </a:cxn>
                  <a:cxn ang="0">
                    <a:pos x="36" y="16"/>
                  </a:cxn>
                  <a:cxn ang="0">
                    <a:pos x="16" y="13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4" y="6"/>
                  </a:cxn>
                  <a:cxn ang="0">
                    <a:pos x="16" y="4"/>
                  </a:cxn>
                  <a:cxn ang="0">
                    <a:pos x="36" y="2"/>
                  </a:cxn>
                  <a:cxn ang="0">
                    <a:pos x="61" y="1"/>
                  </a:cxn>
                  <a:cxn ang="0">
                    <a:pos x="92" y="0"/>
                  </a:cxn>
                  <a:cxn ang="0">
                    <a:pos x="127" y="0"/>
                  </a:cxn>
                  <a:cxn ang="0">
                    <a:pos x="165" y="0"/>
                  </a:cxn>
                  <a:cxn ang="0">
                    <a:pos x="207" y="0"/>
                  </a:cxn>
                </a:cxnLst>
                <a:rect l="0" t="0" r="r" b="b"/>
                <a:pathLst>
                  <a:path w="414" h="24">
                    <a:moveTo>
                      <a:pt x="207" y="0"/>
                    </a:moveTo>
                    <a:lnTo>
                      <a:pt x="248" y="1"/>
                    </a:lnTo>
                    <a:lnTo>
                      <a:pt x="288" y="1"/>
                    </a:lnTo>
                    <a:lnTo>
                      <a:pt x="322" y="4"/>
                    </a:lnTo>
                    <a:lnTo>
                      <a:pt x="353" y="5"/>
                    </a:lnTo>
                    <a:lnTo>
                      <a:pt x="378" y="8"/>
                    </a:lnTo>
                    <a:lnTo>
                      <a:pt x="398" y="9"/>
                    </a:lnTo>
                    <a:lnTo>
                      <a:pt x="410" y="12"/>
                    </a:lnTo>
                    <a:lnTo>
                      <a:pt x="414" y="14"/>
                    </a:lnTo>
                    <a:lnTo>
                      <a:pt x="410" y="17"/>
                    </a:lnTo>
                    <a:lnTo>
                      <a:pt x="398" y="18"/>
                    </a:lnTo>
                    <a:lnTo>
                      <a:pt x="378" y="21"/>
                    </a:lnTo>
                    <a:lnTo>
                      <a:pt x="353" y="22"/>
                    </a:lnTo>
                    <a:lnTo>
                      <a:pt x="322" y="24"/>
                    </a:lnTo>
                    <a:lnTo>
                      <a:pt x="288" y="24"/>
                    </a:lnTo>
                    <a:lnTo>
                      <a:pt x="248" y="24"/>
                    </a:lnTo>
                    <a:lnTo>
                      <a:pt x="207" y="24"/>
                    </a:lnTo>
                    <a:lnTo>
                      <a:pt x="165" y="22"/>
                    </a:lnTo>
                    <a:lnTo>
                      <a:pt x="127" y="21"/>
                    </a:lnTo>
                    <a:lnTo>
                      <a:pt x="92" y="20"/>
                    </a:lnTo>
                    <a:lnTo>
                      <a:pt x="61" y="18"/>
                    </a:lnTo>
                    <a:lnTo>
                      <a:pt x="36" y="16"/>
                    </a:lnTo>
                    <a:lnTo>
                      <a:pt x="16" y="13"/>
                    </a:lnTo>
                    <a:lnTo>
                      <a:pt x="4" y="12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16" y="4"/>
                    </a:lnTo>
                    <a:lnTo>
                      <a:pt x="36" y="2"/>
                    </a:lnTo>
                    <a:lnTo>
                      <a:pt x="61" y="1"/>
                    </a:lnTo>
                    <a:lnTo>
                      <a:pt x="92" y="0"/>
                    </a:lnTo>
                    <a:lnTo>
                      <a:pt x="127" y="0"/>
                    </a:lnTo>
                    <a:lnTo>
                      <a:pt x="165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6" name="Freeform 70"/>
              <p:cNvSpPr>
                <a:spLocks/>
              </p:cNvSpPr>
              <p:nvPr/>
            </p:nvSpPr>
            <p:spPr bwMode="auto">
              <a:xfrm>
                <a:off x="1681" y="2743"/>
                <a:ext cx="111" cy="17"/>
              </a:xfrm>
              <a:custGeom>
                <a:avLst/>
                <a:gdLst/>
                <a:ahLst/>
                <a:cxnLst>
                  <a:cxn ang="0">
                    <a:pos x="278" y="5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278" y="53"/>
                  </a:cxn>
                  <a:cxn ang="0">
                    <a:pos x="278" y="5"/>
                  </a:cxn>
                </a:cxnLst>
                <a:rect l="0" t="0" r="r" b="b"/>
                <a:pathLst>
                  <a:path w="278" h="53">
                    <a:moveTo>
                      <a:pt x="278" y="5"/>
                    </a:moveTo>
                    <a:lnTo>
                      <a:pt x="0" y="0"/>
                    </a:lnTo>
                    <a:lnTo>
                      <a:pt x="0" y="48"/>
                    </a:lnTo>
                    <a:lnTo>
                      <a:pt x="278" y="53"/>
                    </a:lnTo>
                    <a:lnTo>
                      <a:pt x="278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7" name="Freeform 71"/>
              <p:cNvSpPr>
                <a:spLocks/>
              </p:cNvSpPr>
              <p:nvPr/>
            </p:nvSpPr>
            <p:spPr bwMode="auto">
              <a:xfrm>
                <a:off x="1685" y="2745"/>
                <a:ext cx="104" cy="13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260" y="39"/>
                  </a:cxn>
                  <a:cxn ang="0">
                    <a:pos x="260" y="6"/>
                  </a:cxn>
                </a:cxnLst>
                <a:rect l="0" t="0" r="r" b="b"/>
                <a:pathLst>
                  <a:path w="260" h="39">
                    <a:moveTo>
                      <a:pt x="260" y="6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260" y="39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8" name="Freeform 72"/>
              <p:cNvSpPr>
                <a:spLocks/>
              </p:cNvSpPr>
              <p:nvPr/>
            </p:nvSpPr>
            <p:spPr bwMode="auto">
              <a:xfrm>
                <a:off x="2311" y="2556"/>
                <a:ext cx="121" cy="2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99" y="0"/>
                  </a:cxn>
                  <a:cxn ang="0">
                    <a:pos x="299" y="66"/>
                  </a:cxn>
                  <a:cxn ang="0">
                    <a:pos x="0" y="71"/>
                  </a:cxn>
                  <a:cxn ang="0">
                    <a:pos x="0" y="5"/>
                  </a:cxn>
                </a:cxnLst>
                <a:rect l="0" t="0" r="r" b="b"/>
                <a:pathLst>
                  <a:path w="299" h="71">
                    <a:moveTo>
                      <a:pt x="0" y="5"/>
                    </a:moveTo>
                    <a:lnTo>
                      <a:pt x="299" y="0"/>
                    </a:lnTo>
                    <a:lnTo>
                      <a:pt x="299" y="66"/>
                    </a:lnTo>
                    <a:lnTo>
                      <a:pt x="0" y="7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79" name="Freeform 73"/>
              <p:cNvSpPr>
                <a:spLocks/>
              </p:cNvSpPr>
              <p:nvPr/>
            </p:nvSpPr>
            <p:spPr bwMode="auto">
              <a:xfrm>
                <a:off x="2315" y="2559"/>
                <a:ext cx="113" cy="1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81" y="0"/>
                  </a:cxn>
                  <a:cxn ang="0">
                    <a:pos x="281" y="45"/>
                  </a:cxn>
                  <a:cxn ang="0">
                    <a:pos x="0" y="51"/>
                  </a:cxn>
                  <a:cxn ang="0">
                    <a:pos x="0" y="6"/>
                  </a:cxn>
                </a:cxnLst>
                <a:rect l="0" t="0" r="r" b="b"/>
                <a:pathLst>
                  <a:path w="281" h="51">
                    <a:moveTo>
                      <a:pt x="0" y="6"/>
                    </a:moveTo>
                    <a:lnTo>
                      <a:pt x="281" y="0"/>
                    </a:lnTo>
                    <a:lnTo>
                      <a:pt x="281" y="45"/>
                    </a:lnTo>
                    <a:lnTo>
                      <a:pt x="0" y="5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80" name="Freeform 74"/>
              <p:cNvSpPr>
                <a:spLocks/>
              </p:cNvSpPr>
              <p:nvPr/>
            </p:nvSpPr>
            <p:spPr bwMode="auto">
              <a:xfrm>
                <a:off x="2457" y="2553"/>
                <a:ext cx="121" cy="2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5"/>
                  </a:cxn>
                  <a:cxn ang="0">
                    <a:pos x="0" y="72"/>
                  </a:cxn>
                  <a:cxn ang="0">
                    <a:pos x="300" y="66"/>
                  </a:cxn>
                  <a:cxn ang="0">
                    <a:pos x="300" y="0"/>
                  </a:cxn>
                </a:cxnLst>
                <a:rect l="0" t="0" r="r" b="b"/>
                <a:pathLst>
                  <a:path w="300" h="72">
                    <a:moveTo>
                      <a:pt x="300" y="0"/>
                    </a:moveTo>
                    <a:lnTo>
                      <a:pt x="0" y="5"/>
                    </a:lnTo>
                    <a:lnTo>
                      <a:pt x="0" y="72"/>
                    </a:lnTo>
                    <a:lnTo>
                      <a:pt x="300" y="6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81" name="Freeform 75"/>
              <p:cNvSpPr>
                <a:spLocks/>
              </p:cNvSpPr>
              <p:nvPr/>
            </p:nvSpPr>
            <p:spPr bwMode="auto">
              <a:xfrm>
                <a:off x="2462" y="2557"/>
                <a:ext cx="113" cy="17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0" y="5"/>
                  </a:cxn>
                  <a:cxn ang="0">
                    <a:pos x="0" y="50"/>
                  </a:cxn>
                  <a:cxn ang="0">
                    <a:pos x="279" y="46"/>
                  </a:cxn>
                  <a:cxn ang="0">
                    <a:pos x="279" y="0"/>
                  </a:cxn>
                </a:cxnLst>
                <a:rect l="0" t="0" r="r" b="b"/>
                <a:pathLst>
                  <a:path w="279" h="50">
                    <a:moveTo>
                      <a:pt x="279" y="0"/>
                    </a:moveTo>
                    <a:lnTo>
                      <a:pt x="0" y="5"/>
                    </a:lnTo>
                    <a:lnTo>
                      <a:pt x="0" y="50"/>
                    </a:lnTo>
                    <a:lnTo>
                      <a:pt x="279" y="46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1726008" y="5248510"/>
              <a:ext cx="572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 smtClean="0"/>
                <a:t>PWR</a:t>
              </a:r>
            </a:p>
          </p:txBody>
        </p:sp>
      </p:grpSp>
      <p:grpSp>
        <p:nvGrpSpPr>
          <p:cNvPr id="82" name="Groupe 81"/>
          <p:cNvGrpSpPr/>
          <p:nvPr/>
        </p:nvGrpSpPr>
        <p:grpSpPr>
          <a:xfrm>
            <a:off x="5724128" y="601237"/>
            <a:ext cx="692194" cy="665062"/>
            <a:chOff x="4378175" y="5353763"/>
            <a:chExt cx="625873" cy="955556"/>
          </a:xfrm>
        </p:grpSpPr>
        <p:sp>
          <p:nvSpPr>
            <p:cNvPr id="83" name="Rectangle 82"/>
            <p:cNvSpPr/>
            <p:nvPr/>
          </p:nvSpPr>
          <p:spPr>
            <a:xfrm>
              <a:off x="4378175" y="5353763"/>
              <a:ext cx="625873" cy="61911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378175" y="5695366"/>
              <a:ext cx="625873" cy="6139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5" name="ZoneTexte 84"/>
          <p:cNvSpPr txBox="1"/>
          <p:nvPr/>
        </p:nvSpPr>
        <p:spPr>
          <a:xfrm>
            <a:off x="5278137" y="1276257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Fuel composition ?</a:t>
            </a:r>
          </a:p>
        </p:txBody>
      </p:sp>
      <p:cxnSp>
        <p:nvCxnSpPr>
          <p:cNvPr id="87" name="Connecteur droit avec flèche 86"/>
          <p:cNvCxnSpPr/>
          <p:nvPr/>
        </p:nvCxnSpPr>
        <p:spPr>
          <a:xfrm>
            <a:off x="6516216" y="936598"/>
            <a:ext cx="62185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>
          <a:xfrm>
            <a:off x="6739973" y="1399367"/>
            <a:ext cx="2543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Operation</a:t>
            </a:r>
            <a:r>
              <a:rPr lang="fr-FR" sz="1600" dirty="0" smtClean="0"/>
              <a:t> time = 1 </a:t>
            </a:r>
            <a:r>
              <a:rPr lang="fr-FR" sz="1600" dirty="0" err="1" smtClean="0"/>
              <a:t>years</a:t>
            </a:r>
            <a:r>
              <a:rPr lang="fr-FR" sz="1600" dirty="0" smtClean="0"/>
              <a:t> 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9" name="ZoneTexte 88"/>
              <p:cNvSpPr txBox="1"/>
              <p:nvPr/>
            </p:nvSpPr>
            <p:spPr>
              <a:xfrm>
                <a:off x="-31016" y="4109535"/>
                <a:ext cx="5724129" cy="1786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1" dirty="0" smtClean="0">
                    <a:sym typeface="Wingdings" pitchFamily="2" charset="2"/>
                  </a:rPr>
                  <a:t>How it is done in « real research life » ?</a:t>
                </a:r>
              </a:p>
              <a:p>
                <a:pPr lvl="1"/>
                <a:endParaRPr lang="en-US" dirty="0" smtClean="0">
                  <a:sym typeface="Wingdings" pitchFamily="2" charset="2"/>
                </a:endParaRPr>
              </a:p>
              <a:p>
                <a:pPr marL="742950" lvl="1" indent="-285750">
                  <a:buFontTx/>
                  <a:buChar char="-"/>
                </a:pPr>
                <a:r>
                  <a:rPr lang="en-US" dirty="0" smtClean="0">
                    <a:sym typeface="Wingdings" pitchFamily="2" charset="2"/>
                  </a:rPr>
                  <a:t>0 power mock-up reactors</a:t>
                </a:r>
              </a:p>
              <a:p>
                <a:pPr marL="1200150" lvl="2" indent="-285750">
                  <a:buFont typeface="Wingdings"/>
                  <a:buChar char="à"/>
                </a:pPr>
                <a:r>
                  <a:rPr lang="fr-FR" dirty="0" smtClean="0">
                    <a:sym typeface="Wingdings" pitchFamily="2" charset="2"/>
                  </a:rPr>
                  <a:t>MCNP </a:t>
                </a:r>
                <a:r>
                  <a:rPr lang="fr-FR" dirty="0" err="1" smtClean="0">
                    <a:sym typeface="Wingdings" pitchFamily="2" charset="2"/>
                  </a:rPr>
                  <a:t>calculations</a:t>
                </a:r>
                <a:r>
                  <a:rPr lang="fr-FR" dirty="0" smtClean="0">
                    <a:sym typeface="Wingdings" pitchFamily="2" charset="2"/>
                  </a:rPr>
                  <a:t> </a:t>
                </a:r>
                <a:r>
                  <a:rPr lang="fr-FR" dirty="0" err="1" smtClean="0">
                    <a:sym typeface="Wingdings" pitchFamily="2" charset="2"/>
                  </a:rPr>
                  <a:t>with</a:t>
                </a:r>
                <a:r>
                  <a:rPr lang="fr-FR" dirty="0" smtClean="0">
                    <a:sym typeface="Wingdings" pitchFamily="2" charset="2"/>
                  </a:rPr>
                  <a:t> </a:t>
                </a:r>
                <a:r>
                  <a:rPr lang="fr-FR" dirty="0" err="1" smtClean="0">
                    <a:sym typeface="Wingdings" pitchFamily="2" charset="2"/>
                  </a:rPr>
                  <a:t>deterministic</a:t>
                </a:r>
                <a:r>
                  <a:rPr lang="fr-FR" dirty="0" smtClean="0">
                    <a:sym typeface="Wingdings" pitchFamily="2" charset="2"/>
                  </a:rPr>
                  <a:t> code </a:t>
                </a:r>
                <a:r>
                  <a:rPr lang="fr-FR" dirty="0" err="1" smtClean="0">
                    <a:sym typeface="Wingdings" pitchFamily="2" charset="2"/>
                  </a:rPr>
                  <a:t>comparison</a:t>
                </a:r>
                <a:r>
                  <a:rPr lang="fr-FR" dirty="0" smtClean="0">
                    <a:sym typeface="Wingdings" pitchFamily="2" charset="2"/>
                  </a:rPr>
                  <a:t> for </a:t>
                </a:r>
                <a:r>
                  <a:rPr lang="fr-FR" dirty="0" err="1">
                    <a:sym typeface="Wingdings" pitchFamily="2" charset="2"/>
                  </a:rPr>
                  <a:t>n</a:t>
                </a:r>
                <a:r>
                  <a:rPr lang="fr-FR" dirty="0" err="1" smtClean="0">
                    <a:sym typeface="Wingdings" pitchFamily="2" charset="2"/>
                  </a:rPr>
                  <a:t>uclear</a:t>
                </a:r>
                <a:r>
                  <a:rPr lang="fr-FR" dirty="0" smtClean="0">
                    <a:sym typeface="Wingdings" pitchFamily="2" charset="2"/>
                  </a:rPr>
                  <a:t> </a:t>
                </a:r>
                <a:r>
                  <a:rPr lang="fr-FR" dirty="0" err="1" smtClean="0">
                    <a:sym typeface="Wingdings" pitchFamily="2" charset="2"/>
                  </a:rPr>
                  <a:t>uncertainty</a:t>
                </a:r>
                <a:r>
                  <a:rPr lang="fr-FR" dirty="0" smtClean="0">
                    <a:sym typeface="Wingdings" pitchFamily="2" charset="2"/>
                  </a:rPr>
                  <a:t> </a:t>
                </a:r>
                <a:r>
                  <a:rPr lang="fr-FR" dirty="0" err="1" smtClean="0">
                    <a:sym typeface="Wingdings" pitchFamily="2" charset="2"/>
                  </a:rPr>
                  <a:t>analysis</a:t>
                </a:r>
                <a:endParaRPr lang="fr-FR" dirty="0" smtClean="0">
                  <a:sym typeface="Wingdings" pitchFamily="2" charset="2"/>
                </a:endParaRPr>
              </a:p>
              <a:p>
                <a:pPr marL="1200150" lvl="2" indent="-285750">
                  <a:buFont typeface="Wingdings"/>
                  <a:buChar char="à"/>
                </a:pPr>
                <a:r>
                  <a:rPr lang="en-US" dirty="0">
                    <a:sym typeface="Wingdings" pitchFamily="2" charset="2"/>
                  </a:rPr>
                  <a:t>Precision </a:t>
                </a:r>
                <a:r>
                  <a:rPr lang="en-US" dirty="0" smtClean="0">
                    <a:sym typeface="Wingdings" pitchFamily="2" charset="2"/>
                  </a:rPr>
                  <a:t>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/>
                            <a:sym typeface="Wingdings" pitchFamily="2" charset="2"/>
                          </a:rPr>
                          <m:t>𝑘</m:t>
                        </m:r>
                      </m:e>
                      <m:sub>
                        <m:r>
                          <a:rPr lang="fr-FR" i="1">
                            <a:latin typeface="Cambria Math"/>
                            <a:sym typeface="Wingdings" pitchFamily="2" charset="2"/>
                          </a:rPr>
                          <m:t>𝑒𝑓𝑓</m:t>
                        </m:r>
                      </m:sub>
                    </m:sSub>
                    <m:r>
                      <a:rPr lang="fr-FR" i="1">
                        <a:latin typeface="Cambria Math"/>
                        <a:sym typeface="Wingdings" pitchFamily="2" charset="2"/>
                      </a:rPr>
                      <m:t>&lt;</m:t>
                    </m:r>
                    <m:r>
                      <a:rPr lang="fr-FR" b="0" i="1" smtClean="0">
                        <a:latin typeface="Cambria Math"/>
                        <a:sym typeface="Wingdings" pitchFamily="2" charset="2"/>
                      </a:rPr>
                      <m:t>10%</m:t>
                    </m:r>
                  </m:oMath>
                </a14:m>
                <a:endParaRPr lang="en-US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89" name="ZoneTexte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1016" y="4109535"/>
                <a:ext cx="5724129" cy="1786002"/>
              </a:xfrm>
              <a:prstGeom prst="rect">
                <a:avLst/>
              </a:prstGeom>
              <a:blipFill rotWithShape="1">
                <a:blip r:embed="rId8"/>
                <a:stretch>
                  <a:fillRect l="-745" t="-1706" b="-30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0" name="Picture 5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9292" y="1829584"/>
            <a:ext cx="2555776" cy="2278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ZoneTexte 90"/>
          <p:cNvSpPr txBox="1"/>
          <p:nvPr/>
        </p:nvSpPr>
        <p:spPr>
          <a:xfrm>
            <a:off x="2123728" y="2765688"/>
            <a:ext cx="3607579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Prediction of the criticality of the first </a:t>
            </a:r>
            <a:r>
              <a:rPr lang="en-US" dirty="0" err="1" smtClean="0"/>
              <a:t>superPHENIX</a:t>
            </a:r>
            <a:r>
              <a:rPr lang="en-US" dirty="0" smtClean="0"/>
              <a:t> core = 2/360 </a:t>
            </a:r>
            <a:endParaRPr lang="en-US" dirty="0"/>
          </a:p>
        </p:txBody>
      </p:sp>
      <p:pic>
        <p:nvPicPr>
          <p:cNvPr id="92" name="Picture 6" descr="H:\aval\guinevere\drawvenus\viewcr0nam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5167" y="4078433"/>
            <a:ext cx="2806951" cy="280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" name="ZoneTexte 92"/>
          <p:cNvSpPr txBox="1"/>
          <p:nvPr/>
        </p:nvSpPr>
        <p:spPr>
          <a:xfrm>
            <a:off x="2085534" y="5888135"/>
            <a:ext cx="3607579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Prediction of the criticality of the first VENUS-F core = 9/87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36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91" grpId="0" animBg="1"/>
      <p:bldP spid="9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Outline: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3232" y="548680"/>
                <a:ext cx="9085272" cy="45465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u="sng" dirty="0" smtClean="0">
                    <a:solidFill>
                      <a:schemeClr val="tx2"/>
                    </a:solidFill>
                  </a:rPr>
                  <a:t>Take home messages :</a:t>
                </a:r>
              </a:p>
              <a:p>
                <a:endParaRPr lang="en-US" i="1" u="sng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solidFill>
                      <a:schemeClr val="tx2"/>
                    </a:solidFill>
                  </a:rPr>
                  <a:t>Resolving the transport equation is still a challenge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</a:rPr>
                  <a:t>No easy calculation scheme, even for the static resolution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 calculations)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</a:rPr>
                  <a:t>The evaluated nuclear data is strongly tuned to fit industrial  feedback</a:t>
                </a:r>
              </a:p>
              <a:p>
                <a:pPr lvl="2"/>
                <a:endParaRPr lang="en-US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solidFill>
                      <a:schemeClr val="tx2"/>
                    </a:solidFill>
                  </a:rPr>
                  <a:t>For industrial use, hundreds of calculations  are needed at each refueling for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</a:rPr>
                  <a:t>Criticality 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</a:rPr>
                  <a:t>Cycle length</a:t>
                </a:r>
              </a:p>
              <a:p>
                <a:pPr marL="1200150" lvl="2" indent="-285750">
                  <a:buFontTx/>
                  <a:buChar char="-"/>
                </a:pPr>
                <a:r>
                  <a:rPr lang="en-US" dirty="0" smtClean="0">
                    <a:solidFill>
                      <a:schemeClr val="tx2"/>
                    </a:solidFill>
                  </a:rPr>
                  <a:t>Safety coefficients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fr-FR" dirty="0" smtClean="0">
                    <a:solidFill>
                      <a:schemeClr val="tx2"/>
                    </a:solidFill>
                  </a:rPr>
                  <a:t>Model approximations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can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lead to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strong</a:t>
                </a:r>
                <a:r>
                  <a:rPr lang="fr-FR" dirty="0" smtClean="0">
                    <a:solidFill>
                      <a:schemeClr val="tx2"/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tx2"/>
                    </a:solidFill>
                  </a:rPr>
                  <a:t>uncertainties</a:t>
                </a:r>
                <a:endParaRPr lang="fr-FR" dirty="0" smtClean="0">
                  <a:solidFill>
                    <a:schemeClr val="tx2"/>
                  </a:solidFill>
                </a:endParaRPr>
              </a:p>
              <a:p>
                <a:pPr lvl="2"/>
                <a:r>
                  <a:rPr lang="fr-FR" dirty="0" smtClean="0">
                    <a:solidFill>
                      <a:schemeClr val="tx2"/>
                    </a:solidFill>
                    <a:sym typeface="Wingdings" pitchFamily="2" charset="2"/>
                  </a:rPr>
                  <a:t>- </a:t>
                </a:r>
                <a:r>
                  <a:rPr lang="fr-FR" i="1" dirty="0" smtClean="0">
                    <a:solidFill>
                      <a:schemeClr val="tx2"/>
                    </a:solidFill>
                    <a:sym typeface="Wingdings" pitchFamily="2" charset="2"/>
                  </a:rPr>
                  <a:t>In </a:t>
                </a:r>
                <a:r>
                  <a:rPr lang="fr-FR" i="1" dirty="0" err="1" smtClean="0">
                    <a:solidFill>
                      <a:schemeClr val="tx2"/>
                    </a:solidFill>
                    <a:sym typeface="Wingdings" pitchFamily="2" charset="2"/>
                  </a:rPr>
                  <a:t>evolution</a:t>
                </a:r>
                <a:r>
                  <a:rPr lang="fr-FR" i="1" dirty="0" smtClean="0">
                    <a:solidFill>
                      <a:schemeClr val="tx2"/>
                    </a:solidFill>
                    <a:sym typeface="Wingdings" pitchFamily="2" charset="2"/>
                  </a:rPr>
                  <a:t>, the end of cycle composition </a:t>
                </a:r>
                <a:r>
                  <a:rPr lang="fr-FR" i="1" dirty="0" err="1" smtClean="0">
                    <a:solidFill>
                      <a:schemeClr val="tx2"/>
                    </a:solidFill>
                    <a:sym typeface="Wingdings" pitchFamily="2" charset="2"/>
                  </a:rPr>
                  <a:t>is</a:t>
                </a:r>
                <a:r>
                  <a:rPr lang="fr-FR" i="1" dirty="0" smtClean="0">
                    <a:solidFill>
                      <a:schemeClr val="tx2"/>
                    </a:solidFill>
                    <a:sym typeface="Wingdings" pitchFamily="2" charset="2"/>
                  </a:rPr>
                  <a:t> up to 10% </a:t>
                </a:r>
                <a:r>
                  <a:rPr lang="fr-FR" i="1" dirty="0" err="1">
                    <a:solidFill>
                      <a:schemeClr val="tx2"/>
                    </a:solidFill>
                    <a:sym typeface="Wingdings" pitchFamily="2" charset="2"/>
                  </a:rPr>
                  <a:t>biaised</a:t>
                </a:r>
                <a:endParaRPr lang="en-US" dirty="0" smtClean="0">
                  <a:solidFill>
                    <a:schemeClr val="tx2"/>
                  </a:solidFill>
                  <a:sym typeface="Wingdings" pitchFamily="2" charset="2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dirty="0">
                  <a:solidFill>
                    <a:schemeClr val="tx2"/>
                  </a:solidFill>
                  <a:sym typeface="Wingdings" pitchFamily="2" charset="2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endParaRPr lang="en-US" dirty="0">
                  <a:solidFill>
                    <a:schemeClr val="tx2"/>
                  </a:solidFill>
                  <a:sym typeface="Wingdings" pitchFamily="2" charset="2"/>
                </a:endParaRPr>
              </a:p>
              <a:p>
                <a:pPr marL="1200150" lvl="2" indent="-285750">
                  <a:buFont typeface="Wingdings"/>
                  <a:buChar char="à"/>
                </a:pPr>
                <a:endParaRPr lang="en-US" i="1" dirty="0">
                  <a:solidFill>
                    <a:schemeClr val="tx2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32" y="548680"/>
                <a:ext cx="9085272" cy="4546566"/>
              </a:xfrm>
              <a:prstGeom prst="rect">
                <a:avLst/>
              </a:prstGeom>
              <a:blipFill rotWithShape="1">
                <a:blip r:embed="rId3"/>
                <a:stretch>
                  <a:fillRect l="-604" t="-6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-9062" y="4797152"/>
            <a:ext cx="45749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PART III : Nuclear data uncertainties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TMC method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Perturbation theory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Fuel evolution</a:t>
            </a:r>
            <a:endParaRPr lang="en-US" dirty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7776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460457"/>
            <a:ext cx="2253816" cy="339754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ZoneTexte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Monte Carlo method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hape 362"/>
          <p:cNvSpPr/>
          <p:nvPr/>
        </p:nvSpPr>
        <p:spPr>
          <a:xfrm>
            <a:off x="9043" y="442000"/>
            <a:ext cx="2266733" cy="27699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r>
              <a:rPr lang="en-US" sz="1200" smtClean="0"/>
              <a:t>A. Koning, D. Rockman, ANE 2008  </a:t>
            </a:r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0" y="777478"/>
            <a:ext cx="2275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Creation of a </a:t>
            </a:r>
            <a:r>
              <a:rPr lang="en-US" dirty="0" err="1" smtClean="0"/>
              <a:t>serie</a:t>
            </a:r>
            <a:r>
              <a:rPr lang="en-US" dirty="0" smtClean="0"/>
              <a:t> of evaluation </a:t>
            </a:r>
          </a:p>
          <a:p>
            <a:r>
              <a:rPr lang="en-US" dirty="0" smtClean="0">
                <a:sym typeface="Wingdings" pitchFamily="2" charset="2"/>
              </a:rPr>
              <a:t> Code TALYS (NRG)</a:t>
            </a:r>
          </a:p>
        </p:txBody>
      </p:sp>
      <p:sp>
        <p:nvSpPr>
          <p:cNvPr id="8" name="Rectangle 7"/>
          <p:cNvSpPr/>
          <p:nvPr/>
        </p:nvSpPr>
        <p:spPr>
          <a:xfrm>
            <a:off x="4860032" y="915977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smtClean="0"/>
              <a:t>Sampling among all those evaluations</a:t>
            </a:r>
            <a:endParaRPr lang="en-US" smtClean="0">
              <a:sym typeface="Wingdings" pitchFamily="2" charset="2"/>
            </a:endParaRPr>
          </a:p>
        </p:txBody>
      </p:sp>
      <p:cxnSp>
        <p:nvCxnSpPr>
          <p:cNvPr id="9" name="Connecteur droit avec flèche 8"/>
          <p:cNvCxnSpPr>
            <a:stCxn id="7" idx="3"/>
            <a:endCxn id="10" idx="1"/>
          </p:cNvCxnSpPr>
          <p:nvPr/>
        </p:nvCxnSpPr>
        <p:spPr>
          <a:xfrm>
            <a:off x="2275776" y="1239143"/>
            <a:ext cx="5316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07384" y="1054477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ym typeface="Wingdings" pitchFamily="2" charset="2"/>
              </a:rPr>
              <a:t>N</a:t>
            </a:r>
            <a:r>
              <a:rPr lang="en-US" dirty="0" smtClean="0">
                <a:sym typeface="Wingdings" pitchFamily="2" charset="2"/>
              </a:rPr>
              <a:t> ENDF Files</a:t>
            </a:r>
            <a:endParaRPr lang="en-US" i="1" dirty="0" smtClean="0">
              <a:sym typeface="Wingdings" pitchFamily="2" charset="2"/>
            </a:endParaRPr>
          </a:p>
        </p:txBody>
      </p:sp>
      <p:cxnSp>
        <p:nvCxnSpPr>
          <p:cNvPr id="11" name="Connecteur droit avec flèche 10"/>
          <p:cNvCxnSpPr>
            <a:stCxn id="10" idx="3"/>
            <a:endCxn id="8" idx="1"/>
          </p:cNvCxnSpPr>
          <p:nvPr/>
        </p:nvCxnSpPr>
        <p:spPr>
          <a:xfrm>
            <a:off x="4247544" y="1239143"/>
            <a:ext cx="6124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693144" y="915977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smtClean="0">
                <a:sym typeface="Wingdings" pitchFamily="2" charset="2"/>
              </a:rPr>
              <a:t>N</a:t>
            </a:r>
            <a:r>
              <a:rPr lang="en-US" smtClean="0">
                <a:sym typeface="Wingdings" pitchFamily="2" charset="2"/>
              </a:rPr>
              <a:t> MCNP calculations</a:t>
            </a:r>
            <a:endParaRPr lang="en-US" i="1" smtClean="0">
              <a:sym typeface="Wingdings" pitchFamily="2" charset="2"/>
            </a:endParaRPr>
          </a:p>
        </p:txBody>
      </p:sp>
      <p:cxnSp>
        <p:nvCxnSpPr>
          <p:cNvPr id="20" name="Connecteur droit avec flèche 19"/>
          <p:cNvCxnSpPr>
            <a:stCxn id="8" idx="3"/>
            <a:endCxn id="19" idx="1"/>
          </p:cNvCxnSpPr>
          <p:nvPr/>
        </p:nvCxnSpPr>
        <p:spPr>
          <a:xfrm>
            <a:off x="6948264" y="1239143"/>
            <a:ext cx="7448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059808" y="3152085"/>
            <a:ext cx="1174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baseline="30000" dirty="0" smtClean="0">
                <a:sym typeface="Wingdings" pitchFamily="2" charset="2"/>
              </a:rPr>
              <a:t>239</a:t>
            </a:r>
            <a:r>
              <a:rPr lang="en-US" i="1" dirty="0" smtClean="0">
                <a:sym typeface="Wingdings" pitchFamily="2" charset="2"/>
              </a:rPr>
              <a:t>Pu(</a:t>
            </a:r>
            <a:r>
              <a:rPr lang="en-US" i="1" dirty="0" err="1" smtClean="0">
                <a:sym typeface="Wingdings" pitchFamily="2" charset="2"/>
              </a:rPr>
              <a:t>n,f</a:t>
            </a:r>
            <a:r>
              <a:rPr lang="en-US" i="1" dirty="0" smtClean="0">
                <a:sym typeface="Wingdings" pitchFamily="2" charset="2"/>
              </a:rPr>
              <a:t>)</a:t>
            </a:r>
          </a:p>
        </p:txBody>
      </p:sp>
      <p:grpSp>
        <p:nvGrpSpPr>
          <p:cNvPr id="26" name="Groupe 25"/>
          <p:cNvGrpSpPr/>
          <p:nvPr/>
        </p:nvGrpSpPr>
        <p:grpSpPr>
          <a:xfrm>
            <a:off x="4883865" y="3861048"/>
            <a:ext cx="4249439" cy="2330256"/>
            <a:chOff x="4932040" y="4672775"/>
            <a:chExt cx="4211960" cy="2520280"/>
          </a:xfrm>
        </p:grpSpPr>
        <p:graphicFrame>
          <p:nvGraphicFramePr>
            <p:cNvPr id="27" name="Graphique 26"/>
            <p:cNvGraphicFramePr/>
            <p:nvPr/>
          </p:nvGraphicFramePr>
          <p:xfrm>
            <a:off x="4932040" y="4672775"/>
            <a:ext cx="4059535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8" name="ZoneTexte 27"/>
            <p:cNvSpPr txBox="1"/>
            <p:nvPr/>
          </p:nvSpPr>
          <p:spPr>
            <a:xfrm>
              <a:off x="8748464" y="6647900"/>
              <a:ext cx="395536" cy="322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dirty="0" smtClean="0"/>
                <a:t>k</a:t>
              </a:r>
              <a:r>
                <a:rPr lang="fr-FR" sz="1400" i="1" baseline="-25000" dirty="0" smtClean="0">
                  <a:sym typeface="Symbol"/>
                </a:rPr>
                <a:t></a:t>
              </a:r>
              <a:endParaRPr lang="fr-FR" sz="1400" i="1" baseline="-25000" dirty="0"/>
            </a:p>
          </p:txBody>
        </p:sp>
      </p:grpSp>
      <p:sp>
        <p:nvSpPr>
          <p:cNvPr id="30" name="ZoneTexte 29"/>
          <p:cNvSpPr txBox="1"/>
          <p:nvPr/>
        </p:nvSpPr>
        <p:spPr>
          <a:xfrm>
            <a:off x="-37109" y="2422629"/>
            <a:ext cx="4393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Example : analysis of </a:t>
            </a:r>
            <a:r>
              <a:rPr lang="en-US" baseline="30000" dirty="0" smtClean="0"/>
              <a:t>239</a:t>
            </a:r>
            <a:r>
              <a:rPr lang="en-US" dirty="0" smtClean="0"/>
              <a:t>Pu nuclear data on SFR assembly calculations </a:t>
            </a:r>
            <a:endParaRPr lang="en-US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143" y="3152085"/>
            <a:ext cx="1464217" cy="1690674"/>
          </a:xfrm>
          <a:prstGeom prst="rect">
            <a:avLst/>
          </a:prstGeom>
        </p:spPr>
      </p:pic>
      <p:graphicFrame>
        <p:nvGraphicFramePr>
          <p:cNvPr id="32" name="Tableau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7474267"/>
              </p:ext>
            </p:extLst>
          </p:nvPr>
        </p:nvGraphicFramePr>
        <p:xfrm>
          <a:off x="2851536" y="5949280"/>
          <a:ext cx="1472824" cy="73152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1472824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fr-FR" sz="1800" i="1" dirty="0" smtClean="0">
                          <a:sym typeface="Symbol"/>
                        </a:rPr>
                        <a:t></a:t>
                      </a:r>
                      <a:r>
                        <a:rPr lang="fr-FR" sz="1800" i="1" baseline="-25000" dirty="0" smtClean="0">
                          <a:sym typeface="Symbol"/>
                        </a:rPr>
                        <a:t>ND</a:t>
                      </a:r>
                      <a:r>
                        <a:rPr lang="fr-FR" sz="1800" i="1" dirty="0" smtClean="0">
                          <a:sym typeface="Symbol"/>
                        </a:rPr>
                        <a:t> </a:t>
                      </a:r>
                      <a:endParaRPr lang="fr-FR" sz="1800" i="1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ym typeface="Symbol"/>
                        </a:rPr>
                        <a:t>1,294.10</a:t>
                      </a:r>
                      <a:r>
                        <a:rPr lang="fr-FR" sz="1800" baseline="30000" dirty="0" smtClean="0">
                          <a:sym typeface="Symbol"/>
                        </a:rPr>
                        <a:t>-2</a:t>
                      </a:r>
                      <a:endParaRPr lang="fr-FR" sz="1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4" name="Connecteur en arc 33"/>
          <p:cNvCxnSpPr>
            <a:stCxn id="4" idx="3"/>
            <a:endCxn id="27" idx="1"/>
          </p:cNvCxnSpPr>
          <p:nvPr/>
        </p:nvCxnSpPr>
        <p:spPr>
          <a:xfrm flipV="1">
            <a:off x="2361320" y="5026176"/>
            <a:ext cx="2522545" cy="133053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hape 362"/>
          <p:cNvSpPr/>
          <p:nvPr/>
        </p:nvSpPr>
        <p:spPr>
          <a:xfrm>
            <a:off x="2762197" y="5518981"/>
            <a:ext cx="1660107" cy="3077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0" marR="0" indent="0" algn="l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algn="ctr"/>
            <a:r>
              <a:rPr lang="en-US" sz="1400" dirty="0" smtClean="0"/>
              <a:t>100 calculations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7786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Monte Carlo method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781" y="980728"/>
            <a:ext cx="6535773" cy="3829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-9128" y="489942"/>
            <a:ext cx="5724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An other example : A PWR assembly with thorium fuel</a:t>
            </a:r>
          </a:p>
        </p:txBody>
      </p:sp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880438"/>
              </p:ext>
            </p:extLst>
          </p:nvPr>
        </p:nvGraphicFramePr>
        <p:xfrm>
          <a:off x="5868144" y="2163847"/>
          <a:ext cx="2601416" cy="731520"/>
        </p:xfrm>
        <a:graphic>
          <a:graphicData uri="http://schemas.openxmlformats.org/drawingml/2006/table">
            <a:tbl>
              <a:tblPr firstRow="1">
                <a:tableStyleId>{6E25E649-3F16-4E02-A733-19D2CDBF48F0}</a:tableStyleId>
              </a:tblPr>
              <a:tblGrid>
                <a:gridCol w="1300708"/>
                <a:gridCol w="1300708"/>
              </a:tblGrid>
              <a:tr h="192048">
                <a:tc>
                  <a:txBody>
                    <a:bodyPr/>
                    <a:lstStyle/>
                    <a:p>
                      <a:pPr algn="ctr"/>
                      <a:r>
                        <a:rPr lang="fr-FR" sz="1800" i="1" dirty="0" smtClean="0">
                          <a:sym typeface="Symbol"/>
                        </a:rPr>
                        <a:t></a:t>
                      </a:r>
                      <a:r>
                        <a:rPr lang="fr-FR" sz="1800" i="1" baseline="-25000" dirty="0" smtClean="0">
                          <a:sym typeface="Symbol"/>
                        </a:rPr>
                        <a:t>ND</a:t>
                      </a:r>
                      <a:r>
                        <a:rPr lang="fr-FR" sz="1800" i="1" dirty="0" smtClean="0">
                          <a:sym typeface="Symbol"/>
                        </a:rPr>
                        <a:t> Th-232</a:t>
                      </a:r>
                      <a:endParaRPr lang="fr-FR" sz="1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i="1" dirty="0" smtClean="0">
                          <a:sym typeface="Symbol"/>
                        </a:rPr>
                        <a:t></a:t>
                      </a:r>
                      <a:r>
                        <a:rPr lang="fr-FR" sz="1800" i="1" baseline="-25000" dirty="0" smtClean="0">
                          <a:sym typeface="Symbol"/>
                        </a:rPr>
                        <a:t>ND</a:t>
                      </a:r>
                      <a:r>
                        <a:rPr lang="fr-FR" sz="1800" i="1" dirty="0" smtClean="0">
                          <a:sym typeface="Symbol"/>
                        </a:rPr>
                        <a:t> U-233</a:t>
                      </a:r>
                      <a:endParaRPr lang="fr-FR" sz="1800" i="1" dirty="0" smtClean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ym typeface="Symbol"/>
                        </a:rPr>
                        <a:t>1,05.10</a:t>
                      </a:r>
                      <a:r>
                        <a:rPr lang="fr-FR" sz="1800" baseline="30000" dirty="0" smtClean="0">
                          <a:sym typeface="Symbol"/>
                        </a:rPr>
                        <a:t>-2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ym typeface="Symbol"/>
                        </a:rPr>
                        <a:t>6,12.10</a:t>
                      </a:r>
                      <a:r>
                        <a:rPr lang="fr-FR" sz="1800" baseline="30000" dirty="0" smtClean="0">
                          <a:sym typeface="Symbol"/>
                        </a:rPr>
                        <a:t>-2</a:t>
                      </a:r>
                      <a:endParaRPr lang="fr-FR" sz="18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-9128" y="4981634"/>
                <a:ext cx="5724128" cy="3915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latin typeface="Cambria Math"/>
                            <a:sym typeface="Wingdings" pitchFamily="2" charset="2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US" dirty="0" smtClean="0">
                    <a:sym typeface="Wingdings" pitchFamily="2" charset="2"/>
                  </a:rPr>
                  <a:t> uncertainty of approximately few %</a:t>
                </a:r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4981634"/>
                <a:ext cx="5724128" cy="391582"/>
              </a:xfrm>
              <a:prstGeom prst="rect">
                <a:avLst/>
              </a:prstGeom>
              <a:blipFill rotWithShape="1">
                <a:blip r:embed="rId3"/>
                <a:stretch>
                  <a:fillRect l="-745" t="-6250" b="-203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9128" y="5451751"/>
                <a:ext cx="7965504" cy="12841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en-US" dirty="0" smtClean="0">
                    <a:solidFill>
                      <a:schemeClr val="tx2"/>
                    </a:solidFill>
                    <a:sym typeface="Wingdings" pitchFamily="2" charset="2"/>
                  </a:rPr>
                  <a:t> Parameters are sampled to build different evaluations </a:t>
                </a:r>
              </a:p>
              <a:p>
                <a:pPr marL="742950" lvl="1" indent="-285750">
                  <a:buFont typeface="Wingdings"/>
                  <a:buChar char="à"/>
                </a:pPr>
                <a:r>
                  <a:rPr lang="en-US" dirty="0" smtClean="0">
                    <a:solidFill>
                      <a:schemeClr val="tx2"/>
                    </a:solidFill>
                    <a:sym typeface="Wingdings" pitchFamily="2" charset="2"/>
                  </a:rPr>
                  <a:t>Each one is different from the other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acc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  <m:t>𝜈</m:t>
                        </m:r>
                      </m:e>
                    </m:acc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/>
                        <a:sym typeface="Wingdings" pitchFamily="2" charset="2"/>
                      </a:rPr>
                      <m:t>, </m:t>
                    </m:r>
                    <m:sSub>
                      <m:sSubPr>
                        <m:ctrlP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  <m:t>𝑓</m:t>
                        </m:r>
                      </m:sub>
                    </m:sSub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/>
                        <a:sym typeface="Wingdings" pitchFamily="2" charset="2"/>
                      </a:rPr>
                      <m:t>, </m:t>
                    </m:r>
                    <m:sSub>
                      <m:sSubPr>
                        <m:ctrlP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  <m:t>𝜎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sym typeface="Wingdings" pitchFamily="2" charset="2"/>
                          </a:rPr>
                          <m:t>𝑎</m:t>
                        </m:r>
                      </m:sub>
                    </m:sSub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/>
                        <a:sym typeface="Wingdings" pitchFamily="2" charset="2"/>
                      </a:rPr>
                      <m:t>,…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  <a:sym typeface="Wingdings" pitchFamily="2" charset="2"/>
                  </a:rPr>
                  <a:t>)</a:t>
                </a:r>
              </a:p>
              <a:p>
                <a:pPr marL="742950" lvl="1" indent="-285750">
                  <a:buFont typeface="Wingdings"/>
                  <a:buChar char="à"/>
                </a:pPr>
                <a:r>
                  <a:rPr lang="en-US" dirty="0" smtClean="0">
                    <a:solidFill>
                      <a:schemeClr val="tx2"/>
                    </a:solidFill>
                    <a:sym typeface="Wingdings" pitchFamily="2" charset="2"/>
                  </a:rPr>
                  <a:t>Not easy to understand </a:t>
                </a:r>
              </a:p>
              <a:p>
                <a:pPr marL="742950" lvl="1" indent="-285750">
                  <a:buFont typeface="Wingdings"/>
                  <a:buChar char="à"/>
                </a:pP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  <a:sym typeface="Wingdings" pitchFamily="2" charset="2"/>
                  </a:rPr>
                  <a:t>Calculation needs are consequent</a:t>
                </a:r>
              </a:p>
              <a:p>
                <a:pPr marL="742950" lvl="1" indent="-285750">
                  <a:buFont typeface="Wingdings"/>
                  <a:buChar char="à"/>
                </a:pPr>
                <a:endParaRPr lang="en-US" sz="400" dirty="0" smtClean="0">
                  <a:solidFill>
                    <a:schemeClr val="tx2"/>
                  </a:solidFill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28" y="5451751"/>
                <a:ext cx="7965504" cy="1284134"/>
              </a:xfrm>
              <a:prstGeom prst="rect">
                <a:avLst/>
              </a:prstGeom>
              <a:blipFill rotWithShape="1">
                <a:blip r:embed="rId4"/>
                <a:stretch>
                  <a:fillRect l="-536" t="-2370" b="-18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7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Perturbation theory : a smart way to study uncertainties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389598" y="853941"/>
                <a:ext cx="125963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𝐵</m:t>
                      </m:r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𝜆</m:t>
                      </m:r>
                      <m:r>
                        <a:rPr lang="fr-FR" b="0" i="1" smtClean="0">
                          <a:latin typeface="Cambria Math"/>
                        </a:rPr>
                        <m:t>𝐹</m:t>
                      </m:r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598" y="853941"/>
                <a:ext cx="1259632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/>
          <p:cNvSpPr txBox="1"/>
          <p:nvPr/>
        </p:nvSpPr>
        <p:spPr>
          <a:xfrm>
            <a:off x="-18062" y="467585"/>
            <a:ext cx="2870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Boltzmann’s equation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18253" y="1924050"/>
                <a:ext cx="3240360" cy="676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𝜆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𝜆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/>
                                </a:rPr>
                                <m:t>|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𝜆𝜕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𝐹</m:t>
                                  </m:r>
                                </m:e>
                              </m:d>
                              <m:r>
                                <a:rPr lang="fr-FR" b="0" i="1" smtClean="0">
                                  <a:latin typeface="Cambria Math"/>
                                </a:rPr>
                                <m:t>𝜙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/>
                                </a:rPr>
                                <m:t>|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𝐹</m:t>
                              </m:r>
                              <m:r>
                                <a:rPr lang="fr-FR" b="0" i="1" smtClean="0">
                                  <a:latin typeface="Cambria Math"/>
                                </a:rPr>
                                <m:t>𝜙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53" y="1924050"/>
                <a:ext cx="3240360" cy="6765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2710442" y="1223273"/>
                <a:ext cx="222741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</a:rPr>
                            <m:t>𝐵</m:t>
                          </m:r>
                          <m:r>
                            <a:rPr lang="fr-FR" i="1">
                              <a:latin typeface="Cambria Math"/>
                            </a:rPr>
                            <m:t>𝜙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|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|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  <m:sSup>
                            <m:sSup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442" y="1223273"/>
                <a:ext cx="2227418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2852043" y="467585"/>
            <a:ext cx="1944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Adjoint </a:t>
            </a:r>
            <a:r>
              <a:rPr lang="fr-FR" dirty="0" err="1" smtClean="0"/>
              <a:t>equation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2710442" y="862569"/>
                <a:ext cx="222741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𝐵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sSup>
                        <m:sSup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𝜆</m:t>
                      </m:r>
                      <m:sSup>
                        <m:sSup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𝐹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sSup>
                        <m:sSup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0442" y="862569"/>
                <a:ext cx="222741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9432" y="3429000"/>
            <a:ext cx="7445135" cy="2887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0" y="6316530"/>
            <a:ext cx="9368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/>
              <a:t>Picture taken from : Dos Santos N, </a:t>
            </a:r>
            <a:r>
              <a:rPr lang="en-US" sz="1400" b="1" smtClean="0"/>
              <a:t>Optimisation de l’approche de représentativité et de</a:t>
            </a:r>
          </a:p>
          <a:p>
            <a:r>
              <a:rPr lang="en-US" sz="1400" b="1" smtClean="0"/>
              <a:t>transposition pour la conception neutronique de programmes expérimentaux dans les maquettes critiques,</a:t>
            </a:r>
            <a:r>
              <a:rPr lang="en-US" sz="1400" smtClean="0"/>
              <a:t> PhD thesis </a:t>
            </a:r>
            <a:endParaRPr lang="en-US" sz="1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/>
              <p:cNvSpPr txBox="1"/>
              <p:nvPr/>
            </p:nvSpPr>
            <p:spPr>
              <a:xfrm>
                <a:off x="-18064" y="2858368"/>
                <a:ext cx="8252167" cy="7056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On a physical point of view, the </a:t>
                </a:r>
                <a:r>
                  <a:rPr lang="en-US" dirty="0" err="1" smtClean="0"/>
                  <a:t>adjoint</a:t>
                </a:r>
                <a:r>
                  <a:rPr lang="en-US" dirty="0" smtClean="0"/>
                  <a:t> flux represents the total contribution in the neutron balance of a new neutron at position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b="0" i="1" smtClean="0">
                            <a:latin typeface="Cambria Math"/>
                          </a:rPr>
                          <m:t>𝑟</m:t>
                        </m:r>
                      </m:e>
                    </m:acc>
                  </m:oMath>
                </a14:m>
                <a:r>
                  <a:rPr lang="en-US" dirty="0" smtClean="0"/>
                  <a:t>, energy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</a:rPr>
                      <m:t>𝐸</m:t>
                    </m:r>
                  </m:oMath>
                </a14:m>
                <a:r>
                  <a:rPr lang="en-US" dirty="0" smtClean="0"/>
                  <a:t> and direction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Ω</m:t>
                        </m:r>
                      </m:e>
                    </m:acc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19" name="ZoneTexte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64" y="2858368"/>
                <a:ext cx="8252167" cy="705642"/>
              </a:xfrm>
              <a:prstGeom prst="rect">
                <a:avLst/>
              </a:prstGeom>
              <a:blipFill rotWithShape="1">
                <a:blip r:embed="rId23"/>
                <a:stretch>
                  <a:fillRect l="-443" t="-4310" b="-94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/>
              <p:cNvSpPr txBox="1"/>
              <p:nvPr/>
            </p:nvSpPr>
            <p:spPr>
              <a:xfrm>
                <a:off x="6176745" y="487838"/>
                <a:ext cx="1888722" cy="1006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𝑆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𝜎</m:t>
                          </m:r>
                        </m:sup>
                      </m:sSup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𝜕𝜎</m:t>
                              </m:r>
                            </m:num>
                            <m:den>
                              <m:r>
                                <a:rPr lang="fr-FR" b="0" i="1" smtClean="0">
                                  <a:latin typeface="Cambria Math"/>
                                </a:rPr>
                                <m:t>𝜎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type m:val="skw"/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𝑒𝑓𝑓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𝑒𝑓𝑓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2" name="ZoneTexte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6745" y="487838"/>
                <a:ext cx="1888722" cy="1006942"/>
              </a:xfrm>
              <a:prstGeom prst="rect">
                <a:avLst/>
              </a:prstGeom>
              <a:blipFill rotWithShape="1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/>
              <p:cNvSpPr txBox="1"/>
              <p:nvPr/>
            </p:nvSpPr>
            <p:spPr>
              <a:xfrm>
                <a:off x="5926323" y="1829454"/>
                <a:ext cx="2389565" cy="775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/>
                                    </a:rPr>
                                    <m:t>Δ</m:t>
                                  </m:r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𝑒𝑓𝑓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𝑒𝑓𝑓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b="0" i="0" smtClean="0">
                          <a:latin typeface="Cambria Math"/>
                        </a:rPr>
                        <m:t>=</m:t>
                      </m:r>
                      <m:sPre>
                        <m:sPre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𝑡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𝑆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𝐶𝑜𝑣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.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𝑆</m:t>
                          </m:r>
                        </m:e>
                      </m:sPre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323" y="1829454"/>
                <a:ext cx="2389565" cy="775277"/>
              </a:xfrm>
              <a:prstGeom prst="rect">
                <a:avLst/>
              </a:prstGeom>
              <a:blipFill rotWithShape="1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216" name="Connecteur droit avec flèche 9215"/>
          <p:cNvCxnSpPr>
            <a:stCxn id="32" idx="2"/>
            <a:endCxn id="33" idx="0"/>
          </p:cNvCxnSpPr>
          <p:nvPr/>
        </p:nvCxnSpPr>
        <p:spPr>
          <a:xfrm>
            <a:off x="7121106" y="1494780"/>
            <a:ext cx="0" cy="334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ccolade fermante 9"/>
          <p:cNvSpPr/>
          <p:nvPr/>
        </p:nvSpPr>
        <p:spPr>
          <a:xfrm rot="5400000">
            <a:off x="2211664" y="395251"/>
            <a:ext cx="288032" cy="26725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0" name="Connecteur droit avec flèche 19"/>
          <p:cNvCxnSpPr>
            <a:stCxn id="9" idx="3"/>
            <a:endCxn id="32" idx="1"/>
          </p:cNvCxnSpPr>
          <p:nvPr/>
        </p:nvCxnSpPr>
        <p:spPr>
          <a:xfrm flipV="1">
            <a:off x="3858613" y="991309"/>
            <a:ext cx="2318132" cy="1271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17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Coherence between perturbations and TMC 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9128" y="489942"/>
            <a:ext cx="8973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With all the different evaluation from TALYS, it is possible to built the correlation matrixes</a:t>
            </a:r>
          </a:p>
        </p:txBody>
      </p:sp>
      <p:graphicFrame>
        <p:nvGraphicFramePr>
          <p:cNvPr id="18" name="Graphique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6736935"/>
              </p:ext>
            </p:extLst>
          </p:nvPr>
        </p:nvGraphicFramePr>
        <p:xfrm>
          <a:off x="3801750" y="1206044"/>
          <a:ext cx="5655654" cy="3084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92750"/>
              </p:ext>
            </p:extLst>
          </p:nvPr>
        </p:nvGraphicFramePr>
        <p:xfrm>
          <a:off x="215797" y="4743152"/>
          <a:ext cx="3880484" cy="185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000"/>
                <a:gridCol w="924242"/>
                <a:gridCol w="92424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Th-233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U-233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Capture </a:t>
                      </a:r>
                      <a:r>
                        <a:rPr lang="fr-FR" dirty="0" err="1" smtClean="0"/>
                        <a:t>only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0.0105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0.0045 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Fission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only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0.0012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0.0544 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Capture + fission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0.012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0.0599</a:t>
                      </a:r>
                      <a:endParaRPr lang="fr-FR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TMC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0.01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0.06 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22" name="Groupe 21"/>
          <p:cNvGrpSpPr/>
          <p:nvPr/>
        </p:nvGrpSpPr>
        <p:grpSpPr>
          <a:xfrm>
            <a:off x="489856" y="1206044"/>
            <a:ext cx="3290056" cy="2902284"/>
            <a:chOff x="539552" y="1135379"/>
            <a:chExt cx="5911914" cy="5215125"/>
          </a:xfrm>
        </p:grpSpPr>
        <p:pic>
          <p:nvPicPr>
            <p:cNvPr id="25" name="Picture 5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9552" y="1135379"/>
              <a:ext cx="2990726" cy="2613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5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33522" y="3698744"/>
              <a:ext cx="2880521" cy="26517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5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549413" y="1142792"/>
              <a:ext cx="2902053" cy="2613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5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5353" y="3739624"/>
              <a:ext cx="2956560" cy="26060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9" name="Rectangle 28"/>
          <p:cNvSpPr/>
          <p:nvPr/>
        </p:nvSpPr>
        <p:spPr>
          <a:xfrm>
            <a:off x="933872" y="836712"/>
            <a:ext cx="864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Fission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402371" y="840837"/>
            <a:ext cx="1110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Capture</a:t>
            </a:r>
          </a:p>
        </p:txBody>
      </p:sp>
      <p:sp>
        <p:nvSpPr>
          <p:cNvPr id="31" name="Rectangle 30"/>
          <p:cNvSpPr/>
          <p:nvPr/>
        </p:nvSpPr>
        <p:spPr>
          <a:xfrm rot="16200000">
            <a:off x="-118065" y="1748646"/>
            <a:ext cx="8640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Fission</a:t>
            </a:r>
          </a:p>
        </p:txBody>
      </p:sp>
      <p:sp>
        <p:nvSpPr>
          <p:cNvPr id="32" name="Rectangle 31"/>
          <p:cNvSpPr/>
          <p:nvPr/>
        </p:nvSpPr>
        <p:spPr>
          <a:xfrm rot="16200000">
            <a:off x="-241208" y="3185793"/>
            <a:ext cx="1110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Capture</a:t>
            </a:r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498650" y="4221088"/>
            <a:ext cx="16453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886960" y="4211796"/>
            <a:ext cx="86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Energy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211960" y="5160744"/>
            <a:ext cx="44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Good agreement </a:t>
            </a:r>
            <a:r>
              <a:rPr lang="fr-FR" dirty="0" err="1" smtClean="0"/>
              <a:t>with</a:t>
            </a:r>
            <a:r>
              <a:rPr lang="fr-FR" dirty="0" smtClean="0"/>
              <a:t> the Total Monte Carlo </a:t>
            </a:r>
            <a:r>
              <a:rPr lang="fr-FR" dirty="0" err="1" smtClean="0"/>
              <a:t>only</a:t>
            </a:r>
            <a:r>
              <a:rPr lang="fr-FR" dirty="0" smtClean="0"/>
              <a:t> if the </a:t>
            </a:r>
            <a:r>
              <a:rPr lang="fr-FR" dirty="0" err="1" smtClean="0"/>
              <a:t>number</a:t>
            </a:r>
            <a:r>
              <a:rPr lang="fr-FR" dirty="0" smtClean="0"/>
              <a:t> of group </a:t>
            </a:r>
            <a:r>
              <a:rPr lang="fr-FR" dirty="0" err="1" smtClean="0"/>
              <a:t>is</a:t>
            </a:r>
            <a:r>
              <a:rPr lang="fr-FR" dirty="0" smtClean="0"/>
              <a:t> high </a:t>
            </a:r>
            <a:r>
              <a:rPr lang="fr-FR" dirty="0" err="1" smtClean="0"/>
              <a:t>enough</a:t>
            </a:r>
            <a:r>
              <a:rPr lang="fr-FR" dirty="0" smtClean="0"/>
              <a:t> !  </a:t>
            </a:r>
            <a:endParaRPr lang="fr-FR" dirty="0"/>
          </a:p>
        </p:txBody>
      </p:sp>
      <p:sp>
        <p:nvSpPr>
          <p:cNvPr id="19" name="Rectangle 18"/>
          <p:cNvSpPr/>
          <p:nvPr/>
        </p:nvSpPr>
        <p:spPr>
          <a:xfrm>
            <a:off x="4211960" y="6131983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sym typeface="Wingdings" pitchFamily="2" charset="2"/>
              </a:rPr>
              <a:t> Low computational requirements</a:t>
            </a:r>
          </a:p>
        </p:txBody>
      </p:sp>
    </p:spTree>
    <p:extLst>
      <p:ext uri="{BB962C8B-B14F-4D97-AF65-F5344CB8AC3E}">
        <p14:creationId xmlns:p14="http://schemas.microsoft.com/office/powerpoint/2010/main" val="12933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Extended perturbation theory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u238_102_gg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128" y="1584780"/>
            <a:ext cx="5805264" cy="460828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 19"/>
          <p:cNvSpPr/>
          <p:nvPr/>
        </p:nvSpPr>
        <p:spPr>
          <a:xfrm>
            <a:off x="107504" y="6117253"/>
            <a:ext cx="78488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/>
              <a:t>Aufiero</a:t>
            </a:r>
            <a:r>
              <a:rPr lang="fr-FR" sz="1400" dirty="0" smtClean="0"/>
              <a:t> M., </a:t>
            </a:r>
            <a:r>
              <a:rPr lang="fr-FR" sz="1400" dirty="0" err="1" smtClean="0"/>
              <a:t>Bidaud</a:t>
            </a:r>
            <a:r>
              <a:rPr lang="fr-FR" sz="1400" dirty="0" smtClean="0"/>
              <a:t> A., </a:t>
            </a:r>
            <a:r>
              <a:rPr lang="fr-FR" sz="1400" dirty="0" err="1" smtClean="0"/>
              <a:t>Kotlyar</a:t>
            </a:r>
            <a:r>
              <a:rPr lang="fr-FR" sz="1400" dirty="0" smtClean="0"/>
              <a:t> D., </a:t>
            </a:r>
            <a:r>
              <a:rPr lang="fr-FR" sz="1400" dirty="0" err="1" smtClean="0"/>
              <a:t>Leppänen</a:t>
            </a:r>
            <a:r>
              <a:rPr lang="fr-FR" sz="1400" dirty="0" smtClean="0"/>
              <a:t> J., </a:t>
            </a:r>
            <a:r>
              <a:rPr lang="fr-FR" sz="1400" dirty="0" err="1" smtClean="0"/>
              <a:t>Palmiotti</a:t>
            </a:r>
            <a:r>
              <a:rPr lang="fr-FR" sz="1400" dirty="0" smtClean="0"/>
              <a:t> G., </a:t>
            </a:r>
            <a:r>
              <a:rPr lang="fr-FR" sz="1400" dirty="0" err="1" smtClean="0"/>
              <a:t>Salvatores</a:t>
            </a:r>
            <a:r>
              <a:rPr lang="fr-FR" sz="1400" dirty="0" smtClean="0"/>
              <a:t> M., </a:t>
            </a:r>
            <a:r>
              <a:rPr lang="it-IT" sz="1400" dirty="0" smtClean="0"/>
              <a:t>Sen S., Shwageraus E., Fratoni M.</a:t>
            </a:r>
            <a:r>
              <a:rPr lang="fr-FR" sz="1400" dirty="0" smtClean="0"/>
              <a:t>, </a:t>
            </a:r>
            <a:r>
              <a:rPr lang="en-US" sz="1400" b="1" dirty="0"/>
              <a:t>New Approaches and Applications for Monte Carlo Perturbation </a:t>
            </a:r>
            <a:r>
              <a:rPr lang="en-US" sz="1400" b="1" dirty="0" smtClean="0"/>
              <a:t>Theory,</a:t>
            </a:r>
            <a:r>
              <a:rPr lang="en-US" sz="1400" dirty="0" smtClean="0"/>
              <a:t> </a:t>
            </a:r>
            <a:r>
              <a:rPr lang="fr-FR" sz="1400" dirty="0"/>
              <a:t>M&amp;C </a:t>
            </a:r>
            <a:r>
              <a:rPr lang="fr-FR" sz="1400" dirty="0" smtClean="0"/>
              <a:t>2017, </a:t>
            </a:r>
            <a:r>
              <a:rPr lang="sv-SE" sz="1400" dirty="0"/>
              <a:t>Jeju, Korea, April 16-20, 2017</a:t>
            </a:r>
            <a:endParaRPr lang="fr-FR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-9128" y="489942"/>
            <a:ext cx="8973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Recent developments allows perturbation based on continuous energy functions</a:t>
            </a:r>
          </a:p>
          <a:p>
            <a:pPr lvl="1"/>
            <a:endParaRPr lang="en-US" dirty="0" smtClean="0">
              <a:sym typeface="Wingdings" pitchFamily="2" charset="2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2454" y="2977061"/>
            <a:ext cx="3631546" cy="158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1722975" y="888499"/>
                <a:ext cx="973664" cy="6962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>
                              <a:latin typeface="Cambria Math"/>
                              <a:sym typeface="Wingdings" pitchFamily="2" charset="2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  <a:sym typeface="Wingdings" pitchFamily="2" charset="2"/>
                            </a:rPr>
                            <m:t>𝑑</m:t>
                          </m:r>
                          <m:r>
                            <a:rPr lang="fr-FR" i="1">
                              <a:latin typeface="Cambria Math"/>
                              <a:sym typeface="Wingdings" pitchFamily="2" charset="2"/>
                            </a:rPr>
                            <m:t>𝜎</m:t>
                          </m:r>
                        </m:num>
                        <m:den>
                          <m:r>
                            <a:rPr lang="fr-FR" i="1">
                              <a:latin typeface="Cambria Math"/>
                              <a:sym typeface="Wingdings" pitchFamily="2" charset="2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  <a:sym typeface="Wingdings" pitchFamily="2" charset="2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  <m:r>
                        <a:rPr lang="fr-FR" i="1">
                          <a:latin typeface="Cambria Math"/>
                          <a:sym typeface="Wingdings" pitchFamily="2" charset="2"/>
                        </a:rPr>
                        <m:t>(</m:t>
                      </m:r>
                      <m:r>
                        <a:rPr lang="fr-FR" i="1">
                          <a:latin typeface="Cambria Math"/>
                          <a:sym typeface="Wingdings" pitchFamily="2" charset="2"/>
                        </a:rPr>
                        <m:t>𝐸</m:t>
                      </m:r>
                      <m:r>
                        <a:rPr lang="fr-FR" i="1">
                          <a:latin typeface="Cambria Math"/>
                          <a:sym typeface="Wingdings" pitchFamily="2" charset="2"/>
                        </a:rPr>
                        <m:t>)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2975" y="888499"/>
                <a:ext cx="973664" cy="69628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2127920" y="1051973"/>
            <a:ext cx="55446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computed with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NJOY (with the ERRORR module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1837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20136" y="474965"/>
            <a:ext cx="89481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During evolution, the coupling between neutron transport equation and Bateman’s equation is too strong to expect an easy application of the perturbation theory 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94" y="1905199"/>
            <a:ext cx="4394326" cy="29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763688" y="4851537"/>
                <a:ext cx="1477456" cy="6656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𝛿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𝑃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239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𝑃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239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~3%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4851537"/>
                <a:ext cx="1477456" cy="66569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0" y="1331732"/>
            <a:ext cx="894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TMC application : 1 fuel evolution calculation for each random cross section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482367" y="1905199"/>
            <a:ext cx="44657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Reminder :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All other reaction rates are correlated to fission cross section </a:t>
            </a:r>
          </a:p>
          <a:p>
            <a:pPr marL="742950" lvl="1" indent="-285750">
              <a:buFont typeface="Wingdings"/>
              <a:buChar char="à"/>
            </a:pPr>
            <a:endParaRPr lang="en-US" dirty="0" smtClean="0">
              <a:sym typeface="Wingdings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001452" y="1745379"/>
                <a:ext cx="1632883" cy="6889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>
                          <a:latin typeface="Cambria Math"/>
                          <a:sym typeface="Wingdings" pitchFamily="2" charset="2"/>
                        </a:rPr>
                        <m:t>&lt;</m:t>
                      </m:r>
                      <m:r>
                        <a:rPr lang="fr-FR" i="1">
                          <a:latin typeface="Cambria Math"/>
                          <a:sym typeface="Wingdings" pitchFamily="2" charset="2"/>
                        </a:rPr>
                        <m:t>𝜙</m:t>
                      </m:r>
                      <m:r>
                        <a:rPr lang="fr-FR" i="1">
                          <a:latin typeface="Cambria Math"/>
                          <a:sym typeface="Wingdings" pitchFamily="2" charset="2"/>
                        </a:rPr>
                        <m:t>&gt; 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  <a:sym typeface="Wingdings" pitchFamily="2" charset="2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  <a:sym typeface="Wingdings" pitchFamily="2" charset="2"/>
                            </a:rPr>
                            <m:t>𝑃</m:t>
                          </m:r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  <a:sym typeface="Wingdings" pitchFamily="2" charset="2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1452" y="1745379"/>
                <a:ext cx="1632883" cy="68897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8719" y="3113800"/>
            <a:ext cx="5612245" cy="3475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616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: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232" y="548680"/>
            <a:ext cx="90852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u="sng" dirty="0" smtClean="0">
                <a:solidFill>
                  <a:schemeClr val="tx2"/>
                </a:solidFill>
              </a:rPr>
              <a:t>Take home messages :</a:t>
            </a:r>
          </a:p>
          <a:p>
            <a:endParaRPr lang="en-US" i="1" u="sng" dirty="0" smtClean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2"/>
                </a:solidFill>
              </a:rPr>
              <a:t>Tools exist to quantify </a:t>
            </a:r>
            <a:r>
              <a:rPr lang="en-US" dirty="0" smtClean="0">
                <a:solidFill>
                  <a:schemeClr val="tx2"/>
                </a:solidFill>
              </a:rPr>
              <a:t>the impact on new measurements on precisions</a:t>
            </a:r>
          </a:p>
          <a:p>
            <a:pPr marL="1200150" lvl="2" indent="-285750"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Typical uncertainty for criticality induced to nuclear data ~ few %</a:t>
            </a:r>
          </a:p>
          <a:p>
            <a:pPr marL="1657350" lvl="3" indent="-285750">
              <a:buFont typeface="Wingdings"/>
              <a:buChar char="à"/>
            </a:pPr>
            <a:r>
              <a:rPr lang="en-US" i="1" dirty="0" smtClean="0">
                <a:solidFill>
                  <a:schemeClr val="tx2"/>
                </a:solidFill>
                <a:sym typeface="Wingdings" pitchFamily="2" charset="2"/>
              </a:rPr>
              <a:t>Much higher than model uncertainties</a:t>
            </a:r>
          </a:p>
          <a:p>
            <a:pPr marL="1657350" lvl="3" indent="-285750">
              <a:buFont typeface="Wingdings"/>
              <a:buChar char="à"/>
            </a:pPr>
            <a:endParaRPr lang="en-US" i="1" dirty="0" smtClean="0">
              <a:solidFill>
                <a:schemeClr val="tx2"/>
              </a:solidFill>
            </a:endParaRPr>
          </a:p>
          <a:p>
            <a:pPr marL="1200150" lvl="2" indent="-285750"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Typical uncertainty for fuel evolution induced to nuclear data ~5% </a:t>
            </a:r>
          </a:p>
          <a:p>
            <a:pPr lvl="3"/>
            <a:r>
              <a:rPr lang="en-US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i="1" dirty="0" smtClean="0">
                <a:solidFill>
                  <a:schemeClr val="tx2"/>
                </a:solidFill>
                <a:sym typeface="Wingdings" pitchFamily="2" charset="2"/>
              </a:rPr>
              <a:t>Lower (or same order of magnitude) than model uncertainties</a:t>
            </a:r>
          </a:p>
          <a:p>
            <a:pPr lvl="2"/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19291" y="4628645"/>
            <a:ext cx="6231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PART III : Waste production and natural uranium consumption 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Waste definition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Plutonium valorization</a:t>
            </a:r>
            <a:endParaRPr lang="en-US" dirty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0" y="33477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For the following, a 10% uncertainty on inventory at reactor discharge is fully acceptable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!</a:t>
            </a:r>
            <a:endParaRPr lang="en-US" b="1" dirty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669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Outline: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0" y="505117"/>
            <a:ext cx="748883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ym typeface="Wingdings" pitchFamily="2" charset="2"/>
              </a:rPr>
              <a:t>Nuclear reactor physics 101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Chain reaction and criticality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Nuclear reactor technology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Fuel evolution</a:t>
            </a:r>
            <a:endParaRPr lang="en-US" dirty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endParaRPr lang="en-US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ym typeface="Wingdings" pitchFamily="2" charset="2"/>
              </a:rPr>
              <a:t>Nuclear reactor models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Neutron transport equation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A two steps calculation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Model precisions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ym typeface="Wingdings" pitchFamily="2" charset="2"/>
              </a:rPr>
              <a:t>Nuclear data Uncertainty Analysis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Total Monte Carlo (TMC) Methods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Perturbation theory</a:t>
            </a:r>
          </a:p>
          <a:p>
            <a:pPr marL="742950" lvl="1" indent="-285750">
              <a:buFont typeface="Wingdings"/>
              <a:buChar char="à"/>
            </a:pPr>
            <a:endParaRPr lang="en-US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ym typeface="Wingdings" pitchFamily="2" charset="2"/>
              </a:rPr>
              <a:t>Natural uranium resources and waste production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err="1" smtClean="0">
                <a:sym typeface="Wingdings" pitchFamily="2" charset="2"/>
              </a:rPr>
              <a:t>Radiotoxicity</a:t>
            </a:r>
            <a:endParaRPr lang="en-US" dirty="0" smtClean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Waste management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Uranium saving </a:t>
            </a:r>
          </a:p>
          <a:p>
            <a:pPr lvl="1"/>
            <a:endParaRPr lang="en-US" b="1" dirty="0" smtClean="0">
              <a:sym typeface="Wingdings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>
                <a:sym typeface="Wingdings" pitchFamily="2" charset="2"/>
              </a:rPr>
              <a:t>Waste transmutation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Fission products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Minor actinides</a:t>
            </a:r>
          </a:p>
        </p:txBody>
      </p:sp>
    </p:spTree>
    <p:extLst>
      <p:ext uri="{BB962C8B-B14F-4D97-AF65-F5344CB8AC3E}">
        <p14:creationId xmlns:p14="http://schemas.microsoft.com/office/powerpoint/2010/main" val="31812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logo AREVA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05990" y="834126"/>
            <a:ext cx="976544" cy="650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wastes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valuable matter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File:Combustible-evolution.sv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96" y="508908"/>
            <a:ext cx="4896544" cy="27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Accolade fermante 42"/>
          <p:cNvSpPr/>
          <p:nvPr/>
        </p:nvSpPr>
        <p:spPr>
          <a:xfrm>
            <a:off x="5076056" y="476672"/>
            <a:ext cx="144016" cy="1233969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ZoneTexte 43"/>
          <p:cNvSpPr txBox="1"/>
          <p:nvPr/>
        </p:nvSpPr>
        <p:spPr>
          <a:xfrm>
            <a:off x="5218434" y="770490"/>
            <a:ext cx="2357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ym typeface="Wingdings" panose="05000000000000000000" pitchFamily="2" charset="2"/>
              </a:rPr>
              <a:t>“96 % of the nuclear spent fuel is reusable”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470514" y="2393012"/>
            <a:ext cx="54234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>
                <a:sym typeface="Wingdings" pitchFamily="2" charset="2"/>
              </a:rPr>
              <a:t>Wastes :</a:t>
            </a:r>
            <a:r>
              <a:rPr lang="en-US" dirty="0" smtClean="0">
                <a:sym typeface="Wingdings" pitchFamily="2" charset="2"/>
              </a:rPr>
              <a:t> « </a:t>
            </a:r>
            <a:r>
              <a:rPr lang="en-US" i="1" dirty="0" smtClean="0">
                <a:sym typeface="Wingdings" pitchFamily="2" charset="2"/>
              </a:rPr>
              <a:t> Radioactive wastes are radioactive matter which </a:t>
            </a:r>
            <a:r>
              <a:rPr lang="en-US" b="1" i="1" dirty="0" smtClean="0">
                <a:sym typeface="Wingdings" pitchFamily="2" charset="2"/>
              </a:rPr>
              <a:t>NO</a:t>
            </a:r>
            <a:r>
              <a:rPr lang="en-US" i="1" dirty="0" smtClean="0">
                <a:sym typeface="Wingdings" pitchFamily="2" charset="2"/>
              </a:rPr>
              <a:t> further utilization is planed  » European legislation (2006)</a:t>
            </a:r>
            <a:endParaRPr lang="en-US" dirty="0"/>
          </a:p>
        </p:txBody>
      </p:sp>
      <p:grpSp>
        <p:nvGrpSpPr>
          <p:cNvPr id="46" name="Groupe 45"/>
          <p:cNvGrpSpPr/>
          <p:nvPr/>
        </p:nvGrpSpPr>
        <p:grpSpPr>
          <a:xfrm>
            <a:off x="4111713" y="4066885"/>
            <a:ext cx="1816780" cy="759667"/>
            <a:chOff x="0" y="1988840"/>
            <a:chExt cx="10332640" cy="4320480"/>
          </a:xfrm>
        </p:grpSpPr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88840"/>
              <a:ext cx="10332640" cy="4320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Rectangle 47"/>
            <p:cNvSpPr/>
            <p:nvPr/>
          </p:nvSpPr>
          <p:spPr>
            <a:xfrm>
              <a:off x="0" y="3717032"/>
              <a:ext cx="2267744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804248" y="1988840"/>
              <a:ext cx="352839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sp>
        <p:nvSpPr>
          <p:cNvPr id="50" name="Ellipse 49"/>
          <p:cNvSpPr/>
          <p:nvPr/>
        </p:nvSpPr>
        <p:spPr>
          <a:xfrm>
            <a:off x="432801" y="4175220"/>
            <a:ext cx="1272641" cy="4144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U </a:t>
            </a:r>
            <a:r>
              <a:rPr lang="fr-FR" sz="1600" dirty="0" err="1" smtClean="0"/>
              <a:t>nat</a:t>
            </a:r>
            <a:endParaRPr lang="fr-FR" sz="1600" dirty="0"/>
          </a:p>
        </p:txBody>
      </p:sp>
      <p:sp>
        <p:nvSpPr>
          <p:cNvPr id="51" name="Ellipse 50"/>
          <p:cNvSpPr/>
          <p:nvPr/>
        </p:nvSpPr>
        <p:spPr>
          <a:xfrm>
            <a:off x="2179138" y="4175220"/>
            <a:ext cx="1272641" cy="4144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U </a:t>
            </a:r>
            <a:r>
              <a:rPr lang="fr-FR" sz="1600" dirty="0" err="1" smtClean="0"/>
              <a:t>enr</a:t>
            </a:r>
            <a:endParaRPr lang="fr-FR" sz="1600" dirty="0"/>
          </a:p>
        </p:txBody>
      </p:sp>
      <p:sp>
        <p:nvSpPr>
          <p:cNvPr id="52" name="Rectangle 51"/>
          <p:cNvSpPr/>
          <p:nvPr/>
        </p:nvSpPr>
        <p:spPr>
          <a:xfrm>
            <a:off x="6501616" y="3997584"/>
            <a:ext cx="2154112" cy="8289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/>
              <a:t>-Fission Product</a:t>
            </a:r>
          </a:p>
          <a:p>
            <a:r>
              <a:rPr lang="fr-FR" sz="1600" dirty="0" smtClean="0"/>
              <a:t>-100% U et Pu</a:t>
            </a:r>
          </a:p>
          <a:p>
            <a:r>
              <a:rPr lang="fr-FR" sz="1600" dirty="0" smtClean="0"/>
              <a:t>-100% </a:t>
            </a:r>
            <a:r>
              <a:rPr lang="fr-FR" sz="1600" dirty="0" err="1" smtClean="0"/>
              <a:t>Np</a:t>
            </a:r>
            <a:r>
              <a:rPr lang="fr-FR" sz="1600" dirty="0" smtClean="0"/>
              <a:t>, Am, Cm</a:t>
            </a:r>
            <a:endParaRPr lang="fr-FR" sz="1600" dirty="0"/>
          </a:p>
        </p:txBody>
      </p:sp>
      <p:cxnSp>
        <p:nvCxnSpPr>
          <p:cNvPr id="53" name="Connecteur droit avec flèche 52"/>
          <p:cNvCxnSpPr>
            <a:stCxn id="50" idx="6"/>
            <a:endCxn id="51" idx="2"/>
          </p:cNvCxnSpPr>
          <p:nvPr/>
        </p:nvCxnSpPr>
        <p:spPr>
          <a:xfrm>
            <a:off x="1705442" y="4382462"/>
            <a:ext cx="473696" cy="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>
            <a:off x="3465278" y="4387281"/>
            <a:ext cx="473696" cy="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>
            <a:off x="6027920" y="4412068"/>
            <a:ext cx="473696" cy="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890275" y="4725144"/>
            <a:ext cx="2353469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dirty="0" smtClean="0"/>
              <a:t>Open cycle : ex USA </a:t>
            </a:r>
          </a:p>
        </p:txBody>
      </p:sp>
      <p:grpSp>
        <p:nvGrpSpPr>
          <p:cNvPr id="60" name="Groupe 59"/>
          <p:cNvGrpSpPr/>
          <p:nvPr/>
        </p:nvGrpSpPr>
        <p:grpSpPr>
          <a:xfrm>
            <a:off x="3912907" y="5328840"/>
            <a:ext cx="1982517" cy="828968"/>
            <a:chOff x="0" y="1988840"/>
            <a:chExt cx="10332640" cy="4320480"/>
          </a:xfrm>
        </p:grpSpPr>
        <p:pic>
          <p:nvPicPr>
            <p:cNvPr id="61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988840"/>
              <a:ext cx="10332640" cy="4320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" name="Rectangle 61"/>
            <p:cNvSpPr/>
            <p:nvPr/>
          </p:nvSpPr>
          <p:spPr>
            <a:xfrm>
              <a:off x="0" y="3717032"/>
              <a:ext cx="2267744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804248" y="1988840"/>
              <a:ext cx="352839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</p:grpSp>
      <p:sp>
        <p:nvSpPr>
          <p:cNvPr id="64" name="Ellipse 63"/>
          <p:cNvSpPr/>
          <p:nvPr/>
        </p:nvSpPr>
        <p:spPr>
          <a:xfrm>
            <a:off x="438037" y="5478844"/>
            <a:ext cx="1272641" cy="4144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U </a:t>
            </a:r>
            <a:r>
              <a:rPr lang="fr-FR" sz="1600" dirty="0" err="1" smtClean="0"/>
              <a:t>nat</a:t>
            </a:r>
            <a:endParaRPr lang="fr-FR" sz="1600" dirty="0"/>
          </a:p>
        </p:txBody>
      </p:sp>
      <p:sp>
        <p:nvSpPr>
          <p:cNvPr id="65" name="Ellipse 64"/>
          <p:cNvSpPr/>
          <p:nvPr/>
        </p:nvSpPr>
        <p:spPr>
          <a:xfrm>
            <a:off x="2184374" y="5478844"/>
            <a:ext cx="1272641" cy="4144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U </a:t>
            </a:r>
            <a:r>
              <a:rPr lang="fr-FR" sz="1600" dirty="0" err="1" smtClean="0"/>
              <a:t>enr</a:t>
            </a:r>
            <a:endParaRPr lang="fr-FR" sz="1600" dirty="0"/>
          </a:p>
        </p:txBody>
      </p:sp>
      <p:sp>
        <p:nvSpPr>
          <p:cNvPr id="66" name="Rectangle 65"/>
          <p:cNvSpPr/>
          <p:nvPr/>
        </p:nvSpPr>
        <p:spPr>
          <a:xfrm>
            <a:off x="6506852" y="5301208"/>
            <a:ext cx="2148876" cy="8289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 smtClean="0"/>
              <a:t>-Fission Product</a:t>
            </a:r>
          </a:p>
          <a:p>
            <a:r>
              <a:rPr lang="fr-FR" sz="1600" dirty="0" smtClean="0"/>
              <a:t>-</a:t>
            </a:r>
            <a:r>
              <a:rPr lang="fr-FR" sz="1600" b="1" dirty="0" smtClean="0"/>
              <a:t>0,1% U et Pu</a:t>
            </a:r>
          </a:p>
          <a:p>
            <a:r>
              <a:rPr lang="fr-FR" sz="1600" dirty="0" smtClean="0"/>
              <a:t>-100% </a:t>
            </a:r>
            <a:r>
              <a:rPr lang="fr-FR" sz="1600" dirty="0" err="1" smtClean="0"/>
              <a:t>Np</a:t>
            </a:r>
            <a:r>
              <a:rPr lang="fr-FR" sz="1600" dirty="0" smtClean="0"/>
              <a:t>, Am, Cm</a:t>
            </a:r>
            <a:endParaRPr lang="fr-FR" sz="1600" dirty="0"/>
          </a:p>
        </p:txBody>
      </p:sp>
      <p:cxnSp>
        <p:nvCxnSpPr>
          <p:cNvPr id="67" name="Connecteur droit avec flèche 66"/>
          <p:cNvCxnSpPr>
            <a:stCxn id="64" idx="6"/>
            <a:endCxn id="65" idx="2"/>
          </p:cNvCxnSpPr>
          <p:nvPr/>
        </p:nvCxnSpPr>
        <p:spPr>
          <a:xfrm>
            <a:off x="1710678" y="5686086"/>
            <a:ext cx="473696" cy="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3470514" y="5690905"/>
            <a:ext cx="473696" cy="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6033156" y="5715692"/>
            <a:ext cx="473696" cy="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872520" y="6086408"/>
            <a:ext cx="2546117" cy="3385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600" dirty="0" smtClean="0"/>
              <a:t>« </a:t>
            </a:r>
            <a:r>
              <a:rPr lang="fr-FR" sz="1600" dirty="0" err="1"/>
              <a:t>C</a:t>
            </a:r>
            <a:r>
              <a:rPr lang="fr-FR" sz="1600" dirty="0" err="1" smtClean="0"/>
              <a:t>losed</a:t>
            </a:r>
            <a:r>
              <a:rPr lang="fr-FR" sz="1600" dirty="0" smtClean="0"/>
              <a:t> » cycle : ex France </a:t>
            </a:r>
          </a:p>
        </p:txBody>
      </p:sp>
      <p:cxnSp>
        <p:nvCxnSpPr>
          <p:cNvPr id="71" name="Connecteur droit avec flèche 70"/>
          <p:cNvCxnSpPr/>
          <p:nvPr/>
        </p:nvCxnSpPr>
        <p:spPr>
          <a:xfrm>
            <a:off x="6146997" y="5716345"/>
            <a:ext cx="5228" cy="950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 rot="5400000" flipH="1" flipV="1">
            <a:off x="4104182" y="6455842"/>
            <a:ext cx="413831" cy="6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rot="10800000">
            <a:off x="4310771" y="6663085"/>
            <a:ext cx="18355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4310771" y="6387717"/>
            <a:ext cx="16562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i="1" dirty="0" smtClean="0">
                <a:sym typeface="Wingdings" pitchFamily="2" charset="2"/>
              </a:rPr>
              <a:t>Pu </a:t>
            </a:r>
            <a:r>
              <a:rPr lang="fr-FR" sz="1600" i="1" dirty="0" err="1" smtClean="0">
                <a:sym typeface="Wingdings" pitchFamily="2" charset="2"/>
              </a:rPr>
              <a:t>monorecycling</a:t>
            </a:r>
            <a:endParaRPr lang="fr-FR" sz="1600" dirty="0"/>
          </a:p>
        </p:txBody>
      </p:sp>
      <p:sp>
        <p:nvSpPr>
          <p:cNvPr id="75" name="Rectangle 74"/>
          <p:cNvSpPr/>
          <p:nvPr/>
        </p:nvSpPr>
        <p:spPr>
          <a:xfrm>
            <a:off x="6699359" y="6493807"/>
            <a:ext cx="8066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i="1" dirty="0" smtClean="0">
                <a:sym typeface="Wingdings" pitchFamily="2" charset="2"/>
              </a:rPr>
              <a:t>U  &amp; Pu</a:t>
            </a:r>
            <a:endParaRPr lang="fr-FR" sz="1600" dirty="0"/>
          </a:p>
        </p:txBody>
      </p:sp>
      <p:cxnSp>
        <p:nvCxnSpPr>
          <p:cNvPr id="76" name="Connecteur droit avec flèche 75"/>
          <p:cNvCxnSpPr/>
          <p:nvPr/>
        </p:nvCxnSpPr>
        <p:spPr>
          <a:xfrm>
            <a:off x="6141166" y="6668054"/>
            <a:ext cx="473696" cy="1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755576" y="312329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BOC</a:t>
            </a:r>
            <a:endParaRPr lang="fr-FR" dirty="0"/>
          </a:p>
        </p:txBody>
      </p:sp>
      <p:sp>
        <p:nvSpPr>
          <p:cNvPr id="37" name="ZoneTexte 36"/>
          <p:cNvSpPr txBox="1"/>
          <p:nvPr/>
        </p:nvSpPr>
        <p:spPr>
          <a:xfrm>
            <a:off x="2040672" y="313167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</a:t>
            </a:r>
            <a:r>
              <a:rPr lang="fr-FR" dirty="0" smtClean="0"/>
              <a:t>OC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719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Radiotoxicity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a way to quantify the impact of nuclear wastes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e 3"/>
          <p:cNvGrpSpPr/>
          <p:nvPr/>
        </p:nvGrpSpPr>
        <p:grpSpPr>
          <a:xfrm>
            <a:off x="710679" y="1196752"/>
            <a:ext cx="7398198" cy="4937604"/>
            <a:chOff x="907908" y="1479069"/>
            <a:chExt cx="5886658" cy="3986672"/>
          </a:xfrm>
        </p:grpSpPr>
        <p:pic>
          <p:nvPicPr>
            <p:cNvPr id="3" name="Picture 2" descr="C:\Users\doligez.IPN\TAF\Présentation\Figure\RadioUOX50GWjt@5ans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52" t="13130" r="8019" b="9728"/>
            <a:stretch/>
          </p:blipFill>
          <p:spPr bwMode="auto">
            <a:xfrm>
              <a:off x="1193412" y="1479069"/>
              <a:ext cx="5601154" cy="3845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3457172" y="5192389"/>
              <a:ext cx="1577131" cy="273352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/>
                <a:t>Time in year </a:t>
              </a:r>
              <a:endParaRPr lang="en-US" sz="1600" i="1" dirty="0"/>
            </a:p>
          </p:txBody>
        </p:sp>
        <p:sp>
          <p:nvSpPr>
            <p:cNvPr id="11" name="ZoneTexte 10"/>
            <p:cNvSpPr txBox="1"/>
            <p:nvPr/>
          </p:nvSpPr>
          <p:spPr>
            <a:xfrm rot="16200000">
              <a:off x="266347" y="3261254"/>
              <a:ext cx="1577131" cy="29400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err="1" smtClean="0"/>
                <a:t>Radiotoxicity</a:t>
              </a:r>
              <a:r>
                <a:rPr lang="en-US" sz="1600" i="1" dirty="0" smtClean="0"/>
                <a:t> (</a:t>
              </a:r>
              <a:r>
                <a:rPr lang="en-US" sz="1600" i="1" dirty="0" err="1" smtClean="0"/>
                <a:t>u.a</a:t>
              </a:r>
              <a:r>
                <a:rPr lang="en-US" sz="1600" i="1" dirty="0" smtClean="0"/>
                <a:t>.)</a:t>
              </a:r>
              <a:endParaRPr lang="en-US" sz="1600" i="1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207708" y="1751305"/>
              <a:ext cx="1572562" cy="5153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/>
                <a:t>Spent </a:t>
              </a:r>
              <a:r>
                <a:rPr lang="en-US" sz="1600" i="1" dirty="0" err="1" smtClean="0"/>
                <a:t>UOx</a:t>
              </a:r>
              <a:r>
                <a:rPr lang="en-US" sz="1600" i="1" dirty="0" smtClean="0"/>
                <a:t> after 5 years of cooling</a:t>
              </a:r>
              <a:endParaRPr lang="en-US" sz="1600" i="1" dirty="0"/>
            </a:p>
          </p:txBody>
        </p:sp>
      </p:grpSp>
      <p:sp>
        <p:nvSpPr>
          <p:cNvPr id="13" name="ZoneTexte 12"/>
          <p:cNvSpPr txBox="1"/>
          <p:nvPr/>
        </p:nvSpPr>
        <p:spPr>
          <a:xfrm>
            <a:off x="5004" y="633462"/>
            <a:ext cx="9577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The </a:t>
            </a:r>
            <a:r>
              <a:rPr lang="en-US" dirty="0">
                <a:sym typeface="Wingdings" panose="05000000000000000000" pitchFamily="2" charset="2"/>
              </a:rPr>
              <a:t>S</a:t>
            </a:r>
            <a:r>
              <a:rPr lang="en-US" dirty="0" smtClean="0">
                <a:sym typeface="Wingdings" panose="05000000000000000000" pitchFamily="2" charset="2"/>
              </a:rPr>
              <a:t>ievert is a unit built to quantify the damages of radiations on the human body</a:t>
            </a:r>
          </a:p>
        </p:txBody>
      </p:sp>
    </p:spTree>
    <p:extLst>
      <p:ext uri="{BB962C8B-B14F-4D97-AF65-F5344CB8AC3E}">
        <p14:creationId xmlns:p14="http://schemas.microsoft.com/office/powerpoint/2010/main" val="105460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use of Pu in current reactor to decrease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radiotoxicity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-33607" y="1769287"/>
            <a:ext cx="6814767" cy="4545775"/>
            <a:chOff x="916413" y="1559004"/>
            <a:chExt cx="5887835" cy="3886710"/>
          </a:xfrm>
        </p:grpSpPr>
        <p:grpSp>
          <p:nvGrpSpPr>
            <p:cNvPr id="16" name="Groupe 15"/>
            <p:cNvGrpSpPr/>
            <p:nvPr/>
          </p:nvGrpSpPr>
          <p:grpSpPr>
            <a:xfrm>
              <a:off x="916413" y="1559004"/>
              <a:ext cx="5887835" cy="3886710"/>
              <a:chOff x="916413" y="1559004"/>
              <a:chExt cx="5887835" cy="3886710"/>
            </a:xfrm>
          </p:grpSpPr>
          <p:pic>
            <p:nvPicPr>
              <p:cNvPr id="19" name="Picture 2" descr="C:\Users\doligez.IPN\TAF\Présentation\Figure\CompUOXMOX.png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012" t="14329" r="8159" b="9201"/>
              <a:stretch/>
            </p:blipFill>
            <p:spPr bwMode="auto">
              <a:xfrm>
                <a:off x="1199539" y="1559004"/>
                <a:ext cx="5604709" cy="38142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" name="ZoneTexte 19"/>
              <p:cNvSpPr txBox="1"/>
              <p:nvPr/>
            </p:nvSpPr>
            <p:spPr>
              <a:xfrm>
                <a:off x="3414133" y="5193625"/>
                <a:ext cx="1577131" cy="252089"/>
              </a:xfrm>
              <a:prstGeom prst="rect">
                <a:avLst/>
              </a:prstGeom>
              <a:noFill/>
              <a:ln>
                <a:noFill/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FR" sz="1200" i="1" dirty="0" smtClean="0"/>
                  <a:t>Time (</a:t>
                </a:r>
                <a:r>
                  <a:rPr lang="fr-FR" sz="1200" i="1" dirty="0" err="1" smtClean="0"/>
                  <a:t>year</a:t>
                </a:r>
                <a:r>
                  <a:rPr lang="fr-FR" sz="1200" i="1" dirty="0" smtClean="0"/>
                  <a:t>)</a:t>
                </a:r>
                <a:endParaRPr lang="fr-FR" sz="1200" i="1" dirty="0"/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 rot="16200000">
                <a:off x="266347" y="2951247"/>
                <a:ext cx="1577131" cy="276999"/>
              </a:xfrm>
              <a:prstGeom prst="rect">
                <a:avLst/>
              </a:prstGeom>
              <a:noFill/>
              <a:ln>
                <a:noFill/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i="1" dirty="0" err="1" smtClean="0"/>
                  <a:t>Radiotoxicité</a:t>
                </a:r>
                <a:r>
                  <a:rPr lang="fr-FR" sz="1200" i="1" dirty="0" smtClean="0"/>
                  <a:t> (</a:t>
                </a:r>
                <a:r>
                  <a:rPr lang="fr-FR" sz="1200" i="1" dirty="0" err="1" smtClean="0"/>
                  <a:t>u.a</a:t>
                </a:r>
                <a:r>
                  <a:rPr lang="fr-FR" sz="1200" i="1" dirty="0" smtClean="0"/>
                  <a:t>.)</a:t>
                </a:r>
                <a:endParaRPr lang="fr-FR" sz="1200" i="1" dirty="0"/>
              </a:p>
            </p:txBody>
          </p:sp>
        </p:grpSp>
        <p:sp>
          <p:nvSpPr>
            <p:cNvPr id="17" name="ZoneTexte 16"/>
            <p:cNvSpPr txBox="1"/>
            <p:nvPr/>
          </p:nvSpPr>
          <p:spPr>
            <a:xfrm>
              <a:off x="5364088" y="2572383"/>
              <a:ext cx="1008112" cy="27699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i="1" dirty="0" smtClean="0"/>
                <a:t>Open cycle</a:t>
              </a:r>
              <a:endParaRPr lang="fr-FR" sz="1200" i="1" dirty="0"/>
            </a:p>
          </p:txBody>
        </p:sp>
        <p:cxnSp>
          <p:nvCxnSpPr>
            <p:cNvPr id="18" name="Connecteur droit 17"/>
            <p:cNvCxnSpPr/>
            <p:nvPr/>
          </p:nvCxnSpPr>
          <p:spPr>
            <a:xfrm>
              <a:off x="5868144" y="2855264"/>
              <a:ext cx="0" cy="5390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ZoneTexte 21"/>
          <p:cNvSpPr txBox="1"/>
          <p:nvPr/>
        </p:nvSpPr>
        <p:spPr>
          <a:xfrm>
            <a:off x="45773" y="443851"/>
            <a:ext cx="79208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>
                <a:sym typeface="Wingdings" panose="05000000000000000000" pitchFamily="2" charset="2"/>
              </a:rPr>
              <a:t>Mox</a:t>
            </a:r>
            <a:r>
              <a:rPr lang="en-US" dirty="0" smtClean="0">
                <a:sym typeface="Wingdings" panose="05000000000000000000" pitchFamily="2" charset="2"/>
              </a:rPr>
              <a:t> fuel aims to save natural uranium (see next part) </a:t>
            </a:r>
          </a:p>
          <a:p>
            <a:pPr lvl="1"/>
            <a:r>
              <a:rPr lang="en-US" i="1" dirty="0" smtClean="0">
                <a:sym typeface="Wingdings" pitchFamily="2" charset="2"/>
              </a:rPr>
              <a:t></a:t>
            </a:r>
            <a:r>
              <a:rPr lang="en-US" i="1" dirty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Will recycling Plutonium improve the </a:t>
            </a:r>
            <a:r>
              <a:rPr lang="en-US" i="1" dirty="0" err="1" smtClean="0">
                <a:sym typeface="Wingdings" pitchFamily="2" charset="2"/>
              </a:rPr>
              <a:t>radiotoxicity</a:t>
            </a:r>
            <a:r>
              <a:rPr lang="en-US" i="1" dirty="0" smtClean="0">
                <a:sym typeface="Wingdings" pitchFamily="2" charset="2"/>
              </a:rPr>
              <a:t> ?</a:t>
            </a:r>
          </a:p>
          <a:p>
            <a:endParaRPr lang="en-US" sz="400" i="1" dirty="0">
              <a:sym typeface="Wingdings" panose="05000000000000000000" pitchFamily="2" charset="2"/>
            </a:endParaRP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7 </a:t>
            </a:r>
            <a:r>
              <a:rPr lang="en-US" dirty="0" err="1" smtClean="0">
                <a:sym typeface="Wingdings" panose="05000000000000000000" pitchFamily="2" charset="2"/>
              </a:rPr>
              <a:t>Uox</a:t>
            </a:r>
            <a:r>
              <a:rPr lang="en-US" dirty="0" smtClean="0">
                <a:sym typeface="Wingdings" panose="05000000000000000000" pitchFamily="2" charset="2"/>
              </a:rPr>
              <a:t> spent fuel are needed for 1 </a:t>
            </a:r>
            <a:r>
              <a:rPr lang="en-US" dirty="0" err="1" smtClean="0">
                <a:sym typeface="Wingdings" panose="05000000000000000000" pitchFamily="2" charset="2"/>
              </a:rPr>
              <a:t>Mox</a:t>
            </a:r>
            <a:r>
              <a:rPr lang="en-US" dirty="0" smtClean="0">
                <a:sym typeface="Wingdings" panose="05000000000000000000" pitchFamily="2" charset="2"/>
              </a:rPr>
              <a:t> assembly !</a:t>
            </a:r>
          </a:p>
          <a:p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</a:t>
            </a:r>
            <a:r>
              <a:rPr lang="en-US" i="1" dirty="0" smtClean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72415" y="6237312"/>
            <a:ext cx="9011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ym typeface="Wingdings" panose="05000000000000000000" pitchFamily="2" charset="2"/>
              </a:rPr>
              <a:t>Spent MOX fuel contains Pu  It is not a waste… </a:t>
            </a:r>
          </a:p>
          <a:p>
            <a:r>
              <a:rPr lang="en-US" b="1" i="1" dirty="0" smtClean="0">
                <a:sym typeface="Wingdings" panose="05000000000000000000" pitchFamily="2" charset="2"/>
              </a:rPr>
              <a:t>It is temporally stored for further use… (if there are uranium tension) </a:t>
            </a:r>
          </a:p>
        </p:txBody>
      </p:sp>
      <p:grpSp>
        <p:nvGrpSpPr>
          <p:cNvPr id="100" name="Groupe 99"/>
          <p:cNvGrpSpPr/>
          <p:nvPr/>
        </p:nvGrpSpPr>
        <p:grpSpPr>
          <a:xfrm>
            <a:off x="7442641" y="3039647"/>
            <a:ext cx="692194" cy="955556"/>
            <a:chOff x="4378175" y="5353764"/>
            <a:chExt cx="625873" cy="955556"/>
          </a:xfrm>
        </p:grpSpPr>
        <p:sp>
          <p:nvSpPr>
            <p:cNvPr id="101" name="Rectangle 100"/>
            <p:cNvSpPr/>
            <p:nvPr/>
          </p:nvSpPr>
          <p:spPr>
            <a:xfrm>
              <a:off x="4378175" y="5353764"/>
              <a:ext cx="625873" cy="39746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4378175" y="5733256"/>
              <a:ext cx="625873" cy="57606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03" name="Groupe 102"/>
          <p:cNvGrpSpPr/>
          <p:nvPr/>
        </p:nvGrpSpPr>
        <p:grpSpPr>
          <a:xfrm>
            <a:off x="6872600" y="4609987"/>
            <a:ext cx="1821749" cy="735586"/>
            <a:chOff x="1042552" y="5211127"/>
            <a:chExt cx="1821749" cy="735586"/>
          </a:xfrm>
        </p:grpSpPr>
        <p:grpSp>
          <p:nvGrpSpPr>
            <p:cNvPr id="104" name="Group 2"/>
            <p:cNvGrpSpPr>
              <a:grpSpLocks/>
            </p:cNvGrpSpPr>
            <p:nvPr/>
          </p:nvGrpSpPr>
          <p:grpSpPr bwMode="auto">
            <a:xfrm>
              <a:off x="1042552" y="5211127"/>
              <a:ext cx="1821749" cy="735586"/>
              <a:chOff x="1536" y="2294"/>
              <a:chExt cx="1243" cy="520"/>
            </a:xfrm>
          </p:grpSpPr>
          <p:sp>
            <p:nvSpPr>
              <p:cNvPr id="106" name="Freeform 3"/>
              <p:cNvSpPr>
                <a:spLocks/>
              </p:cNvSpPr>
              <p:nvPr/>
            </p:nvSpPr>
            <p:spPr bwMode="auto">
              <a:xfrm>
                <a:off x="1969" y="2294"/>
                <a:ext cx="490" cy="228"/>
              </a:xfrm>
              <a:custGeom>
                <a:avLst/>
                <a:gdLst/>
                <a:ahLst/>
                <a:cxnLst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71" y="4"/>
                  </a:cxn>
                  <a:cxn ang="0">
                    <a:pos x="731" y="16"/>
                  </a:cxn>
                  <a:cxn ang="0">
                    <a:pos x="789" y="33"/>
                  </a:cxn>
                  <a:cxn ang="0">
                    <a:pos x="845" y="56"/>
                  </a:cxn>
                  <a:cxn ang="0">
                    <a:pos x="899" y="84"/>
                  </a:cxn>
                  <a:cxn ang="0">
                    <a:pos x="948" y="119"/>
                  </a:cxn>
                  <a:cxn ang="0">
                    <a:pos x="996" y="157"/>
                  </a:cxn>
                  <a:cxn ang="0">
                    <a:pos x="1039" y="201"/>
                  </a:cxn>
                  <a:cxn ang="0">
                    <a:pos x="1079" y="248"/>
                  </a:cxn>
                  <a:cxn ang="0">
                    <a:pos x="1113" y="299"/>
                  </a:cxn>
                  <a:cxn ang="0">
                    <a:pos x="1144" y="354"/>
                  </a:cxn>
                  <a:cxn ang="0">
                    <a:pos x="1169" y="413"/>
                  </a:cxn>
                  <a:cxn ang="0">
                    <a:pos x="1189" y="474"/>
                  </a:cxn>
                  <a:cxn ang="0">
                    <a:pos x="1205" y="536"/>
                  </a:cxn>
                  <a:cxn ang="0">
                    <a:pos x="1214" y="601"/>
                  </a:cxn>
                  <a:cxn ang="0">
                    <a:pos x="1217" y="669"/>
                  </a:cxn>
                  <a:cxn ang="0">
                    <a:pos x="1217" y="672"/>
                  </a:cxn>
                  <a:cxn ang="0">
                    <a:pos x="1217" y="676"/>
                  </a:cxn>
                  <a:cxn ang="0">
                    <a:pos x="1217" y="679"/>
                  </a:cxn>
                  <a:cxn ang="0">
                    <a:pos x="1217" y="683"/>
                  </a:cxn>
                  <a:cxn ang="0">
                    <a:pos x="1" y="665"/>
                  </a:cxn>
                </a:cxnLst>
                <a:rect l="0" t="0" r="r" b="b"/>
                <a:pathLst>
                  <a:path w="1217" h="683">
                    <a:moveTo>
                      <a:pt x="1" y="665"/>
                    </a:move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71" y="4"/>
                    </a:lnTo>
                    <a:lnTo>
                      <a:pt x="731" y="16"/>
                    </a:lnTo>
                    <a:lnTo>
                      <a:pt x="789" y="33"/>
                    </a:lnTo>
                    <a:lnTo>
                      <a:pt x="845" y="56"/>
                    </a:lnTo>
                    <a:lnTo>
                      <a:pt x="899" y="84"/>
                    </a:lnTo>
                    <a:lnTo>
                      <a:pt x="948" y="119"/>
                    </a:lnTo>
                    <a:lnTo>
                      <a:pt x="996" y="157"/>
                    </a:lnTo>
                    <a:lnTo>
                      <a:pt x="1039" y="201"/>
                    </a:lnTo>
                    <a:lnTo>
                      <a:pt x="1079" y="248"/>
                    </a:lnTo>
                    <a:lnTo>
                      <a:pt x="1113" y="299"/>
                    </a:lnTo>
                    <a:lnTo>
                      <a:pt x="1144" y="354"/>
                    </a:lnTo>
                    <a:lnTo>
                      <a:pt x="1169" y="413"/>
                    </a:lnTo>
                    <a:lnTo>
                      <a:pt x="1189" y="474"/>
                    </a:lnTo>
                    <a:lnTo>
                      <a:pt x="1205" y="536"/>
                    </a:lnTo>
                    <a:lnTo>
                      <a:pt x="1214" y="601"/>
                    </a:lnTo>
                    <a:lnTo>
                      <a:pt x="1217" y="669"/>
                    </a:lnTo>
                    <a:lnTo>
                      <a:pt x="1217" y="672"/>
                    </a:lnTo>
                    <a:lnTo>
                      <a:pt x="1217" y="676"/>
                    </a:lnTo>
                    <a:lnTo>
                      <a:pt x="1217" y="679"/>
                    </a:lnTo>
                    <a:lnTo>
                      <a:pt x="1217" y="683"/>
                    </a:lnTo>
                    <a:lnTo>
                      <a:pt x="1" y="66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07" name="Freeform 4"/>
              <p:cNvSpPr>
                <a:spLocks/>
              </p:cNvSpPr>
              <p:nvPr/>
            </p:nvSpPr>
            <p:spPr bwMode="auto">
              <a:xfrm>
                <a:off x="1969" y="2294"/>
                <a:ext cx="477" cy="227"/>
              </a:xfrm>
              <a:custGeom>
                <a:avLst/>
                <a:gdLst/>
                <a:ahLst/>
                <a:cxnLst>
                  <a:cxn ang="0">
                    <a:pos x="1140" y="347"/>
                  </a:cxn>
                  <a:cxn ang="0">
                    <a:pos x="1153" y="387"/>
                  </a:cxn>
                  <a:cxn ang="0">
                    <a:pos x="1165" y="427"/>
                  </a:cxn>
                  <a:cxn ang="0">
                    <a:pos x="1174" y="468"/>
                  </a:cxn>
                  <a:cxn ang="0">
                    <a:pos x="1181" y="510"/>
                  </a:cxn>
                  <a:cxn ang="0">
                    <a:pos x="1184" y="552"/>
                  </a:cxn>
                  <a:cxn ang="0">
                    <a:pos x="1186" y="595"/>
                  </a:cxn>
                  <a:cxn ang="0">
                    <a:pos x="1185" y="639"/>
                  </a:cxn>
                  <a:cxn ang="0">
                    <a:pos x="1181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51" y="3"/>
                  </a:cxn>
                  <a:cxn ang="0">
                    <a:pos x="692" y="8"/>
                  </a:cxn>
                  <a:cxn ang="0">
                    <a:pos x="734" y="16"/>
                  </a:cxn>
                  <a:cxn ang="0">
                    <a:pos x="774" y="27"/>
                  </a:cxn>
                  <a:cxn ang="0">
                    <a:pos x="812" y="41"/>
                  </a:cxn>
                  <a:cxn ang="0">
                    <a:pos x="849" y="57"/>
                  </a:cxn>
                  <a:cxn ang="0">
                    <a:pos x="885" y="77"/>
                  </a:cxn>
                  <a:cxn ang="0">
                    <a:pos x="920" y="99"/>
                  </a:cxn>
                  <a:cxn ang="0">
                    <a:pos x="955" y="123"/>
                  </a:cxn>
                  <a:cxn ang="0">
                    <a:pos x="987" y="149"/>
                  </a:cxn>
                  <a:cxn ang="0">
                    <a:pos x="1016" y="177"/>
                  </a:cxn>
                  <a:cxn ang="0">
                    <a:pos x="1045" y="208"/>
                  </a:cxn>
                  <a:cxn ang="0">
                    <a:pos x="1072" y="240"/>
                  </a:cxn>
                  <a:cxn ang="0">
                    <a:pos x="1096" y="274"/>
                  </a:cxn>
                  <a:cxn ang="0">
                    <a:pos x="1120" y="310"/>
                  </a:cxn>
                  <a:cxn ang="0">
                    <a:pos x="1140" y="347"/>
                  </a:cxn>
                </a:cxnLst>
                <a:rect l="0" t="0" r="r" b="b"/>
                <a:pathLst>
                  <a:path w="1186" h="681">
                    <a:moveTo>
                      <a:pt x="1140" y="347"/>
                    </a:moveTo>
                    <a:lnTo>
                      <a:pt x="1153" y="387"/>
                    </a:lnTo>
                    <a:lnTo>
                      <a:pt x="1165" y="427"/>
                    </a:lnTo>
                    <a:lnTo>
                      <a:pt x="1174" y="468"/>
                    </a:lnTo>
                    <a:lnTo>
                      <a:pt x="1181" y="510"/>
                    </a:lnTo>
                    <a:lnTo>
                      <a:pt x="1184" y="552"/>
                    </a:lnTo>
                    <a:lnTo>
                      <a:pt x="1186" y="595"/>
                    </a:lnTo>
                    <a:lnTo>
                      <a:pt x="1185" y="639"/>
                    </a:lnTo>
                    <a:lnTo>
                      <a:pt x="1181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51" y="3"/>
                    </a:lnTo>
                    <a:lnTo>
                      <a:pt x="692" y="8"/>
                    </a:lnTo>
                    <a:lnTo>
                      <a:pt x="734" y="16"/>
                    </a:lnTo>
                    <a:lnTo>
                      <a:pt x="774" y="27"/>
                    </a:lnTo>
                    <a:lnTo>
                      <a:pt x="812" y="41"/>
                    </a:lnTo>
                    <a:lnTo>
                      <a:pt x="849" y="57"/>
                    </a:lnTo>
                    <a:lnTo>
                      <a:pt x="885" y="77"/>
                    </a:lnTo>
                    <a:lnTo>
                      <a:pt x="920" y="99"/>
                    </a:lnTo>
                    <a:lnTo>
                      <a:pt x="955" y="123"/>
                    </a:lnTo>
                    <a:lnTo>
                      <a:pt x="987" y="149"/>
                    </a:lnTo>
                    <a:lnTo>
                      <a:pt x="1016" y="177"/>
                    </a:lnTo>
                    <a:lnTo>
                      <a:pt x="1045" y="208"/>
                    </a:lnTo>
                    <a:lnTo>
                      <a:pt x="1072" y="240"/>
                    </a:lnTo>
                    <a:lnTo>
                      <a:pt x="1096" y="274"/>
                    </a:lnTo>
                    <a:lnTo>
                      <a:pt x="1120" y="310"/>
                    </a:lnTo>
                    <a:lnTo>
                      <a:pt x="1140" y="34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08" name="Freeform 5"/>
              <p:cNvSpPr>
                <a:spLocks/>
              </p:cNvSpPr>
              <p:nvPr/>
            </p:nvSpPr>
            <p:spPr bwMode="auto">
              <a:xfrm>
                <a:off x="1969" y="2294"/>
                <a:ext cx="463" cy="227"/>
              </a:xfrm>
              <a:custGeom>
                <a:avLst/>
                <a:gdLst/>
                <a:ahLst/>
                <a:cxnLst>
                  <a:cxn ang="0">
                    <a:pos x="1064" y="230"/>
                  </a:cxn>
                  <a:cxn ang="0">
                    <a:pos x="1091" y="281"/>
                  </a:cxn>
                  <a:cxn ang="0">
                    <a:pos x="1113" y="333"/>
                  </a:cxn>
                  <a:cxn ang="0">
                    <a:pos x="1129" y="389"/>
                  </a:cxn>
                  <a:cxn ang="0">
                    <a:pos x="1141" y="444"/>
                  </a:cxn>
                  <a:cxn ang="0">
                    <a:pos x="1148" y="503"/>
                  </a:cxn>
                  <a:cxn ang="0">
                    <a:pos x="1149" y="561"/>
                  </a:cxn>
                  <a:cxn ang="0">
                    <a:pos x="1146" y="621"/>
                  </a:cxn>
                  <a:cxn ang="0">
                    <a:pos x="1138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42" y="2"/>
                  </a:cxn>
                  <a:cxn ang="0">
                    <a:pos x="675" y="6"/>
                  </a:cxn>
                  <a:cxn ang="0">
                    <a:pos x="708" y="11"/>
                  </a:cxn>
                  <a:cxn ang="0">
                    <a:pos x="740" y="18"/>
                  </a:cxn>
                  <a:cxn ang="0">
                    <a:pos x="772" y="27"/>
                  </a:cxn>
                  <a:cxn ang="0">
                    <a:pos x="803" y="37"/>
                  </a:cxn>
                  <a:cxn ang="0">
                    <a:pos x="832" y="51"/>
                  </a:cxn>
                  <a:cxn ang="0">
                    <a:pos x="863" y="64"/>
                  </a:cxn>
                  <a:cxn ang="0">
                    <a:pos x="891" y="80"/>
                  </a:cxn>
                  <a:cxn ang="0">
                    <a:pos x="919" y="97"/>
                  </a:cxn>
                  <a:cxn ang="0">
                    <a:pos x="945" y="116"/>
                  </a:cxn>
                  <a:cxn ang="0">
                    <a:pos x="971" y="136"/>
                  </a:cxn>
                  <a:cxn ang="0">
                    <a:pos x="996" y="158"/>
                  </a:cxn>
                  <a:cxn ang="0">
                    <a:pos x="1020" y="181"/>
                  </a:cxn>
                  <a:cxn ang="0">
                    <a:pos x="1043" y="205"/>
                  </a:cxn>
                  <a:cxn ang="0">
                    <a:pos x="1064" y="230"/>
                  </a:cxn>
                </a:cxnLst>
                <a:rect l="0" t="0" r="r" b="b"/>
                <a:pathLst>
                  <a:path w="1149" h="681">
                    <a:moveTo>
                      <a:pt x="1064" y="230"/>
                    </a:moveTo>
                    <a:lnTo>
                      <a:pt x="1091" y="281"/>
                    </a:lnTo>
                    <a:lnTo>
                      <a:pt x="1113" y="333"/>
                    </a:lnTo>
                    <a:lnTo>
                      <a:pt x="1129" y="389"/>
                    </a:lnTo>
                    <a:lnTo>
                      <a:pt x="1141" y="444"/>
                    </a:lnTo>
                    <a:lnTo>
                      <a:pt x="1148" y="503"/>
                    </a:lnTo>
                    <a:lnTo>
                      <a:pt x="1149" y="561"/>
                    </a:lnTo>
                    <a:lnTo>
                      <a:pt x="1146" y="621"/>
                    </a:lnTo>
                    <a:lnTo>
                      <a:pt x="1138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42" y="2"/>
                    </a:lnTo>
                    <a:lnTo>
                      <a:pt x="675" y="6"/>
                    </a:lnTo>
                    <a:lnTo>
                      <a:pt x="708" y="11"/>
                    </a:lnTo>
                    <a:lnTo>
                      <a:pt x="740" y="18"/>
                    </a:lnTo>
                    <a:lnTo>
                      <a:pt x="772" y="27"/>
                    </a:lnTo>
                    <a:lnTo>
                      <a:pt x="803" y="37"/>
                    </a:lnTo>
                    <a:lnTo>
                      <a:pt x="832" y="51"/>
                    </a:lnTo>
                    <a:lnTo>
                      <a:pt x="863" y="64"/>
                    </a:lnTo>
                    <a:lnTo>
                      <a:pt x="891" y="80"/>
                    </a:lnTo>
                    <a:lnTo>
                      <a:pt x="919" y="97"/>
                    </a:lnTo>
                    <a:lnTo>
                      <a:pt x="945" y="116"/>
                    </a:lnTo>
                    <a:lnTo>
                      <a:pt x="971" y="136"/>
                    </a:lnTo>
                    <a:lnTo>
                      <a:pt x="996" y="158"/>
                    </a:lnTo>
                    <a:lnTo>
                      <a:pt x="1020" y="181"/>
                    </a:lnTo>
                    <a:lnTo>
                      <a:pt x="1043" y="205"/>
                    </a:lnTo>
                    <a:lnTo>
                      <a:pt x="1064" y="230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09" name="Freeform 6"/>
              <p:cNvSpPr>
                <a:spLocks/>
              </p:cNvSpPr>
              <p:nvPr/>
            </p:nvSpPr>
            <p:spPr bwMode="auto">
              <a:xfrm>
                <a:off x="1969" y="2294"/>
                <a:ext cx="448" cy="227"/>
              </a:xfrm>
              <a:custGeom>
                <a:avLst/>
                <a:gdLst/>
                <a:ahLst/>
                <a:cxnLst>
                  <a:cxn ang="0">
                    <a:pos x="1004" y="165"/>
                  </a:cxn>
                  <a:cxn ang="0">
                    <a:pos x="1040" y="220"/>
                  </a:cxn>
                  <a:cxn ang="0">
                    <a:pos x="1069" y="278"/>
                  </a:cxn>
                  <a:cxn ang="0">
                    <a:pos x="1091" y="341"/>
                  </a:cxn>
                  <a:cxn ang="0">
                    <a:pos x="1105" y="406"/>
                  </a:cxn>
                  <a:cxn ang="0">
                    <a:pos x="1112" y="472"/>
                  </a:cxn>
                  <a:cxn ang="0">
                    <a:pos x="1113" y="540"/>
                  </a:cxn>
                  <a:cxn ang="0">
                    <a:pos x="1107" y="611"/>
                  </a:cxn>
                  <a:cxn ang="0">
                    <a:pos x="1095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6" y="2"/>
                  </a:cxn>
                  <a:cxn ang="0">
                    <a:pos x="664" y="4"/>
                  </a:cxn>
                  <a:cxn ang="0">
                    <a:pos x="692" y="8"/>
                  </a:cxn>
                  <a:cxn ang="0">
                    <a:pos x="719" y="14"/>
                  </a:cxn>
                  <a:cxn ang="0">
                    <a:pos x="746" y="19"/>
                  </a:cxn>
                  <a:cxn ang="0">
                    <a:pos x="772" y="27"/>
                  </a:cxn>
                  <a:cxn ang="0">
                    <a:pos x="797" y="36"/>
                  </a:cxn>
                  <a:cxn ang="0">
                    <a:pos x="823" y="45"/>
                  </a:cxn>
                  <a:cxn ang="0">
                    <a:pos x="847" y="57"/>
                  </a:cxn>
                  <a:cxn ang="0">
                    <a:pos x="872" y="69"/>
                  </a:cxn>
                  <a:cxn ang="0">
                    <a:pos x="895" y="83"/>
                  </a:cxn>
                  <a:cxn ang="0">
                    <a:pos x="919" y="97"/>
                  </a:cxn>
                  <a:cxn ang="0">
                    <a:pos x="941" y="113"/>
                  </a:cxn>
                  <a:cxn ang="0">
                    <a:pos x="963" y="129"/>
                  </a:cxn>
                  <a:cxn ang="0">
                    <a:pos x="984" y="147"/>
                  </a:cxn>
                  <a:cxn ang="0">
                    <a:pos x="1004" y="165"/>
                  </a:cxn>
                </a:cxnLst>
                <a:rect l="0" t="0" r="r" b="b"/>
                <a:pathLst>
                  <a:path w="1113" h="680">
                    <a:moveTo>
                      <a:pt x="1004" y="165"/>
                    </a:moveTo>
                    <a:lnTo>
                      <a:pt x="1040" y="220"/>
                    </a:lnTo>
                    <a:lnTo>
                      <a:pt x="1069" y="278"/>
                    </a:lnTo>
                    <a:lnTo>
                      <a:pt x="1091" y="341"/>
                    </a:lnTo>
                    <a:lnTo>
                      <a:pt x="1105" y="406"/>
                    </a:lnTo>
                    <a:lnTo>
                      <a:pt x="1112" y="472"/>
                    </a:lnTo>
                    <a:lnTo>
                      <a:pt x="1113" y="540"/>
                    </a:lnTo>
                    <a:lnTo>
                      <a:pt x="1107" y="611"/>
                    </a:lnTo>
                    <a:lnTo>
                      <a:pt x="1095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6" y="2"/>
                    </a:lnTo>
                    <a:lnTo>
                      <a:pt x="664" y="4"/>
                    </a:lnTo>
                    <a:lnTo>
                      <a:pt x="692" y="8"/>
                    </a:lnTo>
                    <a:lnTo>
                      <a:pt x="719" y="14"/>
                    </a:lnTo>
                    <a:lnTo>
                      <a:pt x="746" y="19"/>
                    </a:lnTo>
                    <a:lnTo>
                      <a:pt x="772" y="27"/>
                    </a:lnTo>
                    <a:lnTo>
                      <a:pt x="797" y="36"/>
                    </a:lnTo>
                    <a:lnTo>
                      <a:pt x="823" y="45"/>
                    </a:lnTo>
                    <a:lnTo>
                      <a:pt x="847" y="57"/>
                    </a:lnTo>
                    <a:lnTo>
                      <a:pt x="872" y="69"/>
                    </a:lnTo>
                    <a:lnTo>
                      <a:pt x="895" y="83"/>
                    </a:lnTo>
                    <a:lnTo>
                      <a:pt x="919" y="97"/>
                    </a:lnTo>
                    <a:lnTo>
                      <a:pt x="941" y="113"/>
                    </a:lnTo>
                    <a:lnTo>
                      <a:pt x="963" y="129"/>
                    </a:lnTo>
                    <a:lnTo>
                      <a:pt x="984" y="147"/>
                    </a:lnTo>
                    <a:lnTo>
                      <a:pt x="1004" y="165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0" name="Freeform 7"/>
              <p:cNvSpPr>
                <a:spLocks/>
              </p:cNvSpPr>
              <p:nvPr/>
            </p:nvSpPr>
            <p:spPr bwMode="auto">
              <a:xfrm>
                <a:off x="1969" y="2294"/>
                <a:ext cx="434" cy="227"/>
              </a:xfrm>
              <a:custGeom>
                <a:avLst/>
                <a:gdLst/>
                <a:ahLst/>
                <a:cxnLst>
                  <a:cxn ang="0">
                    <a:pos x="955" y="123"/>
                  </a:cxn>
                  <a:cxn ang="0">
                    <a:pos x="999" y="180"/>
                  </a:cxn>
                  <a:cxn ang="0">
                    <a:pos x="1033" y="241"/>
                  </a:cxn>
                  <a:cxn ang="0">
                    <a:pos x="1057" y="307"/>
                  </a:cxn>
                  <a:cxn ang="0">
                    <a:pos x="1073" y="377"/>
                  </a:cxn>
                  <a:cxn ang="0">
                    <a:pos x="1079" y="450"/>
                  </a:cxn>
                  <a:cxn ang="0">
                    <a:pos x="1076" y="526"/>
                  </a:cxn>
                  <a:cxn ang="0">
                    <a:pos x="1065" y="603"/>
                  </a:cxn>
                  <a:cxn ang="0">
                    <a:pos x="1048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2" y="2"/>
                  </a:cxn>
                  <a:cxn ang="0">
                    <a:pos x="656" y="3"/>
                  </a:cxn>
                  <a:cxn ang="0">
                    <a:pos x="679" y="6"/>
                  </a:cxn>
                  <a:cxn ang="0">
                    <a:pos x="703" y="10"/>
                  </a:cxn>
                  <a:cxn ang="0">
                    <a:pos x="726" y="15"/>
                  </a:cxn>
                  <a:cxn ang="0">
                    <a:pos x="748" y="20"/>
                  </a:cxn>
                  <a:cxn ang="0">
                    <a:pos x="771" y="27"/>
                  </a:cxn>
                  <a:cxn ang="0">
                    <a:pos x="792" y="33"/>
                  </a:cxn>
                  <a:cxn ang="0">
                    <a:pos x="815" y="43"/>
                  </a:cxn>
                  <a:cxn ang="0">
                    <a:pos x="836" y="51"/>
                  </a:cxn>
                  <a:cxn ang="0">
                    <a:pos x="856" y="61"/>
                  </a:cxn>
                  <a:cxn ang="0">
                    <a:pos x="877" y="72"/>
                  </a:cxn>
                  <a:cxn ang="0">
                    <a:pos x="897" y="84"/>
                  </a:cxn>
                  <a:cxn ang="0">
                    <a:pos x="917" y="96"/>
                  </a:cxn>
                  <a:cxn ang="0">
                    <a:pos x="936" y="109"/>
                  </a:cxn>
                  <a:cxn ang="0">
                    <a:pos x="955" y="123"/>
                  </a:cxn>
                </a:cxnLst>
                <a:rect l="0" t="0" r="r" b="b"/>
                <a:pathLst>
                  <a:path w="1079" h="680">
                    <a:moveTo>
                      <a:pt x="955" y="123"/>
                    </a:moveTo>
                    <a:lnTo>
                      <a:pt x="999" y="180"/>
                    </a:lnTo>
                    <a:lnTo>
                      <a:pt x="1033" y="241"/>
                    </a:lnTo>
                    <a:lnTo>
                      <a:pt x="1057" y="307"/>
                    </a:lnTo>
                    <a:lnTo>
                      <a:pt x="1073" y="377"/>
                    </a:lnTo>
                    <a:lnTo>
                      <a:pt x="1079" y="450"/>
                    </a:lnTo>
                    <a:lnTo>
                      <a:pt x="1076" y="526"/>
                    </a:lnTo>
                    <a:lnTo>
                      <a:pt x="1065" y="603"/>
                    </a:lnTo>
                    <a:lnTo>
                      <a:pt x="1048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2" y="2"/>
                    </a:lnTo>
                    <a:lnTo>
                      <a:pt x="656" y="3"/>
                    </a:lnTo>
                    <a:lnTo>
                      <a:pt x="679" y="6"/>
                    </a:lnTo>
                    <a:lnTo>
                      <a:pt x="703" y="10"/>
                    </a:lnTo>
                    <a:lnTo>
                      <a:pt x="726" y="15"/>
                    </a:lnTo>
                    <a:lnTo>
                      <a:pt x="748" y="20"/>
                    </a:lnTo>
                    <a:lnTo>
                      <a:pt x="771" y="27"/>
                    </a:lnTo>
                    <a:lnTo>
                      <a:pt x="792" y="33"/>
                    </a:lnTo>
                    <a:lnTo>
                      <a:pt x="815" y="43"/>
                    </a:lnTo>
                    <a:lnTo>
                      <a:pt x="836" y="51"/>
                    </a:lnTo>
                    <a:lnTo>
                      <a:pt x="856" y="61"/>
                    </a:lnTo>
                    <a:lnTo>
                      <a:pt x="877" y="72"/>
                    </a:lnTo>
                    <a:lnTo>
                      <a:pt x="897" y="84"/>
                    </a:lnTo>
                    <a:lnTo>
                      <a:pt x="917" y="96"/>
                    </a:lnTo>
                    <a:lnTo>
                      <a:pt x="936" y="109"/>
                    </a:lnTo>
                    <a:lnTo>
                      <a:pt x="955" y="123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1" name="Freeform 8"/>
              <p:cNvSpPr>
                <a:spLocks/>
              </p:cNvSpPr>
              <p:nvPr/>
            </p:nvSpPr>
            <p:spPr bwMode="auto">
              <a:xfrm>
                <a:off x="1969" y="2294"/>
                <a:ext cx="421" cy="227"/>
              </a:xfrm>
              <a:custGeom>
                <a:avLst/>
                <a:gdLst/>
                <a:ahLst/>
                <a:cxnLst>
                  <a:cxn ang="0">
                    <a:pos x="908" y="91"/>
                  </a:cxn>
                  <a:cxn ang="0">
                    <a:pos x="961" y="148"/>
                  </a:cxn>
                  <a:cxn ang="0">
                    <a:pos x="1001" y="212"/>
                  </a:cxn>
                  <a:cxn ang="0">
                    <a:pos x="1028" y="281"/>
                  </a:cxn>
                  <a:cxn ang="0">
                    <a:pos x="1043" y="354"/>
                  </a:cxn>
                  <a:cxn ang="0">
                    <a:pos x="1045" y="432"/>
                  </a:cxn>
                  <a:cxn ang="0">
                    <a:pos x="1039" y="512"/>
                  </a:cxn>
                  <a:cxn ang="0">
                    <a:pos x="1024" y="595"/>
                  </a:cxn>
                  <a:cxn ang="0">
                    <a:pos x="1000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8" y="0"/>
                  </a:cxn>
                  <a:cxn ang="0">
                    <a:pos x="650" y="2"/>
                  </a:cxn>
                  <a:cxn ang="0">
                    <a:pos x="670" y="4"/>
                  </a:cxn>
                  <a:cxn ang="0">
                    <a:pos x="688" y="7"/>
                  </a:cxn>
                  <a:cxn ang="0">
                    <a:pos x="708" y="11"/>
                  </a:cxn>
                  <a:cxn ang="0">
                    <a:pos x="728" y="15"/>
                  </a:cxn>
                  <a:cxn ang="0">
                    <a:pos x="747" y="20"/>
                  </a:cxn>
                  <a:cxn ang="0">
                    <a:pos x="767" y="25"/>
                  </a:cxn>
                  <a:cxn ang="0">
                    <a:pos x="785" y="31"/>
                  </a:cxn>
                  <a:cxn ang="0">
                    <a:pos x="803" y="37"/>
                  </a:cxn>
                  <a:cxn ang="0">
                    <a:pos x="821" y="45"/>
                  </a:cxn>
                  <a:cxn ang="0">
                    <a:pos x="840" y="53"/>
                  </a:cxn>
                  <a:cxn ang="0">
                    <a:pos x="857" y="61"/>
                  </a:cxn>
                  <a:cxn ang="0">
                    <a:pos x="875" y="71"/>
                  </a:cxn>
                  <a:cxn ang="0">
                    <a:pos x="891" y="80"/>
                  </a:cxn>
                  <a:cxn ang="0">
                    <a:pos x="908" y="91"/>
                  </a:cxn>
                </a:cxnLst>
                <a:rect l="0" t="0" r="r" b="b"/>
                <a:pathLst>
                  <a:path w="1045" h="679">
                    <a:moveTo>
                      <a:pt x="908" y="91"/>
                    </a:moveTo>
                    <a:lnTo>
                      <a:pt x="961" y="148"/>
                    </a:lnTo>
                    <a:lnTo>
                      <a:pt x="1001" y="212"/>
                    </a:lnTo>
                    <a:lnTo>
                      <a:pt x="1028" y="281"/>
                    </a:lnTo>
                    <a:lnTo>
                      <a:pt x="1043" y="354"/>
                    </a:lnTo>
                    <a:lnTo>
                      <a:pt x="1045" y="432"/>
                    </a:lnTo>
                    <a:lnTo>
                      <a:pt x="1039" y="512"/>
                    </a:lnTo>
                    <a:lnTo>
                      <a:pt x="1024" y="595"/>
                    </a:lnTo>
                    <a:lnTo>
                      <a:pt x="1000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8" y="0"/>
                    </a:lnTo>
                    <a:lnTo>
                      <a:pt x="650" y="2"/>
                    </a:lnTo>
                    <a:lnTo>
                      <a:pt x="670" y="4"/>
                    </a:lnTo>
                    <a:lnTo>
                      <a:pt x="688" y="7"/>
                    </a:lnTo>
                    <a:lnTo>
                      <a:pt x="708" y="11"/>
                    </a:lnTo>
                    <a:lnTo>
                      <a:pt x="728" y="15"/>
                    </a:lnTo>
                    <a:lnTo>
                      <a:pt x="747" y="20"/>
                    </a:lnTo>
                    <a:lnTo>
                      <a:pt x="767" y="25"/>
                    </a:lnTo>
                    <a:lnTo>
                      <a:pt x="785" y="31"/>
                    </a:lnTo>
                    <a:lnTo>
                      <a:pt x="803" y="37"/>
                    </a:lnTo>
                    <a:lnTo>
                      <a:pt x="821" y="45"/>
                    </a:lnTo>
                    <a:lnTo>
                      <a:pt x="840" y="53"/>
                    </a:lnTo>
                    <a:lnTo>
                      <a:pt x="857" y="61"/>
                    </a:lnTo>
                    <a:lnTo>
                      <a:pt x="875" y="71"/>
                    </a:lnTo>
                    <a:lnTo>
                      <a:pt x="891" y="80"/>
                    </a:lnTo>
                    <a:lnTo>
                      <a:pt x="908" y="9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2" name="Freeform 9"/>
              <p:cNvSpPr>
                <a:spLocks/>
              </p:cNvSpPr>
              <p:nvPr/>
            </p:nvSpPr>
            <p:spPr bwMode="auto">
              <a:xfrm>
                <a:off x="1969" y="2294"/>
                <a:ext cx="407" cy="227"/>
              </a:xfrm>
              <a:custGeom>
                <a:avLst/>
                <a:gdLst/>
                <a:ahLst/>
                <a:cxnLst>
                  <a:cxn ang="0">
                    <a:pos x="867" y="67"/>
                  </a:cxn>
                  <a:cxn ang="0">
                    <a:pos x="928" y="124"/>
                  </a:cxn>
                  <a:cxn ang="0">
                    <a:pos x="972" y="189"/>
                  </a:cxn>
                  <a:cxn ang="0">
                    <a:pos x="999" y="261"/>
                  </a:cxn>
                  <a:cxn ang="0">
                    <a:pos x="1012" y="337"/>
                  </a:cxn>
                  <a:cxn ang="0">
                    <a:pos x="1012" y="418"/>
                  </a:cxn>
                  <a:cxn ang="0">
                    <a:pos x="1000" y="503"/>
                  </a:cxn>
                  <a:cxn ang="0">
                    <a:pos x="979" y="591"/>
                  </a:cxn>
                  <a:cxn ang="0">
                    <a:pos x="949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6" y="0"/>
                  </a:cxn>
                  <a:cxn ang="0">
                    <a:pos x="643" y="2"/>
                  </a:cxn>
                  <a:cxn ang="0">
                    <a:pos x="659" y="3"/>
                  </a:cxn>
                  <a:cxn ang="0">
                    <a:pos x="676" y="6"/>
                  </a:cxn>
                  <a:cxn ang="0">
                    <a:pos x="694" y="8"/>
                  </a:cxn>
                  <a:cxn ang="0">
                    <a:pos x="710" y="11"/>
                  </a:cxn>
                  <a:cxn ang="0">
                    <a:pos x="727" y="15"/>
                  </a:cxn>
                  <a:cxn ang="0">
                    <a:pos x="743" y="19"/>
                  </a:cxn>
                  <a:cxn ang="0">
                    <a:pos x="759" y="23"/>
                  </a:cxn>
                  <a:cxn ang="0">
                    <a:pos x="775" y="28"/>
                  </a:cxn>
                  <a:cxn ang="0">
                    <a:pos x="791" y="33"/>
                  </a:cxn>
                  <a:cxn ang="0">
                    <a:pos x="807" y="39"/>
                  </a:cxn>
                  <a:cxn ang="0">
                    <a:pos x="821" y="45"/>
                  </a:cxn>
                  <a:cxn ang="0">
                    <a:pos x="837" y="52"/>
                  </a:cxn>
                  <a:cxn ang="0">
                    <a:pos x="852" y="59"/>
                  </a:cxn>
                  <a:cxn ang="0">
                    <a:pos x="867" y="67"/>
                  </a:cxn>
                </a:cxnLst>
                <a:rect l="0" t="0" r="r" b="b"/>
                <a:pathLst>
                  <a:path w="1012" h="679">
                    <a:moveTo>
                      <a:pt x="867" y="67"/>
                    </a:moveTo>
                    <a:lnTo>
                      <a:pt x="928" y="124"/>
                    </a:lnTo>
                    <a:lnTo>
                      <a:pt x="972" y="189"/>
                    </a:lnTo>
                    <a:lnTo>
                      <a:pt x="999" y="261"/>
                    </a:lnTo>
                    <a:lnTo>
                      <a:pt x="1012" y="337"/>
                    </a:lnTo>
                    <a:lnTo>
                      <a:pt x="1012" y="418"/>
                    </a:lnTo>
                    <a:lnTo>
                      <a:pt x="1000" y="503"/>
                    </a:lnTo>
                    <a:lnTo>
                      <a:pt x="979" y="591"/>
                    </a:lnTo>
                    <a:lnTo>
                      <a:pt x="949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6" y="0"/>
                    </a:lnTo>
                    <a:lnTo>
                      <a:pt x="643" y="2"/>
                    </a:lnTo>
                    <a:lnTo>
                      <a:pt x="659" y="3"/>
                    </a:lnTo>
                    <a:lnTo>
                      <a:pt x="676" y="6"/>
                    </a:lnTo>
                    <a:lnTo>
                      <a:pt x="694" y="8"/>
                    </a:lnTo>
                    <a:lnTo>
                      <a:pt x="710" y="11"/>
                    </a:lnTo>
                    <a:lnTo>
                      <a:pt x="727" y="15"/>
                    </a:lnTo>
                    <a:lnTo>
                      <a:pt x="743" y="19"/>
                    </a:lnTo>
                    <a:lnTo>
                      <a:pt x="759" y="23"/>
                    </a:lnTo>
                    <a:lnTo>
                      <a:pt x="775" y="28"/>
                    </a:lnTo>
                    <a:lnTo>
                      <a:pt x="791" y="33"/>
                    </a:lnTo>
                    <a:lnTo>
                      <a:pt x="807" y="39"/>
                    </a:lnTo>
                    <a:lnTo>
                      <a:pt x="821" y="45"/>
                    </a:lnTo>
                    <a:lnTo>
                      <a:pt x="837" y="52"/>
                    </a:lnTo>
                    <a:lnTo>
                      <a:pt x="852" y="59"/>
                    </a:lnTo>
                    <a:lnTo>
                      <a:pt x="867" y="67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3" name="Freeform 10"/>
              <p:cNvSpPr>
                <a:spLocks/>
              </p:cNvSpPr>
              <p:nvPr/>
            </p:nvSpPr>
            <p:spPr bwMode="auto">
              <a:xfrm>
                <a:off x="1969" y="2294"/>
                <a:ext cx="396" cy="226"/>
              </a:xfrm>
              <a:custGeom>
                <a:avLst/>
                <a:gdLst/>
                <a:ahLst/>
                <a:cxnLst>
                  <a:cxn ang="0">
                    <a:pos x="828" y="48"/>
                  </a:cxn>
                  <a:cxn ang="0">
                    <a:pos x="831" y="49"/>
                  </a:cxn>
                  <a:cxn ang="0">
                    <a:pos x="832" y="51"/>
                  </a:cxn>
                  <a:cxn ang="0">
                    <a:pos x="835" y="53"/>
                  </a:cxn>
                  <a:cxn ang="0">
                    <a:pos x="837" y="55"/>
                  </a:cxn>
                  <a:cxn ang="0">
                    <a:pos x="904" y="112"/>
                  </a:cxn>
                  <a:cxn ang="0">
                    <a:pos x="949" y="177"/>
                  </a:cxn>
                  <a:cxn ang="0">
                    <a:pos x="975" y="249"/>
                  </a:cxn>
                  <a:cxn ang="0">
                    <a:pos x="984" y="326"/>
                  </a:cxn>
                  <a:cxn ang="0">
                    <a:pos x="977" y="410"/>
                  </a:cxn>
                  <a:cxn ang="0">
                    <a:pos x="960" y="496"/>
                  </a:cxn>
                  <a:cxn ang="0">
                    <a:pos x="932" y="585"/>
                  </a:cxn>
                  <a:cxn ang="0">
                    <a:pos x="897" y="677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3" y="0"/>
                  </a:cxn>
                  <a:cxn ang="0">
                    <a:pos x="638" y="2"/>
                  </a:cxn>
                  <a:cxn ang="0">
                    <a:pos x="651" y="3"/>
                  </a:cxn>
                  <a:cxn ang="0">
                    <a:pos x="666" y="4"/>
                  </a:cxn>
                  <a:cxn ang="0">
                    <a:pos x="679" y="6"/>
                  </a:cxn>
                  <a:cxn ang="0">
                    <a:pos x="694" y="8"/>
                  </a:cxn>
                  <a:cxn ang="0">
                    <a:pos x="707" y="11"/>
                  </a:cxn>
                  <a:cxn ang="0">
                    <a:pos x="722" y="14"/>
                  </a:cxn>
                  <a:cxn ang="0">
                    <a:pos x="735" y="18"/>
                  </a:cxn>
                  <a:cxn ang="0">
                    <a:pos x="748" y="20"/>
                  </a:cxn>
                  <a:cxn ang="0">
                    <a:pos x="762" y="24"/>
                  </a:cxn>
                  <a:cxn ang="0">
                    <a:pos x="775" y="28"/>
                  </a:cxn>
                  <a:cxn ang="0">
                    <a:pos x="788" y="33"/>
                  </a:cxn>
                  <a:cxn ang="0">
                    <a:pos x="801" y="37"/>
                  </a:cxn>
                  <a:cxn ang="0">
                    <a:pos x="815" y="43"/>
                  </a:cxn>
                  <a:cxn ang="0">
                    <a:pos x="828" y="48"/>
                  </a:cxn>
                </a:cxnLst>
                <a:rect l="0" t="0" r="r" b="b"/>
                <a:pathLst>
                  <a:path w="984" h="677">
                    <a:moveTo>
                      <a:pt x="828" y="48"/>
                    </a:moveTo>
                    <a:lnTo>
                      <a:pt x="831" y="49"/>
                    </a:lnTo>
                    <a:lnTo>
                      <a:pt x="832" y="51"/>
                    </a:lnTo>
                    <a:lnTo>
                      <a:pt x="835" y="53"/>
                    </a:lnTo>
                    <a:lnTo>
                      <a:pt x="837" y="55"/>
                    </a:lnTo>
                    <a:lnTo>
                      <a:pt x="904" y="112"/>
                    </a:lnTo>
                    <a:lnTo>
                      <a:pt x="949" y="177"/>
                    </a:lnTo>
                    <a:lnTo>
                      <a:pt x="975" y="249"/>
                    </a:lnTo>
                    <a:lnTo>
                      <a:pt x="984" y="326"/>
                    </a:lnTo>
                    <a:lnTo>
                      <a:pt x="977" y="410"/>
                    </a:lnTo>
                    <a:lnTo>
                      <a:pt x="960" y="496"/>
                    </a:lnTo>
                    <a:lnTo>
                      <a:pt x="932" y="585"/>
                    </a:lnTo>
                    <a:lnTo>
                      <a:pt x="897" y="677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3" y="0"/>
                    </a:lnTo>
                    <a:lnTo>
                      <a:pt x="638" y="2"/>
                    </a:lnTo>
                    <a:lnTo>
                      <a:pt x="651" y="3"/>
                    </a:lnTo>
                    <a:lnTo>
                      <a:pt x="666" y="4"/>
                    </a:lnTo>
                    <a:lnTo>
                      <a:pt x="679" y="6"/>
                    </a:lnTo>
                    <a:lnTo>
                      <a:pt x="694" y="8"/>
                    </a:lnTo>
                    <a:lnTo>
                      <a:pt x="707" y="11"/>
                    </a:lnTo>
                    <a:lnTo>
                      <a:pt x="722" y="14"/>
                    </a:lnTo>
                    <a:lnTo>
                      <a:pt x="735" y="18"/>
                    </a:lnTo>
                    <a:lnTo>
                      <a:pt x="748" y="20"/>
                    </a:lnTo>
                    <a:lnTo>
                      <a:pt x="762" y="24"/>
                    </a:lnTo>
                    <a:lnTo>
                      <a:pt x="775" y="28"/>
                    </a:lnTo>
                    <a:lnTo>
                      <a:pt x="788" y="33"/>
                    </a:lnTo>
                    <a:lnTo>
                      <a:pt x="801" y="37"/>
                    </a:lnTo>
                    <a:lnTo>
                      <a:pt x="815" y="43"/>
                    </a:lnTo>
                    <a:lnTo>
                      <a:pt x="828" y="48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4" name="Freeform 11"/>
              <p:cNvSpPr>
                <a:spLocks/>
              </p:cNvSpPr>
              <p:nvPr/>
            </p:nvSpPr>
            <p:spPr bwMode="auto">
              <a:xfrm>
                <a:off x="1969" y="2294"/>
                <a:ext cx="383" cy="226"/>
              </a:xfrm>
              <a:custGeom>
                <a:avLst/>
                <a:gdLst/>
                <a:ahLst/>
                <a:cxnLst>
                  <a:cxn ang="0">
                    <a:pos x="786" y="32"/>
                  </a:cxn>
                  <a:cxn ang="0">
                    <a:pos x="795" y="37"/>
                  </a:cxn>
                  <a:cxn ang="0">
                    <a:pos x="806" y="44"/>
                  </a:cxn>
                  <a:cxn ang="0">
                    <a:pos x="815" y="49"/>
                  </a:cxn>
                  <a:cxn ang="0">
                    <a:pos x="825" y="56"/>
                  </a:cxn>
                  <a:cxn ang="0">
                    <a:pos x="889" y="113"/>
                  </a:cxn>
                  <a:cxn ang="0">
                    <a:pos x="930" y="178"/>
                  </a:cxn>
                  <a:cxn ang="0">
                    <a:pos x="950" y="249"/>
                  </a:cxn>
                  <a:cxn ang="0">
                    <a:pos x="951" y="326"/>
                  </a:cxn>
                  <a:cxn ang="0">
                    <a:pos x="939" y="409"/>
                  </a:cxn>
                  <a:cxn ang="0">
                    <a:pos x="914" y="495"/>
                  </a:cxn>
                  <a:cxn ang="0">
                    <a:pos x="882" y="584"/>
                  </a:cxn>
                  <a:cxn ang="0">
                    <a:pos x="843" y="676"/>
                  </a:cxn>
                  <a:cxn ang="0">
                    <a:pos x="2" y="665"/>
                  </a:cxn>
                  <a:cxn ang="0">
                    <a:pos x="0" y="648"/>
                  </a:cxn>
                  <a:cxn ang="0">
                    <a:pos x="0" y="631"/>
                  </a:cxn>
                  <a:cxn ang="0">
                    <a:pos x="0" y="613"/>
                  </a:cxn>
                  <a:cxn ang="0">
                    <a:pos x="0" y="596"/>
                  </a:cxn>
                  <a:cxn ang="0">
                    <a:pos x="8" y="534"/>
                  </a:cxn>
                  <a:cxn ang="0">
                    <a:pos x="20" y="474"/>
                  </a:cxn>
                  <a:cxn ang="0">
                    <a:pos x="38" y="415"/>
                  </a:cxn>
                  <a:cxn ang="0">
                    <a:pos x="60" y="361"/>
                  </a:cxn>
                  <a:cxn ang="0">
                    <a:pos x="88" y="307"/>
                  </a:cxn>
                  <a:cxn ang="0">
                    <a:pos x="119" y="258"/>
                  </a:cxn>
                  <a:cxn ang="0">
                    <a:pos x="153" y="213"/>
                  </a:cxn>
                  <a:cxn ang="0">
                    <a:pos x="193" y="170"/>
                  </a:cxn>
                  <a:cxn ang="0">
                    <a:pos x="235" y="132"/>
                  </a:cxn>
                  <a:cxn ang="0">
                    <a:pos x="281" y="99"/>
                  </a:cxn>
                  <a:cxn ang="0">
                    <a:pos x="329" y="69"/>
                  </a:cxn>
                  <a:cxn ang="0">
                    <a:pos x="380" y="44"/>
                  </a:cxn>
                  <a:cxn ang="0">
                    <a:pos x="434" y="25"/>
                  </a:cxn>
                  <a:cxn ang="0">
                    <a:pos x="489" y="11"/>
                  </a:cxn>
                  <a:cxn ang="0">
                    <a:pos x="548" y="3"/>
                  </a:cxn>
                  <a:cxn ang="0">
                    <a:pos x="606" y="0"/>
                  </a:cxn>
                  <a:cxn ang="0">
                    <a:pos x="630" y="2"/>
                  </a:cxn>
                  <a:cxn ang="0">
                    <a:pos x="653" y="3"/>
                  </a:cxn>
                  <a:cxn ang="0">
                    <a:pos x="676" y="6"/>
                  </a:cxn>
                  <a:cxn ang="0">
                    <a:pos x="698" y="10"/>
                  </a:cxn>
                  <a:cxn ang="0">
                    <a:pos x="721" y="14"/>
                  </a:cxn>
                  <a:cxn ang="0">
                    <a:pos x="744" y="19"/>
                  </a:cxn>
                  <a:cxn ang="0">
                    <a:pos x="765" y="25"/>
                  </a:cxn>
                  <a:cxn ang="0">
                    <a:pos x="786" y="32"/>
                  </a:cxn>
                </a:cxnLst>
                <a:rect l="0" t="0" r="r" b="b"/>
                <a:pathLst>
                  <a:path w="951" h="676">
                    <a:moveTo>
                      <a:pt x="786" y="32"/>
                    </a:moveTo>
                    <a:lnTo>
                      <a:pt x="795" y="37"/>
                    </a:lnTo>
                    <a:lnTo>
                      <a:pt x="806" y="44"/>
                    </a:lnTo>
                    <a:lnTo>
                      <a:pt x="815" y="49"/>
                    </a:lnTo>
                    <a:lnTo>
                      <a:pt x="825" y="56"/>
                    </a:lnTo>
                    <a:lnTo>
                      <a:pt x="889" y="113"/>
                    </a:lnTo>
                    <a:lnTo>
                      <a:pt x="930" y="178"/>
                    </a:lnTo>
                    <a:lnTo>
                      <a:pt x="950" y="249"/>
                    </a:lnTo>
                    <a:lnTo>
                      <a:pt x="951" y="326"/>
                    </a:lnTo>
                    <a:lnTo>
                      <a:pt x="939" y="409"/>
                    </a:lnTo>
                    <a:lnTo>
                      <a:pt x="914" y="495"/>
                    </a:lnTo>
                    <a:lnTo>
                      <a:pt x="882" y="584"/>
                    </a:lnTo>
                    <a:lnTo>
                      <a:pt x="843" y="676"/>
                    </a:lnTo>
                    <a:lnTo>
                      <a:pt x="2" y="665"/>
                    </a:lnTo>
                    <a:lnTo>
                      <a:pt x="0" y="648"/>
                    </a:lnTo>
                    <a:lnTo>
                      <a:pt x="0" y="631"/>
                    </a:lnTo>
                    <a:lnTo>
                      <a:pt x="0" y="613"/>
                    </a:lnTo>
                    <a:lnTo>
                      <a:pt x="0" y="596"/>
                    </a:lnTo>
                    <a:lnTo>
                      <a:pt x="8" y="534"/>
                    </a:lnTo>
                    <a:lnTo>
                      <a:pt x="20" y="474"/>
                    </a:lnTo>
                    <a:lnTo>
                      <a:pt x="38" y="415"/>
                    </a:lnTo>
                    <a:lnTo>
                      <a:pt x="60" y="361"/>
                    </a:lnTo>
                    <a:lnTo>
                      <a:pt x="88" y="307"/>
                    </a:lnTo>
                    <a:lnTo>
                      <a:pt x="119" y="258"/>
                    </a:lnTo>
                    <a:lnTo>
                      <a:pt x="153" y="213"/>
                    </a:lnTo>
                    <a:lnTo>
                      <a:pt x="193" y="170"/>
                    </a:lnTo>
                    <a:lnTo>
                      <a:pt x="235" y="132"/>
                    </a:lnTo>
                    <a:lnTo>
                      <a:pt x="281" y="99"/>
                    </a:lnTo>
                    <a:lnTo>
                      <a:pt x="329" y="69"/>
                    </a:lnTo>
                    <a:lnTo>
                      <a:pt x="380" y="44"/>
                    </a:lnTo>
                    <a:lnTo>
                      <a:pt x="434" y="25"/>
                    </a:lnTo>
                    <a:lnTo>
                      <a:pt x="489" y="11"/>
                    </a:lnTo>
                    <a:lnTo>
                      <a:pt x="548" y="3"/>
                    </a:lnTo>
                    <a:lnTo>
                      <a:pt x="606" y="0"/>
                    </a:lnTo>
                    <a:lnTo>
                      <a:pt x="630" y="2"/>
                    </a:lnTo>
                    <a:lnTo>
                      <a:pt x="653" y="3"/>
                    </a:lnTo>
                    <a:lnTo>
                      <a:pt x="676" y="6"/>
                    </a:lnTo>
                    <a:lnTo>
                      <a:pt x="698" y="10"/>
                    </a:lnTo>
                    <a:lnTo>
                      <a:pt x="721" y="14"/>
                    </a:lnTo>
                    <a:lnTo>
                      <a:pt x="744" y="19"/>
                    </a:lnTo>
                    <a:lnTo>
                      <a:pt x="765" y="25"/>
                    </a:lnTo>
                    <a:lnTo>
                      <a:pt x="786" y="32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5" name="Freeform 12"/>
              <p:cNvSpPr>
                <a:spLocks/>
              </p:cNvSpPr>
              <p:nvPr/>
            </p:nvSpPr>
            <p:spPr bwMode="auto">
              <a:xfrm>
                <a:off x="1971" y="2294"/>
                <a:ext cx="371" cy="226"/>
              </a:xfrm>
              <a:custGeom>
                <a:avLst/>
                <a:gdLst/>
                <a:ahLst/>
                <a:cxnLst>
                  <a:cxn ang="0">
                    <a:pos x="742" y="20"/>
                  </a:cxn>
                  <a:cxn ang="0">
                    <a:pos x="751" y="24"/>
                  </a:cxn>
                  <a:cxn ang="0">
                    <a:pos x="759" y="28"/>
                  </a:cxn>
                  <a:cxn ang="0">
                    <a:pos x="768" y="32"/>
                  </a:cxn>
                  <a:cxn ang="0">
                    <a:pos x="776" y="37"/>
                  </a:cxn>
                  <a:cxn ang="0">
                    <a:pos x="785" y="41"/>
                  </a:cxn>
                  <a:cxn ang="0">
                    <a:pos x="793" y="47"/>
                  </a:cxn>
                  <a:cxn ang="0">
                    <a:pos x="801" y="52"/>
                  </a:cxn>
                  <a:cxn ang="0">
                    <a:pos x="809" y="57"/>
                  </a:cxn>
                  <a:cxn ang="0">
                    <a:pos x="844" y="85"/>
                  </a:cxn>
                  <a:cxn ang="0">
                    <a:pos x="872" y="115"/>
                  </a:cxn>
                  <a:cxn ang="0">
                    <a:pos x="892" y="147"/>
                  </a:cxn>
                  <a:cxn ang="0">
                    <a:pos x="907" y="180"/>
                  </a:cxn>
                  <a:cxn ang="0">
                    <a:pos x="916" y="214"/>
                  </a:cxn>
                  <a:cxn ang="0">
                    <a:pos x="920" y="250"/>
                  </a:cxn>
                  <a:cxn ang="0">
                    <a:pos x="919" y="287"/>
                  </a:cxn>
                  <a:cxn ang="0">
                    <a:pos x="915" y="326"/>
                  </a:cxn>
                  <a:cxn ang="0">
                    <a:pos x="905" y="366"/>
                  </a:cxn>
                  <a:cxn ang="0">
                    <a:pos x="893" y="407"/>
                  </a:cxn>
                  <a:cxn ang="0">
                    <a:pos x="879" y="450"/>
                  </a:cxn>
                  <a:cxn ang="0">
                    <a:pos x="863" y="494"/>
                  </a:cxn>
                  <a:cxn ang="0">
                    <a:pos x="844" y="538"/>
                  </a:cxn>
                  <a:cxn ang="0">
                    <a:pos x="824" y="583"/>
                  </a:cxn>
                  <a:cxn ang="0">
                    <a:pos x="804" y="629"/>
                  </a:cxn>
                  <a:cxn ang="0">
                    <a:pos x="784" y="676"/>
                  </a:cxn>
                  <a:cxn ang="0">
                    <a:pos x="1" y="665"/>
                  </a:cxn>
                  <a:cxn ang="0">
                    <a:pos x="0" y="628"/>
                  </a:cxn>
                  <a:cxn ang="0">
                    <a:pos x="0" y="589"/>
                  </a:cxn>
                  <a:cxn ang="0">
                    <a:pos x="1" y="552"/>
                  </a:cxn>
                  <a:cxn ang="0">
                    <a:pos x="6" y="514"/>
                  </a:cxn>
                  <a:cxn ang="0">
                    <a:pos x="20" y="459"/>
                  </a:cxn>
                  <a:cxn ang="0">
                    <a:pos x="37" y="406"/>
                  </a:cxn>
                  <a:cxn ang="0">
                    <a:pos x="58" y="355"/>
                  </a:cxn>
                  <a:cxn ang="0">
                    <a:pos x="82" y="307"/>
                  </a:cxn>
                  <a:cxn ang="0">
                    <a:pos x="111" y="262"/>
                  </a:cxn>
                  <a:cxn ang="0">
                    <a:pos x="142" y="220"/>
                  </a:cxn>
                  <a:cxn ang="0">
                    <a:pos x="178" y="180"/>
                  </a:cxn>
                  <a:cxn ang="0">
                    <a:pos x="215" y="144"/>
                  </a:cxn>
                  <a:cxn ang="0">
                    <a:pos x="255" y="112"/>
                  </a:cxn>
                  <a:cxn ang="0">
                    <a:pos x="299" y="83"/>
                  </a:cxn>
                  <a:cxn ang="0">
                    <a:pos x="345" y="57"/>
                  </a:cxn>
                  <a:cxn ang="0">
                    <a:pos x="393" y="37"/>
                  </a:cxn>
                  <a:cxn ang="0">
                    <a:pos x="442" y="20"/>
                  </a:cxn>
                  <a:cxn ang="0">
                    <a:pos x="492" y="10"/>
                  </a:cxn>
                  <a:cxn ang="0">
                    <a:pos x="546" y="2"/>
                  </a:cxn>
                  <a:cxn ang="0">
                    <a:pos x="600" y="0"/>
                  </a:cxn>
                  <a:cxn ang="0">
                    <a:pos x="618" y="2"/>
                  </a:cxn>
                  <a:cxn ang="0">
                    <a:pos x="636" y="2"/>
                  </a:cxn>
                  <a:cxn ang="0">
                    <a:pos x="654" y="4"/>
                  </a:cxn>
                  <a:cxn ang="0">
                    <a:pos x="672" y="6"/>
                  </a:cxn>
                  <a:cxn ang="0">
                    <a:pos x="690" y="10"/>
                  </a:cxn>
                  <a:cxn ang="0">
                    <a:pos x="707" y="12"/>
                  </a:cxn>
                  <a:cxn ang="0">
                    <a:pos x="724" y="16"/>
                  </a:cxn>
                  <a:cxn ang="0">
                    <a:pos x="742" y="20"/>
                  </a:cxn>
                </a:cxnLst>
                <a:rect l="0" t="0" r="r" b="b"/>
                <a:pathLst>
                  <a:path w="920" h="676">
                    <a:moveTo>
                      <a:pt x="742" y="20"/>
                    </a:moveTo>
                    <a:lnTo>
                      <a:pt x="751" y="24"/>
                    </a:lnTo>
                    <a:lnTo>
                      <a:pt x="759" y="28"/>
                    </a:lnTo>
                    <a:lnTo>
                      <a:pt x="768" y="32"/>
                    </a:lnTo>
                    <a:lnTo>
                      <a:pt x="776" y="37"/>
                    </a:lnTo>
                    <a:lnTo>
                      <a:pt x="785" y="41"/>
                    </a:lnTo>
                    <a:lnTo>
                      <a:pt x="793" y="47"/>
                    </a:lnTo>
                    <a:lnTo>
                      <a:pt x="801" y="52"/>
                    </a:lnTo>
                    <a:lnTo>
                      <a:pt x="809" y="57"/>
                    </a:lnTo>
                    <a:lnTo>
                      <a:pt x="844" y="85"/>
                    </a:lnTo>
                    <a:lnTo>
                      <a:pt x="872" y="115"/>
                    </a:lnTo>
                    <a:lnTo>
                      <a:pt x="892" y="147"/>
                    </a:lnTo>
                    <a:lnTo>
                      <a:pt x="907" y="180"/>
                    </a:lnTo>
                    <a:lnTo>
                      <a:pt x="916" y="214"/>
                    </a:lnTo>
                    <a:lnTo>
                      <a:pt x="920" y="250"/>
                    </a:lnTo>
                    <a:lnTo>
                      <a:pt x="919" y="287"/>
                    </a:lnTo>
                    <a:lnTo>
                      <a:pt x="915" y="326"/>
                    </a:lnTo>
                    <a:lnTo>
                      <a:pt x="905" y="366"/>
                    </a:lnTo>
                    <a:lnTo>
                      <a:pt x="893" y="407"/>
                    </a:lnTo>
                    <a:lnTo>
                      <a:pt x="879" y="450"/>
                    </a:lnTo>
                    <a:lnTo>
                      <a:pt x="863" y="494"/>
                    </a:lnTo>
                    <a:lnTo>
                      <a:pt x="844" y="538"/>
                    </a:lnTo>
                    <a:lnTo>
                      <a:pt x="824" y="583"/>
                    </a:lnTo>
                    <a:lnTo>
                      <a:pt x="804" y="629"/>
                    </a:lnTo>
                    <a:lnTo>
                      <a:pt x="784" y="676"/>
                    </a:lnTo>
                    <a:lnTo>
                      <a:pt x="1" y="665"/>
                    </a:lnTo>
                    <a:lnTo>
                      <a:pt x="0" y="628"/>
                    </a:lnTo>
                    <a:lnTo>
                      <a:pt x="0" y="589"/>
                    </a:lnTo>
                    <a:lnTo>
                      <a:pt x="1" y="552"/>
                    </a:lnTo>
                    <a:lnTo>
                      <a:pt x="6" y="514"/>
                    </a:lnTo>
                    <a:lnTo>
                      <a:pt x="20" y="459"/>
                    </a:lnTo>
                    <a:lnTo>
                      <a:pt x="37" y="406"/>
                    </a:lnTo>
                    <a:lnTo>
                      <a:pt x="58" y="355"/>
                    </a:lnTo>
                    <a:lnTo>
                      <a:pt x="82" y="307"/>
                    </a:lnTo>
                    <a:lnTo>
                      <a:pt x="111" y="262"/>
                    </a:lnTo>
                    <a:lnTo>
                      <a:pt x="142" y="220"/>
                    </a:lnTo>
                    <a:lnTo>
                      <a:pt x="178" y="180"/>
                    </a:lnTo>
                    <a:lnTo>
                      <a:pt x="215" y="144"/>
                    </a:lnTo>
                    <a:lnTo>
                      <a:pt x="255" y="112"/>
                    </a:lnTo>
                    <a:lnTo>
                      <a:pt x="299" y="83"/>
                    </a:lnTo>
                    <a:lnTo>
                      <a:pt x="345" y="57"/>
                    </a:lnTo>
                    <a:lnTo>
                      <a:pt x="393" y="37"/>
                    </a:lnTo>
                    <a:lnTo>
                      <a:pt x="442" y="20"/>
                    </a:lnTo>
                    <a:lnTo>
                      <a:pt x="492" y="10"/>
                    </a:lnTo>
                    <a:lnTo>
                      <a:pt x="546" y="2"/>
                    </a:lnTo>
                    <a:lnTo>
                      <a:pt x="600" y="0"/>
                    </a:lnTo>
                    <a:lnTo>
                      <a:pt x="618" y="2"/>
                    </a:lnTo>
                    <a:lnTo>
                      <a:pt x="636" y="2"/>
                    </a:lnTo>
                    <a:lnTo>
                      <a:pt x="654" y="4"/>
                    </a:lnTo>
                    <a:lnTo>
                      <a:pt x="672" y="6"/>
                    </a:lnTo>
                    <a:lnTo>
                      <a:pt x="690" y="10"/>
                    </a:lnTo>
                    <a:lnTo>
                      <a:pt x="707" y="12"/>
                    </a:lnTo>
                    <a:lnTo>
                      <a:pt x="724" y="16"/>
                    </a:lnTo>
                    <a:lnTo>
                      <a:pt x="742" y="20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6" name="Freeform 13"/>
              <p:cNvSpPr>
                <a:spLocks/>
              </p:cNvSpPr>
              <p:nvPr/>
            </p:nvSpPr>
            <p:spPr bwMode="auto">
              <a:xfrm>
                <a:off x="1973" y="2294"/>
                <a:ext cx="360" cy="225"/>
              </a:xfrm>
              <a:custGeom>
                <a:avLst/>
                <a:gdLst/>
                <a:ahLst/>
                <a:cxnLst>
                  <a:cxn ang="0">
                    <a:pos x="697" y="11"/>
                  </a:cxn>
                  <a:cxn ang="0">
                    <a:pos x="710" y="15"/>
                  </a:cxn>
                  <a:cxn ang="0">
                    <a:pos x="724" y="20"/>
                  </a:cxn>
                  <a:cxn ang="0">
                    <a:pos x="737" y="25"/>
                  </a:cxn>
                  <a:cxn ang="0">
                    <a:pos x="749" y="31"/>
                  </a:cxn>
                  <a:cxn ang="0">
                    <a:pos x="761" y="37"/>
                  </a:cxn>
                  <a:cxn ang="0">
                    <a:pos x="773" y="44"/>
                  </a:cxn>
                  <a:cxn ang="0">
                    <a:pos x="785" y="51"/>
                  </a:cxn>
                  <a:cxn ang="0">
                    <a:pos x="797" y="59"/>
                  </a:cxn>
                  <a:cxn ang="0">
                    <a:pos x="831" y="87"/>
                  </a:cxn>
                  <a:cxn ang="0">
                    <a:pos x="857" y="116"/>
                  </a:cxn>
                  <a:cxn ang="0">
                    <a:pos x="875" y="148"/>
                  </a:cxn>
                  <a:cxn ang="0">
                    <a:pos x="887" y="180"/>
                  </a:cxn>
                  <a:cxn ang="0">
                    <a:pos x="893" y="214"/>
                  </a:cxn>
                  <a:cxn ang="0">
                    <a:pos x="893" y="250"/>
                  </a:cxn>
                  <a:cxn ang="0">
                    <a:pos x="887" y="287"/>
                  </a:cxn>
                  <a:cxn ang="0">
                    <a:pos x="879" y="325"/>
                  </a:cxn>
                  <a:cxn ang="0">
                    <a:pos x="866" y="365"/>
                  </a:cxn>
                  <a:cxn ang="0">
                    <a:pos x="850" y="406"/>
                  </a:cxn>
                  <a:cxn ang="0">
                    <a:pos x="833" y="447"/>
                  </a:cxn>
                  <a:cxn ang="0">
                    <a:pos x="813" y="491"/>
                  </a:cxn>
                  <a:cxn ang="0">
                    <a:pos x="791" y="535"/>
                  </a:cxn>
                  <a:cxn ang="0">
                    <a:pos x="770" y="580"/>
                  </a:cxn>
                  <a:cxn ang="0">
                    <a:pos x="749" y="627"/>
                  </a:cxn>
                  <a:cxn ang="0">
                    <a:pos x="729" y="675"/>
                  </a:cxn>
                  <a:cxn ang="0">
                    <a:pos x="3" y="665"/>
                  </a:cxn>
                  <a:cxn ang="0">
                    <a:pos x="0" y="609"/>
                  </a:cxn>
                  <a:cxn ang="0">
                    <a:pos x="3" y="552"/>
                  </a:cxn>
                  <a:cxn ang="0">
                    <a:pos x="11" y="495"/>
                  </a:cxn>
                  <a:cxn ang="0">
                    <a:pos x="23" y="439"/>
                  </a:cxn>
                  <a:cxn ang="0">
                    <a:pos x="40" y="391"/>
                  </a:cxn>
                  <a:cxn ang="0">
                    <a:pos x="60" y="346"/>
                  </a:cxn>
                  <a:cxn ang="0">
                    <a:pos x="83" y="302"/>
                  </a:cxn>
                  <a:cxn ang="0">
                    <a:pos x="109" y="261"/>
                  </a:cxn>
                  <a:cxn ang="0">
                    <a:pos x="137" y="222"/>
                  </a:cxn>
                  <a:cxn ang="0">
                    <a:pos x="169" y="186"/>
                  </a:cxn>
                  <a:cxn ang="0">
                    <a:pos x="204" y="152"/>
                  </a:cxn>
                  <a:cxn ang="0">
                    <a:pos x="240" y="121"/>
                  </a:cxn>
                  <a:cxn ang="0">
                    <a:pos x="279" y="93"/>
                  </a:cxn>
                  <a:cxn ang="0">
                    <a:pos x="320" y="69"/>
                  </a:cxn>
                  <a:cxn ang="0">
                    <a:pos x="363" y="48"/>
                  </a:cxn>
                  <a:cxn ang="0">
                    <a:pos x="407" y="31"/>
                  </a:cxn>
                  <a:cxn ang="0">
                    <a:pos x="453" y="18"/>
                  </a:cxn>
                  <a:cxn ang="0">
                    <a:pos x="500" y="7"/>
                  </a:cxn>
                  <a:cxn ang="0">
                    <a:pos x="549" y="2"/>
                  </a:cxn>
                  <a:cxn ang="0">
                    <a:pos x="598" y="0"/>
                  </a:cxn>
                  <a:cxn ang="0">
                    <a:pos x="610" y="0"/>
                  </a:cxn>
                  <a:cxn ang="0">
                    <a:pos x="624" y="2"/>
                  </a:cxn>
                  <a:cxn ang="0">
                    <a:pos x="636" y="2"/>
                  </a:cxn>
                  <a:cxn ang="0">
                    <a:pos x="648" y="3"/>
                  </a:cxn>
                  <a:cxn ang="0">
                    <a:pos x="661" y="4"/>
                  </a:cxn>
                  <a:cxn ang="0">
                    <a:pos x="673" y="7"/>
                  </a:cxn>
                  <a:cxn ang="0">
                    <a:pos x="685" y="8"/>
                  </a:cxn>
                  <a:cxn ang="0">
                    <a:pos x="697" y="11"/>
                  </a:cxn>
                </a:cxnLst>
                <a:rect l="0" t="0" r="r" b="b"/>
                <a:pathLst>
                  <a:path w="893" h="675">
                    <a:moveTo>
                      <a:pt x="697" y="11"/>
                    </a:moveTo>
                    <a:lnTo>
                      <a:pt x="710" y="15"/>
                    </a:lnTo>
                    <a:lnTo>
                      <a:pt x="724" y="20"/>
                    </a:lnTo>
                    <a:lnTo>
                      <a:pt x="737" y="25"/>
                    </a:lnTo>
                    <a:lnTo>
                      <a:pt x="749" y="31"/>
                    </a:lnTo>
                    <a:lnTo>
                      <a:pt x="761" y="37"/>
                    </a:lnTo>
                    <a:lnTo>
                      <a:pt x="773" y="44"/>
                    </a:lnTo>
                    <a:lnTo>
                      <a:pt x="785" y="51"/>
                    </a:lnTo>
                    <a:lnTo>
                      <a:pt x="797" y="59"/>
                    </a:lnTo>
                    <a:lnTo>
                      <a:pt x="831" y="87"/>
                    </a:lnTo>
                    <a:lnTo>
                      <a:pt x="857" y="116"/>
                    </a:lnTo>
                    <a:lnTo>
                      <a:pt x="875" y="148"/>
                    </a:lnTo>
                    <a:lnTo>
                      <a:pt x="887" y="180"/>
                    </a:lnTo>
                    <a:lnTo>
                      <a:pt x="893" y="214"/>
                    </a:lnTo>
                    <a:lnTo>
                      <a:pt x="893" y="250"/>
                    </a:lnTo>
                    <a:lnTo>
                      <a:pt x="887" y="287"/>
                    </a:lnTo>
                    <a:lnTo>
                      <a:pt x="879" y="325"/>
                    </a:lnTo>
                    <a:lnTo>
                      <a:pt x="866" y="365"/>
                    </a:lnTo>
                    <a:lnTo>
                      <a:pt x="850" y="406"/>
                    </a:lnTo>
                    <a:lnTo>
                      <a:pt x="833" y="447"/>
                    </a:lnTo>
                    <a:lnTo>
                      <a:pt x="813" y="491"/>
                    </a:lnTo>
                    <a:lnTo>
                      <a:pt x="791" y="535"/>
                    </a:lnTo>
                    <a:lnTo>
                      <a:pt x="770" y="580"/>
                    </a:lnTo>
                    <a:lnTo>
                      <a:pt x="749" y="627"/>
                    </a:lnTo>
                    <a:lnTo>
                      <a:pt x="729" y="675"/>
                    </a:lnTo>
                    <a:lnTo>
                      <a:pt x="3" y="665"/>
                    </a:lnTo>
                    <a:lnTo>
                      <a:pt x="0" y="609"/>
                    </a:lnTo>
                    <a:lnTo>
                      <a:pt x="3" y="552"/>
                    </a:lnTo>
                    <a:lnTo>
                      <a:pt x="11" y="495"/>
                    </a:lnTo>
                    <a:lnTo>
                      <a:pt x="23" y="439"/>
                    </a:lnTo>
                    <a:lnTo>
                      <a:pt x="40" y="391"/>
                    </a:lnTo>
                    <a:lnTo>
                      <a:pt x="60" y="346"/>
                    </a:lnTo>
                    <a:lnTo>
                      <a:pt x="83" y="302"/>
                    </a:lnTo>
                    <a:lnTo>
                      <a:pt x="109" y="261"/>
                    </a:lnTo>
                    <a:lnTo>
                      <a:pt x="137" y="222"/>
                    </a:lnTo>
                    <a:lnTo>
                      <a:pt x="169" y="186"/>
                    </a:lnTo>
                    <a:lnTo>
                      <a:pt x="204" y="152"/>
                    </a:lnTo>
                    <a:lnTo>
                      <a:pt x="240" y="121"/>
                    </a:lnTo>
                    <a:lnTo>
                      <a:pt x="279" y="93"/>
                    </a:lnTo>
                    <a:lnTo>
                      <a:pt x="320" y="69"/>
                    </a:lnTo>
                    <a:lnTo>
                      <a:pt x="363" y="48"/>
                    </a:lnTo>
                    <a:lnTo>
                      <a:pt x="407" y="31"/>
                    </a:lnTo>
                    <a:lnTo>
                      <a:pt x="453" y="18"/>
                    </a:lnTo>
                    <a:lnTo>
                      <a:pt x="500" y="7"/>
                    </a:lnTo>
                    <a:lnTo>
                      <a:pt x="549" y="2"/>
                    </a:lnTo>
                    <a:lnTo>
                      <a:pt x="598" y="0"/>
                    </a:lnTo>
                    <a:lnTo>
                      <a:pt x="610" y="0"/>
                    </a:lnTo>
                    <a:lnTo>
                      <a:pt x="624" y="2"/>
                    </a:lnTo>
                    <a:lnTo>
                      <a:pt x="636" y="2"/>
                    </a:lnTo>
                    <a:lnTo>
                      <a:pt x="648" y="3"/>
                    </a:lnTo>
                    <a:lnTo>
                      <a:pt x="661" y="4"/>
                    </a:lnTo>
                    <a:lnTo>
                      <a:pt x="673" y="7"/>
                    </a:lnTo>
                    <a:lnTo>
                      <a:pt x="685" y="8"/>
                    </a:lnTo>
                    <a:lnTo>
                      <a:pt x="697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7" name="Freeform 14"/>
              <p:cNvSpPr>
                <a:spLocks/>
              </p:cNvSpPr>
              <p:nvPr/>
            </p:nvSpPr>
            <p:spPr bwMode="auto">
              <a:xfrm>
                <a:off x="1974" y="2294"/>
                <a:ext cx="349" cy="225"/>
              </a:xfrm>
              <a:custGeom>
                <a:avLst/>
                <a:gdLst/>
                <a:ahLst/>
                <a:cxnLst>
                  <a:cxn ang="0">
                    <a:pos x="640" y="3"/>
                  </a:cxn>
                  <a:cxn ang="0">
                    <a:pos x="660" y="7"/>
                  </a:cxn>
                  <a:cxn ang="0">
                    <a:pos x="678" y="12"/>
                  </a:cxn>
                  <a:cxn ang="0">
                    <a:pos x="697" y="18"/>
                  </a:cxn>
                  <a:cxn ang="0">
                    <a:pos x="716" y="24"/>
                  </a:cxn>
                  <a:cxn ang="0">
                    <a:pos x="733" y="32"/>
                  </a:cxn>
                  <a:cxn ang="0">
                    <a:pos x="750" y="40"/>
                  </a:cxn>
                  <a:cxn ang="0">
                    <a:pos x="766" y="49"/>
                  </a:cxn>
                  <a:cxn ang="0">
                    <a:pos x="782" y="60"/>
                  </a:cxn>
                  <a:cxn ang="0">
                    <a:pos x="814" y="87"/>
                  </a:cxn>
                  <a:cxn ang="0">
                    <a:pos x="838" y="116"/>
                  </a:cxn>
                  <a:cxn ang="0">
                    <a:pos x="854" y="145"/>
                  </a:cxn>
                  <a:cxn ang="0">
                    <a:pos x="863" y="176"/>
                  </a:cxn>
                  <a:cxn ang="0">
                    <a:pos x="866" y="209"/>
                  </a:cxn>
                  <a:cxn ang="0">
                    <a:pos x="862" y="242"/>
                  </a:cxn>
                  <a:cxn ang="0">
                    <a:pos x="855" y="277"/>
                  </a:cxn>
                  <a:cxn ang="0">
                    <a:pos x="843" y="313"/>
                  </a:cxn>
                  <a:cxn ang="0">
                    <a:pos x="827" y="351"/>
                  </a:cxn>
                  <a:cxn ang="0">
                    <a:pos x="809" y="390"/>
                  </a:cxn>
                  <a:cxn ang="0">
                    <a:pos x="789" y="430"/>
                  </a:cxn>
                  <a:cxn ang="0">
                    <a:pos x="767" y="471"/>
                  </a:cxn>
                  <a:cxn ang="0">
                    <a:pos x="746" y="515"/>
                  </a:cxn>
                  <a:cxn ang="0">
                    <a:pos x="724" y="559"/>
                  </a:cxn>
                  <a:cxn ang="0">
                    <a:pos x="702" y="604"/>
                  </a:cxn>
                  <a:cxn ang="0">
                    <a:pos x="684" y="651"/>
                  </a:cxn>
                  <a:cxn ang="0">
                    <a:pos x="681" y="656"/>
                  </a:cxn>
                  <a:cxn ang="0">
                    <a:pos x="678" y="663"/>
                  </a:cxn>
                  <a:cxn ang="0">
                    <a:pos x="676" y="668"/>
                  </a:cxn>
                  <a:cxn ang="0">
                    <a:pos x="673" y="675"/>
                  </a:cxn>
                  <a:cxn ang="0">
                    <a:pos x="3" y="665"/>
                  </a:cxn>
                  <a:cxn ang="0">
                    <a:pos x="0" y="629"/>
                  </a:cxn>
                  <a:cxn ang="0">
                    <a:pos x="0" y="593"/>
                  </a:cxn>
                  <a:cxn ang="0">
                    <a:pos x="3" y="557"/>
                  </a:cxn>
                  <a:cxn ang="0">
                    <a:pos x="7" y="522"/>
                  </a:cxn>
                  <a:cxn ang="0">
                    <a:pos x="12" y="486"/>
                  </a:cxn>
                  <a:cxn ang="0">
                    <a:pos x="20" y="450"/>
                  </a:cxn>
                  <a:cxn ang="0">
                    <a:pos x="30" y="414"/>
                  </a:cxn>
                  <a:cxn ang="0">
                    <a:pos x="40" y="379"/>
                  </a:cxn>
                  <a:cxn ang="0">
                    <a:pos x="59" y="338"/>
                  </a:cxn>
                  <a:cxn ang="0">
                    <a:pos x="81" y="298"/>
                  </a:cxn>
                  <a:cxn ang="0">
                    <a:pos x="105" y="260"/>
                  </a:cxn>
                  <a:cxn ang="0">
                    <a:pos x="132" y="224"/>
                  </a:cxn>
                  <a:cxn ang="0">
                    <a:pos x="161" y="190"/>
                  </a:cxn>
                  <a:cxn ang="0">
                    <a:pos x="192" y="160"/>
                  </a:cxn>
                  <a:cxn ang="0">
                    <a:pos x="225" y="131"/>
                  </a:cxn>
                  <a:cxn ang="0">
                    <a:pos x="260" y="104"/>
                  </a:cxn>
                  <a:cxn ang="0">
                    <a:pos x="297" y="80"/>
                  </a:cxn>
                  <a:cxn ang="0">
                    <a:pos x="336" y="59"/>
                  </a:cxn>
                  <a:cxn ang="0">
                    <a:pos x="376" y="41"/>
                  </a:cxn>
                  <a:cxn ang="0">
                    <a:pos x="417" y="27"/>
                  </a:cxn>
                  <a:cxn ang="0">
                    <a:pos x="460" y="15"/>
                  </a:cxn>
                  <a:cxn ang="0">
                    <a:pos x="504" y="7"/>
                  </a:cxn>
                  <a:cxn ang="0">
                    <a:pos x="549" y="2"/>
                  </a:cxn>
                  <a:cxn ang="0">
                    <a:pos x="594" y="0"/>
                  </a:cxn>
                  <a:cxn ang="0">
                    <a:pos x="600" y="0"/>
                  </a:cxn>
                  <a:cxn ang="0">
                    <a:pos x="605" y="0"/>
                  </a:cxn>
                  <a:cxn ang="0">
                    <a:pos x="612" y="0"/>
                  </a:cxn>
                  <a:cxn ang="0">
                    <a:pos x="617" y="2"/>
                  </a:cxn>
                  <a:cxn ang="0">
                    <a:pos x="622" y="2"/>
                  </a:cxn>
                  <a:cxn ang="0">
                    <a:pos x="629" y="2"/>
                  </a:cxn>
                  <a:cxn ang="0">
                    <a:pos x="634" y="3"/>
                  </a:cxn>
                  <a:cxn ang="0">
                    <a:pos x="640" y="3"/>
                  </a:cxn>
                </a:cxnLst>
                <a:rect l="0" t="0" r="r" b="b"/>
                <a:pathLst>
                  <a:path w="866" h="675">
                    <a:moveTo>
                      <a:pt x="640" y="3"/>
                    </a:moveTo>
                    <a:lnTo>
                      <a:pt x="660" y="7"/>
                    </a:lnTo>
                    <a:lnTo>
                      <a:pt x="678" y="12"/>
                    </a:lnTo>
                    <a:lnTo>
                      <a:pt x="697" y="18"/>
                    </a:lnTo>
                    <a:lnTo>
                      <a:pt x="716" y="24"/>
                    </a:lnTo>
                    <a:lnTo>
                      <a:pt x="733" y="32"/>
                    </a:lnTo>
                    <a:lnTo>
                      <a:pt x="750" y="40"/>
                    </a:lnTo>
                    <a:lnTo>
                      <a:pt x="766" y="49"/>
                    </a:lnTo>
                    <a:lnTo>
                      <a:pt x="782" y="60"/>
                    </a:lnTo>
                    <a:lnTo>
                      <a:pt x="814" y="87"/>
                    </a:lnTo>
                    <a:lnTo>
                      <a:pt x="838" y="116"/>
                    </a:lnTo>
                    <a:lnTo>
                      <a:pt x="854" y="145"/>
                    </a:lnTo>
                    <a:lnTo>
                      <a:pt x="863" y="176"/>
                    </a:lnTo>
                    <a:lnTo>
                      <a:pt x="866" y="209"/>
                    </a:lnTo>
                    <a:lnTo>
                      <a:pt x="862" y="242"/>
                    </a:lnTo>
                    <a:lnTo>
                      <a:pt x="855" y="277"/>
                    </a:lnTo>
                    <a:lnTo>
                      <a:pt x="843" y="313"/>
                    </a:lnTo>
                    <a:lnTo>
                      <a:pt x="827" y="351"/>
                    </a:lnTo>
                    <a:lnTo>
                      <a:pt x="809" y="390"/>
                    </a:lnTo>
                    <a:lnTo>
                      <a:pt x="789" y="430"/>
                    </a:lnTo>
                    <a:lnTo>
                      <a:pt x="767" y="471"/>
                    </a:lnTo>
                    <a:lnTo>
                      <a:pt x="746" y="515"/>
                    </a:lnTo>
                    <a:lnTo>
                      <a:pt x="724" y="559"/>
                    </a:lnTo>
                    <a:lnTo>
                      <a:pt x="702" y="604"/>
                    </a:lnTo>
                    <a:lnTo>
                      <a:pt x="684" y="651"/>
                    </a:lnTo>
                    <a:lnTo>
                      <a:pt x="681" y="656"/>
                    </a:lnTo>
                    <a:lnTo>
                      <a:pt x="678" y="663"/>
                    </a:lnTo>
                    <a:lnTo>
                      <a:pt x="676" y="668"/>
                    </a:lnTo>
                    <a:lnTo>
                      <a:pt x="673" y="675"/>
                    </a:lnTo>
                    <a:lnTo>
                      <a:pt x="3" y="665"/>
                    </a:lnTo>
                    <a:lnTo>
                      <a:pt x="0" y="629"/>
                    </a:lnTo>
                    <a:lnTo>
                      <a:pt x="0" y="593"/>
                    </a:lnTo>
                    <a:lnTo>
                      <a:pt x="3" y="557"/>
                    </a:lnTo>
                    <a:lnTo>
                      <a:pt x="7" y="522"/>
                    </a:lnTo>
                    <a:lnTo>
                      <a:pt x="12" y="486"/>
                    </a:lnTo>
                    <a:lnTo>
                      <a:pt x="20" y="450"/>
                    </a:lnTo>
                    <a:lnTo>
                      <a:pt x="30" y="414"/>
                    </a:lnTo>
                    <a:lnTo>
                      <a:pt x="40" y="379"/>
                    </a:lnTo>
                    <a:lnTo>
                      <a:pt x="59" y="338"/>
                    </a:lnTo>
                    <a:lnTo>
                      <a:pt x="81" y="298"/>
                    </a:lnTo>
                    <a:lnTo>
                      <a:pt x="105" y="260"/>
                    </a:lnTo>
                    <a:lnTo>
                      <a:pt x="132" y="224"/>
                    </a:lnTo>
                    <a:lnTo>
                      <a:pt x="161" y="190"/>
                    </a:lnTo>
                    <a:lnTo>
                      <a:pt x="192" y="160"/>
                    </a:lnTo>
                    <a:lnTo>
                      <a:pt x="225" y="131"/>
                    </a:lnTo>
                    <a:lnTo>
                      <a:pt x="260" y="104"/>
                    </a:lnTo>
                    <a:lnTo>
                      <a:pt x="297" y="80"/>
                    </a:lnTo>
                    <a:lnTo>
                      <a:pt x="336" y="59"/>
                    </a:lnTo>
                    <a:lnTo>
                      <a:pt x="376" y="41"/>
                    </a:lnTo>
                    <a:lnTo>
                      <a:pt x="417" y="27"/>
                    </a:lnTo>
                    <a:lnTo>
                      <a:pt x="460" y="15"/>
                    </a:lnTo>
                    <a:lnTo>
                      <a:pt x="504" y="7"/>
                    </a:lnTo>
                    <a:lnTo>
                      <a:pt x="549" y="2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5" y="0"/>
                    </a:lnTo>
                    <a:lnTo>
                      <a:pt x="612" y="0"/>
                    </a:lnTo>
                    <a:lnTo>
                      <a:pt x="617" y="2"/>
                    </a:lnTo>
                    <a:lnTo>
                      <a:pt x="622" y="2"/>
                    </a:lnTo>
                    <a:lnTo>
                      <a:pt x="629" y="2"/>
                    </a:lnTo>
                    <a:lnTo>
                      <a:pt x="634" y="3"/>
                    </a:lnTo>
                    <a:lnTo>
                      <a:pt x="640" y="3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8" name="Freeform 15"/>
              <p:cNvSpPr>
                <a:spLocks/>
              </p:cNvSpPr>
              <p:nvPr/>
            </p:nvSpPr>
            <p:spPr bwMode="auto">
              <a:xfrm>
                <a:off x="1976" y="2295"/>
                <a:ext cx="337" cy="224"/>
              </a:xfrm>
              <a:custGeom>
                <a:avLst/>
                <a:gdLst/>
                <a:ahLst/>
                <a:cxnLst>
                  <a:cxn ang="0">
                    <a:pos x="548" y="0"/>
                  </a:cxn>
                  <a:cxn ang="0">
                    <a:pos x="564" y="0"/>
                  </a:cxn>
                  <a:cxn ang="0">
                    <a:pos x="578" y="0"/>
                  </a:cxn>
                  <a:cxn ang="0">
                    <a:pos x="594" y="1"/>
                  </a:cxn>
                  <a:cxn ang="0">
                    <a:pos x="609" y="2"/>
                  </a:cxn>
                  <a:cxn ang="0">
                    <a:pos x="624" y="4"/>
                  </a:cxn>
                  <a:cxn ang="0">
                    <a:pos x="638" y="6"/>
                  </a:cxn>
                  <a:cxn ang="0">
                    <a:pos x="653" y="9"/>
                  </a:cxn>
                  <a:cxn ang="0">
                    <a:pos x="668" y="13"/>
                  </a:cxn>
                  <a:cxn ang="0">
                    <a:pos x="681" y="17"/>
                  </a:cxn>
                  <a:cxn ang="0">
                    <a:pos x="694" y="21"/>
                  </a:cxn>
                  <a:cxn ang="0">
                    <a:pos x="708" y="26"/>
                  </a:cxn>
                  <a:cxn ang="0">
                    <a:pos x="721" y="31"/>
                  </a:cxn>
                  <a:cxn ang="0">
                    <a:pos x="733" y="38"/>
                  </a:cxn>
                  <a:cxn ang="0">
                    <a:pos x="746" y="45"/>
                  </a:cxn>
                  <a:cxn ang="0">
                    <a:pos x="757" y="51"/>
                  </a:cxn>
                  <a:cxn ang="0">
                    <a:pos x="769" y="59"/>
                  </a:cxn>
                  <a:cxn ang="0">
                    <a:pos x="799" y="86"/>
                  </a:cxn>
                  <a:cxn ang="0">
                    <a:pos x="821" y="113"/>
                  </a:cxn>
                  <a:cxn ang="0">
                    <a:pos x="833" y="141"/>
                  </a:cxn>
                  <a:cxn ang="0">
                    <a:pos x="839" y="170"/>
                  </a:cxn>
                  <a:cxn ang="0">
                    <a:pos x="839" y="200"/>
                  </a:cxn>
                  <a:cxn ang="0">
                    <a:pos x="833" y="231"/>
                  </a:cxn>
                  <a:cxn ang="0">
                    <a:pos x="822" y="264"/>
                  </a:cxn>
                  <a:cxn ang="0">
                    <a:pos x="807" y="297"/>
                  </a:cxn>
                  <a:cxn ang="0">
                    <a:pos x="789" y="333"/>
                  </a:cxn>
                  <a:cxn ang="0">
                    <a:pos x="769" y="369"/>
                  </a:cxn>
                  <a:cxn ang="0">
                    <a:pos x="746" y="408"/>
                  </a:cxn>
                  <a:cxn ang="0">
                    <a:pos x="724" y="446"/>
                  </a:cxn>
                  <a:cxn ang="0">
                    <a:pos x="701" y="488"/>
                  </a:cxn>
                  <a:cxn ang="0">
                    <a:pos x="678" y="530"/>
                  </a:cxn>
                  <a:cxn ang="0">
                    <a:pos x="657" y="574"/>
                  </a:cxn>
                  <a:cxn ang="0">
                    <a:pos x="638" y="619"/>
                  </a:cxn>
                  <a:cxn ang="0">
                    <a:pos x="633" y="633"/>
                  </a:cxn>
                  <a:cxn ang="0">
                    <a:pos x="629" y="645"/>
                  </a:cxn>
                  <a:cxn ang="0">
                    <a:pos x="624" y="658"/>
                  </a:cxn>
                  <a:cxn ang="0">
                    <a:pos x="618" y="671"/>
                  </a:cxn>
                  <a:cxn ang="0">
                    <a:pos x="3" y="663"/>
                  </a:cxn>
                  <a:cxn ang="0">
                    <a:pos x="0" y="622"/>
                  </a:cxn>
                  <a:cxn ang="0">
                    <a:pos x="2" y="579"/>
                  </a:cxn>
                  <a:cxn ang="0">
                    <a:pos x="6" y="537"/>
                  </a:cxn>
                  <a:cxn ang="0">
                    <a:pos x="11" y="494"/>
                  </a:cxn>
                  <a:cxn ang="0">
                    <a:pos x="19" y="452"/>
                  </a:cxn>
                  <a:cxn ang="0">
                    <a:pos x="31" y="409"/>
                  </a:cxn>
                  <a:cxn ang="0">
                    <a:pos x="43" y="368"/>
                  </a:cxn>
                  <a:cxn ang="0">
                    <a:pos x="59" y="328"/>
                  </a:cxn>
                  <a:cxn ang="0">
                    <a:pos x="77" y="293"/>
                  </a:cxn>
                  <a:cxn ang="0">
                    <a:pos x="99" y="260"/>
                  </a:cxn>
                  <a:cxn ang="0">
                    <a:pos x="123" y="230"/>
                  </a:cxn>
                  <a:cxn ang="0">
                    <a:pos x="147" y="199"/>
                  </a:cxn>
                  <a:cxn ang="0">
                    <a:pos x="173" y="171"/>
                  </a:cxn>
                  <a:cxn ang="0">
                    <a:pos x="201" y="145"/>
                  </a:cxn>
                  <a:cxn ang="0">
                    <a:pos x="231" y="121"/>
                  </a:cxn>
                  <a:cxn ang="0">
                    <a:pos x="261" y="98"/>
                  </a:cxn>
                  <a:cxn ang="0">
                    <a:pos x="293" y="78"/>
                  </a:cxn>
                  <a:cxn ang="0">
                    <a:pos x="327" y="59"/>
                  </a:cxn>
                  <a:cxn ang="0">
                    <a:pos x="361" y="43"/>
                  </a:cxn>
                  <a:cxn ang="0">
                    <a:pos x="397" y="30"/>
                  </a:cxn>
                  <a:cxn ang="0">
                    <a:pos x="433" y="18"/>
                  </a:cxn>
                  <a:cxn ang="0">
                    <a:pos x="470" y="9"/>
                  </a:cxn>
                  <a:cxn ang="0">
                    <a:pos x="509" y="4"/>
                  </a:cxn>
                  <a:cxn ang="0">
                    <a:pos x="548" y="0"/>
                  </a:cxn>
                </a:cxnLst>
                <a:rect l="0" t="0" r="r" b="b"/>
                <a:pathLst>
                  <a:path w="839" h="671">
                    <a:moveTo>
                      <a:pt x="548" y="0"/>
                    </a:moveTo>
                    <a:lnTo>
                      <a:pt x="564" y="0"/>
                    </a:lnTo>
                    <a:lnTo>
                      <a:pt x="578" y="0"/>
                    </a:lnTo>
                    <a:lnTo>
                      <a:pt x="594" y="1"/>
                    </a:lnTo>
                    <a:lnTo>
                      <a:pt x="609" y="2"/>
                    </a:lnTo>
                    <a:lnTo>
                      <a:pt x="624" y="4"/>
                    </a:lnTo>
                    <a:lnTo>
                      <a:pt x="638" y="6"/>
                    </a:lnTo>
                    <a:lnTo>
                      <a:pt x="653" y="9"/>
                    </a:lnTo>
                    <a:lnTo>
                      <a:pt x="668" y="13"/>
                    </a:lnTo>
                    <a:lnTo>
                      <a:pt x="681" y="17"/>
                    </a:lnTo>
                    <a:lnTo>
                      <a:pt x="694" y="21"/>
                    </a:lnTo>
                    <a:lnTo>
                      <a:pt x="708" y="26"/>
                    </a:lnTo>
                    <a:lnTo>
                      <a:pt x="721" y="31"/>
                    </a:lnTo>
                    <a:lnTo>
                      <a:pt x="733" y="38"/>
                    </a:lnTo>
                    <a:lnTo>
                      <a:pt x="746" y="45"/>
                    </a:lnTo>
                    <a:lnTo>
                      <a:pt x="757" y="51"/>
                    </a:lnTo>
                    <a:lnTo>
                      <a:pt x="769" y="59"/>
                    </a:lnTo>
                    <a:lnTo>
                      <a:pt x="799" y="86"/>
                    </a:lnTo>
                    <a:lnTo>
                      <a:pt x="821" y="113"/>
                    </a:lnTo>
                    <a:lnTo>
                      <a:pt x="833" y="141"/>
                    </a:lnTo>
                    <a:lnTo>
                      <a:pt x="839" y="170"/>
                    </a:lnTo>
                    <a:lnTo>
                      <a:pt x="839" y="200"/>
                    </a:lnTo>
                    <a:lnTo>
                      <a:pt x="833" y="231"/>
                    </a:lnTo>
                    <a:lnTo>
                      <a:pt x="822" y="264"/>
                    </a:lnTo>
                    <a:lnTo>
                      <a:pt x="807" y="297"/>
                    </a:lnTo>
                    <a:lnTo>
                      <a:pt x="789" y="333"/>
                    </a:lnTo>
                    <a:lnTo>
                      <a:pt x="769" y="369"/>
                    </a:lnTo>
                    <a:lnTo>
                      <a:pt x="746" y="408"/>
                    </a:lnTo>
                    <a:lnTo>
                      <a:pt x="724" y="446"/>
                    </a:lnTo>
                    <a:lnTo>
                      <a:pt x="701" y="488"/>
                    </a:lnTo>
                    <a:lnTo>
                      <a:pt x="678" y="530"/>
                    </a:lnTo>
                    <a:lnTo>
                      <a:pt x="657" y="574"/>
                    </a:lnTo>
                    <a:lnTo>
                      <a:pt x="638" y="619"/>
                    </a:lnTo>
                    <a:lnTo>
                      <a:pt x="633" y="633"/>
                    </a:lnTo>
                    <a:lnTo>
                      <a:pt x="629" y="645"/>
                    </a:lnTo>
                    <a:lnTo>
                      <a:pt x="624" y="658"/>
                    </a:lnTo>
                    <a:lnTo>
                      <a:pt x="618" y="671"/>
                    </a:lnTo>
                    <a:lnTo>
                      <a:pt x="3" y="663"/>
                    </a:lnTo>
                    <a:lnTo>
                      <a:pt x="0" y="622"/>
                    </a:lnTo>
                    <a:lnTo>
                      <a:pt x="2" y="579"/>
                    </a:lnTo>
                    <a:lnTo>
                      <a:pt x="6" y="537"/>
                    </a:lnTo>
                    <a:lnTo>
                      <a:pt x="11" y="494"/>
                    </a:lnTo>
                    <a:lnTo>
                      <a:pt x="19" y="452"/>
                    </a:lnTo>
                    <a:lnTo>
                      <a:pt x="31" y="409"/>
                    </a:lnTo>
                    <a:lnTo>
                      <a:pt x="43" y="368"/>
                    </a:lnTo>
                    <a:lnTo>
                      <a:pt x="59" y="328"/>
                    </a:lnTo>
                    <a:lnTo>
                      <a:pt x="77" y="293"/>
                    </a:lnTo>
                    <a:lnTo>
                      <a:pt x="99" y="260"/>
                    </a:lnTo>
                    <a:lnTo>
                      <a:pt x="123" y="230"/>
                    </a:lnTo>
                    <a:lnTo>
                      <a:pt x="147" y="199"/>
                    </a:lnTo>
                    <a:lnTo>
                      <a:pt x="173" y="171"/>
                    </a:lnTo>
                    <a:lnTo>
                      <a:pt x="201" y="145"/>
                    </a:lnTo>
                    <a:lnTo>
                      <a:pt x="231" y="121"/>
                    </a:lnTo>
                    <a:lnTo>
                      <a:pt x="261" y="98"/>
                    </a:lnTo>
                    <a:lnTo>
                      <a:pt x="293" y="78"/>
                    </a:lnTo>
                    <a:lnTo>
                      <a:pt x="327" y="59"/>
                    </a:lnTo>
                    <a:lnTo>
                      <a:pt x="361" y="43"/>
                    </a:lnTo>
                    <a:lnTo>
                      <a:pt x="397" y="30"/>
                    </a:lnTo>
                    <a:lnTo>
                      <a:pt x="433" y="18"/>
                    </a:lnTo>
                    <a:lnTo>
                      <a:pt x="470" y="9"/>
                    </a:lnTo>
                    <a:lnTo>
                      <a:pt x="509" y="4"/>
                    </a:lnTo>
                    <a:lnTo>
                      <a:pt x="548" y="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19" name="Freeform 16"/>
              <p:cNvSpPr>
                <a:spLocks/>
              </p:cNvSpPr>
              <p:nvPr/>
            </p:nvSpPr>
            <p:spPr bwMode="auto">
              <a:xfrm>
                <a:off x="1977" y="2296"/>
                <a:ext cx="329" cy="223"/>
              </a:xfrm>
              <a:custGeom>
                <a:avLst/>
                <a:gdLst/>
                <a:ahLst/>
                <a:cxnLst>
                  <a:cxn ang="0">
                    <a:pos x="388" y="27"/>
                  </a:cxn>
                  <a:cxn ang="0">
                    <a:pos x="413" y="19"/>
                  </a:cxn>
                  <a:cxn ang="0">
                    <a:pos x="438" y="13"/>
                  </a:cxn>
                  <a:cxn ang="0">
                    <a:pos x="464" y="8"/>
                  </a:cxn>
                  <a:cxn ang="0">
                    <a:pos x="488" y="4"/>
                  </a:cxn>
                  <a:cxn ang="0">
                    <a:pos x="513" y="1"/>
                  </a:cxn>
                  <a:cxn ang="0">
                    <a:pos x="538" y="0"/>
                  </a:cxn>
                  <a:cxn ang="0">
                    <a:pos x="562" y="0"/>
                  </a:cxn>
                  <a:cxn ang="0">
                    <a:pos x="586" y="1"/>
                  </a:cxn>
                  <a:cxn ang="0">
                    <a:pos x="610" y="2"/>
                  </a:cxn>
                  <a:cxn ang="0">
                    <a:pos x="633" y="6"/>
                  </a:cxn>
                  <a:cxn ang="0">
                    <a:pos x="656" y="12"/>
                  </a:cxn>
                  <a:cxn ang="0">
                    <a:pos x="677" y="18"/>
                  </a:cxn>
                  <a:cxn ang="0">
                    <a:pos x="698" y="26"/>
                  </a:cxn>
                  <a:cxn ang="0">
                    <a:pos x="717" y="35"/>
                  </a:cxn>
                  <a:cxn ang="0">
                    <a:pos x="737" y="46"/>
                  </a:cxn>
                  <a:cxn ang="0">
                    <a:pos x="754" y="58"/>
                  </a:cxn>
                  <a:cxn ang="0">
                    <a:pos x="782" y="83"/>
                  </a:cxn>
                  <a:cxn ang="0">
                    <a:pos x="801" y="109"/>
                  </a:cxn>
                  <a:cxn ang="0">
                    <a:pos x="811" y="135"/>
                  </a:cxn>
                  <a:cxn ang="0">
                    <a:pos x="815" y="162"/>
                  </a:cxn>
                  <a:cxn ang="0">
                    <a:pos x="811" y="190"/>
                  </a:cxn>
                  <a:cxn ang="0">
                    <a:pos x="803" y="219"/>
                  </a:cxn>
                  <a:cxn ang="0">
                    <a:pos x="789" y="250"/>
                  </a:cxn>
                  <a:cxn ang="0">
                    <a:pos x="771" y="281"/>
                  </a:cxn>
                  <a:cxn ang="0">
                    <a:pos x="752" y="313"/>
                  </a:cxn>
                  <a:cxn ang="0">
                    <a:pos x="728" y="348"/>
                  </a:cxn>
                  <a:cxn ang="0">
                    <a:pos x="704" y="383"/>
                  </a:cxn>
                  <a:cxn ang="0">
                    <a:pos x="680" y="420"/>
                  </a:cxn>
                  <a:cxn ang="0">
                    <a:pos x="656" y="458"/>
                  </a:cxn>
                  <a:cxn ang="0">
                    <a:pos x="633" y="498"/>
                  </a:cxn>
                  <a:cxn ang="0">
                    <a:pos x="612" y="541"/>
                  </a:cxn>
                  <a:cxn ang="0">
                    <a:pos x="594" y="585"/>
                  </a:cxn>
                  <a:cxn ang="0">
                    <a:pos x="588" y="605"/>
                  </a:cxn>
                  <a:cxn ang="0">
                    <a:pos x="580" y="626"/>
                  </a:cxn>
                  <a:cxn ang="0">
                    <a:pos x="572" y="646"/>
                  </a:cxn>
                  <a:cxn ang="0">
                    <a:pos x="564" y="667"/>
                  </a:cxn>
                  <a:cxn ang="0">
                    <a:pos x="3" y="659"/>
                  </a:cxn>
                  <a:cxn ang="0">
                    <a:pos x="0" y="613"/>
                  </a:cxn>
                  <a:cxn ang="0">
                    <a:pos x="2" y="565"/>
                  </a:cxn>
                  <a:cxn ang="0">
                    <a:pos x="7" y="517"/>
                  </a:cxn>
                  <a:cxn ang="0">
                    <a:pos x="15" y="469"/>
                  </a:cxn>
                  <a:cxn ang="0">
                    <a:pos x="26" y="421"/>
                  </a:cxn>
                  <a:cxn ang="0">
                    <a:pos x="40" y="375"/>
                  </a:cxn>
                  <a:cxn ang="0">
                    <a:pos x="57" y="329"/>
                  </a:cxn>
                  <a:cxn ang="0">
                    <a:pos x="76" y="285"/>
                  </a:cxn>
                  <a:cxn ang="0">
                    <a:pos x="91" y="263"/>
                  </a:cxn>
                  <a:cxn ang="0">
                    <a:pos x="105" y="242"/>
                  </a:cxn>
                  <a:cxn ang="0">
                    <a:pos x="121" y="222"/>
                  </a:cxn>
                  <a:cxn ang="0">
                    <a:pos x="139" y="202"/>
                  </a:cxn>
                  <a:cxn ang="0">
                    <a:pos x="156" y="182"/>
                  </a:cxn>
                  <a:cxn ang="0">
                    <a:pos x="173" y="163"/>
                  </a:cxn>
                  <a:cxn ang="0">
                    <a:pos x="192" y="146"/>
                  </a:cxn>
                  <a:cxn ang="0">
                    <a:pos x="212" y="129"/>
                  </a:cxn>
                  <a:cxn ang="0">
                    <a:pos x="232" y="113"/>
                  </a:cxn>
                  <a:cxn ang="0">
                    <a:pos x="253" y="98"/>
                  </a:cxn>
                  <a:cxn ang="0">
                    <a:pos x="273" y="83"/>
                  </a:cxn>
                  <a:cxn ang="0">
                    <a:pos x="296" y="70"/>
                  </a:cxn>
                  <a:cxn ang="0">
                    <a:pos x="319" y="58"/>
                  </a:cxn>
                  <a:cxn ang="0">
                    <a:pos x="341" y="47"/>
                  </a:cxn>
                  <a:cxn ang="0">
                    <a:pos x="364" y="37"/>
                  </a:cxn>
                  <a:cxn ang="0">
                    <a:pos x="388" y="27"/>
                  </a:cxn>
                </a:cxnLst>
                <a:rect l="0" t="0" r="r" b="b"/>
                <a:pathLst>
                  <a:path w="815" h="667">
                    <a:moveTo>
                      <a:pt x="388" y="27"/>
                    </a:moveTo>
                    <a:lnTo>
                      <a:pt x="413" y="19"/>
                    </a:lnTo>
                    <a:lnTo>
                      <a:pt x="438" y="13"/>
                    </a:lnTo>
                    <a:lnTo>
                      <a:pt x="464" y="8"/>
                    </a:lnTo>
                    <a:lnTo>
                      <a:pt x="488" y="4"/>
                    </a:lnTo>
                    <a:lnTo>
                      <a:pt x="513" y="1"/>
                    </a:lnTo>
                    <a:lnTo>
                      <a:pt x="538" y="0"/>
                    </a:lnTo>
                    <a:lnTo>
                      <a:pt x="562" y="0"/>
                    </a:lnTo>
                    <a:lnTo>
                      <a:pt x="586" y="1"/>
                    </a:lnTo>
                    <a:lnTo>
                      <a:pt x="610" y="2"/>
                    </a:lnTo>
                    <a:lnTo>
                      <a:pt x="633" y="6"/>
                    </a:lnTo>
                    <a:lnTo>
                      <a:pt x="656" y="12"/>
                    </a:lnTo>
                    <a:lnTo>
                      <a:pt x="677" y="18"/>
                    </a:lnTo>
                    <a:lnTo>
                      <a:pt x="698" y="26"/>
                    </a:lnTo>
                    <a:lnTo>
                      <a:pt x="717" y="35"/>
                    </a:lnTo>
                    <a:lnTo>
                      <a:pt x="737" y="46"/>
                    </a:lnTo>
                    <a:lnTo>
                      <a:pt x="754" y="58"/>
                    </a:lnTo>
                    <a:lnTo>
                      <a:pt x="782" y="83"/>
                    </a:lnTo>
                    <a:lnTo>
                      <a:pt x="801" y="109"/>
                    </a:lnTo>
                    <a:lnTo>
                      <a:pt x="811" y="135"/>
                    </a:lnTo>
                    <a:lnTo>
                      <a:pt x="815" y="162"/>
                    </a:lnTo>
                    <a:lnTo>
                      <a:pt x="811" y="190"/>
                    </a:lnTo>
                    <a:lnTo>
                      <a:pt x="803" y="219"/>
                    </a:lnTo>
                    <a:lnTo>
                      <a:pt x="789" y="250"/>
                    </a:lnTo>
                    <a:lnTo>
                      <a:pt x="771" y="281"/>
                    </a:lnTo>
                    <a:lnTo>
                      <a:pt x="752" y="313"/>
                    </a:lnTo>
                    <a:lnTo>
                      <a:pt x="728" y="348"/>
                    </a:lnTo>
                    <a:lnTo>
                      <a:pt x="704" y="383"/>
                    </a:lnTo>
                    <a:lnTo>
                      <a:pt x="680" y="420"/>
                    </a:lnTo>
                    <a:lnTo>
                      <a:pt x="656" y="458"/>
                    </a:lnTo>
                    <a:lnTo>
                      <a:pt x="633" y="498"/>
                    </a:lnTo>
                    <a:lnTo>
                      <a:pt x="612" y="541"/>
                    </a:lnTo>
                    <a:lnTo>
                      <a:pt x="594" y="585"/>
                    </a:lnTo>
                    <a:lnTo>
                      <a:pt x="588" y="605"/>
                    </a:lnTo>
                    <a:lnTo>
                      <a:pt x="580" y="626"/>
                    </a:lnTo>
                    <a:lnTo>
                      <a:pt x="572" y="646"/>
                    </a:lnTo>
                    <a:lnTo>
                      <a:pt x="564" y="667"/>
                    </a:lnTo>
                    <a:lnTo>
                      <a:pt x="3" y="659"/>
                    </a:lnTo>
                    <a:lnTo>
                      <a:pt x="0" y="613"/>
                    </a:lnTo>
                    <a:lnTo>
                      <a:pt x="2" y="565"/>
                    </a:lnTo>
                    <a:lnTo>
                      <a:pt x="7" y="517"/>
                    </a:lnTo>
                    <a:lnTo>
                      <a:pt x="15" y="469"/>
                    </a:lnTo>
                    <a:lnTo>
                      <a:pt x="26" y="421"/>
                    </a:lnTo>
                    <a:lnTo>
                      <a:pt x="40" y="375"/>
                    </a:lnTo>
                    <a:lnTo>
                      <a:pt x="57" y="329"/>
                    </a:lnTo>
                    <a:lnTo>
                      <a:pt x="76" y="285"/>
                    </a:lnTo>
                    <a:lnTo>
                      <a:pt x="91" y="263"/>
                    </a:lnTo>
                    <a:lnTo>
                      <a:pt x="105" y="242"/>
                    </a:lnTo>
                    <a:lnTo>
                      <a:pt x="121" y="222"/>
                    </a:lnTo>
                    <a:lnTo>
                      <a:pt x="139" y="202"/>
                    </a:lnTo>
                    <a:lnTo>
                      <a:pt x="156" y="182"/>
                    </a:lnTo>
                    <a:lnTo>
                      <a:pt x="173" y="163"/>
                    </a:lnTo>
                    <a:lnTo>
                      <a:pt x="192" y="146"/>
                    </a:lnTo>
                    <a:lnTo>
                      <a:pt x="212" y="129"/>
                    </a:lnTo>
                    <a:lnTo>
                      <a:pt x="232" y="113"/>
                    </a:lnTo>
                    <a:lnTo>
                      <a:pt x="253" y="98"/>
                    </a:lnTo>
                    <a:lnTo>
                      <a:pt x="273" y="83"/>
                    </a:lnTo>
                    <a:lnTo>
                      <a:pt x="296" y="70"/>
                    </a:lnTo>
                    <a:lnTo>
                      <a:pt x="319" y="58"/>
                    </a:lnTo>
                    <a:lnTo>
                      <a:pt x="341" y="47"/>
                    </a:lnTo>
                    <a:lnTo>
                      <a:pt x="364" y="37"/>
                    </a:lnTo>
                    <a:lnTo>
                      <a:pt x="388" y="27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0" name="Freeform 17"/>
              <p:cNvSpPr>
                <a:spLocks/>
              </p:cNvSpPr>
              <p:nvPr/>
            </p:nvSpPr>
            <p:spPr bwMode="auto">
              <a:xfrm>
                <a:off x="1979" y="2298"/>
                <a:ext cx="319" cy="220"/>
              </a:xfrm>
              <a:custGeom>
                <a:avLst/>
                <a:gdLst/>
                <a:ahLst/>
                <a:cxnLst>
                  <a:cxn ang="0">
                    <a:pos x="89" y="257"/>
                  </a:cxn>
                  <a:cxn ang="0">
                    <a:pos x="91" y="254"/>
                  </a:cxn>
                  <a:cxn ang="0">
                    <a:pos x="92" y="251"/>
                  </a:cxn>
                  <a:cxn ang="0">
                    <a:pos x="93" y="249"/>
                  </a:cxn>
                  <a:cxn ang="0">
                    <a:pos x="95" y="246"/>
                  </a:cxn>
                  <a:cxn ang="0">
                    <a:pos x="113" y="221"/>
                  </a:cxn>
                  <a:cxn ang="0">
                    <a:pos x="135" y="195"/>
                  </a:cxn>
                  <a:cxn ang="0">
                    <a:pos x="156" y="171"/>
                  </a:cxn>
                  <a:cxn ang="0">
                    <a:pos x="179" y="149"/>
                  </a:cxn>
                  <a:cxn ang="0">
                    <a:pos x="201" y="129"/>
                  </a:cxn>
                  <a:cxn ang="0">
                    <a:pos x="227" y="109"/>
                  </a:cxn>
                  <a:cxn ang="0">
                    <a:pos x="252" y="90"/>
                  </a:cxn>
                  <a:cxn ang="0">
                    <a:pos x="279" y="73"/>
                  </a:cxn>
                  <a:cxn ang="0">
                    <a:pos x="308" y="57"/>
                  </a:cxn>
                  <a:cxn ang="0">
                    <a:pos x="339" y="44"/>
                  </a:cxn>
                  <a:cxn ang="0">
                    <a:pos x="369" y="32"/>
                  </a:cxn>
                  <a:cxn ang="0">
                    <a:pos x="400" y="22"/>
                  </a:cxn>
                  <a:cxn ang="0">
                    <a:pos x="432" y="13"/>
                  </a:cxn>
                  <a:cxn ang="0">
                    <a:pos x="464" y="7"/>
                  </a:cxn>
                  <a:cxn ang="0">
                    <a:pos x="494" y="3"/>
                  </a:cxn>
                  <a:cxn ang="0">
                    <a:pos x="526" y="0"/>
                  </a:cxn>
                  <a:cxn ang="0">
                    <a:pos x="557" y="0"/>
                  </a:cxn>
                  <a:cxn ang="0">
                    <a:pos x="586" y="1"/>
                  </a:cxn>
                  <a:cxn ang="0">
                    <a:pos x="616" y="4"/>
                  </a:cxn>
                  <a:cxn ang="0">
                    <a:pos x="644" y="9"/>
                  </a:cxn>
                  <a:cxn ang="0">
                    <a:pos x="670" y="17"/>
                  </a:cxn>
                  <a:cxn ang="0">
                    <a:pos x="694" y="28"/>
                  </a:cxn>
                  <a:cxn ang="0">
                    <a:pos x="718" y="40"/>
                  </a:cxn>
                  <a:cxn ang="0">
                    <a:pos x="740" y="54"/>
                  </a:cxn>
                  <a:cxn ang="0">
                    <a:pos x="766" y="78"/>
                  </a:cxn>
                  <a:cxn ang="0">
                    <a:pos x="782" y="102"/>
                  </a:cxn>
                  <a:cxn ang="0">
                    <a:pos x="790" y="128"/>
                  </a:cxn>
                  <a:cxn ang="0">
                    <a:pos x="791" y="153"/>
                  </a:cxn>
                  <a:cxn ang="0">
                    <a:pos x="785" y="178"/>
                  </a:cxn>
                  <a:cxn ang="0">
                    <a:pos x="773" y="205"/>
                  </a:cxn>
                  <a:cxn ang="0">
                    <a:pos x="757" y="233"/>
                  </a:cxn>
                  <a:cxn ang="0">
                    <a:pos x="737" y="262"/>
                  </a:cxn>
                  <a:cxn ang="0">
                    <a:pos x="713" y="292"/>
                  </a:cxn>
                  <a:cxn ang="0">
                    <a:pos x="688" y="324"/>
                  </a:cxn>
                  <a:cxn ang="0">
                    <a:pos x="662" y="358"/>
                  </a:cxn>
                  <a:cxn ang="0">
                    <a:pos x="636" y="392"/>
                  </a:cxn>
                  <a:cxn ang="0">
                    <a:pos x="610" y="428"/>
                  </a:cxn>
                  <a:cxn ang="0">
                    <a:pos x="588" y="467"/>
                  </a:cxn>
                  <a:cxn ang="0">
                    <a:pos x="568" y="508"/>
                  </a:cxn>
                  <a:cxn ang="0">
                    <a:pos x="550" y="550"/>
                  </a:cxn>
                  <a:cxn ang="0">
                    <a:pos x="541" y="577"/>
                  </a:cxn>
                  <a:cxn ang="0">
                    <a:pos x="532" y="605"/>
                  </a:cxn>
                  <a:cxn ang="0">
                    <a:pos x="521" y="633"/>
                  </a:cxn>
                  <a:cxn ang="0">
                    <a:pos x="512" y="661"/>
                  </a:cxn>
                  <a:cxn ang="0">
                    <a:pos x="2" y="654"/>
                  </a:cxn>
                  <a:cxn ang="0">
                    <a:pos x="0" y="604"/>
                  </a:cxn>
                  <a:cxn ang="0">
                    <a:pos x="2" y="553"/>
                  </a:cxn>
                  <a:cxn ang="0">
                    <a:pos x="8" y="501"/>
                  </a:cxn>
                  <a:cxn ang="0">
                    <a:pos x="18" y="451"/>
                  </a:cxn>
                  <a:cxn ang="0">
                    <a:pos x="31" y="400"/>
                  </a:cxn>
                  <a:cxn ang="0">
                    <a:pos x="48" y="350"/>
                  </a:cxn>
                  <a:cxn ang="0">
                    <a:pos x="67" y="302"/>
                  </a:cxn>
                  <a:cxn ang="0">
                    <a:pos x="89" y="257"/>
                  </a:cxn>
                </a:cxnLst>
                <a:rect l="0" t="0" r="r" b="b"/>
                <a:pathLst>
                  <a:path w="791" h="661">
                    <a:moveTo>
                      <a:pt x="89" y="257"/>
                    </a:moveTo>
                    <a:lnTo>
                      <a:pt x="91" y="254"/>
                    </a:lnTo>
                    <a:lnTo>
                      <a:pt x="92" y="251"/>
                    </a:lnTo>
                    <a:lnTo>
                      <a:pt x="93" y="249"/>
                    </a:lnTo>
                    <a:lnTo>
                      <a:pt x="95" y="246"/>
                    </a:lnTo>
                    <a:lnTo>
                      <a:pt x="113" y="221"/>
                    </a:lnTo>
                    <a:lnTo>
                      <a:pt x="135" y="195"/>
                    </a:lnTo>
                    <a:lnTo>
                      <a:pt x="156" y="171"/>
                    </a:lnTo>
                    <a:lnTo>
                      <a:pt x="179" y="149"/>
                    </a:lnTo>
                    <a:lnTo>
                      <a:pt x="201" y="129"/>
                    </a:lnTo>
                    <a:lnTo>
                      <a:pt x="227" y="109"/>
                    </a:lnTo>
                    <a:lnTo>
                      <a:pt x="252" y="90"/>
                    </a:lnTo>
                    <a:lnTo>
                      <a:pt x="279" y="73"/>
                    </a:lnTo>
                    <a:lnTo>
                      <a:pt x="308" y="57"/>
                    </a:lnTo>
                    <a:lnTo>
                      <a:pt x="339" y="44"/>
                    </a:lnTo>
                    <a:lnTo>
                      <a:pt x="369" y="32"/>
                    </a:lnTo>
                    <a:lnTo>
                      <a:pt x="400" y="22"/>
                    </a:lnTo>
                    <a:lnTo>
                      <a:pt x="432" y="13"/>
                    </a:lnTo>
                    <a:lnTo>
                      <a:pt x="464" y="7"/>
                    </a:lnTo>
                    <a:lnTo>
                      <a:pt x="494" y="3"/>
                    </a:lnTo>
                    <a:lnTo>
                      <a:pt x="526" y="0"/>
                    </a:lnTo>
                    <a:lnTo>
                      <a:pt x="557" y="0"/>
                    </a:lnTo>
                    <a:lnTo>
                      <a:pt x="586" y="1"/>
                    </a:lnTo>
                    <a:lnTo>
                      <a:pt x="616" y="4"/>
                    </a:lnTo>
                    <a:lnTo>
                      <a:pt x="644" y="9"/>
                    </a:lnTo>
                    <a:lnTo>
                      <a:pt x="670" y="17"/>
                    </a:lnTo>
                    <a:lnTo>
                      <a:pt x="694" y="28"/>
                    </a:lnTo>
                    <a:lnTo>
                      <a:pt x="718" y="40"/>
                    </a:lnTo>
                    <a:lnTo>
                      <a:pt x="740" y="54"/>
                    </a:lnTo>
                    <a:lnTo>
                      <a:pt x="766" y="78"/>
                    </a:lnTo>
                    <a:lnTo>
                      <a:pt x="782" y="102"/>
                    </a:lnTo>
                    <a:lnTo>
                      <a:pt x="790" y="128"/>
                    </a:lnTo>
                    <a:lnTo>
                      <a:pt x="791" y="153"/>
                    </a:lnTo>
                    <a:lnTo>
                      <a:pt x="785" y="178"/>
                    </a:lnTo>
                    <a:lnTo>
                      <a:pt x="773" y="205"/>
                    </a:lnTo>
                    <a:lnTo>
                      <a:pt x="757" y="233"/>
                    </a:lnTo>
                    <a:lnTo>
                      <a:pt x="737" y="262"/>
                    </a:lnTo>
                    <a:lnTo>
                      <a:pt x="713" y="292"/>
                    </a:lnTo>
                    <a:lnTo>
                      <a:pt x="688" y="324"/>
                    </a:lnTo>
                    <a:lnTo>
                      <a:pt x="662" y="358"/>
                    </a:lnTo>
                    <a:lnTo>
                      <a:pt x="636" y="392"/>
                    </a:lnTo>
                    <a:lnTo>
                      <a:pt x="610" y="428"/>
                    </a:lnTo>
                    <a:lnTo>
                      <a:pt x="588" y="467"/>
                    </a:lnTo>
                    <a:lnTo>
                      <a:pt x="568" y="508"/>
                    </a:lnTo>
                    <a:lnTo>
                      <a:pt x="550" y="550"/>
                    </a:lnTo>
                    <a:lnTo>
                      <a:pt x="541" y="577"/>
                    </a:lnTo>
                    <a:lnTo>
                      <a:pt x="532" y="605"/>
                    </a:lnTo>
                    <a:lnTo>
                      <a:pt x="521" y="633"/>
                    </a:lnTo>
                    <a:lnTo>
                      <a:pt x="512" y="661"/>
                    </a:lnTo>
                    <a:lnTo>
                      <a:pt x="2" y="654"/>
                    </a:lnTo>
                    <a:lnTo>
                      <a:pt x="0" y="604"/>
                    </a:lnTo>
                    <a:lnTo>
                      <a:pt x="2" y="553"/>
                    </a:lnTo>
                    <a:lnTo>
                      <a:pt x="8" y="501"/>
                    </a:lnTo>
                    <a:lnTo>
                      <a:pt x="18" y="451"/>
                    </a:lnTo>
                    <a:lnTo>
                      <a:pt x="31" y="400"/>
                    </a:lnTo>
                    <a:lnTo>
                      <a:pt x="48" y="350"/>
                    </a:lnTo>
                    <a:lnTo>
                      <a:pt x="67" y="302"/>
                    </a:lnTo>
                    <a:lnTo>
                      <a:pt x="89" y="257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1" name="Freeform 18"/>
              <p:cNvSpPr>
                <a:spLocks/>
              </p:cNvSpPr>
              <p:nvPr/>
            </p:nvSpPr>
            <p:spPr bwMode="auto">
              <a:xfrm>
                <a:off x="1980" y="2299"/>
                <a:ext cx="311" cy="219"/>
              </a:xfrm>
              <a:custGeom>
                <a:avLst/>
                <a:gdLst/>
                <a:ahLst/>
                <a:cxnLst>
                  <a:cxn ang="0">
                    <a:pos x="92" y="251"/>
                  </a:cxn>
                  <a:cxn ang="0">
                    <a:pos x="100" y="235"/>
                  </a:cxn>
                  <a:cxn ang="0">
                    <a:pos x="109" y="221"/>
                  </a:cxn>
                  <a:cxn ang="0">
                    <a:pos x="118" y="207"/>
                  </a:cxn>
                  <a:cxn ang="0">
                    <a:pos x="129" y="194"/>
                  </a:cxn>
                  <a:cxn ang="0">
                    <a:pos x="137" y="186"/>
                  </a:cxn>
                  <a:cxn ang="0">
                    <a:pos x="144" y="178"/>
                  </a:cxn>
                  <a:cxn ang="0">
                    <a:pos x="152" y="170"/>
                  </a:cxn>
                  <a:cxn ang="0">
                    <a:pos x="158" y="162"/>
                  </a:cxn>
                  <a:cxn ang="0">
                    <a:pos x="166" y="154"/>
                  </a:cxn>
                  <a:cxn ang="0">
                    <a:pos x="173" y="146"/>
                  </a:cxn>
                  <a:cxn ang="0">
                    <a:pos x="181" y="139"/>
                  </a:cxn>
                  <a:cxn ang="0">
                    <a:pos x="189" y="132"/>
                  </a:cxn>
                  <a:cxn ang="0">
                    <a:pos x="220" y="108"/>
                  </a:cxn>
                  <a:cxn ang="0">
                    <a:pos x="253" y="86"/>
                  </a:cxn>
                  <a:cxn ang="0">
                    <a:pos x="286" y="66"/>
                  </a:cxn>
                  <a:cxn ang="0">
                    <a:pos x="322" y="50"/>
                  </a:cxn>
                  <a:cxn ang="0">
                    <a:pos x="358" y="36"/>
                  </a:cxn>
                  <a:cxn ang="0">
                    <a:pos x="395" y="22"/>
                  </a:cxn>
                  <a:cxn ang="0">
                    <a:pos x="433" y="13"/>
                  </a:cxn>
                  <a:cxn ang="0">
                    <a:pos x="470" y="5"/>
                  </a:cxn>
                  <a:cxn ang="0">
                    <a:pos x="507" y="1"/>
                  </a:cxn>
                  <a:cxn ang="0">
                    <a:pos x="543" y="0"/>
                  </a:cxn>
                  <a:cxn ang="0">
                    <a:pos x="579" y="1"/>
                  </a:cxn>
                  <a:cxn ang="0">
                    <a:pos x="613" y="5"/>
                  </a:cxn>
                  <a:cxn ang="0">
                    <a:pos x="645" y="12"/>
                  </a:cxn>
                  <a:cxn ang="0">
                    <a:pos x="675" y="22"/>
                  </a:cxn>
                  <a:cxn ang="0">
                    <a:pos x="702" y="36"/>
                  </a:cxn>
                  <a:cxn ang="0">
                    <a:pos x="727" y="52"/>
                  </a:cxn>
                  <a:cxn ang="0">
                    <a:pos x="751" y="74"/>
                  </a:cxn>
                  <a:cxn ang="0">
                    <a:pos x="766" y="97"/>
                  </a:cxn>
                  <a:cxn ang="0">
                    <a:pos x="771" y="121"/>
                  </a:cxn>
                  <a:cxn ang="0">
                    <a:pos x="768" y="143"/>
                  </a:cxn>
                  <a:cxn ang="0">
                    <a:pos x="759" y="167"/>
                  </a:cxn>
                  <a:cxn ang="0">
                    <a:pos x="745" y="193"/>
                  </a:cxn>
                  <a:cxn ang="0">
                    <a:pos x="725" y="218"/>
                  </a:cxn>
                  <a:cxn ang="0">
                    <a:pos x="702" y="245"/>
                  </a:cxn>
                  <a:cxn ang="0">
                    <a:pos x="675" y="272"/>
                  </a:cxn>
                  <a:cxn ang="0">
                    <a:pos x="649" y="302"/>
                  </a:cxn>
                  <a:cxn ang="0">
                    <a:pos x="621" y="332"/>
                  </a:cxn>
                  <a:cxn ang="0">
                    <a:pos x="593" y="364"/>
                  </a:cxn>
                  <a:cxn ang="0">
                    <a:pos x="567" y="399"/>
                  </a:cxn>
                  <a:cxn ang="0">
                    <a:pos x="543" y="436"/>
                  </a:cxn>
                  <a:cxn ang="0">
                    <a:pos x="523" y="475"/>
                  </a:cxn>
                  <a:cxn ang="0">
                    <a:pos x="507" y="516"/>
                  </a:cxn>
                  <a:cxn ang="0">
                    <a:pos x="502" y="533"/>
                  </a:cxn>
                  <a:cxn ang="0">
                    <a:pos x="497" y="550"/>
                  </a:cxn>
                  <a:cxn ang="0">
                    <a:pos x="491" y="568"/>
                  </a:cxn>
                  <a:cxn ang="0">
                    <a:pos x="485" y="585"/>
                  </a:cxn>
                  <a:cxn ang="0">
                    <a:pos x="479" y="604"/>
                  </a:cxn>
                  <a:cxn ang="0">
                    <a:pos x="474" y="621"/>
                  </a:cxn>
                  <a:cxn ang="0">
                    <a:pos x="467" y="640"/>
                  </a:cxn>
                  <a:cxn ang="0">
                    <a:pos x="462" y="657"/>
                  </a:cxn>
                  <a:cxn ang="0">
                    <a:pos x="3" y="650"/>
                  </a:cxn>
                  <a:cxn ang="0">
                    <a:pos x="0" y="600"/>
                  </a:cxn>
                  <a:cxn ang="0">
                    <a:pos x="3" y="549"/>
                  </a:cxn>
                  <a:cxn ang="0">
                    <a:pos x="9" y="497"/>
                  </a:cxn>
                  <a:cxn ang="0">
                    <a:pos x="20" y="445"/>
                  </a:cxn>
                  <a:cxn ang="0">
                    <a:pos x="33" y="395"/>
                  </a:cxn>
                  <a:cxn ang="0">
                    <a:pos x="49" y="344"/>
                  </a:cxn>
                  <a:cxn ang="0">
                    <a:pos x="69" y="296"/>
                  </a:cxn>
                  <a:cxn ang="0">
                    <a:pos x="92" y="251"/>
                  </a:cxn>
                </a:cxnLst>
                <a:rect l="0" t="0" r="r" b="b"/>
                <a:pathLst>
                  <a:path w="771" h="657">
                    <a:moveTo>
                      <a:pt x="92" y="251"/>
                    </a:moveTo>
                    <a:lnTo>
                      <a:pt x="100" y="235"/>
                    </a:lnTo>
                    <a:lnTo>
                      <a:pt x="109" y="221"/>
                    </a:lnTo>
                    <a:lnTo>
                      <a:pt x="118" y="207"/>
                    </a:lnTo>
                    <a:lnTo>
                      <a:pt x="129" y="194"/>
                    </a:lnTo>
                    <a:lnTo>
                      <a:pt x="137" y="186"/>
                    </a:lnTo>
                    <a:lnTo>
                      <a:pt x="144" y="178"/>
                    </a:lnTo>
                    <a:lnTo>
                      <a:pt x="152" y="170"/>
                    </a:lnTo>
                    <a:lnTo>
                      <a:pt x="158" y="162"/>
                    </a:lnTo>
                    <a:lnTo>
                      <a:pt x="166" y="154"/>
                    </a:lnTo>
                    <a:lnTo>
                      <a:pt x="173" y="146"/>
                    </a:lnTo>
                    <a:lnTo>
                      <a:pt x="181" y="139"/>
                    </a:lnTo>
                    <a:lnTo>
                      <a:pt x="189" y="132"/>
                    </a:lnTo>
                    <a:lnTo>
                      <a:pt x="220" y="108"/>
                    </a:lnTo>
                    <a:lnTo>
                      <a:pt x="253" y="86"/>
                    </a:lnTo>
                    <a:lnTo>
                      <a:pt x="286" y="66"/>
                    </a:lnTo>
                    <a:lnTo>
                      <a:pt x="322" y="50"/>
                    </a:lnTo>
                    <a:lnTo>
                      <a:pt x="358" y="36"/>
                    </a:lnTo>
                    <a:lnTo>
                      <a:pt x="395" y="22"/>
                    </a:lnTo>
                    <a:lnTo>
                      <a:pt x="433" y="13"/>
                    </a:lnTo>
                    <a:lnTo>
                      <a:pt x="470" y="5"/>
                    </a:lnTo>
                    <a:lnTo>
                      <a:pt x="507" y="1"/>
                    </a:lnTo>
                    <a:lnTo>
                      <a:pt x="543" y="0"/>
                    </a:lnTo>
                    <a:lnTo>
                      <a:pt x="579" y="1"/>
                    </a:lnTo>
                    <a:lnTo>
                      <a:pt x="613" y="5"/>
                    </a:lnTo>
                    <a:lnTo>
                      <a:pt x="645" y="12"/>
                    </a:lnTo>
                    <a:lnTo>
                      <a:pt x="675" y="22"/>
                    </a:lnTo>
                    <a:lnTo>
                      <a:pt x="702" y="36"/>
                    </a:lnTo>
                    <a:lnTo>
                      <a:pt x="727" y="52"/>
                    </a:lnTo>
                    <a:lnTo>
                      <a:pt x="751" y="74"/>
                    </a:lnTo>
                    <a:lnTo>
                      <a:pt x="766" y="97"/>
                    </a:lnTo>
                    <a:lnTo>
                      <a:pt x="771" y="121"/>
                    </a:lnTo>
                    <a:lnTo>
                      <a:pt x="768" y="143"/>
                    </a:lnTo>
                    <a:lnTo>
                      <a:pt x="759" y="167"/>
                    </a:lnTo>
                    <a:lnTo>
                      <a:pt x="745" y="193"/>
                    </a:lnTo>
                    <a:lnTo>
                      <a:pt x="725" y="218"/>
                    </a:lnTo>
                    <a:lnTo>
                      <a:pt x="702" y="245"/>
                    </a:lnTo>
                    <a:lnTo>
                      <a:pt x="675" y="272"/>
                    </a:lnTo>
                    <a:lnTo>
                      <a:pt x="649" y="302"/>
                    </a:lnTo>
                    <a:lnTo>
                      <a:pt x="621" y="332"/>
                    </a:lnTo>
                    <a:lnTo>
                      <a:pt x="593" y="364"/>
                    </a:lnTo>
                    <a:lnTo>
                      <a:pt x="567" y="399"/>
                    </a:lnTo>
                    <a:lnTo>
                      <a:pt x="543" y="436"/>
                    </a:lnTo>
                    <a:lnTo>
                      <a:pt x="523" y="475"/>
                    </a:lnTo>
                    <a:lnTo>
                      <a:pt x="507" y="516"/>
                    </a:lnTo>
                    <a:lnTo>
                      <a:pt x="502" y="533"/>
                    </a:lnTo>
                    <a:lnTo>
                      <a:pt x="497" y="550"/>
                    </a:lnTo>
                    <a:lnTo>
                      <a:pt x="491" y="568"/>
                    </a:lnTo>
                    <a:lnTo>
                      <a:pt x="485" y="585"/>
                    </a:lnTo>
                    <a:lnTo>
                      <a:pt x="479" y="604"/>
                    </a:lnTo>
                    <a:lnTo>
                      <a:pt x="474" y="621"/>
                    </a:lnTo>
                    <a:lnTo>
                      <a:pt x="467" y="640"/>
                    </a:lnTo>
                    <a:lnTo>
                      <a:pt x="462" y="657"/>
                    </a:lnTo>
                    <a:lnTo>
                      <a:pt x="3" y="650"/>
                    </a:lnTo>
                    <a:lnTo>
                      <a:pt x="0" y="600"/>
                    </a:lnTo>
                    <a:lnTo>
                      <a:pt x="3" y="549"/>
                    </a:lnTo>
                    <a:lnTo>
                      <a:pt x="9" y="497"/>
                    </a:lnTo>
                    <a:lnTo>
                      <a:pt x="20" y="445"/>
                    </a:lnTo>
                    <a:lnTo>
                      <a:pt x="33" y="395"/>
                    </a:lnTo>
                    <a:lnTo>
                      <a:pt x="49" y="344"/>
                    </a:lnTo>
                    <a:lnTo>
                      <a:pt x="69" y="296"/>
                    </a:lnTo>
                    <a:lnTo>
                      <a:pt x="92" y="251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2" name="Freeform 19"/>
              <p:cNvSpPr>
                <a:spLocks/>
              </p:cNvSpPr>
              <p:nvPr/>
            </p:nvSpPr>
            <p:spPr bwMode="auto">
              <a:xfrm>
                <a:off x="1981" y="2301"/>
                <a:ext cx="303" cy="217"/>
              </a:xfrm>
              <a:custGeom>
                <a:avLst/>
                <a:gdLst/>
                <a:ahLst/>
                <a:cxnLst>
                  <a:cxn ang="0">
                    <a:pos x="93" y="246"/>
                  </a:cxn>
                  <a:cxn ang="0">
                    <a:pos x="117" y="207"/>
                  </a:cxn>
                  <a:cxn ang="0">
                    <a:pos x="146" y="171"/>
                  </a:cxn>
                  <a:cxn ang="0">
                    <a:pos x="181" y="138"/>
                  </a:cxn>
                  <a:cxn ang="0">
                    <a:pos x="218" y="109"/>
                  </a:cxn>
                  <a:cxn ang="0">
                    <a:pos x="258" y="82"/>
                  </a:cxn>
                  <a:cxn ang="0">
                    <a:pos x="301" y="60"/>
                  </a:cxn>
                  <a:cxn ang="0">
                    <a:pos x="346" y="40"/>
                  </a:cxn>
                  <a:cxn ang="0">
                    <a:pos x="391" y="24"/>
                  </a:cxn>
                  <a:cxn ang="0">
                    <a:pos x="438" y="12"/>
                  </a:cxn>
                  <a:cxn ang="0">
                    <a:pos x="483" y="4"/>
                  </a:cxn>
                  <a:cxn ang="0">
                    <a:pos x="527" y="0"/>
                  </a:cxn>
                  <a:cxn ang="0">
                    <a:pos x="571" y="0"/>
                  </a:cxn>
                  <a:cxn ang="0">
                    <a:pos x="612" y="5"/>
                  </a:cxn>
                  <a:cxn ang="0">
                    <a:pos x="650" y="16"/>
                  </a:cxn>
                  <a:cxn ang="0">
                    <a:pos x="684" y="29"/>
                  </a:cxn>
                  <a:cxn ang="0">
                    <a:pos x="714" y="49"/>
                  </a:cxn>
                  <a:cxn ang="0">
                    <a:pos x="736" y="70"/>
                  </a:cxn>
                  <a:cxn ang="0">
                    <a:pos x="747" y="93"/>
                  </a:cxn>
                  <a:cxn ang="0">
                    <a:pos x="751" y="114"/>
                  </a:cxn>
                  <a:cxn ang="0">
                    <a:pos x="745" y="135"/>
                  </a:cxn>
                  <a:cxn ang="0">
                    <a:pos x="734" y="157"/>
                  </a:cxn>
                  <a:cxn ang="0">
                    <a:pos x="716" y="179"/>
                  </a:cxn>
                  <a:cxn ang="0">
                    <a:pos x="694" y="203"/>
                  </a:cxn>
                  <a:cxn ang="0">
                    <a:pos x="667" y="227"/>
                  </a:cxn>
                  <a:cxn ang="0">
                    <a:pos x="639" y="253"/>
                  </a:cxn>
                  <a:cxn ang="0">
                    <a:pos x="610" y="279"/>
                  </a:cxn>
                  <a:cxn ang="0">
                    <a:pos x="579" y="307"/>
                  </a:cxn>
                  <a:cxn ang="0">
                    <a:pos x="550" y="338"/>
                  </a:cxn>
                  <a:cxn ang="0">
                    <a:pos x="523" y="371"/>
                  </a:cxn>
                  <a:cxn ang="0">
                    <a:pos x="498" y="405"/>
                  </a:cxn>
                  <a:cxn ang="0">
                    <a:pos x="478" y="443"/>
                  </a:cxn>
                  <a:cxn ang="0">
                    <a:pos x="463" y="483"/>
                  </a:cxn>
                  <a:cxn ang="0">
                    <a:pos x="458" y="503"/>
                  </a:cxn>
                  <a:cxn ang="0">
                    <a:pos x="452" y="524"/>
                  </a:cxn>
                  <a:cxn ang="0">
                    <a:pos x="446" y="544"/>
                  </a:cxn>
                  <a:cxn ang="0">
                    <a:pos x="440" y="565"/>
                  </a:cxn>
                  <a:cxn ang="0">
                    <a:pos x="434" y="586"/>
                  </a:cxn>
                  <a:cxn ang="0">
                    <a:pos x="428" y="609"/>
                  </a:cxn>
                  <a:cxn ang="0">
                    <a:pos x="422" y="630"/>
                  </a:cxn>
                  <a:cxn ang="0">
                    <a:pos x="415" y="652"/>
                  </a:cxn>
                  <a:cxn ang="0">
                    <a:pos x="2" y="646"/>
                  </a:cxn>
                  <a:cxn ang="0">
                    <a:pos x="0" y="596"/>
                  </a:cxn>
                  <a:cxn ang="0">
                    <a:pos x="2" y="545"/>
                  </a:cxn>
                  <a:cxn ang="0">
                    <a:pos x="9" y="493"/>
                  </a:cxn>
                  <a:cxn ang="0">
                    <a:pos x="20" y="441"/>
                  </a:cxn>
                  <a:cxn ang="0">
                    <a:pos x="34" y="391"/>
                  </a:cxn>
                  <a:cxn ang="0">
                    <a:pos x="51" y="340"/>
                  </a:cxn>
                  <a:cxn ang="0">
                    <a:pos x="71" y="292"/>
                  </a:cxn>
                  <a:cxn ang="0">
                    <a:pos x="93" y="246"/>
                  </a:cxn>
                </a:cxnLst>
                <a:rect l="0" t="0" r="r" b="b"/>
                <a:pathLst>
                  <a:path w="751" h="652">
                    <a:moveTo>
                      <a:pt x="93" y="246"/>
                    </a:moveTo>
                    <a:lnTo>
                      <a:pt x="117" y="207"/>
                    </a:lnTo>
                    <a:lnTo>
                      <a:pt x="146" y="171"/>
                    </a:lnTo>
                    <a:lnTo>
                      <a:pt x="181" y="138"/>
                    </a:lnTo>
                    <a:lnTo>
                      <a:pt x="218" y="109"/>
                    </a:lnTo>
                    <a:lnTo>
                      <a:pt x="258" y="82"/>
                    </a:lnTo>
                    <a:lnTo>
                      <a:pt x="301" y="60"/>
                    </a:lnTo>
                    <a:lnTo>
                      <a:pt x="346" y="40"/>
                    </a:lnTo>
                    <a:lnTo>
                      <a:pt x="391" y="24"/>
                    </a:lnTo>
                    <a:lnTo>
                      <a:pt x="438" y="12"/>
                    </a:lnTo>
                    <a:lnTo>
                      <a:pt x="483" y="4"/>
                    </a:lnTo>
                    <a:lnTo>
                      <a:pt x="527" y="0"/>
                    </a:lnTo>
                    <a:lnTo>
                      <a:pt x="571" y="0"/>
                    </a:lnTo>
                    <a:lnTo>
                      <a:pt x="612" y="5"/>
                    </a:lnTo>
                    <a:lnTo>
                      <a:pt x="650" y="16"/>
                    </a:lnTo>
                    <a:lnTo>
                      <a:pt x="684" y="29"/>
                    </a:lnTo>
                    <a:lnTo>
                      <a:pt x="714" y="49"/>
                    </a:lnTo>
                    <a:lnTo>
                      <a:pt x="736" y="70"/>
                    </a:lnTo>
                    <a:lnTo>
                      <a:pt x="747" y="93"/>
                    </a:lnTo>
                    <a:lnTo>
                      <a:pt x="751" y="114"/>
                    </a:lnTo>
                    <a:lnTo>
                      <a:pt x="745" y="135"/>
                    </a:lnTo>
                    <a:lnTo>
                      <a:pt x="734" y="157"/>
                    </a:lnTo>
                    <a:lnTo>
                      <a:pt x="716" y="179"/>
                    </a:lnTo>
                    <a:lnTo>
                      <a:pt x="694" y="203"/>
                    </a:lnTo>
                    <a:lnTo>
                      <a:pt x="667" y="227"/>
                    </a:lnTo>
                    <a:lnTo>
                      <a:pt x="639" y="253"/>
                    </a:lnTo>
                    <a:lnTo>
                      <a:pt x="610" y="279"/>
                    </a:lnTo>
                    <a:lnTo>
                      <a:pt x="579" y="307"/>
                    </a:lnTo>
                    <a:lnTo>
                      <a:pt x="550" y="338"/>
                    </a:lnTo>
                    <a:lnTo>
                      <a:pt x="523" y="371"/>
                    </a:lnTo>
                    <a:lnTo>
                      <a:pt x="498" y="405"/>
                    </a:lnTo>
                    <a:lnTo>
                      <a:pt x="478" y="443"/>
                    </a:lnTo>
                    <a:lnTo>
                      <a:pt x="463" y="483"/>
                    </a:lnTo>
                    <a:lnTo>
                      <a:pt x="458" y="503"/>
                    </a:lnTo>
                    <a:lnTo>
                      <a:pt x="452" y="524"/>
                    </a:lnTo>
                    <a:lnTo>
                      <a:pt x="446" y="544"/>
                    </a:lnTo>
                    <a:lnTo>
                      <a:pt x="440" y="565"/>
                    </a:lnTo>
                    <a:lnTo>
                      <a:pt x="434" y="586"/>
                    </a:lnTo>
                    <a:lnTo>
                      <a:pt x="428" y="609"/>
                    </a:lnTo>
                    <a:lnTo>
                      <a:pt x="422" y="630"/>
                    </a:lnTo>
                    <a:lnTo>
                      <a:pt x="415" y="652"/>
                    </a:lnTo>
                    <a:lnTo>
                      <a:pt x="2" y="646"/>
                    </a:lnTo>
                    <a:lnTo>
                      <a:pt x="0" y="596"/>
                    </a:lnTo>
                    <a:lnTo>
                      <a:pt x="2" y="545"/>
                    </a:lnTo>
                    <a:lnTo>
                      <a:pt x="9" y="493"/>
                    </a:lnTo>
                    <a:lnTo>
                      <a:pt x="20" y="441"/>
                    </a:lnTo>
                    <a:lnTo>
                      <a:pt x="34" y="391"/>
                    </a:lnTo>
                    <a:lnTo>
                      <a:pt x="51" y="340"/>
                    </a:lnTo>
                    <a:lnTo>
                      <a:pt x="71" y="292"/>
                    </a:lnTo>
                    <a:lnTo>
                      <a:pt x="93" y="246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3" name="Freeform 20"/>
              <p:cNvSpPr>
                <a:spLocks/>
              </p:cNvSpPr>
              <p:nvPr/>
            </p:nvSpPr>
            <p:spPr bwMode="auto">
              <a:xfrm>
                <a:off x="1982" y="2302"/>
                <a:ext cx="295" cy="216"/>
              </a:xfrm>
              <a:custGeom>
                <a:avLst/>
                <a:gdLst/>
                <a:ahLst/>
                <a:cxnLst>
                  <a:cxn ang="0">
                    <a:pos x="96" y="241"/>
                  </a:cxn>
                  <a:cxn ang="0">
                    <a:pos x="120" y="203"/>
                  </a:cxn>
                  <a:cxn ang="0">
                    <a:pos x="148" y="169"/>
                  </a:cxn>
                  <a:cxn ang="0">
                    <a:pos x="181" y="137"/>
                  </a:cxn>
                  <a:cxn ang="0">
                    <a:pos x="217" y="108"/>
                  </a:cxn>
                  <a:cxn ang="0">
                    <a:pos x="257" y="82"/>
                  </a:cxn>
                  <a:cxn ang="0">
                    <a:pos x="300" y="60"/>
                  </a:cxn>
                  <a:cxn ang="0">
                    <a:pos x="344" y="40"/>
                  </a:cxn>
                  <a:cxn ang="0">
                    <a:pos x="389" y="24"/>
                  </a:cxn>
                  <a:cxn ang="0">
                    <a:pos x="433" y="12"/>
                  </a:cxn>
                  <a:cxn ang="0">
                    <a:pos x="478" y="4"/>
                  </a:cxn>
                  <a:cxn ang="0">
                    <a:pos x="522" y="0"/>
                  </a:cxn>
                  <a:cxn ang="0">
                    <a:pos x="564" y="0"/>
                  </a:cxn>
                  <a:cxn ang="0">
                    <a:pos x="604" y="5"/>
                  </a:cxn>
                  <a:cxn ang="0">
                    <a:pos x="640" y="14"/>
                  </a:cxn>
                  <a:cxn ang="0">
                    <a:pos x="673" y="28"/>
                  </a:cxn>
                  <a:cxn ang="0">
                    <a:pos x="701" y="46"/>
                  </a:cxn>
                  <a:cxn ang="0">
                    <a:pos x="721" y="68"/>
                  </a:cxn>
                  <a:cxn ang="0">
                    <a:pos x="732" y="88"/>
                  </a:cxn>
                  <a:cxn ang="0">
                    <a:pos x="732" y="108"/>
                  </a:cxn>
                  <a:cxn ang="0">
                    <a:pos x="724" y="126"/>
                  </a:cxn>
                  <a:cxn ang="0">
                    <a:pos x="709" y="146"/>
                  </a:cxn>
                  <a:cxn ang="0">
                    <a:pos x="689" y="166"/>
                  </a:cxn>
                  <a:cxn ang="0">
                    <a:pos x="664" y="187"/>
                  </a:cxn>
                  <a:cxn ang="0">
                    <a:pos x="634" y="209"/>
                  </a:cxn>
                  <a:cxn ang="0">
                    <a:pos x="604" y="233"/>
                  </a:cxn>
                  <a:cxn ang="0">
                    <a:pos x="572" y="257"/>
                  </a:cxn>
                  <a:cxn ang="0">
                    <a:pos x="540" y="283"/>
                  </a:cxn>
                  <a:cxn ang="0">
                    <a:pos x="509" y="311"/>
                  </a:cxn>
                  <a:cxn ang="0">
                    <a:pos x="480" y="342"/>
                  </a:cxn>
                  <a:cxn ang="0">
                    <a:pos x="456" y="374"/>
                  </a:cxn>
                  <a:cxn ang="0">
                    <a:pos x="436" y="409"/>
                  </a:cxn>
                  <a:cxn ang="0">
                    <a:pos x="421" y="448"/>
                  </a:cxn>
                  <a:cxn ang="0">
                    <a:pos x="416" y="472"/>
                  </a:cxn>
                  <a:cxn ang="0">
                    <a:pos x="409" y="496"/>
                  </a:cxn>
                  <a:cxn ang="0">
                    <a:pos x="404" y="520"/>
                  </a:cxn>
                  <a:cxn ang="0">
                    <a:pos x="397" y="545"/>
                  </a:cxn>
                  <a:cxn ang="0">
                    <a:pos x="392" y="572"/>
                  </a:cxn>
                  <a:cxn ang="0">
                    <a:pos x="385" y="597"/>
                  </a:cxn>
                  <a:cxn ang="0">
                    <a:pos x="379" y="622"/>
                  </a:cxn>
                  <a:cxn ang="0">
                    <a:pos x="372" y="648"/>
                  </a:cxn>
                  <a:cxn ang="0">
                    <a:pos x="3" y="642"/>
                  </a:cxn>
                  <a:cxn ang="0">
                    <a:pos x="0" y="593"/>
                  </a:cxn>
                  <a:cxn ang="0">
                    <a:pos x="4" y="541"/>
                  </a:cxn>
                  <a:cxn ang="0">
                    <a:pos x="11" y="489"/>
                  </a:cxn>
                  <a:cxn ang="0">
                    <a:pos x="22" y="437"/>
                  </a:cxn>
                  <a:cxn ang="0">
                    <a:pos x="36" y="386"/>
                  </a:cxn>
                  <a:cxn ang="0">
                    <a:pos x="53" y="335"/>
                  </a:cxn>
                  <a:cxn ang="0">
                    <a:pos x="73" y="287"/>
                  </a:cxn>
                  <a:cxn ang="0">
                    <a:pos x="96" y="241"/>
                  </a:cxn>
                </a:cxnLst>
                <a:rect l="0" t="0" r="r" b="b"/>
                <a:pathLst>
                  <a:path w="732" h="648">
                    <a:moveTo>
                      <a:pt x="96" y="241"/>
                    </a:moveTo>
                    <a:lnTo>
                      <a:pt x="120" y="203"/>
                    </a:lnTo>
                    <a:lnTo>
                      <a:pt x="148" y="169"/>
                    </a:lnTo>
                    <a:lnTo>
                      <a:pt x="181" y="137"/>
                    </a:lnTo>
                    <a:lnTo>
                      <a:pt x="217" y="108"/>
                    </a:lnTo>
                    <a:lnTo>
                      <a:pt x="257" y="82"/>
                    </a:lnTo>
                    <a:lnTo>
                      <a:pt x="300" y="60"/>
                    </a:lnTo>
                    <a:lnTo>
                      <a:pt x="344" y="40"/>
                    </a:lnTo>
                    <a:lnTo>
                      <a:pt x="389" y="24"/>
                    </a:lnTo>
                    <a:lnTo>
                      <a:pt x="433" y="12"/>
                    </a:lnTo>
                    <a:lnTo>
                      <a:pt x="478" y="4"/>
                    </a:lnTo>
                    <a:lnTo>
                      <a:pt x="522" y="0"/>
                    </a:lnTo>
                    <a:lnTo>
                      <a:pt x="564" y="0"/>
                    </a:lnTo>
                    <a:lnTo>
                      <a:pt x="604" y="5"/>
                    </a:lnTo>
                    <a:lnTo>
                      <a:pt x="640" y="14"/>
                    </a:lnTo>
                    <a:lnTo>
                      <a:pt x="673" y="28"/>
                    </a:lnTo>
                    <a:lnTo>
                      <a:pt x="701" y="46"/>
                    </a:lnTo>
                    <a:lnTo>
                      <a:pt x="721" y="68"/>
                    </a:lnTo>
                    <a:lnTo>
                      <a:pt x="732" y="88"/>
                    </a:lnTo>
                    <a:lnTo>
                      <a:pt x="732" y="108"/>
                    </a:lnTo>
                    <a:lnTo>
                      <a:pt x="724" y="126"/>
                    </a:lnTo>
                    <a:lnTo>
                      <a:pt x="709" y="146"/>
                    </a:lnTo>
                    <a:lnTo>
                      <a:pt x="689" y="166"/>
                    </a:lnTo>
                    <a:lnTo>
                      <a:pt x="664" y="187"/>
                    </a:lnTo>
                    <a:lnTo>
                      <a:pt x="634" y="209"/>
                    </a:lnTo>
                    <a:lnTo>
                      <a:pt x="604" y="233"/>
                    </a:lnTo>
                    <a:lnTo>
                      <a:pt x="572" y="257"/>
                    </a:lnTo>
                    <a:lnTo>
                      <a:pt x="540" y="283"/>
                    </a:lnTo>
                    <a:lnTo>
                      <a:pt x="509" y="311"/>
                    </a:lnTo>
                    <a:lnTo>
                      <a:pt x="480" y="342"/>
                    </a:lnTo>
                    <a:lnTo>
                      <a:pt x="456" y="374"/>
                    </a:lnTo>
                    <a:lnTo>
                      <a:pt x="436" y="409"/>
                    </a:lnTo>
                    <a:lnTo>
                      <a:pt x="421" y="448"/>
                    </a:lnTo>
                    <a:lnTo>
                      <a:pt x="416" y="472"/>
                    </a:lnTo>
                    <a:lnTo>
                      <a:pt x="409" y="496"/>
                    </a:lnTo>
                    <a:lnTo>
                      <a:pt x="404" y="520"/>
                    </a:lnTo>
                    <a:lnTo>
                      <a:pt x="397" y="545"/>
                    </a:lnTo>
                    <a:lnTo>
                      <a:pt x="392" y="572"/>
                    </a:lnTo>
                    <a:lnTo>
                      <a:pt x="385" y="597"/>
                    </a:lnTo>
                    <a:lnTo>
                      <a:pt x="379" y="622"/>
                    </a:lnTo>
                    <a:lnTo>
                      <a:pt x="372" y="648"/>
                    </a:lnTo>
                    <a:lnTo>
                      <a:pt x="3" y="642"/>
                    </a:lnTo>
                    <a:lnTo>
                      <a:pt x="0" y="593"/>
                    </a:lnTo>
                    <a:lnTo>
                      <a:pt x="4" y="541"/>
                    </a:lnTo>
                    <a:lnTo>
                      <a:pt x="11" y="489"/>
                    </a:lnTo>
                    <a:lnTo>
                      <a:pt x="22" y="437"/>
                    </a:lnTo>
                    <a:lnTo>
                      <a:pt x="36" y="386"/>
                    </a:lnTo>
                    <a:lnTo>
                      <a:pt x="53" y="335"/>
                    </a:lnTo>
                    <a:lnTo>
                      <a:pt x="73" y="287"/>
                    </a:lnTo>
                    <a:lnTo>
                      <a:pt x="96" y="241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4" name="Freeform 21"/>
              <p:cNvSpPr>
                <a:spLocks/>
              </p:cNvSpPr>
              <p:nvPr/>
            </p:nvSpPr>
            <p:spPr bwMode="auto">
              <a:xfrm>
                <a:off x="1983" y="2304"/>
                <a:ext cx="288" cy="214"/>
              </a:xfrm>
              <a:custGeom>
                <a:avLst/>
                <a:gdLst/>
                <a:ahLst/>
                <a:cxnLst>
                  <a:cxn ang="0">
                    <a:pos x="97" y="234"/>
                  </a:cxn>
                  <a:cxn ang="0">
                    <a:pos x="120" y="198"/>
                  </a:cxn>
                  <a:cxn ang="0">
                    <a:pos x="148" y="165"/>
                  </a:cxn>
                  <a:cxn ang="0">
                    <a:pos x="180" y="133"/>
                  </a:cxn>
                  <a:cxn ang="0">
                    <a:pos x="216" y="105"/>
                  </a:cxn>
                  <a:cxn ang="0">
                    <a:pos x="256" y="80"/>
                  </a:cxn>
                  <a:cxn ang="0">
                    <a:pos x="297" y="59"/>
                  </a:cxn>
                  <a:cxn ang="0">
                    <a:pos x="340" y="39"/>
                  </a:cxn>
                  <a:cxn ang="0">
                    <a:pos x="385" y="24"/>
                  </a:cxn>
                  <a:cxn ang="0">
                    <a:pos x="429" y="12"/>
                  </a:cxn>
                  <a:cxn ang="0">
                    <a:pos x="473" y="4"/>
                  </a:cxn>
                  <a:cxn ang="0">
                    <a:pos x="516" y="0"/>
                  </a:cxn>
                  <a:cxn ang="0">
                    <a:pos x="557" y="0"/>
                  </a:cxn>
                  <a:cxn ang="0">
                    <a:pos x="594" y="4"/>
                  </a:cxn>
                  <a:cxn ang="0">
                    <a:pos x="630" y="12"/>
                  </a:cxn>
                  <a:cxn ang="0">
                    <a:pos x="661" y="25"/>
                  </a:cxn>
                  <a:cxn ang="0">
                    <a:pos x="688" y="44"/>
                  </a:cxn>
                  <a:cxn ang="0">
                    <a:pos x="706" y="64"/>
                  </a:cxn>
                  <a:cxn ang="0">
                    <a:pos x="713" y="83"/>
                  </a:cxn>
                  <a:cxn ang="0">
                    <a:pos x="710" y="100"/>
                  </a:cxn>
                  <a:cxn ang="0">
                    <a:pos x="700" y="119"/>
                  </a:cxn>
                  <a:cxn ang="0">
                    <a:pos x="682" y="136"/>
                  </a:cxn>
                  <a:cxn ang="0">
                    <a:pos x="658" y="153"/>
                  </a:cxn>
                  <a:cxn ang="0">
                    <a:pos x="630" y="172"/>
                  </a:cxn>
                  <a:cxn ang="0">
                    <a:pos x="598" y="190"/>
                  </a:cxn>
                  <a:cxn ang="0">
                    <a:pos x="565" y="212"/>
                  </a:cxn>
                  <a:cxn ang="0">
                    <a:pos x="530" y="233"/>
                  </a:cxn>
                  <a:cxn ang="0">
                    <a:pos x="497" y="257"/>
                  </a:cxn>
                  <a:cxn ang="0">
                    <a:pos x="465" y="283"/>
                  </a:cxn>
                  <a:cxn ang="0">
                    <a:pos x="434" y="311"/>
                  </a:cxn>
                  <a:cxn ang="0">
                    <a:pos x="410" y="342"/>
                  </a:cxn>
                  <a:cxn ang="0">
                    <a:pos x="390" y="377"/>
                  </a:cxn>
                  <a:cxn ang="0">
                    <a:pos x="377" y="414"/>
                  </a:cxn>
                  <a:cxn ang="0">
                    <a:pos x="372" y="440"/>
                  </a:cxn>
                  <a:cxn ang="0">
                    <a:pos x="365" y="467"/>
                  </a:cxn>
                  <a:cxn ang="0">
                    <a:pos x="360" y="496"/>
                  </a:cxn>
                  <a:cxn ang="0">
                    <a:pos x="355" y="524"/>
                  </a:cxn>
                  <a:cxn ang="0">
                    <a:pos x="348" y="555"/>
                  </a:cxn>
                  <a:cxn ang="0">
                    <a:pos x="343" y="584"/>
                  </a:cxn>
                  <a:cxn ang="0">
                    <a:pos x="336" y="613"/>
                  </a:cxn>
                  <a:cxn ang="0">
                    <a:pos x="329" y="643"/>
                  </a:cxn>
                  <a:cxn ang="0">
                    <a:pos x="2" y="637"/>
                  </a:cxn>
                  <a:cxn ang="0">
                    <a:pos x="0" y="588"/>
                  </a:cxn>
                  <a:cxn ang="0">
                    <a:pos x="3" y="536"/>
                  </a:cxn>
                  <a:cxn ang="0">
                    <a:pos x="10" y="484"/>
                  </a:cxn>
                  <a:cxn ang="0">
                    <a:pos x="22" y="432"/>
                  </a:cxn>
                  <a:cxn ang="0">
                    <a:pos x="36" y="381"/>
                  </a:cxn>
                  <a:cxn ang="0">
                    <a:pos x="55" y="330"/>
                  </a:cxn>
                  <a:cxn ang="0">
                    <a:pos x="75" y="281"/>
                  </a:cxn>
                  <a:cxn ang="0">
                    <a:pos x="97" y="234"/>
                  </a:cxn>
                </a:cxnLst>
                <a:rect l="0" t="0" r="r" b="b"/>
                <a:pathLst>
                  <a:path w="713" h="643">
                    <a:moveTo>
                      <a:pt x="97" y="234"/>
                    </a:moveTo>
                    <a:lnTo>
                      <a:pt x="120" y="198"/>
                    </a:lnTo>
                    <a:lnTo>
                      <a:pt x="148" y="165"/>
                    </a:lnTo>
                    <a:lnTo>
                      <a:pt x="180" y="133"/>
                    </a:lnTo>
                    <a:lnTo>
                      <a:pt x="216" y="105"/>
                    </a:lnTo>
                    <a:lnTo>
                      <a:pt x="256" y="80"/>
                    </a:lnTo>
                    <a:lnTo>
                      <a:pt x="297" y="59"/>
                    </a:lnTo>
                    <a:lnTo>
                      <a:pt x="340" y="39"/>
                    </a:lnTo>
                    <a:lnTo>
                      <a:pt x="385" y="24"/>
                    </a:lnTo>
                    <a:lnTo>
                      <a:pt x="429" y="12"/>
                    </a:lnTo>
                    <a:lnTo>
                      <a:pt x="473" y="4"/>
                    </a:lnTo>
                    <a:lnTo>
                      <a:pt x="516" y="0"/>
                    </a:lnTo>
                    <a:lnTo>
                      <a:pt x="557" y="0"/>
                    </a:lnTo>
                    <a:lnTo>
                      <a:pt x="594" y="4"/>
                    </a:lnTo>
                    <a:lnTo>
                      <a:pt x="630" y="12"/>
                    </a:lnTo>
                    <a:lnTo>
                      <a:pt x="661" y="25"/>
                    </a:lnTo>
                    <a:lnTo>
                      <a:pt x="688" y="44"/>
                    </a:lnTo>
                    <a:lnTo>
                      <a:pt x="706" y="64"/>
                    </a:lnTo>
                    <a:lnTo>
                      <a:pt x="713" y="83"/>
                    </a:lnTo>
                    <a:lnTo>
                      <a:pt x="710" y="100"/>
                    </a:lnTo>
                    <a:lnTo>
                      <a:pt x="700" y="119"/>
                    </a:lnTo>
                    <a:lnTo>
                      <a:pt x="682" y="136"/>
                    </a:lnTo>
                    <a:lnTo>
                      <a:pt x="658" y="153"/>
                    </a:lnTo>
                    <a:lnTo>
                      <a:pt x="630" y="172"/>
                    </a:lnTo>
                    <a:lnTo>
                      <a:pt x="598" y="190"/>
                    </a:lnTo>
                    <a:lnTo>
                      <a:pt x="565" y="212"/>
                    </a:lnTo>
                    <a:lnTo>
                      <a:pt x="530" y="233"/>
                    </a:lnTo>
                    <a:lnTo>
                      <a:pt x="497" y="257"/>
                    </a:lnTo>
                    <a:lnTo>
                      <a:pt x="465" y="283"/>
                    </a:lnTo>
                    <a:lnTo>
                      <a:pt x="434" y="311"/>
                    </a:lnTo>
                    <a:lnTo>
                      <a:pt x="410" y="342"/>
                    </a:lnTo>
                    <a:lnTo>
                      <a:pt x="390" y="377"/>
                    </a:lnTo>
                    <a:lnTo>
                      <a:pt x="377" y="414"/>
                    </a:lnTo>
                    <a:lnTo>
                      <a:pt x="372" y="440"/>
                    </a:lnTo>
                    <a:lnTo>
                      <a:pt x="365" y="467"/>
                    </a:lnTo>
                    <a:lnTo>
                      <a:pt x="360" y="496"/>
                    </a:lnTo>
                    <a:lnTo>
                      <a:pt x="355" y="524"/>
                    </a:lnTo>
                    <a:lnTo>
                      <a:pt x="348" y="555"/>
                    </a:lnTo>
                    <a:lnTo>
                      <a:pt x="343" y="584"/>
                    </a:lnTo>
                    <a:lnTo>
                      <a:pt x="336" y="613"/>
                    </a:lnTo>
                    <a:lnTo>
                      <a:pt x="329" y="643"/>
                    </a:lnTo>
                    <a:lnTo>
                      <a:pt x="2" y="637"/>
                    </a:lnTo>
                    <a:lnTo>
                      <a:pt x="0" y="588"/>
                    </a:lnTo>
                    <a:lnTo>
                      <a:pt x="3" y="536"/>
                    </a:lnTo>
                    <a:lnTo>
                      <a:pt x="10" y="484"/>
                    </a:lnTo>
                    <a:lnTo>
                      <a:pt x="22" y="432"/>
                    </a:lnTo>
                    <a:lnTo>
                      <a:pt x="36" y="381"/>
                    </a:lnTo>
                    <a:lnTo>
                      <a:pt x="55" y="330"/>
                    </a:lnTo>
                    <a:lnTo>
                      <a:pt x="75" y="281"/>
                    </a:lnTo>
                    <a:lnTo>
                      <a:pt x="97" y="23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5" name="Freeform 22"/>
              <p:cNvSpPr>
                <a:spLocks/>
              </p:cNvSpPr>
              <p:nvPr/>
            </p:nvSpPr>
            <p:spPr bwMode="auto">
              <a:xfrm>
                <a:off x="1969" y="2509"/>
                <a:ext cx="490" cy="195"/>
              </a:xfrm>
              <a:custGeom>
                <a:avLst/>
                <a:gdLst/>
                <a:ahLst/>
                <a:cxnLst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217" y="19"/>
                  </a:cxn>
                  <a:cxn ang="0">
                    <a:pos x="1217" y="65"/>
                  </a:cxn>
                  <a:cxn ang="0">
                    <a:pos x="1217" y="113"/>
                  </a:cxn>
                  <a:cxn ang="0">
                    <a:pos x="1217" y="160"/>
                  </a:cxn>
                  <a:cxn ang="0">
                    <a:pos x="1217" y="207"/>
                  </a:cxn>
                  <a:cxn ang="0">
                    <a:pos x="1217" y="301"/>
                  </a:cxn>
                  <a:cxn ang="0">
                    <a:pos x="1217" y="395"/>
                  </a:cxn>
                  <a:cxn ang="0">
                    <a:pos x="1217" y="489"/>
                  </a:cxn>
                  <a:cxn ang="0">
                    <a:pos x="1217" y="584"/>
                  </a:cxn>
                  <a:cxn ang="0">
                    <a:pos x="1" y="567"/>
                  </a:cxn>
                </a:cxnLst>
                <a:rect l="0" t="0" r="r" b="b"/>
                <a:pathLst>
                  <a:path w="1217" h="584">
                    <a:moveTo>
                      <a:pt x="1" y="567"/>
                    </a:move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217" y="19"/>
                    </a:lnTo>
                    <a:lnTo>
                      <a:pt x="1217" y="65"/>
                    </a:lnTo>
                    <a:lnTo>
                      <a:pt x="1217" y="113"/>
                    </a:lnTo>
                    <a:lnTo>
                      <a:pt x="1217" y="160"/>
                    </a:lnTo>
                    <a:lnTo>
                      <a:pt x="1217" y="207"/>
                    </a:lnTo>
                    <a:lnTo>
                      <a:pt x="1217" y="301"/>
                    </a:lnTo>
                    <a:lnTo>
                      <a:pt x="1217" y="395"/>
                    </a:lnTo>
                    <a:lnTo>
                      <a:pt x="1217" y="489"/>
                    </a:lnTo>
                    <a:lnTo>
                      <a:pt x="1217" y="584"/>
                    </a:lnTo>
                    <a:lnTo>
                      <a:pt x="1" y="567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6" name="Freeform 23"/>
              <p:cNvSpPr>
                <a:spLocks/>
              </p:cNvSpPr>
              <p:nvPr/>
            </p:nvSpPr>
            <p:spPr bwMode="auto">
              <a:xfrm>
                <a:off x="1969" y="2509"/>
                <a:ext cx="476" cy="194"/>
              </a:xfrm>
              <a:custGeom>
                <a:avLst/>
                <a:gdLst/>
                <a:ahLst/>
                <a:cxnLst>
                  <a:cxn ang="0">
                    <a:pos x="1184" y="17"/>
                  </a:cxn>
                  <a:cxn ang="0">
                    <a:pos x="1182" y="158"/>
                  </a:cxn>
                  <a:cxn ang="0">
                    <a:pos x="1182" y="299"/>
                  </a:cxn>
                  <a:cxn ang="0">
                    <a:pos x="1182" y="442"/>
                  </a:cxn>
                  <a:cxn ang="0">
                    <a:pos x="1181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84" y="17"/>
                  </a:cxn>
                </a:cxnLst>
                <a:rect l="0" t="0" r="r" b="b"/>
                <a:pathLst>
                  <a:path w="1184" h="582">
                    <a:moveTo>
                      <a:pt x="1184" y="17"/>
                    </a:moveTo>
                    <a:lnTo>
                      <a:pt x="1182" y="158"/>
                    </a:lnTo>
                    <a:lnTo>
                      <a:pt x="1182" y="299"/>
                    </a:lnTo>
                    <a:lnTo>
                      <a:pt x="1182" y="442"/>
                    </a:lnTo>
                    <a:lnTo>
                      <a:pt x="1181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84" y="1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7" name="Freeform 24"/>
              <p:cNvSpPr>
                <a:spLocks/>
              </p:cNvSpPr>
              <p:nvPr/>
            </p:nvSpPr>
            <p:spPr bwMode="auto">
              <a:xfrm>
                <a:off x="1969" y="2509"/>
                <a:ext cx="459" cy="194"/>
              </a:xfrm>
              <a:custGeom>
                <a:avLst/>
                <a:gdLst/>
                <a:ahLst/>
                <a:cxnLst>
                  <a:cxn ang="0">
                    <a:pos x="1142" y="17"/>
                  </a:cxn>
                  <a:cxn ang="0">
                    <a:pos x="1141" y="158"/>
                  </a:cxn>
                  <a:cxn ang="0">
                    <a:pos x="1141" y="299"/>
                  </a:cxn>
                  <a:cxn ang="0">
                    <a:pos x="1140" y="442"/>
                  </a:cxn>
                  <a:cxn ang="0">
                    <a:pos x="1138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42" y="17"/>
                  </a:cxn>
                </a:cxnLst>
                <a:rect l="0" t="0" r="r" b="b"/>
                <a:pathLst>
                  <a:path w="1142" h="582">
                    <a:moveTo>
                      <a:pt x="1142" y="17"/>
                    </a:moveTo>
                    <a:lnTo>
                      <a:pt x="1141" y="158"/>
                    </a:lnTo>
                    <a:lnTo>
                      <a:pt x="1141" y="299"/>
                    </a:lnTo>
                    <a:lnTo>
                      <a:pt x="1140" y="442"/>
                    </a:lnTo>
                    <a:lnTo>
                      <a:pt x="1138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42" y="17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8" name="Freeform 25"/>
              <p:cNvSpPr>
                <a:spLocks/>
              </p:cNvSpPr>
              <p:nvPr/>
            </p:nvSpPr>
            <p:spPr bwMode="auto">
              <a:xfrm>
                <a:off x="1969" y="2509"/>
                <a:ext cx="442" cy="194"/>
              </a:xfrm>
              <a:custGeom>
                <a:avLst/>
                <a:gdLst/>
                <a:ahLst/>
                <a:cxnLst>
                  <a:cxn ang="0">
                    <a:pos x="1099" y="16"/>
                  </a:cxn>
                  <a:cxn ang="0">
                    <a:pos x="1097" y="157"/>
                  </a:cxn>
                  <a:cxn ang="0">
                    <a:pos x="1097" y="299"/>
                  </a:cxn>
                  <a:cxn ang="0">
                    <a:pos x="1096" y="440"/>
                  </a:cxn>
                  <a:cxn ang="0">
                    <a:pos x="1095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99" y="16"/>
                  </a:cxn>
                </a:cxnLst>
                <a:rect l="0" t="0" r="r" b="b"/>
                <a:pathLst>
                  <a:path w="1099" h="582">
                    <a:moveTo>
                      <a:pt x="1099" y="16"/>
                    </a:moveTo>
                    <a:lnTo>
                      <a:pt x="1097" y="157"/>
                    </a:lnTo>
                    <a:lnTo>
                      <a:pt x="1097" y="299"/>
                    </a:lnTo>
                    <a:lnTo>
                      <a:pt x="1096" y="440"/>
                    </a:lnTo>
                    <a:lnTo>
                      <a:pt x="1095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99" y="16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29" name="Freeform 26"/>
              <p:cNvSpPr>
                <a:spLocks/>
              </p:cNvSpPr>
              <p:nvPr/>
            </p:nvSpPr>
            <p:spPr bwMode="auto">
              <a:xfrm>
                <a:off x="1969" y="2509"/>
                <a:ext cx="424" cy="194"/>
              </a:xfrm>
              <a:custGeom>
                <a:avLst/>
                <a:gdLst/>
                <a:ahLst/>
                <a:cxnLst>
                  <a:cxn ang="0">
                    <a:pos x="1053" y="16"/>
                  </a:cxn>
                  <a:cxn ang="0">
                    <a:pos x="1052" y="157"/>
                  </a:cxn>
                  <a:cxn ang="0">
                    <a:pos x="1051" y="298"/>
                  </a:cxn>
                  <a:cxn ang="0">
                    <a:pos x="1049" y="440"/>
                  </a:cxn>
                  <a:cxn ang="0">
                    <a:pos x="1048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53" y="16"/>
                  </a:cxn>
                </a:cxnLst>
                <a:rect l="0" t="0" r="r" b="b"/>
                <a:pathLst>
                  <a:path w="1053" h="581">
                    <a:moveTo>
                      <a:pt x="1053" y="16"/>
                    </a:moveTo>
                    <a:lnTo>
                      <a:pt x="1052" y="157"/>
                    </a:lnTo>
                    <a:lnTo>
                      <a:pt x="1051" y="298"/>
                    </a:lnTo>
                    <a:lnTo>
                      <a:pt x="1049" y="440"/>
                    </a:lnTo>
                    <a:lnTo>
                      <a:pt x="1048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53" y="16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0" name="Freeform 27"/>
              <p:cNvSpPr>
                <a:spLocks/>
              </p:cNvSpPr>
              <p:nvPr/>
            </p:nvSpPr>
            <p:spPr bwMode="auto">
              <a:xfrm>
                <a:off x="1969" y="2509"/>
                <a:ext cx="405" cy="194"/>
              </a:xfrm>
              <a:custGeom>
                <a:avLst/>
                <a:gdLst/>
                <a:ahLst/>
                <a:cxnLst>
                  <a:cxn ang="0">
                    <a:pos x="1005" y="15"/>
                  </a:cxn>
                  <a:cxn ang="0">
                    <a:pos x="1004" y="156"/>
                  </a:cxn>
                  <a:cxn ang="0">
                    <a:pos x="1003" y="298"/>
                  </a:cxn>
                  <a:cxn ang="0">
                    <a:pos x="1001" y="439"/>
                  </a:cxn>
                  <a:cxn ang="0">
                    <a:pos x="1000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05" y="15"/>
                  </a:cxn>
                </a:cxnLst>
                <a:rect l="0" t="0" r="r" b="b"/>
                <a:pathLst>
                  <a:path w="1005" h="581">
                    <a:moveTo>
                      <a:pt x="1005" y="15"/>
                    </a:moveTo>
                    <a:lnTo>
                      <a:pt x="1004" y="156"/>
                    </a:lnTo>
                    <a:lnTo>
                      <a:pt x="1003" y="298"/>
                    </a:lnTo>
                    <a:lnTo>
                      <a:pt x="1001" y="439"/>
                    </a:lnTo>
                    <a:lnTo>
                      <a:pt x="1000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05" y="15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1" name="Freeform 28"/>
              <p:cNvSpPr>
                <a:spLocks/>
              </p:cNvSpPr>
              <p:nvPr/>
            </p:nvSpPr>
            <p:spPr bwMode="auto">
              <a:xfrm>
                <a:off x="1969" y="2509"/>
                <a:ext cx="384" cy="193"/>
              </a:xfrm>
              <a:custGeom>
                <a:avLst/>
                <a:gdLst/>
                <a:ahLst/>
                <a:cxnLst>
                  <a:cxn ang="0">
                    <a:pos x="956" y="15"/>
                  </a:cxn>
                  <a:cxn ang="0">
                    <a:pos x="955" y="156"/>
                  </a:cxn>
                  <a:cxn ang="0">
                    <a:pos x="953" y="297"/>
                  </a:cxn>
                  <a:cxn ang="0">
                    <a:pos x="951" y="439"/>
                  </a:cxn>
                  <a:cxn ang="0">
                    <a:pos x="949" y="580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56" y="15"/>
                  </a:cxn>
                </a:cxnLst>
                <a:rect l="0" t="0" r="r" b="b"/>
                <a:pathLst>
                  <a:path w="956" h="580">
                    <a:moveTo>
                      <a:pt x="956" y="15"/>
                    </a:moveTo>
                    <a:lnTo>
                      <a:pt x="955" y="156"/>
                    </a:lnTo>
                    <a:lnTo>
                      <a:pt x="953" y="297"/>
                    </a:lnTo>
                    <a:lnTo>
                      <a:pt x="951" y="439"/>
                    </a:lnTo>
                    <a:lnTo>
                      <a:pt x="949" y="580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56" y="15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2" name="Freeform 29"/>
              <p:cNvSpPr>
                <a:spLocks/>
              </p:cNvSpPr>
              <p:nvPr/>
            </p:nvSpPr>
            <p:spPr bwMode="auto">
              <a:xfrm>
                <a:off x="1969" y="2509"/>
                <a:ext cx="364" cy="193"/>
              </a:xfrm>
              <a:custGeom>
                <a:avLst/>
                <a:gdLst/>
                <a:ahLst/>
                <a:cxnLst>
                  <a:cxn ang="0">
                    <a:pos x="905" y="15"/>
                  </a:cxn>
                  <a:cxn ang="0">
                    <a:pos x="904" y="156"/>
                  </a:cxn>
                  <a:cxn ang="0">
                    <a:pos x="901" y="297"/>
                  </a:cxn>
                  <a:cxn ang="0">
                    <a:pos x="900" y="438"/>
                  </a:cxn>
                  <a:cxn ang="0">
                    <a:pos x="897" y="579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05" y="15"/>
                  </a:cxn>
                </a:cxnLst>
                <a:rect l="0" t="0" r="r" b="b"/>
                <a:pathLst>
                  <a:path w="905" h="579">
                    <a:moveTo>
                      <a:pt x="905" y="15"/>
                    </a:moveTo>
                    <a:lnTo>
                      <a:pt x="904" y="156"/>
                    </a:lnTo>
                    <a:lnTo>
                      <a:pt x="901" y="297"/>
                    </a:lnTo>
                    <a:lnTo>
                      <a:pt x="900" y="438"/>
                    </a:lnTo>
                    <a:lnTo>
                      <a:pt x="897" y="579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05" y="15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3" name="Freeform 30"/>
              <p:cNvSpPr>
                <a:spLocks/>
              </p:cNvSpPr>
              <p:nvPr/>
            </p:nvSpPr>
            <p:spPr bwMode="auto">
              <a:xfrm>
                <a:off x="1969" y="2509"/>
                <a:ext cx="343" cy="193"/>
              </a:xfrm>
              <a:custGeom>
                <a:avLst/>
                <a:gdLst/>
                <a:ahLst/>
                <a:cxnLst>
                  <a:cxn ang="0">
                    <a:pos x="851" y="13"/>
                  </a:cxn>
                  <a:cxn ang="0">
                    <a:pos x="850" y="154"/>
                  </a:cxn>
                  <a:cxn ang="0">
                    <a:pos x="847" y="295"/>
                  </a:cxn>
                  <a:cxn ang="0">
                    <a:pos x="846" y="436"/>
                  </a:cxn>
                  <a:cxn ang="0">
                    <a:pos x="843" y="579"/>
                  </a:cxn>
                  <a:cxn ang="0">
                    <a:pos x="2" y="567"/>
                  </a:cxn>
                  <a:cxn ang="0">
                    <a:pos x="2" y="426"/>
                  </a:cxn>
                  <a:cxn ang="0">
                    <a:pos x="2" y="283"/>
                  </a:cxn>
                  <a:cxn ang="0">
                    <a:pos x="2" y="142"/>
                  </a:cxn>
                  <a:cxn ang="0">
                    <a:pos x="0" y="0"/>
                  </a:cxn>
                  <a:cxn ang="0">
                    <a:pos x="851" y="13"/>
                  </a:cxn>
                </a:cxnLst>
                <a:rect l="0" t="0" r="r" b="b"/>
                <a:pathLst>
                  <a:path w="851" h="579">
                    <a:moveTo>
                      <a:pt x="851" y="13"/>
                    </a:moveTo>
                    <a:lnTo>
                      <a:pt x="850" y="154"/>
                    </a:lnTo>
                    <a:lnTo>
                      <a:pt x="847" y="295"/>
                    </a:lnTo>
                    <a:lnTo>
                      <a:pt x="846" y="436"/>
                    </a:lnTo>
                    <a:lnTo>
                      <a:pt x="843" y="579"/>
                    </a:lnTo>
                    <a:lnTo>
                      <a:pt x="2" y="567"/>
                    </a:lnTo>
                    <a:lnTo>
                      <a:pt x="2" y="426"/>
                    </a:lnTo>
                    <a:lnTo>
                      <a:pt x="2" y="283"/>
                    </a:lnTo>
                    <a:lnTo>
                      <a:pt x="2" y="142"/>
                    </a:lnTo>
                    <a:lnTo>
                      <a:pt x="0" y="0"/>
                    </a:lnTo>
                    <a:lnTo>
                      <a:pt x="851" y="13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4" name="Freeform 31"/>
              <p:cNvSpPr>
                <a:spLocks/>
              </p:cNvSpPr>
              <p:nvPr/>
            </p:nvSpPr>
            <p:spPr bwMode="auto">
              <a:xfrm>
                <a:off x="1971" y="2509"/>
                <a:ext cx="320" cy="192"/>
              </a:xfrm>
              <a:custGeom>
                <a:avLst/>
                <a:gdLst/>
                <a:ahLst/>
                <a:cxnLst>
                  <a:cxn ang="0">
                    <a:pos x="792" y="11"/>
                  </a:cxn>
                  <a:cxn ang="0">
                    <a:pos x="791" y="152"/>
                  </a:cxn>
                  <a:cxn ang="0">
                    <a:pos x="788" y="293"/>
                  </a:cxn>
                  <a:cxn ang="0">
                    <a:pos x="787" y="435"/>
                  </a:cxn>
                  <a:cxn ang="0">
                    <a:pos x="784" y="576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792" y="11"/>
                  </a:cxn>
                </a:cxnLst>
                <a:rect l="0" t="0" r="r" b="b"/>
                <a:pathLst>
                  <a:path w="792" h="576">
                    <a:moveTo>
                      <a:pt x="792" y="11"/>
                    </a:moveTo>
                    <a:lnTo>
                      <a:pt x="791" y="152"/>
                    </a:lnTo>
                    <a:lnTo>
                      <a:pt x="788" y="293"/>
                    </a:lnTo>
                    <a:lnTo>
                      <a:pt x="787" y="435"/>
                    </a:lnTo>
                    <a:lnTo>
                      <a:pt x="784" y="576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792" y="11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5" name="Freeform 32"/>
              <p:cNvSpPr>
                <a:spLocks/>
              </p:cNvSpPr>
              <p:nvPr/>
            </p:nvSpPr>
            <p:spPr bwMode="auto">
              <a:xfrm>
                <a:off x="1973" y="2509"/>
                <a:ext cx="297" cy="192"/>
              </a:xfrm>
              <a:custGeom>
                <a:avLst/>
                <a:gdLst/>
                <a:ahLst/>
                <a:cxnLst>
                  <a:cxn ang="0">
                    <a:pos x="738" y="11"/>
                  </a:cxn>
                  <a:cxn ang="0">
                    <a:pos x="736" y="152"/>
                  </a:cxn>
                  <a:cxn ang="0">
                    <a:pos x="733" y="293"/>
                  </a:cxn>
                  <a:cxn ang="0">
                    <a:pos x="732" y="434"/>
                  </a:cxn>
                  <a:cxn ang="0">
                    <a:pos x="729" y="576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2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738" y="11"/>
                  </a:cxn>
                </a:cxnLst>
                <a:rect l="0" t="0" r="r" b="b"/>
                <a:pathLst>
                  <a:path w="738" h="576">
                    <a:moveTo>
                      <a:pt x="738" y="11"/>
                    </a:moveTo>
                    <a:lnTo>
                      <a:pt x="736" y="152"/>
                    </a:lnTo>
                    <a:lnTo>
                      <a:pt x="733" y="293"/>
                    </a:lnTo>
                    <a:lnTo>
                      <a:pt x="732" y="434"/>
                    </a:lnTo>
                    <a:lnTo>
                      <a:pt x="729" y="576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2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738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6" name="Freeform 33"/>
              <p:cNvSpPr>
                <a:spLocks/>
              </p:cNvSpPr>
              <p:nvPr/>
            </p:nvSpPr>
            <p:spPr bwMode="auto">
              <a:xfrm>
                <a:off x="1975" y="2509"/>
                <a:ext cx="273" cy="192"/>
              </a:xfrm>
              <a:custGeom>
                <a:avLst/>
                <a:gdLst/>
                <a:ahLst/>
                <a:cxnLst>
                  <a:cxn ang="0">
                    <a:pos x="679" y="10"/>
                  </a:cxn>
                  <a:cxn ang="0">
                    <a:pos x="678" y="151"/>
                  </a:cxn>
                  <a:cxn ang="0">
                    <a:pos x="675" y="292"/>
                  </a:cxn>
                  <a:cxn ang="0">
                    <a:pos x="674" y="434"/>
                  </a:cxn>
                  <a:cxn ang="0">
                    <a:pos x="671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79" y="10"/>
                  </a:cxn>
                </a:cxnLst>
                <a:rect l="0" t="0" r="r" b="b"/>
                <a:pathLst>
                  <a:path w="679" h="575">
                    <a:moveTo>
                      <a:pt x="679" y="10"/>
                    </a:moveTo>
                    <a:lnTo>
                      <a:pt x="678" y="151"/>
                    </a:lnTo>
                    <a:lnTo>
                      <a:pt x="675" y="292"/>
                    </a:lnTo>
                    <a:lnTo>
                      <a:pt x="674" y="434"/>
                    </a:lnTo>
                    <a:lnTo>
                      <a:pt x="671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79" y="1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7" name="Freeform 34"/>
              <p:cNvSpPr>
                <a:spLocks/>
              </p:cNvSpPr>
              <p:nvPr/>
            </p:nvSpPr>
            <p:spPr bwMode="auto">
              <a:xfrm>
                <a:off x="1976" y="2509"/>
                <a:ext cx="252" cy="192"/>
              </a:xfrm>
              <a:custGeom>
                <a:avLst/>
                <a:gdLst/>
                <a:ahLst/>
                <a:cxnLst>
                  <a:cxn ang="0">
                    <a:pos x="624" y="10"/>
                  </a:cxn>
                  <a:cxn ang="0">
                    <a:pos x="623" y="151"/>
                  </a:cxn>
                  <a:cxn ang="0">
                    <a:pos x="620" y="292"/>
                  </a:cxn>
                  <a:cxn ang="0">
                    <a:pos x="619" y="434"/>
                  </a:cxn>
                  <a:cxn ang="0">
                    <a:pos x="616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24" y="10"/>
                  </a:cxn>
                </a:cxnLst>
                <a:rect l="0" t="0" r="r" b="b"/>
                <a:pathLst>
                  <a:path w="624" h="575">
                    <a:moveTo>
                      <a:pt x="624" y="10"/>
                    </a:moveTo>
                    <a:lnTo>
                      <a:pt x="623" y="151"/>
                    </a:lnTo>
                    <a:lnTo>
                      <a:pt x="620" y="292"/>
                    </a:lnTo>
                    <a:lnTo>
                      <a:pt x="619" y="434"/>
                    </a:lnTo>
                    <a:lnTo>
                      <a:pt x="616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24" y="1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8" name="Freeform 35"/>
              <p:cNvSpPr>
                <a:spLocks/>
              </p:cNvSpPr>
              <p:nvPr/>
            </p:nvSpPr>
            <p:spPr bwMode="auto">
              <a:xfrm>
                <a:off x="1977" y="2509"/>
                <a:ext cx="231" cy="192"/>
              </a:xfrm>
              <a:custGeom>
                <a:avLst/>
                <a:gdLst/>
                <a:ahLst/>
                <a:cxnLst>
                  <a:cxn ang="0">
                    <a:pos x="572" y="8"/>
                  </a:cxn>
                  <a:cxn ang="0">
                    <a:pos x="570" y="149"/>
                  </a:cxn>
                  <a:cxn ang="0">
                    <a:pos x="568" y="290"/>
                  </a:cxn>
                  <a:cxn ang="0">
                    <a:pos x="566" y="433"/>
                  </a:cxn>
                  <a:cxn ang="0">
                    <a:pos x="564" y="574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572" y="8"/>
                  </a:cxn>
                </a:cxnLst>
                <a:rect l="0" t="0" r="r" b="b"/>
                <a:pathLst>
                  <a:path w="572" h="574">
                    <a:moveTo>
                      <a:pt x="572" y="8"/>
                    </a:moveTo>
                    <a:lnTo>
                      <a:pt x="570" y="149"/>
                    </a:lnTo>
                    <a:lnTo>
                      <a:pt x="568" y="290"/>
                    </a:lnTo>
                    <a:lnTo>
                      <a:pt x="566" y="433"/>
                    </a:lnTo>
                    <a:lnTo>
                      <a:pt x="564" y="574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572" y="8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39" name="Freeform 36"/>
              <p:cNvSpPr>
                <a:spLocks/>
              </p:cNvSpPr>
              <p:nvPr/>
            </p:nvSpPr>
            <p:spPr bwMode="auto">
              <a:xfrm>
                <a:off x="1979" y="2509"/>
                <a:ext cx="209" cy="191"/>
              </a:xfrm>
              <a:custGeom>
                <a:avLst/>
                <a:gdLst/>
                <a:ahLst/>
                <a:cxnLst>
                  <a:cxn ang="0">
                    <a:pos x="518" y="8"/>
                  </a:cxn>
                  <a:cxn ang="0">
                    <a:pos x="517" y="149"/>
                  </a:cxn>
                  <a:cxn ang="0">
                    <a:pos x="516" y="290"/>
                  </a:cxn>
                  <a:cxn ang="0">
                    <a:pos x="513" y="431"/>
                  </a:cxn>
                  <a:cxn ang="0">
                    <a:pos x="512" y="572"/>
                  </a:cxn>
                  <a:cxn ang="0">
                    <a:pos x="2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518" y="8"/>
                  </a:cxn>
                </a:cxnLst>
                <a:rect l="0" t="0" r="r" b="b"/>
                <a:pathLst>
                  <a:path w="518" h="572">
                    <a:moveTo>
                      <a:pt x="518" y="8"/>
                    </a:moveTo>
                    <a:lnTo>
                      <a:pt x="517" y="149"/>
                    </a:lnTo>
                    <a:lnTo>
                      <a:pt x="516" y="290"/>
                    </a:lnTo>
                    <a:lnTo>
                      <a:pt x="513" y="431"/>
                    </a:lnTo>
                    <a:lnTo>
                      <a:pt x="512" y="572"/>
                    </a:lnTo>
                    <a:lnTo>
                      <a:pt x="2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518" y="8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0" name="Freeform 37"/>
              <p:cNvSpPr>
                <a:spLocks/>
              </p:cNvSpPr>
              <p:nvPr/>
            </p:nvSpPr>
            <p:spPr bwMode="auto">
              <a:xfrm>
                <a:off x="1981" y="2509"/>
                <a:ext cx="189" cy="191"/>
              </a:xfrm>
              <a:custGeom>
                <a:avLst/>
                <a:gdLst/>
                <a:ahLst/>
                <a:cxnLst>
                  <a:cxn ang="0">
                    <a:pos x="468" y="7"/>
                  </a:cxn>
                  <a:cxn ang="0">
                    <a:pos x="466" y="148"/>
                  </a:cxn>
                  <a:cxn ang="0">
                    <a:pos x="465" y="289"/>
                  </a:cxn>
                  <a:cxn ang="0">
                    <a:pos x="462" y="431"/>
                  </a:cxn>
                  <a:cxn ang="0">
                    <a:pos x="461" y="572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68" y="7"/>
                  </a:cxn>
                </a:cxnLst>
                <a:rect l="0" t="0" r="r" b="b"/>
                <a:pathLst>
                  <a:path w="468" h="572">
                    <a:moveTo>
                      <a:pt x="468" y="7"/>
                    </a:moveTo>
                    <a:lnTo>
                      <a:pt x="466" y="148"/>
                    </a:lnTo>
                    <a:lnTo>
                      <a:pt x="465" y="289"/>
                    </a:lnTo>
                    <a:lnTo>
                      <a:pt x="462" y="431"/>
                    </a:lnTo>
                    <a:lnTo>
                      <a:pt x="461" y="572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68" y="7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1" name="Freeform 38"/>
              <p:cNvSpPr>
                <a:spLocks/>
              </p:cNvSpPr>
              <p:nvPr/>
            </p:nvSpPr>
            <p:spPr bwMode="auto">
              <a:xfrm>
                <a:off x="1982" y="2509"/>
                <a:ext cx="168" cy="191"/>
              </a:xfrm>
              <a:custGeom>
                <a:avLst/>
                <a:gdLst/>
                <a:ahLst/>
                <a:cxnLst>
                  <a:cxn ang="0">
                    <a:pos x="419" y="7"/>
                  </a:cxn>
                  <a:cxn ang="0">
                    <a:pos x="418" y="148"/>
                  </a:cxn>
                  <a:cxn ang="0">
                    <a:pos x="417" y="289"/>
                  </a:cxn>
                  <a:cxn ang="0">
                    <a:pos x="415" y="431"/>
                  </a:cxn>
                  <a:cxn ang="0">
                    <a:pos x="414" y="572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19" y="7"/>
                  </a:cxn>
                </a:cxnLst>
                <a:rect l="0" t="0" r="r" b="b"/>
                <a:pathLst>
                  <a:path w="419" h="572">
                    <a:moveTo>
                      <a:pt x="419" y="7"/>
                    </a:moveTo>
                    <a:lnTo>
                      <a:pt x="418" y="148"/>
                    </a:lnTo>
                    <a:lnTo>
                      <a:pt x="417" y="289"/>
                    </a:lnTo>
                    <a:lnTo>
                      <a:pt x="415" y="431"/>
                    </a:lnTo>
                    <a:lnTo>
                      <a:pt x="414" y="572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19" y="7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2" name="Freeform 39"/>
              <p:cNvSpPr>
                <a:spLocks/>
              </p:cNvSpPr>
              <p:nvPr/>
            </p:nvSpPr>
            <p:spPr bwMode="auto">
              <a:xfrm>
                <a:off x="1983" y="2509"/>
                <a:ext cx="152" cy="191"/>
              </a:xfrm>
              <a:custGeom>
                <a:avLst/>
                <a:gdLst/>
                <a:ahLst/>
                <a:cxnLst>
                  <a:cxn ang="0">
                    <a:pos x="375" y="6"/>
                  </a:cxn>
                  <a:cxn ang="0">
                    <a:pos x="374" y="147"/>
                  </a:cxn>
                  <a:cxn ang="0">
                    <a:pos x="373" y="289"/>
                  </a:cxn>
                  <a:cxn ang="0">
                    <a:pos x="371" y="430"/>
                  </a:cxn>
                  <a:cxn ang="0">
                    <a:pos x="370" y="571"/>
                  </a:cxn>
                  <a:cxn ang="0">
                    <a:pos x="1" y="566"/>
                  </a:cxn>
                  <a:cxn ang="0">
                    <a:pos x="1" y="425"/>
                  </a:cxn>
                  <a:cxn ang="0">
                    <a:pos x="1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75" y="6"/>
                  </a:cxn>
                </a:cxnLst>
                <a:rect l="0" t="0" r="r" b="b"/>
                <a:pathLst>
                  <a:path w="375" h="571">
                    <a:moveTo>
                      <a:pt x="375" y="6"/>
                    </a:moveTo>
                    <a:lnTo>
                      <a:pt x="374" y="147"/>
                    </a:lnTo>
                    <a:lnTo>
                      <a:pt x="373" y="289"/>
                    </a:lnTo>
                    <a:lnTo>
                      <a:pt x="371" y="430"/>
                    </a:lnTo>
                    <a:lnTo>
                      <a:pt x="370" y="571"/>
                    </a:lnTo>
                    <a:lnTo>
                      <a:pt x="1" y="566"/>
                    </a:lnTo>
                    <a:lnTo>
                      <a:pt x="1" y="425"/>
                    </a:lnTo>
                    <a:lnTo>
                      <a:pt x="1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75" y="6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3" name="Freeform 40"/>
              <p:cNvSpPr>
                <a:spLocks/>
              </p:cNvSpPr>
              <p:nvPr/>
            </p:nvSpPr>
            <p:spPr bwMode="auto">
              <a:xfrm>
                <a:off x="1983" y="2509"/>
                <a:ext cx="135" cy="191"/>
              </a:xfrm>
              <a:custGeom>
                <a:avLst/>
                <a:gdLst/>
                <a:ahLst/>
                <a:cxnLst>
                  <a:cxn ang="0">
                    <a:pos x="333" y="4"/>
                  </a:cxn>
                  <a:cxn ang="0">
                    <a:pos x="332" y="147"/>
                  </a:cxn>
                  <a:cxn ang="0">
                    <a:pos x="332" y="289"/>
                  </a:cxn>
                  <a:cxn ang="0">
                    <a:pos x="331" y="430"/>
                  </a:cxn>
                  <a:cxn ang="0">
                    <a:pos x="329" y="571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33" y="4"/>
                  </a:cxn>
                </a:cxnLst>
                <a:rect l="0" t="0" r="r" b="b"/>
                <a:pathLst>
                  <a:path w="333" h="571">
                    <a:moveTo>
                      <a:pt x="333" y="4"/>
                    </a:moveTo>
                    <a:lnTo>
                      <a:pt x="332" y="147"/>
                    </a:lnTo>
                    <a:lnTo>
                      <a:pt x="332" y="289"/>
                    </a:lnTo>
                    <a:lnTo>
                      <a:pt x="331" y="430"/>
                    </a:lnTo>
                    <a:lnTo>
                      <a:pt x="329" y="571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33" y="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4" name="Freeform 41"/>
              <p:cNvSpPr>
                <a:spLocks/>
              </p:cNvSpPr>
              <p:nvPr/>
            </p:nvSpPr>
            <p:spPr bwMode="auto">
              <a:xfrm>
                <a:off x="1881" y="2615"/>
                <a:ext cx="168" cy="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412" y="208"/>
                  </a:cxn>
                  <a:cxn ang="0">
                    <a:pos x="417" y="29"/>
                  </a:cxn>
                  <a:cxn ang="0">
                    <a:pos x="0" y="0"/>
                  </a:cxn>
                </a:cxnLst>
                <a:rect l="0" t="0" r="r" b="b"/>
                <a:pathLst>
                  <a:path w="417" h="208">
                    <a:moveTo>
                      <a:pt x="0" y="0"/>
                    </a:moveTo>
                    <a:lnTo>
                      <a:pt x="0" y="184"/>
                    </a:lnTo>
                    <a:lnTo>
                      <a:pt x="412" y="208"/>
                    </a:lnTo>
                    <a:lnTo>
                      <a:pt x="417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51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5" name="Freeform 42"/>
              <p:cNvSpPr>
                <a:spLocks/>
              </p:cNvSpPr>
              <p:nvPr/>
            </p:nvSpPr>
            <p:spPr bwMode="auto">
              <a:xfrm>
                <a:off x="2342" y="2510"/>
                <a:ext cx="269" cy="41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0" y="122"/>
                  </a:cxn>
                  <a:cxn ang="0">
                    <a:pos x="666" y="117"/>
                  </a:cxn>
                  <a:cxn ang="0">
                    <a:pos x="657" y="0"/>
                  </a:cxn>
                  <a:cxn ang="0">
                    <a:pos x="0" y="15"/>
                  </a:cxn>
                </a:cxnLst>
                <a:rect l="0" t="0" r="r" b="b"/>
                <a:pathLst>
                  <a:path w="666" h="122">
                    <a:moveTo>
                      <a:pt x="0" y="15"/>
                    </a:moveTo>
                    <a:lnTo>
                      <a:pt x="0" y="122"/>
                    </a:lnTo>
                    <a:lnTo>
                      <a:pt x="666" y="117"/>
                    </a:lnTo>
                    <a:lnTo>
                      <a:pt x="657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C35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6" name="Freeform 43"/>
              <p:cNvSpPr>
                <a:spLocks/>
              </p:cNvSpPr>
              <p:nvPr/>
            </p:nvSpPr>
            <p:spPr bwMode="auto">
              <a:xfrm>
                <a:off x="2607" y="2510"/>
                <a:ext cx="138" cy="46"/>
              </a:xfrm>
              <a:custGeom>
                <a:avLst/>
                <a:gdLst/>
                <a:ahLst/>
                <a:cxnLst>
                  <a:cxn ang="0">
                    <a:pos x="341" y="28"/>
                  </a:cxn>
                  <a:cxn ang="0">
                    <a:pos x="341" y="137"/>
                  </a:cxn>
                  <a:cxn ang="0">
                    <a:pos x="2" y="109"/>
                  </a:cxn>
                  <a:cxn ang="0">
                    <a:pos x="0" y="0"/>
                  </a:cxn>
                  <a:cxn ang="0">
                    <a:pos x="341" y="28"/>
                  </a:cxn>
                </a:cxnLst>
                <a:rect l="0" t="0" r="r" b="b"/>
                <a:pathLst>
                  <a:path w="341" h="137">
                    <a:moveTo>
                      <a:pt x="341" y="28"/>
                    </a:moveTo>
                    <a:lnTo>
                      <a:pt x="341" y="137"/>
                    </a:lnTo>
                    <a:lnTo>
                      <a:pt x="2" y="109"/>
                    </a:lnTo>
                    <a:lnTo>
                      <a:pt x="0" y="0"/>
                    </a:lnTo>
                    <a:lnTo>
                      <a:pt x="341" y="28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7" name="Freeform 44"/>
              <p:cNvSpPr>
                <a:spLocks/>
              </p:cNvSpPr>
              <p:nvPr/>
            </p:nvSpPr>
            <p:spPr bwMode="auto">
              <a:xfrm>
                <a:off x="2293" y="2532"/>
                <a:ext cx="303" cy="259"/>
              </a:xfrm>
              <a:custGeom>
                <a:avLst/>
                <a:gdLst/>
                <a:ahLst/>
                <a:cxnLst>
                  <a:cxn ang="0">
                    <a:pos x="755" y="0"/>
                  </a:cxn>
                  <a:cxn ang="0">
                    <a:pos x="0" y="10"/>
                  </a:cxn>
                  <a:cxn ang="0">
                    <a:pos x="0" y="745"/>
                  </a:cxn>
                  <a:cxn ang="0">
                    <a:pos x="755" y="777"/>
                  </a:cxn>
                  <a:cxn ang="0">
                    <a:pos x="755" y="0"/>
                  </a:cxn>
                </a:cxnLst>
                <a:rect l="0" t="0" r="r" b="b"/>
                <a:pathLst>
                  <a:path w="755" h="777">
                    <a:moveTo>
                      <a:pt x="755" y="0"/>
                    </a:moveTo>
                    <a:lnTo>
                      <a:pt x="0" y="10"/>
                    </a:lnTo>
                    <a:lnTo>
                      <a:pt x="0" y="745"/>
                    </a:lnTo>
                    <a:lnTo>
                      <a:pt x="755" y="777"/>
                    </a:lnTo>
                    <a:lnTo>
                      <a:pt x="755" y="0"/>
                    </a:lnTo>
                    <a:close/>
                  </a:path>
                </a:pathLst>
              </a:custGeom>
              <a:solidFill>
                <a:srgbClr val="8CA5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8" name="Freeform 45"/>
              <p:cNvSpPr>
                <a:spLocks/>
              </p:cNvSpPr>
              <p:nvPr/>
            </p:nvSpPr>
            <p:spPr bwMode="auto">
              <a:xfrm>
                <a:off x="2300" y="2538"/>
                <a:ext cx="289" cy="263"/>
              </a:xfrm>
              <a:custGeom>
                <a:avLst/>
                <a:gdLst/>
                <a:ahLst/>
                <a:cxnLst>
                  <a:cxn ang="0">
                    <a:pos x="718" y="0"/>
                  </a:cxn>
                  <a:cxn ang="0">
                    <a:pos x="0" y="12"/>
                  </a:cxn>
                  <a:cxn ang="0">
                    <a:pos x="0" y="755"/>
                  </a:cxn>
                  <a:cxn ang="0">
                    <a:pos x="718" y="788"/>
                  </a:cxn>
                  <a:cxn ang="0">
                    <a:pos x="718" y="0"/>
                  </a:cxn>
                </a:cxnLst>
                <a:rect l="0" t="0" r="r" b="b"/>
                <a:pathLst>
                  <a:path w="718" h="788">
                    <a:moveTo>
                      <a:pt x="718" y="0"/>
                    </a:moveTo>
                    <a:lnTo>
                      <a:pt x="0" y="12"/>
                    </a:lnTo>
                    <a:lnTo>
                      <a:pt x="0" y="755"/>
                    </a:lnTo>
                    <a:lnTo>
                      <a:pt x="718" y="788"/>
                    </a:lnTo>
                    <a:lnTo>
                      <a:pt x="718" y="0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49" name="Freeform 46"/>
              <p:cNvSpPr>
                <a:spLocks/>
              </p:cNvSpPr>
              <p:nvPr/>
            </p:nvSpPr>
            <p:spPr bwMode="auto">
              <a:xfrm>
                <a:off x="2188" y="2623"/>
                <a:ext cx="40" cy="62"/>
              </a:xfrm>
              <a:custGeom>
                <a:avLst/>
                <a:gdLst/>
                <a:ahLst/>
                <a:cxnLst>
                  <a:cxn ang="0">
                    <a:pos x="99" y="1"/>
                  </a:cxn>
                  <a:cxn ang="0">
                    <a:pos x="99" y="183"/>
                  </a:cxn>
                  <a:cxn ang="0">
                    <a:pos x="0" y="186"/>
                  </a:cxn>
                  <a:cxn ang="0">
                    <a:pos x="0" y="0"/>
                  </a:cxn>
                  <a:cxn ang="0">
                    <a:pos x="99" y="1"/>
                  </a:cxn>
                </a:cxnLst>
                <a:rect l="0" t="0" r="r" b="b"/>
                <a:pathLst>
                  <a:path w="99" h="186">
                    <a:moveTo>
                      <a:pt x="99" y="1"/>
                    </a:moveTo>
                    <a:lnTo>
                      <a:pt x="99" y="183"/>
                    </a:lnTo>
                    <a:lnTo>
                      <a:pt x="0" y="186"/>
                    </a:lnTo>
                    <a:lnTo>
                      <a:pt x="0" y="0"/>
                    </a:lnTo>
                    <a:lnTo>
                      <a:pt x="99" y="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0" name="Freeform 47"/>
              <p:cNvSpPr>
                <a:spLocks/>
              </p:cNvSpPr>
              <p:nvPr/>
            </p:nvSpPr>
            <p:spPr bwMode="auto">
              <a:xfrm>
                <a:off x="2191" y="2629"/>
                <a:ext cx="33" cy="50"/>
              </a:xfrm>
              <a:custGeom>
                <a:avLst/>
                <a:gdLst/>
                <a:ahLst/>
                <a:cxnLst>
                  <a:cxn ang="0">
                    <a:pos x="80" y="1"/>
                  </a:cxn>
                  <a:cxn ang="0">
                    <a:pos x="80" y="150"/>
                  </a:cxn>
                  <a:cxn ang="0">
                    <a:pos x="0" y="152"/>
                  </a:cxn>
                  <a:cxn ang="0">
                    <a:pos x="0" y="0"/>
                  </a:cxn>
                  <a:cxn ang="0">
                    <a:pos x="80" y="1"/>
                  </a:cxn>
                </a:cxnLst>
                <a:rect l="0" t="0" r="r" b="b"/>
                <a:pathLst>
                  <a:path w="80" h="152">
                    <a:moveTo>
                      <a:pt x="80" y="1"/>
                    </a:moveTo>
                    <a:lnTo>
                      <a:pt x="80" y="150"/>
                    </a:lnTo>
                    <a:lnTo>
                      <a:pt x="0" y="152"/>
                    </a:lnTo>
                    <a:lnTo>
                      <a:pt x="0" y="0"/>
                    </a:lnTo>
                    <a:lnTo>
                      <a:pt x="80" y="1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1" name="Freeform 48"/>
              <p:cNvSpPr>
                <a:spLocks/>
              </p:cNvSpPr>
              <p:nvPr/>
            </p:nvSpPr>
            <p:spPr bwMode="auto">
              <a:xfrm>
                <a:off x="1698" y="2615"/>
                <a:ext cx="183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2"/>
                  </a:cxn>
                  <a:cxn ang="0">
                    <a:pos x="454" y="184"/>
                  </a:cxn>
                  <a:cxn ang="0">
                    <a:pos x="454" y="0"/>
                  </a:cxn>
                  <a:cxn ang="0">
                    <a:pos x="0" y="0"/>
                  </a:cxn>
                </a:cxnLst>
                <a:rect l="0" t="0" r="r" b="b"/>
                <a:pathLst>
                  <a:path w="454" h="184">
                    <a:moveTo>
                      <a:pt x="0" y="0"/>
                    </a:moveTo>
                    <a:lnTo>
                      <a:pt x="0" y="172"/>
                    </a:lnTo>
                    <a:lnTo>
                      <a:pt x="454" y="184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2" name="Freeform 49"/>
              <p:cNvSpPr>
                <a:spLocks/>
              </p:cNvSpPr>
              <p:nvPr/>
            </p:nvSpPr>
            <p:spPr bwMode="auto">
              <a:xfrm>
                <a:off x="1703" y="2617"/>
                <a:ext cx="174" cy="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4"/>
                  </a:cxn>
                  <a:cxn ang="0">
                    <a:pos x="432" y="174"/>
                  </a:cxn>
                  <a:cxn ang="0">
                    <a:pos x="432" y="1"/>
                  </a:cxn>
                  <a:cxn ang="0">
                    <a:pos x="0" y="0"/>
                  </a:cxn>
                </a:cxnLst>
                <a:rect l="0" t="0" r="r" b="b"/>
                <a:pathLst>
                  <a:path w="432" h="174">
                    <a:moveTo>
                      <a:pt x="0" y="0"/>
                    </a:moveTo>
                    <a:lnTo>
                      <a:pt x="0" y="164"/>
                    </a:lnTo>
                    <a:lnTo>
                      <a:pt x="432" y="174"/>
                    </a:lnTo>
                    <a:lnTo>
                      <a:pt x="43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3" name="Freeform 50"/>
              <p:cNvSpPr>
                <a:spLocks/>
              </p:cNvSpPr>
              <p:nvPr/>
            </p:nvSpPr>
            <p:spPr bwMode="auto">
              <a:xfrm>
                <a:off x="1674" y="2672"/>
                <a:ext cx="330" cy="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8"/>
                  </a:cxn>
                  <a:cxn ang="0">
                    <a:pos x="817" y="189"/>
                  </a:cxn>
                  <a:cxn ang="0">
                    <a:pos x="817" y="18"/>
                  </a:cxn>
                  <a:cxn ang="0">
                    <a:pos x="808" y="18"/>
                  </a:cxn>
                  <a:cxn ang="0">
                    <a:pos x="782" y="16"/>
                  </a:cxn>
                  <a:cxn ang="0">
                    <a:pos x="740" y="16"/>
                  </a:cxn>
                  <a:cxn ang="0">
                    <a:pos x="687" y="15"/>
                  </a:cxn>
                  <a:cxn ang="0">
                    <a:pos x="624" y="14"/>
                  </a:cxn>
                  <a:cxn ang="0">
                    <a:pos x="555" y="12"/>
                  </a:cxn>
                  <a:cxn ang="0">
                    <a:pos x="479" y="11"/>
                  </a:cxn>
                  <a:cxn ang="0">
                    <a:pos x="403" y="8"/>
                  </a:cxn>
                  <a:cxn ang="0">
                    <a:pos x="326" y="7"/>
                  </a:cxn>
                  <a:cxn ang="0">
                    <a:pos x="251" y="6"/>
                  </a:cxn>
                  <a:cxn ang="0">
                    <a:pos x="182" y="4"/>
                  </a:cxn>
                  <a:cxn ang="0">
                    <a:pos x="121" y="3"/>
                  </a:cxn>
                  <a:cxn ang="0">
                    <a:pos x="69" y="2"/>
                  </a:cxn>
                  <a:cxn ang="0">
                    <a:pos x="30" y="2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817" h="189">
                    <a:moveTo>
                      <a:pt x="0" y="0"/>
                    </a:moveTo>
                    <a:lnTo>
                      <a:pt x="0" y="168"/>
                    </a:lnTo>
                    <a:lnTo>
                      <a:pt x="817" y="189"/>
                    </a:lnTo>
                    <a:lnTo>
                      <a:pt x="817" y="18"/>
                    </a:lnTo>
                    <a:lnTo>
                      <a:pt x="808" y="18"/>
                    </a:lnTo>
                    <a:lnTo>
                      <a:pt x="782" y="16"/>
                    </a:lnTo>
                    <a:lnTo>
                      <a:pt x="740" y="16"/>
                    </a:lnTo>
                    <a:lnTo>
                      <a:pt x="687" y="15"/>
                    </a:lnTo>
                    <a:lnTo>
                      <a:pt x="624" y="14"/>
                    </a:lnTo>
                    <a:lnTo>
                      <a:pt x="555" y="12"/>
                    </a:lnTo>
                    <a:lnTo>
                      <a:pt x="479" y="11"/>
                    </a:lnTo>
                    <a:lnTo>
                      <a:pt x="403" y="8"/>
                    </a:lnTo>
                    <a:lnTo>
                      <a:pt x="326" y="7"/>
                    </a:lnTo>
                    <a:lnTo>
                      <a:pt x="251" y="6"/>
                    </a:lnTo>
                    <a:lnTo>
                      <a:pt x="182" y="4"/>
                    </a:lnTo>
                    <a:lnTo>
                      <a:pt x="121" y="3"/>
                    </a:lnTo>
                    <a:lnTo>
                      <a:pt x="69" y="2"/>
                    </a:lnTo>
                    <a:lnTo>
                      <a:pt x="30" y="2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4" name="Freeform 51"/>
              <p:cNvSpPr>
                <a:spLocks/>
              </p:cNvSpPr>
              <p:nvPr/>
            </p:nvSpPr>
            <p:spPr bwMode="auto">
              <a:xfrm>
                <a:off x="1682" y="2677"/>
                <a:ext cx="315" cy="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9"/>
                  </a:cxn>
                  <a:cxn ang="0">
                    <a:pos x="778" y="170"/>
                  </a:cxn>
                  <a:cxn ang="0">
                    <a:pos x="778" y="17"/>
                  </a:cxn>
                  <a:cxn ang="0">
                    <a:pos x="769" y="17"/>
                  </a:cxn>
                  <a:cxn ang="0">
                    <a:pos x="743" y="16"/>
                  </a:cxn>
                  <a:cxn ang="0">
                    <a:pos x="705" y="16"/>
                  </a:cxn>
                  <a:cxn ang="0">
                    <a:pos x="654" y="15"/>
                  </a:cxn>
                  <a:cxn ang="0">
                    <a:pos x="594" y="13"/>
                  </a:cxn>
                  <a:cxn ang="0">
                    <a:pos x="527" y="12"/>
                  </a:cxn>
                  <a:cxn ang="0">
                    <a:pos x="457" y="11"/>
                  </a:cxn>
                  <a:cxn ang="0">
                    <a:pos x="384" y="8"/>
                  </a:cxn>
                  <a:cxn ang="0">
                    <a:pos x="310" y="7"/>
                  </a:cxn>
                  <a:cxn ang="0">
                    <a:pos x="240" y="5"/>
                  </a:cxn>
                  <a:cxn ang="0">
                    <a:pos x="174" y="4"/>
                  </a:cxn>
                  <a:cxn ang="0">
                    <a:pos x="116" y="3"/>
                  </a:cxn>
                  <a:cxn ang="0">
                    <a:pos x="67" y="1"/>
                  </a:cxn>
                  <a:cxn ang="0">
                    <a:pos x="29" y="1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78" h="170">
                    <a:moveTo>
                      <a:pt x="0" y="0"/>
                    </a:moveTo>
                    <a:lnTo>
                      <a:pt x="0" y="149"/>
                    </a:lnTo>
                    <a:lnTo>
                      <a:pt x="778" y="170"/>
                    </a:lnTo>
                    <a:lnTo>
                      <a:pt x="778" y="17"/>
                    </a:lnTo>
                    <a:lnTo>
                      <a:pt x="769" y="17"/>
                    </a:lnTo>
                    <a:lnTo>
                      <a:pt x="743" y="16"/>
                    </a:lnTo>
                    <a:lnTo>
                      <a:pt x="705" y="16"/>
                    </a:lnTo>
                    <a:lnTo>
                      <a:pt x="654" y="15"/>
                    </a:lnTo>
                    <a:lnTo>
                      <a:pt x="594" y="13"/>
                    </a:lnTo>
                    <a:lnTo>
                      <a:pt x="527" y="12"/>
                    </a:lnTo>
                    <a:lnTo>
                      <a:pt x="457" y="11"/>
                    </a:lnTo>
                    <a:lnTo>
                      <a:pt x="384" y="8"/>
                    </a:lnTo>
                    <a:lnTo>
                      <a:pt x="310" y="7"/>
                    </a:lnTo>
                    <a:lnTo>
                      <a:pt x="240" y="5"/>
                    </a:lnTo>
                    <a:lnTo>
                      <a:pt x="174" y="4"/>
                    </a:lnTo>
                    <a:lnTo>
                      <a:pt x="116" y="3"/>
                    </a:lnTo>
                    <a:lnTo>
                      <a:pt x="67" y="1"/>
                    </a:lnTo>
                    <a:lnTo>
                      <a:pt x="29" y="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5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5" name="Freeform 52"/>
              <p:cNvSpPr>
                <a:spLocks/>
              </p:cNvSpPr>
              <p:nvPr/>
            </p:nvSpPr>
            <p:spPr bwMode="auto">
              <a:xfrm>
                <a:off x="1715" y="2687"/>
                <a:ext cx="105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0" y="7"/>
                  </a:cxn>
                  <a:cxn ang="0">
                    <a:pos x="260" y="51"/>
                  </a:cxn>
                  <a:cxn ang="0">
                    <a:pos x="0" y="46"/>
                  </a:cxn>
                  <a:cxn ang="0">
                    <a:pos x="0" y="0"/>
                  </a:cxn>
                </a:cxnLst>
                <a:rect l="0" t="0" r="r" b="b"/>
                <a:pathLst>
                  <a:path w="260" h="51">
                    <a:moveTo>
                      <a:pt x="0" y="0"/>
                    </a:moveTo>
                    <a:lnTo>
                      <a:pt x="260" y="7"/>
                    </a:lnTo>
                    <a:lnTo>
                      <a:pt x="260" y="51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6" name="Freeform 53"/>
              <p:cNvSpPr>
                <a:spLocks/>
              </p:cNvSpPr>
              <p:nvPr/>
            </p:nvSpPr>
            <p:spPr bwMode="auto">
              <a:xfrm>
                <a:off x="1719" y="2689"/>
                <a:ext cx="98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" y="6"/>
                  </a:cxn>
                  <a:cxn ang="0">
                    <a:pos x="244" y="36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44" h="36">
                    <a:moveTo>
                      <a:pt x="0" y="0"/>
                    </a:moveTo>
                    <a:lnTo>
                      <a:pt x="244" y="6"/>
                    </a:lnTo>
                    <a:lnTo>
                      <a:pt x="244" y="36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7" name="Freeform 54"/>
              <p:cNvSpPr>
                <a:spLocks/>
              </p:cNvSpPr>
              <p:nvPr/>
            </p:nvSpPr>
            <p:spPr bwMode="auto">
              <a:xfrm>
                <a:off x="1843" y="2689"/>
                <a:ext cx="104" cy="17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260" y="51"/>
                  </a:cxn>
                  <a:cxn ang="0">
                    <a:pos x="260" y="6"/>
                  </a:cxn>
                </a:cxnLst>
                <a:rect l="0" t="0" r="r" b="b"/>
                <a:pathLst>
                  <a:path w="260" h="51">
                    <a:moveTo>
                      <a:pt x="260" y="6"/>
                    </a:moveTo>
                    <a:lnTo>
                      <a:pt x="0" y="0"/>
                    </a:lnTo>
                    <a:lnTo>
                      <a:pt x="0" y="44"/>
                    </a:lnTo>
                    <a:lnTo>
                      <a:pt x="260" y="51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8" name="Freeform 55"/>
              <p:cNvSpPr>
                <a:spLocks/>
              </p:cNvSpPr>
              <p:nvPr/>
            </p:nvSpPr>
            <p:spPr bwMode="auto">
              <a:xfrm>
                <a:off x="1846" y="2692"/>
                <a:ext cx="99" cy="12"/>
              </a:xfrm>
              <a:custGeom>
                <a:avLst/>
                <a:gdLst/>
                <a:ahLst/>
                <a:cxnLst>
                  <a:cxn ang="0">
                    <a:pos x="244" y="5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244" y="36"/>
                  </a:cxn>
                  <a:cxn ang="0">
                    <a:pos x="244" y="5"/>
                  </a:cxn>
                </a:cxnLst>
                <a:rect l="0" t="0" r="r" b="b"/>
                <a:pathLst>
                  <a:path w="244" h="36">
                    <a:moveTo>
                      <a:pt x="244" y="5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244" y="36"/>
                    </a:lnTo>
                    <a:lnTo>
                      <a:pt x="244" y="5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59" name="Freeform 56"/>
              <p:cNvSpPr>
                <a:spLocks/>
              </p:cNvSpPr>
              <p:nvPr/>
            </p:nvSpPr>
            <p:spPr bwMode="auto">
              <a:xfrm>
                <a:off x="1713" y="2625"/>
                <a:ext cx="65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3"/>
                  </a:cxn>
                  <a:cxn ang="0">
                    <a:pos x="163" y="31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1">
                    <a:moveTo>
                      <a:pt x="0" y="0"/>
                    </a:moveTo>
                    <a:lnTo>
                      <a:pt x="163" y="3"/>
                    </a:lnTo>
                    <a:lnTo>
                      <a:pt x="163" y="31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0" name="Freeform 57"/>
              <p:cNvSpPr>
                <a:spLocks/>
              </p:cNvSpPr>
              <p:nvPr/>
            </p:nvSpPr>
            <p:spPr bwMode="auto">
              <a:xfrm>
                <a:off x="1714" y="2626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3"/>
                  </a:cxn>
                  <a:cxn ang="0">
                    <a:pos x="152" y="23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3">
                    <a:moveTo>
                      <a:pt x="0" y="0"/>
                    </a:moveTo>
                    <a:lnTo>
                      <a:pt x="152" y="3"/>
                    </a:lnTo>
                    <a:lnTo>
                      <a:pt x="152" y="23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1" name="Freeform 58"/>
              <p:cNvSpPr>
                <a:spLocks/>
              </p:cNvSpPr>
              <p:nvPr/>
            </p:nvSpPr>
            <p:spPr bwMode="auto">
              <a:xfrm>
                <a:off x="1791" y="2626"/>
                <a:ext cx="67" cy="11"/>
              </a:xfrm>
              <a:custGeom>
                <a:avLst/>
                <a:gdLst/>
                <a:ahLst/>
                <a:cxnLst>
                  <a:cxn ang="0">
                    <a:pos x="164" y="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164" y="32"/>
                  </a:cxn>
                  <a:cxn ang="0">
                    <a:pos x="164" y="3"/>
                  </a:cxn>
                </a:cxnLst>
                <a:rect l="0" t="0" r="r" b="b"/>
                <a:pathLst>
                  <a:path w="164" h="32">
                    <a:moveTo>
                      <a:pt x="164" y="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164" y="32"/>
                    </a:lnTo>
                    <a:lnTo>
                      <a:pt x="164" y="3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2" name="Freeform 59"/>
              <p:cNvSpPr>
                <a:spLocks/>
              </p:cNvSpPr>
              <p:nvPr/>
            </p:nvSpPr>
            <p:spPr bwMode="auto">
              <a:xfrm>
                <a:off x="1794" y="2628"/>
                <a:ext cx="61" cy="7"/>
              </a:xfrm>
              <a:custGeom>
                <a:avLst/>
                <a:gdLst/>
                <a:ahLst/>
                <a:cxnLst>
                  <a:cxn ang="0">
                    <a:pos x="153" y="4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53" y="23"/>
                  </a:cxn>
                  <a:cxn ang="0">
                    <a:pos x="153" y="4"/>
                  </a:cxn>
                </a:cxnLst>
                <a:rect l="0" t="0" r="r" b="b"/>
                <a:pathLst>
                  <a:path w="153" h="23">
                    <a:moveTo>
                      <a:pt x="153" y="4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153" y="23"/>
                    </a:lnTo>
                    <a:lnTo>
                      <a:pt x="153" y="4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3" name="Freeform 60"/>
              <p:cNvSpPr>
                <a:spLocks/>
              </p:cNvSpPr>
              <p:nvPr/>
            </p:nvSpPr>
            <p:spPr bwMode="auto">
              <a:xfrm>
                <a:off x="1713" y="2642"/>
                <a:ext cx="65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4"/>
                  </a:cxn>
                  <a:cxn ang="0">
                    <a:pos x="163" y="3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2">
                    <a:moveTo>
                      <a:pt x="0" y="0"/>
                    </a:moveTo>
                    <a:lnTo>
                      <a:pt x="163" y="4"/>
                    </a:lnTo>
                    <a:lnTo>
                      <a:pt x="163" y="3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4" name="Freeform 61"/>
              <p:cNvSpPr>
                <a:spLocks/>
              </p:cNvSpPr>
              <p:nvPr/>
            </p:nvSpPr>
            <p:spPr bwMode="auto">
              <a:xfrm>
                <a:off x="1714" y="2643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4"/>
                  </a:cxn>
                  <a:cxn ang="0">
                    <a:pos x="152" y="24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4">
                    <a:moveTo>
                      <a:pt x="0" y="0"/>
                    </a:moveTo>
                    <a:lnTo>
                      <a:pt x="152" y="4"/>
                    </a:lnTo>
                    <a:lnTo>
                      <a:pt x="152" y="24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5" name="Freeform 62"/>
              <p:cNvSpPr>
                <a:spLocks/>
              </p:cNvSpPr>
              <p:nvPr/>
            </p:nvSpPr>
            <p:spPr bwMode="auto">
              <a:xfrm>
                <a:off x="1791" y="2643"/>
                <a:ext cx="67" cy="11"/>
              </a:xfrm>
              <a:custGeom>
                <a:avLst/>
                <a:gdLst/>
                <a:ahLst/>
                <a:cxnLst>
                  <a:cxn ang="0">
                    <a:pos x="164" y="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164" y="33"/>
                  </a:cxn>
                  <a:cxn ang="0">
                    <a:pos x="164" y="4"/>
                  </a:cxn>
                </a:cxnLst>
                <a:rect l="0" t="0" r="r" b="b"/>
                <a:pathLst>
                  <a:path w="164" h="33">
                    <a:moveTo>
                      <a:pt x="164" y="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64" y="33"/>
                    </a:lnTo>
                    <a:lnTo>
                      <a:pt x="164" y="4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6" name="Freeform 63"/>
              <p:cNvSpPr>
                <a:spLocks/>
              </p:cNvSpPr>
              <p:nvPr/>
            </p:nvSpPr>
            <p:spPr bwMode="auto">
              <a:xfrm>
                <a:off x="1794" y="2645"/>
                <a:ext cx="61" cy="8"/>
              </a:xfrm>
              <a:custGeom>
                <a:avLst/>
                <a:gdLst/>
                <a:ahLst/>
                <a:cxnLst>
                  <a:cxn ang="0">
                    <a:pos x="153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53" y="23"/>
                  </a:cxn>
                  <a:cxn ang="0">
                    <a:pos x="153" y="3"/>
                  </a:cxn>
                </a:cxnLst>
                <a:rect l="0" t="0" r="r" b="b"/>
                <a:pathLst>
                  <a:path w="153" h="23">
                    <a:moveTo>
                      <a:pt x="153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53" y="23"/>
                    </a:lnTo>
                    <a:lnTo>
                      <a:pt x="153" y="3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7" name="Freeform 64"/>
              <p:cNvSpPr>
                <a:spLocks/>
              </p:cNvSpPr>
              <p:nvPr/>
            </p:nvSpPr>
            <p:spPr bwMode="auto">
              <a:xfrm>
                <a:off x="1536" y="2726"/>
                <a:ext cx="285" cy="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5"/>
                  </a:cxn>
                  <a:cxn ang="0">
                    <a:pos x="709" y="265"/>
                  </a:cxn>
                  <a:cxn ang="0">
                    <a:pos x="709" y="6"/>
                  </a:cxn>
                  <a:cxn ang="0">
                    <a:pos x="0" y="0"/>
                  </a:cxn>
                </a:cxnLst>
                <a:rect l="0" t="0" r="r" b="b"/>
                <a:pathLst>
                  <a:path w="709" h="265">
                    <a:moveTo>
                      <a:pt x="0" y="0"/>
                    </a:moveTo>
                    <a:lnTo>
                      <a:pt x="0" y="245"/>
                    </a:lnTo>
                    <a:lnTo>
                      <a:pt x="709" y="265"/>
                    </a:lnTo>
                    <a:lnTo>
                      <a:pt x="70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8" name="Freeform 65"/>
              <p:cNvSpPr>
                <a:spLocks/>
              </p:cNvSpPr>
              <p:nvPr/>
            </p:nvSpPr>
            <p:spPr bwMode="auto">
              <a:xfrm>
                <a:off x="1542" y="2728"/>
                <a:ext cx="272" cy="8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25"/>
                  </a:cxn>
                  <a:cxn ang="0">
                    <a:pos x="674" y="249"/>
                  </a:cxn>
                  <a:cxn ang="0">
                    <a:pos x="674" y="4"/>
                  </a:cxn>
                  <a:cxn ang="0">
                    <a:pos x="1" y="0"/>
                  </a:cxn>
                </a:cxnLst>
                <a:rect l="0" t="0" r="r" b="b"/>
                <a:pathLst>
                  <a:path w="674" h="249">
                    <a:moveTo>
                      <a:pt x="1" y="0"/>
                    </a:moveTo>
                    <a:lnTo>
                      <a:pt x="0" y="225"/>
                    </a:lnTo>
                    <a:lnTo>
                      <a:pt x="674" y="249"/>
                    </a:lnTo>
                    <a:lnTo>
                      <a:pt x="674" y="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69" name="Freeform 66"/>
              <p:cNvSpPr>
                <a:spLocks/>
              </p:cNvSpPr>
              <p:nvPr/>
            </p:nvSpPr>
            <p:spPr bwMode="auto">
              <a:xfrm>
                <a:off x="2596" y="2532"/>
                <a:ext cx="183" cy="2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30"/>
                  </a:cxn>
                  <a:cxn ang="0">
                    <a:pos x="452" y="787"/>
                  </a:cxn>
                  <a:cxn ang="0">
                    <a:pos x="437" y="40"/>
                  </a:cxn>
                  <a:cxn ang="0">
                    <a:pos x="0" y="0"/>
                  </a:cxn>
                </a:cxnLst>
                <a:rect l="0" t="0" r="r" b="b"/>
                <a:pathLst>
                  <a:path w="452" h="830">
                    <a:moveTo>
                      <a:pt x="0" y="0"/>
                    </a:moveTo>
                    <a:lnTo>
                      <a:pt x="0" y="830"/>
                    </a:lnTo>
                    <a:lnTo>
                      <a:pt x="452" y="787"/>
                    </a:lnTo>
                    <a:lnTo>
                      <a:pt x="43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0" name="Freeform 67"/>
              <p:cNvSpPr>
                <a:spLocks/>
              </p:cNvSpPr>
              <p:nvPr/>
            </p:nvSpPr>
            <p:spPr bwMode="auto">
              <a:xfrm>
                <a:off x="2228" y="2623"/>
                <a:ext cx="70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2"/>
                  </a:cxn>
                  <a:cxn ang="0">
                    <a:pos x="172" y="186"/>
                  </a:cxn>
                  <a:cxn ang="0">
                    <a:pos x="174" y="13"/>
                  </a:cxn>
                  <a:cxn ang="0">
                    <a:pos x="0" y="0"/>
                  </a:cxn>
                </a:cxnLst>
                <a:rect l="0" t="0" r="r" b="b"/>
                <a:pathLst>
                  <a:path w="174" h="186">
                    <a:moveTo>
                      <a:pt x="0" y="0"/>
                    </a:moveTo>
                    <a:lnTo>
                      <a:pt x="0" y="182"/>
                    </a:lnTo>
                    <a:lnTo>
                      <a:pt x="172" y="186"/>
                    </a:lnTo>
                    <a:lnTo>
                      <a:pt x="17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1" name="Freeform 68"/>
              <p:cNvSpPr>
                <a:spLocks/>
              </p:cNvSpPr>
              <p:nvPr/>
            </p:nvSpPr>
            <p:spPr bwMode="auto">
              <a:xfrm>
                <a:off x="1821" y="2678"/>
                <a:ext cx="480" cy="135"/>
              </a:xfrm>
              <a:custGeom>
                <a:avLst/>
                <a:gdLst/>
                <a:ahLst/>
                <a:cxnLst>
                  <a:cxn ang="0">
                    <a:pos x="452" y="0"/>
                  </a:cxn>
                  <a:cxn ang="0">
                    <a:pos x="1180" y="22"/>
                  </a:cxn>
                  <a:cxn ang="0">
                    <a:pos x="1192" y="330"/>
                  </a:cxn>
                  <a:cxn ang="0">
                    <a:pos x="0" y="405"/>
                  </a:cxn>
                  <a:cxn ang="0">
                    <a:pos x="0" y="149"/>
                  </a:cxn>
                  <a:cxn ang="0">
                    <a:pos x="452" y="171"/>
                  </a:cxn>
                  <a:cxn ang="0">
                    <a:pos x="452" y="0"/>
                  </a:cxn>
                </a:cxnLst>
                <a:rect l="0" t="0" r="r" b="b"/>
                <a:pathLst>
                  <a:path w="1192" h="405">
                    <a:moveTo>
                      <a:pt x="452" y="0"/>
                    </a:moveTo>
                    <a:lnTo>
                      <a:pt x="1180" y="22"/>
                    </a:lnTo>
                    <a:lnTo>
                      <a:pt x="1192" y="330"/>
                    </a:lnTo>
                    <a:lnTo>
                      <a:pt x="0" y="405"/>
                    </a:lnTo>
                    <a:lnTo>
                      <a:pt x="0" y="149"/>
                    </a:lnTo>
                    <a:lnTo>
                      <a:pt x="452" y="171"/>
                    </a:lnTo>
                    <a:lnTo>
                      <a:pt x="452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2" name="Freeform 69"/>
              <p:cNvSpPr>
                <a:spLocks/>
              </p:cNvSpPr>
              <p:nvPr/>
            </p:nvSpPr>
            <p:spPr bwMode="auto">
              <a:xfrm>
                <a:off x="2299" y="2614"/>
                <a:ext cx="167" cy="8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248" y="1"/>
                  </a:cxn>
                  <a:cxn ang="0">
                    <a:pos x="288" y="1"/>
                  </a:cxn>
                  <a:cxn ang="0">
                    <a:pos x="322" y="4"/>
                  </a:cxn>
                  <a:cxn ang="0">
                    <a:pos x="353" y="5"/>
                  </a:cxn>
                  <a:cxn ang="0">
                    <a:pos x="378" y="8"/>
                  </a:cxn>
                  <a:cxn ang="0">
                    <a:pos x="398" y="9"/>
                  </a:cxn>
                  <a:cxn ang="0">
                    <a:pos x="410" y="12"/>
                  </a:cxn>
                  <a:cxn ang="0">
                    <a:pos x="414" y="14"/>
                  </a:cxn>
                  <a:cxn ang="0">
                    <a:pos x="410" y="17"/>
                  </a:cxn>
                  <a:cxn ang="0">
                    <a:pos x="398" y="18"/>
                  </a:cxn>
                  <a:cxn ang="0">
                    <a:pos x="378" y="21"/>
                  </a:cxn>
                  <a:cxn ang="0">
                    <a:pos x="353" y="22"/>
                  </a:cxn>
                  <a:cxn ang="0">
                    <a:pos x="322" y="24"/>
                  </a:cxn>
                  <a:cxn ang="0">
                    <a:pos x="288" y="24"/>
                  </a:cxn>
                  <a:cxn ang="0">
                    <a:pos x="248" y="24"/>
                  </a:cxn>
                  <a:cxn ang="0">
                    <a:pos x="207" y="24"/>
                  </a:cxn>
                  <a:cxn ang="0">
                    <a:pos x="165" y="22"/>
                  </a:cxn>
                  <a:cxn ang="0">
                    <a:pos x="127" y="21"/>
                  </a:cxn>
                  <a:cxn ang="0">
                    <a:pos x="92" y="20"/>
                  </a:cxn>
                  <a:cxn ang="0">
                    <a:pos x="61" y="18"/>
                  </a:cxn>
                  <a:cxn ang="0">
                    <a:pos x="36" y="16"/>
                  </a:cxn>
                  <a:cxn ang="0">
                    <a:pos x="16" y="13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4" y="6"/>
                  </a:cxn>
                  <a:cxn ang="0">
                    <a:pos x="16" y="4"/>
                  </a:cxn>
                  <a:cxn ang="0">
                    <a:pos x="36" y="2"/>
                  </a:cxn>
                  <a:cxn ang="0">
                    <a:pos x="61" y="1"/>
                  </a:cxn>
                  <a:cxn ang="0">
                    <a:pos x="92" y="0"/>
                  </a:cxn>
                  <a:cxn ang="0">
                    <a:pos x="127" y="0"/>
                  </a:cxn>
                  <a:cxn ang="0">
                    <a:pos x="165" y="0"/>
                  </a:cxn>
                  <a:cxn ang="0">
                    <a:pos x="207" y="0"/>
                  </a:cxn>
                </a:cxnLst>
                <a:rect l="0" t="0" r="r" b="b"/>
                <a:pathLst>
                  <a:path w="414" h="24">
                    <a:moveTo>
                      <a:pt x="207" y="0"/>
                    </a:moveTo>
                    <a:lnTo>
                      <a:pt x="248" y="1"/>
                    </a:lnTo>
                    <a:lnTo>
                      <a:pt x="288" y="1"/>
                    </a:lnTo>
                    <a:lnTo>
                      <a:pt x="322" y="4"/>
                    </a:lnTo>
                    <a:lnTo>
                      <a:pt x="353" y="5"/>
                    </a:lnTo>
                    <a:lnTo>
                      <a:pt x="378" y="8"/>
                    </a:lnTo>
                    <a:lnTo>
                      <a:pt x="398" y="9"/>
                    </a:lnTo>
                    <a:lnTo>
                      <a:pt x="410" y="12"/>
                    </a:lnTo>
                    <a:lnTo>
                      <a:pt x="414" y="14"/>
                    </a:lnTo>
                    <a:lnTo>
                      <a:pt x="410" y="17"/>
                    </a:lnTo>
                    <a:lnTo>
                      <a:pt x="398" y="18"/>
                    </a:lnTo>
                    <a:lnTo>
                      <a:pt x="378" y="21"/>
                    </a:lnTo>
                    <a:lnTo>
                      <a:pt x="353" y="22"/>
                    </a:lnTo>
                    <a:lnTo>
                      <a:pt x="322" y="24"/>
                    </a:lnTo>
                    <a:lnTo>
                      <a:pt x="288" y="24"/>
                    </a:lnTo>
                    <a:lnTo>
                      <a:pt x="248" y="24"/>
                    </a:lnTo>
                    <a:lnTo>
                      <a:pt x="207" y="24"/>
                    </a:lnTo>
                    <a:lnTo>
                      <a:pt x="165" y="22"/>
                    </a:lnTo>
                    <a:lnTo>
                      <a:pt x="127" y="21"/>
                    </a:lnTo>
                    <a:lnTo>
                      <a:pt x="92" y="20"/>
                    </a:lnTo>
                    <a:lnTo>
                      <a:pt x="61" y="18"/>
                    </a:lnTo>
                    <a:lnTo>
                      <a:pt x="36" y="16"/>
                    </a:lnTo>
                    <a:lnTo>
                      <a:pt x="16" y="13"/>
                    </a:lnTo>
                    <a:lnTo>
                      <a:pt x="4" y="12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16" y="4"/>
                    </a:lnTo>
                    <a:lnTo>
                      <a:pt x="36" y="2"/>
                    </a:lnTo>
                    <a:lnTo>
                      <a:pt x="61" y="1"/>
                    </a:lnTo>
                    <a:lnTo>
                      <a:pt x="92" y="0"/>
                    </a:lnTo>
                    <a:lnTo>
                      <a:pt x="127" y="0"/>
                    </a:lnTo>
                    <a:lnTo>
                      <a:pt x="165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3" name="Freeform 70"/>
              <p:cNvSpPr>
                <a:spLocks/>
              </p:cNvSpPr>
              <p:nvPr/>
            </p:nvSpPr>
            <p:spPr bwMode="auto">
              <a:xfrm>
                <a:off x="1681" y="2743"/>
                <a:ext cx="111" cy="17"/>
              </a:xfrm>
              <a:custGeom>
                <a:avLst/>
                <a:gdLst/>
                <a:ahLst/>
                <a:cxnLst>
                  <a:cxn ang="0">
                    <a:pos x="278" y="5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278" y="53"/>
                  </a:cxn>
                  <a:cxn ang="0">
                    <a:pos x="278" y="5"/>
                  </a:cxn>
                </a:cxnLst>
                <a:rect l="0" t="0" r="r" b="b"/>
                <a:pathLst>
                  <a:path w="278" h="53">
                    <a:moveTo>
                      <a:pt x="278" y="5"/>
                    </a:moveTo>
                    <a:lnTo>
                      <a:pt x="0" y="0"/>
                    </a:lnTo>
                    <a:lnTo>
                      <a:pt x="0" y="48"/>
                    </a:lnTo>
                    <a:lnTo>
                      <a:pt x="278" y="53"/>
                    </a:lnTo>
                    <a:lnTo>
                      <a:pt x="278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4" name="Freeform 71"/>
              <p:cNvSpPr>
                <a:spLocks/>
              </p:cNvSpPr>
              <p:nvPr/>
            </p:nvSpPr>
            <p:spPr bwMode="auto">
              <a:xfrm>
                <a:off x="1685" y="2745"/>
                <a:ext cx="104" cy="13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260" y="39"/>
                  </a:cxn>
                  <a:cxn ang="0">
                    <a:pos x="260" y="6"/>
                  </a:cxn>
                </a:cxnLst>
                <a:rect l="0" t="0" r="r" b="b"/>
                <a:pathLst>
                  <a:path w="260" h="39">
                    <a:moveTo>
                      <a:pt x="260" y="6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260" y="39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5" name="Freeform 72"/>
              <p:cNvSpPr>
                <a:spLocks/>
              </p:cNvSpPr>
              <p:nvPr/>
            </p:nvSpPr>
            <p:spPr bwMode="auto">
              <a:xfrm>
                <a:off x="2311" y="2556"/>
                <a:ext cx="121" cy="2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99" y="0"/>
                  </a:cxn>
                  <a:cxn ang="0">
                    <a:pos x="299" y="66"/>
                  </a:cxn>
                  <a:cxn ang="0">
                    <a:pos x="0" y="71"/>
                  </a:cxn>
                  <a:cxn ang="0">
                    <a:pos x="0" y="5"/>
                  </a:cxn>
                </a:cxnLst>
                <a:rect l="0" t="0" r="r" b="b"/>
                <a:pathLst>
                  <a:path w="299" h="71">
                    <a:moveTo>
                      <a:pt x="0" y="5"/>
                    </a:moveTo>
                    <a:lnTo>
                      <a:pt x="299" y="0"/>
                    </a:lnTo>
                    <a:lnTo>
                      <a:pt x="299" y="66"/>
                    </a:lnTo>
                    <a:lnTo>
                      <a:pt x="0" y="7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6" name="Freeform 73"/>
              <p:cNvSpPr>
                <a:spLocks/>
              </p:cNvSpPr>
              <p:nvPr/>
            </p:nvSpPr>
            <p:spPr bwMode="auto">
              <a:xfrm>
                <a:off x="2315" y="2559"/>
                <a:ext cx="113" cy="1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81" y="0"/>
                  </a:cxn>
                  <a:cxn ang="0">
                    <a:pos x="281" y="45"/>
                  </a:cxn>
                  <a:cxn ang="0">
                    <a:pos x="0" y="51"/>
                  </a:cxn>
                  <a:cxn ang="0">
                    <a:pos x="0" y="6"/>
                  </a:cxn>
                </a:cxnLst>
                <a:rect l="0" t="0" r="r" b="b"/>
                <a:pathLst>
                  <a:path w="281" h="51">
                    <a:moveTo>
                      <a:pt x="0" y="6"/>
                    </a:moveTo>
                    <a:lnTo>
                      <a:pt x="281" y="0"/>
                    </a:lnTo>
                    <a:lnTo>
                      <a:pt x="281" y="45"/>
                    </a:lnTo>
                    <a:lnTo>
                      <a:pt x="0" y="5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7" name="Freeform 74"/>
              <p:cNvSpPr>
                <a:spLocks/>
              </p:cNvSpPr>
              <p:nvPr/>
            </p:nvSpPr>
            <p:spPr bwMode="auto">
              <a:xfrm>
                <a:off x="2457" y="2553"/>
                <a:ext cx="121" cy="2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5"/>
                  </a:cxn>
                  <a:cxn ang="0">
                    <a:pos x="0" y="72"/>
                  </a:cxn>
                  <a:cxn ang="0">
                    <a:pos x="300" y="66"/>
                  </a:cxn>
                  <a:cxn ang="0">
                    <a:pos x="300" y="0"/>
                  </a:cxn>
                </a:cxnLst>
                <a:rect l="0" t="0" r="r" b="b"/>
                <a:pathLst>
                  <a:path w="300" h="72">
                    <a:moveTo>
                      <a:pt x="300" y="0"/>
                    </a:moveTo>
                    <a:lnTo>
                      <a:pt x="0" y="5"/>
                    </a:lnTo>
                    <a:lnTo>
                      <a:pt x="0" y="72"/>
                    </a:lnTo>
                    <a:lnTo>
                      <a:pt x="300" y="6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  <p:sp>
            <p:nvSpPr>
              <p:cNvPr id="178" name="Freeform 75"/>
              <p:cNvSpPr>
                <a:spLocks/>
              </p:cNvSpPr>
              <p:nvPr/>
            </p:nvSpPr>
            <p:spPr bwMode="auto">
              <a:xfrm>
                <a:off x="2462" y="2557"/>
                <a:ext cx="113" cy="17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0" y="5"/>
                  </a:cxn>
                  <a:cxn ang="0">
                    <a:pos x="0" y="50"/>
                  </a:cxn>
                  <a:cxn ang="0">
                    <a:pos x="279" y="46"/>
                  </a:cxn>
                  <a:cxn ang="0">
                    <a:pos x="279" y="0"/>
                  </a:cxn>
                </a:cxnLst>
                <a:rect l="0" t="0" r="r" b="b"/>
                <a:pathLst>
                  <a:path w="279" h="50">
                    <a:moveTo>
                      <a:pt x="279" y="0"/>
                    </a:moveTo>
                    <a:lnTo>
                      <a:pt x="0" y="5"/>
                    </a:lnTo>
                    <a:lnTo>
                      <a:pt x="0" y="50"/>
                    </a:lnTo>
                    <a:lnTo>
                      <a:pt x="279" y="46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 sz="1400" dirty="0">
                  <a:latin typeface="+mj-lt"/>
                </a:endParaRPr>
              </a:p>
            </p:txBody>
          </p:sp>
        </p:grpSp>
        <p:sp>
          <p:nvSpPr>
            <p:cNvPr id="105" name="ZoneTexte 104"/>
            <p:cNvSpPr txBox="1"/>
            <p:nvPr/>
          </p:nvSpPr>
          <p:spPr>
            <a:xfrm>
              <a:off x="1726008" y="5248510"/>
              <a:ext cx="5725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/>
                <a:t>M</a:t>
              </a:r>
              <a:r>
                <a:rPr lang="fr-FR" sz="1400" dirty="0" smtClean="0"/>
                <a:t>OX</a:t>
              </a: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6019161" y="916002"/>
            <a:ext cx="3266870" cy="1497586"/>
            <a:chOff x="42189" y="5211127"/>
            <a:chExt cx="3266870" cy="1497586"/>
          </a:xfrm>
        </p:grpSpPr>
        <p:grpSp>
          <p:nvGrpSpPr>
            <p:cNvPr id="12" name="Groupe 11"/>
            <p:cNvGrpSpPr/>
            <p:nvPr/>
          </p:nvGrpSpPr>
          <p:grpSpPr>
            <a:xfrm>
              <a:off x="42189" y="5211127"/>
              <a:ext cx="2504870" cy="735586"/>
              <a:chOff x="144463" y="5211127"/>
              <a:chExt cx="2504870" cy="735586"/>
            </a:xfrm>
          </p:grpSpPr>
          <p:grpSp>
            <p:nvGrpSpPr>
              <p:cNvPr id="13" name="Groupe 12"/>
              <p:cNvGrpSpPr/>
              <p:nvPr/>
            </p:nvGrpSpPr>
            <p:grpSpPr>
              <a:xfrm>
                <a:off x="827584" y="5211127"/>
                <a:ext cx="1821749" cy="735586"/>
                <a:chOff x="1042552" y="5211127"/>
                <a:chExt cx="1821749" cy="735586"/>
              </a:xfrm>
            </p:grpSpPr>
            <p:grpSp>
              <p:nvGrpSpPr>
                <p:cNvPr id="25" name="Group 2"/>
                <p:cNvGrpSpPr>
                  <a:grpSpLocks/>
                </p:cNvGrpSpPr>
                <p:nvPr/>
              </p:nvGrpSpPr>
              <p:grpSpPr bwMode="auto">
                <a:xfrm>
                  <a:off x="1042552" y="5211127"/>
                  <a:ext cx="1821749" cy="735586"/>
                  <a:chOff x="1536" y="2294"/>
                  <a:chExt cx="1243" cy="520"/>
                </a:xfrm>
              </p:grpSpPr>
              <p:sp>
                <p:nvSpPr>
                  <p:cNvPr id="27" name="Freeform 3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90" cy="228"/>
                  </a:xfrm>
                  <a:custGeom>
                    <a:avLst/>
                    <a:gdLst/>
                    <a:ahLst/>
                    <a:cxnLst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71" y="4"/>
                      </a:cxn>
                      <a:cxn ang="0">
                        <a:pos x="731" y="16"/>
                      </a:cxn>
                      <a:cxn ang="0">
                        <a:pos x="789" y="33"/>
                      </a:cxn>
                      <a:cxn ang="0">
                        <a:pos x="845" y="56"/>
                      </a:cxn>
                      <a:cxn ang="0">
                        <a:pos x="899" y="84"/>
                      </a:cxn>
                      <a:cxn ang="0">
                        <a:pos x="948" y="119"/>
                      </a:cxn>
                      <a:cxn ang="0">
                        <a:pos x="996" y="157"/>
                      </a:cxn>
                      <a:cxn ang="0">
                        <a:pos x="1039" y="201"/>
                      </a:cxn>
                      <a:cxn ang="0">
                        <a:pos x="1079" y="248"/>
                      </a:cxn>
                      <a:cxn ang="0">
                        <a:pos x="1113" y="299"/>
                      </a:cxn>
                      <a:cxn ang="0">
                        <a:pos x="1144" y="354"/>
                      </a:cxn>
                      <a:cxn ang="0">
                        <a:pos x="1169" y="413"/>
                      </a:cxn>
                      <a:cxn ang="0">
                        <a:pos x="1189" y="474"/>
                      </a:cxn>
                      <a:cxn ang="0">
                        <a:pos x="1205" y="536"/>
                      </a:cxn>
                      <a:cxn ang="0">
                        <a:pos x="1214" y="601"/>
                      </a:cxn>
                      <a:cxn ang="0">
                        <a:pos x="1217" y="669"/>
                      </a:cxn>
                      <a:cxn ang="0">
                        <a:pos x="1217" y="672"/>
                      </a:cxn>
                      <a:cxn ang="0">
                        <a:pos x="1217" y="676"/>
                      </a:cxn>
                      <a:cxn ang="0">
                        <a:pos x="1217" y="679"/>
                      </a:cxn>
                      <a:cxn ang="0">
                        <a:pos x="1217" y="683"/>
                      </a:cxn>
                      <a:cxn ang="0">
                        <a:pos x="1" y="665"/>
                      </a:cxn>
                    </a:cxnLst>
                    <a:rect l="0" t="0" r="r" b="b"/>
                    <a:pathLst>
                      <a:path w="1217" h="683">
                        <a:moveTo>
                          <a:pt x="1" y="665"/>
                        </a:move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71" y="4"/>
                        </a:lnTo>
                        <a:lnTo>
                          <a:pt x="731" y="16"/>
                        </a:lnTo>
                        <a:lnTo>
                          <a:pt x="789" y="33"/>
                        </a:lnTo>
                        <a:lnTo>
                          <a:pt x="845" y="56"/>
                        </a:lnTo>
                        <a:lnTo>
                          <a:pt x="899" y="84"/>
                        </a:lnTo>
                        <a:lnTo>
                          <a:pt x="948" y="119"/>
                        </a:lnTo>
                        <a:lnTo>
                          <a:pt x="996" y="157"/>
                        </a:lnTo>
                        <a:lnTo>
                          <a:pt x="1039" y="201"/>
                        </a:lnTo>
                        <a:lnTo>
                          <a:pt x="1079" y="248"/>
                        </a:lnTo>
                        <a:lnTo>
                          <a:pt x="1113" y="299"/>
                        </a:lnTo>
                        <a:lnTo>
                          <a:pt x="1144" y="354"/>
                        </a:lnTo>
                        <a:lnTo>
                          <a:pt x="1169" y="413"/>
                        </a:lnTo>
                        <a:lnTo>
                          <a:pt x="1189" y="474"/>
                        </a:lnTo>
                        <a:lnTo>
                          <a:pt x="1205" y="536"/>
                        </a:lnTo>
                        <a:lnTo>
                          <a:pt x="1214" y="601"/>
                        </a:lnTo>
                        <a:lnTo>
                          <a:pt x="1217" y="669"/>
                        </a:lnTo>
                        <a:lnTo>
                          <a:pt x="1217" y="672"/>
                        </a:lnTo>
                        <a:lnTo>
                          <a:pt x="1217" y="676"/>
                        </a:lnTo>
                        <a:lnTo>
                          <a:pt x="1217" y="679"/>
                        </a:lnTo>
                        <a:lnTo>
                          <a:pt x="1217" y="683"/>
                        </a:lnTo>
                        <a:lnTo>
                          <a:pt x="1" y="66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" name="Freeform 4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77" cy="227"/>
                  </a:xfrm>
                  <a:custGeom>
                    <a:avLst/>
                    <a:gdLst/>
                    <a:ahLst/>
                    <a:cxnLst>
                      <a:cxn ang="0">
                        <a:pos x="1140" y="347"/>
                      </a:cxn>
                      <a:cxn ang="0">
                        <a:pos x="1153" y="387"/>
                      </a:cxn>
                      <a:cxn ang="0">
                        <a:pos x="1165" y="427"/>
                      </a:cxn>
                      <a:cxn ang="0">
                        <a:pos x="1174" y="468"/>
                      </a:cxn>
                      <a:cxn ang="0">
                        <a:pos x="1181" y="510"/>
                      </a:cxn>
                      <a:cxn ang="0">
                        <a:pos x="1184" y="552"/>
                      </a:cxn>
                      <a:cxn ang="0">
                        <a:pos x="1186" y="595"/>
                      </a:cxn>
                      <a:cxn ang="0">
                        <a:pos x="1185" y="639"/>
                      </a:cxn>
                      <a:cxn ang="0">
                        <a:pos x="1181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51" y="3"/>
                      </a:cxn>
                      <a:cxn ang="0">
                        <a:pos x="692" y="8"/>
                      </a:cxn>
                      <a:cxn ang="0">
                        <a:pos x="734" y="16"/>
                      </a:cxn>
                      <a:cxn ang="0">
                        <a:pos x="774" y="27"/>
                      </a:cxn>
                      <a:cxn ang="0">
                        <a:pos x="812" y="41"/>
                      </a:cxn>
                      <a:cxn ang="0">
                        <a:pos x="849" y="57"/>
                      </a:cxn>
                      <a:cxn ang="0">
                        <a:pos x="885" y="77"/>
                      </a:cxn>
                      <a:cxn ang="0">
                        <a:pos x="920" y="99"/>
                      </a:cxn>
                      <a:cxn ang="0">
                        <a:pos x="955" y="123"/>
                      </a:cxn>
                      <a:cxn ang="0">
                        <a:pos x="987" y="149"/>
                      </a:cxn>
                      <a:cxn ang="0">
                        <a:pos x="1016" y="177"/>
                      </a:cxn>
                      <a:cxn ang="0">
                        <a:pos x="1045" y="208"/>
                      </a:cxn>
                      <a:cxn ang="0">
                        <a:pos x="1072" y="240"/>
                      </a:cxn>
                      <a:cxn ang="0">
                        <a:pos x="1096" y="274"/>
                      </a:cxn>
                      <a:cxn ang="0">
                        <a:pos x="1120" y="310"/>
                      </a:cxn>
                      <a:cxn ang="0">
                        <a:pos x="1140" y="347"/>
                      </a:cxn>
                    </a:cxnLst>
                    <a:rect l="0" t="0" r="r" b="b"/>
                    <a:pathLst>
                      <a:path w="1186" h="681">
                        <a:moveTo>
                          <a:pt x="1140" y="347"/>
                        </a:moveTo>
                        <a:lnTo>
                          <a:pt x="1153" y="387"/>
                        </a:lnTo>
                        <a:lnTo>
                          <a:pt x="1165" y="427"/>
                        </a:lnTo>
                        <a:lnTo>
                          <a:pt x="1174" y="468"/>
                        </a:lnTo>
                        <a:lnTo>
                          <a:pt x="1181" y="510"/>
                        </a:lnTo>
                        <a:lnTo>
                          <a:pt x="1184" y="552"/>
                        </a:lnTo>
                        <a:lnTo>
                          <a:pt x="1186" y="595"/>
                        </a:lnTo>
                        <a:lnTo>
                          <a:pt x="1185" y="639"/>
                        </a:lnTo>
                        <a:lnTo>
                          <a:pt x="1181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51" y="3"/>
                        </a:lnTo>
                        <a:lnTo>
                          <a:pt x="692" y="8"/>
                        </a:lnTo>
                        <a:lnTo>
                          <a:pt x="734" y="16"/>
                        </a:lnTo>
                        <a:lnTo>
                          <a:pt x="774" y="27"/>
                        </a:lnTo>
                        <a:lnTo>
                          <a:pt x="812" y="41"/>
                        </a:lnTo>
                        <a:lnTo>
                          <a:pt x="849" y="57"/>
                        </a:lnTo>
                        <a:lnTo>
                          <a:pt x="885" y="77"/>
                        </a:lnTo>
                        <a:lnTo>
                          <a:pt x="920" y="99"/>
                        </a:lnTo>
                        <a:lnTo>
                          <a:pt x="955" y="123"/>
                        </a:lnTo>
                        <a:lnTo>
                          <a:pt x="987" y="149"/>
                        </a:lnTo>
                        <a:lnTo>
                          <a:pt x="1016" y="177"/>
                        </a:lnTo>
                        <a:lnTo>
                          <a:pt x="1045" y="208"/>
                        </a:lnTo>
                        <a:lnTo>
                          <a:pt x="1072" y="240"/>
                        </a:lnTo>
                        <a:lnTo>
                          <a:pt x="1096" y="274"/>
                        </a:lnTo>
                        <a:lnTo>
                          <a:pt x="1120" y="310"/>
                        </a:lnTo>
                        <a:lnTo>
                          <a:pt x="1140" y="34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" name="Freeform 5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63" cy="227"/>
                  </a:xfrm>
                  <a:custGeom>
                    <a:avLst/>
                    <a:gdLst/>
                    <a:ahLst/>
                    <a:cxnLst>
                      <a:cxn ang="0">
                        <a:pos x="1064" y="230"/>
                      </a:cxn>
                      <a:cxn ang="0">
                        <a:pos x="1091" y="281"/>
                      </a:cxn>
                      <a:cxn ang="0">
                        <a:pos x="1113" y="333"/>
                      </a:cxn>
                      <a:cxn ang="0">
                        <a:pos x="1129" y="389"/>
                      </a:cxn>
                      <a:cxn ang="0">
                        <a:pos x="1141" y="444"/>
                      </a:cxn>
                      <a:cxn ang="0">
                        <a:pos x="1148" y="503"/>
                      </a:cxn>
                      <a:cxn ang="0">
                        <a:pos x="1149" y="561"/>
                      </a:cxn>
                      <a:cxn ang="0">
                        <a:pos x="1146" y="621"/>
                      </a:cxn>
                      <a:cxn ang="0">
                        <a:pos x="1138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42" y="2"/>
                      </a:cxn>
                      <a:cxn ang="0">
                        <a:pos x="675" y="6"/>
                      </a:cxn>
                      <a:cxn ang="0">
                        <a:pos x="708" y="11"/>
                      </a:cxn>
                      <a:cxn ang="0">
                        <a:pos x="740" y="18"/>
                      </a:cxn>
                      <a:cxn ang="0">
                        <a:pos x="772" y="27"/>
                      </a:cxn>
                      <a:cxn ang="0">
                        <a:pos x="803" y="37"/>
                      </a:cxn>
                      <a:cxn ang="0">
                        <a:pos x="832" y="51"/>
                      </a:cxn>
                      <a:cxn ang="0">
                        <a:pos x="863" y="64"/>
                      </a:cxn>
                      <a:cxn ang="0">
                        <a:pos x="891" y="80"/>
                      </a:cxn>
                      <a:cxn ang="0">
                        <a:pos x="919" y="97"/>
                      </a:cxn>
                      <a:cxn ang="0">
                        <a:pos x="945" y="116"/>
                      </a:cxn>
                      <a:cxn ang="0">
                        <a:pos x="971" y="136"/>
                      </a:cxn>
                      <a:cxn ang="0">
                        <a:pos x="996" y="158"/>
                      </a:cxn>
                      <a:cxn ang="0">
                        <a:pos x="1020" y="181"/>
                      </a:cxn>
                      <a:cxn ang="0">
                        <a:pos x="1043" y="205"/>
                      </a:cxn>
                      <a:cxn ang="0">
                        <a:pos x="1064" y="230"/>
                      </a:cxn>
                    </a:cxnLst>
                    <a:rect l="0" t="0" r="r" b="b"/>
                    <a:pathLst>
                      <a:path w="1149" h="681">
                        <a:moveTo>
                          <a:pt x="1064" y="230"/>
                        </a:moveTo>
                        <a:lnTo>
                          <a:pt x="1091" y="281"/>
                        </a:lnTo>
                        <a:lnTo>
                          <a:pt x="1113" y="333"/>
                        </a:lnTo>
                        <a:lnTo>
                          <a:pt x="1129" y="389"/>
                        </a:lnTo>
                        <a:lnTo>
                          <a:pt x="1141" y="444"/>
                        </a:lnTo>
                        <a:lnTo>
                          <a:pt x="1148" y="503"/>
                        </a:lnTo>
                        <a:lnTo>
                          <a:pt x="1149" y="561"/>
                        </a:lnTo>
                        <a:lnTo>
                          <a:pt x="1146" y="621"/>
                        </a:lnTo>
                        <a:lnTo>
                          <a:pt x="1138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42" y="2"/>
                        </a:lnTo>
                        <a:lnTo>
                          <a:pt x="675" y="6"/>
                        </a:lnTo>
                        <a:lnTo>
                          <a:pt x="708" y="11"/>
                        </a:lnTo>
                        <a:lnTo>
                          <a:pt x="740" y="18"/>
                        </a:lnTo>
                        <a:lnTo>
                          <a:pt x="772" y="27"/>
                        </a:lnTo>
                        <a:lnTo>
                          <a:pt x="803" y="37"/>
                        </a:lnTo>
                        <a:lnTo>
                          <a:pt x="832" y="51"/>
                        </a:lnTo>
                        <a:lnTo>
                          <a:pt x="863" y="64"/>
                        </a:lnTo>
                        <a:lnTo>
                          <a:pt x="891" y="80"/>
                        </a:lnTo>
                        <a:lnTo>
                          <a:pt x="919" y="97"/>
                        </a:lnTo>
                        <a:lnTo>
                          <a:pt x="945" y="116"/>
                        </a:lnTo>
                        <a:lnTo>
                          <a:pt x="971" y="136"/>
                        </a:lnTo>
                        <a:lnTo>
                          <a:pt x="996" y="158"/>
                        </a:lnTo>
                        <a:lnTo>
                          <a:pt x="1020" y="181"/>
                        </a:lnTo>
                        <a:lnTo>
                          <a:pt x="1043" y="205"/>
                        </a:lnTo>
                        <a:lnTo>
                          <a:pt x="1064" y="230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" name="Freeform 6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48" cy="227"/>
                  </a:xfrm>
                  <a:custGeom>
                    <a:avLst/>
                    <a:gdLst/>
                    <a:ahLst/>
                    <a:cxnLst>
                      <a:cxn ang="0">
                        <a:pos x="1004" y="165"/>
                      </a:cxn>
                      <a:cxn ang="0">
                        <a:pos x="1040" y="220"/>
                      </a:cxn>
                      <a:cxn ang="0">
                        <a:pos x="1069" y="278"/>
                      </a:cxn>
                      <a:cxn ang="0">
                        <a:pos x="1091" y="341"/>
                      </a:cxn>
                      <a:cxn ang="0">
                        <a:pos x="1105" y="406"/>
                      </a:cxn>
                      <a:cxn ang="0">
                        <a:pos x="1112" y="472"/>
                      </a:cxn>
                      <a:cxn ang="0">
                        <a:pos x="1113" y="540"/>
                      </a:cxn>
                      <a:cxn ang="0">
                        <a:pos x="1107" y="611"/>
                      </a:cxn>
                      <a:cxn ang="0">
                        <a:pos x="1095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6" y="2"/>
                      </a:cxn>
                      <a:cxn ang="0">
                        <a:pos x="664" y="4"/>
                      </a:cxn>
                      <a:cxn ang="0">
                        <a:pos x="692" y="8"/>
                      </a:cxn>
                      <a:cxn ang="0">
                        <a:pos x="719" y="14"/>
                      </a:cxn>
                      <a:cxn ang="0">
                        <a:pos x="746" y="19"/>
                      </a:cxn>
                      <a:cxn ang="0">
                        <a:pos x="772" y="27"/>
                      </a:cxn>
                      <a:cxn ang="0">
                        <a:pos x="797" y="36"/>
                      </a:cxn>
                      <a:cxn ang="0">
                        <a:pos x="823" y="45"/>
                      </a:cxn>
                      <a:cxn ang="0">
                        <a:pos x="847" y="57"/>
                      </a:cxn>
                      <a:cxn ang="0">
                        <a:pos x="872" y="69"/>
                      </a:cxn>
                      <a:cxn ang="0">
                        <a:pos x="895" y="83"/>
                      </a:cxn>
                      <a:cxn ang="0">
                        <a:pos x="919" y="97"/>
                      </a:cxn>
                      <a:cxn ang="0">
                        <a:pos x="941" y="113"/>
                      </a:cxn>
                      <a:cxn ang="0">
                        <a:pos x="963" y="129"/>
                      </a:cxn>
                      <a:cxn ang="0">
                        <a:pos x="984" y="147"/>
                      </a:cxn>
                      <a:cxn ang="0">
                        <a:pos x="1004" y="165"/>
                      </a:cxn>
                    </a:cxnLst>
                    <a:rect l="0" t="0" r="r" b="b"/>
                    <a:pathLst>
                      <a:path w="1113" h="680">
                        <a:moveTo>
                          <a:pt x="1004" y="165"/>
                        </a:moveTo>
                        <a:lnTo>
                          <a:pt x="1040" y="220"/>
                        </a:lnTo>
                        <a:lnTo>
                          <a:pt x="1069" y="278"/>
                        </a:lnTo>
                        <a:lnTo>
                          <a:pt x="1091" y="341"/>
                        </a:lnTo>
                        <a:lnTo>
                          <a:pt x="1105" y="406"/>
                        </a:lnTo>
                        <a:lnTo>
                          <a:pt x="1112" y="472"/>
                        </a:lnTo>
                        <a:lnTo>
                          <a:pt x="1113" y="540"/>
                        </a:lnTo>
                        <a:lnTo>
                          <a:pt x="1107" y="611"/>
                        </a:lnTo>
                        <a:lnTo>
                          <a:pt x="1095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6" y="2"/>
                        </a:lnTo>
                        <a:lnTo>
                          <a:pt x="664" y="4"/>
                        </a:lnTo>
                        <a:lnTo>
                          <a:pt x="692" y="8"/>
                        </a:lnTo>
                        <a:lnTo>
                          <a:pt x="719" y="14"/>
                        </a:lnTo>
                        <a:lnTo>
                          <a:pt x="746" y="19"/>
                        </a:lnTo>
                        <a:lnTo>
                          <a:pt x="772" y="27"/>
                        </a:lnTo>
                        <a:lnTo>
                          <a:pt x="797" y="36"/>
                        </a:lnTo>
                        <a:lnTo>
                          <a:pt x="823" y="45"/>
                        </a:lnTo>
                        <a:lnTo>
                          <a:pt x="847" y="57"/>
                        </a:lnTo>
                        <a:lnTo>
                          <a:pt x="872" y="69"/>
                        </a:lnTo>
                        <a:lnTo>
                          <a:pt x="895" y="83"/>
                        </a:lnTo>
                        <a:lnTo>
                          <a:pt x="919" y="97"/>
                        </a:lnTo>
                        <a:lnTo>
                          <a:pt x="941" y="113"/>
                        </a:lnTo>
                        <a:lnTo>
                          <a:pt x="963" y="129"/>
                        </a:lnTo>
                        <a:lnTo>
                          <a:pt x="984" y="147"/>
                        </a:lnTo>
                        <a:lnTo>
                          <a:pt x="1004" y="165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" name="Freeform 7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34" cy="227"/>
                  </a:xfrm>
                  <a:custGeom>
                    <a:avLst/>
                    <a:gdLst/>
                    <a:ahLst/>
                    <a:cxnLst>
                      <a:cxn ang="0">
                        <a:pos x="955" y="123"/>
                      </a:cxn>
                      <a:cxn ang="0">
                        <a:pos x="999" y="180"/>
                      </a:cxn>
                      <a:cxn ang="0">
                        <a:pos x="1033" y="241"/>
                      </a:cxn>
                      <a:cxn ang="0">
                        <a:pos x="1057" y="307"/>
                      </a:cxn>
                      <a:cxn ang="0">
                        <a:pos x="1073" y="377"/>
                      </a:cxn>
                      <a:cxn ang="0">
                        <a:pos x="1079" y="450"/>
                      </a:cxn>
                      <a:cxn ang="0">
                        <a:pos x="1076" y="526"/>
                      </a:cxn>
                      <a:cxn ang="0">
                        <a:pos x="1065" y="603"/>
                      </a:cxn>
                      <a:cxn ang="0">
                        <a:pos x="1048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2" y="2"/>
                      </a:cxn>
                      <a:cxn ang="0">
                        <a:pos x="656" y="3"/>
                      </a:cxn>
                      <a:cxn ang="0">
                        <a:pos x="679" y="6"/>
                      </a:cxn>
                      <a:cxn ang="0">
                        <a:pos x="703" y="10"/>
                      </a:cxn>
                      <a:cxn ang="0">
                        <a:pos x="726" y="15"/>
                      </a:cxn>
                      <a:cxn ang="0">
                        <a:pos x="748" y="20"/>
                      </a:cxn>
                      <a:cxn ang="0">
                        <a:pos x="771" y="27"/>
                      </a:cxn>
                      <a:cxn ang="0">
                        <a:pos x="792" y="33"/>
                      </a:cxn>
                      <a:cxn ang="0">
                        <a:pos x="815" y="43"/>
                      </a:cxn>
                      <a:cxn ang="0">
                        <a:pos x="836" y="51"/>
                      </a:cxn>
                      <a:cxn ang="0">
                        <a:pos x="856" y="61"/>
                      </a:cxn>
                      <a:cxn ang="0">
                        <a:pos x="877" y="72"/>
                      </a:cxn>
                      <a:cxn ang="0">
                        <a:pos x="897" y="84"/>
                      </a:cxn>
                      <a:cxn ang="0">
                        <a:pos x="917" y="96"/>
                      </a:cxn>
                      <a:cxn ang="0">
                        <a:pos x="936" y="109"/>
                      </a:cxn>
                      <a:cxn ang="0">
                        <a:pos x="955" y="123"/>
                      </a:cxn>
                    </a:cxnLst>
                    <a:rect l="0" t="0" r="r" b="b"/>
                    <a:pathLst>
                      <a:path w="1079" h="680">
                        <a:moveTo>
                          <a:pt x="955" y="123"/>
                        </a:moveTo>
                        <a:lnTo>
                          <a:pt x="999" y="180"/>
                        </a:lnTo>
                        <a:lnTo>
                          <a:pt x="1033" y="241"/>
                        </a:lnTo>
                        <a:lnTo>
                          <a:pt x="1057" y="307"/>
                        </a:lnTo>
                        <a:lnTo>
                          <a:pt x="1073" y="377"/>
                        </a:lnTo>
                        <a:lnTo>
                          <a:pt x="1079" y="450"/>
                        </a:lnTo>
                        <a:lnTo>
                          <a:pt x="1076" y="526"/>
                        </a:lnTo>
                        <a:lnTo>
                          <a:pt x="1065" y="603"/>
                        </a:lnTo>
                        <a:lnTo>
                          <a:pt x="1048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2" y="2"/>
                        </a:lnTo>
                        <a:lnTo>
                          <a:pt x="656" y="3"/>
                        </a:lnTo>
                        <a:lnTo>
                          <a:pt x="679" y="6"/>
                        </a:lnTo>
                        <a:lnTo>
                          <a:pt x="703" y="10"/>
                        </a:lnTo>
                        <a:lnTo>
                          <a:pt x="726" y="15"/>
                        </a:lnTo>
                        <a:lnTo>
                          <a:pt x="748" y="20"/>
                        </a:lnTo>
                        <a:lnTo>
                          <a:pt x="771" y="27"/>
                        </a:lnTo>
                        <a:lnTo>
                          <a:pt x="792" y="33"/>
                        </a:lnTo>
                        <a:lnTo>
                          <a:pt x="815" y="43"/>
                        </a:lnTo>
                        <a:lnTo>
                          <a:pt x="836" y="51"/>
                        </a:lnTo>
                        <a:lnTo>
                          <a:pt x="856" y="61"/>
                        </a:lnTo>
                        <a:lnTo>
                          <a:pt x="877" y="72"/>
                        </a:lnTo>
                        <a:lnTo>
                          <a:pt x="897" y="84"/>
                        </a:lnTo>
                        <a:lnTo>
                          <a:pt x="917" y="96"/>
                        </a:lnTo>
                        <a:lnTo>
                          <a:pt x="936" y="109"/>
                        </a:lnTo>
                        <a:lnTo>
                          <a:pt x="955" y="123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" name="Freeform 8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21" cy="227"/>
                  </a:xfrm>
                  <a:custGeom>
                    <a:avLst/>
                    <a:gdLst/>
                    <a:ahLst/>
                    <a:cxnLst>
                      <a:cxn ang="0">
                        <a:pos x="908" y="91"/>
                      </a:cxn>
                      <a:cxn ang="0">
                        <a:pos x="961" y="148"/>
                      </a:cxn>
                      <a:cxn ang="0">
                        <a:pos x="1001" y="212"/>
                      </a:cxn>
                      <a:cxn ang="0">
                        <a:pos x="1028" y="281"/>
                      </a:cxn>
                      <a:cxn ang="0">
                        <a:pos x="1043" y="354"/>
                      </a:cxn>
                      <a:cxn ang="0">
                        <a:pos x="1045" y="432"/>
                      </a:cxn>
                      <a:cxn ang="0">
                        <a:pos x="1039" y="512"/>
                      </a:cxn>
                      <a:cxn ang="0">
                        <a:pos x="1024" y="595"/>
                      </a:cxn>
                      <a:cxn ang="0">
                        <a:pos x="1000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8" y="0"/>
                      </a:cxn>
                      <a:cxn ang="0">
                        <a:pos x="650" y="2"/>
                      </a:cxn>
                      <a:cxn ang="0">
                        <a:pos x="670" y="4"/>
                      </a:cxn>
                      <a:cxn ang="0">
                        <a:pos x="688" y="7"/>
                      </a:cxn>
                      <a:cxn ang="0">
                        <a:pos x="708" y="11"/>
                      </a:cxn>
                      <a:cxn ang="0">
                        <a:pos x="728" y="15"/>
                      </a:cxn>
                      <a:cxn ang="0">
                        <a:pos x="747" y="20"/>
                      </a:cxn>
                      <a:cxn ang="0">
                        <a:pos x="767" y="25"/>
                      </a:cxn>
                      <a:cxn ang="0">
                        <a:pos x="785" y="31"/>
                      </a:cxn>
                      <a:cxn ang="0">
                        <a:pos x="803" y="37"/>
                      </a:cxn>
                      <a:cxn ang="0">
                        <a:pos x="821" y="45"/>
                      </a:cxn>
                      <a:cxn ang="0">
                        <a:pos x="840" y="53"/>
                      </a:cxn>
                      <a:cxn ang="0">
                        <a:pos x="857" y="61"/>
                      </a:cxn>
                      <a:cxn ang="0">
                        <a:pos x="875" y="71"/>
                      </a:cxn>
                      <a:cxn ang="0">
                        <a:pos x="891" y="80"/>
                      </a:cxn>
                      <a:cxn ang="0">
                        <a:pos x="908" y="91"/>
                      </a:cxn>
                    </a:cxnLst>
                    <a:rect l="0" t="0" r="r" b="b"/>
                    <a:pathLst>
                      <a:path w="1045" h="679">
                        <a:moveTo>
                          <a:pt x="908" y="91"/>
                        </a:moveTo>
                        <a:lnTo>
                          <a:pt x="961" y="148"/>
                        </a:lnTo>
                        <a:lnTo>
                          <a:pt x="1001" y="212"/>
                        </a:lnTo>
                        <a:lnTo>
                          <a:pt x="1028" y="281"/>
                        </a:lnTo>
                        <a:lnTo>
                          <a:pt x="1043" y="354"/>
                        </a:lnTo>
                        <a:lnTo>
                          <a:pt x="1045" y="432"/>
                        </a:lnTo>
                        <a:lnTo>
                          <a:pt x="1039" y="512"/>
                        </a:lnTo>
                        <a:lnTo>
                          <a:pt x="1024" y="595"/>
                        </a:lnTo>
                        <a:lnTo>
                          <a:pt x="1000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8" y="0"/>
                        </a:lnTo>
                        <a:lnTo>
                          <a:pt x="650" y="2"/>
                        </a:lnTo>
                        <a:lnTo>
                          <a:pt x="670" y="4"/>
                        </a:lnTo>
                        <a:lnTo>
                          <a:pt x="688" y="7"/>
                        </a:lnTo>
                        <a:lnTo>
                          <a:pt x="708" y="11"/>
                        </a:lnTo>
                        <a:lnTo>
                          <a:pt x="728" y="15"/>
                        </a:lnTo>
                        <a:lnTo>
                          <a:pt x="747" y="20"/>
                        </a:lnTo>
                        <a:lnTo>
                          <a:pt x="767" y="25"/>
                        </a:lnTo>
                        <a:lnTo>
                          <a:pt x="785" y="31"/>
                        </a:lnTo>
                        <a:lnTo>
                          <a:pt x="803" y="37"/>
                        </a:lnTo>
                        <a:lnTo>
                          <a:pt x="821" y="45"/>
                        </a:lnTo>
                        <a:lnTo>
                          <a:pt x="840" y="53"/>
                        </a:lnTo>
                        <a:lnTo>
                          <a:pt x="857" y="61"/>
                        </a:lnTo>
                        <a:lnTo>
                          <a:pt x="875" y="71"/>
                        </a:lnTo>
                        <a:lnTo>
                          <a:pt x="891" y="80"/>
                        </a:lnTo>
                        <a:lnTo>
                          <a:pt x="908" y="9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" name="Freeform 9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07" cy="227"/>
                  </a:xfrm>
                  <a:custGeom>
                    <a:avLst/>
                    <a:gdLst/>
                    <a:ahLst/>
                    <a:cxnLst>
                      <a:cxn ang="0">
                        <a:pos x="867" y="67"/>
                      </a:cxn>
                      <a:cxn ang="0">
                        <a:pos x="928" y="124"/>
                      </a:cxn>
                      <a:cxn ang="0">
                        <a:pos x="972" y="189"/>
                      </a:cxn>
                      <a:cxn ang="0">
                        <a:pos x="999" y="261"/>
                      </a:cxn>
                      <a:cxn ang="0">
                        <a:pos x="1012" y="337"/>
                      </a:cxn>
                      <a:cxn ang="0">
                        <a:pos x="1012" y="418"/>
                      </a:cxn>
                      <a:cxn ang="0">
                        <a:pos x="1000" y="503"/>
                      </a:cxn>
                      <a:cxn ang="0">
                        <a:pos x="979" y="591"/>
                      </a:cxn>
                      <a:cxn ang="0">
                        <a:pos x="949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6" y="0"/>
                      </a:cxn>
                      <a:cxn ang="0">
                        <a:pos x="643" y="2"/>
                      </a:cxn>
                      <a:cxn ang="0">
                        <a:pos x="659" y="3"/>
                      </a:cxn>
                      <a:cxn ang="0">
                        <a:pos x="676" y="6"/>
                      </a:cxn>
                      <a:cxn ang="0">
                        <a:pos x="694" y="8"/>
                      </a:cxn>
                      <a:cxn ang="0">
                        <a:pos x="710" y="11"/>
                      </a:cxn>
                      <a:cxn ang="0">
                        <a:pos x="727" y="15"/>
                      </a:cxn>
                      <a:cxn ang="0">
                        <a:pos x="743" y="19"/>
                      </a:cxn>
                      <a:cxn ang="0">
                        <a:pos x="759" y="23"/>
                      </a:cxn>
                      <a:cxn ang="0">
                        <a:pos x="775" y="28"/>
                      </a:cxn>
                      <a:cxn ang="0">
                        <a:pos x="791" y="33"/>
                      </a:cxn>
                      <a:cxn ang="0">
                        <a:pos x="807" y="39"/>
                      </a:cxn>
                      <a:cxn ang="0">
                        <a:pos x="821" y="45"/>
                      </a:cxn>
                      <a:cxn ang="0">
                        <a:pos x="837" y="52"/>
                      </a:cxn>
                      <a:cxn ang="0">
                        <a:pos x="852" y="59"/>
                      </a:cxn>
                      <a:cxn ang="0">
                        <a:pos x="867" y="67"/>
                      </a:cxn>
                    </a:cxnLst>
                    <a:rect l="0" t="0" r="r" b="b"/>
                    <a:pathLst>
                      <a:path w="1012" h="679">
                        <a:moveTo>
                          <a:pt x="867" y="67"/>
                        </a:moveTo>
                        <a:lnTo>
                          <a:pt x="928" y="124"/>
                        </a:lnTo>
                        <a:lnTo>
                          <a:pt x="972" y="189"/>
                        </a:lnTo>
                        <a:lnTo>
                          <a:pt x="999" y="261"/>
                        </a:lnTo>
                        <a:lnTo>
                          <a:pt x="1012" y="337"/>
                        </a:lnTo>
                        <a:lnTo>
                          <a:pt x="1012" y="418"/>
                        </a:lnTo>
                        <a:lnTo>
                          <a:pt x="1000" y="503"/>
                        </a:lnTo>
                        <a:lnTo>
                          <a:pt x="979" y="591"/>
                        </a:lnTo>
                        <a:lnTo>
                          <a:pt x="949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6" y="0"/>
                        </a:lnTo>
                        <a:lnTo>
                          <a:pt x="643" y="2"/>
                        </a:lnTo>
                        <a:lnTo>
                          <a:pt x="659" y="3"/>
                        </a:lnTo>
                        <a:lnTo>
                          <a:pt x="676" y="6"/>
                        </a:lnTo>
                        <a:lnTo>
                          <a:pt x="694" y="8"/>
                        </a:lnTo>
                        <a:lnTo>
                          <a:pt x="710" y="11"/>
                        </a:lnTo>
                        <a:lnTo>
                          <a:pt x="727" y="15"/>
                        </a:lnTo>
                        <a:lnTo>
                          <a:pt x="743" y="19"/>
                        </a:lnTo>
                        <a:lnTo>
                          <a:pt x="759" y="23"/>
                        </a:lnTo>
                        <a:lnTo>
                          <a:pt x="775" y="28"/>
                        </a:lnTo>
                        <a:lnTo>
                          <a:pt x="791" y="33"/>
                        </a:lnTo>
                        <a:lnTo>
                          <a:pt x="807" y="39"/>
                        </a:lnTo>
                        <a:lnTo>
                          <a:pt x="821" y="45"/>
                        </a:lnTo>
                        <a:lnTo>
                          <a:pt x="837" y="52"/>
                        </a:lnTo>
                        <a:lnTo>
                          <a:pt x="852" y="59"/>
                        </a:lnTo>
                        <a:lnTo>
                          <a:pt x="867" y="67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4" name="Freeform 10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96" cy="226"/>
                  </a:xfrm>
                  <a:custGeom>
                    <a:avLst/>
                    <a:gdLst/>
                    <a:ahLst/>
                    <a:cxnLst>
                      <a:cxn ang="0">
                        <a:pos x="828" y="48"/>
                      </a:cxn>
                      <a:cxn ang="0">
                        <a:pos x="831" y="49"/>
                      </a:cxn>
                      <a:cxn ang="0">
                        <a:pos x="832" y="51"/>
                      </a:cxn>
                      <a:cxn ang="0">
                        <a:pos x="835" y="53"/>
                      </a:cxn>
                      <a:cxn ang="0">
                        <a:pos x="837" y="55"/>
                      </a:cxn>
                      <a:cxn ang="0">
                        <a:pos x="904" y="112"/>
                      </a:cxn>
                      <a:cxn ang="0">
                        <a:pos x="949" y="177"/>
                      </a:cxn>
                      <a:cxn ang="0">
                        <a:pos x="975" y="249"/>
                      </a:cxn>
                      <a:cxn ang="0">
                        <a:pos x="984" y="326"/>
                      </a:cxn>
                      <a:cxn ang="0">
                        <a:pos x="977" y="410"/>
                      </a:cxn>
                      <a:cxn ang="0">
                        <a:pos x="960" y="496"/>
                      </a:cxn>
                      <a:cxn ang="0">
                        <a:pos x="932" y="585"/>
                      </a:cxn>
                      <a:cxn ang="0">
                        <a:pos x="897" y="677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3" y="0"/>
                      </a:cxn>
                      <a:cxn ang="0">
                        <a:pos x="638" y="2"/>
                      </a:cxn>
                      <a:cxn ang="0">
                        <a:pos x="651" y="3"/>
                      </a:cxn>
                      <a:cxn ang="0">
                        <a:pos x="666" y="4"/>
                      </a:cxn>
                      <a:cxn ang="0">
                        <a:pos x="679" y="6"/>
                      </a:cxn>
                      <a:cxn ang="0">
                        <a:pos x="694" y="8"/>
                      </a:cxn>
                      <a:cxn ang="0">
                        <a:pos x="707" y="11"/>
                      </a:cxn>
                      <a:cxn ang="0">
                        <a:pos x="722" y="14"/>
                      </a:cxn>
                      <a:cxn ang="0">
                        <a:pos x="735" y="18"/>
                      </a:cxn>
                      <a:cxn ang="0">
                        <a:pos x="748" y="20"/>
                      </a:cxn>
                      <a:cxn ang="0">
                        <a:pos x="762" y="24"/>
                      </a:cxn>
                      <a:cxn ang="0">
                        <a:pos x="775" y="28"/>
                      </a:cxn>
                      <a:cxn ang="0">
                        <a:pos x="788" y="33"/>
                      </a:cxn>
                      <a:cxn ang="0">
                        <a:pos x="801" y="37"/>
                      </a:cxn>
                      <a:cxn ang="0">
                        <a:pos x="815" y="43"/>
                      </a:cxn>
                      <a:cxn ang="0">
                        <a:pos x="828" y="48"/>
                      </a:cxn>
                    </a:cxnLst>
                    <a:rect l="0" t="0" r="r" b="b"/>
                    <a:pathLst>
                      <a:path w="984" h="677">
                        <a:moveTo>
                          <a:pt x="828" y="48"/>
                        </a:moveTo>
                        <a:lnTo>
                          <a:pt x="831" y="49"/>
                        </a:lnTo>
                        <a:lnTo>
                          <a:pt x="832" y="51"/>
                        </a:lnTo>
                        <a:lnTo>
                          <a:pt x="835" y="53"/>
                        </a:lnTo>
                        <a:lnTo>
                          <a:pt x="837" y="55"/>
                        </a:lnTo>
                        <a:lnTo>
                          <a:pt x="904" y="112"/>
                        </a:lnTo>
                        <a:lnTo>
                          <a:pt x="949" y="177"/>
                        </a:lnTo>
                        <a:lnTo>
                          <a:pt x="975" y="249"/>
                        </a:lnTo>
                        <a:lnTo>
                          <a:pt x="984" y="326"/>
                        </a:lnTo>
                        <a:lnTo>
                          <a:pt x="977" y="410"/>
                        </a:lnTo>
                        <a:lnTo>
                          <a:pt x="960" y="496"/>
                        </a:lnTo>
                        <a:lnTo>
                          <a:pt x="932" y="585"/>
                        </a:lnTo>
                        <a:lnTo>
                          <a:pt x="897" y="677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3" y="0"/>
                        </a:lnTo>
                        <a:lnTo>
                          <a:pt x="638" y="2"/>
                        </a:lnTo>
                        <a:lnTo>
                          <a:pt x="651" y="3"/>
                        </a:lnTo>
                        <a:lnTo>
                          <a:pt x="666" y="4"/>
                        </a:lnTo>
                        <a:lnTo>
                          <a:pt x="679" y="6"/>
                        </a:lnTo>
                        <a:lnTo>
                          <a:pt x="694" y="8"/>
                        </a:lnTo>
                        <a:lnTo>
                          <a:pt x="707" y="11"/>
                        </a:lnTo>
                        <a:lnTo>
                          <a:pt x="722" y="14"/>
                        </a:lnTo>
                        <a:lnTo>
                          <a:pt x="735" y="18"/>
                        </a:lnTo>
                        <a:lnTo>
                          <a:pt x="748" y="20"/>
                        </a:lnTo>
                        <a:lnTo>
                          <a:pt x="762" y="24"/>
                        </a:lnTo>
                        <a:lnTo>
                          <a:pt x="775" y="28"/>
                        </a:lnTo>
                        <a:lnTo>
                          <a:pt x="788" y="33"/>
                        </a:lnTo>
                        <a:lnTo>
                          <a:pt x="801" y="37"/>
                        </a:lnTo>
                        <a:lnTo>
                          <a:pt x="815" y="43"/>
                        </a:lnTo>
                        <a:lnTo>
                          <a:pt x="828" y="48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" name="Freeform 11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83" cy="226"/>
                  </a:xfrm>
                  <a:custGeom>
                    <a:avLst/>
                    <a:gdLst/>
                    <a:ahLst/>
                    <a:cxnLst>
                      <a:cxn ang="0">
                        <a:pos x="786" y="32"/>
                      </a:cxn>
                      <a:cxn ang="0">
                        <a:pos x="795" y="37"/>
                      </a:cxn>
                      <a:cxn ang="0">
                        <a:pos x="806" y="44"/>
                      </a:cxn>
                      <a:cxn ang="0">
                        <a:pos x="815" y="49"/>
                      </a:cxn>
                      <a:cxn ang="0">
                        <a:pos x="825" y="56"/>
                      </a:cxn>
                      <a:cxn ang="0">
                        <a:pos x="889" y="113"/>
                      </a:cxn>
                      <a:cxn ang="0">
                        <a:pos x="930" y="178"/>
                      </a:cxn>
                      <a:cxn ang="0">
                        <a:pos x="950" y="249"/>
                      </a:cxn>
                      <a:cxn ang="0">
                        <a:pos x="951" y="326"/>
                      </a:cxn>
                      <a:cxn ang="0">
                        <a:pos x="939" y="409"/>
                      </a:cxn>
                      <a:cxn ang="0">
                        <a:pos x="914" y="495"/>
                      </a:cxn>
                      <a:cxn ang="0">
                        <a:pos x="882" y="584"/>
                      </a:cxn>
                      <a:cxn ang="0">
                        <a:pos x="843" y="676"/>
                      </a:cxn>
                      <a:cxn ang="0">
                        <a:pos x="2" y="665"/>
                      </a:cxn>
                      <a:cxn ang="0">
                        <a:pos x="0" y="648"/>
                      </a:cxn>
                      <a:cxn ang="0">
                        <a:pos x="0" y="631"/>
                      </a:cxn>
                      <a:cxn ang="0">
                        <a:pos x="0" y="613"/>
                      </a:cxn>
                      <a:cxn ang="0">
                        <a:pos x="0" y="596"/>
                      </a:cxn>
                      <a:cxn ang="0">
                        <a:pos x="8" y="534"/>
                      </a:cxn>
                      <a:cxn ang="0">
                        <a:pos x="20" y="474"/>
                      </a:cxn>
                      <a:cxn ang="0">
                        <a:pos x="38" y="415"/>
                      </a:cxn>
                      <a:cxn ang="0">
                        <a:pos x="60" y="361"/>
                      </a:cxn>
                      <a:cxn ang="0">
                        <a:pos x="88" y="307"/>
                      </a:cxn>
                      <a:cxn ang="0">
                        <a:pos x="119" y="258"/>
                      </a:cxn>
                      <a:cxn ang="0">
                        <a:pos x="153" y="213"/>
                      </a:cxn>
                      <a:cxn ang="0">
                        <a:pos x="193" y="170"/>
                      </a:cxn>
                      <a:cxn ang="0">
                        <a:pos x="235" y="132"/>
                      </a:cxn>
                      <a:cxn ang="0">
                        <a:pos x="281" y="99"/>
                      </a:cxn>
                      <a:cxn ang="0">
                        <a:pos x="329" y="69"/>
                      </a:cxn>
                      <a:cxn ang="0">
                        <a:pos x="380" y="44"/>
                      </a:cxn>
                      <a:cxn ang="0">
                        <a:pos x="434" y="25"/>
                      </a:cxn>
                      <a:cxn ang="0">
                        <a:pos x="489" y="11"/>
                      </a:cxn>
                      <a:cxn ang="0">
                        <a:pos x="548" y="3"/>
                      </a:cxn>
                      <a:cxn ang="0">
                        <a:pos x="606" y="0"/>
                      </a:cxn>
                      <a:cxn ang="0">
                        <a:pos x="630" y="2"/>
                      </a:cxn>
                      <a:cxn ang="0">
                        <a:pos x="653" y="3"/>
                      </a:cxn>
                      <a:cxn ang="0">
                        <a:pos x="676" y="6"/>
                      </a:cxn>
                      <a:cxn ang="0">
                        <a:pos x="698" y="10"/>
                      </a:cxn>
                      <a:cxn ang="0">
                        <a:pos x="721" y="14"/>
                      </a:cxn>
                      <a:cxn ang="0">
                        <a:pos x="744" y="19"/>
                      </a:cxn>
                      <a:cxn ang="0">
                        <a:pos x="765" y="25"/>
                      </a:cxn>
                      <a:cxn ang="0">
                        <a:pos x="786" y="32"/>
                      </a:cxn>
                    </a:cxnLst>
                    <a:rect l="0" t="0" r="r" b="b"/>
                    <a:pathLst>
                      <a:path w="951" h="676">
                        <a:moveTo>
                          <a:pt x="786" y="32"/>
                        </a:moveTo>
                        <a:lnTo>
                          <a:pt x="795" y="37"/>
                        </a:lnTo>
                        <a:lnTo>
                          <a:pt x="806" y="44"/>
                        </a:lnTo>
                        <a:lnTo>
                          <a:pt x="815" y="49"/>
                        </a:lnTo>
                        <a:lnTo>
                          <a:pt x="825" y="56"/>
                        </a:lnTo>
                        <a:lnTo>
                          <a:pt x="889" y="113"/>
                        </a:lnTo>
                        <a:lnTo>
                          <a:pt x="930" y="178"/>
                        </a:lnTo>
                        <a:lnTo>
                          <a:pt x="950" y="249"/>
                        </a:lnTo>
                        <a:lnTo>
                          <a:pt x="951" y="326"/>
                        </a:lnTo>
                        <a:lnTo>
                          <a:pt x="939" y="409"/>
                        </a:lnTo>
                        <a:lnTo>
                          <a:pt x="914" y="495"/>
                        </a:lnTo>
                        <a:lnTo>
                          <a:pt x="882" y="584"/>
                        </a:lnTo>
                        <a:lnTo>
                          <a:pt x="843" y="676"/>
                        </a:lnTo>
                        <a:lnTo>
                          <a:pt x="2" y="665"/>
                        </a:lnTo>
                        <a:lnTo>
                          <a:pt x="0" y="648"/>
                        </a:lnTo>
                        <a:lnTo>
                          <a:pt x="0" y="631"/>
                        </a:lnTo>
                        <a:lnTo>
                          <a:pt x="0" y="613"/>
                        </a:lnTo>
                        <a:lnTo>
                          <a:pt x="0" y="596"/>
                        </a:lnTo>
                        <a:lnTo>
                          <a:pt x="8" y="534"/>
                        </a:lnTo>
                        <a:lnTo>
                          <a:pt x="20" y="474"/>
                        </a:lnTo>
                        <a:lnTo>
                          <a:pt x="38" y="415"/>
                        </a:lnTo>
                        <a:lnTo>
                          <a:pt x="60" y="361"/>
                        </a:lnTo>
                        <a:lnTo>
                          <a:pt x="88" y="307"/>
                        </a:lnTo>
                        <a:lnTo>
                          <a:pt x="119" y="258"/>
                        </a:lnTo>
                        <a:lnTo>
                          <a:pt x="153" y="213"/>
                        </a:lnTo>
                        <a:lnTo>
                          <a:pt x="193" y="170"/>
                        </a:lnTo>
                        <a:lnTo>
                          <a:pt x="235" y="132"/>
                        </a:lnTo>
                        <a:lnTo>
                          <a:pt x="281" y="99"/>
                        </a:lnTo>
                        <a:lnTo>
                          <a:pt x="329" y="69"/>
                        </a:lnTo>
                        <a:lnTo>
                          <a:pt x="380" y="44"/>
                        </a:lnTo>
                        <a:lnTo>
                          <a:pt x="434" y="25"/>
                        </a:lnTo>
                        <a:lnTo>
                          <a:pt x="489" y="11"/>
                        </a:lnTo>
                        <a:lnTo>
                          <a:pt x="548" y="3"/>
                        </a:lnTo>
                        <a:lnTo>
                          <a:pt x="606" y="0"/>
                        </a:lnTo>
                        <a:lnTo>
                          <a:pt x="630" y="2"/>
                        </a:lnTo>
                        <a:lnTo>
                          <a:pt x="653" y="3"/>
                        </a:lnTo>
                        <a:lnTo>
                          <a:pt x="676" y="6"/>
                        </a:lnTo>
                        <a:lnTo>
                          <a:pt x="698" y="10"/>
                        </a:lnTo>
                        <a:lnTo>
                          <a:pt x="721" y="14"/>
                        </a:lnTo>
                        <a:lnTo>
                          <a:pt x="744" y="19"/>
                        </a:lnTo>
                        <a:lnTo>
                          <a:pt x="765" y="25"/>
                        </a:lnTo>
                        <a:lnTo>
                          <a:pt x="786" y="32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" name="Freeform 12"/>
                  <p:cNvSpPr>
                    <a:spLocks/>
                  </p:cNvSpPr>
                  <p:nvPr/>
                </p:nvSpPr>
                <p:spPr bwMode="auto">
                  <a:xfrm>
                    <a:off x="1971" y="2294"/>
                    <a:ext cx="371" cy="226"/>
                  </a:xfrm>
                  <a:custGeom>
                    <a:avLst/>
                    <a:gdLst/>
                    <a:ahLst/>
                    <a:cxnLst>
                      <a:cxn ang="0">
                        <a:pos x="742" y="20"/>
                      </a:cxn>
                      <a:cxn ang="0">
                        <a:pos x="751" y="24"/>
                      </a:cxn>
                      <a:cxn ang="0">
                        <a:pos x="759" y="28"/>
                      </a:cxn>
                      <a:cxn ang="0">
                        <a:pos x="768" y="32"/>
                      </a:cxn>
                      <a:cxn ang="0">
                        <a:pos x="776" y="37"/>
                      </a:cxn>
                      <a:cxn ang="0">
                        <a:pos x="785" y="41"/>
                      </a:cxn>
                      <a:cxn ang="0">
                        <a:pos x="793" y="47"/>
                      </a:cxn>
                      <a:cxn ang="0">
                        <a:pos x="801" y="52"/>
                      </a:cxn>
                      <a:cxn ang="0">
                        <a:pos x="809" y="57"/>
                      </a:cxn>
                      <a:cxn ang="0">
                        <a:pos x="844" y="85"/>
                      </a:cxn>
                      <a:cxn ang="0">
                        <a:pos x="872" y="115"/>
                      </a:cxn>
                      <a:cxn ang="0">
                        <a:pos x="892" y="147"/>
                      </a:cxn>
                      <a:cxn ang="0">
                        <a:pos x="907" y="180"/>
                      </a:cxn>
                      <a:cxn ang="0">
                        <a:pos x="916" y="214"/>
                      </a:cxn>
                      <a:cxn ang="0">
                        <a:pos x="920" y="250"/>
                      </a:cxn>
                      <a:cxn ang="0">
                        <a:pos x="919" y="287"/>
                      </a:cxn>
                      <a:cxn ang="0">
                        <a:pos x="915" y="326"/>
                      </a:cxn>
                      <a:cxn ang="0">
                        <a:pos x="905" y="366"/>
                      </a:cxn>
                      <a:cxn ang="0">
                        <a:pos x="893" y="407"/>
                      </a:cxn>
                      <a:cxn ang="0">
                        <a:pos x="879" y="450"/>
                      </a:cxn>
                      <a:cxn ang="0">
                        <a:pos x="863" y="494"/>
                      </a:cxn>
                      <a:cxn ang="0">
                        <a:pos x="844" y="538"/>
                      </a:cxn>
                      <a:cxn ang="0">
                        <a:pos x="824" y="583"/>
                      </a:cxn>
                      <a:cxn ang="0">
                        <a:pos x="804" y="629"/>
                      </a:cxn>
                      <a:cxn ang="0">
                        <a:pos x="784" y="676"/>
                      </a:cxn>
                      <a:cxn ang="0">
                        <a:pos x="1" y="665"/>
                      </a:cxn>
                      <a:cxn ang="0">
                        <a:pos x="0" y="628"/>
                      </a:cxn>
                      <a:cxn ang="0">
                        <a:pos x="0" y="589"/>
                      </a:cxn>
                      <a:cxn ang="0">
                        <a:pos x="1" y="552"/>
                      </a:cxn>
                      <a:cxn ang="0">
                        <a:pos x="6" y="514"/>
                      </a:cxn>
                      <a:cxn ang="0">
                        <a:pos x="20" y="459"/>
                      </a:cxn>
                      <a:cxn ang="0">
                        <a:pos x="37" y="406"/>
                      </a:cxn>
                      <a:cxn ang="0">
                        <a:pos x="58" y="355"/>
                      </a:cxn>
                      <a:cxn ang="0">
                        <a:pos x="82" y="307"/>
                      </a:cxn>
                      <a:cxn ang="0">
                        <a:pos x="111" y="262"/>
                      </a:cxn>
                      <a:cxn ang="0">
                        <a:pos x="142" y="220"/>
                      </a:cxn>
                      <a:cxn ang="0">
                        <a:pos x="178" y="180"/>
                      </a:cxn>
                      <a:cxn ang="0">
                        <a:pos x="215" y="144"/>
                      </a:cxn>
                      <a:cxn ang="0">
                        <a:pos x="255" y="112"/>
                      </a:cxn>
                      <a:cxn ang="0">
                        <a:pos x="299" y="83"/>
                      </a:cxn>
                      <a:cxn ang="0">
                        <a:pos x="345" y="57"/>
                      </a:cxn>
                      <a:cxn ang="0">
                        <a:pos x="393" y="37"/>
                      </a:cxn>
                      <a:cxn ang="0">
                        <a:pos x="442" y="20"/>
                      </a:cxn>
                      <a:cxn ang="0">
                        <a:pos x="492" y="10"/>
                      </a:cxn>
                      <a:cxn ang="0">
                        <a:pos x="546" y="2"/>
                      </a:cxn>
                      <a:cxn ang="0">
                        <a:pos x="600" y="0"/>
                      </a:cxn>
                      <a:cxn ang="0">
                        <a:pos x="618" y="2"/>
                      </a:cxn>
                      <a:cxn ang="0">
                        <a:pos x="636" y="2"/>
                      </a:cxn>
                      <a:cxn ang="0">
                        <a:pos x="654" y="4"/>
                      </a:cxn>
                      <a:cxn ang="0">
                        <a:pos x="672" y="6"/>
                      </a:cxn>
                      <a:cxn ang="0">
                        <a:pos x="690" y="10"/>
                      </a:cxn>
                      <a:cxn ang="0">
                        <a:pos x="707" y="12"/>
                      </a:cxn>
                      <a:cxn ang="0">
                        <a:pos x="724" y="16"/>
                      </a:cxn>
                      <a:cxn ang="0">
                        <a:pos x="742" y="20"/>
                      </a:cxn>
                    </a:cxnLst>
                    <a:rect l="0" t="0" r="r" b="b"/>
                    <a:pathLst>
                      <a:path w="920" h="676">
                        <a:moveTo>
                          <a:pt x="742" y="20"/>
                        </a:moveTo>
                        <a:lnTo>
                          <a:pt x="751" y="24"/>
                        </a:lnTo>
                        <a:lnTo>
                          <a:pt x="759" y="28"/>
                        </a:lnTo>
                        <a:lnTo>
                          <a:pt x="768" y="32"/>
                        </a:lnTo>
                        <a:lnTo>
                          <a:pt x="776" y="37"/>
                        </a:lnTo>
                        <a:lnTo>
                          <a:pt x="785" y="41"/>
                        </a:lnTo>
                        <a:lnTo>
                          <a:pt x="793" y="47"/>
                        </a:lnTo>
                        <a:lnTo>
                          <a:pt x="801" y="52"/>
                        </a:lnTo>
                        <a:lnTo>
                          <a:pt x="809" y="57"/>
                        </a:lnTo>
                        <a:lnTo>
                          <a:pt x="844" y="85"/>
                        </a:lnTo>
                        <a:lnTo>
                          <a:pt x="872" y="115"/>
                        </a:lnTo>
                        <a:lnTo>
                          <a:pt x="892" y="147"/>
                        </a:lnTo>
                        <a:lnTo>
                          <a:pt x="907" y="180"/>
                        </a:lnTo>
                        <a:lnTo>
                          <a:pt x="916" y="214"/>
                        </a:lnTo>
                        <a:lnTo>
                          <a:pt x="920" y="250"/>
                        </a:lnTo>
                        <a:lnTo>
                          <a:pt x="919" y="287"/>
                        </a:lnTo>
                        <a:lnTo>
                          <a:pt x="915" y="326"/>
                        </a:lnTo>
                        <a:lnTo>
                          <a:pt x="905" y="366"/>
                        </a:lnTo>
                        <a:lnTo>
                          <a:pt x="893" y="407"/>
                        </a:lnTo>
                        <a:lnTo>
                          <a:pt x="879" y="450"/>
                        </a:lnTo>
                        <a:lnTo>
                          <a:pt x="863" y="494"/>
                        </a:lnTo>
                        <a:lnTo>
                          <a:pt x="844" y="538"/>
                        </a:lnTo>
                        <a:lnTo>
                          <a:pt x="824" y="583"/>
                        </a:lnTo>
                        <a:lnTo>
                          <a:pt x="804" y="629"/>
                        </a:lnTo>
                        <a:lnTo>
                          <a:pt x="784" y="676"/>
                        </a:lnTo>
                        <a:lnTo>
                          <a:pt x="1" y="665"/>
                        </a:lnTo>
                        <a:lnTo>
                          <a:pt x="0" y="628"/>
                        </a:lnTo>
                        <a:lnTo>
                          <a:pt x="0" y="589"/>
                        </a:lnTo>
                        <a:lnTo>
                          <a:pt x="1" y="552"/>
                        </a:lnTo>
                        <a:lnTo>
                          <a:pt x="6" y="514"/>
                        </a:lnTo>
                        <a:lnTo>
                          <a:pt x="20" y="459"/>
                        </a:lnTo>
                        <a:lnTo>
                          <a:pt x="37" y="406"/>
                        </a:lnTo>
                        <a:lnTo>
                          <a:pt x="58" y="355"/>
                        </a:lnTo>
                        <a:lnTo>
                          <a:pt x="82" y="307"/>
                        </a:lnTo>
                        <a:lnTo>
                          <a:pt x="111" y="262"/>
                        </a:lnTo>
                        <a:lnTo>
                          <a:pt x="142" y="220"/>
                        </a:lnTo>
                        <a:lnTo>
                          <a:pt x="178" y="180"/>
                        </a:lnTo>
                        <a:lnTo>
                          <a:pt x="215" y="144"/>
                        </a:lnTo>
                        <a:lnTo>
                          <a:pt x="255" y="112"/>
                        </a:lnTo>
                        <a:lnTo>
                          <a:pt x="299" y="83"/>
                        </a:lnTo>
                        <a:lnTo>
                          <a:pt x="345" y="57"/>
                        </a:lnTo>
                        <a:lnTo>
                          <a:pt x="393" y="37"/>
                        </a:lnTo>
                        <a:lnTo>
                          <a:pt x="442" y="20"/>
                        </a:lnTo>
                        <a:lnTo>
                          <a:pt x="492" y="10"/>
                        </a:lnTo>
                        <a:lnTo>
                          <a:pt x="546" y="2"/>
                        </a:lnTo>
                        <a:lnTo>
                          <a:pt x="600" y="0"/>
                        </a:lnTo>
                        <a:lnTo>
                          <a:pt x="618" y="2"/>
                        </a:lnTo>
                        <a:lnTo>
                          <a:pt x="636" y="2"/>
                        </a:lnTo>
                        <a:lnTo>
                          <a:pt x="654" y="4"/>
                        </a:lnTo>
                        <a:lnTo>
                          <a:pt x="672" y="6"/>
                        </a:lnTo>
                        <a:lnTo>
                          <a:pt x="690" y="10"/>
                        </a:lnTo>
                        <a:lnTo>
                          <a:pt x="707" y="12"/>
                        </a:lnTo>
                        <a:lnTo>
                          <a:pt x="724" y="16"/>
                        </a:lnTo>
                        <a:lnTo>
                          <a:pt x="742" y="20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" name="Freeform 13"/>
                  <p:cNvSpPr>
                    <a:spLocks/>
                  </p:cNvSpPr>
                  <p:nvPr/>
                </p:nvSpPr>
                <p:spPr bwMode="auto">
                  <a:xfrm>
                    <a:off x="1973" y="2294"/>
                    <a:ext cx="360" cy="225"/>
                  </a:xfrm>
                  <a:custGeom>
                    <a:avLst/>
                    <a:gdLst/>
                    <a:ahLst/>
                    <a:cxnLst>
                      <a:cxn ang="0">
                        <a:pos x="697" y="11"/>
                      </a:cxn>
                      <a:cxn ang="0">
                        <a:pos x="710" y="15"/>
                      </a:cxn>
                      <a:cxn ang="0">
                        <a:pos x="724" y="20"/>
                      </a:cxn>
                      <a:cxn ang="0">
                        <a:pos x="737" y="25"/>
                      </a:cxn>
                      <a:cxn ang="0">
                        <a:pos x="749" y="31"/>
                      </a:cxn>
                      <a:cxn ang="0">
                        <a:pos x="761" y="37"/>
                      </a:cxn>
                      <a:cxn ang="0">
                        <a:pos x="773" y="44"/>
                      </a:cxn>
                      <a:cxn ang="0">
                        <a:pos x="785" y="51"/>
                      </a:cxn>
                      <a:cxn ang="0">
                        <a:pos x="797" y="59"/>
                      </a:cxn>
                      <a:cxn ang="0">
                        <a:pos x="831" y="87"/>
                      </a:cxn>
                      <a:cxn ang="0">
                        <a:pos x="857" y="116"/>
                      </a:cxn>
                      <a:cxn ang="0">
                        <a:pos x="875" y="148"/>
                      </a:cxn>
                      <a:cxn ang="0">
                        <a:pos x="887" y="180"/>
                      </a:cxn>
                      <a:cxn ang="0">
                        <a:pos x="893" y="214"/>
                      </a:cxn>
                      <a:cxn ang="0">
                        <a:pos x="893" y="250"/>
                      </a:cxn>
                      <a:cxn ang="0">
                        <a:pos x="887" y="287"/>
                      </a:cxn>
                      <a:cxn ang="0">
                        <a:pos x="879" y="325"/>
                      </a:cxn>
                      <a:cxn ang="0">
                        <a:pos x="866" y="365"/>
                      </a:cxn>
                      <a:cxn ang="0">
                        <a:pos x="850" y="406"/>
                      </a:cxn>
                      <a:cxn ang="0">
                        <a:pos x="833" y="447"/>
                      </a:cxn>
                      <a:cxn ang="0">
                        <a:pos x="813" y="491"/>
                      </a:cxn>
                      <a:cxn ang="0">
                        <a:pos x="791" y="535"/>
                      </a:cxn>
                      <a:cxn ang="0">
                        <a:pos x="770" y="580"/>
                      </a:cxn>
                      <a:cxn ang="0">
                        <a:pos x="749" y="627"/>
                      </a:cxn>
                      <a:cxn ang="0">
                        <a:pos x="729" y="675"/>
                      </a:cxn>
                      <a:cxn ang="0">
                        <a:pos x="3" y="665"/>
                      </a:cxn>
                      <a:cxn ang="0">
                        <a:pos x="0" y="609"/>
                      </a:cxn>
                      <a:cxn ang="0">
                        <a:pos x="3" y="552"/>
                      </a:cxn>
                      <a:cxn ang="0">
                        <a:pos x="11" y="495"/>
                      </a:cxn>
                      <a:cxn ang="0">
                        <a:pos x="23" y="439"/>
                      </a:cxn>
                      <a:cxn ang="0">
                        <a:pos x="40" y="391"/>
                      </a:cxn>
                      <a:cxn ang="0">
                        <a:pos x="60" y="346"/>
                      </a:cxn>
                      <a:cxn ang="0">
                        <a:pos x="83" y="302"/>
                      </a:cxn>
                      <a:cxn ang="0">
                        <a:pos x="109" y="261"/>
                      </a:cxn>
                      <a:cxn ang="0">
                        <a:pos x="137" y="222"/>
                      </a:cxn>
                      <a:cxn ang="0">
                        <a:pos x="169" y="186"/>
                      </a:cxn>
                      <a:cxn ang="0">
                        <a:pos x="204" y="152"/>
                      </a:cxn>
                      <a:cxn ang="0">
                        <a:pos x="240" y="121"/>
                      </a:cxn>
                      <a:cxn ang="0">
                        <a:pos x="279" y="93"/>
                      </a:cxn>
                      <a:cxn ang="0">
                        <a:pos x="320" y="69"/>
                      </a:cxn>
                      <a:cxn ang="0">
                        <a:pos x="363" y="48"/>
                      </a:cxn>
                      <a:cxn ang="0">
                        <a:pos x="407" y="31"/>
                      </a:cxn>
                      <a:cxn ang="0">
                        <a:pos x="453" y="18"/>
                      </a:cxn>
                      <a:cxn ang="0">
                        <a:pos x="500" y="7"/>
                      </a:cxn>
                      <a:cxn ang="0">
                        <a:pos x="549" y="2"/>
                      </a:cxn>
                      <a:cxn ang="0">
                        <a:pos x="598" y="0"/>
                      </a:cxn>
                      <a:cxn ang="0">
                        <a:pos x="610" y="0"/>
                      </a:cxn>
                      <a:cxn ang="0">
                        <a:pos x="624" y="2"/>
                      </a:cxn>
                      <a:cxn ang="0">
                        <a:pos x="636" y="2"/>
                      </a:cxn>
                      <a:cxn ang="0">
                        <a:pos x="648" y="3"/>
                      </a:cxn>
                      <a:cxn ang="0">
                        <a:pos x="661" y="4"/>
                      </a:cxn>
                      <a:cxn ang="0">
                        <a:pos x="673" y="7"/>
                      </a:cxn>
                      <a:cxn ang="0">
                        <a:pos x="685" y="8"/>
                      </a:cxn>
                      <a:cxn ang="0">
                        <a:pos x="697" y="11"/>
                      </a:cxn>
                    </a:cxnLst>
                    <a:rect l="0" t="0" r="r" b="b"/>
                    <a:pathLst>
                      <a:path w="893" h="675">
                        <a:moveTo>
                          <a:pt x="697" y="11"/>
                        </a:moveTo>
                        <a:lnTo>
                          <a:pt x="710" y="15"/>
                        </a:lnTo>
                        <a:lnTo>
                          <a:pt x="724" y="20"/>
                        </a:lnTo>
                        <a:lnTo>
                          <a:pt x="737" y="25"/>
                        </a:lnTo>
                        <a:lnTo>
                          <a:pt x="749" y="31"/>
                        </a:lnTo>
                        <a:lnTo>
                          <a:pt x="761" y="37"/>
                        </a:lnTo>
                        <a:lnTo>
                          <a:pt x="773" y="44"/>
                        </a:lnTo>
                        <a:lnTo>
                          <a:pt x="785" y="51"/>
                        </a:lnTo>
                        <a:lnTo>
                          <a:pt x="797" y="59"/>
                        </a:lnTo>
                        <a:lnTo>
                          <a:pt x="831" y="87"/>
                        </a:lnTo>
                        <a:lnTo>
                          <a:pt x="857" y="116"/>
                        </a:lnTo>
                        <a:lnTo>
                          <a:pt x="875" y="148"/>
                        </a:lnTo>
                        <a:lnTo>
                          <a:pt x="887" y="180"/>
                        </a:lnTo>
                        <a:lnTo>
                          <a:pt x="893" y="214"/>
                        </a:lnTo>
                        <a:lnTo>
                          <a:pt x="893" y="250"/>
                        </a:lnTo>
                        <a:lnTo>
                          <a:pt x="887" y="287"/>
                        </a:lnTo>
                        <a:lnTo>
                          <a:pt x="879" y="325"/>
                        </a:lnTo>
                        <a:lnTo>
                          <a:pt x="866" y="365"/>
                        </a:lnTo>
                        <a:lnTo>
                          <a:pt x="850" y="406"/>
                        </a:lnTo>
                        <a:lnTo>
                          <a:pt x="833" y="447"/>
                        </a:lnTo>
                        <a:lnTo>
                          <a:pt x="813" y="491"/>
                        </a:lnTo>
                        <a:lnTo>
                          <a:pt x="791" y="535"/>
                        </a:lnTo>
                        <a:lnTo>
                          <a:pt x="770" y="580"/>
                        </a:lnTo>
                        <a:lnTo>
                          <a:pt x="749" y="627"/>
                        </a:lnTo>
                        <a:lnTo>
                          <a:pt x="729" y="675"/>
                        </a:lnTo>
                        <a:lnTo>
                          <a:pt x="3" y="665"/>
                        </a:lnTo>
                        <a:lnTo>
                          <a:pt x="0" y="609"/>
                        </a:lnTo>
                        <a:lnTo>
                          <a:pt x="3" y="552"/>
                        </a:lnTo>
                        <a:lnTo>
                          <a:pt x="11" y="495"/>
                        </a:lnTo>
                        <a:lnTo>
                          <a:pt x="23" y="439"/>
                        </a:lnTo>
                        <a:lnTo>
                          <a:pt x="40" y="391"/>
                        </a:lnTo>
                        <a:lnTo>
                          <a:pt x="60" y="346"/>
                        </a:lnTo>
                        <a:lnTo>
                          <a:pt x="83" y="302"/>
                        </a:lnTo>
                        <a:lnTo>
                          <a:pt x="109" y="261"/>
                        </a:lnTo>
                        <a:lnTo>
                          <a:pt x="137" y="222"/>
                        </a:lnTo>
                        <a:lnTo>
                          <a:pt x="169" y="186"/>
                        </a:lnTo>
                        <a:lnTo>
                          <a:pt x="204" y="152"/>
                        </a:lnTo>
                        <a:lnTo>
                          <a:pt x="240" y="121"/>
                        </a:lnTo>
                        <a:lnTo>
                          <a:pt x="279" y="93"/>
                        </a:lnTo>
                        <a:lnTo>
                          <a:pt x="320" y="69"/>
                        </a:lnTo>
                        <a:lnTo>
                          <a:pt x="363" y="48"/>
                        </a:lnTo>
                        <a:lnTo>
                          <a:pt x="407" y="31"/>
                        </a:lnTo>
                        <a:lnTo>
                          <a:pt x="453" y="18"/>
                        </a:lnTo>
                        <a:lnTo>
                          <a:pt x="500" y="7"/>
                        </a:lnTo>
                        <a:lnTo>
                          <a:pt x="549" y="2"/>
                        </a:lnTo>
                        <a:lnTo>
                          <a:pt x="598" y="0"/>
                        </a:lnTo>
                        <a:lnTo>
                          <a:pt x="610" y="0"/>
                        </a:lnTo>
                        <a:lnTo>
                          <a:pt x="624" y="2"/>
                        </a:lnTo>
                        <a:lnTo>
                          <a:pt x="636" y="2"/>
                        </a:lnTo>
                        <a:lnTo>
                          <a:pt x="648" y="3"/>
                        </a:lnTo>
                        <a:lnTo>
                          <a:pt x="661" y="4"/>
                        </a:lnTo>
                        <a:lnTo>
                          <a:pt x="673" y="7"/>
                        </a:lnTo>
                        <a:lnTo>
                          <a:pt x="685" y="8"/>
                        </a:lnTo>
                        <a:lnTo>
                          <a:pt x="697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" name="Freeform 14"/>
                  <p:cNvSpPr>
                    <a:spLocks/>
                  </p:cNvSpPr>
                  <p:nvPr/>
                </p:nvSpPr>
                <p:spPr bwMode="auto">
                  <a:xfrm>
                    <a:off x="1974" y="2294"/>
                    <a:ext cx="349" cy="225"/>
                  </a:xfrm>
                  <a:custGeom>
                    <a:avLst/>
                    <a:gdLst/>
                    <a:ahLst/>
                    <a:cxnLst>
                      <a:cxn ang="0">
                        <a:pos x="640" y="3"/>
                      </a:cxn>
                      <a:cxn ang="0">
                        <a:pos x="660" y="7"/>
                      </a:cxn>
                      <a:cxn ang="0">
                        <a:pos x="678" y="12"/>
                      </a:cxn>
                      <a:cxn ang="0">
                        <a:pos x="697" y="18"/>
                      </a:cxn>
                      <a:cxn ang="0">
                        <a:pos x="716" y="24"/>
                      </a:cxn>
                      <a:cxn ang="0">
                        <a:pos x="733" y="32"/>
                      </a:cxn>
                      <a:cxn ang="0">
                        <a:pos x="750" y="40"/>
                      </a:cxn>
                      <a:cxn ang="0">
                        <a:pos x="766" y="49"/>
                      </a:cxn>
                      <a:cxn ang="0">
                        <a:pos x="782" y="60"/>
                      </a:cxn>
                      <a:cxn ang="0">
                        <a:pos x="814" y="87"/>
                      </a:cxn>
                      <a:cxn ang="0">
                        <a:pos x="838" y="116"/>
                      </a:cxn>
                      <a:cxn ang="0">
                        <a:pos x="854" y="145"/>
                      </a:cxn>
                      <a:cxn ang="0">
                        <a:pos x="863" y="176"/>
                      </a:cxn>
                      <a:cxn ang="0">
                        <a:pos x="866" y="209"/>
                      </a:cxn>
                      <a:cxn ang="0">
                        <a:pos x="862" y="242"/>
                      </a:cxn>
                      <a:cxn ang="0">
                        <a:pos x="855" y="277"/>
                      </a:cxn>
                      <a:cxn ang="0">
                        <a:pos x="843" y="313"/>
                      </a:cxn>
                      <a:cxn ang="0">
                        <a:pos x="827" y="351"/>
                      </a:cxn>
                      <a:cxn ang="0">
                        <a:pos x="809" y="390"/>
                      </a:cxn>
                      <a:cxn ang="0">
                        <a:pos x="789" y="430"/>
                      </a:cxn>
                      <a:cxn ang="0">
                        <a:pos x="767" y="471"/>
                      </a:cxn>
                      <a:cxn ang="0">
                        <a:pos x="746" y="515"/>
                      </a:cxn>
                      <a:cxn ang="0">
                        <a:pos x="724" y="559"/>
                      </a:cxn>
                      <a:cxn ang="0">
                        <a:pos x="702" y="604"/>
                      </a:cxn>
                      <a:cxn ang="0">
                        <a:pos x="684" y="651"/>
                      </a:cxn>
                      <a:cxn ang="0">
                        <a:pos x="681" y="656"/>
                      </a:cxn>
                      <a:cxn ang="0">
                        <a:pos x="678" y="663"/>
                      </a:cxn>
                      <a:cxn ang="0">
                        <a:pos x="676" y="668"/>
                      </a:cxn>
                      <a:cxn ang="0">
                        <a:pos x="673" y="675"/>
                      </a:cxn>
                      <a:cxn ang="0">
                        <a:pos x="3" y="665"/>
                      </a:cxn>
                      <a:cxn ang="0">
                        <a:pos x="0" y="629"/>
                      </a:cxn>
                      <a:cxn ang="0">
                        <a:pos x="0" y="593"/>
                      </a:cxn>
                      <a:cxn ang="0">
                        <a:pos x="3" y="557"/>
                      </a:cxn>
                      <a:cxn ang="0">
                        <a:pos x="7" y="522"/>
                      </a:cxn>
                      <a:cxn ang="0">
                        <a:pos x="12" y="486"/>
                      </a:cxn>
                      <a:cxn ang="0">
                        <a:pos x="20" y="450"/>
                      </a:cxn>
                      <a:cxn ang="0">
                        <a:pos x="30" y="414"/>
                      </a:cxn>
                      <a:cxn ang="0">
                        <a:pos x="40" y="379"/>
                      </a:cxn>
                      <a:cxn ang="0">
                        <a:pos x="59" y="338"/>
                      </a:cxn>
                      <a:cxn ang="0">
                        <a:pos x="81" y="298"/>
                      </a:cxn>
                      <a:cxn ang="0">
                        <a:pos x="105" y="260"/>
                      </a:cxn>
                      <a:cxn ang="0">
                        <a:pos x="132" y="224"/>
                      </a:cxn>
                      <a:cxn ang="0">
                        <a:pos x="161" y="190"/>
                      </a:cxn>
                      <a:cxn ang="0">
                        <a:pos x="192" y="160"/>
                      </a:cxn>
                      <a:cxn ang="0">
                        <a:pos x="225" y="131"/>
                      </a:cxn>
                      <a:cxn ang="0">
                        <a:pos x="260" y="104"/>
                      </a:cxn>
                      <a:cxn ang="0">
                        <a:pos x="297" y="80"/>
                      </a:cxn>
                      <a:cxn ang="0">
                        <a:pos x="336" y="59"/>
                      </a:cxn>
                      <a:cxn ang="0">
                        <a:pos x="376" y="41"/>
                      </a:cxn>
                      <a:cxn ang="0">
                        <a:pos x="417" y="27"/>
                      </a:cxn>
                      <a:cxn ang="0">
                        <a:pos x="460" y="15"/>
                      </a:cxn>
                      <a:cxn ang="0">
                        <a:pos x="504" y="7"/>
                      </a:cxn>
                      <a:cxn ang="0">
                        <a:pos x="549" y="2"/>
                      </a:cxn>
                      <a:cxn ang="0">
                        <a:pos x="594" y="0"/>
                      </a:cxn>
                      <a:cxn ang="0">
                        <a:pos x="600" y="0"/>
                      </a:cxn>
                      <a:cxn ang="0">
                        <a:pos x="605" y="0"/>
                      </a:cxn>
                      <a:cxn ang="0">
                        <a:pos x="612" y="0"/>
                      </a:cxn>
                      <a:cxn ang="0">
                        <a:pos x="617" y="2"/>
                      </a:cxn>
                      <a:cxn ang="0">
                        <a:pos x="622" y="2"/>
                      </a:cxn>
                      <a:cxn ang="0">
                        <a:pos x="629" y="2"/>
                      </a:cxn>
                      <a:cxn ang="0">
                        <a:pos x="634" y="3"/>
                      </a:cxn>
                      <a:cxn ang="0">
                        <a:pos x="640" y="3"/>
                      </a:cxn>
                    </a:cxnLst>
                    <a:rect l="0" t="0" r="r" b="b"/>
                    <a:pathLst>
                      <a:path w="866" h="675">
                        <a:moveTo>
                          <a:pt x="640" y="3"/>
                        </a:moveTo>
                        <a:lnTo>
                          <a:pt x="660" y="7"/>
                        </a:lnTo>
                        <a:lnTo>
                          <a:pt x="678" y="12"/>
                        </a:lnTo>
                        <a:lnTo>
                          <a:pt x="697" y="18"/>
                        </a:lnTo>
                        <a:lnTo>
                          <a:pt x="716" y="24"/>
                        </a:lnTo>
                        <a:lnTo>
                          <a:pt x="733" y="32"/>
                        </a:lnTo>
                        <a:lnTo>
                          <a:pt x="750" y="40"/>
                        </a:lnTo>
                        <a:lnTo>
                          <a:pt x="766" y="49"/>
                        </a:lnTo>
                        <a:lnTo>
                          <a:pt x="782" y="60"/>
                        </a:lnTo>
                        <a:lnTo>
                          <a:pt x="814" y="87"/>
                        </a:lnTo>
                        <a:lnTo>
                          <a:pt x="838" y="116"/>
                        </a:lnTo>
                        <a:lnTo>
                          <a:pt x="854" y="145"/>
                        </a:lnTo>
                        <a:lnTo>
                          <a:pt x="863" y="176"/>
                        </a:lnTo>
                        <a:lnTo>
                          <a:pt x="866" y="209"/>
                        </a:lnTo>
                        <a:lnTo>
                          <a:pt x="862" y="242"/>
                        </a:lnTo>
                        <a:lnTo>
                          <a:pt x="855" y="277"/>
                        </a:lnTo>
                        <a:lnTo>
                          <a:pt x="843" y="313"/>
                        </a:lnTo>
                        <a:lnTo>
                          <a:pt x="827" y="351"/>
                        </a:lnTo>
                        <a:lnTo>
                          <a:pt x="809" y="390"/>
                        </a:lnTo>
                        <a:lnTo>
                          <a:pt x="789" y="430"/>
                        </a:lnTo>
                        <a:lnTo>
                          <a:pt x="767" y="471"/>
                        </a:lnTo>
                        <a:lnTo>
                          <a:pt x="746" y="515"/>
                        </a:lnTo>
                        <a:lnTo>
                          <a:pt x="724" y="559"/>
                        </a:lnTo>
                        <a:lnTo>
                          <a:pt x="702" y="604"/>
                        </a:lnTo>
                        <a:lnTo>
                          <a:pt x="684" y="651"/>
                        </a:lnTo>
                        <a:lnTo>
                          <a:pt x="681" y="656"/>
                        </a:lnTo>
                        <a:lnTo>
                          <a:pt x="678" y="663"/>
                        </a:lnTo>
                        <a:lnTo>
                          <a:pt x="676" y="668"/>
                        </a:lnTo>
                        <a:lnTo>
                          <a:pt x="673" y="675"/>
                        </a:lnTo>
                        <a:lnTo>
                          <a:pt x="3" y="665"/>
                        </a:lnTo>
                        <a:lnTo>
                          <a:pt x="0" y="629"/>
                        </a:lnTo>
                        <a:lnTo>
                          <a:pt x="0" y="593"/>
                        </a:lnTo>
                        <a:lnTo>
                          <a:pt x="3" y="557"/>
                        </a:lnTo>
                        <a:lnTo>
                          <a:pt x="7" y="522"/>
                        </a:lnTo>
                        <a:lnTo>
                          <a:pt x="12" y="486"/>
                        </a:lnTo>
                        <a:lnTo>
                          <a:pt x="20" y="450"/>
                        </a:lnTo>
                        <a:lnTo>
                          <a:pt x="30" y="414"/>
                        </a:lnTo>
                        <a:lnTo>
                          <a:pt x="40" y="379"/>
                        </a:lnTo>
                        <a:lnTo>
                          <a:pt x="59" y="338"/>
                        </a:lnTo>
                        <a:lnTo>
                          <a:pt x="81" y="298"/>
                        </a:lnTo>
                        <a:lnTo>
                          <a:pt x="105" y="260"/>
                        </a:lnTo>
                        <a:lnTo>
                          <a:pt x="132" y="224"/>
                        </a:lnTo>
                        <a:lnTo>
                          <a:pt x="161" y="190"/>
                        </a:lnTo>
                        <a:lnTo>
                          <a:pt x="192" y="160"/>
                        </a:lnTo>
                        <a:lnTo>
                          <a:pt x="225" y="131"/>
                        </a:lnTo>
                        <a:lnTo>
                          <a:pt x="260" y="104"/>
                        </a:lnTo>
                        <a:lnTo>
                          <a:pt x="297" y="80"/>
                        </a:lnTo>
                        <a:lnTo>
                          <a:pt x="336" y="59"/>
                        </a:lnTo>
                        <a:lnTo>
                          <a:pt x="376" y="41"/>
                        </a:lnTo>
                        <a:lnTo>
                          <a:pt x="417" y="27"/>
                        </a:lnTo>
                        <a:lnTo>
                          <a:pt x="460" y="15"/>
                        </a:lnTo>
                        <a:lnTo>
                          <a:pt x="504" y="7"/>
                        </a:lnTo>
                        <a:lnTo>
                          <a:pt x="549" y="2"/>
                        </a:lnTo>
                        <a:lnTo>
                          <a:pt x="594" y="0"/>
                        </a:lnTo>
                        <a:lnTo>
                          <a:pt x="600" y="0"/>
                        </a:lnTo>
                        <a:lnTo>
                          <a:pt x="605" y="0"/>
                        </a:lnTo>
                        <a:lnTo>
                          <a:pt x="612" y="0"/>
                        </a:lnTo>
                        <a:lnTo>
                          <a:pt x="617" y="2"/>
                        </a:lnTo>
                        <a:lnTo>
                          <a:pt x="622" y="2"/>
                        </a:lnTo>
                        <a:lnTo>
                          <a:pt x="629" y="2"/>
                        </a:lnTo>
                        <a:lnTo>
                          <a:pt x="634" y="3"/>
                        </a:lnTo>
                        <a:lnTo>
                          <a:pt x="640" y="3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" name="Freeform 15"/>
                  <p:cNvSpPr>
                    <a:spLocks/>
                  </p:cNvSpPr>
                  <p:nvPr/>
                </p:nvSpPr>
                <p:spPr bwMode="auto">
                  <a:xfrm>
                    <a:off x="1976" y="2295"/>
                    <a:ext cx="337" cy="224"/>
                  </a:xfrm>
                  <a:custGeom>
                    <a:avLst/>
                    <a:gdLst/>
                    <a:ahLst/>
                    <a:cxnLst>
                      <a:cxn ang="0">
                        <a:pos x="548" y="0"/>
                      </a:cxn>
                      <a:cxn ang="0">
                        <a:pos x="564" y="0"/>
                      </a:cxn>
                      <a:cxn ang="0">
                        <a:pos x="578" y="0"/>
                      </a:cxn>
                      <a:cxn ang="0">
                        <a:pos x="594" y="1"/>
                      </a:cxn>
                      <a:cxn ang="0">
                        <a:pos x="609" y="2"/>
                      </a:cxn>
                      <a:cxn ang="0">
                        <a:pos x="624" y="4"/>
                      </a:cxn>
                      <a:cxn ang="0">
                        <a:pos x="638" y="6"/>
                      </a:cxn>
                      <a:cxn ang="0">
                        <a:pos x="653" y="9"/>
                      </a:cxn>
                      <a:cxn ang="0">
                        <a:pos x="668" y="13"/>
                      </a:cxn>
                      <a:cxn ang="0">
                        <a:pos x="681" y="17"/>
                      </a:cxn>
                      <a:cxn ang="0">
                        <a:pos x="694" y="21"/>
                      </a:cxn>
                      <a:cxn ang="0">
                        <a:pos x="708" y="26"/>
                      </a:cxn>
                      <a:cxn ang="0">
                        <a:pos x="721" y="31"/>
                      </a:cxn>
                      <a:cxn ang="0">
                        <a:pos x="733" y="38"/>
                      </a:cxn>
                      <a:cxn ang="0">
                        <a:pos x="746" y="45"/>
                      </a:cxn>
                      <a:cxn ang="0">
                        <a:pos x="757" y="51"/>
                      </a:cxn>
                      <a:cxn ang="0">
                        <a:pos x="769" y="59"/>
                      </a:cxn>
                      <a:cxn ang="0">
                        <a:pos x="799" y="86"/>
                      </a:cxn>
                      <a:cxn ang="0">
                        <a:pos x="821" y="113"/>
                      </a:cxn>
                      <a:cxn ang="0">
                        <a:pos x="833" y="141"/>
                      </a:cxn>
                      <a:cxn ang="0">
                        <a:pos x="839" y="170"/>
                      </a:cxn>
                      <a:cxn ang="0">
                        <a:pos x="839" y="200"/>
                      </a:cxn>
                      <a:cxn ang="0">
                        <a:pos x="833" y="231"/>
                      </a:cxn>
                      <a:cxn ang="0">
                        <a:pos x="822" y="264"/>
                      </a:cxn>
                      <a:cxn ang="0">
                        <a:pos x="807" y="297"/>
                      </a:cxn>
                      <a:cxn ang="0">
                        <a:pos x="789" y="333"/>
                      </a:cxn>
                      <a:cxn ang="0">
                        <a:pos x="769" y="369"/>
                      </a:cxn>
                      <a:cxn ang="0">
                        <a:pos x="746" y="408"/>
                      </a:cxn>
                      <a:cxn ang="0">
                        <a:pos x="724" y="446"/>
                      </a:cxn>
                      <a:cxn ang="0">
                        <a:pos x="701" y="488"/>
                      </a:cxn>
                      <a:cxn ang="0">
                        <a:pos x="678" y="530"/>
                      </a:cxn>
                      <a:cxn ang="0">
                        <a:pos x="657" y="574"/>
                      </a:cxn>
                      <a:cxn ang="0">
                        <a:pos x="638" y="619"/>
                      </a:cxn>
                      <a:cxn ang="0">
                        <a:pos x="633" y="633"/>
                      </a:cxn>
                      <a:cxn ang="0">
                        <a:pos x="629" y="645"/>
                      </a:cxn>
                      <a:cxn ang="0">
                        <a:pos x="624" y="658"/>
                      </a:cxn>
                      <a:cxn ang="0">
                        <a:pos x="618" y="671"/>
                      </a:cxn>
                      <a:cxn ang="0">
                        <a:pos x="3" y="663"/>
                      </a:cxn>
                      <a:cxn ang="0">
                        <a:pos x="0" y="622"/>
                      </a:cxn>
                      <a:cxn ang="0">
                        <a:pos x="2" y="579"/>
                      </a:cxn>
                      <a:cxn ang="0">
                        <a:pos x="6" y="537"/>
                      </a:cxn>
                      <a:cxn ang="0">
                        <a:pos x="11" y="494"/>
                      </a:cxn>
                      <a:cxn ang="0">
                        <a:pos x="19" y="452"/>
                      </a:cxn>
                      <a:cxn ang="0">
                        <a:pos x="31" y="409"/>
                      </a:cxn>
                      <a:cxn ang="0">
                        <a:pos x="43" y="368"/>
                      </a:cxn>
                      <a:cxn ang="0">
                        <a:pos x="59" y="328"/>
                      </a:cxn>
                      <a:cxn ang="0">
                        <a:pos x="77" y="293"/>
                      </a:cxn>
                      <a:cxn ang="0">
                        <a:pos x="99" y="260"/>
                      </a:cxn>
                      <a:cxn ang="0">
                        <a:pos x="123" y="230"/>
                      </a:cxn>
                      <a:cxn ang="0">
                        <a:pos x="147" y="199"/>
                      </a:cxn>
                      <a:cxn ang="0">
                        <a:pos x="173" y="171"/>
                      </a:cxn>
                      <a:cxn ang="0">
                        <a:pos x="201" y="145"/>
                      </a:cxn>
                      <a:cxn ang="0">
                        <a:pos x="231" y="121"/>
                      </a:cxn>
                      <a:cxn ang="0">
                        <a:pos x="261" y="98"/>
                      </a:cxn>
                      <a:cxn ang="0">
                        <a:pos x="293" y="78"/>
                      </a:cxn>
                      <a:cxn ang="0">
                        <a:pos x="327" y="59"/>
                      </a:cxn>
                      <a:cxn ang="0">
                        <a:pos x="361" y="43"/>
                      </a:cxn>
                      <a:cxn ang="0">
                        <a:pos x="397" y="30"/>
                      </a:cxn>
                      <a:cxn ang="0">
                        <a:pos x="433" y="18"/>
                      </a:cxn>
                      <a:cxn ang="0">
                        <a:pos x="470" y="9"/>
                      </a:cxn>
                      <a:cxn ang="0">
                        <a:pos x="509" y="4"/>
                      </a:cxn>
                      <a:cxn ang="0">
                        <a:pos x="548" y="0"/>
                      </a:cxn>
                    </a:cxnLst>
                    <a:rect l="0" t="0" r="r" b="b"/>
                    <a:pathLst>
                      <a:path w="839" h="671">
                        <a:moveTo>
                          <a:pt x="548" y="0"/>
                        </a:moveTo>
                        <a:lnTo>
                          <a:pt x="564" y="0"/>
                        </a:lnTo>
                        <a:lnTo>
                          <a:pt x="578" y="0"/>
                        </a:lnTo>
                        <a:lnTo>
                          <a:pt x="594" y="1"/>
                        </a:lnTo>
                        <a:lnTo>
                          <a:pt x="609" y="2"/>
                        </a:lnTo>
                        <a:lnTo>
                          <a:pt x="624" y="4"/>
                        </a:lnTo>
                        <a:lnTo>
                          <a:pt x="638" y="6"/>
                        </a:lnTo>
                        <a:lnTo>
                          <a:pt x="653" y="9"/>
                        </a:lnTo>
                        <a:lnTo>
                          <a:pt x="668" y="13"/>
                        </a:lnTo>
                        <a:lnTo>
                          <a:pt x="681" y="17"/>
                        </a:lnTo>
                        <a:lnTo>
                          <a:pt x="694" y="21"/>
                        </a:lnTo>
                        <a:lnTo>
                          <a:pt x="708" y="26"/>
                        </a:lnTo>
                        <a:lnTo>
                          <a:pt x="721" y="31"/>
                        </a:lnTo>
                        <a:lnTo>
                          <a:pt x="733" y="38"/>
                        </a:lnTo>
                        <a:lnTo>
                          <a:pt x="746" y="45"/>
                        </a:lnTo>
                        <a:lnTo>
                          <a:pt x="757" y="51"/>
                        </a:lnTo>
                        <a:lnTo>
                          <a:pt x="769" y="59"/>
                        </a:lnTo>
                        <a:lnTo>
                          <a:pt x="799" y="86"/>
                        </a:lnTo>
                        <a:lnTo>
                          <a:pt x="821" y="113"/>
                        </a:lnTo>
                        <a:lnTo>
                          <a:pt x="833" y="141"/>
                        </a:lnTo>
                        <a:lnTo>
                          <a:pt x="839" y="170"/>
                        </a:lnTo>
                        <a:lnTo>
                          <a:pt x="839" y="200"/>
                        </a:lnTo>
                        <a:lnTo>
                          <a:pt x="833" y="231"/>
                        </a:lnTo>
                        <a:lnTo>
                          <a:pt x="822" y="264"/>
                        </a:lnTo>
                        <a:lnTo>
                          <a:pt x="807" y="297"/>
                        </a:lnTo>
                        <a:lnTo>
                          <a:pt x="789" y="333"/>
                        </a:lnTo>
                        <a:lnTo>
                          <a:pt x="769" y="369"/>
                        </a:lnTo>
                        <a:lnTo>
                          <a:pt x="746" y="408"/>
                        </a:lnTo>
                        <a:lnTo>
                          <a:pt x="724" y="446"/>
                        </a:lnTo>
                        <a:lnTo>
                          <a:pt x="701" y="488"/>
                        </a:lnTo>
                        <a:lnTo>
                          <a:pt x="678" y="530"/>
                        </a:lnTo>
                        <a:lnTo>
                          <a:pt x="657" y="574"/>
                        </a:lnTo>
                        <a:lnTo>
                          <a:pt x="638" y="619"/>
                        </a:lnTo>
                        <a:lnTo>
                          <a:pt x="633" y="633"/>
                        </a:lnTo>
                        <a:lnTo>
                          <a:pt x="629" y="645"/>
                        </a:lnTo>
                        <a:lnTo>
                          <a:pt x="624" y="658"/>
                        </a:lnTo>
                        <a:lnTo>
                          <a:pt x="618" y="671"/>
                        </a:lnTo>
                        <a:lnTo>
                          <a:pt x="3" y="663"/>
                        </a:lnTo>
                        <a:lnTo>
                          <a:pt x="0" y="622"/>
                        </a:lnTo>
                        <a:lnTo>
                          <a:pt x="2" y="579"/>
                        </a:lnTo>
                        <a:lnTo>
                          <a:pt x="6" y="537"/>
                        </a:lnTo>
                        <a:lnTo>
                          <a:pt x="11" y="494"/>
                        </a:lnTo>
                        <a:lnTo>
                          <a:pt x="19" y="452"/>
                        </a:lnTo>
                        <a:lnTo>
                          <a:pt x="31" y="409"/>
                        </a:lnTo>
                        <a:lnTo>
                          <a:pt x="43" y="368"/>
                        </a:lnTo>
                        <a:lnTo>
                          <a:pt x="59" y="328"/>
                        </a:lnTo>
                        <a:lnTo>
                          <a:pt x="77" y="293"/>
                        </a:lnTo>
                        <a:lnTo>
                          <a:pt x="99" y="260"/>
                        </a:lnTo>
                        <a:lnTo>
                          <a:pt x="123" y="230"/>
                        </a:lnTo>
                        <a:lnTo>
                          <a:pt x="147" y="199"/>
                        </a:lnTo>
                        <a:lnTo>
                          <a:pt x="173" y="171"/>
                        </a:lnTo>
                        <a:lnTo>
                          <a:pt x="201" y="145"/>
                        </a:lnTo>
                        <a:lnTo>
                          <a:pt x="231" y="121"/>
                        </a:lnTo>
                        <a:lnTo>
                          <a:pt x="261" y="98"/>
                        </a:lnTo>
                        <a:lnTo>
                          <a:pt x="293" y="78"/>
                        </a:lnTo>
                        <a:lnTo>
                          <a:pt x="327" y="59"/>
                        </a:lnTo>
                        <a:lnTo>
                          <a:pt x="361" y="43"/>
                        </a:lnTo>
                        <a:lnTo>
                          <a:pt x="397" y="30"/>
                        </a:lnTo>
                        <a:lnTo>
                          <a:pt x="433" y="18"/>
                        </a:lnTo>
                        <a:lnTo>
                          <a:pt x="470" y="9"/>
                        </a:lnTo>
                        <a:lnTo>
                          <a:pt x="509" y="4"/>
                        </a:lnTo>
                        <a:lnTo>
                          <a:pt x="548" y="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" name="Freeform 16"/>
                  <p:cNvSpPr>
                    <a:spLocks/>
                  </p:cNvSpPr>
                  <p:nvPr/>
                </p:nvSpPr>
                <p:spPr bwMode="auto">
                  <a:xfrm>
                    <a:off x="1977" y="2296"/>
                    <a:ext cx="329" cy="223"/>
                  </a:xfrm>
                  <a:custGeom>
                    <a:avLst/>
                    <a:gdLst/>
                    <a:ahLst/>
                    <a:cxnLst>
                      <a:cxn ang="0">
                        <a:pos x="388" y="27"/>
                      </a:cxn>
                      <a:cxn ang="0">
                        <a:pos x="413" y="19"/>
                      </a:cxn>
                      <a:cxn ang="0">
                        <a:pos x="438" y="13"/>
                      </a:cxn>
                      <a:cxn ang="0">
                        <a:pos x="464" y="8"/>
                      </a:cxn>
                      <a:cxn ang="0">
                        <a:pos x="488" y="4"/>
                      </a:cxn>
                      <a:cxn ang="0">
                        <a:pos x="513" y="1"/>
                      </a:cxn>
                      <a:cxn ang="0">
                        <a:pos x="538" y="0"/>
                      </a:cxn>
                      <a:cxn ang="0">
                        <a:pos x="562" y="0"/>
                      </a:cxn>
                      <a:cxn ang="0">
                        <a:pos x="586" y="1"/>
                      </a:cxn>
                      <a:cxn ang="0">
                        <a:pos x="610" y="2"/>
                      </a:cxn>
                      <a:cxn ang="0">
                        <a:pos x="633" y="6"/>
                      </a:cxn>
                      <a:cxn ang="0">
                        <a:pos x="656" y="12"/>
                      </a:cxn>
                      <a:cxn ang="0">
                        <a:pos x="677" y="18"/>
                      </a:cxn>
                      <a:cxn ang="0">
                        <a:pos x="698" y="26"/>
                      </a:cxn>
                      <a:cxn ang="0">
                        <a:pos x="717" y="35"/>
                      </a:cxn>
                      <a:cxn ang="0">
                        <a:pos x="737" y="46"/>
                      </a:cxn>
                      <a:cxn ang="0">
                        <a:pos x="754" y="58"/>
                      </a:cxn>
                      <a:cxn ang="0">
                        <a:pos x="782" y="83"/>
                      </a:cxn>
                      <a:cxn ang="0">
                        <a:pos x="801" y="109"/>
                      </a:cxn>
                      <a:cxn ang="0">
                        <a:pos x="811" y="135"/>
                      </a:cxn>
                      <a:cxn ang="0">
                        <a:pos x="815" y="162"/>
                      </a:cxn>
                      <a:cxn ang="0">
                        <a:pos x="811" y="190"/>
                      </a:cxn>
                      <a:cxn ang="0">
                        <a:pos x="803" y="219"/>
                      </a:cxn>
                      <a:cxn ang="0">
                        <a:pos x="789" y="250"/>
                      </a:cxn>
                      <a:cxn ang="0">
                        <a:pos x="771" y="281"/>
                      </a:cxn>
                      <a:cxn ang="0">
                        <a:pos x="752" y="313"/>
                      </a:cxn>
                      <a:cxn ang="0">
                        <a:pos x="728" y="348"/>
                      </a:cxn>
                      <a:cxn ang="0">
                        <a:pos x="704" y="383"/>
                      </a:cxn>
                      <a:cxn ang="0">
                        <a:pos x="680" y="420"/>
                      </a:cxn>
                      <a:cxn ang="0">
                        <a:pos x="656" y="458"/>
                      </a:cxn>
                      <a:cxn ang="0">
                        <a:pos x="633" y="498"/>
                      </a:cxn>
                      <a:cxn ang="0">
                        <a:pos x="612" y="541"/>
                      </a:cxn>
                      <a:cxn ang="0">
                        <a:pos x="594" y="585"/>
                      </a:cxn>
                      <a:cxn ang="0">
                        <a:pos x="588" y="605"/>
                      </a:cxn>
                      <a:cxn ang="0">
                        <a:pos x="580" y="626"/>
                      </a:cxn>
                      <a:cxn ang="0">
                        <a:pos x="572" y="646"/>
                      </a:cxn>
                      <a:cxn ang="0">
                        <a:pos x="564" y="667"/>
                      </a:cxn>
                      <a:cxn ang="0">
                        <a:pos x="3" y="659"/>
                      </a:cxn>
                      <a:cxn ang="0">
                        <a:pos x="0" y="613"/>
                      </a:cxn>
                      <a:cxn ang="0">
                        <a:pos x="2" y="565"/>
                      </a:cxn>
                      <a:cxn ang="0">
                        <a:pos x="7" y="517"/>
                      </a:cxn>
                      <a:cxn ang="0">
                        <a:pos x="15" y="469"/>
                      </a:cxn>
                      <a:cxn ang="0">
                        <a:pos x="26" y="421"/>
                      </a:cxn>
                      <a:cxn ang="0">
                        <a:pos x="40" y="375"/>
                      </a:cxn>
                      <a:cxn ang="0">
                        <a:pos x="57" y="329"/>
                      </a:cxn>
                      <a:cxn ang="0">
                        <a:pos x="76" y="285"/>
                      </a:cxn>
                      <a:cxn ang="0">
                        <a:pos x="91" y="263"/>
                      </a:cxn>
                      <a:cxn ang="0">
                        <a:pos x="105" y="242"/>
                      </a:cxn>
                      <a:cxn ang="0">
                        <a:pos x="121" y="222"/>
                      </a:cxn>
                      <a:cxn ang="0">
                        <a:pos x="139" y="202"/>
                      </a:cxn>
                      <a:cxn ang="0">
                        <a:pos x="156" y="182"/>
                      </a:cxn>
                      <a:cxn ang="0">
                        <a:pos x="173" y="163"/>
                      </a:cxn>
                      <a:cxn ang="0">
                        <a:pos x="192" y="146"/>
                      </a:cxn>
                      <a:cxn ang="0">
                        <a:pos x="212" y="129"/>
                      </a:cxn>
                      <a:cxn ang="0">
                        <a:pos x="232" y="113"/>
                      </a:cxn>
                      <a:cxn ang="0">
                        <a:pos x="253" y="98"/>
                      </a:cxn>
                      <a:cxn ang="0">
                        <a:pos x="273" y="83"/>
                      </a:cxn>
                      <a:cxn ang="0">
                        <a:pos x="296" y="70"/>
                      </a:cxn>
                      <a:cxn ang="0">
                        <a:pos x="319" y="58"/>
                      </a:cxn>
                      <a:cxn ang="0">
                        <a:pos x="341" y="47"/>
                      </a:cxn>
                      <a:cxn ang="0">
                        <a:pos x="364" y="37"/>
                      </a:cxn>
                      <a:cxn ang="0">
                        <a:pos x="388" y="27"/>
                      </a:cxn>
                    </a:cxnLst>
                    <a:rect l="0" t="0" r="r" b="b"/>
                    <a:pathLst>
                      <a:path w="815" h="667">
                        <a:moveTo>
                          <a:pt x="388" y="27"/>
                        </a:moveTo>
                        <a:lnTo>
                          <a:pt x="413" y="19"/>
                        </a:lnTo>
                        <a:lnTo>
                          <a:pt x="438" y="13"/>
                        </a:lnTo>
                        <a:lnTo>
                          <a:pt x="464" y="8"/>
                        </a:lnTo>
                        <a:lnTo>
                          <a:pt x="488" y="4"/>
                        </a:lnTo>
                        <a:lnTo>
                          <a:pt x="513" y="1"/>
                        </a:lnTo>
                        <a:lnTo>
                          <a:pt x="538" y="0"/>
                        </a:lnTo>
                        <a:lnTo>
                          <a:pt x="562" y="0"/>
                        </a:lnTo>
                        <a:lnTo>
                          <a:pt x="586" y="1"/>
                        </a:lnTo>
                        <a:lnTo>
                          <a:pt x="610" y="2"/>
                        </a:lnTo>
                        <a:lnTo>
                          <a:pt x="633" y="6"/>
                        </a:lnTo>
                        <a:lnTo>
                          <a:pt x="656" y="12"/>
                        </a:lnTo>
                        <a:lnTo>
                          <a:pt x="677" y="18"/>
                        </a:lnTo>
                        <a:lnTo>
                          <a:pt x="698" y="26"/>
                        </a:lnTo>
                        <a:lnTo>
                          <a:pt x="717" y="35"/>
                        </a:lnTo>
                        <a:lnTo>
                          <a:pt x="737" y="46"/>
                        </a:lnTo>
                        <a:lnTo>
                          <a:pt x="754" y="58"/>
                        </a:lnTo>
                        <a:lnTo>
                          <a:pt x="782" y="83"/>
                        </a:lnTo>
                        <a:lnTo>
                          <a:pt x="801" y="109"/>
                        </a:lnTo>
                        <a:lnTo>
                          <a:pt x="811" y="135"/>
                        </a:lnTo>
                        <a:lnTo>
                          <a:pt x="815" y="162"/>
                        </a:lnTo>
                        <a:lnTo>
                          <a:pt x="811" y="190"/>
                        </a:lnTo>
                        <a:lnTo>
                          <a:pt x="803" y="219"/>
                        </a:lnTo>
                        <a:lnTo>
                          <a:pt x="789" y="250"/>
                        </a:lnTo>
                        <a:lnTo>
                          <a:pt x="771" y="281"/>
                        </a:lnTo>
                        <a:lnTo>
                          <a:pt x="752" y="313"/>
                        </a:lnTo>
                        <a:lnTo>
                          <a:pt x="728" y="348"/>
                        </a:lnTo>
                        <a:lnTo>
                          <a:pt x="704" y="383"/>
                        </a:lnTo>
                        <a:lnTo>
                          <a:pt x="680" y="420"/>
                        </a:lnTo>
                        <a:lnTo>
                          <a:pt x="656" y="458"/>
                        </a:lnTo>
                        <a:lnTo>
                          <a:pt x="633" y="498"/>
                        </a:lnTo>
                        <a:lnTo>
                          <a:pt x="612" y="541"/>
                        </a:lnTo>
                        <a:lnTo>
                          <a:pt x="594" y="585"/>
                        </a:lnTo>
                        <a:lnTo>
                          <a:pt x="588" y="605"/>
                        </a:lnTo>
                        <a:lnTo>
                          <a:pt x="580" y="626"/>
                        </a:lnTo>
                        <a:lnTo>
                          <a:pt x="572" y="646"/>
                        </a:lnTo>
                        <a:lnTo>
                          <a:pt x="564" y="667"/>
                        </a:lnTo>
                        <a:lnTo>
                          <a:pt x="3" y="659"/>
                        </a:lnTo>
                        <a:lnTo>
                          <a:pt x="0" y="613"/>
                        </a:lnTo>
                        <a:lnTo>
                          <a:pt x="2" y="565"/>
                        </a:lnTo>
                        <a:lnTo>
                          <a:pt x="7" y="517"/>
                        </a:lnTo>
                        <a:lnTo>
                          <a:pt x="15" y="469"/>
                        </a:lnTo>
                        <a:lnTo>
                          <a:pt x="26" y="421"/>
                        </a:lnTo>
                        <a:lnTo>
                          <a:pt x="40" y="375"/>
                        </a:lnTo>
                        <a:lnTo>
                          <a:pt x="57" y="329"/>
                        </a:lnTo>
                        <a:lnTo>
                          <a:pt x="76" y="285"/>
                        </a:lnTo>
                        <a:lnTo>
                          <a:pt x="91" y="263"/>
                        </a:lnTo>
                        <a:lnTo>
                          <a:pt x="105" y="242"/>
                        </a:lnTo>
                        <a:lnTo>
                          <a:pt x="121" y="222"/>
                        </a:lnTo>
                        <a:lnTo>
                          <a:pt x="139" y="202"/>
                        </a:lnTo>
                        <a:lnTo>
                          <a:pt x="156" y="182"/>
                        </a:lnTo>
                        <a:lnTo>
                          <a:pt x="173" y="163"/>
                        </a:lnTo>
                        <a:lnTo>
                          <a:pt x="192" y="146"/>
                        </a:lnTo>
                        <a:lnTo>
                          <a:pt x="212" y="129"/>
                        </a:lnTo>
                        <a:lnTo>
                          <a:pt x="232" y="113"/>
                        </a:lnTo>
                        <a:lnTo>
                          <a:pt x="253" y="98"/>
                        </a:lnTo>
                        <a:lnTo>
                          <a:pt x="273" y="83"/>
                        </a:lnTo>
                        <a:lnTo>
                          <a:pt x="296" y="70"/>
                        </a:lnTo>
                        <a:lnTo>
                          <a:pt x="319" y="58"/>
                        </a:lnTo>
                        <a:lnTo>
                          <a:pt x="341" y="47"/>
                        </a:lnTo>
                        <a:lnTo>
                          <a:pt x="364" y="37"/>
                        </a:lnTo>
                        <a:lnTo>
                          <a:pt x="388" y="27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1" name="Freeform 17"/>
                  <p:cNvSpPr>
                    <a:spLocks/>
                  </p:cNvSpPr>
                  <p:nvPr/>
                </p:nvSpPr>
                <p:spPr bwMode="auto">
                  <a:xfrm>
                    <a:off x="1979" y="2298"/>
                    <a:ext cx="319" cy="220"/>
                  </a:xfrm>
                  <a:custGeom>
                    <a:avLst/>
                    <a:gdLst/>
                    <a:ahLst/>
                    <a:cxnLst>
                      <a:cxn ang="0">
                        <a:pos x="89" y="257"/>
                      </a:cxn>
                      <a:cxn ang="0">
                        <a:pos x="91" y="254"/>
                      </a:cxn>
                      <a:cxn ang="0">
                        <a:pos x="92" y="251"/>
                      </a:cxn>
                      <a:cxn ang="0">
                        <a:pos x="93" y="249"/>
                      </a:cxn>
                      <a:cxn ang="0">
                        <a:pos x="95" y="246"/>
                      </a:cxn>
                      <a:cxn ang="0">
                        <a:pos x="113" y="221"/>
                      </a:cxn>
                      <a:cxn ang="0">
                        <a:pos x="135" y="195"/>
                      </a:cxn>
                      <a:cxn ang="0">
                        <a:pos x="156" y="171"/>
                      </a:cxn>
                      <a:cxn ang="0">
                        <a:pos x="179" y="149"/>
                      </a:cxn>
                      <a:cxn ang="0">
                        <a:pos x="201" y="129"/>
                      </a:cxn>
                      <a:cxn ang="0">
                        <a:pos x="227" y="109"/>
                      </a:cxn>
                      <a:cxn ang="0">
                        <a:pos x="252" y="90"/>
                      </a:cxn>
                      <a:cxn ang="0">
                        <a:pos x="279" y="73"/>
                      </a:cxn>
                      <a:cxn ang="0">
                        <a:pos x="308" y="57"/>
                      </a:cxn>
                      <a:cxn ang="0">
                        <a:pos x="339" y="44"/>
                      </a:cxn>
                      <a:cxn ang="0">
                        <a:pos x="369" y="32"/>
                      </a:cxn>
                      <a:cxn ang="0">
                        <a:pos x="400" y="22"/>
                      </a:cxn>
                      <a:cxn ang="0">
                        <a:pos x="432" y="13"/>
                      </a:cxn>
                      <a:cxn ang="0">
                        <a:pos x="464" y="7"/>
                      </a:cxn>
                      <a:cxn ang="0">
                        <a:pos x="494" y="3"/>
                      </a:cxn>
                      <a:cxn ang="0">
                        <a:pos x="526" y="0"/>
                      </a:cxn>
                      <a:cxn ang="0">
                        <a:pos x="557" y="0"/>
                      </a:cxn>
                      <a:cxn ang="0">
                        <a:pos x="586" y="1"/>
                      </a:cxn>
                      <a:cxn ang="0">
                        <a:pos x="616" y="4"/>
                      </a:cxn>
                      <a:cxn ang="0">
                        <a:pos x="644" y="9"/>
                      </a:cxn>
                      <a:cxn ang="0">
                        <a:pos x="670" y="17"/>
                      </a:cxn>
                      <a:cxn ang="0">
                        <a:pos x="694" y="28"/>
                      </a:cxn>
                      <a:cxn ang="0">
                        <a:pos x="718" y="40"/>
                      </a:cxn>
                      <a:cxn ang="0">
                        <a:pos x="740" y="54"/>
                      </a:cxn>
                      <a:cxn ang="0">
                        <a:pos x="766" y="78"/>
                      </a:cxn>
                      <a:cxn ang="0">
                        <a:pos x="782" y="102"/>
                      </a:cxn>
                      <a:cxn ang="0">
                        <a:pos x="790" y="128"/>
                      </a:cxn>
                      <a:cxn ang="0">
                        <a:pos x="791" y="153"/>
                      </a:cxn>
                      <a:cxn ang="0">
                        <a:pos x="785" y="178"/>
                      </a:cxn>
                      <a:cxn ang="0">
                        <a:pos x="773" y="205"/>
                      </a:cxn>
                      <a:cxn ang="0">
                        <a:pos x="757" y="233"/>
                      </a:cxn>
                      <a:cxn ang="0">
                        <a:pos x="737" y="262"/>
                      </a:cxn>
                      <a:cxn ang="0">
                        <a:pos x="713" y="292"/>
                      </a:cxn>
                      <a:cxn ang="0">
                        <a:pos x="688" y="324"/>
                      </a:cxn>
                      <a:cxn ang="0">
                        <a:pos x="662" y="358"/>
                      </a:cxn>
                      <a:cxn ang="0">
                        <a:pos x="636" y="392"/>
                      </a:cxn>
                      <a:cxn ang="0">
                        <a:pos x="610" y="428"/>
                      </a:cxn>
                      <a:cxn ang="0">
                        <a:pos x="588" y="467"/>
                      </a:cxn>
                      <a:cxn ang="0">
                        <a:pos x="568" y="508"/>
                      </a:cxn>
                      <a:cxn ang="0">
                        <a:pos x="550" y="550"/>
                      </a:cxn>
                      <a:cxn ang="0">
                        <a:pos x="541" y="577"/>
                      </a:cxn>
                      <a:cxn ang="0">
                        <a:pos x="532" y="605"/>
                      </a:cxn>
                      <a:cxn ang="0">
                        <a:pos x="521" y="633"/>
                      </a:cxn>
                      <a:cxn ang="0">
                        <a:pos x="512" y="661"/>
                      </a:cxn>
                      <a:cxn ang="0">
                        <a:pos x="2" y="654"/>
                      </a:cxn>
                      <a:cxn ang="0">
                        <a:pos x="0" y="604"/>
                      </a:cxn>
                      <a:cxn ang="0">
                        <a:pos x="2" y="553"/>
                      </a:cxn>
                      <a:cxn ang="0">
                        <a:pos x="8" y="501"/>
                      </a:cxn>
                      <a:cxn ang="0">
                        <a:pos x="18" y="451"/>
                      </a:cxn>
                      <a:cxn ang="0">
                        <a:pos x="31" y="400"/>
                      </a:cxn>
                      <a:cxn ang="0">
                        <a:pos x="48" y="350"/>
                      </a:cxn>
                      <a:cxn ang="0">
                        <a:pos x="67" y="302"/>
                      </a:cxn>
                      <a:cxn ang="0">
                        <a:pos x="89" y="257"/>
                      </a:cxn>
                    </a:cxnLst>
                    <a:rect l="0" t="0" r="r" b="b"/>
                    <a:pathLst>
                      <a:path w="791" h="661">
                        <a:moveTo>
                          <a:pt x="89" y="257"/>
                        </a:moveTo>
                        <a:lnTo>
                          <a:pt x="91" y="254"/>
                        </a:lnTo>
                        <a:lnTo>
                          <a:pt x="92" y="251"/>
                        </a:lnTo>
                        <a:lnTo>
                          <a:pt x="93" y="249"/>
                        </a:lnTo>
                        <a:lnTo>
                          <a:pt x="95" y="246"/>
                        </a:lnTo>
                        <a:lnTo>
                          <a:pt x="113" y="221"/>
                        </a:lnTo>
                        <a:lnTo>
                          <a:pt x="135" y="195"/>
                        </a:lnTo>
                        <a:lnTo>
                          <a:pt x="156" y="171"/>
                        </a:lnTo>
                        <a:lnTo>
                          <a:pt x="179" y="149"/>
                        </a:lnTo>
                        <a:lnTo>
                          <a:pt x="201" y="129"/>
                        </a:lnTo>
                        <a:lnTo>
                          <a:pt x="227" y="109"/>
                        </a:lnTo>
                        <a:lnTo>
                          <a:pt x="252" y="90"/>
                        </a:lnTo>
                        <a:lnTo>
                          <a:pt x="279" y="73"/>
                        </a:lnTo>
                        <a:lnTo>
                          <a:pt x="308" y="57"/>
                        </a:lnTo>
                        <a:lnTo>
                          <a:pt x="339" y="44"/>
                        </a:lnTo>
                        <a:lnTo>
                          <a:pt x="369" y="32"/>
                        </a:lnTo>
                        <a:lnTo>
                          <a:pt x="400" y="22"/>
                        </a:lnTo>
                        <a:lnTo>
                          <a:pt x="432" y="13"/>
                        </a:lnTo>
                        <a:lnTo>
                          <a:pt x="464" y="7"/>
                        </a:lnTo>
                        <a:lnTo>
                          <a:pt x="494" y="3"/>
                        </a:lnTo>
                        <a:lnTo>
                          <a:pt x="526" y="0"/>
                        </a:lnTo>
                        <a:lnTo>
                          <a:pt x="557" y="0"/>
                        </a:lnTo>
                        <a:lnTo>
                          <a:pt x="586" y="1"/>
                        </a:lnTo>
                        <a:lnTo>
                          <a:pt x="616" y="4"/>
                        </a:lnTo>
                        <a:lnTo>
                          <a:pt x="644" y="9"/>
                        </a:lnTo>
                        <a:lnTo>
                          <a:pt x="670" y="17"/>
                        </a:lnTo>
                        <a:lnTo>
                          <a:pt x="694" y="28"/>
                        </a:lnTo>
                        <a:lnTo>
                          <a:pt x="718" y="40"/>
                        </a:lnTo>
                        <a:lnTo>
                          <a:pt x="740" y="54"/>
                        </a:lnTo>
                        <a:lnTo>
                          <a:pt x="766" y="78"/>
                        </a:lnTo>
                        <a:lnTo>
                          <a:pt x="782" y="102"/>
                        </a:lnTo>
                        <a:lnTo>
                          <a:pt x="790" y="128"/>
                        </a:lnTo>
                        <a:lnTo>
                          <a:pt x="791" y="153"/>
                        </a:lnTo>
                        <a:lnTo>
                          <a:pt x="785" y="178"/>
                        </a:lnTo>
                        <a:lnTo>
                          <a:pt x="773" y="205"/>
                        </a:lnTo>
                        <a:lnTo>
                          <a:pt x="757" y="233"/>
                        </a:lnTo>
                        <a:lnTo>
                          <a:pt x="737" y="262"/>
                        </a:lnTo>
                        <a:lnTo>
                          <a:pt x="713" y="292"/>
                        </a:lnTo>
                        <a:lnTo>
                          <a:pt x="688" y="324"/>
                        </a:lnTo>
                        <a:lnTo>
                          <a:pt x="662" y="358"/>
                        </a:lnTo>
                        <a:lnTo>
                          <a:pt x="636" y="392"/>
                        </a:lnTo>
                        <a:lnTo>
                          <a:pt x="610" y="428"/>
                        </a:lnTo>
                        <a:lnTo>
                          <a:pt x="588" y="467"/>
                        </a:lnTo>
                        <a:lnTo>
                          <a:pt x="568" y="508"/>
                        </a:lnTo>
                        <a:lnTo>
                          <a:pt x="550" y="550"/>
                        </a:lnTo>
                        <a:lnTo>
                          <a:pt x="541" y="577"/>
                        </a:lnTo>
                        <a:lnTo>
                          <a:pt x="532" y="605"/>
                        </a:lnTo>
                        <a:lnTo>
                          <a:pt x="521" y="633"/>
                        </a:lnTo>
                        <a:lnTo>
                          <a:pt x="512" y="661"/>
                        </a:lnTo>
                        <a:lnTo>
                          <a:pt x="2" y="654"/>
                        </a:lnTo>
                        <a:lnTo>
                          <a:pt x="0" y="604"/>
                        </a:lnTo>
                        <a:lnTo>
                          <a:pt x="2" y="553"/>
                        </a:lnTo>
                        <a:lnTo>
                          <a:pt x="8" y="501"/>
                        </a:lnTo>
                        <a:lnTo>
                          <a:pt x="18" y="451"/>
                        </a:lnTo>
                        <a:lnTo>
                          <a:pt x="31" y="400"/>
                        </a:lnTo>
                        <a:lnTo>
                          <a:pt x="48" y="350"/>
                        </a:lnTo>
                        <a:lnTo>
                          <a:pt x="67" y="302"/>
                        </a:lnTo>
                        <a:lnTo>
                          <a:pt x="89" y="257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" name="Freeform 18"/>
                  <p:cNvSpPr>
                    <a:spLocks/>
                  </p:cNvSpPr>
                  <p:nvPr/>
                </p:nvSpPr>
                <p:spPr bwMode="auto">
                  <a:xfrm>
                    <a:off x="1980" y="2299"/>
                    <a:ext cx="311" cy="219"/>
                  </a:xfrm>
                  <a:custGeom>
                    <a:avLst/>
                    <a:gdLst/>
                    <a:ahLst/>
                    <a:cxnLst>
                      <a:cxn ang="0">
                        <a:pos x="92" y="251"/>
                      </a:cxn>
                      <a:cxn ang="0">
                        <a:pos x="100" y="235"/>
                      </a:cxn>
                      <a:cxn ang="0">
                        <a:pos x="109" y="221"/>
                      </a:cxn>
                      <a:cxn ang="0">
                        <a:pos x="118" y="207"/>
                      </a:cxn>
                      <a:cxn ang="0">
                        <a:pos x="129" y="194"/>
                      </a:cxn>
                      <a:cxn ang="0">
                        <a:pos x="137" y="186"/>
                      </a:cxn>
                      <a:cxn ang="0">
                        <a:pos x="144" y="178"/>
                      </a:cxn>
                      <a:cxn ang="0">
                        <a:pos x="152" y="170"/>
                      </a:cxn>
                      <a:cxn ang="0">
                        <a:pos x="158" y="162"/>
                      </a:cxn>
                      <a:cxn ang="0">
                        <a:pos x="166" y="154"/>
                      </a:cxn>
                      <a:cxn ang="0">
                        <a:pos x="173" y="146"/>
                      </a:cxn>
                      <a:cxn ang="0">
                        <a:pos x="181" y="139"/>
                      </a:cxn>
                      <a:cxn ang="0">
                        <a:pos x="189" y="132"/>
                      </a:cxn>
                      <a:cxn ang="0">
                        <a:pos x="220" y="108"/>
                      </a:cxn>
                      <a:cxn ang="0">
                        <a:pos x="253" y="86"/>
                      </a:cxn>
                      <a:cxn ang="0">
                        <a:pos x="286" y="66"/>
                      </a:cxn>
                      <a:cxn ang="0">
                        <a:pos x="322" y="50"/>
                      </a:cxn>
                      <a:cxn ang="0">
                        <a:pos x="358" y="36"/>
                      </a:cxn>
                      <a:cxn ang="0">
                        <a:pos x="395" y="22"/>
                      </a:cxn>
                      <a:cxn ang="0">
                        <a:pos x="433" y="13"/>
                      </a:cxn>
                      <a:cxn ang="0">
                        <a:pos x="470" y="5"/>
                      </a:cxn>
                      <a:cxn ang="0">
                        <a:pos x="507" y="1"/>
                      </a:cxn>
                      <a:cxn ang="0">
                        <a:pos x="543" y="0"/>
                      </a:cxn>
                      <a:cxn ang="0">
                        <a:pos x="579" y="1"/>
                      </a:cxn>
                      <a:cxn ang="0">
                        <a:pos x="613" y="5"/>
                      </a:cxn>
                      <a:cxn ang="0">
                        <a:pos x="645" y="12"/>
                      </a:cxn>
                      <a:cxn ang="0">
                        <a:pos x="675" y="22"/>
                      </a:cxn>
                      <a:cxn ang="0">
                        <a:pos x="702" y="36"/>
                      </a:cxn>
                      <a:cxn ang="0">
                        <a:pos x="727" y="52"/>
                      </a:cxn>
                      <a:cxn ang="0">
                        <a:pos x="751" y="74"/>
                      </a:cxn>
                      <a:cxn ang="0">
                        <a:pos x="766" y="97"/>
                      </a:cxn>
                      <a:cxn ang="0">
                        <a:pos x="771" y="121"/>
                      </a:cxn>
                      <a:cxn ang="0">
                        <a:pos x="768" y="143"/>
                      </a:cxn>
                      <a:cxn ang="0">
                        <a:pos x="759" y="167"/>
                      </a:cxn>
                      <a:cxn ang="0">
                        <a:pos x="745" y="193"/>
                      </a:cxn>
                      <a:cxn ang="0">
                        <a:pos x="725" y="218"/>
                      </a:cxn>
                      <a:cxn ang="0">
                        <a:pos x="702" y="245"/>
                      </a:cxn>
                      <a:cxn ang="0">
                        <a:pos x="675" y="272"/>
                      </a:cxn>
                      <a:cxn ang="0">
                        <a:pos x="649" y="302"/>
                      </a:cxn>
                      <a:cxn ang="0">
                        <a:pos x="621" y="332"/>
                      </a:cxn>
                      <a:cxn ang="0">
                        <a:pos x="593" y="364"/>
                      </a:cxn>
                      <a:cxn ang="0">
                        <a:pos x="567" y="399"/>
                      </a:cxn>
                      <a:cxn ang="0">
                        <a:pos x="543" y="436"/>
                      </a:cxn>
                      <a:cxn ang="0">
                        <a:pos x="523" y="475"/>
                      </a:cxn>
                      <a:cxn ang="0">
                        <a:pos x="507" y="516"/>
                      </a:cxn>
                      <a:cxn ang="0">
                        <a:pos x="502" y="533"/>
                      </a:cxn>
                      <a:cxn ang="0">
                        <a:pos x="497" y="550"/>
                      </a:cxn>
                      <a:cxn ang="0">
                        <a:pos x="491" y="568"/>
                      </a:cxn>
                      <a:cxn ang="0">
                        <a:pos x="485" y="585"/>
                      </a:cxn>
                      <a:cxn ang="0">
                        <a:pos x="479" y="604"/>
                      </a:cxn>
                      <a:cxn ang="0">
                        <a:pos x="474" y="621"/>
                      </a:cxn>
                      <a:cxn ang="0">
                        <a:pos x="467" y="640"/>
                      </a:cxn>
                      <a:cxn ang="0">
                        <a:pos x="462" y="657"/>
                      </a:cxn>
                      <a:cxn ang="0">
                        <a:pos x="3" y="650"/>
                      </a:cxn>
                      <a:cxn ang="0">
                        <a:pos x="0" y="600"/>
                      </a:cxn>
                      <a:cxn ang="0">
                        <a:pos x="3" y="549"/>
                      </a:cxn>
                      <a:cxn ang="0">
                        <a:pos x="9" y="497"/>
                      </a:cxn>
                      <a:cxn ang="0">
                        <a:pos x="20" y="445"/>
                      </a:cxn>
                      <a:cxn ang="0">
                        <a:pos x="33" y="395"/>
                      </a:cxn>
                      <a:cxn ang="0">
                        <a:pos x="49" y="344"/>
                      </a:cxn>
                      <a:cxn ang="0">
                        <a:pos x="69" y="296"/>
                      </a:cxn>
                      <a:cxn ang="0">
                        <a:pos x="92" y="251"/>
                      </a:cxn>
                    </a:cxnLst>
                    <a:rect l="0" t="0" r="r" b="b"/>
                    <a:pathLst>
                      <a:path w="771" h="657">
                        <a:moveTo>
                          <a:pt x="92" y="251"/>
                        </a:moveTo>
                        <a:lnTo>
                          <a:pt x="100" y="235"/>
                        </a:lnTo>
                        <a:lnTo>
                          <a:pt x="109" y="221"/>
                        </a:lnTo>
                        <a:lnTo>
                          <a:pt x="118" y="207"/>
                        </a:lnTo>
                        <a:lnTo>
                          <a:pt x="129" y="194"/>
                        </a:lnTo>
                        <a:lnTo>
                          <a:pt x="137" y="186"/>
                        </a:lnTo>
                        <a:lnTo>
                          <a:pt x="144" y="178"/>
                        </a:lnTo>
                        <a:lnTo>
                          <a:pt x="152" y="170"/>
                        </a:lnTo>
                        <a:lnTo>
                          <a:pt x="158" y="162"/>
                        </a:lnTo>
                        <a:lnTo>
                          <a:pt x="166" y="154"/>
                        </a:lnTo>
                        <a:lnTo>
                          <a:pt x="173" y="146"/>
                        </a:lnTo>
                        <a:lnTo>
                          <a:pt x="181" y="139"/>
                        </a:lnTo>
                        <a:lnTo>
                          <a:pt x="189" y="132"/>
                        </a:lnTo>
                        <a:lnTo>
                          <a:pt x="220" y="108"/>
                        </a:lnTo>
                        <a:lnTo>
                          <a:pt x="253" y="86"/>
                        </a:lnTo>
                        <a:lnTo>
                          <a:pt x="286" y="66"/>
                        </a:lnTo>
                        <a:lnTo>
                          <a:pt x="322" y="50"/>
                        </a:lnTo>
                        <a:lnTo>
                          <a:pt x="358" y="36"/>
                        </a:lnTo>
                        <a:lnTo>
                          <a:pt x="395" y="22"/>
                        </a:lnTo>
                        <a:lnTo>
                          <a:pt x="433" y="13"/>
                        </a:lnTo>
                        <a:lnTo>
                          <a:pt x="470" y="5"/>
                        </a:lnTo>
                        <a:lnTo>
                          <a:pt x="507" y="1"/>
                        </a:lnTo>
                        <a:lnTo>
                          <a:pt x="543" y="0"/>
                        </a:lnTo>
                        <a:lnTo>
                          <a:pt x="579" y="1"/>
                        </a:lnTo>
                        <a:lnTo>
                          <a:pt x="613" y="5"/>
                        </a:lnTo>
                        <a:lnTo>
                          <a:pt x="645" y="12"/>
                        </a:lnTo>
                        <a:lnTo>
                          <a:pt x="675" y="22"/>
                        </a:lnTo>
                        <a:lnTo>
                          <a:pt x="702" y="36"/>
                        </a:lnTo>
                        <a:lnTo>
                          <a:pt x="727" y="52"/>
                        </a:lnTo>
                        <a:lnTo>
                          <a:pt x="751" y="74"/>
                        </a:lnTo>
                        <a:lnTo>
                          <a:pt x="766" y="97"/>
                        </a:lnTo>
                        <a:lnTo>
                          <a:pt x="771" y="121"/>
                        </a:lnTo>
                        <a:lnTo>
                          <a:pt x="768" y="143"/>
                        </a:lnTo>
                        <a:lnTo>
                          <a:pt x="759" y="167"/>
                        </a:lnTo>
                        <a:lnTo>
                          <a:pt x="745" y="193"/>
                        </a:lnTo>
                        <a:lnTo>
                          <a:pt x="725" y="218"/>
                        </a:lnTo>
                        <a:lnTo>
                          <a:pt x="702" y="245"/>
                        </a:lnTo>
                        <a:lnTo>
                          <a:pt x="675" y="272"/>
                        </a:lnTo>
                        <a:lnTo>
                          <a:pt x="649" y="302"/>
                        </a:lnTo>
                        <a:lnTo>
                          <a:pt x="621" y="332"/>
                        </a:lnTo>
                        <a:lnTo>
                          <a:pt x="593" y="364"/>
                        </a:lnTo>
                        <a:lnTo>
                          <a:pt x="567" y="399"/>
                        </a:lnTo>
                        <a:lnTo>
                          <a:pt x="543" y="436"/>
                        </a:lnTo>
                        <a:lnTo>
                          <a:pt x="523" y="475"/>
                        </a:lnTo>
                        <a:lnTo>
                          <a:pt x="507" y="516"/>
                        </a:lnTo>
                        <a:lnTo>
                          <a:pt x="502" y="533"/>
                        </a:lnTo>
                        <a:lnTo>
                          <a:pt x="497" y="550"/>
                        </a:lnTo>
                        <a:lnTo>
                          <a:pt x="491" y="568"/>
                        </a:lnTo>
                        <a:lnTo>
                          <a:pt x="485" y="585"/>
                        </a:lnTo>
                        <a:lnTo>
                          <a:pt x="479" y="604"/>
                        </a:lnTo>
                        <a:lnTo>
                          <a:pt x="474" y="621"/>
                        </a:lnTo>
                        <a:lnTo>
                          <a:pt x="467" y="640"/>
                        </a:lnTo>
                        <a:lnTo>
                          <a:pt x="462" y="657"/>
                        </a:lnTo>
                        <a:lnTo>
                          <a:pt x="3" y="650"/>
                        </a:lnTo>
                        <a:lnTo>
                          <a:pt x="0" y="600"/>
                        </a:lnTo>
                        <a:lnTo>
                          <a:pt x="3" y="549"/>
                        </a:lnTo>
                        <a:lnTo>
                          <a:pt x="9" y="497"/>
                        </a:lnTo>
                        <a:lnTo>
                          <a:pt x="20" y="445"/>
                        </a:lnTo>
                        <a:lnTo>
                          <a:pt x="33" y="395"/>
                        </a:lnTo>
                        <a:lnTo>
                          <a:pt x="49" y="344"/>
                        </a:lnTo>
                        <a:lnTo>
                          <a:pt x="69" y="296"/>
                        </a:lnTo>
                        <a:lnTo>
                          <a:pt x="92" y="251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" name="Freeform 19"/>
                  <p:cNvSpPr>
                    <a:spLocks/>
                  </p:cNvSpPr>
                  <p:nvPr/>
                </p:nvSpPr>
                <p:spPr bwMode="auto">
                  <a:xfrm>
                    <a:off x="1981" y="2301"/>
                    <a:ext cx="303" cy="217"/>
                  </a:xfrm>
                  <a:custGeom>
                    <a:avLst/>
                    <a:gdLst/>
                    <a:ahLst/>
                    <a:cxnLst>
                      <a:cxn ang="0">
                        <a:pos x="93" y="246"/>
                      </a:cxn>
                      <a:cxn ang="0">
                        <a:pos x="117" y="207"/>
                      </a:cxn>
                      <a:cxn ang="0">
                        <a:pos x="146" y="171"/>
                      </a:cxn>
                      <a:cxn ang="0">
                        <a:pos x="181" y="138"/>
                      </a:cxn>
                      <a:cxn ang="0">
                        <a:pos x="218" y="109"/>
                      </a:cxn>
                      <a:cxn ang="0">
                        <a:pos x="258" y="82"/>
                      </a:cxn>
                      <a:cxn ang="0">
                        <a:pos x="301" y="60"/>
                      </a:cxn>
                      <a:cxn ang="0">
                        <a:pos x="346" y="40"/>
                      </a:cxn>
                      <a:cxn ang="0">
                        <a:pos x="391" y="24"/>
                      </a:cxn>
                      <a:cxn ang="0">
                        <a:pos x="438" y="12"/>
                      </a:cxn>
                      <a:cxn ang="0">
                        <a:pos x="483" y="4"/>
                      </a:cxn>
                      <a:cxn ang="0">
                        <a:pos x="527" y="0"/>
                      </a:cxn>
                      <a:cxn ang="0">
                        <a:pos x="571" y="0"/>
                      </a:cxn>
                      <a:cxn ang="0">
                        <a:pos x="612" y="5"/>
                      </a:cxn>
                      <a:cxn ang="0">
                        <a:pos x="650" y="16"/>
                      </a:cxn>
                      <a:cxn ang="0">
                        <a:pos x="684" y="29"/>
                      </a:cxn>
                      <a:cxn ang="0">
                        <a:pos x="714" y="49"/>
                      </a:cxn>
                      <a:cxn ang="0">
                        <a:pos x="736" y="70"/>
                      </a:cxn>
                      <a:cxn ang="0">
                        <a:pos x="747" y="93"/>
                      </a:cxn>
                      <a:cxn ang="0">
                        <a:pos x="751" y="114"/>
                      </a:cxn>
                      <a:cxn ang="0">
                        <a:pos x="745" y="135"/>
                      </a:cxn>
                      <a:cxn ang="0">
                        <a:pos x="734" y="157"/>
                      </a:cxn>
                      <a:cxn ang="0">
                        <a:pos x="716" y="179"/>
                      </a:cxn>
                      <a:cxn ang="0">
                        <a:pos x="694" y="203"/>
                      </a:cxn>
                      <a:cxn ang="0">
                        <a:pos x="667" y="227"/>
                      </a:cxn>
                      <a:cxn ang="0">
                        <a:pos x="639" y="253"/>
                      </a:cxn>
                      <a:cxn ang="0">
                        <a:pos x="610" y="279"/>
                      </a:cxn>
                      <a:cxn ang="0">
                        <a:pos x="579" y="307"/>
                      </a:cxn>
                      <a:cxn ang="0">
                        <a:pos x="550" y="338"/>
                      </a:cxn>
                      <a:cxn ang="0">
                        <a:pos x="523" y="371"/>
                      </a:cxn>
                      <a:cxn ang="0">
                        <a:pos x="498" y="405"/>
                      </a:cxn>
                      <a:cxn ang="0">
                        <a:pos x="478" y="443"/>
                      </a:cxn>
                      <a:cxn ang="0">
                        <a:pos x="463" y="483"/>
                      </a:cxn>
                      <a:cxn ang="0">
                        <a:pos x="458" y="503"/>
                      </a:cxn>
                      <a:cxn ang="0">
                        <a:pos x="452" y="524"/>
                      </a:cxn>
                      <a:cxn ang="0">
                        <a:pos x="446" y="544"/>
                      </a:cxn>
                      <a:cxn ang="0">
                        <a:pos x="440" y="565"/>
                      </a:cxn>
                      <a:cxn ang="0">
                        <a:pos x="434" y="586"/>
                      </a:cxn>
                      <a:cxn ang="0">
                        <a:pos x="428" y="609"/>
                      </a:cxn>
                      <a:cxn ang="0">
                        <a:pos x="422" y="630"/>
                      </a:cxn>
                      <a:cxn ang="0">
                        <a:pos x="415" y="652"/>
                      </a:cxn>
                      <a:cxn ang="0">
                        <a:pos x="2" y="646"/>
                      </a:cxn>
                      <a:cxn ang="0">
                        <a:pos x="0" y="596"/>
                      </a:cxn>
                      <a:cxn ang="0">
                        <a:pos x="2" y="545"/>
                      </a:cxn>
                      <a:cxn ang="0">
                        <a:pos x="9" y="493"/>
                      </a:cxn>
                      <a:cxn ang="0">
                        <a:pos x="20" y="441"/>
                      </a:cxn>
                      <a:cxn ang="0">
                        <a:pos x="34" y="391"/>
                      </a:cxn>
                      <a:cxn ang="0">
                        <a:pos x="51" y="340"/>
                      </a:cxn>
                      <a:cxn ang="0">
                        <a:pos x="71" y="292"/>
                      </a:cxn>
                      <a:cxn ang="0">
                        <a:pos x="93" y="246"/>
                      </a:cxn>
                    </a:cxnLst>
                    <a:rect l="0" t="0" r="r" b="b"/>
                    <a:pathLst>
                      <a:path w="751" h="652">
                        <a:moveTo>
                          <a:pt x="93" y="246"/>
                        </a:moveTo>
                        <a:lnTo>
                          <a:pt x="117" y="207"/>
                        </a:lnTo>
                        <a:lnTo>
                          <a:pt x="146" y="171"/>
                        </a:lnTo>
                        <a:lnTo>
                          <a:pt x="181" y="138"/>
                        </a:lnTo>
                        <a:lnTo>
                          <a:pt x="218" y="109"/>
                        </a:lnTo>
                        <a:lnTo>
                          <a:pt x="258" y="82"/>
                        </a:lnTo>
                        <a:lnTo>
                          <a:pt x="301" y="60"/>
                        </a:lnTo>
                        <a:lnTo>
                          <a:pt x="346" y="40"/>
                        </a:lnTo>
                        <a:lnTo>
                          <a:pt x="391" y="24"/>
                        </a:lnTo>
                        <a:lnTo>
                          <a:pt x="438" y="12"/>
                        </a:lnTo>
                        <a:lnTo>
                          <a:pt x="483" y="4"/>
                        </a:lnTo>
                        <a:lnTo>
                          <a:pt x="527" y="0"/>
                        </a:lnTo>
                        <a:lnTo>
                          <a:pt x="571" y="0"/>
                        </a:lnTo>
                        <a:lnTo>
                          <a:pt x="612" y="5"/>
                        </a:lnTo>
                        <a:lnTo>
                          <a:pt x="650" y="16"/>
                        </a:lnTo>
                        <a:lnTo>
                          <a:pt x="684" y="29"/>
                        </a:lnTo>
                        <a:lnTo>
                          <a:pt x="714" y="49"/>
                        </a:lnTo>
                        <a:lnTo>
                          <a:pt x="736" y="70"/>
                        </a:lnTo>
                        <a:lnTo>
                          <a:pt x="747" y="93"/>
                        </a:lnTo>
                        <a:lnTo>
                          <a:pt x="751" y="114"/>
                        </a:lnTo>
                        <a:lnTo>
                          <a:pt x="745" y="135"/>
                        </a:lnTo>
                        <a:lnTo>
                          <a:pt x="734" y="157"/>
                        </a:lnTo>
                        <a:lnTo>
                          <a:pt x="716" y="179"/>
                        </a:lnTo>
                        <a:lnTo>
                          <a:pt x="694" y="203"/>
                        </a:lnTo>
                        <a:lnTo>
                          <a:pt x="667" y="227"/>
                        </a:lnTo>
                        <a:lnTo>
                          <a:pt x="639" y="253"/>
                        </a:lnTo>
                        <a:lnTo>
                          <a:pt x="610" y="279"/>
                        </a:lnTo>
                        <a:lnTo>
                          <a:pt x="579" y="307"/>
                        </a:lnTo>
                        <a:lnTo>
                          <a:pt x="550" y="338"/>
                        </a:lnTo>
                        <a:lnTo>
                          <a:pt x="523" y="371"/>
                        </a:lnTo>
                        <a:lnTo>
                          <a:pt x="498" y="405"/>
                        </a:lnTo>
                        <a:lnTo>
                          <a:pt x="478" y="443"/>
                        </a:lnTo>
                        <a:lnTo>
                          <a:pt x="463" y="483"/>
                        </a:lnTo>
                        <a:lnTo>
                          <a:pt x="458" y="503"/>
                        </a:lnTo>
                        <a:lnTo>
                          <a:pt x="452" y="524"/>
                        </a:lnTo>
                        <a:lnTo>
                          <a:pt x="446" y="544"/>
                        </a:lnTo>
                        <a:lnTo>
                          <a:pt x="440" y="565"/>
                        </a:lnTo>
                        <a:lnTo>
                          <a:pt x="434" y="586"/>
                        </a:lnTo>
                        <a:lnTo>
                          <a:pt x="428" y="609"/>
                        </a:lnTo>
                        <a:lnTo>
                          <a:pt x="422" y="630"/>
                        </a:lnTo>
                        <a:lnTo>
                          <a:pt x="415" y="652"/>
                        </a:lnTo>
                        <a:lnTo>
                          <a:pt x="2" y="646"/>
                        </a:lnTo>
                        <a:lnTo>
                          <a:pt x="0" y="596"/>
                        </a:lnTo>
                        <a:lnTo>
                          <a:pt x="2" y="545"/>
                        </a:lnTo>
                        <a:lnTo>
                          <a:pt x="9" y="493"/>
                        </a:lnTo>
                        <a:lnTo>
                          <a:pt x="20" y="441"/>
                        </a:lnTo>
                        <a:lnTo>
                          <a:pt x="34" y="391"/>
                        </a:lnTo>
                        <a:lnTo>
                          <a:pt x="51" y="340"/>
                        </a:lnTo>
                        <a:lnTo>
                          <a:pt x="71" y="292"/>
                        </a:lnTo>
                        <a:lnTo>
                          <a:pt x="93" y="246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" name="Freeform 20"/>
                  <p:cNvSpPr>
                    <a:spLocks/>
                  </p:cNvSpPr>
                  <p:nvPr/>
                </p:nvSpPr>
                <p:spPr bwMode="auto">
                  <a:xfrm>
                    <a:off x="1982" y="2302"/>
                    <a:ext cx="295" cy="216"/>
                  </a:xfrm>
                  <a:custGeom>
                    <a:avLst/>
                    <a:gdLst/>
                    <a:ahLst/>
                    <a:cxnLst>
                      <a:cxn ang="0">
                        <a:pos x="96" y="241"/>
                      </a:cxn>
                      <a:cxn ang="0">
                        <a:pos x="120" y="203"/>
                      </a:cxn>
                      <a:cxn ang="0">
                        <a:pos x="148" y="169"/>
                      </a:cxn>
                      <a:cxn ang="0">
                        <a:pos x="181" y="137"/>
                      </a:cxn>
                      <a:cxn ang="0">
                        <a:pos x="217" y="108"/>
                      </a:cxn>
                      <a:cxn ang="0">
                        <a:pos x="257" y="82"/>
                      </a:cxn>
                      <a:cxn ang="0">
                        <a:pos x="300" y="60"/>
                      </a:cxn>
                      <a:cxn ang="0">
                        <a:pos x="344" y="40"/>
                      </a:cxn>
                      <a:cxn ang="0">
                        <a:pos x="389" y="24"/>
                      </a:cxn>
                      <a:cxn ang="0">
                        <a:pos x="433" y="12"/>
                      </a:cxn>
                      <a:cxn ang="0">
                        <a:pos x="478" y="4"/>
                      </a:cxn>
                      <a:cxn ang="0">
                        <a:pos x="522" y="0"/>
                      </a:cxn>
                      <a:cxn ang="0">
                        <a:pos x="564" y="0"/>
                      </a:cxn>
                      <a:cxn ang="0">
                        <a:pos x="604" y="5"/>
                      </a:cxn>
                      <a:cxn ang="0">
                        <a:pos x="640" y="14"/>
                      </a:cxn>
                      <a:cxn ang="0">
                        <a:pos x="673" y="28"/>
                      </a:cxn>
                      <a:cxn ang="0">
                        <a:pos x="701" y="46"/>
                      </a:cxn>
                      <a:cxn ang="0">
                        <a:pos x="721" y="68"/>
                      </a:cxn>
                      <a:cxn ang="0">
                        <a:pos x="732" y="88"/>
                      </a:cxn>
                      <a:cxn ang="0">
                        <a:pos x="732" y="108"/>
                      </a:cxn>
                      <a:cxn ang="0">
                        <a:pos x="724" y="126"/>
                      </a:cxn>
                      <a:cxn ang="0">
                        <a:pos x="709" y="146"/>
                      </a:cxn>
                      <a:cxn ang="0">
                        <a:pos x="689" y="166"/>
                      </a:cxn>
                      <a:cxn ang="0">
                        <a:pos x="664" y="187"/>
                      </a:cxn>
                      <a:cxn ang="0">
                        <a:pos x="634" y="209"/>
                      </a:cxn>
                      <a:cxn ang="0">
                        <a:pos x="604" y="233"/>
                      </a:cxn>
                      <a:cxn ang="0">
                        <a:pos x="572" y="257"/>
                      </a:cxn>
                      <a:cxn ang="0">
                        <a:pos x="540" y="283"/>
                      </a:cxn>
                      <a:cxn ang="0">
                        <a:pos x="509" y="311"/>
                      </a:cxn>
                      <a:cxn ang="0">
                        <a:pos x="480" y="342"/>
                      </a:cxn>
                      <a:cxn ang="0">
                        <a:pos x="456" y="374"/>
                      </a:cxn>
                      <a:cxn ang="0">
                        <a:pos x="436" y="409"/>
                      </a:cxn>
                      <a:cxn ang="0">
                        <a:pos x="421" y="448"/>
                      </a:cxn>
                      <a:cxn ang="0">
                        <a:pos x="416" y="472"/>
                      </a:cxn>
                      <a:cxn ang="0">
                        <a:pos x="409" y="496"/>
                      </a:cxn>
                      <a:cxn ang="0">
                        <a:pos x="404" y="520"/>
                      </a:cxn>
                      <a:cxn ang="0">
                        <a:pos x="397" y="545"/>
                      </a:cxn>
                      <a:cxn ang="0">
                        <a:pos x="392" y="572"/>
                      </a:cxn>
                      <a:cxn ang="0">
                        <a:pos x="385" y="597"/>
                      </a:cxn>
                      <a:cxn ang="0">
                        <a:pos x="379" y="622"/>
                      </a:cxn>
                      <a:cxn ang="0">
                        <a:pos x="372" y="648"/>
                      </a:cxn>
                      <a:cxn ang="0">
                        <a:pos x="3" y="642"/>
                      </a:cxn>
                      <a:cxn ang="0">
                        <a:pos x="0" y="593"/>
                      </a:cxn>
                      <a:cxn ang="0">
                        <a:pos x="4" y="541"/>
                      </a:cxn>
                      <a:cxn ang="0">
                        <a:pos x="11" y="489"/>
                      </a:cxn>
                      <a:cxn ang="0">
                        <a:pos x="22" y="437"/>
                      </a:cxn>
                      <a:cxn ang="0">
                        <a:pos x="36" y="386"/>
                      </a:cxn>
                      <a:cxn ang="0">
                        <a:pos x="53" y="335"/>
                      </a:cxn>
                      <a:cxn ang="0">
                        <a:pos x="73" y="287"/>
                      </a:cxn>
                      <a:cxn ang="0">
                        <a:pos x="96" y="241"/>
                      </a:cxn>
                    </a:cxnLst>
                    <a:rect l="0" t="0" r="r" b="b"/>
                    <a:pathLst>
                      <a:path w="732" h="648">
                        <a:moveTo>
                          <a:pt x="96" y="241"/>
                        </a:moveTo>
                        <a:lnTo>
                          <a:pt x="120" y="203"/>
                        </a:lnTo>
                        <a:lnTo>
                          <a:pt x="148" y="169"/>
                        </a:lnTo>
                        <a:lnTo>
                          <a:pt x="181" y="137"/>
                        </a:lnTo>
                        <a:lnTo>
                          <a:pt x="217" y="108"/>
                        </a:lnTo>
                        <a:lnTo>
                          <a:pt x="257" y="82"/>
                        </a:lnTo>
                        <a:lnTo>
                          <a:pt x="300" y="60"/>
                        </a:lnTo>
                        <a:lnTo>
                          <a:pt x="344" y="40"/>
                        </a:lnTo>
                        <a:lnTo>
                          <a:pt x="389" y="24"/>
                        </a:lnTo>
                        <a:lnTo>
                          <a:pt x="433" y="12"/>
                        </a:lnTo>
                        <a:lnTo>
                          <a:pt x="478" y="4"/>
                        </a:lnTo>
                        <a:lnTo>
                          <a:pt x="522" y="0"/>
                        </a:lnTo>
                        <a:lnTo>
                          <a:pt x="564" y="0"/>
                        </a:lnTo>
                        <a:lnTo>
                          <a:pt x="604" y="5"/>
                        </a:lnTo>
                        <a:lnTo>
                          <a:pt x="640" y="14"/>
                        </a:lnTo>
                        <a:lnTo>
                          <a:pt x="673" y="28"/>
                        </a:lnTo>
                        <a:lnTo>
                          <a:pt x="701" y="46"/>
                        </a:lnTo>
                        <a:lnTo>
                          <a:pt x="721" y="68"/>
                        </a:lnTo>
                        <a:lnTo>
                          <a:pt x="732" y="88"/>
                        </a:lnTo>
                        <a:lnTo>
                          <a:pt x="732" y="108"/>
                        </a:lnTo>
                        <a:lnTo>
                          <a:pt x="724" y="126"/>
                        </a:lnTo>
                        <a:lnTo>
                          <a:pt x="709" y="146"/>
                        </a:lnTo>
                        <a:lnTo>
                          <a:pt x="689" y="166"/>
                        </a:lnTo>
                        <a:lnTo>
                          <a:pt x="664" y="187"/>
                        </a:lnTo>
                        <a:lnTo>
                          <a:pt x="634" y="209"/>
                        </a:lnTo>
                        <a:lnTo>
                          <a:pt x="604" y="233"/>
                        </a:lnTo>
                        <a:lnTo>
                          <a:pt x="572" y="257"/>
                        </a:lnTo>
                        <a:lnTo>
                          <a:pt x="540" y="283"/>
                        </a:lnTo>
                        <a:lnTo>
                          <a:pt x="509" y="311"/>
                        </a:lnTo>
                        <a:lnTo>
                          <a:pt x="480" y="342"/>
                        </a:lnTo>
                        <a:lnTo>
                          <a:pt x="456" y="374"/>
                        </a:lnTo>
                        <a:lnTo>
                          <a:pt x="436" y="409"/>
                        </a:lnTo>
                        <a:lnTo>
                          <a:pt x="421" y="448"/>
                        </a:lnTo>
                        <a:lnTo>
                          <a:pt x="416" y="472"/>
                        </a:lnTo>
                        <a:lnTo>
                          <a:pt x="409" y="496"/>
                        </a:lnTo>
                        <a:lnTo>
                          <a:pt x="404" y="520"/>
                        </a:lnTo>
                        <a:lnTo>
                          <a:pt x="397" y="545"/>
                        </a:lnTo>
                        <a:lnTo>
                          <a:pt x="392" y="572"/>
                        </a:lnTo>
                        <a:lnTo>
                          <a:pt x="385" y="597"/>
                        </a:lnTo>
                        <a:lnTo>
                          <a:pt x="379" y="622"/>
                        </a:lnTo>
                        <a:lnTo>
                          <a:pt x="372" y="648"/>
                        </a:lnTo>
                        <a:lnTo>
                          <a:pt x="3" y="642"/>
                        </a:lnTo>
                        <a:lnTo>
                          <a:pt x="0" y="593"/>
                        </a:lnTo>
                        <a:lnTo>
                          <a:pt x="4" y="541"/>
                        </a:lnTo>
                        <a:lnTo>
                          <a:pt x="11" y="489"/>
                        </a:lnTo>
                        <a:lnTo>
                          <a:pt x="22" y="437"/>
                        </a:lnTo>
                        <a:lnTo>
                          <a:pt x="36" y="386"/>
                        </a:lnTo>
                        <a:lnTo>
                          <a:pt x="53" y="335"/>
                        </a:lnTo>
                        <a:lnTo>
                          <a:pt x="73" y="287"/>
                        </a:lnTo>
                        <a:lnTo>
                          <a:pt x="96" y="241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" name="Freeform 21"/>
                  <p:cNvSpPr>
                    <a:spLocks/>
                  </p:cNvSpPr>
                  <p:nvPr/>
                </p:nvSpPr>
                <p:spPr bwMode="auto">
                  <a:xfrm>
                    <a:off x="1983" y="2304"/>
                    <a:ext cx="288" cy="214"/>
                  </a:xfrm>
                  <a:custGeom>
                    <a:avLst/>
                    <a:gdLst/>
                    <a:ahLst/>
                    <a:cxnLst>
                      <a:cxn ang="0">
                        <a:pos x="97" y="234"/>
                      </a:cxn>
                      <a:cxn ang="0">
                        <a:pos x="120" y="198"/>
                      </a:cxn>
                      <a:cxn ang="0">
                        <a:pos x="148" y="165"/>
                      </a:cxn>
                      <a:cxn ang="0">
                        <a:pos x="180" y="133"/>
                      </a:cxn>
                      <a:cxn ang="0">
                        <a:pos x="216" y="105"/>
                      </a:cxn>
                      <a:cxn ang="0">
                        <a:pos x="256" y="80"/>
                      </a:cxn>
                      <a:cxn ang="0">
                        <a:pos x="297" y="59"/>
                      </a:cxn>
                      <a:cxn ang="0">
                        <a:pos x="340" y="39"/>
                      </a:cxn>
                      <a:cxn ang="0">
                        <a:pos x="385" y="24"/>
                      </a:cxn>
                      <a:cxn ang="0">
                        <a:pos x="429" y="12"/>
                      </a:cxn>
                      <a:cxn ang="0">
                        <a:pos x="473" y="4"/>
                      </a:cxn>
                      <a:cxn ang="0">
                        <a:pos x="516" y="0"/>
                      </a:cxn>
                      <a:cxn ang="0">
                        <a:pos x="557" y="0"/>
                      </a:cxn>
                      <a:cxn ang="0">
                        <a:pos x="594" y="4"/>
                      </a:cxn>
                      <a:cxn ang="0">
                        <a:pos x="630" y="12"/>
                      </a:cxn>
                      <a:cxn ang="0">
                        <a:pos x="661" y="25"/>
                      </a:cxn>
                      <a:cxn ang="0">
                        <a:pos x="688" y="44"/>
                      </a:cxn>
                      <a:cxn ang="0">
                        <a:pos x="706" y="64"/>
                      </a:cxn>
                      <a:cxn ang="0">
                        <a:pos x="713" y="83"/>
                      </a:cxn>
                      <a:cxn ang="0">
                        <a:pos x="710" y="100"/>
                      </a:cxn>
                      <a:cxn ang="0">
                        <a:pos x="700" y="119"/>
                      </a:cxn>
                      <a:cxn ang="0">
                        <a:pos x="682" y="136"/>
                      </a:cxn>
                      <a:cxn ang="0">
                        <a:pos x="658" y="153"/>
                      </a:cxn>
                      <a:cxn ang="0">
                        <a:pos x="630" y="172"/>
                      </a:cxn>
                      <a:cxn ang="0">
                        <a:pos x="598" y="190"/>
                      </a:cxn>
                      <a:cxn ang="0">
                        <a:pos x="565" y="212"/>
                      </a:cxn>
                      <a:cxn ang="0">
                        <a:pos x="530" y="233"/>
                      </a:cxn>
                      <a:cxn ang="0">
                        <a:pos x="497" y="257"/>
                      </a:cxn>
                      <a:cxn ang="0">
                        <a:pos x="465" y="283"/>
                      </a:cxn>
                      <a:cxn ang="0">
                        <a:pos x="434" y="311"/>
                      </a:cxn>
                      <a:cxn ang="0">
                        <a:pos x="410" y="342"/>
                      </a:cxn>
                      <a:cxn ang="0">
                        <a:pos x="390" y="377"/>
                      </a:cxn>
                      <a:cxn ang="0">
                        <a:pos x="377" y="414"/>
                      </a:cxn>
                      <a:cxn ang="0">
                        <a:pos x="372" y="440"/>
                      </a:cxn>
                      <a:cxn ang="0">
                        <a:pos x="365" y="467"/>
                      </a:cxn>
                      <a:cxn ang="0">
                        <a:pos x="360" y="496"/>
                      </a:cxn>
                      <a:cxn ang="0">
                        <a:pos x="355" y="524"/>
                      </a:cxn>
                      <a:cxn ang="0">
                        <a:pos x="348" y="555"/>
                      </a:cxn>
                      <a:cxn ang="0">
                        <a:pos x="343" y="584"/>
                      </a:cxn>
                      <a:cxn ang="0">
                        <a:pos x="336" y="613"/>
                      </a:cxn>
                      <a:cxn ang="0">
                        <a:pos x="329" y="643"/>
                      </a:cxn>
                      <a:cxn ang="0">
                        <a:pos x="2" y="637"/>
                      </a:cxn>
                      <a:cxn ang="0">
                        <a:pos x="0" y="588"/>
                      </a:cxn>
                      <a:cxn ang="0">
                        <a:pos x="3" y="536"/>
                      </a:cxn>
                      <a:cxn ang="0">
                        <a:pos x="10" y="484"/>
                      </a:cxn>
                      <a:cxn ang="0">
                        <a:pos x="22" y="432"/>
                      </a:cxn>
                      <a:cxn ang="0">
                        <a:pos x="36" y="381"/>
                      </a:cxn>
                      <a:cxn ang="0">
                        <a:pos x="55" y="330"/>
                      </a:cxn>
                      <a:cxn ang="0">
                        <a:pos x="75" y="281"/>
                      </a:cxn>
                      <a:cxn ang="0">
                        <a:pos x="97" y="234"/>
                      </a:cxn>
                    </a:cxnLst>
                    <a:rect l="0" t="0" r="r" b="b"/>
                    <a:pathLst>
                      <a:path w="713" h="643">
                        <a:moveTo>
                          <a:pt x="97" y="234"/>
                        </a:moveTo>
                        <a:lnTo>
                          <a:pt x="120" y="198"/>
                        </a:lnTo>
                        <a:lnTo>
                          <a:pt x="148" y="165"/>
                        </a:lnTo>
                        <a:lnTo>
                          <a:pt x="180" y="133"/>
                        </a:lnTo>
                        <a:lnTo>
                          <a:pt x="216" y="105"/>
                        </a:lnTo>
                        <a:lnTo>
                          <a:pt x="256" y="80"/>
                        </a:lnTo>
                        <a:lnTo>
                          <a:pt x="297" y="59"/>
                        </a:lnTo>
                        <a:lnTo>
                          <a:pt x="340" y="39"/>
                        </a:lnTo>
                        <a:lnTo>
                          <a:pt x="385" y="24"/>
                        </a:lnTo>
                        <a:lnTo>
                          <a:pt x="429" y="12"/>
                        </a:lnTo>
                        <a:lnTo>
                          <a:pt x="473" y="4"/>
                        </a:lnTo>
                        <a:lnTo>
                          <a:pt x="516" y="0"/>
                        </a:lnTo>
                        <a:lnTo>
                          <a:pt x="557" y="0"/>
                        </a:lnTo>
                        <a:lnTo>
                          <a:pt x="594" y="4"/>
                        </a:lnTo>
                        <a:lnTo>
                          <a:pt x="630" y="12"/>
                        </a:lnTo>
                        <a:lnTo>
                          <a:pt x="661" y="25"/>
                        </a:lnTo>
                        <a:lnTo>
                          <a:pt x="688" y="44"/>
                        </a:lnTo>
                        <a:lnTo>
                          <a:pt x="706" y="64"/>
                        </a:lnTo>
                        <a:lnTo>
                          <a:pt x="713" y="83"/>
                        </a:lnTo>
                        <a:lnTo>
                          <a:pt x="710" y="100"/>
                        </a:lnTo>
                        <a:lnTo>
                          <a:pt x="700" y="119"/>
                        </a:lnTo>
                        <a:lnTo>
                          <a:pt x="682" y="136"/>
                        </a:lnTo>
                        <a:lnTo>
                          <a:pt x="658" y="153"/>
                        </a:lnTo>
                        <a:lnTo>
                          <a:pt x="630" y="172"/>
                        </a:lnTo>
                        <a:lnTo>
                          <a:pt x="598" y="190"/>
                        </a:lnTo>
                        <a:lnTo>
                          <a:pt x="565" y="212"/>
                        </a:lnTo>
                        <a:lnTo>
                          <a:pt x="530" y="233"/>
                        </a:lnTo>
                        <a:lnTo>
                          <a:pt x="497" y="257"/>
                        </a:lnTo>
                        <a:lnTo>
                          <a:pt x="465" y="283"/>
                        </a:lnTo>
                        <a:lnTo>
                          <a:pt x="434" y="311"/>
                        </a:lnTo>
                        <a:lnTo>
                          <a:pt x="410" y="342"/>
                        </a:lnTo>
                        <a:lnTo>
                          <a:pt x="390" y="377"/>
                        </a:lnTo>
                        <a:lnTo>
                          <a:pt x="377" y="414"/>
                        </a:lnTo>
                        <a:lnTo>
                          <a:pt x="372" y="440"/>
                        </a:lnTo>
                        <a:lnTo>
                          <a:pt x="365" y="467"/>
                        </a:lnTo>
                        <a:lnTo>
                          <a:pt x="360" y="496"/>
                        </a:lnTo>
                        <a:lnTo>
                          <a:pt x="355" y="524"/>
                        </a:lnTo>
                        <a:lnTo>
                          <a:pt x="348" y="555"/>
                        </a:lnTo>
                        <a:lnTo>
                          <a:pt x="343" y="584"/>
                        </a:lnTo>
                        <a:lnTo>
                          <a:pt x="336" y="613"/>
                        </a:lnTo>
                        <a:lnTo>
                          <a:pt x="329" y="643"/>
                        </a:lnTo>
                        <a:lnTo>
                          <a:pt x="2" y="637"/>
                        </a:lnTo>
                        <a:lnTo>
                          <a:pt x="0" y="588"/>
                        </a:lnTo>
                        <a:lnTo>
                          <a:pt x="3" y="536"/>
                        </a:lnTo>
                        <a:lnTo>
                          <a:pt x="10" y="484"/>
                        </a:lnTo>
                        <a:lnTo>
                          <a:pt x="22" y="432"/>
                        </a:lnTo>
                        <a:lnTo>
                          <a:pt x="36" y="381"/>
                        </a:lnTo>
                        <a:lnTo>
                          <a:pt x="55" y="330"/>
                        </a:lnTo>
                        <a:lnTo>
                          <a:pt x="75" y="281"/>
                        </a:lnTo>
                        <a:lnTo>
                          <a:pt x="97" y="23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" name="Freeform 22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90" cy="195"/>
                  </a:xfrm>
                  <a:custGeom>
                    <a:avLst/>
                    <a:gdLst/>
                    <a:ahLst/>
                    <a:cxnLst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217" y="19"/>
                      </a:cxn>
                      <a:cxn ang="0">
                        <a:pos x="1217" y="65"/>
                      </a:cxn>
                      <a:cxn ang="0">
                        <a:pos x="1217" y="113"/>
                      </a:cxn>
                      <a:cxn ang="0">
                        <a:pos x="1217" y="160"/>
                      </a:cxn>
                      <a:cxn ang="0">
                        <a:pos x="1217" y="207"/>
                      </a:cxn>
                      <a:cxn ang="0">
                        <a:pos x="1217" y="301"/>
                      </a:cxn>
                      <a:cxn ang="0">
                        <a:pos x="1217" y="395"/>
                      </a:cxn>
                      <a:cxn ang="0">
                        <a:pos x="1217" y="489"/>
                      </a:cxn>
                      <a:cxn ang="0">
                        <a:pos x="1217" y="584"/>
                      </a:cxn>
                      <a:cxn ang="0">
                        <a:pos x="1" y="567"/>
                      </a:cxn>
                    </a:cxnLst>
                    <a:rect l="0" t="0" r="r" b="b"/>
                    <a:pathLst>
                      <a:path w="1217" h="584">
                        <a:moveTo>
                          <a:pt x="1" y="567"/>
                        </a:move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217" y="19"/>
                        </a:lnTo>
                        <a:lnTo>
                          <a:pt x="1217" y="65"/>
                        </a:lnTo>
                        <a:lnTo>
                          <a:pt x="1217" y="113"/>
                        </a:lnTo>
                        <a:lnTo>
                          <a:pt x="1217" y="160"/>
                        </a:lnTo>
                        <a:lnTo>
                          <a:pt x="1217" y="207"/>
                        </a:lnTo>
                        <a:lnTo>
                          <a:pt x="1217" y="301"/>
                        </a:lnTo>
                        <a:lnTo>
                          <a:pt x="1217" y="395"/>
                        </a:lnTo>
                        <a:lnTo>
                          <a:pt x="1217" y="489"/>
                        </a:lnTo>
                        <a:lnTo>
                          <a:pt x="1217" y="584"/>
                        </a:lnTo>
                        <a:lnTo>
                          <a:pt x="1" y="567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" name="Freeform 23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76" cy="194"/>
                  </a:xfrm>
                  <a:custGeom>
                    <a:avLst/>
                    <a:gdLst/>
                    <a:ahLst/>
                    <a:cxnLst>
                      <a:cxn ang="0">
                        <a:pos x="1184" y="17"/>
                      </a:cxn>
                      <a:cxn ang="0">
                        <a:pos x="1182" y="158"/>
                      </a:cxn>
                      <a:cxn ang="0">
                        <a:pos x="1182" y="299"/>
                      </a:cxn>
                      <a:cxn ang="0">
                        <a:pos x="1182" y="442"/>
                      </a:cxn>
                      <a:cxn ang="0">
                        <a:pos x="1181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84" y="17"/>
                      </a:cxn>
                    </a:cxnLst>
                    <a:rect l="0" t="0" r="r" b="b"/>
                    <a:pathLst>
                      <a:path w="1184" h="582">
                        <a:moveTo>
                          <a:pt x="1184" y="17"/>
                        </a:moveTo>
                        <a:lnTo>
                          <a:pt x="1182" y="158"/>
                        </a:lnTo>
                        <a:lnTo>
                          <a:pt x="1182" y="299"/>
                        </a:lnTo>
                        <a:lnTo>
                          <a:pt x="1182" y="442"/>
                        </a:lnTo>
                        <a:lnTo>
                          <a:pt x="1181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84" y="1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" name="Freeform 24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59" cy="194"/>
                  </a:xfrm>
                  <a:custGeom>
                    <a:avLst/>
                    <a:gdLst/>
                    <a:ahLst/>
                    <a:cxnLst>
                      <a:cxn ang="0">
                        <a:pos x="1142" y="17"/>
                      </a:cxn>
                      <a:cxn ang="0">
                        <a:pos x="1141" y="158"/>
                      </a:cxn>
                      <a:cxn ang="0">
                        <a:pos x="1141" y="299"/>
                      </a:cxn>
                      <a:cxn ang="0">
                        <a:pos x="1140" y="442"/>
                      </a:cxn>
                      <a:cxn ang="0">
                        <a:pos x="1138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42" y="17"/>
                      </a:cxn>
                    </a:cxnLst>
                    <a:rect l="0" t="0" r="r" b="b"/>
                    <a:pathLst>
                      <a:path w="1142" h="582">
                        <a:moveTo>
                          <a:pt x="1142" y="17"/>
                        </a:moveTo>
                        <a:lnTo>
                          <a:pt x="1141" y="158"/>
                        </a:lnTo>
                        <a:lnTo>
                          <a:pt x="1141" y="299"/>
                        </a:lnTo>
                        <a:lnTo>
                          <a:pt x="1140" y="442"/>
                        </a:lnTo>
                        <a:lnTo>
                          <a:pt x="1138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42" y="17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9" name="Freeform 25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42" cy="194"/>
                  </a:xfrm>
                  <a:custGeom>
                    <a:avLst/>
                    <a:gdLst/>
                    <a:ahLst/>
                    <a:cxnLst>
                      <a:cxn ang="0">
                        <a:pos x="1099" y="16"/>
                      </a:cxn>
                      <a:cxn ang="0">
                        <a:pos x="1097" y="157"/>
                      </a:cxn>
                      <a:cxn ang="0">
                        <a:pos x="1097" y="299"/>
                      </a:cxn>
                      <a:cxn ang="0">
                        <a:pos x="1096" y="440"/>
                      </a:cxn>
                      <a:cxn ang="0">
                        <a:pos x="1095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99" y="16"/>
                      </a:cxn>
                    </a:cxnLst>
                    <a:rect l="0" t="0" r="r" b="b"/>
                    <a:pathLst>
                      <a:path w="1099" h="582">
                        <a:moveTo>
                          <a:pt x="1099" y="16"/>
                        </a:moveTo>
                        <a:lnTo>
                          <a:pt x="1097" y="157"/>
                        </a:lnTo>
                        <a:lnTo>
                          <a:pt x="1097" y="299"/>
                        </a:lnTo>
                        <a:lnTo>
                          <a:pt x="1096" y="440"/>
                        </a:lnTo>
                        <a:lnTo>
                          <a:pt x="1095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99" y="16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" name="Freeform 26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24" cy="194"/>
                  </a:xfrm>
                  <a:custGeom>
                    <a:avLst/>
                    <a:gdLst/>
                    <a:ahLst/>
                    <a:cxnLst>
                      <a:cxn ang="0">
                        <a:pos x="1053" y="16"/>
                      </a:cxn>
                      <a:cxn ang="0">
                        <a:pos x="1052" y="157"/>
                      </a:cxn>
                      <a:cxn ang="0">
                        <a:pos x="1051" y="298"/>
                      </a:cxn>
                      <a:cxn ang="0">
                        <a:pos x="1049" y="440"/>
                      </a:cxn>
                      <a:cxn ang="0">
                        <a:pos x="1048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53" y="16"/>
                      </a:cxn>
                    </a:cxnLst>
                    <a:rect l="0" t="0" r="r" b="b"/>
                    <a:pathLst>
                      <a:path w="1053" h="581">
                        <a:moveTo>
                          <a:pt x="1053" y="16"/>
                        </a:moveTo>
                        <a:lnTo>
                          <a:pt x="1052" y="157"/>
                        </a:lnTo>
                        <a:lnTo>
                          <a:pt x="1051" y="298"/>
                        </a:lnTo>
                        <a:lnTo>
                          <a:pt x="1049" y="440"/>
                        </a:lnTo>
                        <a:lnTo>
                          <a:pt x="1048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53" y="16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" name="Freeform 27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05" cy="194"/>
                  </a:xfrm>
                  <a:custGeom>
                    <a:avLst/>
                    <a:gdLst/>
                    <a:ahLst/>
                    <a:cxnLst>
                      <a:cxn ang="0">
                        <a:pos x="1005" y="15"/>
                      </a:cxn>
                      <a:cxn ang="0">
                        <a:pos x="1004" y="156"/>
                      </a:cxn>
                      <a:cxn ang="0">
                        <a:pos x="1003" y="298"/>
                      </a:cxn>
                      <a:cxn ang="0">
                        <a:pos x="1001" y="439"/>
                      </a:cxn>
                      <a:cxn ang="0">
                        <a:pos x="1000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05" y="15"/>
                      </a:cxn>
                    </a:cxnLst>
                    <a:rect l="0" t="0" r="r" b="b"/>
                    <a:pathLst>
                      <a:path w="1005" h="581">
                        <a:moveTo>
                          <a:pt x="1005" y="15"/>
                        </a:moveTo>
                        <a:lnTo>
                          <a:pt x="1004" y="156"/>
                        </a:lnTo>
                        <a:lnTo>
                          <a:pt x="1003" y="298"/>
                        </a:lnTo>
                        <a:lnTo>
                          <a:pt x="1001" y="439"/>
                        </a:lnTo>
                        <a:lnTo>
                          <a:pt x="1000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05" y="15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" name="Freeform 28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84" cy="193"/>
                  </a:xfrm>
                  <a:custGeom>
                    <a:avLst/>
                    <a:gdLst/>
                    <a:ahLst/>
                    <a:cxnLst>
                      <a:cxn ang="0">
                        <a:pos x="956" y="15"/>
                      </a:cxn>
                      <a:cxn ang="0">
                        <a:pos x="955" y="156"/>
                      </a:cxn>
                      <a:cxn ang="0">
                        <a:pos x="953" y="297"/>
                      </a:cxn>
                      <a:cxn ang="0">
                        <a:pos x="951" y="439"/>
                      </a:cxn>
                      <a:cxn ang="0">
                        <a:pos x="949" y="580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56" y="15"/>
                      </a:cxn>
                    </a:cxnLst>
                    <a:rect l="0" t="0" r="r" b="b"/>
                    <a:pathLst>
                      <a:path w="956" h="580">
                        <a:moveTo>
                          <a:pt x="956" y="15"/>
                        </a:moveTo>
                        <a:lnTo>
                          <a:pt x="955" y="156"/>
                        </a:lnTo>
                        <a:lnTo>
                          <a:pt x="953" y="297"/>
                        </a:lnTo>
                        <a:lnTo>
                          <a:pt x="951" y="439"/>
                        </a:lnTo>
                        <a:lnTo>
                          <a:pt x="949" y="580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56" y="15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" name="Freeform 29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64" cy="193"/>
                  </a:xfrm>
                  <a:custGeom>
                    <a:avLst/>
                    <a:gdLst/>
                    <a:ahLst/>
                    <a:cxnLst>
                      <a:cxn ang="0">
                        <a:pos x="905" y="15"/>
                      </a:cxn>
                      <a:cxn ang="0">
                        <a:pos x="904" y="156"/>
                      </a:cxn>
                      <a:cxn ang="0">
                        <a:pos x="901" y="297"/>
                      </a:cxn>
                      <a:cxn ang="0">
                        <a:pos x="900" y="438"/>
                      </a:cxn>
                      <a:cxn ang="0">
                        <a:pos x="897" y="579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05" y="15"/>
                      </a:cxn>
                    </a:cxnLst>
                    <a:rect l="0" t="0" r="r" b="b"/>
                    <a:pathLst>
                      <a:path w="905" h="579">
                        <a:moveTo>
                          <a:pt x="905" y="15"/>
                        </a:moveTo>
                        <a:lnTo>
                          <a:pt x="904" y="156"/>
                        </a:lnTo>
                        <a:lnTo>
                          <a:pt x="901" y="297"/>
                        </a:lnTo>
                        <a:lnTo>
                          <a:pt x="900" y="438"/>
                        </a:lnTo>
                        <a:lnTo>
                          <a:pt x="897" y="579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05" y="15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" name="Freeform 30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43" cy="193"/>
                  </a:xfrm>
                  <a:custGeom>
                    <a:avLst/>
                    <a:gdLst/>
                    <a:ahLst/>
                    <a:cxnLst>
                      <a:cxn ang="0">
                        <a:pos x="851" y="13"/>
                      </a:cxn>
                      <a:cxn ang="0">
                        <a:pos x="850" y="154"/>
                      </a:cxn>
                      <a:cxn ang="0">
                        <a:pos x="847" y="295"/>
                      </a:cxn>
                      <a:cxn ang="0">
                        <a:pos x="846" y="436"/>
                      </a:cxn>
                      <a:cxn ang="0">
                        <a:pos x="843" y="579"/>
                      </a:cxn>
                      <a:cxn ang="0">
                        <a:pos x="2" y="567"/>
                      </a:cxn>
                      <a:cxn ang="0">
                        <a:pos x="2" y="426"/>
                      </a:cxn>
                      <a:cxn ang="0">
                        <a:pos x="2" y="283"/>
                      </a:cxn>
                      <a:cxn ang="0">
                        <a:pos x="2" y="142"/>
                      </a:cxn>
                      <a:cxn ang="0">
                        <a:pos x="0" y="0"/>
                      </a:cxn>
                      <a:cxn ang="0">
                        <a:pos x="851" y="13"/>
                      </a:cxn>
                    </a:cxnLst>
                    <a:rect l="0" t="0" r="r" b="b"/>
                    <a:pathLst>
                      <a:path w="851" h="579">
                        <a:moveTo>
                          <a:pt x="851" y="13"/>
                        </a:moveTo>
                        <a:lnTo>
                          <a:pt x="850" y="154"/>
                        </a:lnTo>
                        <a:lnTo>
                          <a:pt x="847" y="295"/>
                        </a:lnTo>
                        <a:lnTo>
                          <a:pt x="846" y="436"/>
                        </a:lnTo>
                        <a:lnTo>
                          <a:pt x="843" y="579"/>
                        </a:lnTo>
                        <a:lnTo>
                          <a:pt x="2" y="567"/>
                        </a:lnTo>
                        <a:lnTo>
                          <a:pt x="2" y="426"/>
                        </a:lnTo>
                        <a:lnTo>
                          <a:pt x="2" y="283"/>
                        </a:lnTo>
                        <a:lnTo>
                          <a:pt x="2" y="142"/>
                        </a:lnTo>
                        <a:lnTo>
                          <a:pt x="0" y="0"/>
                        </a:lnTo>
                        <a:lnTo>
                          <a:pt x="851" y="13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" name="Freeform 31"/>
                  <p:cNvSpPr>
                    <a:spLocks/>
                  </p:cNvSpPr>
                  <p:nvPr/>
                </p:nvSpPr>
                <p:spPr bwMode="auto">
                  <a:xfrm>
                    <a:off x="1971" y="2509"/>
                    <a:ext cx="320" cy="192"/>
                  </a:xfrm>
                  <a:custGeom>
                    <a:avLst/>
                    <a:gdLst/>
                    <a:ahLst/>
                    <a:cxnLst>
                      <a:cxn ang="0">
                        <a:pos x="792" y="11"/>
                      </a:cxn>
                      <a:cxn ang="0">
                        <a:pos x="791" y="152"/>
                      </a:cxn>
                      <a:cxn ang="0">
                        <a:pos x="788" y="293"/>
                      </a:cxn>
                      <a:cxn ang="0">
                        <a:pos x="787" y="435"/>
                      </a:cxn>
                      <a:cxn ang="0">
                        <a:pos x="784" y="576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792" y="11"/>
                      </a:cxn>
                    </a:cxnLst>
                    <a:rect l="0" t="0" r="r" b="b"/>
                    <a:pathLst>
                      <a:path w="792" h="576">
                        <a:moveTo>
                          <a:pt x="792" y="11"/>
                        </a:moveTo>
                        <a:lnTo>
                          <a:pt x="791" y="152"/>
                        </a:lnTo>
                        <a:lnTo>
                          <a:pt x="788" y="293"/>
                        </a:lnTo>
                        <a:lnTo>
                          <a:pt x="787" y="435"/>
                        </a:lnTo>
                        <a:lnTo>
                          <a:pt x="784" y="576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792" y="11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" name="Freeform 32"/>
                  <p:cNvSpPr>
                    <a:spLocks/>
                  </p:cNvSpPr>
                  <p:nvPr/>
                </p:nvSpPr>
                <p:spPr bwMode="auto">
                  <a:xfrm>
                    <a:off x="1973" y="2509"/>
                    <a:ext cx="297" cy="192"/>
                  </a:xfrm>
                  <a:custGeom>
                    <a:avLst/>
                    <a:gdLst/>
                    <a:ahLst/>
                    <a:cxnLst>
                      <a:cxn ang="0">
                        <a:pos x="738" y="11"/>
                      </a:cxn>
                      <a:cxn ang="0">
                        <a:pos x="736" y="152"/>
                      </a:cxn>
                      <a:cxn ang="0">
                        <a:pos x="733" y="293"/>
                      </a:cxn>
                      <a:cxn ang="0">
                        <a:pos x="732" y="434"/>
                      </a:cxn>
                      <a:cxn ang="0">
                        <a:pos x="729" y="576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2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738" y="11"/>
                      </a:cxn>
                    </a:cxnLst>
                    <a:rect l="0" t="0" r="r" b="b"/>
                    <a:pathLst>
                      <a:path w="738" h="576">
                        <a:moveTo>
                          <a:pt x="738" y="11"/>
                        </a:moveTo>
                        <a:lnTo>
                          <a:pt x="736" y="152"/>
                        </a:lnTo>
                        <a:lnTo>
                          <a:pt x="733" y="293"/>
                        </a:lnTo>
                        <a:lnTo>
                          <a:pt x="732" y="434"/>
                        </a:lnTo>
                        <a:lnTo>
                          <a:pt x="729" y="576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2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738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7" name="Freeform 33"/>
                  <p:cNvSpPr>
                    <a:spLocks/>
                  </p:cNvSpPr>
                  <p:nvPr/>
                </p:nvSpPr>
                <p:spPr bwMode="auto">
                  <a:xfrm>
                    <a:off x="1975" y="2509"/>
                    <a:ext cx="273" cy="192"/>
                  </a:xfrm>
                  <a:custGeom>
                    <a:avLst/>
                    <a:gdLst/>
                    <a:ahLst/>
                    <a:cxnLst>
                      <a:cxn ang="0">
                        <a:pos x="679" y="10"/>
                      </a:cxn>
                      <a:cxn ang="0">
                        <a:pos x="678" y="151"/>
                      </a:cxn>
                      <a:cxn ang="0">
                        <a:pos x="675" y="292"/>
                      </a:cxn>
                      <a:cxn ang="0">
                        <a:pos x="674" y="434"/>
                      </a:cxn>
                      <a:cxn ang="0">
                        <a:pos x="671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79" y="10"/>
                      </a:cxn>
                    </a:cxnLst>
                    <a:rect l="0" t="0" r="r" b="b"/>
                    <a:pathLst>
                      <a:path w="679" h="575">
                        <a:moveTo>
                          <a:pt x="679" y="10"/>
                        </a:moveTo>
                        <a:lnTo>
                          <a:pt x="678" y="151"/>
                        </a:lnTo>
                        <a:lnTo>
                          <a:pt x="675" y="292"/>
                        </a:lnTo>
                        <a:lnTo>
                          <a:pt x="674" y="434"/>
                        </a:lnTo>
                        <a:lnTo>
                          <a:pt x="671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79" y="1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8" name="Freeform 34"/>
                  <p:cNvSpPr>
                    <a:spLocks/>
                  </p:cNvSpPr>
                  <p:nvPr/>
                </p:nvSpPr>
                <p:spPr bwMode="auto">
                  <a:xfrm>
                    <a:off x="1976" y="2509"/>
                    <a:ext cx="252" cy="192"/>
                  </a:xfrm>
                  <a:custGeom>
                    <a:avLst/>
                    <a:gdLst/>
                    <a:ahLst/>
                    <a:cxnLst>
                      <a:cxn ang="0">
                        <a:pos x="624" y="10"/>
                      </a:cxn>
                      <a:cxn ang="0">
                        <a:pos x="623" y="151"/>
                      </a:cxn>
                      <a:cxn ang="0">
                        <a:pos x="620" y="292"/>
                      </a:cxn>
                      <a:cxn ang="0">
                        <a:pos x="619" y="434"/>
                      </a:cxn>
                      <a:cxn ang="0">
                        <a:pos x="616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24" y="10"/>
                      </a:cxn>
                    </a:cxnLst>
                    <a:rect l="0" t="0" r="r" b="b"/>
                    <a:pathLst>
                      <a:path w="624" h="575">
                        <a:moveTo>
                          <a:pt x="624" y="10"/>
                        </a:moveTo>
                        <a:lnTo>
                          <a:pt x="623" y="151"/>
                        </a:lnTo>
                        <a:lnTo>
                          <a:pt x="620" y="292"/>
                        </a:lnTo>
                        <a:lnTo>
                          <a:pt x="619" y="434"/>
                        </a:lnTo>
                        <a:lnTo>
                          <a:pt x="616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24" y="1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9" name="Freeform 35"/>
                  <p:cNvSpPr>
                    <a:spLocks/>
                  </p:cNvSpPr>
                  <p:nvPr/>
                </p:nvSpPr>
                <p:spPr bwMode="auto">
                  <a:xfrm>
                    <a:off x="1977" y="2509"/>
                    <a:ext cx="231" cy="192"/>
                  </a:xfrm>
                  <a:custGeom>
                    <a:avLst/>
                    <a:gdLst/>
                    <a:ahLst/>
                    <a:cxnLst>
                      <a:cxn ang="0">
                        <a:pos x="572" y="8"/>
                      </a:cxn>
                      <a:cxn ang="0">
                        <a:pos x="570" y="149"/>
                      </a:cxn>
                      <a:cxn ang="0">
                        <a:pos x="568" y="290"/>
                      </a:cxn>
                      <a:cxn ang="0">
                        <a:pos x="566" y="433"/>
                      </a:cxn>
                      <a:cxn ang="0">
                        <a:pos x="564" y="574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572" y="8"/>
                      </a:cxn>
                    </a:cxnLst>
                    <a:rect l="0" t="0" r="r" b="b"/>
                    <a:pathLst>
                      <a:path w="572" h="574">
                        <a:moveTo>
                          <a:pt x="572" y="8"/>
                        </a:moveTo>
                        <a:lnTo>
                          <a:pt x="570" y="149"/>
                        </a:lnTo>
                        <a:lnTo>
                          <a:pt x="568" y="290"/>
                        </a:lnTo>
                        <a:lnTo>
                          <a:pt x="566" y="433"/>
                        </a:lnTo>
                        <a:lnTo>
                          <a:pt x="564" y="574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572" y="8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0" name="Freeform 36"/>
                  <p:cNvSpPr>
                    <a:spLocks/>
                  </p:cNvSpPr>
                  <p:nvPr/>
                </p:nvSpPr>
                <p:spPr bwMode="auto">
                  <a:xfrm>
                    <a:off x="1979" y="2509"/>
                    <a:ext cx="209" cy="191"/>
                  </a:xfrm>
                  <a:custGeom>
                    <a:avLst/>
                    <a:gdLst/>
                    <a:ahLst/>
                    <a:cxnLst>
                      <a:cxn ang="0">
                        <a:pos x="518" y="8"/>
                      </a:cxn>
                      <a:cxn ang="0">
                        <a:pos x="517" y="149"/>
                      </a:cxn>
                      <a:cxn ang="0">
                        <a:pos x="516" y="290"/>
                      </a:cxn>
                      <a:cxn ang="0">
                        <a:pos x="513" y="431"/>
                      </a:cxn>
                      <a:cxn ang="0">
                        <a:pos x="512" y="572"/>
                      </a:cxn>
                      <a:cxn ang="0">
                        <a:pos x="2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518" y="8"/>
                      </a:cxn>
                    </a:cxnLst>
                    <a:rect l="0" t="0" r="r" b="b"/>
                    <a:pathLst>
                      <a:path w="518" h="572">
                        <a:moveTo>
                          <a:pt x="518" y="8"/>
                        </a:moveTo>
                        <a:lnTo>
                          <a:pt x="517" y="149"/>
                        </a:lnTo>
                        <a:lnTo>
                          <a:pt x="516" y="290"/>
                        </a:lnTo>
                        <a:lnTo>
                          <a:pt x="513" y="431"/>
                        </a:lnTo>
                        <a:lnTo>
                          <a:pt x="512" y="572"/>
                        </a:lnTo>
                        <a:lnTo>
                          <a:pt x="2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518" y="8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1" name="Freeform 37"/>
                  <p:cNvSpPr>
                    <a:spLocks/>
                  </p:cNvSpPr>
                  <p:nvPr/>
                </p:nvSpPr>
                <p:spPr bwMode="auto">
                  <a:xfrm>
                    <a:off x="1981" y="2509"/>
                    <a:ext cx="189" cy="191"/>
                  </a:xfrm>
                  <a:custGeom>
                    <a:avLst/>
                    <a:gdLst/>
                    <a:ahLst/>
                    <a:cxnLst>
                      <a:cxn ang="0">
                        <a:pos x="468" y="7"/>
                      </a:cxn>
                      <a:cxn ang="0">
                        <a:pos x="466" y="148"/>
                      </a:cxn>
                      <a:cxn ang="0">
                        <a:pos x="465" y="289"/>
                      </a:cxn>
                      <a:cxn ang="0">
                        <a:pos x="462" y="431"/>
                      </a:cxn>
                      <a:cxn ang="0">
                        <a:pos x="461" y="572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68" y="7"/>
                      </a:cxn>
                    </a:cxnLst>
                    <a:rect l="0" t="0" r="r" b="b"/>
                    <a:pathLst>
                      <a:path w="468" h="572">
                        <a:moveTo>
                          <a:pt x="468" y="7"/>
                        </a:moveTo>
                        <a:lnTo>
                          <a:pt x="466" y="148"/>
                        </a:lnTo>
                        <a:lnTo>
                          <a:pt x="465" y="289"/>
                        </a:lnTo>
                        <a:lnTo>
                          <a:pt x="462" y="431"/>
                        </a:lnTo>
                        <a:lnTo>
                          <a:pt x="461" y="572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68" y="7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2" name="Freeform 38"/>
                  <p:cNvSpPr>
                    <a:spLocks/>
                  </p:cNvSpPr>
                  <p:nvPr/>
                </p:nvSpPr>
                <p:spPr bwMode="auto">
                  <a:xfrm>
                    <a:off x="1982" y="2509"/>
                    <a:ext cx="168" cy="191"/>
                  </a:xfrm>
                  <a:custGeom>
                    <a:avLst/>
                    <a:gdLst/>
                    <a:ahLst/>
                    <a:cxnLst>
                      <a:cxn ang="0">
                        <a:pos x="419" y="7"/>
                      </a:cxn>
                      <a:cxn ang="0">
                        <a:pos x="418" y="148"/>
                      </a:cxn>
                      <a:cxn ang="0">
                        <a:pos x="417" y="289"/>
                      </a:cxn>
                      <a:cxn ang="0">
                        <a:pos x="415" y="431"/>
                      </a:cxn>
                      <a:cxn ang="0">
                        <a:pos x="414" y="572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19" y="7"/>
                      </a:cxn>
                    </a:cxnLst>
                    <a:rect l="0" t="0" r="r" b="b"/>
                    <a:pathLst>
                      <a:path w="419" h="572">
                        <a:moveTo>
                          <a:pt x="419" y="7"/>
                        </a:moveTo>
                        <a:lnTo>
                          <a:pt x="418" y="148"/>
                        </a:lnTo>
                        <a:lnTo>
                          <a:pt x="417" y="289"/>
                        </a:lnTo>
                        <a:lnTo>
                          <a:pt x="415" y="431"/>
                        </a:lnTo>
                        <a:lnTo>
                          <a:pt x="414" y="572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19" y="7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3" name="Freeform 39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52" cy="191"/>
                  </a:xfrm>
                  <a:custGeom>
                    <a:avLst/>
                    <a:gdLst/>
                    <a:ahLst/>
                    <a:cxnLst>
                      <a:cxn ang="0">
                        <a:pos x="375" y="6"/>
                      </a:cxn>
                      <a:cxn ang="0">
                        <a:pos x="374" y="147"/>
                      </a:cxn>
                      <a:cxn ang="0">
                        <a:pos x="373" y="289"/>
                      </a:cxn>
                      <a:cxn ang="0">
                        <a:pos x="371" y="430"/>
                      </a:cxn>
                      <a:cxn ang="0">
                        <a:pos x="370" y="571"/>
                      </a:cxn>
                      <a:cxn ang="0">
                        <a:pos x="1" y="566"/>
                      </a:cxn>
                      <a:cxn ang="0">
                        <a:pos x="1" y="425"/>
                      </a:cxn>
                      <a:cxn ang="0">
                        <a:pos x="1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75" y="6"/>
                      </a:cxn>
                    </a:cxnLst>
                    <a:rect l="0" t="0" r="r" b="b"/>
                    <a:pathLst>
                      <a:path w="375" h="571">
                        <a:moveTo>
                          <a:pt x="375" y="6"/>
                        </a:moveTo>
                        <a:lnTo>
                          <a:pt x="374" y="147"/>
                        </a:lnTo>
                        <a:lnTo>
                          <a:pt x="373" y="289"/>
                        </a:lnTo>
                        <a:lnTo>
                          <a:pt x="371" y="430"/>
                        </a:lnTo>
                        <a:lnTo>
                          <a:pt x="370" y="571"/>
                        </a:lnTo>
                        <a:lnTo>
                          <a:pt x="1" y="566"/>
                        </a:lnTo>
                        <a:lnTo>
                          <a:pt x="1" y="425"/>
                        </a:lnTo>
                        <a:lnTo>
                          <a:pt x="1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75" y="6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4" name="Freeform 40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35" cy="191"/>
                  </a:xfrm>
                  <a:custGeom>
                    <a:avLst/>
                    <a:gdLst/>
                    <a:ahLst/>
                    <a:cxnLst>
                      <a:cxn ang="0">
                        <a:pos x="333" y="4"/>
                      </a:cxn>
                      <a:cxn ang="0">
                        <a:pos x="332" y="147"/>
                      </a:cxn>
                      <a:cxn ang="0">
                        <a:pos x="332" y="289"/>
                      </a:cxn>
                      <a:cxn ang="0">
                        <a:pos x="331" y="430"/>
                      </a:cxn>
                      <a:cxn ang="0">
                        <a:pos x="329" y="571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33" y="4"/>
                      </a:cxn>
                    </a:cxnLst>
                    <a:rect l="0" t="0" r="r" b="b"/>
                    <a:pathLst>
                      <a:path w="333" h="571">
                        <a:moveTo>
                          <a:pt x="333" y="4"/>
                        </a:moveTo>
                        <a:lnTo>
                          <a:pt x="332" y="147"/>
                        </a:lnTo>
                        <a:lnTo>
                          <a:pt x="332" y="289"/>
                        </a:lnTo>
                        <a:lnTo>
                          <a:pt x="331" y="430"/>
                        </a:lnTo>
                        <a:lnTo>
                          <a:pt x="329" y="571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33" y="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5" name="Freeform 41"/>
                  <p:cNvSpPr>
                    <a:spLocks/>
                  </p:cNvSpPr>
                  <p:nvPr/>
                </p:nvSpPr>
                <p:spPr bwMode="auto">
                  <a:xfrm>
                    <a:off x="1881" y="2615"/>
                    <a:ext cx="168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412" y="208"/>
                      </a:cxn>
                      <a:cxn ang="0">
                        <a:pos x="417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17" h="208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412" y="208"/>
                        </a:lnTo>
                        <a:lnTo>
                          <a:pt x="417" y="2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515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6" name="Freeform 42"/>
                  <p:cNvSpPr>
                    <a:spLocks/>
                  </p:cNvSpPr>
                  <p:nvPr/>
                </p:nvSpPr>
                <p:spPr bwMode="auto">
                  <a:xfrm>
                    <a:off x="2342" y="2510"/>
                    <a:ext cx="269" cy="41"/>
                  </a:xfrm>
                  <a:custGeom>
                    <a:avLst/>
                    <a:gdLst/>
                    <a:ahLst/>
                    <a:cxnLst>
                      <a:cxn ang="0">
                        <a:pos x="0" y="15"/>
                      </a:cxn>
                      <a:cxn ang="0">
                        <a:pos x="0" y="122"/>
                      </a:cxn>
                      <a:cxn ang="0">
                        <a:pos x="666" y="117"/>
                      </a:cxn>
                      <a:cxn ang="0">
                        <a:pos x="657" y="0"/>
                      </a:cxn>
                      <a:cxn ang="0">
                        <a:pos x="0" y="15"/>
                      </a:cxn>
                    </a:cxnLst>
                    <a:rect l="0" t="0" r="r" b="b"/>
                    <a:pathLst>
                      <a:path w="666" h="122">
                        <a:moveTo>
                          <a:pt x="0" y="15"/>
                        </a:moveTo>
                        <a:lnTo>
                          <a:pt x="0" y="122"/>
                        </a:lnTo>
                        <a:lnTo>
                          <a:pt x="666" y="117"/>
                        </a:lnTo>
                        <a:lnTo>
                          <a:pt x="657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rgbClr val="1C35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7" name="Freeform 43"/>
                  <p:cNvSpPr>
                    <a:spLocks/>
                  </p:cNvSpPr>
                  <p:nvPr/>
                </p:nvSpPr>
                <p:spPr bwMode="auto">
                  <a:xfrm>
                    <a:off x="2607" y="2510"/>
                    <a:ext cx="138" cy="46"/>
                  </a:xfrm>
                  <a:custGeom>
                    <a:avLst/>
                    <a:gdLst/>
                    <a:ahLst/>
                    <a:cxnLst>
                      <a:cxn ang="0">
                        <a:pos x="341" y="28"/>
                      </a:cxn>
                      <a:cxn ang="0">
                        <a:pos x="341" y="137"/>
                      </a:cxn>
                      <a:cxn ang="0">
                        <a:pos x="2" y="109"/>
                      </a:cxn>
                      <a:cxn ang="0">
                        <a:pos x="0" y="0"/>
                      </a:cxn>
                      <a:cxn ang="0">
                        <a:pos x="341" y="28"/>
                      </a:cxn>
                    </a:cxnLst>
                    <a:rect l="0" t="0" r="r" b="b"/>
                    <a:pathLst>
                      <a:path w="341" h="137">
                        <a:moveTo>
                          <a:pt x="341" y="28"/>
                        </a:moveTo>
                        <a:lnTo>
                          <a:pt x="341" y="137"/>
                        </a:lnTo>
                        <a:lnTo>
                          <a:pt x="2" y="109"/>
                        </a:lnTo>
                        <a:lnTo>
                          <a:pt x="0" y="0"/>
                        </a:lnTo>
                        <a:lnTo>
                          <a:pt x="341" y="28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8" name="Freeform 44"/>
                  <p:cNvSpPr>
                    <a:spLocks/>
                  </p:cNvSpPr>
                  <p:nvPr/>
                </p:nvSpPr>
                <p:spPr bwMode="auto">
                  <a:xfrm>
                    <a:off x="2293" y="2532"/>
                    <a:ext cx="303" cy="259"/>
                  </a:xfrm>
                  <a:custGeom>
                    <a:avLst/>
                    <a:gdLst/>
                    <a:ahLst/>
                    <a:cxnLst>
                      <a:cxn ang="0">
                        <a:pos x="755" y="0"/>
                      </a:cxn>
                      <a:cxn ang="0">
                        <a:pos x="0" y="10"/>
                      </a:cxn>
                      <a:cxn ang="0">
                        <a:pos x="0" y="745"/>
                      </a:cxn>
                      <a:cxn ang="0">
                        <a:pos x="755" y="777"/>
                      </a:cxn>
                      <a:cxn ang="0">
                        <a:pos x="755" y="0"/>
                      </a:cxn>
                    </a:cxnLst>
                    <a:rect l="0" t="0" r="r" b="b"/>
                    <a:pathLst>
                      <a:path w="755" h="777">
                        <a:moveTo>
                          <a:pt x="755" y="0"/>
                        </a:moveTo>
                        <a:lnTo>
                          <a:pt x="0" y="10"/>
                        </a:lnTo>
                        <a:lnTo>
                          <a:pt x="0" y="745"/>
                        </a:lnTo>
                        <a:lnTo>
                          <a:pt x="755" y="777"/>
                        </a:lnTo>
                        <a:lnTo>
                          <a:pt x="755" y="0"/>
                        </a:lnTo>
                        <a:close/>
                      </a:path>
                    </a:pathLst>
                  </a:custGeom>
                  <a:solidFill>
                    <a:srgbClr val="8CA5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69" name="Freeform 45"/>
                  <p:cNvSpPr>
                    <a:spLocks/>
                  </p:cNvSpPr>
                  <p:nvPr/>
                </p:nvSpPr>
                <p:spPr bwMode="auto">
                  <a:xfrm>
                    <a:off x="2300" y="2538"/>
                    <a:ext cx="289" cy="263"/>
                  </a:xfrm>
                  <a:custGeom>
                    <a:avLst/>
                    <a:gdLst/>
                    <a:ahLst/>
                    <a:cxnLst>
                      <a:cxn ang="0">
                        <a:pos x="718" y="0"/>
                      </a:cxn>
                      <a:cxn ang="0">
                        <a:pos x="0" y="12"/>
                      </a:cxn>
                      <a:cxn ang="0">
                        <a:pos x="0" y="755"/>
                      </a:cxn>
                      <a:cxn ang="0">
                        <a:pos x="718" y="788"/>
                      </a:cxn>
                      <a:cxn ang="0">
                        <a:pos x="718" y="0"/>
                      </a:cxn>
                    </a:cxnLst>
                    <a:rect l="0" t="0" r="r" b="b"/>
                    <a:pathLst>
                      <a:path w="718" h="788">
                        <a:moveTo>
                          <a:pt x="718" y="0"/>
                        </a:moveTo>
                        <a:lnTo>
                          <a:pt x="0" y="12"/>
                        </a:lnTo>
                        <a:lnTo>
                          <a:pt x="0" y="755"/>
                        </a:lnTo>
                        <a:lnTo>
                          <a:pt x="718" y="788"/>
                        </a:lnTo>
                        <a:lnTo>
                          <a:pt x="718" y="0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0" name="Freeform 46"/>
                  <p:cNvSpPr>
                    <a:spLocks/>
                  </p:cNvSpPr>
                  <p:nvPr/>
                </p:nvSpPr>
                <p:spPr bwMode="auto">
                  <a:xfrm>
                    <a:off x="2188" y="2623"/>
                    <a:ext cx="40" cy="62"/>
                  </a:xfrm>
                  <a:custGeom>
                    <a:avLst/>
                    <a:gdLst/>
                    <a:ahLst/>
                    <a:cxnLst>
                      <a:cxn ang="0">
                        <a:pos x="99" y="1"/>
                      </a:cxn>
                      <a:cxn ang="0">
                        <a:pos x="99" y="183"/>
                      </a:cxn>
                      <a:cxn ang="0">
                        <a:pos x="0" y="186"/>
                      </a:cxn>
                      <a:cxn ang="0">
                        <a:pos x="0" y="0"/>
                      </a:cxn>
                      <a:cxn ang="0">
                        <a:pos x="99" y="1"/>
                      </a:cxn>
                    </a:cxnLst>
                    <a:rect l="0" t="0" r="r" b="b"/>
                    <a:pathLst>
                      <a:path w="99" h="186">
                        <a:moveTo>
                          <a:pt x="99" y="1"/>
                        </a:moveTo>
                        <a:lnTo>
                          <a:pt x="99" y="183"/>
                        </a:lnTo>
                        <a:lnTo>
                          <a:pt x="0" y="186"/>
                        </a:lnTo>
                        <a:lnTo>
                          <a:pt x="0" y="0"/>
                        </a:lnTo>
                        <a:lnTo>
                          <a:pt x="99" y="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1" name="Freeform 47"/>
                  <p:cNvSpPr>
                    <a:spLocks/>
                  </p:cNvSpPr>
                  <p:nvPr/>
                </p:nvSpPr>
                <p:spPr bwMode="auto">
                  <a:xfrm>
                    <a:off x="2191" y="2629"/>
                    <a:ext cx="33" cy="50"/>
                  </a:xfrm>
                  <a:custGeom>
                    <a:avLst/>
                    <a:gdLst/>
                    <a:ahLst/>
                    <a:cxnLst>
                      <a:cxn ang="0">
                        <a:pos x="80" y="1"/>
                      </a:cxn>
                      <a:cxn ang="0">
                        <a:pos x="80" y="150"/>
                      </a:cxn>
                      <a:cxn ang="0">
                        <a:pos x="0" y="152"/>
                      </a:cxn>
                      <a:cxn ang="0">
                        <a:pos x="0" y="0"/>
                      </a:cxn>
                      <a:cxn ang="0">
                        <a:pos x="80" y="1"/>
                      </a:cxn>
                    </a:cxnLst>
                    <a:rect l="0" t="0" r="r" b="b"/>
                    <a:pathLst>
                      <a:path w="80" h="152">
                        <a:moveTo>
                          <a:pt x="80" y="1"/>
                        </a:moveTo>
                        <a:lnTo>
                          <a:pt x="80" y="150"/>
                        </a:lnTo>
                        <a:lnTo>
                          <a:pt x="0" y="152"/>
                        </a:lnTo>
                        <a:lnTo>
                          <a:pt x="0" y="0"/>
                        </a:lnTo>
                        <a:lnTo>
                          <a:pt x="80" y="1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2" name="Freeform 48"/>
                  <p:cNvSpPr>
                    <a:spLocks/>
                  </p:cNvSpPr>
                  <p:nvPr/>
                </p:nvSpPr>
                <p:spPr bwMode="auto">
                  <a:xfrm>
                    <a:off x="1698" y="2615"/>
                    <a:ext cx="183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72"/>
                      </a:cxn>
                      <a:cxn ang="0">
                        <a:pos x="454" y="184"/>
                      </a:cxn>
                      <a:cxn ang="0">
                        <a:pos x="45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4" h="184">
                        <a:moveTo>
                          <a:pt x="0" y="0"/>
                        </a:moveTo>
                        <a:lnTo>
                          <a:pt x="0" y="172"/>
                        </a:lnTo>
                        <a:lnTo>
                          <a:pt x="454" y="184"/>
                        </a:lnTo>
                        <a:lnTo>
                          <a:pt x="4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3" name="Freeform 49"/>
                  <p:cNvSpPr>
                    <a:spLocks/>
                  </p:cNvSpPr>
                  <p:nvPr/>
                </p:nvSpPr>
                <p:spPr bwMode="auto">
                  <a:xfrm>
                    <a:off x="1703" y="2617"/>
                    <a:ext cx="174" cy="5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4"/>
                      </a:cxn>
                      <a:cxn ang="0">
                        <a:pos x="432" y="174"/>
                      </a:cxn>
                      <a:cxn ang="0">
                        <a:pos x="432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2" h="174">
                        <a:moveTo>
                          <a:pt x="0" y="0"/>
                        </a:moveTo>
                        <a:lnTo>
                          <a:pt x="0" y="164"/>
                        </a:lnTo>
                        <a:lnTo>
                          <a:pt x="432" y="174"/>
                        </a:lnTo>
                        <a:lnTo>
                          <a:pt x="432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4" name="Freeform 50"/>
                  <p:cNvSpPr>
                    <a:spLocks/>
                  </p:cNvSpPr>
                  <p:nvPr/>
                </p:nvSpPr>
                <p:spPr bwMode="auto">
                  <a:xfrm>
                    <a:off x="1674" y="2672"/>
                    <a:ext cx="330" cy="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8"/>
                      </a:cxn>
                      <a:cxn ang="0">
                        <a:pos x="817" y="189"/>
                      </a:cxn>
                      <a:cxn ang="0">
                        <a:pos x="817" y="18"/>
                      </a:cxn>
                      <a:cxn ang="0">
                        <a:pos x="808" y="18"/>
                      </a:cxn>
                      <a:cxn ang="0">
                        <a:pos x="782" y="16"/>
                      </a:cxn>
                      <a:cxn ang="0">
                        <a:pos x="740" y="16"/>
                      </a:cxn>
                      <a:cxn ang="0">
                        <a:pos x="687" y="15"/>
                      </a:cxn>
                      <a:cxn ang="0">
                        <a:pos x="624" y="14"/>
                      </a:cxn>
                      <a:cxn ang="0">
                        <a:pos x="555" y="12"/>
                      </a:cxn>
                      <a:cxn ang="0">
                        <a:pos x="479" y="11"/>
                      </a:cxn>
                      <a:cxn ang="0">
                        <a:pos x="403" y="8"/>
                      </a:cxn>
                      <a:cxn ang="0">
                        <a:pos x="326" y="7"/>
                      </a:cxn>
                      <a:cxn ang="0">
                        <a:pos x="251" y="6"/>
                      </a:cxn>
                      <a:cxn ang="0">
                        <a:pos x="182" y="4"/>
                      </a:cxn>
                      <a:cxn ang="0">
                        <a:pos x="121" y="3"/>
                      </a:cxn>
                      <a:cxn ang="0">
                        <a:pos x="69" y="2"/>
                      </a:cxn>
                      <a:cxn ang="0">
                        <a:pos x="30" y="2"/>
                      </a:cxn>
                      <a:cxn ang="0">
                        <a:pos x="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817" h="189">
                        <a:moveTo>
                          <a:pt x="0" y="0"/>
                        </a:moveTo>
                        <a:lnTo>
                          <a:pt x="0" y="168"/>
                        </a:lnTo>
                        <a:lnTo>
                          <a:pt x="817" y="189"/>
                        </a:lnTo>
                        <a:lnTo>
                          <a:pt x="817" y="18"/>
                        </a:lnTo>
                        <a:lnTo>
                          <a:pt x="808" y="18"/>
                        </a:lnTo>
                        <a:lnTo>
                          <a:pt x="782" y="16"/>
                        </a:lnTo>
                        <a:lnTo>
                          <a:pt x="740" y="16"/>
                        </a:lnTo>
                        <a:lnTo>
                          <a:pt x="687" y="15"/>
                        </a:lnTo>
                        <a:lnTo>
                          <a:pt x="624" y="14"/>
                        </a:lnTo>
                        <a:lnTo>
                          <a:pt x="555" y="12"/>
                        </a:lnTo>
                        <a:lnTo>
                          <a:pt x="479" y="11"/>
                        </a:lnTo>
                        <a:lnTo>
                          <a:pt x="403" y="8"/>
                        </a:lnTo>
                        <a:lnTo>
                          <a:pt x="326" y="7"/>
                        </a:lnTo>
                        <a:lnTo>
                          <a:pt x="251" y="6"/>
                        </a:lnTo>
                        <a:lnTo>
                          <a:pt x="182" y="4"/>
                        </a:lnTo>
                        <a:lnTo>
                          <a:pt x="121" y="3"/>
                        </a:lnTo>
                        <a:lnTo>
                          <a:pt x="69" y="2"/>
                        </a:lnTo>
                        <a:lnTo>
                          <a:pt x="30" y="2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5" name="Freeform 51"/>
                  <p:cNvSpPr>
                    <a:spLocks/>
                  </p:cNvSpPr>
                  <p:nvPr/>
                </p:nvSpPr>
                <p:spPr bwMode="auto">
                  <a:xfrm>
                    <a:off x="1682" y="2677"/>
                    <a:ext cx="315" cy="5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49"/>
                      </a:cxn>
                      <a:cxn ang="0">
                        <a:pos x="778" y="170"/>
                      </a:cxn>
                      <a:cxn ang="0">
                        <a:pos x="778" y="17"/>
                      </a:cxn>
                      <a:cxn ang="0">
                        <a:pos x="769" y="17"/>
                      </a:cxn>
                      <a:cxn ang="0">
                        <a:pos x="743" y="16"/>
                      </a:cxn>
                      <a:cxn ang="0">
                        <a:pos x="705" y="16"/>
                      </a:cxn>
                      <a:cxn ang="0">
                        <a:pos x="654" y="15"/>
                      </a:cxn>
                      <a:cxn ang="0">
                        <a:pos x="594" y="13"/>
                      </a:cxn>
                      <a:cxn ang="0">
                        <a:pos x="527" y="12"/>
                      </a:cxn>
                      <a:cxn ang="0">
                        <a:pos x="457" y="11"/>
                      </a:cxn>
                      <a:cxn ang="0">
                        <a:pos x="384" y="8"/>
                      </a:cxn>
                      <a:cxn ang="0">
                        <a:pos x="310" y="7"/>
                      </a:cxn>
                      <a:cxn ang="0">
                        <a:pos x="240" y="5"/>
                      </a:cxn>
                      <a:cxn ang="0">
                        <a:pos x="174" y="4"/>
                      </a:cxn>
                      <a:cxn ang="0">
                        <a:pos x="116" y="3"/>
                      </a:cxn>
                      <a:cxn ang="0">
                        <a:pos x="67" y="1"/>
                      </a:cxn>
                      <a:cxn ang="0">
                        <a:pos x="29" y="1"/>
                      </a:cxn>
                      <a:cxn ang="0">
                        <a:pos x="7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78" h="170">
                        <a:moveTo>
                          <a:pt x="0" y="0"/>
                        </a:moveTo>
                        <a:lnTo>
                          <a:pt x="0" y="149"/>
                        </a:lnTo>
                        <a:lnTo>
                          <a:pt x="778" y="170"/>
                        </a:lnTo>
                        <a:lnTo>
                          <a:pt x="778" y="17"/>
                        </a:lnTo>
                        <a:lnTo>
                          <a:pt x="769" y="17"/>
                        </a:lnTo>
                        <a:lnTo>
                          <a:pt x="743" y="16"/>
                        </a:lnTo>
                        <a:lnTo>
                          <a:pt x="705" y="16"/>
                        </a:lnTo>
                        <a:lnTo>
                          <a:pt x="654" y="15"/>
                        </a:lnTo>
                        <a:lnTo>
                          <a:pt x="594" y="13"/>
                        </a:lnTo>
                        <a:lnTo>
                          <a:pt x="527" y="12"/>
                        </a:lnTo>
                        <a:lnTo>
                          <a:pt x="457" y="11"/>
                        </a:lnTo>
                        <a:lnTo>
                          <a:pt x="384" y="8"/>
                        </a:lnTo>
                        <a:lnTo>
                          <a:pt x="310" y="7"/>
                        </a:lnTo>
                        <a:lnTo>
                          <a:pt x="240" y="5"/>
                        </a:lnTo>
                        <a:lnTo>
                          <a:pt x="174" y="4"/>
                        </a:lnTo>
                        <a:lnTo>
                          <a:pt x="116" y="3"/>
                        </a:lnTo>
                        <a:lnTo>
                          <a:pt x="67" y="1"/>
                        </a:lnTo>
                        <a:lnTo>
                          <a:pt x="29" y="1"/>
                        </a:lnTo>
                        <a:lnTo>
                          <a:pt x="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B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6" name="Freeform 52"/>
                  <p:cNvSpPr>
                    <a:spLocks/>
                  </p:cNvSpPr>
                  <p:nvPr/>
                </p:nvSpPr>
                <p:spPr bwMode="auto">
                  <a:xfrm>
                    <a:off x="1715" y="2687"/>
                    <a:ext cx="105" cy="1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0" y="7"/>
                      </a:cxn>
                      <a:cxn ang="0">
                        <a:pos x="260" y="51"/>
                      </a:cxn>
                      <a:cxn ang="0">
                        <a:pos x="0" y="4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0" h="51">
                        <a:moveTo>
                          <a:pt x="0" y="0"/>
                        </a:moveTo>
                        <a:lnTo>
                          <a:pt x="260" y="7"/>
                        </a:lnTo>
                        <a:lnTo>
                          <a:pt x="260" y="51"/>
                        </a:lnTo>
                        <a:lnTo>
                          <a:pt x="0" y="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7" name="Freeform 53"/>
                  <p:cNvSpPr>
                    <a:spLocks/>
                  </p:cNvSpPr>
                  <p:nvPr/>
                </p:nvSpPr>
                <p:spPr bwMode="auto">
                  <a:xfrm>
                    <a:off x="1719" y="2689"/>
                    <a:ext cx="98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4" y="6"/>
                      </a:cxn>
                      <a:cxn ang="0">
                        <a:pos x="244" y="36"/>
                      </a:cxn>
                      <a:cxn ang="0">
                        <a:pos x="0" y="3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4" h="36">
                        <a:moveTo>
                          <a:pt x="0" y="0"/>
                        </a:moveTo>
                        <a:lnTo>
                          <a:pt x="244" y="6"/>
                        </a:lnTo>
                        <a:lnTo>
                          <a:pt x="244" y="36"/>
                        </a:lnTo>
                        <a:lnTo>
                          <a:pt x="0" y="3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8" name="Freeform 54"/>
                  <p:cNvSpPr>
                    <a:spLocks/>
                  </p:cNvSpPr>
                  <p:nvPr/>
                </p:nvSpPr>
                <p:spPr bwMode="auto">
                  <a:xfrm>
                    <a:off x="1843" y="2689"/>
                    <a:ext cx="104" cy="17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44"/>
                      </a:cxn>
                      <a:cxn ang="0">
                        <a:pos x="260" y="51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51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44"/>
                        </a:lnTo>
                        <a:lnTo>
                          <a:pt x="260" y="51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79" name="Freeform 55"/>
                  <p:cNvSpPr>
                    <a:spLocks/>
                  </p:cNvSpPr>
                  <p:nvPr/>
                </p:nvSpPr>
                <p:spPr bwMode="auto">
                  <a:xfrm>
                    <a:off x="1846" y="2692"/>
                    <a:ext cx="99" cy="12"/>
                  </a:xfrm>
                  <a:custGeom>
                    <a:avLst/>
                    <a:gdLst/>
                    <a:ahLst/>
                    <a:cxnLst>
                      <a:cxn ang="0">
                        <a:pos x="244" y="5"/>
                      </a:cxn>
                      <a:cxn ang="0">
                        <a:pos x="0" y="0"/>
                      </a:cxn>
                      <a:cxn ang="0">
                        <a:pos x="0" y="31"/>
                      </a:cxn>
                      <a:cxn ang="0">
                        <a:pos x="244" y="36"/>
                      </a:cxn>
                      <a:cxn ang="0">
                        <a:pos x="244" y="5"/>
                      </a:cxn>
                    </a:cxnLst>
                    <a:rect l="0" t="0" r="r" b="b"/>
                    <a:pathLst>
                      <a:path w="244" h="36">
                        <a:moveTo>
                          <a:pt x="244" y="5"/>
                        </a:moveTo>
                        <a:lnTo>
                          <a:pt x="0" y="0"/>
                        </a:lnTo>
                        <a:lnTo>
                          <a:pt x="0" y="31"/>
                        </a:lnTo>
                        <a:lnTo>
                          <a:pt x="244" y="36"/>
                        </a:lnTo>
                        <a:lnTo>
                          <a:pt x="244" y="5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0" name="Freeform 56"/>
                  <p:cNvSpPr>
                    <a:spLocks/>
                  </p:cNvSpPr>
                  <p:nvPr/>
                </p:nvSpPr>
                <p:spPr bwMode="auto">
                  <a:xfrm>
                    <a:off x="1713" y="2625"/>
                    <a:ext cx="65" cy="1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3"/>
                      </a:cxn>
                      <a:cxn ang="0">
                        <a:pos x="163" y="31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1">
                        <a:moveTo>
                          <a:pt x="0" y="0"/>
                        </a:moveTo>
                        <a:lnTo>
                          <a:pt x="163" y="3"/>
                        </a:lnTo>
                        <a:lnTo>
                          <a:pt x="163" y="31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1" name="Freeform 57"/>
                  <p:cNvSpPr>
                    <a:spLocks/>
                  </p:cNvSpPr>
                  <p:nvPr/>
                </p:nvSpPr>
                <p:spPr bwMode="auto">
                  <a:xfrm>
                    <a:off x="1714" y="2626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3"/>
                      </a:cxn>
                      <a:cxn ang="0">
                        <a:pos x="152" y="23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3">
                        <a:moveTo>
                          <a:pt x="0" y="0"/>
                        </a:moveTo>
                        <a:lnTo>
                          <a:pt x="152" y="3"/>
                        </a:lnTo>
                        <a:lnTo>
                          <a:pt x="152" y="23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2" name="Freeform 58"/>
                  <p:cNvSpPr>
                    <a:spLocks/>
                  </p:cNvSpPr>
                  <p:nvPr/>
                </p:nvSpPr>
                <p:spPr bwMode="auto">
                  <a:xfrm>
                    <a:off x="1791" y="2626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3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4" y="32"/>
                      </a:cxn>
                      <a:cxn ang="0">
                        <a:pos x="164" y="3"/>
                      </a:cxn>
                    </a:cxnLst>
                    <a:rect l="0" t="0" r="r" b="b"/>
                    <a:pathLst>
                      <a:path w="164" h="32">
                        <a:moveTo>
                          <a:pt x="164" y="3"/>
                        </a:move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164" y="32"/>
                        </a:lnTo>
                        <a:lnTo>
                          <a:pt x="164" y="3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3" name="Freeform 59"/>
                  <p:cNvSpPr>
                    <a:spLocks/>
                  </p:cNvSpPr>
                  <p:nvPr/>
                </p:nvSpPr>
                <p:spPr bwMode="auto">
                  <a:xfrm>
                    <a:off x="1794" y="2628"/>
                    <a:ext cx="61" cy="7"/>
                  </a:xfrm>
                  <a:custGeom>
                    <a:avLst/>
                    <a:gdLst/>
                    <a:ahLst/>
                    <a:cxnLst>
                      <a:cxn ang="0">
                        <a:pos x="153" y="4"/>
                      </a:cxn>
                      <a:cxn ang="0">
                        <a:pos x="0" y="0"/>
                      </a:cxn>
                      <a:cxn ang="0">
                        <a:pos x="0" y="20"/>
                      </a:cxn>
                      <a:cxn ang="0">
                        <a:pos x="153" y="23"/>
                      </a:cxn>
                      <a:cxn ang="0">
                        <a:pos x="153" y="4"/>
                      </a:cxn>
                    </a:cxnLst>
                    <a:rect l="0" t="0" r="r" b="b"/>
                    <a:pathLst>
                      <a:path w="153" h="23">
                        <a:moveTo>
                          <a:pt x="153" y="4"/>
                        </a:moveTo>
                        <a:lnTo>
                          <a:pt x="0" y="0"/>
                        </a:lnTo>
                        <a:lnTo>
                          <a:pt x="0" y="20"/>
                        </a:lnTo>
                        <a:lnTo>
                          <a:pt x="153" y="23"/>
                        </a:lnTo>
                        <a:lnTo>
                          <a:pt x="153" y="4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4" name="Freeform 60"/>
                  <p:cNvSpPr>
                    <a:spLocks/>
                  </p:cNvSpPr>
                  <p:nvPr/>
                </p:nvSpPr>
                <p:spPr bwMode="auto">
                  <a:xfrm>
                    <a:off x="1713" y="2642"/>
                    <a:ext cx="65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4"/>
                      </a:cxn>
                      <a:cxn ang="0">
                        <a:pos x="163" y="3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2">
                        <a:moveTo>
                          <a:pt x="0" y="0"/>
                        </a:moveTo>
                        <a:lnTo>
                          <a:pt x="163" y="4"/>
                        </a:lnTo>
                        <a:lnTo>
                          <a:pt x="163" y="3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5" name="Freeform 61"/>
                  <p:cNvSpPr>
                    <a:spLocks/>
                  </p:cNvSpPr>
                  <p:nvPr/>
                </p:nvSpPr>
                <p:spPr bwMode="auto">
                  <a:xfrm>
                    <a:off x="1714" y="2643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4"/>
                      </a:cxn>
                      <a:cxn ang="0">
                        <a:pos x="152" y="24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4">
                        <a:moveTo>
                          <a:pt x="0" y="0"/>
                        </a:moveTo>
                        <a:lnTo>
                          <a:pt x="152" y="4"/>
                        </a:lnTo>
                        <a:lnTo>
                          <a:pt x="152" y="24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6" name="Freeform 62"/>
                  <p:cNvSpPr>
                    <a:spLocks/>
                  </p:cNvSpPr>
                  <p:nvPr/>
                </p:nvSpPr>
                <p:spPr bwMode="auto">
                  <a:xfrm>
                    <a:off x="1791" y="2643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4"/>
                      </a:cxn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4" y="33"/>
                      </a:cxn>
                      <a:cxn ang="0">
                        <a:pos x="164" y="4"/>
                      </a:cxn>
                    </a:cxnLst>
                    <a:rect l="0" t="0" r="r" b="b"/>
                    <a:pathLst>
                      <a:path w="164" h="33">
                        <a:moveTo>
                          <a:pt x="164" y="4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64" y="33"/>
                        </a:lnTo>
                        <a:lnTo>
                          <a:pt x="164" y="4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7" name="Freeform 63"/>
                  <p:cNvSpPr>
                    <a:spLocks/>
                  </p:cNvSpPr>
                  <p:nvPr/>
                </p:nvSpPr>
                <p:spPr bwMode="auto">
                  <a:xfrm>
                    <a:off x="1794" y="2645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153" y="3"/>
                      </a:cxn>
                      <a:cxn ang="0">
                        <a:pos x="0" y="0"/>
                      </a:cxn>
                      <a:cxn ang="0">
                        <a:pos x="0" y="19"/>
                      </a:cxn>
                      <a:cxn ang="0">
                        <a:pos x="153" y="23"/>
                      </a:cxn>
                      <a:cxn ang="0">
                        <a:pos x="153" y="3"/>
                      </a:cxn>
                    </a:cxnLst>
                    <a:rect l="0" t="0" r="r" b="b"/>
                    <a:pathLst>
                      <a:path w="153" h="23">
                        <a:moveTo>
                          <a:pt x="153" y="3"/>
                        </a:moveTo>
                        <a:lnTo>
                          <a:pt x="0" y="0"/>
                        </a:lnTo>
                        <a:lnTo>
                          <a:pt x="0" y="19"/>
                        </a:lnTo>
                        <a:lnTo>
                          <a:pt x="153" y="23"/>
                        </a:lnTo>
                        <a:lnTo>
                          <a:pt x="153" y="3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8" name="Freeform 64"/>
                  <p:cNvSpPr>
                    <a:spLocks/>
                  </p:cNvSpPr>
                  <p:nvPr/>
                </p:nvSpPr>
                <p:spPr bwMode="auto">
                  <a:xfrm>
                    <a:off x="1536" y="2726"/>
                    <a:ext cx="285" cy="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5"/>
                      </a:cxn>
                      <a:cxn ang="0">
                        <a:pos x="709" y="265"/>
                      </a:cxn>
                      <a:cxn ang="0">
                        <a:pos x="709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09" h="265">
                        <a:moveTo>
                          <a:pt x="0" y="0"/>
                        </a:moveTo>
                        <a:lnTo>
                          <a:pt x="0" y="245"/>
                        </a:lnTo>
                        <a:lnTo>
                          <a:pt x="709" y="265"/>
                        </a:lnTo>
                        <a:lnTo>
                          <a:pt x="709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89" name="Freeform 65"/>
                  <p:cNvSpPr>
                    <a:spLocks/>
                  </p:cNvSpPr>
                  <p:nvPr/>
                </p:nvSpPr>
                <p:spPr bwMode="auto">
                  <a:xfrm>
                    <a:off x="1542" y="2728"/>
                    <a:ext cx="272" cy="83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0" y="225"/>
                      </a:cxn>
                      <a:cxn ang="0">
                        <a:pos x="674" y="249"/>
                      </a:cxn>
                      <a:cxn ang="0">
                        <a:pos x="674" y="4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674" h="249">
                        <a:moveTo>
                          <a:pt x="1" y="0"/>
                        </a:moveTo>
                        <a:lnTo>
                          <a:pt x="0" y="225"/>
                        </a:lnTo>
                        <a:lnTo>
                          <a:pt x="674" y="249"/>
                        </a:lnTo>
                        <a:lnTo>
                          <a:pt x="674" y="4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0" name="Freeform 66"/>
                  <p:cNvSpPr>
                    <a:spLocks/>
                  </p:cNvSpPr>
                  <p:nvPr/>
                </p:nvSpPr>
                <p:spPr bwMode="auto">
                  <a:xfrm>
                    <a:off x="2596" y="2532"/>
                    <a:ext cx="183" cy="2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830"/>
                      </a:cxn>
                      <a:cxn ang="0">
                        <a:pos x="452" y="787"/>
                      </a:cxn>
                      <a:cxn ang="0">
                        <a:pos x="437" y="4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2" h="830">
                        <a:moveTo>
                          <a:pt x="0" y="0"/>
                        </a:moveTo>
                        <a:lnTo>
                          <a:pt x="0" y="830"/>
                        </a:lnTo>
                        <a:lnTo>
                          <a:pt x="452" y="787"/>
                        </a:lnTo>
                        <a:lnTo>
                          <a:pt x="437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1" name="Freeform 67"/>
                  <p:cNvSpPr>
                    <a:spLocks/>
                  </p:cNvSpPr>
                  <p:nvPr/>
                </p:nvSpPr>
                <p:spPr bwMode="auto">
                  <a:xfrm>
                    <a:off x="2228" y="2623"/>
                    <a:ext cx="70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2"/>
                      </a:cxn>
                      <a:cxn ang="0">
                        <a:pos x="172" y="186"/>
                      </a:cxn>
                      <a:cxn ang="0">
                        <a:pos x="174" y="1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4" h="186">
                        <a:moveTo>
                          <a:pt x="0" y="0"/>
                        </a:moveTo>
                        <a:lnTo>
                          <a:pt x="0" y="182"/>
                        </a:lnTo>
                        <a:lnTo>
                          <a:pt x="172" y="186"/>
                        </a:lnTo>
                        <a:lnTo>
                          <a:pt x="174" y="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2" name="Freeform 68"/>
                  <p:cNvSpPr>
                    <a:spLocks/>
                  </p:cNvSpPr>
                  <p:nvPr/>
                </p:nvSpPr>
                <p:spPr bwMode="auto">
                  <a:xfrm>
                    <a:off x="1821" y="2678"/>
                    <a:ext cx="480" cy="135"/>
                  </a:xfrm>
                  <a:custGeom>
                    <a:avLst/>
                    <a:gdLst/>
                    <a:ahLst/>
                    <a:cxnLst>
                      <a:cxn ang="0">
                        <a:pos x="452" y="0"/>
                      </a:cxn>
                      <a:cxn ang="0">
                        <a:pos x="1180" y="22"/>
                      </a:cxn>
                      <a:cxn ang="0">
                        <a:pos x="1192" y="330"/>
                      </a:cxn>
                      <a:cxn ang="0">
                        <a:pos x="0" y="405"/>
                      </a:cxn>
                      <a:cxn ang="0">
                        <a:pos x="0" y="149"/>
                      </a:cxn>
                      <a:cxn ang="0">
                        <a:pos x="452" y="171"/>
                      </a:cxn>
                      <a:cxn ang="0">
                        <a:pos x="452" y="0"/>
                      </a:cxn>
                    </a:cxnLst>
                    <a:rect l="0" t="0" r="r" b="b"/>
                    <a:pathLst>
                      <a:path w="1192" h="405">
                        <a:moveTo>
                          <a:pt x="452" y="0"/>
                        </a:moveTo>
                        <a:lnTo>
                          <a:pt x="1180" y="22"/>
                        </a:lnTo>
                        <a:lnTo>
                          <a:pt x="1192" y="330"/>
                        </a:lnTo>
                        <a:lnTo>
                          <a:pt x="0" y="405"/>
                        </a:lnTo>
                        <a:lnTo>
                          <a:pt x="0" y="149"/>
                        </a:lnTo>
                        <a:lnTo>
                          <a:pt x="452" y="171"/>
                        </a:lnTo>
                        <a:lnTo>
                          <a:pt x="452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3" name="Freeform 69"/>
                  <p:cNvSpPr>
                    <a:spLocks/>
                  </p:cNvSpPr>
                  <p:nvPr/>
                </p:nvSpPr>
                <p:spPr bwMode="auto">
                  <a:xfrm>
                    <a:off x="2299" y="2614"/>
                    <a:ext cx="167" cy="8"/>
                  </a:xfrm>
                  <a:custGeom>
                    <a:avLst/>
                    <a:gdLst/>
                    <a:ahLst/>
                    <a:cxnLst>
                      <a:cxn ang="0">
                        <a:pos x="207" y="0"/>
                      </a:cxn>
                      <a:cxn ang="0">
                        <a:pos x="248" y="1"/>
                      </a:cxn>
                      <a:cxn ang="0">
                        <a:pos x="288" y="1"/>
                      </a:cxn>
                      <a:cxn ang="0">
                        <a:pos x="322" y="4"/>
                      </a:cxn>
                      <a:cxn ang="0">
                        <a:pos x="353" y="5"/>
                      </a:cxn>
                      <a:cxn ang="0">
                        <a:pos x="378" y="8"/>
                      </a:cxn>
                      <a:cxn ang="0">
                        <a:pos x="398" y="9"/>
                      </a:cxn>
                      <a:cxn ang="0">
                        <a:pos x="410" y="12"/>
                      </a:cxn>
                      <a:cxn ang="0">
                        <a:pos x="414" y="14"/>
                      </a:cxn>
                      <a:cxn ang="0">
                        <a:pos x="410" y="17"/>
                      </a:cxn>
                      <a:cxn ang="0">
                        <a:pos x="398" y="18"/>
                      </a:cxn>
                      <a:cxn ang="0">
                        <a:pos x="378" y="21"/>
                      </a:cxn>
                      <a:cxn ang="0">
                        <a:pos x="353" y="22"/>
                      </a:cxn>
                      <a:cxn ang="0">
                        <a:pos x="322" y="24"/>
                      </a:cxn>
                      <a:cxn ang="0">
                        <a:pos x="288" y="24"/>
                      </a:cxn>
                      <a:cxn ang="0">
                        <a:pos x="248" y="24"/>
                      </a:cxn>
                      <a:cxn ang="0">
                        <a:pos x="207" y="24"/>
                      </a:cxn>
                      <a:cxn ang="0">
                        <a:pos x="165" y="22"/>
                      </a:cxn>
                      <a:cxn ang="0">
                        <a:pos x="127" y="21"/>
                      </a:cxn>
                      <a:cxn ang="0">
                        <a:pos x="92" y="20"/>
                      </a:cxn>
                      <a:cxn ang="0">
                        <a:pos x="61" y="18"/>
                      </a:cxn>
                      <a:cxn ang="0">
                        <a:pos x="36" y="16"/>
                      </a:cxn>
                      <a:cxn ang="0">
                        <a:pos x="16" y="13"/>
                      </a:cxn>
                      <a:cxn ang="0">
                        <a:pos x="4" y="12"/>
                      </a:cxn>
                      <a:cxn ang="0">
                        <a:pos x="0" y="9"/>
                      </a:cxn>
                      <a:cxn ang="0">
                        <a:pos x="4" y="6"/>
                      </a:cxn>
                      <a:cxn ang="0">
                        <a:pos x="16" y="4"/>
                      </a:cxn>
                      <a:cxn ang="0">
                        <a:pos x="36" y="2"/>
                      </a:cxn>
                      <a:cxn ang="0">
                        <a:pos x="61" y="1"/>
                      </a:cxn>
                      <a:cxn ang="0">
                        <a:pos x="92" y="0"/>
                      </a:cxn>
                      <a:cxn ang="0">
                        <a:pos x="127" y="0"/>
                      </a:cxn>
                      <a:cxn ang="0">
                        <a:pos x="165" y="0"/>
                      </a:cxn>
                      <a:cxn ang="0">
                        <a:pos x="207" y="0"/>
                      </a:cxn>
                    </a:cxnLst>
                    <a:rect l="0" t="0" r="r" b="b"/>
                    <a:pathLst>
                      <a:path w="414" h="24">
                        <a:moveTo>
                          <a:pt x="207" y="0"/>
                        </a:moveTo>
                        <a:lnTo>
                          <a:pt x="248" y="1"/>
                        </a:lnTo>
                        <a:lnTo>
                          <a:pt x="288" y="1"/>
                        </a:lnTo>
                        <a:lnTo>
                          <a:pt x="322" y="4"/>
                        </a:lnTo>
                        <a:lnTo>
                          <a:pt x="353" y="5"/>
                        </a:lnTo>
                        <a:lnTo>
                          <a:pt x="378" y="8"/>
                        </a:lnTo>
                        <a:lnTo>
                          <a:pt x="398" y="9"/>
                        </a:lnTo>
                        <a:lnTo>
                          <a:pt x="410" y="12"/>
                        </a:lnTo>
                        <a:lnTo>
                          <a:pt x="414" y="14"/>
                        </a:lnTo>
                        <a:lnTo>
                          <a:pt x="410" y="17"/>
                        </a:lnTo>
                        <a:lnTo>
                          <a:pt x="398" y="18"/>
                        </a:lnTo>
                        <a:lnTo>
                          <a:pt x="378" y="21"/>
                        </a:lnTo>
                        <a:lnTo>
                          <a:pt x="353" y="22"/>
                        </a:lnTo>
                        <a:lnTo>
                          <a:pt x="322" y="24"/>
                        </a:lnTo>
                        <a:lnTo>
                          <a:pt x="288" y="24"/>
                        </a:lnTo>
                        <a:lnTo>
                          <a:pt x="248" y="24"/>
                        </a:lnTo>
                        <a:lnTo>
                          <a:pt x="207" y="24"/>
                        </a:lnTo>
                        <a:lnTo>
                          <a:pt x="165" y="22"/>
                        </a:lnTo>
                        <a:lnTo>
                          <a:pt x="127" y="21"/>
                        </a:lnTo>
                        <a:lnTo>
                          <a:pt x="92" y="20"/>
                        </a:lnTo>
                        <a:lnTo>
                          <a:pt x="61" y="18"/>
                        </a:lnTo>
                        <a:lnTo>
                          <a:pt x="36" y="16"/>
                        </a:lnTo>
                        <a:lnTo>
                          <a:pt x="16" y="13"/>
                        </a:lnTo>
                        <a:lnTo>
                          <a:pt x="4" y="12"/>
                        </a:lnTo>
                        <a:lnTo>
                          <a:pt x="0" y="9"/>
                        </a:lnTo>
                        <a:lnTo>
                          <a:pt x="4" y="6"/>
                        </a:lnTo>
                        <a:lnTo>
                          <a:pt x="16" y="4"/>
                        </a:lnTo>
                        <a:lnTo>
                          <a:pt x="36" y="2"/>
                        </a:lnTo>
                        <a:lnTo>
                          <a:pt x="61" y="1"/>
                        </a:lnTo>
                        <a:lnTo>
                          <a:pt x="92" y="0"/>
                        </a:lnTo>
                        <a:lnTo>
                          <a:pt x="127" y="0"/>
                        </a:lnTo>
                        <a:lnTo>
                          <a:pt x="165" y="0"/>
                        </a:lnTo>
                        <a:lnTo>
                          <a:pt x="207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4" name="Freeform 70"/>
                  <p:cNvSpPr>
                    <a:spLocks/>
                  </p:cNvSpPr>
                  <p:nvPr/>
                </p:nvSpPr>
                <p:spPr bwMode="auto">
                  <a:xfrm>
                    <a:off x="1681" y="2743"/>
                    <a:ext cx="111" cy="17"/>
                  </a:xfrm>
                  <a:custGeom>
                    <a:avLst/>
                    <a:gdLst/>
                    <a:ahLst/>
                    <a:cxnLst>
                      <a:cxn ang="0">
                        <a:pos x="278" y="5"/>
                      </a:cxn>
                      <a:cxn ang="0">
                        <a:pos x="0" y="0"/>
                      </a:cxn>
                      <a:cxn ang="0">
                        <a:pos x="0" y="48"/>
                      </a:cxn>
                      <a:cxn ang="0">
                        <a:pos x="278" y="53"/>
                      </a:cxn>
                      <a:cxn ang="0">
                        <a:pos x="278" y="5"/>
                      </a:cxn>
                    </a:cxnLst>
                    <a:rect l="0" t="0" r="r" b="b"/>
                    <a:pathLst>
                      <a:path w="278" h="53">
                        <a:moveTo>
                          <a:pt x="278" y="5"/>
                        </a:moveTo>
                        <a:lnTo>
                          <a:pt x="0" y="0"/>
                        </a:lnTo>
                        <a:lnTo>
                          <a:pt x="0" y="48"/>
                        </a:lnTo>
                        <a:lnTo>
                          <a:pt x="278" y="53"/>
                        </a:lnTo>
                        <a:lnTo>
                          <a:pt x="278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5" name="Freeform 71"/>
                  <p:cNvSpPr>
                    <a:spLocks/>
                  </p:cNvSpPr>
                  <p:nvPr/>
                </p:nvSpPr>
                <p:spPr bwMode="auto">
                  <a:xfrm>
                    <a:off x="1685" y="2745"/>
                    <a:ext cx="104" cy="13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33"/>
                      </a:cxn>
                      <a:cxn ang="0">
                        <a:pos x="260" y="39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39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33"/>
                        </a:lnTo>
                        <a:lnTo>
                          <a:pt x="260" y="39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6" name="Freeform 72"/>
                  <p:cNvSpPr>
                    <a:spLocks/>
                  </p:cNvSpPr>
                  <p:nvPr/>
                </p:nvSpPr>
                <p:spPr bwMode="auto">
                  <a:xfrm>
                    <a:off x="2311" y="2556"/>
                    <a:ext cx="121" cy="2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299" y="0"/>
                      </a:cxn>
                      <a:cxn ang="0">
                        <a:pos x="299" y="66"/>
                      </a:cxn>
                      <a:cxn ang="0">
                        <a:pos x="0" y="71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299" h="71">
                        <a:moveTo>
                          <a:pt x="0" y="5"/>
                        </a:moveTo>
                        <a:lnTo>
                          <a:pt x="299" y="0"/>
                        </a:lnTo>
                        <a:lnTo>
                          <a:pt x="299" y="66"/>
                        </a:lnTo>
                        <a:lnTo>
                          <a:pt x="0" y="71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7" name="Freeform 73"/>
                  <p:cNvSpPr>
                    <a:spLocks/>
                  </p:cNvSpPr>
                  <p:nvPr/>
                </p:nvSpPr>
                <p:spPr bwMode="auto">
                  <a:xfrm>
                    <a:off x="2315" y="2559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0" y="6"/>
                      </a:cxn>
                      <a:cxn ang="0">
                        <a:pos x="281" y="0"/>
                      </a:cxn>
                      <a:cxn ang="0">
                        <a:pos x="281" y="45"/>
                      </a:cxn>
                      <a:cxn ang="0">
                        <a:pos x="0" y="51"/>
                      </a:cxn>
                      <a:cxn ang="0">
                        <a:pos x="0" y="6"/>
                      </a:cxn>
                    </a:cxnLst>
                    <a:rect l="0" t="0" r="r" b="b"/>
                    <a:pathLst>
                      <a:path w="281" h="51">
                        <a:moveTo>
                          <a:pt x="0" y="6"/>
                        </a:moveTo>
                        <a:lnTo>
                          <a:pt x="281" y="0"/>
                        </a:lnTo>
                        <a:lnTo>
                          <a:pt x="281" y="45"/>
                        </a:lnTo>
                        <a:lnTo>
                          <a:pt x="0" y="51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8" name="Freeform 74"/>
                  <p:cNvSpPr>
                    <a:spLocks/>
                  </p:cNvSpPr>
                  <p:nvPr/>
                </p:nvSpPr>
                <p:spPr bwMode="auto">
                  <a:xfrm>
                    <a:off x="2457" y="2553"/>
                    <a:ext cx="121" cy="24"/>
                  </a:xfrm>
                  <a:custGeom>
                    <a:avLst/>
                    <a:gdLst/>
                    <a:ahLst/>
                    <a:cxnLst>
                      <a:cxn ang="0">
                        <a:pos x="300" y="0"/>
                      </a:cxn>
                      <a:cxn ang="0">
                        <a:pos x="0" y="5"/>
                      </a:cxn>
                      <a:cxn ang="0">
                        <a:pos x="0" y="72"/>
                      </a:cxn>
                      <a:cxn ang="0">
                        <a:pos x="300" y="66"/>
                      </a:cxn>
                      <a:cxn ang="0">
                        <a:pos x="300" y="0"/>
                      </a:cxn>
                    </a:cxnLst>
                    <a:rect l="0" t="0" r="r" b="b"/>
                    <a:pathLst>
                      <a:path w="300" h="72">
                        <a:moveTo>
                          <a:pt x="300" y="0"/>
                        </a:moveTo>
                        <a:lnTo>
                          <a:pt x="0" y="5"/>
                        </a:lnTo>
                        <a:lnTo>
                          <a:pt x="0" y="72"/>
                        </a:lnTo>
                        <a:lnTo>
                          <a:pt x="300" y="66"/>
                        </a:lnTo>
                        <a:lnTo>
                          <a:pt x="30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99" name="Freeform 75"/>
                  <p:cNvSpPr>
                    <a:spLocks/>
                  </p:cNvSpPr>
                  <p:nvPr/>
                </p:nvSpPr>
                <p:spPr bwMode="auto">
                  <a:xfrm>
                    <a:off x="2462" y="2557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279" y="0"/>
                      </a:cxn>
                      <a:cxn ang="0">
                        <a:pos x="0" y="5"/>
                      </a:cxn>
                      <a:cxn ang="0">
                        <a:pos x="0" y="50"/>
                      </a:cxn>
                      <a:cxn ang="0">
                        <a:pos x="279" y="46"/>
                      </a:cxn>
                      <a:cxn ang="0">
                        <a:pos x="279" y="0"/>
                      </a:cxn>
                    </a:cxnLst>
                    <a:rect l="0" t="0" r="r" b="b"/>
                    <a:pathLst>
                      <a:path w="279" h="50">
                        <a:moveTo>
                          <a:pt x="279" y="0"/>
                        </a:moveTo>
                        <a:lnTo>
                          <a:pt x="0" y="5"/>
                        </a:lnTo>
                        <a:lnTo>
                          <a:pt x="0" y="50"/>
                        </a:lnTo>
                        <a:lnTo>
                          <a:pt x="279" y="46"/>
                        </a:lnTo>
                        <a:lnTo>
                          <a:pt x="279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</p:grpSp>
            <p:sp>
              <p:nvSpPr>
                <p:cNvPr id="26" name="ZoneTexte 25"/>
                <p:cNvSpPr txBox="1"/>
                <p:nvPr/>
              </p:nvSpPr>
              <p:spPr>
                <a:xfrm>
                  <a:off x="1726008" y="5248510"/>
                  <a:ext cx="5725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/>
                    <a:t>UOX</a:t>
                  </a:r>
                </a:p>
              </p:txBody>
            </p:sp>
          </p:grpSp>
          <p:sp>
            <p:nvSpPr>
              <p:cNvPr id="15" name="AutoShape 8"/>
              <p:cNvSpPr>
                <a:spLocks noChangeArrowheads="1"/>
              </p:cNvSpPr>
              <p:nvPr/>
            </p:nvSpPr>
            <p:spPr bwMode="auto">
              <a:xfrm>
                <a:off x="144463" y="5435605"/>
                <a:ext cx="537761" cy="37457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altLang="fr-FR" sz="1600" dirty="0" smtClean="0"/>
                  <a:t>U</a:t>
                </a:r>
                <a:r>
                  <a:rPr lang="fr-FR" altLang="fr-FR" sz="1600" baseline="-25000" dirty="0" smtClean="0"/>
                  <a:t>enr</a:t>
                </a:r>
                <a:endParaRPr lang="fr-FR" altLang="fr-FR" sz="1600" baseline="-25000" dirty="0"/>
              </a:p>
            </p:txBody>
          </p:sp>
          <p:cxnSp>
            <p:nvCxnSpPr>
              <p:cNvPr id="24" name="Connecteur droit avec flèche 23"/>
              <p:cNvCxnSpPr>
                <a:stCxn id="15" idx="3"/>
              </p:cNvCxnSpPr>
              <p:nvPr/>
            </p:nvCxnSpPr>
            <p:spPr>
              <a:xfrm>
                <a:off x="682224" y="5622891"/>
                <a:ext cx="369122" cy="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e 178"/>
            <p:cNvGrpSpPr/>
            <p:nvPr/>
          </p:nvGrpSpPr>
          <p:grpSpPr>
            <a:xfrm>
              <a:off x="194589" y="5363527"/>
              <a:ext cx="2504870" cy="735586"/>
              <a:chOff x="144463" y="5211127"/>
              <a:chExt cx="2504870" cy="735586"/>
            </a:xfrm>
          </p:grpSpPr>
          <p:grpSp>
            <p:nvGrpSpPr>
              <p:cNvPr id="180" name="Groupe 179"/>
              <p:cNvGrpSpPr/>
              <p:nvPr/>
            </p:nvGrpSpPr>
            <p:grpSpPr>
              <a:xfrm>
                <a:off x="827584" y="5211127"/>
                <a:ext cx="1821749" cy="735586"/>
                <a:chOff x="1042552" y="5211127"/>
                <a:chExt cx="1821749" cy="735586"/>
              </a:xfrm>
            </p:grpSpPr>
            <p:grpSp>
              <p:nvGrpSpPr>
                <p:cNvPr id="183" name="Group 2"/>
                <p:cNvGrpSpPr>
                  <a:grpSpLocks/>
                </p:cNvGrpSpPr>
                <p:nvPr/>
              </p:nvGrpSpPr>
              <p:grpSpPr bwMode="auto">
                <a:xfrm>
                  <a:off x="1042552" y="5211127"/>
                  <a:ext cx="1821749" cy="735586"/>
                  <a:chOff x="1536" y="2294"/>
                  <a:chExt cx="1243" cy="520"/>
                </a:xfrm>
              </p:grpSpPr>
              <p:sp>
                <p:nvSpPr>
                  <p:cNvPr id="185" name="Freeform 3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90" cy="228"/>
                  </a:xfrm>
                  <a:custGeom>
                    <a:avLst/>
                    <a:gdLst/>
                    <a:ahLst/>
                    <a:cxnLst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71" y="4"/>
                      </a:cxn>
                      <a:cxn ang="0">
                        <a:pos x="731" y="16"/>
                      </a:cxn>
                      <a:cxn ang="0">
                        <a:pos x="789" y="33"/>
                      </a:cxn>
                      <a:cxn ang="0">
                        <a:pos x="845" y="56"/>
                      </a:cxn>
                      <a:cxn ang="0">
                        <a:pos x="899" y="84"/>
                      </a:cxn>
                      <a:cxn ang="0">
                        <a:pos x="948" y="119"/>
                      </a:cxn>
                      <a:cxn ang="0">
                        <a:pos x="996" y="157"/>
                      </a:cxn>
                      <a:cxn ang="0">
                        <a:pos x="1039" y="201"/>
                      </a:cxn>
                      <a:cxn ang="0">
                        <a:pos x="1079" y="248"/>
                      </a:cxn>
                      <a:cxn ang="0">
                        <a:pos x="1113" y="299"/>
                      </a:cxn>
                      <a:cxn ang="0">
                        <a:pos x="1144" y="354"/>
                      </a:cxn>
                      <a:cxn ang="0">
                        <a:pos x="1169" y="413"/>
                      </a:cxn>
                      <a:cxn ang="0">
                        <a:pos x="1189" y="474"/>
                      </a:cxn>
                      <a:cxn ang="0">
                        <a:pos x="1205" y="536"/>
                      </a:cxn>
                      <a:cxn ang="0">
                        <a:pos x="1214" y="601"/>
                      </a:cxn>
                      <a:cxn ang="0">
                        <a:pos x="1217" y="669"/>
                      </a:cxn>
                      <a:cxn ang="0">
                        <a:pos x="1217" y="672"/>
                      </a:cxn>
                      <a:cxn ang="0">
                        <a:pos x="1217" y="676"/>
                      </a:cxn>
                      <a:cxn ang="0">
                        <a:pos x="1217" y="679"/>
                      </a:cxn>
                      <a:cxn ang="0">
                        <a:pos x="1217" y="683"/>
                      </a:cxn>
                      <a:cxn ang="0">
                        <a:pos x="1" y="665"/>
                      </a:cxn>
                    </a:cxnLst>
                    <a:rect l="0" t="0" r="r" b="b"/>
                    <a:pathLst>
                      <a:path w="1217" h="683">
                        <a:moveTo>
                          <a:pt x="1" y="665"/>
                        </a:move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71" y="4"/>
                        </a:lnTo>
                        <a:lnTo>
                          <a:pt x="731" y="16"/>
                        </a:lnTo>
                        <a:lnTo>
                          <a:pt x="789" y="33"/>
                        </a:lnTo>
                        <a:lnTo>
                          <a:pt x="845" y="56"/>
                        </a:lnTo>
                        <a:lnTo>
                          <a:pt x="899" y="84"/>
                        </a:lnTo>
                        <a:lnTo>
                          <a:pt x="948" y="119"/>
                        </a:lnTo>
                        <a:lnTo>
                          <a:pt x="996" y="157"/>
                        </a:lnTo>
                        <a:lnTo>
                          <a:pt x="1039" y="201"/>
                        </a:lnTo>
                        <a:lnTo>
                          <a:pt x="1079" y="248"/>
                        </a:lnTo>
                        <a:lnTo>
                          <a:pt x="1113" y="299"/>
                        </a:lnTo>
                        <a:lnTo>
                          <a:pt x="1144" y="354"/>
                        </a:lnTo>
                        <a:lnTo>
                          <a:pt x="1169" y="413"/>
                        </a:lnTo>
                        <a:lnTo>
                          <a:pt x="1189" y="474"/>
                        </a:lnTo>
                        <a:lnTo>
                          <a:pt x="1205" y="536"/>
                        </a:lnTo>
                        <a:lnTo>
                          <a:pt x="1214" y="601"/>
                        </a:lnTo>
                        <a:lnTo>
                          <a:pt x="1217" y="669"/>
                        </a:lnTo>
                        <a:lnTo>
                          <a:pt x="1217" y="672"/>
                        </a:lnTo>
                        <a:lnTo>
                          <a:pt x="1217" y="676"/>
                        </a:lnTo>
                        <a:lnTo>
                          <a:pt x="1217" y="679"/>
                        </a:lnTo>
                        <a:lnTo>
                          <a:pt x="1217" y="683"/>
                        </a:lnTo>
                        <a:lnTo>
                          <a:pt x="1" y="66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86" name="Freeform 4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77" cy="227"/>
                  </a:xfrm>
                  <a:custGeom>
                    <a:avLst/>
                    <a:gdLst/>
                    <a:ahLst/>
                    <a:cxnLst>
                      <a:cxn ang="0">
                        <a:pos x="1140" y="347"/>
                      </a:cxn>
                      <a:cxn ang="0">
                        <a:pos x="1153" y="387"/>
                      </a:cxn>
                      <a:cxn ang="0">
                        <a:pos x="1165" y="427"/>
                      </a:cxn>
                      <a:cxn ang="0">
                        <a:pos x="1174" y="468"/>
                      </a:cxn>
                      <a:cxn ang="0">
                        <a:pos x="1181" y="510"/>
                      </a:cxn>
                      <a:cxn ang="0">
                        <a:pos x="1184" y="552"/>
                      </a:cxn>
                      <a:cxn ang="0">
                        <a:pos x="1186" y="595"/>
                      </a:cxn>
                      <a:cxn ang="0">
                        <a:pos x="1185" y="639"/>
                      </a:cxn>
                      <a:cxn ang="0">
                        <a:pos x="1181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51" y="3"/>
                      </a:cxn>
                      <a:cxn ang="0">
                        <a:pos x="692" y="8"/>
                      </a:cxn>
                      <a:cxn ang="0">
                        <a:pos x="734" y="16"/>
                      </a:cxn>
                      <a:cxn ang="0">
                        <a:pos x="774" y="27"/>
                      </a:cxn>
                      <a:cxn ang="0">
                        <a:pos x="812" y="41"/>
                      </a:cxn>
                      <a:cxn ang="0">
                        <a:pos x="849" y="57"/>
                      </a:cxn>
                      <a:cxn ang="0">
                        <a:pos x="885" y="77"/>
                      </a:cxn>
                      <a:cxn ang="0">
                        <a:pos x="920" y="99"/>
                      </a:cxn>
                      <a:cxn ang="0">
                        <a:pos x="955" y="123"/>
                      </a:cxn>
                      <a:cxn ang="0">
                        <a:pos x="987" y="149"/>
                      </a:cxn>
                      <a:cxn ang="0">
                        <a:pos x="1016" y="177"/>
                      </a:cxn>
                      <a:cxn ang="0">
                        <a:pos x="1045" y="208"/>
                      </a:cxn>
                      <a:cxn ang="0">
                        <a:pos x="1072" y="240"/>
                      </a:cxn>
                      <a:cxn ang="0">
                        <a:pos x="1096" y="274"/>
                      </a:cxn>
                      <a:cxn ang="0">
                        <a:pos x="1120" y="310"/>
                      </a:cxn>
                      <a:cxn ang="0">
                        <a:pos x="1140" y="347"/>
                      </a:cxn>
                    </a:cxnLst>
                    <a:rect l="0" t="0" r="r" b="b"/>
                    <a:pathLst>
                      <a:path w="1186" h="681">
                        <a:moveTo>
                          <a:pt x="1140" y="347"/>
                        </a:moveTo>
                        <a:lnTo>
                          <a:pt x="1153" y="387"/>
                        </a:lnTo>
                        <a:lnTo>
                          <a:pt x="1165" y="427"/>
                        </a:lnTo>
                        <a:lnTo>
                          <a:pt x="1174" y="468"/>
                        </a:lnTo>
                        <a:lnTo>
                          <a:pt x="1181" y="510"/>
                        </a:lnTo>
                        <a:lnTo>
                          <a:pt x="1184" y="552"/>
                        </a:lnTo>
                        <a:lnTo>
                          <a:pt x="1186" y="595"/>
                        </a:lnTo>
                        <a:lnTo>
                          <a:pt x="1185" y="639"/>
                        </a:lnTo>
                        <a:lnTo>
                          <a:pt x="1181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51" y="3"/>
                        </a:lnTo>
                        <a:lnTo>
                          <a:pt x="692" y="8"/>
                        </a:lnTo>
                        <a:lnTo>
                          <a:pt x="734" y="16"/>
                        </a:lnTo>
                        <a:lnTo>
                          <a:pt x="774" y="27"/>
                        </a:lnTo>
                        <a:lnTo>
                          <a:pt x="812" y="41"/>
                        </a:lnTo>
                        <a:lnTo>
                          <a:pt x="849" y="57"/>
                        </a:lnTo>
                        <a:lnTo>
                          <a:pt x="885" y="77"/>
                        </a:lnTo>
                        <a:lnTo>
                          <a:pt x="920" y="99"/>
                        </a:lnTo>
                        <a:lnTo>
                          <a:pt x="955" y="123"/>
                        </a:lnTo>
                        <a:lnTo>
                          <a:pt x="987" y="149"/>
                        </a:lnTo>
                        <a:lnTo>
                          <a:pt x="1016" y="177"/>
                        </a:lnTo>
                        <a:lnTo>
                          <a:pt x="1045" y="208"/>
                        </a:lnTo>
                        <a:lnTo>
                          <a:pt x="1072" y="240"/>
                        </a:lnTo>
                        <a:lnTo>
                          <a:pt x="1096" y="274"/>
                        </a:lnTo>
                        <a:lnTo>
                          <a:pt x="1120" y="310"/>
                        </a:lnTo>
                        <a:lnTo>
                          <a:pt x="1140" y="34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87" name="Freeform 5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63" cy="227"/>
                  </a:xfrm>
                  <a:custGeom>
                    <a:avLst/>
                    <a:gdLst/>
                    <a:ahLst/>
                    <a:cxnLst>
                      <a:cxn ang="0">
                        <a:pos x="1064" y="230"/>
                      </a:cxn>
                      <a:cxn ang="0">
                        <a:pos x="1091" y="281"/>
                      </a:cxn>
                      <a:cxn ang="0">
                        <a:pos x="1113" y="333"/>
                      </a:cxn>
                      <a:cxn ang="0">
                        <a:pos x="1129" y="389"/>
                      </a:cxn>
                      <a:cxn ang="0">
                        <a:pos x="1141" y="444"/>
                      </a:cxn>
                      <a:cxn ang="0">
                        <a:pos x="1148" y="503"/>
                      </a:cxn>
                      <a:cxn ang="0">
                        <a:pos x="1149" y="561"/>
                      </a:cxn>
                      <a:cxn ang="0">
                        <a:pos x="1146" y="621"/>
                      </a:cxn>
                      <a:cxn ang="0">
                        <a:pos x="1138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42" y="2"/>
                      </a:cxn>
                      <a:cxn ang="0">
                        <a:pos x="675" y="6"/>
                      </a:cxn>
                      <a:cxn ang="0">
                        <a:pos x="708" y="11"/>
                      </a:cxn>
                      <a:cxn ang="0">
                        <a:pos x="740" y="18"/>
                      </a:cxn>
                      <a:cxn ang="0">
                        <a:pos x="772" y="27"/>
                      </a:cxn>
                      <a:cxn ang="0">
                        <a:pos x="803" y="37"/>
                      </a:cxn>
                      <a:cxn ang="0">
                        <a:pos x="832" y="51"/>
                      </a:cxn>
                      <a:cxn ang="0">
                        <a:pos x="863" y="64"/>
                      </a:cxn>
                      <a:cxn ang="0">
                        <a:pos x="891" y="80"/>
                      </a:cxn>
                      <a:cxn ang="0">
                        <a:pos x="919" y="97"/>
                      </a:cxn>
                      <a:cxn ang="0">
                        <a:pos x="945" y="116"/>
                      </a:cxn>
                      <a:cxn ang="0">
                        <a:pos x="971" y="136"/>
                      </a:cxn>
                      <a:cxn ang="0">
                        <a:pos x="996" y="158"/>
                      </a:cxn>
                      <a:cxn ang="0">
                        <a:pos x="1020" y="181"/>
                      </a:cxn>
                      <a:cxn ang="0">
                        <a:pos x="1043" y="205"/>
                      </a:cxn>
                      <a:cxn ang="0">
                        <a:pos x="1064" y="230"/>
                      </a:cxn>
                    </a:cxnLst>
                    <a:rect l="0" t="0" r="r" b="b"/>
                    <a:pathLst>
                      <a:path w="1149" h="681">
                        <a:moveTo>
                          <a:pt x="1064" y="230"/>
                        </a:moveTo>
                        <a:lnTo>
                          <a:pt x="1091" y="281"/>
                        </a:lnTo>
                        <a:lnTo>
                          <a:pt x="1113" y="333"/>
                        </a:lnTo>
                        <a:lnTo>
                          <a:pt x="1129" y="389"/>
                        </a:lnTo>
                        <a:lnTo>
                          <a:pt x="1141" y="444"/>
                        </a:lnTo>
                        <a:lnTo>
                          <a:pt x="1148" y="503"/>
                        </a:lnTo>
                        <a:lnTo>
                          <a:pt x="1149" y="561"/>
                        </a:lnTo>
                        <a:lnTo>
                          <a:pt x="1146" y="621"/>
                        </a:lnTo>
                        <a:lnTo>
                          <a:pt x="1138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42" y="2"/>
                        </a:lnTo>
                        <a:lnTo>
                          <a:pt x="675" y="6"/>
                        </a:lnTo>
                        <a:lnTo>
                          <a:pt x="708" y="11"/>
                        </a:lnTo>
                        <a:lnTo>
                          <a:pt x="740" y="18"/>
                        </a:lnTo>
                        <a:lnTo>
                          <a:pt x="772" y="27"/>
                        </a:lnTo>
                        <a:lnTo>
                          <a:pt x="803" y="37"/>
                        </a:lnTo>
                        <a:lnTo>
                          <a:pt x="832" y="51"/>
                        </a:lnTo>
                        <a:lnTo>
                          <a:pt x="863" y="64"/>
                        </a:lnTo>
                        <a:lnTo>
                          <a:pt x="891" y="80"/>
                        </a:lnTo>
                        <a:lnTo>
                          <a:pt x="919" y="97"/>
                        </a:lnTo>
                        <a:lnTo>
                          <a:pt x="945" y="116"/>
                        </a:lnTo>
                        <a:lnTo>
                          <a:pt x="971" y="136"/>
                        </a:lnTo>
                        <a:lnTo>
                          <a:pt x="996" y="158"/>
                        </a:lnTo>
                        <a:lnTo>
                          <a:pt x="1020" y="181"/>
                        </a:lnTo>
                        <a:lnTo>
                          <a:pt x="1043" y="205"/>
                        </a:lnTo>
                        <a:lnTo>
                          <a:pt x="1064" y="230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88" name="Freeform 6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48" cy="227"/>
                  </a:xfrm>
                  <a:custGeom>
                    <a:avLst/>
                    <a:gdLst/>
                    <a:ahLst/>
                    <a:cxnLst>
                      <a:cxn ang="0">
                        <a:pos x="1004" y="165"/>
                      </a:cxn>
                      <a:cxn ang="0">
                        <a:pos x="1040" y="220"/>
                      </a:cxn>
                      <a:cxn ang="0">
                        <a:pos x="1069" y="278"/>
                      </a:cxn>
                      <a:cxn ang="0">
                        <a:pos x="1091" y="341"/>
                      </a:cxn>
                      <a:cxn ang="0">
                        <a:pos x="1105" y="406"/>
                      </a:cxn>
                      <a:cxn ang="0">
                        <a:pos x="1112" y="472"/>
                      </a:cxn>
                      <a:cxn ang="0">
                        <a:pos x="1113" y="540"/>
                      </a:cxn>
                      <a:cxn ang="0">
                        <a:pos x="1107" y="611"/>
                      </a:cxn>
                      <a:cxn ang="0">
                        <a:pos x="1095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6" y="2"/>
                      </a:cxn>
                      <a:cxn ang="0">
                        <a:pos x="664" y="4"/>
                      </a:cxn>
                      <a:cxn ang="0">
                        <a:pos x="692" y="8"/>
                      </a:cxn>
                      <a:cxn ang="0">
                        <a:pos x="719" y="14"/>
                      </a:cxn>
                      <a:cxn ang="0">
                        <a:pos x="746" y="19"/>
                      </a:cxn>
                      <a:cxn ang="0">
                        <a:pos x="772" y="27"/>
                      </a:cxn>
                      <a:cxn ang="0">
                        <a:pos x="797" y="36"/>
                      </a:cxn>
                      <a:cxn ang="0">
                        <a:pos x="823" y="45"/>
                      </a:cxn>
                      <a:cxn ang="0">
                        <a:pos x="847" y="57"/>
                      </a:cxn>
                      <a:cxn ang="0">
                        <a:pos x="872" y="69"/>
                      </a:cxn>
                      <a:cxn ang="0">
                        <a:pos x="895" y="83"/>
                      </a:cxn>
                      <a:cxn ang="0">
                        <a:pos x="919" y="97"/>
                      </a:cxn>
                      <a:cxn ang="0">
                        <a:pos x="941" y="113"/>
                      </a:cxn>
                      <a:cxn ang="0">
                        <a:pos x="963" y="129"/>
                      </a:cxn>
                      <a:cxn ang="0">
                        <a:pos x="984" y="147"/>
                      </a:cxn>
                      <a:cxn ang="0">
                        <a:pos x="1004" y="165"/>
                      </a:cxn>
                    </a:cxnLst>
                    <a:rect l="0" t="0" r="r" b="b"/>
                    <a:pathLst>
                      <a:path w="1113" h="680">
                        <a:moveTo>
                          <a:pt x="1004" y="165"/>
                        </a:moveTo>
                        <a:lnTo>
                          <a:pt x="1040" y="220"/>
                        </a:lnTo>
                        <a:lnTo>
                          <a:pt x="1069" y="278"/>
                        </a:lnTo>
                        <a:lnTo>
                          <a:pt x="1091" y="341"/>
                        </a:lnTo>
                        <a:lnTo>
                          <a:pt x="1105" y="406"/>
                        </a:lnTo>
                        <a:lnTo>
                          <a:pt x="1112" y="472"/>
                        </a:lnTo>
                        <a:lnTo>
                          <a:pt x="1113" y="540"/>
                        </a:lnTo>
                        <a:lnTo>
                          <a:pt x="1107" y="611"/>
                        </a:lnTo>
                        <a:lnTo>
                          <a:pt x="1095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6" y="2"/>
                        </a:lnTo>
                        <a:lnTo>
                          <a:pt x="664" y="4"/>
                        </a:lnTo>
                        <a:lnTo>
                          <a:pt x="692" y="8"/>
                        </a:lnTo>
                        <a:lnTo>
                          <a:pt x="719" y="14"/>
                        </a:lnTo>
                        <a:lnTo>
                          <a:pt x="746" y="19"/>
                        </a:lnTo>
                        <a:lnTo>
                          <a:pt x="772" y="27"/>
                        </a:lnTo>
                        <a:lnTo>
                          <a:pt x="797" y="36"/>
                        </a:lnTo>
                        <a:lnTo>
                          <a:pt x="823" y="45"/>
                        </a:lnTo>
                        <a:lnTo>
                          <a:pt x="847" y="57"/>
                        </a:lnTo>
                        <a:lnTo>
                          <a:pt x="872" y="69"/>
                        </a:lnTo>
                        <a:lnTo>
                          <a:pt x="895" y="83"/>
                        </a:lnTo>
                        <a:lnTo>
                          <a:pt x="919" y="97"/>
                        </a:lnTo>
                        <a:lnTo>
                          <a:pt x="941" y="113"/>
                        </a:lnTo>
                        <a:lnTo>
                          <a:pt x="963" y="129"/>
                        </a:lnTo>
                        <a:lnTo>
                          <a:pt x="984" y="147"/>
                        </a:lnTo>
                        <a:lnTo>
                          <a:pt x="1004" y="165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89" name="Freeform 7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34" cy="227"/>
                  </a:xfrm>
                  <a:custGeom>
                    <a:avLst/>
                    <a:gdLst/>
                    <a:ahLst/>
                    <a:cxnLst>
                      <a:cxn ang="0">
                        <a:pos x="955" y="123"/>
                      </a:cxn>
                      <a:cxn ang="0">
                        <a:pos x="999" y="180"/>
                      </a:cxn>
                      <a:cxn ang="0">
                        <a:pos x="1033" y="241"/>
                      </a:cxn>
                      <a:cxn ang="0">
                        <a:pos x="1057" y="307"/>
                      </a:cxn>
                      <a:cxn ang="0">
                        <a:pos x="1073" y="377"/>
                      </a:cxn>
                      <a:cxn ang="0">
                        <a:pos x="1079" y="450"/>
                      </a:cxn>
                      <a:cxn ang="0">
                        <a:pos x="1076" y="526"/>
                      </a:cxn>
                      <a:cxn ang="0">
                        <a:pos x="1065" y="603"/>
                      </a:cxn>
                      <a:cxn ang="0">
                        <a:pos x="1048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2" y="2"/>
                      </a:cxn>
                      <a:cxn ang="0">
                        <a:pos x="656" y="3"/>
                      </a:cxn>
                      <a:cxn ang="0">
                        <a:pos x="679" y="6"/>
                      </a:cxn>
                      <a:cxn ang="0">
                        <a:pos x="703" y="10"/>
                      </a:cxn>
                      <a:cxn ang="0">
                        <a:pos x="726" y="15"/>
                      </a:cxn>
                      <a:cxn ang="0">
                        <a:pos x="748" y="20"/>
                      </a:cxn>
                      <a:cxn ang="0">
                        <a:pos x="771" y="27"/>
                      </a:cxn>
                      <a:cxn ang="0">
                        <a:pos x="792" y="33"/>
                      </a:cxn>
                      <a:cxn ang="0">
                        <a:pos x="815" y="43"/>
                      </a:cxn>
                      <a:cxn ang="0">
                        <a:pos x="836" y="51"/>
                      </a:cxn>
                      <a:cxn ang="0">
                        <a:pos x="856" y="61"/>
                      </a:cxn>
                      <a:cxn ang="0">
                        <a:pos x="877" y="72"/>
                      </a:cxn>
                      <a:cxn ang="0">
                        <a:pos x="897" y="84"/>
                      </a:cxn>
                      <a:cxn ang="0">
                        <a:pos x="917" y="96"/>
                      </a:cxn>
                      <a:cxn ang="0">
                        <a:pos x="936" y="109"/>
                      </a:cxn>
                      <a:cxn ang="0">
                        <a:pos x="955" y="123"/>
                      </a:cxn>
                    </a:cxnLst>
                    <a:rect l="0" t="0" r="r" b="b"/>
                    <a:pathLst>
                      <a:path w="1079" h="680">
                        <a:moveTo>
                          <a:pt x="955" y="123"/>
                        </a:moveTo>
                        <a:lnTo>
                          <a:pt x="999" y="180"/>
                        </a:lnTo>
                        <a:lnTo>
                          <a:pt x="1033" y="241"/>
                        </a:lnTo>
                        <a:lnTo>
                          <a:pt x="1057" y="307"/>
                        </a:lnTo>
                        <a:lnTo>
                          <a:pt x="1073" y="377"/>
                        </a:lnTo>
                        <a:lnTo>
                          <a:pt x="1079" y="450"/>
                        </a:lnTo>
                        <a:lnTo>
                          <a:pt x="1076" y="526"/>
                        </a:lnTo>
                        <a:lnTo>
                          <a:pt x="1065" y="603"/>
                        </a:lnTo>
                        <a:lnTo>
                          <a:pt x="1048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2" y="2"/>
                        </a:lnTo>
                        <a:lnTo>
                          <a:pt x="656" y="3"/>
                        </a:lnTo>
                        <a:lnTo>
                          <a:pt x="679" y="6"/>
                        </a:lnTo>
                        <a:lnTo>
                          <a:pt x="703" y="10"/>
                        </a:lnTo>
                        <a:lnTo>
                          <a:pt x="726" y="15"/>
                        </a:lnTo>
                        <a:lnTo>
                          <a:pt x="748" y="20"/>
                        </a:lnTo>
                        <a:lnTo>
                          <a:pt x="771" y="27"/>
                        </a:lnTo>
                        <a:lnTo>
                          <a:pt x="792" y="33"/>
                        </a:lnTo>
                        <a:lnTo>
                          <a:pt x="815" y="43"/>
                        </a:lnTo>
                        <a:lnTo>
                          <a:pt x="836" y="51"/>
                        </a:lnTo>
                        <a:lnTo>
                          <a:pt x="856" y="61"/>
                        </a:lnTo>
                        <a:lnTo>
                          <a:pt x="877" y="72"/>
                        </a:lnTo>
                        <a:lnTo>
                          <a:pt x="897" y="84"/>
                        </a:lnTo>
                        <a:lnTo>
                          <a:pt x="917" y="96"/>
                        </a:lnTo>
                        <a:lnTo>
                          <a:pt x="936" y="109"/>
                        </a:lnTo>
                        <a:lnTo>
                          <a:pt x="955" y="123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0" name="Freeform 8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21" cy="227"/>
                  </a:xfrm>
                  <a:custGeom>
                    <a:avLst/>
                    <a:gdLst/>
                    <a:ahLst/>
                    <a:cxnLst>
                      <a:cxn ang="0">
                        <a:pos x="908" y="91"/>
                      </a:cxn>
                      <a:cxn ang="0">
                        <a:pos x="961" y="148"/>
                      </a:cxn>
                      <a:cxn ang="0">
                        <a:pos x="1001" y="212"/>
                      </a:cxn>
                      <a:cxn ang="0">
                        <a:pos x="1028" y="281"/>
                      </a:cxn>
                      <a:cxn ang="0">
                        <a:pos x="1043" y="354"/>
                      </a:cxn>
                      <a:cxn ang="0">
                        <a:pos x="1045" y="432"/>
                      </a:cxn>
                      <a:cxn ang="0">
                        <a:pos x="1039" y="512"/>
                      </a:cxn>
                      <a:cxn ang="0">
                        <a:pos x="1024" y="595"/>
                      </a:cxn>
                      <a:cxn ang="0">
                        <a:pos x="1000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8" y="0"/>
                      </a:cxn>
                      <a:cxn ang="0">
                        <a:pos x="650" y="2"/>
                      </a:cxn>
                      <a:cxn ang="0">
                        <a:pos x="670" y="4"/>
                      </a:cxn>
                      <a:cxn ang="0">
                        <a:pos x="688" y="7"/>
                      </a:cxn>
                      <a:cxn ang="0">
                        <a:pos x="708" y="11"/>
                      </a:cxn>
                      <a:cxn ang="0">
                        <a:pos x="728" y="15"/>
                      </a:cxn>
                      <a:cxn ang="0">
                        <a:pos x="747" y="20"/>
                      </a:cxn>
                      <a:cxn ang="0">
                        <a:pos x="767" y="25"/>
                      </a:cxn>
                      <a:cxn ang="0">
                        <a:pos x="785" y="31"/>
                      </a:cxn>
                      <a:cxn ang="0">
                        <a:pos x="803" y="37"/>
                      </a:cxn>
                      <a:cxn ang="0">
                        <a:pos x="821" y="45"/>
                      </a:cxn>
                      <a:cxn ang="0">
                        <a:pos x="840" y="53"/>
                      </a:cxn>
                      <a:cxn ang="0">
                        <a:pos x="857" y="61"/>
                      </a:cxn>
                      <a:cxn ang="0">
                        <a:pos x="875" y="71"/>
                      </a:cxn>
                      <a:cxn ang="0">
                        <a:pos x="891" y="80"/>
                      </a:cxn>
                      <a:cxn ang="0">
                        <a:pos x="908" y="91"/>
                      </a:cxn>
                    </a:cxnLst>
                    <a:rect l="0" t="0" r="r" b="b"/>
                    <a:pathLst>
                      <a:path w="1045" h="679">
                        <a:moveTo>
                          <a:pt x="908" y="91"/>
                        </a:moveTo>
                        <a:lnTo>
                          <a:pt x="961" y="148"/>
                        </a:lnTo>
                        <a:lnTo>
                          <a:pt x="1001" y="212"/>
                        </a:lnTo>
                        <a:lnTo>
                          <a:pt x="1028" y="281"/>
                        </a:lnTo>
                        <a:lnTo>
                          <a:pt x="1043" y="354"/>
                        </a:lnTo>
                        <a:lnTo>
                          <a:pt x="1045" y="432"/>
                        </a:lnTo>
                        <a:lnTo>
                          <a:pt x="1039" y="512"/>
                        </a:lnTo>
                        <a:lnTo>
                          <a:pt x="1024" y="595"/>
                        </a:lnTo>
                        <a:lnTo>
                          <a:pt x="1000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8" y="0"/>
                        </a:lnTo>
                        <a:lnTo>
                          <a:pt x="650" y="2"/>
                        </a:lnTo>
                        <a:lnTo>
                          <a:pt x="670" y="4"/>
                        </a:lnTo>
                        <a:lnTo>
                          <a:pt x="688" y="7"/>
                        </a:lnTo>
                        <a:lnTo>
                          <a:pt x="708" y="11"/>
                        </a:lnTo>
                        <a:lnTo>
                          <a:pt x="728" y="15"/>
                        </a:lnTo>
                        <a:lnTo>
                          <a:pt x="747" y="20"/>
                        </a:lnTo>
                        <a:lnTo>
                          <a:pt x="767" y="25"/>
                        </a:lnTo>
                        <a:lnTo>
                          <a:pt x="785" y="31"/>
                        </a:lnTo>
                        <a:lnTo>
                          <a:pt x="803" y="37"/>
                        </a:lnTo>
                        <a:lnTo>
                          <a:pt x="821" y="45"/>
                        </a:lnTo>
                        <a:lnTo>
                          <a:pt x="840" y="53"/>
                        </a:lnTo>
                        <a:lnTo>
                          <a:pt x="857" y="61"/>
                        </a:lnTo>
                        <a:lnTo>
                          <a:pt x="875" y="71"/>
                        </a:lnTo>
                        <a:lnTo>
                          <a:pt x="891" y="80"/>
                        </a:lnTo>
                        <a:lnTo>
                          <a:pt x="908" y="9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1" name="Freeform 9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07" cy="227"/>
                  </a:xfrm>
                  <a:custGeom>
                    <a:avLst/>
                    <a:gdLst/>
                    <a:ahLst/>
                    <a:cxnLst>
                      <a:cxn ang="0">
                        <a:pos x="867" y="67"/>
                      </a:cxn>
                      <a:cxn ang="0">
                        <a:pos x="928" y="124"/>
                      </a:cxn>
                      <a:cxn ang="0">
                        <a:pos x="972" y="189"/>
                      </a:cxn>
                      <a:cxn ang="0">
                        <a:pos x="999" y="261"/>
                      </a:cxn>
                      <a:cxn ang="0">
                        <a:pos x="1012" y="337"/>
                      </a:cxn>
                      <a:cxn ang="0">
                        <a:pos x="1012" y="418"/>
                      </a:cxn>
                      <a:cxn ang="0">
                        <a:pos x="1000" y="503"/>
                      </a:cxn>
                      <a:cxn ang="0">
                        <a:pos x="979" y="591"/>
                      </a:cxn>
                      <a:cxn ang="0">
                        <a:pos x="949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6" y="0"/>
                      </a:cxn>
                      <a:cxn ang="0">
                        <a:pos x="643" y="2"/>
                      </a:cxn>
                      <a:cxn ang="0">
                        <a:pos x="659" y="3"/>
                      </a:cxn>
                      <a:cxn ang="0">
                        <a:pos x="676" y="6"/>
                      </a:cxn>
                      <a:cxn ang="0">
                        <a:pos x="694" y="8"/>
                      </a:cxn>
                      <a:cxn ang="0">
                        <a:pos x="710" y="11"/>
                      </a:cxn>
                      <a:cxn ang="0">
                        <a:pos x="727" y="15"/>
                      </a:cxn>
                      <a:cxn ang="0">
                        <a:pos x="743" y="19"/>
                      </a:cxn>
                      <a:cxn ang="0">
                        <a:pos x="759" y="23"/>
                      </a:cxn>
                      <a:cxn ang="0">
                        <a:pos x="775" y="28"/>
                      </a:cxn>
                      <a:cxn ang="0">
                        <a:pos x="791" y="33"/>
                      </a:cxn>
                      <a:cxn ang="0">
                        <a:pos x="807" y="39"/>
                      </a:cxn>
                      <a:cxn ang="0">
                        <a:pos x="821" y="45"/>
                      </a:cxn>
                      <a:cxn ang="0">
                        <a:pos x="837" y="52"/>
                      </a:cxn>
                      <a:cxn ang="0">
                        <a:pos x="852" y="59"/>
                      </a:cxn>
                      <a:cxn ang="0">
                        <a:pos x="867" y="67"/>
                      </a:cxn>
                    </a:cxnLst>
                    <a:rect l="0" t="0" r="r" b="b"/>
                    <a:pathLst>
                      <a:path w="1012" h="679">
                        <a:moveTo>
                          <a:pt x="867" y="67"/>
                        </a:moveTo>
                        <a:lnTo>
                          <a:pt x="928" y="124"/>
                        </a:lnTo>
                        <a:lnTo>
                          <a:pt x="972" y="189"/>
                        </a:lnTo>
                        <a:lnTo>
                          <a:pt x="999" y="261"/>
                        </a:lnTo>
                        <a:lnTo>
                          <a:pt x="1012" y="337"/>
                        </a:lnTo>
                        <a:lnTo>
                          <a:pt x="1012" y="418"/>
                        </a:lnTo>
                        <a:lnTo>
                          <a:pt x="1000" y="503"/>
                        </a:lnTo>
                        <a:lnTo>
                          <a:pt x="979" y="591"/>
                        </a:lnTo>
                        <a:lnTo>
                          <a:pt x="949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6" y="0"/>
                        </a:lnTo>
                        <a:lnTo>
                          <a:pt x="643" y="2"/>
                        </a:lnTo>
                        <a:lnTo>
                          <a:pt x="659" y="3"/>
                        </a:lnTo>
                        <a:lnTo>
                          <a:pt x="676" y="6"/>
                        </a:lnTo>
                        <a:lnTo>
                          <a:pt x="694" y="8"/>
                        </a:lnTo>
                        <a:lnTo>
                          <a:pt x="710" y="11"/>
                        </a:lnTo>
                        <a:lnTo>
                          <a:pt x="727" y="15"/>
                        </a:lnTo>
                        <a:lnTo>
                          <a:pt x="743" y="19"/>
                        </a:lnTo>
                        <a:lnTo>
                          <a:pt x="759" y="23"/>
                        </a:lnTo>
                        <a:lnTo>
                          <a:pt x="775" y="28"/>
                        </a:lnTo>
                        <a:lnTo>
                          <a:pt x="791" y="33"/>
                        </a:lnTo>
                        <a:lnTo>
                          <a:pt x="807" y="39"/>
                        </a:lnTo>
                        <a:lnTo>
                          <a:pt x="821" y="45"/>
                        </a:lnTo>
                        <a:lnTo>
                          <a:pt x="837" y="52"/>
                        </a:lnTo>
                        <a:lnTo>
                          <a:pt x="852" y="59"/>
                        </a:lnTo>
                        <a:lnTo>
                          <a:pt x="867" y="67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2" name="Freeform 10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96" cy="226"/>
                  </a:xfrm>
                  <a:custGeom>
                    <a:avLst/>
                    <a:gdLst/>
                    <a:ahLst/>
                    <a:cxnLst>
                      <a:cxn ang="0">
                        <a:pos x="828" y="48"/>
                      </a:cxn>
                      <a:cxn ang="0">
                        <a:pos x="831" y="49"/>
                      </a:cxn>
                      <a:cxn ang="0">
                        <a:pos x="832" y="51"/>
                      </a:cxn>
                      <a:cxn ang="0">
                        <a:pos x="835" y="53"/>
                      </a:cxn>
                      <a:cxn ang="0">
                        <a:pos x="837" y="55"/>
                      </a:cxn>
                      <a:cxn ang="0">
                        <a:pos x="904" y="112"/>
                      </a:cxn>
                      <a:cxn ang="0">
                        <a:pos x="949" y="177"/>
                      </a:cxn>
                      <a:cxn ang="0">
                        <a:pos x="975" y="249"/>
                      </a:cxn>
                      <a:cxn ang="0">
                        <a:pos x="984" y="326"/>
                      </a:cxn>
                      <a:cxn ang="0">
                        <a:pos x="977" y="410"/>
                      </a:cxn>
                      <a:cxn ang="0">
                        <a:pos x="960" y="496"/>
                      </a:cxn>
                      <a:cxn ang="0">
                        <a:pos x="932" y="585"/>
                      </a:cxn>
                      <a:cxn ang="0">
                        <a:pos x="897" y="677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3" y="0"/>
                      </a:cxn>
                      <a:cxn ang="0">
                        <a:pos x="638" y="2"/>
                      </a:cxn>
                      <a:cxn ang="0">
                        <a:pos x="651" y="3"/>
                      </a:cxn>
                      <a:cxn ang="0">
                        <a:pos x="666" y="4"/>
                      </a:cxn>
                      <a:cxn ang="0">
                        <a:pos x="679" y="6"/>
                      </a:cxn>
                      <a:cxn ang="0">
                        <a:pos x="694" y="8"/>
                      </a:cxn>
                      <a:cxn ang="0">
                        <a:pos x="707" y="11"/>
                      </a:cxn>
                      <a:cxn ang="0">
                        <a:pos x="722" y="14"/>
                      </a:cxn>
                      <a:cxn ang="0">
                        <a:pos x="735" y="18"/>
                      </a:cxn>
                      <a:cxn ang="0">
                        <a:pos x="748" y="20"/>
                      </a:cxn>
                      <a:cxn ang="0">
                        <a:pos x="762" y="24"/>
                      </a:cxn>
                      <a:cxn ang="0">
                        <a:pos x="775" y="28"/>
                      </a:cxn>
                      <a:cxn ang="0">
                        <a:pos x="788" y="33"/>
                      </a:cxn>
                      <a:cxn ang="0">
                        <a:pos x="801" y="37"/>
                      </a:cxn>
                      <a:cxn ang="0">
                        <a:pos x="815" y="43"/>
                      </a:cxn>
                      <a:cxn ang="0">
                        <a:pos x="828" y="48"/>
                      </a:cxn>
                    </a:cxnLst>
                    <a:rect l="0" t="0" r="r" b="b"/>
                    <a:pathLst>
                      <a:path w="984" h="677">
                        <a:moveTo>
                          <a:pt x="828" y="48"/>
                        </a:moveTo>
                        <a:lnTo>
                          <a:pt x="831" y="49"/>
                        </a:lnTo>
                        <a:lnTo>
                          <a:pt x="832" y="51"/>
                        </a:lnTo>
                        <a:lnTo>
                          <a:pt x="835" y="53"/>
                        </a:lnTo>
                        <a:lnTo>
                          <a:pt x="837" y="55"/>
                        </a:lnTo>
                        <a:lnTo>
                          <a:pt x="904" y="112"/>
                        </a:lnTo>
                        <a:lnTo>
                          <a:pt x="949" y="177"/>
                        </a:lnTo>
                        <a:lnTo>
                          <a:pt x="975" y="249"/>
                        </a:lnTo>
                        <a:lnTo>
                          <a:pt x="984" y="326"/>
                        </a:lnTo>
                        <a:lnTo>
                          <a:pt x="977" y="410"/>
                        </a:lnTo>
                        <a:lnTo>
                          <a:pt x="960" y="496"/>
                        </a:lnTo>
                        <a:lnTo>
                          <a:pt x="932" y="585"/>
                        </a:lnTo>
                        <a:lnTo>
                          <a:pt x="897" y="677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3" y="0"/>
                        </a:lnTo>
                        <a:lnTo>
                          <a:pt x="638" y="2"/>
                        </a:lnTo>
                        <a:lnTo>
                          <a:pt x="651" y="3"/>
                        </a:lnTo>
                        <a:lnTo>
                          <a:pt x="666" y="4"/>
                        </a:lnTo>
                        <a:lnTo>
                          <a:pt x="679" y="6"/>
                        </a:lnTo>
                        <a:lnTo>
                          <a:pt x="694" y="8"/>
                        </a:lnTo>
                        <a:lnTo>
                          <a:pt x="707" y="11"/>
                        </a:lnTo>
                        <a:lnTo>
                          <a:pt x="722" y="14"/>
                        </a:lnTo>
                        <a:lnTo>
                          <a:pt x="735" y="18"/>
                        </a:lnTo>
                        <a:lnTo>
                          <a:pt x="748" y="20"/>
                        </a:lnTo>
                        <a:lnTo>
                          <a:pt x="762" y="24"/>
                        </a:lnTo>
                        <a:lnTo>
                          <a:pt x="775" y="28"/>
                        </a:lnTo>
                        <a:lnTo>
                          <a:pt x="788" y="33"/>
                        </a:lnTo>
                        <a:lnTo>
                          <a:pt x="801" y="37"/>
                        </a:lnTo>
                        <a:lnTo>
                          <a:pt x="815" y="43"/>
                        </a:lnTo>
                        <a:lnTo>
                          <a:pt x="828" y="48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3" name="Freeform 11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83" cy="226"/>
                  </a:xfrm>
                  <a:custGeom>
                    <a:avLst/>
                    <a:gdLst/>
                    <a:ahLst/>
                    <a:cxnLst>
                      <a:cxn ang="0">
                        <a:pos x="786" y="32"/>
                      </a:cxn>
                      <a:cxn ang="0">
                        <a:pos x="795" y="37"/>
                      </a:cxn>
                      <a:cxn ang="0">
                        <a:pos x="806" y="44"/>
                      </a:cxn>
                      <a:cxn ang="0">
                        <a:pos x="815" y="49"/>
                      </a:cxn>
                      <a:cxn ang="0">
                        <a:pos x="825" y="56"/>
                      </a:cxn>
                      <a:cxn ang="0">
                        <a:pos x="889" y="113"/>
                      </a:cxn>
                      <a:cxn ang="0">
                        <a:pos x="930" y="178"/>
                      </a:cxn>
                      <a:cxn ang="0">
                        <a:pos x="950" y="249"/>
                      </a:cxn>
                      <a:cxn ang="0">
                        <a:pos x="951" y="326"/>
                      </a:cxn>
                      <a:cxn ang="0">
                        <a:pos x="939" y="409"/>
                      </a:cxn>
                      <a:cxn ang="0">
                        <a:pos x="914" y="495"/>
                      </a:cxn>
                      <a:cxn ang="0">
                        <a:pos x="882" y="584"/>
                      </a:cxn>
                      <a:cxn ang="0">
                        <a:pos x="843" y="676"/>
                      </a:cxn>
                      <a:cxn ang="0">
                        <a:pos x="2" y="665"/>
                      </a:cxn>
                      <a:cxn ang="0">
                        <a:pos x="0" y="648"/>
                      </a:cxn>
                      <a:cxn ang="0">
                        <a:pos x="0" y="631"/>
                      </a:cxn>
                      <a:cxn ang="0">
                        <a:pos x="0" y="613"/>
                      </a:cxn>
                      <a:cxn ang="0">
                        <a:pos x="0" y="596"/>
                      </a:cxn>
                      <a:cxn ang="0">
                        <a:pos x="8" y="534"/>
                      </a:cxn>
                      <a:cxn ang="0">
                        <a:pos x="20" y="474"/>
                      </a:cxn>
                      <a:cxn ang="0">
                        <a:pos x="38" y="415"/>
                      </a:cxn>
                      <a:cxn ang="0">
                        <a:pos x="60" y="361"/>
                      </a:cxn>
                      <a:cxn ang="0">
                        <a:pos x="88" y="307"/>
                      </a:cxn>
                      <a:cxn ang="0">
                        <a:pos x="119" y="258"/>
                      </a:cxn>
                      <a:cxn ang="0">
                        <a:pos x="153" y="213"/>
                      </a:cxn>
                      <a:cxn ang="0">
                        <a:pos x="193" y="170"/>
                      </a:cxn>
                      <a:cxn ang="0">
                        <a:pos x="235" y="132"/>
                      </a:cxn>
                      <a:cxn ang="0">
                        <a:pos x="281" y="99"/>
                      </a:cxn>
                      <a:cxn ang="0">
                        <a:pos x="329" y="69"/>
                      </a:cxn>
                      <a:cxn ang="0">
                        <a:pos x="380" y="44"/>
                      </a:cxn>
                      <a:cxn ang="0">
                        <a:pos x="434" y="25"/>
                      </a:cxn>
                      <a:cxn ang="0">
                        <a:pos x="489" y="11"/>
                      </a:cxn>
                      <a:cxn ang="0">
                        <a:pos x="548" y="3"/>
                      </a:cxn>
                      <a:cxn ang="0">
                        <a:pos x="606" y="0"/>
                      </a:cxn>
                      <a:cxn ang="0">
                        <a:pos x="630" y="2"/>
                      </a:cxn>
                      <a:cxn ang="0">
                        <a:pos x="653" y="3"/>
                      </a:cxn>
                      <a:cxn ang="0">
                        <a:pos x="676" y="6"/>
                      </a:cxn>
                      <a:cxn ang="0">
                        <a:pos x="698" y="10"/>
                      </a:cxn>
                      <a:cxn ang="0">
                        <a:pos x="721" y="14"/>
                      </a:cxn>
                      <a:cxn ang="0">
                        <a:pos x="744" y="19"/>
                      </a:cxn>
                      <a:cxn ang="0">
                        <a:pos x="765" y="25"/>
                      </a:cxn>
                      <a:cxn ang="0">
                        <a:pos x="786" y="32"/>
                      </a:cxn>
                    </a:cxnLst>
                    <a:rect l="0" t="0" r="r" b="b"/>
                    <a:pathLst>
                      <a:path w="951" h="676">
                        <a:moveTo>
                          <a:pt x="786" y="32"/>
                        </a:moveTo>
                        <a:lnTo>
                          <a:pt x="795" y="37"/>
                        </a:lnTo>
                        <a:lnTo>
                          <a:pt x="806" y="44"/>
                        </a:lnTo>
                        <a:lnTo>
                          <a:pt x="815" y="49"/>
                        </a:lnTo>
                        <a:lnTo>
                          <a:pt x="825" y="56"/>
                        </a:lnTo>
                        <a:lnTo>
                          <a:pt x="889" y="113"/>
                        </a:lnTo>
                        <a:lnTo>
                          <a:pt x="930" y="178"/>
                        </a:lnTo>
                        <a:lnTo>
                          <a:pt x="950" y="249"/>
                        </a:lnTo>
                        <a:lnTo>
                          <a:pt x="951" y="326"/>
                        </a:lnTo>
                        <a:lnTo>
                          <a:pt x="939" y="409"/>
                        </a:lnTo>
                        <a:lnTo>
                          <a:pt x="914" y="495"/>
                        </a:lnTo>
                        <a:lnTo>
                          <a:pt x="882" y="584"/>
                        </a:lnTo>
                        <a:lnTo>
                          <a:pt x="843" y="676"/>
                        </a:lnTo>
                        <a:lnTo>
                          <a:pt x="2" y="665"/>
                        </a:lnTo>
                        <a:lnTo>
                          <a:pt x="0" y="648"/>
                        </a:lnTo>
                        <a:lnTo>
                          <a:pt x="0" y="631"/>
                        </a:lnTo>
                        <a:lnTo>
                          <a:pt x="0" y="613"/>
                        </a:lnTo>
                        <a:lnTo>
                          <a:pt x="0" y="596"/>
                        </a:lnTo>
                        <a:lnTo>
                          <a:pt x="8" y="534"/>
                        </a:lnTo>
                        <a:lnTo>
                          <a:pt x="20" y="474"/>
                        </a:lnTo>
                        <a:lnTo>
                          <a:pt x="38" y="415"/>
                        </a:lnTo>
                        <a:lnTo>
                          <a:pt x="60" y="361"/>
                        </a:lnTo>
                        <a:lnTo>
                          <a:pt x="88" y="307"/>
                        </a:lnTo>
                        <a:lnTo>
                          <a:pt x="119" y="258"/>
                        </a:lnTo>
                        <a:lnTo>
                          <a:pt x="153" y="213"/>
                        </a:lnTo>
                        <a:lnTo>
                          <a:pt x="193" y="170"/>
                        </a:lnTo>
                        <a:lnTo>
                          <a:pt x="235" y="132"/>
                        </a:lnTo>
                        <a:lnTo>
                          <a:pt x="281" y="99"/>
                        </a:lnTo>
                        <a:lnTo>
                          <a:pt x="329" y="69"/>
                        </a:lnTo>
                        <a:lnTo>
                          <a:pt x="380" y="44"/>
                        </a:lnTo>
                        <a:lnTo>
                          <a:pt x="434" y="25"/>
                        </a:lnTo>
                        <a:lnTo>
                          <a:pt x="489" y="11"/>
                        </a:lnTo>
                        <a:lnTo>
                          <a:pt x="548" y="3"/>
                        </a:lnTo>
                        <a:lnTo>
                          <a:pt x="606" y="0"/>
                        </a:lnTo>
                        <a:lnTo>
                          <a:pt x="630" y="2"/>
                        </a:lnTo>
                        <a:lnTo>
                          <a:pt x="653" y="3"/>
                        </a:lnTo>
                        <a:lnTo>
                          <a:pt x="676" y="6"/>
                        </a:lnTo>
                        <a:lnTo>
                          <a:pt x="698" y="10"/>
                        </a:lnTo>
                        <a:lnTo>
                          <a:pt x="721" y="14"/>
                        </a:lnTo>
                        <a:lnTo>
                          <a:pt x="744" y="19"/>
                        </a:lnTo>
                        <a:lnTo>
                          <a:pt x="765" y="25"/>
                        </a:lnTo>
                        <a:lnTo>
                          <a:pt x="786" y="32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4" name="Freeform 12"/>
                  <p:cNvSpPr>
                    <a:spLocks/>
                  </p:cNvSpPr>
                  <p:nvPr/>
                </p:nvSpPr>
                <p:spPr bwMode="auto">
                  <a:xfrm>
                    <a:off x="1971" y="2294"/>
                    <a:ext cx="371" cy="226"/>
                  </a:xfrm>
                  <a:custGeom>
                    <a:avLst/>
                    <a:gdLst/>
                    <a:ahLst/>
                    <a:cxnLst>
                      <a:cxn ang="0">
                        <a:pos x="742" y="20"/>
                      </a:cxn>
                      <a:cxn ang="0">
                        <a:pos x="751" y="24"/>
                      </a:cxn>
                      <a:cxn ang="0">
                        <a:pos x="759" y="28"/>
                      </a:cxn>
                      <a:cxn ang="0">
                        <a:pos x="768" y="32"/>
                      </a:cxn>
                      <a:cxn ang="0">
                        <a:pos x="776" y="37"/>
                      </a:cxn>
                      <a:cxn ang="0">
                        <a:pos x="785" y="41"/>
                      </a:cxn>
                      <a:cxn ang="0">
                        <a:pos x="793" y="47"/>
                      </a:cxn>
                      <a:cxn ang="0">
                        <a:pos x="801" y="52"/>
                      </a:cxn>
                      <a:cxn ang="0">
                        <a:pos x="809" y="57"/>
                      </a:cxn>
                      <a:cxn ang="0">
                        <a:pos x="844" y="85"/>
                      </a:cxn>
                      <a:cxn ang="0">
                        <a:pos x="872" y="115"/>
                      </a:cxn>
                      <a:cxn ang="0">
                        <a:pos x="892" y="147"/>
                      </a:cxn>
                      <a:cxn ang="0">
                        <a:pos x="907" y="180"/>
                      </a:cxn>
                      <a:cxn ang="0">
                        <a:pos x="916" y="214"/>
                      </a:cxn>
                      <a:cxn ang="0">
                        <a:pos x="920" y="250"/>
                      </a:cxn>
                      <a:cxn ang="0">
                        <a:pos x="919" y="287"/>
                      </a:cxn>
                      <a:cxn ang="0">
                        <a:pos x="915" y="326"/>
                      </a:cxn>
                      <a:cxn ang="0">
                        <a:pos x="905" y="366"/>
                      </a:cxn>
                      <a:cxn ang="0">
                        <a:pos x="893" y="407"/>
                      </a:cxn>
                      <a:cxn ang="0">
                        <a:pos x="879" y="450"/>
                      </a:cxn>
                      <a:cxn ang="0">
                        <a:pos x="863" y="494"/>
                      </a:cxn>
                      <a:cxn ang="0">
                        <a:pos x="844" y="538"/>
                      </a:cxn>
                      <a:cxn ang="0">
                        <a:pos x="824" y="583"/>
                      </a:cxn>
                      <a:cxn ang="0">
                        <a:pos x="804" y="629"/>
                      </a:cxn>
                      <a:cxn ang="0">
                        <a:pos x="784" y="676"/>
                      </a:cxn>
                      <a:cxn ang="0">
                        <a:pos x="1" y="665"/>
                      </a:cxn>
                      <a:cxn ang="0">
                        <a:pos x="0" y="628"/>
                      </a:cxn>
                      <a:cxn ang="0">
                        <a:pos x="0" y="589"/>
                      </a:cxn>
                      <a:cxn ang="0">
                        <a:pos x="1" y="552"/>
                      </a:cxn>
                      <a:cxn ang="0">
                        <a:pos x="6" y="514"/>
                      </a:cxn>
                      <a:cxn ang="0">
                        <a:pos x="20" y="459"/>
                      </a:cxn>
                      <a:cxn ang="0">
                        <a:pos x="37" y="406"/>
                      </a:cxn>
                      <a:cxn ang="0">
                        <a:pos x="58" y="355"/>
                      </a:cxn>
                      <a:cxn ang="0">
                        <a:pos x="82" y="307"/>
                      </a:cxn>
                      <a:cxn ang="0">
                        <a:pos x="111" y="262"/>
                      </a:cxn>
                      <a:cxn ang="0">
                        <a:pos x="142" y="220"/>
                      </a:cxn>
                      <a:cxn ang="0">
                        <a:pos x="178" y="180"/>
                      </a:cxn>
                      <a:cxn ang="0">
                        <a:pos x="215" y="144"/>
                      </a:cxn>
                      <a:cxn ang="0">
                        <a:pos x="255" y="112"/>
                      </a:cxn>
                      <a:cxn ang="0">
                        <a:pos x="299" y="83"/>
                      </a:cxn>
                      <a:cxn ang="0">
                        <a:pos x="345" y="57"/>
                      </a:cxn>
                      <a:cxn ang="0">
                        <a:pos x="393" y="37"/>
                      </a:cxn>
                      <a:cxn ang="0">
                        <a:pos x="442" y="20"/>
                      </a:cxn>
                      <a:cxn ang="0">
                        <a:pos x="492" y="10"/>
                      </a:cxn>
                      <a:cxn ang="0">
                        <a:pos x="546" y="2"/>
                      </a:cxn>
                      <a:cxn ang="0">
                        <a:pos x="600" y="0"/>
                      </a:cxn>
                      <a:cxn ang="0">
                        <a:pos x="618" y="2"/>
                      </a:cxn>
                      <a:cxn ang="0">
                        <a:pos x="636" y="2"/>
                      </a:cxn>
                      <a:cxn ang="0">
                        <a:pos x="654" y="4"/>
                      </a:cxn>
                      <a:cxn ang="0">
                        <a:pos x="672" y="6"/>
                      </a:cxn>
                      <a:cxn ang="0">
                        <a:pos x="690" y="10"/>
                      </a:cxn>
                      <a:cxn ang="0">
                        <a:pos x="707" y="12"/>
                      </a:cxn>
                      <a:cxn ang="0">
                        <a:pos x="724" y="16"/>
                      </a:cxn>
                      <a:cxn ang="0">
                        <a:pos x="742" y="20"/>
                      </a:cxn>
                    </a:cxnLst>
                    <a:rect l="0" t="0" r="r" b="b"/>
                    <a:pathLst>
                      <a:path w="920" h="676">
                        <a:moveTo>
                          <a:pt x="742" y="20"/>
                        </a:moveTo>
                        <a:lnTo>
                          <a:pt x="751" y="24"/>
                        </a:lnTo>
                        <a:lnTo>
                          <a:pt x="759" y="28"/>
                        </a:lnTo>
                        <a:lnTo>
                          <a:pt x="768" y="32"/>
                        </a:lnTo>
                        <a:lnTo>
                          <a:pt x="776" y="37"/>
                        </a:lnTo>
                        <a:lnTo>
                          <a:pt x="785" y="41"/>
                        </a:lnTo>
                        <a:lnTo>
                          <a:pt x="793" y="47"/>
                        </a:lnTo>
                        <a:lnTo>
                          <a:pt x="801" y="52"/>
                        </a:lnTo>
                        <a:lnTo>
                          <a:pt x="809" y="57"/>
                        </a:lnTo>
                        <a:lnTo>
                          <a:pt x="844" y="85"/>
                        </a:lnTo>
                        <a:lnTo>
                          <a:pt x="872" y="115"/>
                        </a:lnTo>
                        <a:lnTo>
                          <a:pt x="892" y="147"/>
                        </a:lnTo>
                        <a:lnTo>
                          <a:pt x="907" y="180"/>
                        </a:lnTo>
                        <a:lnTo>
                          <a:pt x="916" y="214"/>
                        </a:lnTo>
                        <a:lnTo>
                          <a:pt x="920" y="250"/>
                        </a:lnTo>
                        <a:lnTo>
                          <a:pt x="919" y="287"/>
                        </a:lnTo>
                        <a:lnTo>
                          <a:pt x="915" y="326"/>
                        </a:lnTo>
                        <a:lnTo>
                          <a:pt x="905" y="366"/>
                        </a:lnTo>
                        <a:lnTo>
                          <a:pt x="893" y="407"/>
                        </a:lnTo>
                        <a:lnTo>
                          <a:pt x="879" y="450"/>
                        </a:lnTo>
                        <a:lnTo>
                          <a:pt x="863" y="494"/>
                        </a:lnTo>
                        <a:lnTo>
                          <a:pt x="844" y="538"/>
                        </a:lnTo>
                        <a:lnTo>
                          <a:pt x="824" y="583"/>
                        </a:lnTo>
                        <a:lnTo>
                          <a:pt x="804" y="629"/>
                        </a:lnTo>
                        <a:lnTo>
                          <a:pt x="784" y="676"/>
                        </a:lnTo>
                        <a:lnTo>
                          <a:pt x="1" y="665"/>
                        </a:lnTo>
                        <a:lnTo>
                          <a:pt x="0" y="628"/>
                        </a:lnTo>
                        <a:lnTo>
                          <a:pt x="0" y="589"/>
                        </a:lnTo>
                        <a:lnTo>
                          <a:pt x="1" y="552"/>
                        </a:lnTo>
                        <a:lnTo>
                          <a:pt x="6" y="514"/>
                        </a:lnTo>
                        <a:lnTo>
                          <a:pt x="20" y="459"/>
                        </a:lnTo>
                        <a:lnTo>
                          <a:pt x="37" y="406"/>
                        </a:lnTo>
                        <a:lnTo>
                          <a:pt x="58" y="355"/>
                        </a:lnTo>
                        <a:lnTo>
                          <a:pt x="82" y="307"/>
                        </a:lnTo>
                        <a:lnTo>
                          <a:pt x="111" y="262"/>
                        </a:lnTo>
                        <a:lnTo>
                          <a:pt x="142" y="220"/>
                        </a:lnTo>
                        <a:lnTo>
                          <a:pt x="178" y="180"/>
                        </a:lnTo>
                        <a:lnTo>
                          <a:pt x="215" y="144"/>
                        </a:lnTo>
                        <a:lnTo>
                          <a:pt x="255" y="112"/>
                        </a:lnTo>
                        <a:lnTo>
                          <a:pt x="299" y="83"/>
                        </a:lnTo>
                        <a:lnTo>
                          <a:pt x="345" y="57"/>
                        </a:lnTo>
                        <a:lnTo>
                          <a:pt x="393" y="37"/>
                        </a:lnTo>
                        <a:lnTo>
                          <a:pt x="442" y="20"/>
                        </a:lnTo>
                        <a:lnTo>
                          <a:pt x="492" y="10"/>
                        </a:lnTo>
                        <a:lnTo>
                          <a:pt x="546" y="2"/>
                        </a:lnTo>
                        <a:lnTo>
                          <a:pt x="600" y="0"/>
                        </a:lnTo>
                        <a:lnTo>
                          <a:pt x="618" y="2"/>
                        </a:lnTo>
                        <a:lnTo>
                          <a:pt x="636" y="2"/>
                        </a:lnTo>
                        <a:lnTo>
                          <a:pt x="654" y="4"/>
                        </a:lnTo>
                        <a:lnTo>
                          <a:pt x="672" y="6"/>
                        </a:lnTo>
                        <a:lnTo>
                          <a:pt x="690" y="10"/>
                        </a:lnTo>
                        <a:lnTo>
                          <a:pt x="707" y="12"/>
                        </a:lnTo>
                        <a:lnTo>
                          <a:pt x="724" y="16"/>
                        </a:lnTo>
                        <a:lnTo>
                          <a:pt x="742" y="20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5" name="Freeform 13"/>
                  <p:cNvSpPr>
                    <a:spLocks/>
                  </p:cNvSpPr>
                  <p:nvPr/>
                </p:nvSpPr>
                <p:spPr bwMode="auto">
                  <a:xfrm>
                    <a:off x="1973" y="2294"/>
                    <a:ext cx="360" cy="225"/>
                  </a:xfrm>
                  <a:custGeom>
                    <a:avLst/>
                    <a:gdLst/>
                    <a:ahLst/>
                    <a:cxnLst>
                      <a:cxn ang="0">
                        <a:pos x="697" y="11"/>
                      </a:cxn>
                      <a:cxn ang="0">
                        <a:pos x="710" y="15"/>
                      </a:cxn>
                      <a:cxn ang="0">
                        <a:pos x="724" y="20"/>
                      </a:cxn>
                      <a:cxn ang="0">
                        <a:pos x="737" y="25"/>
                      </a:cxn>
                      <a:cxn ang="0">
                        <a:pos x="749" y="31"/>
                      </a:cxn>
                      <a:cxn ang="0">
                        <a:pos x="761" y="37"/>
                      </a:cxn>
                      <a:cxn ang="0">
                        <a:pos x="773" y="44"/>
                      </a:cxn>
                      <a:cxn ang="0">
                        <a:pos x="785" y="51"/>
                      </a:cxn>
                      <a:cxn ang="0">
                        <a:pos x="797" y="59"/>
                      </a:cxn>
                      <a:cxn ang="0">
                        <a:pos x="831" y="87"/>
                      </a:cxn>
                      <a:cxn ang="0">
                        <a:pos x="857" y="116"/>
                      </a:cxn>
                      <a:cxn ang="0">
                        <a:pos x="875" y="148"/>
                      </a:cxn>
                      <a:cxn ang="0">
                        <a:pos x="887" y="180"/>
                      </a:cxn>
                      <a:cxn ang="0">
                        <a:pos x="893" y="214"/>
                      </a:cxn>
                      <a:cxn ang="0">
                        <a:pos x="893" y="250"/>
                      </a:cxn>
                      <a:cxn ang="0">
                        <a:pos x="887" y="287"/>
                      </a:cxn>
                      <a:cxn ang="0">
                        <a:pos x="879" y="325"/>
                      </a:cxn>
                      <a:cxn ang="0">
                        <a:pos x="866" y="365"/>
                      </a:cxn>
                      <a:cxn ang="0">
                        <a:pos x="850" y="406"/>
                      </a:cxn>
                      <a:cxn ang="0">
                        <a:pos x="833" y="447"/>
                      </a:cxn>
                      <a:cxn ang="0">
                        <a:pos x="813" y="491"/>
                      </a:cxn>
                      <a:cxn ang="0">
                        <a:pos x="791" y="535"/>
                      </a:cxn>
                      <a:cxn ang="0">
                        <a:pos x="770" y="580"/>
                      </a:cxn>
                      <a:cxn ang="0">
                        <a:pos x="749" y="627"/>
                      </a:cxn>
                      <a:cxn ang="0">
                        <a:pos x="729" y="675"/>
                      </a:cxn>
                      <a:cxn ang="0">
                        <a:pos x="3" y="665"/>
                      </a:cxn>
                      <a:cxn ang="0">
                        <a:pos x="0" y="609"/>
                      </a:cxn>
                      <a:cxn ang="0">
                        <a:pos x="3" y="552"/>
                      </a:cxn>
                      <a:cxn ang="0">
                        <a:pos x="11" y="495"/>
                      </a:cxn>
                      <a:cxn ang="0">
                        <a:pos x="23" y="439"/>
                      </a:cxn>
                      <a:cxn ang="0">
                        <a:pos x="40" y="391"/>
                      </a:cxn>
                      <a:cxn ang="0">
                        <a:pos x="60" y="346"/>
                      </a:cxn>
                      <a:cxn ang="0">
                        <a:pos x="83" y="302"/>
                      </a:cxn>
                      <a:cxn ang="0">
                        <a:pos x="109" y="261"/>
                      </a:cxn>
                      <a:cxn ang="0">
                        <a:pos x="137" y="222"/>
                      </a:cxn>
                      <a:cxn ang="0">
                        <a:pos x="169" y="186"/>
                      </a:cxn>
                      <a:cxn ang="0">
                        <a:pos x="204" y="152"/>
                      </a:cxn>
                      <a:cxn ang="0">
                        <a:pos x="240" y="121"/>
                      </a:cxn>
                      <a:cxn ang="0">
                        <a:pos x="279" y="93"/>
                      </a:cxn>
                      <a:cxn ang="0">
                        <a:pos x="320" y="69"/>
                      </a:cxn>
                      <a:cxn ang="0">
                        <a:pos x="363" y="48"/>
                      </a:cxn>
                      <a:cxn ang="0">
                        <a:pos x="407" y="31"/>
                      </a:cxn>
                      <a:cxn ang="0">
                        <a:pos x="453" y="18"/>
                      </a:cxn>
                      <a:cxn ang="0">
                        <a:pos x="500" y="7"/>
                      </a:cxn>
                      <a:cxn ang="0">
                        <a:pos x="549" y="2"/>
                      </a:cxn>
                      <a:cxn ang="0">
                        <a:pos x="598" y="0"/>
                      </a:cxn>
                      <a:cxn ang="0">
                        <a:pos x="610" y="0"/>
                      </a:cxn>
                      <a:cxn ang="0">
                        <a:pos x="624" y="2"/>
                      </a:cxn>
                      <a:cxn ang="0">
                        <a:pos x="636" y="2"/>
                      </a:cxn>
                      <a:cxn ang="0">
                        <a:pos x="648" y="3"/>
                      </a:cxn>
                      <a:cxn ang="0">
                        <a:pos x="661" y="4"/>
                      </a:cxn>
                      <a:cxn ang="0">
                        <a:pos x="673" y="7"/>
                      </a:cxn>
                      <a:cxn ang="0">
                        <a:pos x="685" y="8"/>
                      </a:cxn>
                      <a:cxn ang="0">
                        <a:pos x="697" y="11"/>
                      </a:cxn>
                    </a:cxnLst>
                    <a:rect l="0" t="0" r="r" b="b"/>
                    <a:pathLst>
                      <a:path w="893" h="675">
                        <a:moveTo>
                          <a:pt x="697" y="11"/>
                        </a:moveTo>
                        <a:lnTo>
                          <a:pt x="710" y="15"/>
                        </a:lnTo>
                        <a:lnTo>
                          <a:pt x="724" y="20"/>
                        </a:lnTo>
                        <a:lnTo>
                          <a:pt x="737" y="25"/>
                        </a:lnTo>
                        <a:lnTo>
                          <a:pt x="749" y="31"/>
                        </a:lnTo>
                        <a:lnTo>
                          <a:pt x="761" y="37"/>
                        </a:lnTo>
                        <a:lnTo>
                          <a:pt x="773" y="44"/>
                        </a:lnTo>
                        <a:lnTo>
                          <a:pt x="785" y="51"/>
                        </a:lnTo>
                        <a:lnTo>
                          <a:pt x="797" y="59"/>
                        </a:lnTo>
                        <a:lnTo>
                          <a:pt x="831" y="87"/>
                        </a:lnTo>
                        <a:lnTo>
                          <a:pt x="857" y="116"/>
                        </a:lnTo>
                        <a:lnTo>
                          <a:pt x="875" y="148"/>
                        </a:lnTo>
                        <a:lnTo>
                          <a:pt x="887" y="180"/>
                        </a:lnTo>
                        <a:lnTo>
                          <a:pt x="893" y="214"/>
                        </a:lnTo>
                        <a:lnTo>
                          <a:pt x="893" y="250"/>
                        </a:lnTo>
                        <a:lnTo>
                          <a:pt x="887" y="287"/>
                        </a:lnTo>
                        <a:lnTo>
                          <a:pt x="879" y="325"/>
                        </a:lnTo>
                        <a:lnTo>
                          <a:pt x="866" y="365"/>
                        </a:lnTo>
                        <a:lnTo>
                          <a:pt x="850" y="406"/>
                        </a:lnTo>
                        <a:lnTo>
                          <a:pt x="833" y="447"/>
                        </a:lnTo>
                        <a:lnTo>
                          <a:pt x="813" y="491"/>
                        </a:lnTo>
                        <a:lnTo>
                          <a:pt x="791" y="535"/>
                        </a:lnTo>
                        <a:lnTo>
                          <a:pt x="770" y="580"/>
                        </a:lnTo>
                        <a:lnTo>
                          <a:pt x="749" y="627"/>
                        </a:lnTo>
                        <a:lnTo>
                          <a:pt x="729" y="675"/>
                        </a:lnTo>
                        <a:lnTo>
                          <a:pt x="3" y="665"/>
                        </a:lnTo>
                        <a:lnTo>
                          <a:pt x="0" y="609"/>
                        </a:lnTo>
                        <a:lnTo>
                          <a:pt x="3" y="552"/>
                        </a:lnTo>
                        <a:lnTo>
                          <a:pt x="11" y="495"/>
                        </a:lnTo>
                        <a:lnTo>
                          <a:pt x="23" y="439"/>
                        </a:lnTo>
                        <a:lnTo>
                          <a:pt x="40" y="391"/>
                        </a:lnTo>
                        <a:lnTo>
                          <a:pt x="60" y="346"/>
                        </a:lnTo>
                        <a:lnTo>
                          <a:pt x="83" y="302"/>
                        </a:lnTo>
                        <a:lnTo>
                          <a:pt x="109" y="261"/>
                        </a:lnTo>
                        <a:lnTo>
                          <a:pt x="137" y="222"/>
                        </a:lnTo>
                        <a:lnTo>
                          <a:pt x="169" y="186"/>
                        </a:lnTo>
                        <a:lnTo>
                          <a:pt x="204" y="152"/>
                        </a:lnTo>
                        <a:lnTo>
                          <a:pt x="240" y="121"/>
                        </a:lnTo>
                        <a:lnTo>
                          <a:pt x="279" y="93"/>
                        </a:lnTo>
                        <a:lnTo>
                          <a:pt x="320" y="69"/>
                        </a:lnTo>
                        <a:lnTo>
                          <a:pt x="363" y="48"/>
                        </a:lnTo>
                        <a:lnTo>
                          <a:pt x="407" y="31"/>
                        </a:lnTo>
                        <a:lnTo>
                          <a:pt x="453" y="18"/>
                        </a:lnTo>
                        <a:lnTo>
                          <a:pt x="500" y="7"/>
                        </a:lnTo>
                        <a:lnTo>
                          <a:pt x="549" y="2"/>
                        </a:lnTo>
                        <a:lnTo>
                          <a:pt x="598" y="0"/>
                        </a:lnTo>
                        <a:lnTo>
                          <a:pt x="610" y="0"/>
                        </a:lnTo>
                        <a:lnTo>
                          <a:pt x="624" y="2"/>
                        </a:lnTo>
                        <a:lnTo>
                          <a:pt x="636" y="2"/>
                        </a:lnTo>
                        <a:lnTo>
                          <a:pt x="648" y="3"/>
                        </a:lnTo>
                        <a:lnTo>
                          <a:pt x="661" y="4"/>
                        </a:lnTo>
                        <a:lnTo>
                          <a:pt x="673" y="7"/>
                        </a:lnTo>
                        <a:lnTo>
                          <a:pt x="685" y="8"/>
                        </a:lnTo>
                        <a:lnTo>
                          <a:pt x="697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6" name="Freeform 14"/>
                  <p:cNvSpPr>
                    <a:spLocks/>
                  </p:cNvSpPr>
                  <p:nvPr/>
                </p:nvSpPr>
                <p:spPr bwMode="auto">
                  <a:xfrm>
                    <a:off x="1974" y="2294"/>
                    <a:ext cx="349" cy="225"/>
                  </a:xfrm>
                  <a:custGeom>
                    <a:avLst/>
                    <a:gdLst/>
                    <a:ahLst/>
                    <a:cxnLst>
                      <a:cxn ang="0">
                        <a:pos x="640" y="3"/>
                      </a:cxn>
                      <a:cxn ang="0">
                        <a:pos x="660" y="7"/>
                      </a:cxn>
                      <a:cxn ang="0">
                        <a:pos x="678" y="12"/>
                      </a:cxn>
                      <a:cxn ang="0">
                        <a:pos x="697" y="18"/>
                      </a:cxn>
                      <a:cxn ang="0">
                        <a:pos x="716" y="24"/>
                      </a:cxn>
                      <a:cxn ang="0">
                        <a:pos x="733" y="32"/>
                      </a:cxn>
                      <a:cxn ang="0">
                        <a:pos x="750" y="40"/>
                      </a:cxn>
                      <a:cxn ang="0">
                        <a:pos x="766" y="49"/>
                      </a:cxn>
                      <a:cxn ang="0">
                        <a:pos x="782" y="60"/>
                      </a:cxn>
                      <a:cxn ang="0">
                        <a:pos x="814" y="87"/>
                      </a:cxn>
                      <a:cxn ang="0">
                        <a:pos x="838" y="116"/>
                      </a:cxn>
                      <a:cxn ang="0">
                        <a:pos x="854" y="145"/>
                      </a:cxn>
                      <a:cxn ang="0">
                        <a:pos x="863" y="176"/>
                      </a:cxn>
                      <a:cxn ang="0">
                        <a:pos x="866" y="209"/>
                      </a:cxn>
                      <a:cxn ang="0">
                        <a:pos x="862" y="242"/>
                      </a:cxn>
                      <a:cxn ang="0">
                        <a:pos x="855" y="277"/>
                      </a:cxn>
                      <a:cxn ang="0">
                        <a:pos x="843" y="313"/>
                      </a:cxn>
                      <a:cxn ang="0">
                        <a:pos x="827" y="351"/>
                      </a:cxn>
                      <a:cxn ang="0">
                        <a:pos x="809" y="390"/>
                      </a:cxn>
                      <a:cxn ang="0">
                        <a:pos x="789" y="430"/>
                      </a:cxn>
                      <a:cxn ang="0">
                        <a:pos x="767" y="471"/>
                      </a:cxn>
                      <a:cxn ang="0">
                        <a:pos x="746" y="515"/>
                      </a:cxn>
                      <a:cxn ang="0">
                        <a:pos x="724" y="559"/>
                      </a:cxn>
                      <a:cxn ang="0">
                        <a:pos x="702" y="604"/>
                      </a:cxn>
                      <a:cxn ang="0">
                        <a:pos x="684" y="651"/>
                      </a:cxn>
                      <a:cxn ang="0">
                        <a:pos x="681" y="656"/>
                      </a:cxn>
                      <a:cxn ang="0">
                        <a:pos x="678" y="663"/>
                      </a:cxn>
                      <a:cxn ang="0">
                        <a:pos x="676" y="668"/>
                      </a:cxn>
                      <a:cxn ang="0">
                        <a:pos x="673" y="675"/>
                      </a:cxn>
                      <a:cxn ang="0">
                        <a:pos x="3" y="665"/>
                      </a:cxn>
                      <a:cxn ang="0">
                        <a:pos x="0" y="629"/>
                      </a:cxn>
                      <a:cxn ang="0">
                        <a:pos x="0" y="593"/>
                      </a:cxn>
                      <a:cxn ang="0">
                        <a:pos x="3" y="557"/>
                      </a:cxn>
                      <a:cxn ang="0">
                        <a:pos x="7" y="522"/>
                      </a:cxn>
                      <a:cxn ang="0">
                        <a:pos x="12" y="486"/>
                      </a:cxn>
                      <a:cxn ang="0">
                        <a:pos x="20" y="450"/>
                      </a:cxn>
                      <a:cxn ang="0">
                        <a:pos x="30" y="414"/>
                      </a:cxn>
                      <a:cxn ang="0">
                        <a:pos x="40" y="379"/>
                      </a:cxn>
                      <a:cxn ang="0">
                        <a:pos x="59" y="338"/>
                      </a:cxn>
                      <a:cxn ang="0">
                        <a:pos x="81" y="298"/>
                      </a:cxn>
                      <a:cxn ang="0">
                        <a:pos x="105" y="260"/>
                      </a:cxn>
                      <a:cxn ang="0">
                        <a:pos x="132" y="224"/>
                      </a:cxn>
                      <a:cxn ang="0">
                        <a:pos x="161" y="190"/>
                      </a:cxn>
                      <a:cxn ang="0">
                        <a:pos x="192" y="160"/>
                      </a:cxn>
                      <a:cxn ang="0">
                        <a:pos x="225" y="131"/>
                      </a:cxn>
                      <a:cxn ang="0">
                        <a:pos x="260" y="104"/>
                      </a:cxn>
                      <a:cxn ang="0">
                        <a:pos x="297" y="80"/>
                      </a:cxn>
                      <a:cxn ang="0">
                        <a:pos x="336" y="59"/>
                      </a:cxn>
                      <a:cxn ang="0">
                        <a:pos x="376" y="41"/>
                      </a:cxn>
                      <a:cxn ang="0">
                        <a:pos x="417" y="27"/>
                      </a:cxn>
                      <a:cxn ang="0">
                        <a:pos x="460" y="15"/>
                      </a:cxn>
                      <a:cxn ang="0">
                        <a:pos x="504" y="7"/>
                      </a:cxn>
                      <a:cxn ang="0">
                        <a:pos x="549" y="2"/>
                      </a:cxn>
                      <a:cxn ang="0">
                        <a:pos x="594" y="0"/>
                      </a:cxn>
                      <a:cxn ang="0">
                        <a:pos x="600" y="0"/>
                      </a:cxn>
                      <a:cxn ang="0">
                        <a:pos x="605" y="0"/>
                      </a:cxn>
                      <a:cxn ang="0">
                        <a:pos x="612" y="0"/>
                      </a:cxn>
                      <a:cxn ang="0">
                        <a:pos x="617" y="2"/>
                      </a:cxn>
                      <a:cxn ang="0">
                        <a:pos x="622" y="2"/>
                      </a:cxn>
                      <a:cxn ang="0">
                        <a:pos x="629" y="2"/>
                      </a:cxn>
                      <a:cxn ang="0">
                        <a:pos x="634" y="3"/>
                      </a:cxn>
                      <a:cxn ang="0">
                        <a:pos x="640" y="3"/>
                      </a:cxn>
                    </a:cxnLst>
                    <a:rect l="0" t="0" r="r" b="b"/>
                    <a:pathLst>
                      <a:path w="866" h="675">
                        <a:moveTo>
                          <a:pt x="640" y="3"/>
                        </a:moveTo>
                        <a:lnTo>
                          <a:pt x="660" y="7"/>
                        </a:lnTo>
                        <a:lnTo>
                          <a:pt x="678" y="12"/>
                        </a:lnTo>
                        <a:lnTo>
                          <a:pt x="697" y="18"/>
                        </a:lnTo>
                        <a:lnTo>
                          <a:pt x="716" y="24"/>
                        </a:lnTo>
                        <a:lnTo>
                          <a:pt x="733" y="32"/>
                        </a:lnTo>
                        <a:lnTo>
                          <a:pt x="750" y="40"/>
                        </a:lnTo>
                        <a:lnTo>
                          <a:pt x="766" y="49"/>
                        </a:lnTo>
                        <a:lnTo>
                          <a:pt x="782" y="60"/>
                        </a:lnTo>
                        <a:lnTo>
                          <a:pt x="814" y="87"/>
                        </a:lnTo>
                        <a:lnTo>
                          <a:pt x="838" y="116"/>
                        </a:lnTo>
                        <a:lnTo>
                          <a:pt x="854" y="145"/>
                        </a:lnTo>
                        <a:lnTo>
                          <a:pt x="863" y="176"/>
                        </a:lnTo>
                        <a:lnTo>
                          <a:pt x="866" y="209"/>
                        </a:lnTo>
                        <a:lnTo>
                          <a:pt x="862" y="242"/>
                        </a:lnTo>
                        <a:lnTo>
                          <a:pt x="855" y="277"/>
                        </a:lnTo>
                        <a:lnTo>
                          <a:pt x="843" y="313"/>
                        </a:lnTo>
                        <a:lnTo>
                          <a:pt x="827" y="351"/>
                        </a:lnTo>
                        <a:lnTo>
                          <a:pt x="809" y="390"/>
                        </a:lnTo>
                        <a:lnTo>
                          <a:pt x="789" y="430"/>
                        </a:lnTo>
                        <a:lnTo>
                          <a:pt x="767" y="471"/>
                        </a:lnTo>
                        <a:lnTo>
                          <a:pt x="746" y="515"/>
                        </a:lnTo>
                        <a:lnTo>
                          <a:pt x="724" y="559"/>
                        </a:lnTo>
                        <a:lnTo>
                          <a:pt x="702" y="604"/>
                        </a:lnTo>
                        <a:lnTo>
                          <a:pt x="684" y="651"/>
                        </a:lnTo>
                        <a:lnTo>
                          <a:pt x="681" y="656"/>
                        </a:lnTo>
                        <a:lnTo>
                          <a:pt x="678" y="663"/>
                        </a:lnTo>
                        <a:lnTo>
                          <a:pt x="676" y="668"/>
                        </a:lnTo>
                        <a:lnTo>
                          <a:pt x="673" y="675"/>
                        </a:lnTo>
                        <a:lnTo>
                          <a:pt x="3" y="665"/>
                        </a:lnTo>
                        <a:lnTo>
                          <a:pt x="0" y="629"/>
                        </a:lnTo>
                        <a:lnTo>
                          <a:pt x="0" y="593"/>
                        </a:lnTo>
                        <a:lnTo>
                          <a:pt x="3" y="557"/>
                        </a:lnTo>
                        <a:lnTo>
                          <a:pt x="7" y="522"/>
                        </a:lnTo>
                        <a:lnTo>
                          <a:pt x="12" y="486"/>
                        </a:lnTo>
                        <a:lnTo>
                          <a:pt x="20" y="450"/>
                        </a:lnTo>
                        <a:lnTo>
                          <a:pt x="30" y="414"/>
                        </a:lnTo>
                        <a:lnTo>
                          <a:pt x="40" y="379"/>
                        </a:lnTo>
                        <a:lnTo>
                          <a:pt x="59" y="338"/>
                        </a:lnTo>
                        <a:lnTo>
                          <a:pt x="81" y="298"/>
                        </a:lnTo>
                        <a:lnTo>
                          <a:pt x="105" y="260"/>
                        </a:lnTo>
                        <a:lnTo>
                          <a:pt x="132" y="224"/>
                        </a:lnTo>
                        <a:lnTo>
                          <a:pt x="161" y="190"/>
                        </a:lnTo>
                        <a:lnTo>
                          <a:pt x="192" y="160"/>
                        </a:lnTo>
                        <a:lnTo>
                          <a:pt x="225" y="131"/>
                        </a:lnTo>
                        <a:lnTo>
                          <a:pt x="260" y="104"/>
                        </a:lnTo>
                        <a:lnTo>
                          <a:pt x="297" y="80"/>
                        </a:lnTo>
                        <a:lnTo>
                          <a:pt x="336" y="59"/>
                        </a:lnTo>
                        <a:lnTo>
                          <a:pt x="376" y="41"/>
                        </a:lnTo>
                        <a:lnTo>
                          <a:pt x="417" y="27"/>
                        </a:lnTo>
                        <a:lnTo>
                          <a:pt x="460" y="15"/>
                        </a:lnTo>
                        <a:lnTo>
                          <a:pt x="504" y="7"/>
                        </a:lnTo>
                        <a:lnTo>
                          <a:pt x="549" y="2"/>
                        </a:lnTo>
                        <a:lnTo>
                          <a:pt x="594" y="0"/>
                        </a:lnTo>
                        <a:lnTo>
                          <a:pt x="600" y="0"/>
                        </a:lnTo>
                        <a:lnTo>
                          <a:pt x="605" y="0"/>
                        </a:lnTo>
                        <a:lnTo>
                          <a:pt x="612" y="0"/>
                        </a:lnTo>
                        <a:lnTo>
                          <a:pt x="617" y="2"/>
                        </a:lnTo>
                        <a:lnTo>
                          <a:pt x="622" y="2"/>
                        </a:lnTo>
                        <a:lnTo>
                          <a:pt x="629" y="2"/>
                        </a:lnTo>
                        <a:lnTo>
                          <a:pt x="634" y="3"/>
                        </a:lnTo>
                        <a:lnTo>
                          <a:pt x="640" y="3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7" name="Freeform 15"/>
                  <p:cNvSpPr>
                    <a:spLocks/>
                  </p:cNvSpPr>
                  <p:nvPr/>
                </p:nvSpPr>
                <p:spPr bwMode="auto">
                  <a:xfrm>
                    <a:off x="1976" y="2295"/>
                    <a:ext cx="337" cy="224"/>
                  </a:xfrm>
                  <a:custGeom>
                    <a:avLst/>
                    <a:gdLst/>
                    <a:ahLst/>
                    <a:cxnLst>
                      <a:cxn ang="0">
                        <a:pos x="548" y="0"/>
                      </a:cxn>
                      <a:cxn ang="0">
                        <a:pos x="564" y="0"/>
                      </a:cxn>
                      <a:cxn ang="0">
                        <a:pos x="578" y="0"/>
                      </a:cxn>
                      <a:cxn ang="0">
                        <a:pos x="594" y="1"/>
                      </a:cxn>
                      <a:cxn ang="0">
                        <a:pos x="609" y="2"/>
                      </a:cxn>
                      <a:cxn ang="0">
                        <a:pos x="624" y="4"/>
                      </a:cxn>
                      <a:cxn ang="0">
                        <a:pos x="638" y="6"/>
                      </a:cxn>
                      <a:cxn ang="0">
                        <a:pos x="653" y="9"/>
                      </a:cxn>
                      <a:cxn ang="0">
                        <a:pos x="668" y="13"/>
                      </a:cxn>
                      <a:cxn ang="0">
                        <a:pos x="681" y="17"/>
                      </a:cxn>
                      <a:cxn ang="0">
                        <a:pos x="694" y="21"/>
                      </a:cxn>
                      <a:cxn ang="0">
                        <a:pos x="708" y="26"/>
                      </a:cxn>
                      <a:cxn ang="0">
                        <a:pos x="721" y="31"/>
                      </a:cxn>
                      <a:cxn ang="0">
                        <a:pos x="733" y="38"/>
                      </a:cxn>
                      <a:cxn ang="0">
                        <a:pos x="746" y="45"/>
                      </a:cxn>
                      <a:cxn ang="0">
                        <a:pos x="757" y="51"/>
                      </a:cxn>
                      <a:cxn ang="0">
                        <a:pos x="769" y="59"/>
                      </a:cxn>
                      <a:cxn ang="0">
                        <a:pos x="799" y="86"/>
                      </a:cxn>
                      <a:cxn ang="0">
                        <a:pos x="821" y="113"/>
                      </a:cxn>
                      <a:cxn ang="0">
                        <a:pos x="833" y="141"/>
                      </a:cxn>
                      <a:cxn ang="0">
                        <a:pos x="839" y="170"/>
                      </a:cxn>
                      <a:cxn ang="0">
                        <a:pos x="839" y="200"/>
                      </a:cxn>
                      <a:cxn ang="0">
                        <a:pos x="833" y="231"/>
                      </a:cxn>
                      <a:cxn ang="0">
                        <a:pos x="822" y="264"/>
                      </a:cxn>
                      <a:cxn ang="0">
                        <a:pos x="807" y="297"/>
                      </a:cxn>
                      <a:cxn ang="0">
                        <a:pos x="789" y="333"/>
                      </a:cxn>
                      <a:cxn ang="0">
                        <a:pos x="769" y="369"/>
                      </a:cxn>
                      <a:cxn ang="0">
                        <a:pos x="746" y="408"/>
                      </a:cxn>
                      <a:cxn ang="0">
                        <a:pos x="724" y="446"/>
                      </a:cxn>
                      <a:cxn ang="0">
                        <a:pos x="701" y="488"/>
                      </a:cxn>
                      <a:cxn ang="0">
                        <a:pos x="678" y="530"/>
                      </a:cxn>
                      <a:cxn ang="0">
                        <a:pos x="657" y="574"/>
                      </a:cxn>
                      <a:cxn ang="0">
                        <a:pos x="638" y="619"/>
                      </a:cxn>
                      <a:cxn ang="0">
                        <a:pos x="633" y="633"/>
                      </a:cxn>
                      <a:cxn ang="0">
                        <a:pos x="629" y="645"/>
                      </a:cxn>
                      <a:cxn ang="0">
                        <a:pos x="624" y="658"/>
                      </a:cxn>
                      <a:cxn ang="0">
                        <a:pos x="618" y="671"/>
                      </a:cxn>
                      <a:cxn ang="0">
                        <a:pos x="3" y="663"/>
                      </a:cxn>
                      <a:cxn ang="0">
                        <a:pos x="0" y="622"/>
                      </a:cxn>
                      <a:cxn ang="0">
                        <a:pos x="2" y="579"/>
                      </a:cxn>
                      <a:cxn ang="0">
                        <a:pos x="6" y="537"/>
                      </a:cxn>
                      <a:cxn ang="0">
                        <a:pos x="11" y="494"/>
                      </a:cxn>
                      <a:cxn ang="0">
                        <a:pos x="19" y="452"/>
                      </a:cxn>
                      <a:cxn ang="0">
                        <a:pos x="31" y="409"/>
                      </a:cxn>
                      <a:cxn ang="0">
                        <a:pos x="43" y="368"/>
                      </a:cxn>
                      <a:cxn ang="0">
                        <a:pos x="59" y="328"/>
                      </a:cxn>
                      <a:cxn ang="0">
                        <a:pos x="77" y="293"/>
                      </a:cxn>
                      <a:cxn ang="0">
                        <a:pos x="99" y="260"/>
                      </a:cxn>
                      <a:cxn ang="0">
                        <a:pos x="123" y="230"/>
                      </a:cxn>
                      <a:cxn ang="0">
                        <a:pos x="147" y="199"/>
                      </a:cxn>
                      <a:cxn ang="0">
                        <a:pos x="173" y="171"/>
                      </a:cxn>
                      <a:cxn ang="0">
                        <a:pos x="201" y="145"/>
                      </a:cxn>
                      <a:cxn ang="0">
                        <a:pos x="231" y="121"/>
                      </a:cxn>
                      <a:cxn ang="0">
                        <a:pos x="261" y="98"/>
                      </a:cxn>
                      <a:cxn ang="0">
                        <a:pos x="293" y="78"/>
                      </a:cxn>
                      <a:cxn ang="0">
                        <a:pos x="327" y="59"/>
                      </a:cxn>
                      <a:cxn ang="0">
                        <a:pos x="361" y="43"/>
                      </a:cxn>
                      <a:cxn ang="0">
                        <a:pos x="397" y="30"/>
                      </a:cxn>
                      <a:cxn ang="0">
                        <a:pos x="433" y="18"/>
                      </a:cxn>
                      <a:cxn ang="0">
                        <a:pos x="470" y="9"/>
                      </a:cxn>
                      <a:cxn ang="0">
                        <a:pos x="509" y="4"/>
                      </a:cxn>
                      <a:cxn ang="0">
                        <a:pos x="548" y="0"/>
                      </a:cxn>
                    </a:cxnLst>
                    <a:rect l="0" t="0" r="r" b="b"/>
                    <a:pathLst>
                      <a:path w="839" h="671">
                        <a:moveTo>
                          <a:pt x="548" y="0"/>
                        </a:moveTo>
                        <a:lnTo>
                          <a:pt x="564" y="0"/>
                        </a:lnTo>
                        <a:lnTo>
                          <a:pt x="578" y="0"/>
                        </a:lnTo>
                        <a:lnTo>
                          <a:pt x="594" y="1"/>
                        </a:lnTo>
                        <a:lnTo>
                          <a:pt x="609" y="2"/>
                        </a:lnTo>
                        <a:lnTo>
                          <a:pt x="624" y="4"/>
                        </a:lnTo>
                        <a:lnTo>
                          <a:pt x="638" y="6"/>
                        </a:lnTo>
                        <a:lnTo>
                          <a:pt x="653" y="9"/>
                        </a:lnTo>
                        <a:lnTo>
                          <a:pt x="668" y="13"/>
                        </a:lnTo>
                        <a:lnTo>
                          <a:pt x="681" y="17"/>
                        </a:lnTo>
                        <a:lnTo>
                          <a:pt x="694" y="21"/>
                        </a:lnTo>
                        <a:lnTo>
                          <a:pt x="708" y="26"/>
                        </a:lnTo>
                        <a:lnTo>
                          <a:pt x="721" y="31"/>
                        </a:lnTo>
                        <a:lnTo>
                          <a:pt x="733" y="38"/>
                        </a:lnTo>
                        <a:lnTo>
                          <a:pt x="746" y="45"/>
                        </a:lnTo>
                        <a:lnTo>
                          <a:pt x="757" y="51"/>
                        </a:lnTo>
                        <a:lnTo>
                          <a:pt x="769" y="59"/>
                        </a:lnTo>
                        <a:lnTo>
                          <a:pt x="799" y="86"/>
                        </a:lnTo>
                        <a:lnTo>
                          <a:pt x="821" y="113"/>
                        </a:lnTo>
                        <a:lnTo>
                          <a:pt x="833" y="141"/>
                        </a:lnTo>
                        <a:lnTo>
                          <a:pt x="839" y="170"/>
                        </a:lnTo>
                        <a:lnTo>
                          <a:pt x="839" y="200"/>
                        </a:lnTo>
                        <a:lnTo>
                          <a:pt x="833" y="231"/>
                        </a:lnTo>
                        <a:lnTo>
                          <a:pt x="822" y="264"/>
                        </a:lnTo>
                        <a:lnTo>
                          <a:pt x="807" y="297"/>
                        </a:lnTo>
                        <a:lnTo>
                          <a:pt x="789" y="333"/>
                        </a:lnTo>
                        <a:lnTo>
                          <a:pt x="769" y="369"/>
                        </a:lnTo>
                        <a:lnTo>
                          <a:pt x="746" y="408"/>
                        </a:lnTo>
                        <a:lnTo>
                          <a:pt x="724" y="446"/>
                        </a:lnTo>
                        <a:lnTo>
                          <a:pt x="701" y="488"/>
                        </a:lnTo>
                        <a:lnTo>
                          <a:pt x="678" y="530"/>
                        </a:lnTo>
                        <a:lnTo>
                          <a:pt x="657" y="574"/>
                        </a:lnTo>
                        <a:lnTo>
                          <a:pt x="638" y="619"/>
                        </a:lnTo>
                        <a:lnTo>
                          <a:pt x="633" y="633"/>
                        </a:lnTo>
                        <a:lnTo>
                          <a:pt x="629" y="645"/>
                        </a:lnTo>
                        <a:lnTo>
                          <a:pt x="624" y="658"/>
                        </a:lnTo>
                        <a:lnTo>
                          <a:pt x="618" y="671"/>
                        </a:lnTo>
                        <a:lnTo>
                          <a:pt x="3" y="663"/>
                        </a:lnTo>
                        <a:lnTo>
                          <a:pt x="0" y="622"/>
                        </a:lnTo>
                        <a:lnTo>
                          <a:pt x="2" y="579"/>
                        </a:lnTo>
                        <a:lnTo>
                          <a:pt x="6" y="537"/>
                        </a:lnTo>
                        <a:lnTo>
                          <a:pt x="11" y="494"/>
                        </a:lnTo>
                        <a:lnTo>
                          <a:pt x="19" y="452"/>
                        </a:lnTo>
                        <a:lnTo>
                          <a:pt x="31" y="409"/>
                        </a:lnTo>
                        <a:lnTo>
                          <a:pt x="43" y="368"/>
                        </a:lnTo>
                        <a:lnTo>
                          <a:pt x="59" y="328"/>
                        </a:lnTo>
                        <a:lnTo>
                          <a:pt x="77" y="293"/>
                        </a:lnTo>
                        <a:lnTo>
                          <a:pt x="99" y="260"/>
                        </a:lnTo>
                        <a:lnTo>
                          <a:pt x="123" y="230"/>
                        </a:lnTo>
                        <a:lnTo>
                          <a:pt x="147" y="199"/>
                        </a:lnTo>
                        <a:lnTo>
                          <a:pt x="173" y="171"/>
                        </a:lnTo>
                        <a:lnTo>
                          <a:pt x="201" y="145"/>
                        </a:lnTo>
                        <a:lnTo>
                          <a:pt x="231" y="121"/>
                        </a:lnTo>
                        <a:lnTo>
                          <a:pt x="261" y="98"/>
                        </a:lnTo>
                        <a:lnTo>
                          <a:pt x="293" y="78"/>
                        </a:lnTo>
                        <a:lnTo>
                          <a:pt x="327" y="59"/>
                        </a:lnTo>
                        <a:lnTo>
                          <a:pt x="361" y="43"/>
                        </a:lnTo>
                        <a:lnTo>
                          <a:pt x="397" y="30"/>
                        </a:lnTo>
                        <a:lnTo>
                          <a:pt x="433" y="18"/>
                        </a:lnTo>
                        <a:lnTo>
                          <a:pt x="470" y="9"/>
                        </a:lnTo>
                        <a:lnTo>
                          <a:pt x="509" y="4"/>
                        </a:lnTo>
                        <a:lnTo>
                          <a:pt x="548" y="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8" name="Freeform 16"/>
                  <p:cNvSpPr>
                    <a:spLocks/>
                  </p:cNvSpPr>
                  <p:nvPr/>
                </p:nvSpPr>
                <p:spPr bwMode="auto">
                  <a:xfrm>
                    <a:off x="1977" y="2296"/>
                    <a:ext cx="329" cy="223"/>
                  </a:xfrm>
                  <a:custGeom>
                    <a:avLst/>
                    <a:gdLst/>
                    <a:ahLst/>
                    <a:cxnLst>
                      <a:cxn ang="0">
                        <a:pos x="388" y="27"/>
                      </a:cxn>
                      <a:cxn ang="0">
                        <a:pos x="413" y="19"/>
                      </a:cxn>
                      <a:cxn ang="0">
                        <a:pos x="438" y="13"/>
                      </a:cxn>
                      <a:cxn ang="0">
                        <a:pos x="464" y="8"/>
                      </a:cxn>
                      <a:cxn ang="0">
                        <a:pos x="488" y="4"/>
                      </a:cxn>
                      <a:cxn ang="0">
                        <a:pos x="513" y="1"/>
                      </a:cxn>
                      <a:cxn ang="0">
                        <a:pos x="538" y="0"/>
                      </a:cxn>
                      <a:cxn ang="0">
                        <a:pos x="562" y="0"/>
                      </a:cxn>
                      <a:cxn ang="0">
                        <a:pos x="586" y="1"/>
                      </a:cxn>
                      <a:cxn ang="0">
                        <a:pos x="610" y="2"/>
                      </a:cxn>
                      <a:cxn ang="0">
                        <a:pos x="633" y="6"/>
                      </a:cxn>
                      <a:cxn ang="0">
                        <a:pos x="656" y="12"/>
                      </a:cxn>
                      <a:cxn ang="0">
                        <a:pos x="677" y="18"/>
                      </a:cxn>
                      <a:cxn ang="0">
                        <a:pos x="698" y="26"/>
                      </a:cxn>
                      <a:cxn ang="0">
                        <a:pos x="717" y="35"/>
                      </a:cxn>
                      <a:cxn ang="0">
                        <a:pos x="737" y="46"/>
                      </a:cxn>
                      <a:cxn ang="0">
                        <a:pos x="754" y="58"/>
                      </a:cxn>
                      <a:cxn ang="0">
                        <a:pos x="782" y="83"/>
                      </a:cxn>
                      <a:cxn ang="0">
                        <a:pos x="801" y="109"/>
                      </a:cxn>
                      <a:cxn ang="0">
                        <a:pos x="811" y="135"/>
                      </a:cxn>
                      <a:cxn ang="0">
                        <a:pos x="815" y="162"/>
                      </a:cxn>
                      <a:cxn ang="0">
                        <a:pos x="811" y="190"/>
                      </a:cxn>
                      <a:cxn ang="0">
                        <a:pos x="803" y="219"/>
                      </a:cxn>
                      <a:cxn ang="0">
                        <a:pos x="789" y="250"/>
                      </a:cxn>
                      <a:cxn ang="0">
                        <a:pos x="771" y="281"/>
                      </a:cxn>
                      <a:cxn ang="0">
                        <a:pos x="752" y="313"/>
                      </a:cxn>
                      <a:cxn ang="0">
                        <a:pos x="728" y="348"/>
                      </a:cxn>
                      <a:cxn ang="0">
                        <a:pos x="704" y="383"/>
                      </a:cxn>
                      <a:cxn ang="0">
                        <a:pos x="680" y="420"/>
                      </a:cxn>
                      <a:cxn ang="0">
                        <a:pos x="656" y="458"/>
                      </a:cxn>
                      <a:cxn ang="0">
                        <a:pos x="633" y="498"/>
                      </a:cxn>
                      <a:cxn ang="0">
                        <a:pos x="612" y="541"/>
                      </a:cxn>
                      <a:cxn ang="0">
                        <a:pos x="594" y="585"/>
                      </a:cxn>
                      <a:cxn ang="0">
                        <a:pos x="588" y="605"/>
                      </a:cxn>
                      <a:cxn ang="0">
                        <a:pos x="580" y="626"/>
                      </a:cxn>
                      <a:cxn ang="0">
                        <a:pos x="572" y="646"/>
                      </a:cxn>
                      <a:cxn ang="0">
                        <a:pos x="564" y="667"/>
                      </a:cxn>
                      <a:cxn ang="0">
                        <a:pos x="3" y="659"/>
                      </a:cxn>
                      <a:cxn ang="0">
                        <a:pos x="0" y="613"/>
                      </a:cxn>
                      <a:cxn ang="0">
                        <a:pos x="2" y="565"/>
                      </a:cxn>
                      <a:cxn ang="0">
                        <a:pos x="7" y="517"/>
                      </a:cxn>
                      <a:cxn ang="0">
                        <a:pos x="15" y="469"/>
                      </a:cxn>
                      <a:cxn ang="0">
                        <a:pos x="26" y="421"/>
                      </a:cxn>
                      <a:cxn ang="0">
                        <a:pos x="40" y="375"/>
                      </a:cxn>
                      <a:cxn ang="0">
                        <a:pos x="57" y="329"/>
                      </a:cxn>
                      <a:cxn ang="0">
                        <a:pos x="76" y="285"/>
                      </a:cxn>
                      <a:cxn ang="0">
                        <a:pos x="91" y="263"/>
                      </a:cxn>
                      <a:cxn ang="0">
                        <a:pos x="105" y="242"/>
                      </a:cxn>
                      <a:cxn ang="0">
                        <a:pos x="121" y="222"/>
                      </a:cxn>
                      <a:cxn ang="0">
                        <a:pos x="139" y="202"/>
                      </a:cxn>
                      <a:cxn ang="0">
                        <a:pos x="156" y="182"/>
                      </a:cxn>
                      <a:cxn ang="0">
                        <a:pos x="173" y="163"/>
                      </a:cxn>
                      <a:cxn ang="0">
                        <a:pos x="192" y="146"/>
                      </a:cxn>
                      <a:cxn ang="0">
                        <a:pos x="212" y="129"/>
                      </a:cxn>
                      <a:cxn ang="0">
                        <a:pos x="232" y="113"/>
                      </a:cxn>
                      <a:cxn ang="0">
                        <a:pos x="253" y="98"/>
                      </a:cxn>
                      <a:cxn ang="0">
                        <a:pos x="273" y="83"/>
                      </a:cxn>
                      <a:cxn ang="0">
                        <a:pos x="296" y="70"/>
                      </a:cxn>
                      <a:cxn ang="0">
                        <a:pos x="319" y="58"/>
                      </a:cxn>
                      <a:cxn ang="0">
                        <a:pos x="341" y="47"/>
                      </a:cxn>
                      <a:cxn ang="0">
                        <a:pos x="364" y="37"/>
                      </a:cxn>
                      <a:cxn ang="0">
                        <a:pos x="388" y="27"/>
                      </a:cxn>
                    </a:cxnLst>
                    <a:rect l="0" t="0" r="r" b="b"/>
                    <a:pathLst>
                      <a:path w="815" h="667">
                        <a:moveTo>
                          <a:pt x="388" y="27"/>
                        </a:moveTo>
                        <a:lnTo>
                          <a:pt x="413" y="19"/>
                        </a:lnTo>
                        <a:lnTo>
                          <a:pt x="438" y="13"/>
                        </a:lnTo>
                        <a:lnTo>
                          <a:pt x="464" y="8"/>
                        </a:lnTo>
                        <a:lnTo>
                          <a:pt x="488" y="4"/>
                        </a:lnTo>
                        <a:lnTo>
                          <a:pt x="513" y="1"/>
                        </a:lnTo>
                        <a:lnTo>
                          <a:pt x="538" y="0"/>
                        </a:lnTo>
                        <a:lnTo>
                          <a:pt x="562" y="0"/>
                        </a:lnTo>
                        <a:lnTo>
                          <a:pt x="586" y="1"/>
                        </a:lnTo>
                        <a:lnTo>
                          <a:pt x="610" y="2"/>
                        </a:lnTo>
                        <a:lnTo>
                          <a:pt x="633" y="6"/>
                        </a:lnTo>
                        <a:lnTo>
                          <a:pt x="656" y="12"/>
                        </a:lnTo>
                        <a:lnTo>
                          <a:pt x="677" y="18"/>
                        </a:lnTo>
                        <a:lnTo>
                          <a:pt x="698" y="26"/>
                        </a:lnTo>
                        <a:lnTo>
                          <a:pt x="717" y="35"/>
                        </a:lnTo>
                        <a:lnTo>
                          <a:pt x="737" y="46"/>
                        </a:lnTo>
                        <a:lnTo>
                          <a:pt x="754" y="58"/>
                        </a:lnTo>
                        <a:lnTo>
                          <a:pt x="782" y="83"/>
                        </a:lnTo>
                        <a:lnTo>
                          <a:pt x="801" y="109"/>
                        </a:lnTo>
                        <a:lnTo>
                          <a:pt x="811" y="135"/>
                        </a:lnTo>
                        <a:lnTo>
                          <a:pt x="815" y="162"/>
                        </a:lnTo>
                        <a:lnTo>
                          <a:pt x="811" y="190"/>
                        </a:lnTo>
                        <a:lnTo>
                          <a:pt x="803" y="219"/>
                        </a:lnTo>
                        <a:lnTo>
                          <a:pt x="789" y="250"/>
                        </a:lnTo>
                        <a:lnTo>
                          <a:pt x="771" y="281"/>
                        </a:lnTo>
                        <a:lnTo>
                          <a:pt x="752" y="313"/>
                        </a:lnTo>
                        <a:lnTo>
                          <a:pt x="728" y="348"/>
                        </a:lnTo>
                        <a:lnTo>
                          <a:pt x="704" y="383"/>
                        </a:lnTo>
                        <a:lnTo>
                          <a:pt x="680" y="420"/>
                        </a:lnTo>
                        <a:lnTo>
                          <a:pt x="656" y="458"/>
                        </a:lnTo>
                        <a:lnTo>
                          <a:pt x="633" y="498"/>
                        </a:lnTo>
                        <a:lnTo>
                          <a:pt x="612" y="541"/>
                        </a:lnTo>
                        <a:lnTo>
                          <a:pt x="594" y="585"/>
                        </a:lnTo>
                        <a:lnTo>
                          <a:pt x="588" y="605"/>
                        </a:lnTo>
                        <a:lnTo>
                          <a:pt x="580" y="626"/>
                        </a:lnTo>
                        <a:lnTo>
                          <a:pt x="572" y="646"/>
                        </a:lnTo>
                        <a:lnTo>
                          <a:pt x="564" y="667"/>
                        </a:lnTo>
                        <a:lnTo>
                          <a:pt x="3" y="659"/>
                        </a:lnTo>
                        <a:lnTo>
                          <a:pt x="0" y="613"/>
                        </a:lnTo>
                        <a:lnTo>
                          <a:pt x="2" y="565"/>
                        </a:lnTo>
                        <a:lnTo>
                          <a:pt x="7" y="517"/>
                        </a:lnTo>
                        <a:lnTo>
                          <a:pt x="15" y="469"/>
                        </a:lnTo>
                        <a:lnTo>
                          <a:pt x="26" y="421"/>
                        </a:lnTo>
                        <a:lnTo>
                          <a:pt x="40" y="375"/>
                        </a:lnTo>
                        <a:lnTo>
                          <a:pt x="57" y="329"/>
                        </a:lnTo>
                        <a:lnTo>
                          <a:pt x="76" y="285"/>
                        </a:lnTo>
                        <a:lnTo>
                          <a:pt x="91" y="263"/>
                        </a:lnTo>
                        <a:lnTo>
                          <a:pt x="105" y="242"/>
                        </a:lnTo>
                        <a:lnTo>
                          <a:pt x="121" y="222"/>
                        </a:lnTo>
                        <a:lnTo>
                          <a:pt x="139" y="202"/>
                        </a:lnTo>
                        <a:lnTo>
                          <a:pt x="156" y="182"/>
                        </a:lnTo>
                        <a:lnTo>
                          <a:pt x="173" y="163"/>
                        </a:lnTo>
                        <a:lnTo>
                          <a:pt x="192" y="146"/>
                        </a:lnTo>
                        <a:lnTo>
                          <a:pt x="212" y="129"/>
                        </a:lnTo>
                        <a:lnTo>
                          <a:pt x="232" y="113"/>
                        </a:lnTo>
                        <a:lnTo>
                          <a:pt x="253" y="98"/>
                        </a:lnTo>
                        <a:lnTo>
                          <a:pt x="273" y="83"/>
                        </a:lnTo>
                        <a:lnTo>
                          <a:pt x="296" y="70"/>
                        </a:lnTo>
                        <a:lnTo>
                          <a:pt x="319" y="58"/>
                        </a:lnTo>
                        <a:lnTo>
                          <a:pt x="341" y="47"/>
                        </a:lnTo>
                        <a:lnTo>
                          <a:pt x="364" y="37"/>
                        </a:lnTo>
                        <a:lnTo>
                          <a:pt x="388" y="27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199" name="Freeform 17"/>
                  <p:cNvSpPr>
                    <a:spLocks/>
                  </p:cNvSpPr>
                  <p:nvPr/>
                </p:nvSpPr>
                <p:spPr bwMode="auto">
                  <a:xfrm>
                    <a:off x="1979" y="2298"/>
                    <a:ext cx="319" cy="220"/>
                  </a:xfrm>
                  <a:custGeom>
                    <a:avLst/>
                    <a:gdLst/>
                    <a:ahLst/>
                    <a:cxnLst>
                      <a:cxn ang="0">
                        <a:pos x="89" y="257"/>
                      </a:cxn>
                      <a:cxn ang="0">
                        <a:pos x="91" y="254"/>
                      </a:cxn>
                      <a:cxn ang="0">
                        <a:pos x="92" y="251"/>
                      </a:cxn>
                      <a:cxn ang="0">
                        <a:pos x="93" y="249"/>
                      </a:cxn>
                      <a:cxn ang="0">
                        <a:pos x="95" y="246"/>
                      </a:cxn>
                      <a:cxn ang="0">
                        <a:pos x="113" y="221"/>
                      </a:cxn>
                      <a:cxn ang="0">
                        <a:pos x="135" y="195"/>
                      </a:cxn>
                      <a:cxn ang="0">
                        <a:pos x="156" y="171"/>
                      </a:cxn>
                      <a:cxn ang="0">
                        <a:pos x="179" y="149"/>
                      </a:cxn>
                      <a:cxn ang="0">
                        <a:pos x="201" y="129"/>
                      </a:cxn>
                      <a:cxn ang="0">
                        <a:pos x="227" y="109"/>
                      </a:cxn>
                      <a:cxn ang="0">
                        <a:pos x="252" y="90"/>
                      </a:cxn>
                      <a:cxn ang="0">
                        <a:pos x="279" y="73"/>
                      </a:cxn>
                      <a:cxn ang="0">
                        <a:pos x="308" y="57"/>
                      </a:cxn>
                      <a:cxn ang="0">
                        <a:pos x="339" y="44"/>
                      </a:cxn>
                      <a:cxn ang="0">
                        <a:pos x="369" y="32"/>
                      </a:cxn>
                      <a:cxn ang="0">
                        <a:pos x="400" y="22"/>
                      </a:cxn>
                      <a:cxn ang="0">
                        <a:pos x="432" y="13"/>
                      </a:cxn>
                      <a:cxn ang="0">
                        <a:pos x="464" y="7"/>
                      </a:cxn>
                      <a:cxn ang="0">
                        <a:pos x="494" y="3"/>
                      </a:cxn>
                      <a:cxn ang="0">
                        <a:pos x="526" y="0"/>
                      </a:cxn>
                      <a:cxn ang="0">
                        <a:pos x="557" y="0"/>
                      </a:cxn>
                      <a:cxn ang="0">
                        <a:pos x="586" y="1"/>
                      </a:cxn>
                      <a:cxn ang="0">
                        <a:pos x="616" y="4"/>
                      </a:cxn>
                      <a:cxn ang="0">
                        <a:pos x="644" y="9"/>
                      </a:cxn>
                      <a:cxn ang="0">
                        <a:pos x="670" y="17"/>
                      </a:cxn>
                      <a:cxn ang="0">
                        <a:pos x="694" y="28"/>
                      </a:cxn>
                      <a:cxn ang="0">
                        <a:pos x="718" y="40"/>
                      </a:cxn>
                      <a:cxn ang="0">
                        <a:pos x="740" y="54"/>
                      </a:cxn>
                      <a:cxn ang="0">
                        <a:pos x="766" y="78"/>
                      </a:cxn>
                      <a:cxn ang="0">
                        <a:pos x="782" y="102"/>
                      </a:cxn>
                      <a:cxn ang="0">
                        <a:pos x="790" y="128"/>
                      </a:cxn>
                      <a:cxn ang="0">
                        <a:pos x="791" y="153"/>
                      </a:cxn>
                      <a:cxn ang="0">
                        <a:pos x="785" y="178"/>
                      </a:cxn>
                      <a:cxn ang="0">
                        <a:pos x="773" y="205"/>
                      </a:cxn>
                      <a:cxn ang="0">
                        <a:pos x="757" y="233"/>
                      </a:cxn>
                      <a:cxn ang="0">
                        <a:pos x="737" y="262"/>
                      </a:cxn>
                      <a:cxn ang="0">
                        <a:pos x="713" y="292"/>
                      </a:cxn>
                      <a:cxn ang="0">
                        <a:pos x="688" y="324"/>
                      </a:cxn>
                      <a:cxn ang="0">
                        <a:pos x="662" y="358"/>
                      </a:cxn>
                      <a:cxn ang="0">
                        <a:pos x="636" y="392"/>
                      </a:cxn>
                      <a:cxn ang="0">
                        <a:pos x="610" y="428"/>
                      </a:cxn>
                      <a:cxn ang="0">
                        <a:pos x="588" y="467"/>
                      </a:cxn>
                      <a:cxn ang="0">
                        <a:pos x="568" y="508"/>
                      </a:cxn>
                      <a:cxn ang="0">
                        <a:pos x="550" y="550"/>
                      </a:cxn>
                      <a:cxn ang="0">
                        <a:pos x="541" y="577"/>
                      </a:cxn>
                      <a:cxn ang="0">
                        <a:pos x="532" y="605"/>
                      </a:cxn>
                      <a:cxn ang="0">
                        <a:pos x="521" y="633"/>
                      </a:cxn>
                      <a:cxn ang="0">
                        <a:pos x="512" y="661"/>
                      </a:cxn>
                      <a:cxn ang="0">
                        <a:pos x="2" y="654"/>
                      </a:cxn>
                      <a:cxn ang="0">
                        <a:pos x="0" y="604"/>
                      </a:cxn>
                      <a:cxn ang="0">
                        <a:pos x="2" y="553"/>
                      </a:cxn>
                      <a:cxn ang="0">
                        <a:pos x="8" y="501"/>
                      </a:cxn>
                      <a:cxn ang="0">
                        <a:pos x="18" y="451"/>
                      </a:cxn>
                      <a:cxn ang="0">
                        <a:pos x="31" y="400"/>
                      </a:cxn>
                      <a:cxn ang="0">
                        <a:pos x="48" y="350"/>
                      </a:cxn>
                      <a:cxn ang="0">
                        <a:pos x="67" y="302"/>
                      </a:cxn>
                      <a:cxn ang="0">
                        <a:pos x="89" y="257"/>
                      </a:cxn>
                    </a:cxnLst>
                    <a:rect l="0" t="0" r="r" b="b"/>
                    <a:pathLst>
                      <a:path w="791" h="661">
                        <a:moveTo>
                          <a:pt x="89" y="257"/>
                        </a:moveTo>
                        <a:lnTo>
                          <a:pt x="91" y="254"/>
                        </a:lnTo>
                        <a:lnTo>
                          <a:pt x="92" y="251"/>
                        </a:lnTo>
                        <a:lnTo>
                          <a:pt x="93" y="249"/>
                        </a:lnTo>
                        <a:lnTo>
                          <a:pt x="95" y="246"/>
                        </a:lnTo>
                        <a:lnTo>
                          <a:pt x="113" y="221"/>
                        </a:lnTo>
                        <a:lnTo>
                          <a:pt x="135" y="195"/>
                        </a:lnTo>
                        <a:lnTo>
                          <a:pt x="156" y="171"/>
                        </a:lnTo>
                        <a:lnTo>
                          <a:pt x="179" y="149"/>
                        </a:lnTo>
                        <a:lnTo>
                          <a:pt x="201" y="129"/>
                        </a:lnTo>
                        <a:lnTo>
                          <a:pt x="227" y="109"/>
                        </a:lnTo>
                        <a:lnTo>
                          <a:pt x="252" y="90"/>
                        </a:lnTo>
                        <a:lnTo>
                          <a:pt x="279" y="73"/>
                        </a:lnTo>
                        <a:lnTo>
                          <a:pt x="308" y="57"/>
                        </a:lnTo>
                        <a:lnTo>
                          <a:pt x="339" y="44"/>
                        </a:lnTo>
                        <a:lnTo>
                          <a:pt x="369" y="32"/>
                        </a:lnTo>
                        <a:lnTo>
                          <a:pt x="400" y="22"/>
                        </a:lnTo>
                        <a:lnTo>
                          <a:pt x="432" y="13"/>
                        </a:lnTo>
                        <a:lnTo>
                          <a:pt x="464" y="7"/>
                        </a:lnTo>
                        <a:lnTo>
                          <a:pt x="494" y="3"/>
                        </a:lnTo>
                        <a:lnTo>
                          <a:pt x="526" y="0"/>
                        </a:lnTo>
                        <a:lnTo>
                          <a:pt x="557" y="0"/>
                        </a:lnTo>
                        <a:lnTo>
                          <a:pt x="586" y="1"/>
                        </a:lnTo>
                        <a:lnTo>
                          <a:pt x="616" y="4"/>
                        </a:lnTo>
                        <a:lnTo>
                          <a:pt x="644" y="9"/>
                        </a:lnTo>
                        <a:lnTo>
                          <a:pt x="670" y="17"/>
                        </a:lnTo>
                        <a:lnTo>
                          <a:pt x="694" y="28"/>
                        </a:lnTo>
                        <a:lnTo>
                          <a:pt x="718" y="40"/>
                        </a:lnTo>
                        <a:lnTo>
                          <a:pt x="740" y="54"/>
                        </a:lnTo>
                        <a:lnTo>
                          <a:pt x="766" y="78"/>
                        </a:lnTo>
                        <a:lnTo>
                          <a:pt x="782" y="102"/>
                        </a:lnTo>
                        <a:lnTo>
                          <a:pt x="790" y="128"/>
                        </a:lnTo>
                        <a:lnTo>
                          <a:pt x="791" y="153"/>
                        </a:lnTo>
                        <a:lnTo>
                          <a:pt x="785" y="178"/>
                        </a:lnTo>
                        <a:lnTo>
                          <a:pt x="773" y="205"/>
                        </a:lnTo>
                        <a:lnTo>
                          <a:pt x="757" y="233"/>
                        </a:lnTo>
                        <a:lnTo>
                          <a:pt x="737" y="262"/>
                        </a:lnTo>
                        <a:lnTo>
                          <a:pt x="713" y="292"/>
                        </a:lnTo>
                        <a:lnTo>
                          <a:pt x="688" y="324"/>
                        </a:lnTo>
                        <a:lnTo>
                          <a:pt x="662" y="358"/>
                        </a:lnTo>
                        <a:lnTo>
                          <a:pt x="636" y="392"/>
                        </a:lnTo>
                        <a:lnTo>
                          <a:pt x="610" y="428"/>
                        </a:lnTo>
                        <a:lnTo>
                          <a:pt x="588" y="467"/>
                        </a:lnTo>
                        <a:lnTo>
                          <a:pt x="568" y="508"/>
                        </a:lnTo>
                        <a:lnTo>
                          <a:pt x="550" y="550"/>
                        </a:lnTo>
                        <a:lnTo>
                          <a:pt x="541" y="577"/>
                        </a:lnTo>
                        <a:lnTo>
                          <a:pt x="532" y="605"/>
                        </a:lnTo>
                        <a:lnTo>
                          <a:pt x="521" y="633"/>
                        </a:lnTo>
                        <a:lnTo>
                          <a:pt x="512" y="661"/>
                        </a:lnTo>
                        <a:lnTo>
                          <a:pt x="2" y="654"/>
                        </a:lnTo>
                        <a:lnTo>
                          <a:pt x="0" y="604"/>
                        </a:lnTo>
                        <a:lnTo>
                          <a:pt x="2" y="553"/>
                        </a:lnTo>
                        <a:lnTo>
                          <a:pt x="8" y="501"/>
                        </a:lnTo>
                        <a:lnTo>
                          <a:pt x="18" y="451"/>
                        </a:lnTo>
                        <a:lnTo>
                          <a:pt x="31" y="400"/>
                        </a:lnTo>
                        <a:lnTo>
                          <a:pt x="48" y="350"/>
                        </a:lnTo>
                        <a:lnTo>
                          <a:pt x="67" y="302"/>
                        </a:lnTo>
                        <a:lnTo>
                          <a:pt x="89" y="257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0" name="Freeform 18"/>
                  <p:cNvSpPr>
                    <a:spLocks/>
                  </p:cNvSpPr>
                  <p:nvPr/>
                </p:nvSpPr>
                <p:spPr bwMode="auto">
                  <a:xfrm>
                    <a:off x="1980" y="2299"/>
                    <a:ext cx="311" cy="219"/>
                  </a:xfrm>
                  <a:custGeom>
                    <a:avLst/>
                    <a:gdLst/>
                    <a:ahLst/>
                    <a:cxnLst>
                      <a:cxn ang="0">
                        <a:pos x="92" y="251"/>
                      </a:cxn>
                      <a:cxn ang="0">
                        <a:pos x="100" y="235"/>
                      </a:cxn>
                      <a:cxn ang="0">
                        <a:pos x="109" y="221"/>
                      </a:cxn>
                      <a:cxn ang="0">
                        <a:pos x="118" y="207"/>
                      </a:cxn>
                      <a:cxn ang="0">
                        <a:pos x="129" y="194"/>
                      </a:cxn>
                      <a:cxn ang="0">
                        <a:pos x="137" y="186"/>
                      </a:cxn>
                      <a:cxn ang="0">
                        <a:pos x="144" y="178"/>
                      </a:cxn>
                      <a:cxn ang="0">
                        <a:pos x="152" y="170"/>
                      </a:cxn>
                      <a:cxn ang="0">
                        <a:pos x="158" y="162"/>
                      </a:cxn>
                      <a:cxn ang="0">
                        <a:pos x="166" y="154"/>
                      </a:cxn>
                      <a:cxn ang="0">
                        <a:pos x="173" y="146"/>
                      </a:cxn>
                      <a:cxn ang="0">
                        <a:pos x="181" y="139"/>
                      </a:cxn>
                      <a:cxn ang="0">
                        <a:pos x="189" y="132"/>
                      </a:cxn>
                      <a:cxn ang="0">
                        <a:pos x="220" y="108"/>
                      </a:cxn>
                      <a:cxn ang="0">
                        <a:pos x="253" y="86"/>
                      </a:cxn>
                      <a:cxn ang="0">
                        <a:pos x="286" y="66"/>
                      </a:cxn>
                      <a:cxn ang="0">
                        <a:pos x="322" y="50"/>
                      </a:cxn>
                      <a:cxn ang="0">
                        <a:pos x="358" y="36"/>
                      </a:cxn>
                      <a:cxn ang="0">
                        <a:pos x="395" y="22"/>
                      </a:cxn>
                      <a:cxn ang="0">
                        <a:pos x="433" y="13"/>
                      </a:cxn>
                      <a:cxn ang="0">
                        <a:pos x="470" y="5"/>
                      </a:cxn>
                      <a:cxn ang="0">
                        <a:pos x="507" y="1"/>
                      </a:cxn>
                      <a:cxn ang="0">
                        <a:pos x="543" y="0"/>
                      </a:cxn>
                      <a:cxn ang="0">
                        <a:pos x="579" y="1"/>
                      </a:cxn>
                      <a:cxn ang="0">
                        <a:pos x="613" y="5"/>
                      </a:cxn>
                      <a:cxn ang="0">
                        <a:pos x="645" y="12"/>
                      </a:cxn>
                      <a:cxn ang="0">
                        <a:pos x="675" y="22"/>
                      </a:cxn>
                      <a:cxn ang="0">
                        <a:pos x="702" y="36"/>
                      </a:cxn>
                      <a:cxn ang="0">
                        <a:pos x="727" y="52"/>
                      </a:cxn>
                      <a:cxn ang="0">
                        <a:pos x="751" y="74"/>
                      </a:cxn>
                      <a:cxn ang="0">
                        <a:pos x="766" y="97"/>
                      </a:cxn>
                      <a:cxn ang="0">
                        <a:pos x="771" y="121"/>
                      </a:cxn>
                      <a:cxn ang="0">
                        <a:pos x="768" y="143"/>
                      </a:cxn>
                      <a:cxn ang="0">
                        <a:pos x="759" y="167"/>
                      </a:cxn>
                      <a:cxn ang="0">
                        <a:pos x="745" y="193"/>
                      </a:cxn>
                      <a:cxn ang="0">
                        <a:pos x="725" y="218"/>
                      </a:cxn>
                      <a:cxn ang="0">
                        <a:pos x="702" y="245"/>
                      </a:cxn>
                      <a:cxn ang="0">
                        <a:pos x="675" y="272"/>
                      </a:cxn>
                      <a:cxn ang="0">
                        <a:pos x="649" y="302"/>
                      </a:cxn>
                      <a:cxn ang="0">
                        <a:pos x="621" y="332"/>
                      </a:cxn>
                      <a:cxn ang="0">
                        <a:pos x="593" y="364"/>
                      </a:cxn>
                      <a:cxn ang="0">
                        <a:pos x="567" y="399"/>
                      </a:cxn>
                      <a:cxn ang="0">
                        <a:pos x="543" y="436"/>
                      </a:cxn>
                      <a:cxn ang="0">
                        <a:pos x="523" y="475"/>
                      </a:cxn>
                      <a:cxn ang="0">
                        <a:pos x="507" y="516"/>
                      </a:cxn>
                      <a:cxn ang="0">
                        <a:pos x="502" y="533"/>
                      </a:cxn>
                      <a:cxn ang="0">
                        <a:pos x="497" y="550"/>
                      </a:cxn>
                      <a:cxn ang="0">
                        <a:pos x="491" y="568"/>
                      </a:cxn>
                      <a:cxn ang="0">
                        <a:pos x="485" y="585"/>
                      </a:cxn>
                      <a:cxn ang="0">
                        <a:pos x="479" y="604"/>
                      </a:cxn>
                      <a:cxn ang="0">
                        <a:pos x="474" y="621"/>
                      </a:cxn>
                      <a:cxn ang="0">
                        <a:pos x="467" y="640"/>
                      </a:cxn>
                      <a:cxn ang="0">
                        <a:pos x="462" y="657"/>
                      </a:cxn>
                      <a:cxn ang="0">
                        <a:pos x="3" y="650"/>
                      </a:cxn>
                      <a:cxn ang="0">
                        <a:pos x="0" y="600"/>
                      </a:cxn>
                      <a:cxn ang="0">
                        <a:pos x="3" y="549"/>
                      </a:cxn>
                      <a:cxn ang="0">
                        <a:pos x="9" y="497"/>
                      </a:cxn>
                      <a:cxn ang="0">
                        <a:pos x="20" y="445"/>
                      </a:cxn>
                      <a:cxn ang="0">
                        <a:pos x="33" y="395"/>
                      </a:cxn>
                      <a:cxn ang="0">
                        <a:pos x="49" y="344"/>
                      </a:cxn>
                      <a:cxn ang="0">
                        <a:pos x="69" y="296"/>
                      </a:cxn>
                      <a:cxn ang="0">
                        <a:pos x="92" y="251"/>
                      </a:cxn>
                    </a:cxnLst>
                    <a:rect l="0" t="0" r="r" b="b"/>
                    <a:pathLst>
                      <a:path w="771" h="657">
                        <a:moveTo>
                          <a:pt x="92" y="251"/>
                        </a:moveTo>
                        <a:lnTo>
                          <a:pt x="100" y="235"/>
                        </a:lnTo>
                        <a:lnTo>
                          <a:pt x="109" y="221"/>
                        </a:lnTo>
                        <a:lnTo>
                          <a:pt x="118" y="207"/>
                        </a:lnTo>
                        <a:lnTo>
                          <a:pt x="129" y="194"/>
                        </a:lnTo>
                        <a:lnTo>
                          <a:pt x="137" y="186"/>
                        </a:lnTo>
                        <a:lnTo>
                          <a:pt x="144" y="178"/>
                        </a:lnTo>
                        <a:lnTo>
                          <a:pt x="152" y="170"/>
                        </a:lnTo>
                        <a:lnTo>
                          <a:pt x="158" y="162"/>
                        </a:lnTo>
                        <a:lnTo>
                          <a:pt x="166" y="154"/>
                        </a:lnTo>
                        <a:lnTo>
                          <a:pt x="173" y="146"/>
                        </a:lnTo>
                        <a:lnTo>
                          <a:pt x="181" y="139"/>
                        </a:lnTo>
                        <a:lnTo>
                          <a:pt x="189" y="132"/>
                        </a:lnTo>
                        <a:lnTo>
                          <a:pt x="220" y="108"/>
                        </a:lnTo>
                        <a:lnTo>
                          <a:pt x="253" y="86"/>
                        </a:lnTo>
                        <a:lnTo>
                          <a:pt x="286" y="66"/>
                        </a:lnTo>
                        <a:lnTo>
                          <a:pt x="322" y="50"/>
                        </a:lnTo>
                        <a:lnTo>
                          <a:pt x="358" y="36"/>
                        </a:lnTo>
                        <a:lnTo>
                          <a:pt x="395" y="22"/>
                        </a:lnTo>
                        <a:lnTo>
                          <a:pt x="433" y="13"/>
                        </a:lnTo>
                        <a:lnTo>
                          <a:pt x="470" y="5"/>
                        </a:lnTo>
                        <a:lnTo>
                          <a:pt x="507" y="1"/>
                        </a:lnTo>
                        <a:lnTo>
                          <a:pt x="543" y="0"/>
                        </a:lnTo>
                        <a:lnTo>
                          <a:pt x="579" y="1"/>
                        </a:lnTo>
                        <a:lnTo>
                          <a:pt x="613" y="5"/>
                        </a:lnTo>
                        <a:lnTo>
                          <a:pt x="645" y="12"/>
                        </a:lnTo>
                        <a:lnTo>
                          <a:pt x="675" y="22"/>
                        </a:lnTo>
                        <a:lnTo>
                          <a:pt x="702" y="36"/>
                        </a:lnTo>
                        <a:lnTo>
                          <a:pt x="727" y="52"/>
                        </a:lnTo>
                        <a:lnTo>
                          <a:pt x="751" y="74"/>
                        </a:lnTo>
                        <a:lnTo>
                          <a:pt x="766" y="97"/>
                        </a:lnTo>
                        <a:lnTo>
                          <a:pt x="771" y="121"/>
                        </a:lnTo>
                        <a:lnTo>
                          <a:pt x="768" y="143"/>
                        </a:lnTo>
                        <a:lnTo>
                          <a:pt x="759" y="167"/>
                        </a:lnTo>
                        <a:lnTo>
                          <a:pt x="745" y="193"/>
                        </a:lnTo>
                        <a:lnTo>
                          <a:pt x="725" y="218"/>
                        </a:lnTo>
                        <a:lnTo>
                          <a:pt x="702" y="245"/>
                        </a:lnTo>
                        <a:lnTo>
                          <a:pt x="675" y="272"/>
                        </a:lnTo>
                        <a:lnTo>
                          <a:pt x="649" y="302"/>
                        </a:lnTo>
                        <a:lnTo>
                          <a:pt x="621" y="332"/>
                        </a:lnTo>
                        <a:lnTo>
                          <a:pt x="593" y="364"/>
                        </a:lnTo>
                        <a:lnTo>
                          <a:pt x="567" y="399"/>
                        </a:lnTo>
                        <a:lnTo>
                          <a:pt x="543" y="436"/>
                        </a:lnTo>
                        <a:lnTo>
                          <a:pt x="523" y="475"/>
                        </a:lnTo>
                        <a:lnTo>
                          <a:pt x="507" y="516"/>
                        </a:lnTo>
                        <a:lnTo>
                          <a:pt x="502" y="533"/>
                        </a:lnTo>
                        <a:lnTo>
                          <a:pt x="497" y="550"/>
                        </a:lnTo>
                        <a:lnTo>
                          <a:pt x="491" y="568"/>
                        </a:lnTo>
                        <a:lnTo>
                          <a:pt x="485" y="585"/>
                        </a:lnTo>
                        <a:lnTo>
                          <a:pt x="479" y="604"/>
                        </a:lnTo>
                        <a:lnTo>
                          <a:pt x="474" y="621"/>
                        </a:lnTo>
                        <a:lnTo>
                          <a:pt x="467" y="640"/>
                        </a:lnTo>
                        <a:lnTo>
                          <a:pt x="462" y="657"/>
                        </a:lnTo>
                        <a:lnTo>
                          <a:pt x="3" y="650"/>
                        </a:lnTo>
                        <a:lnTo>
                          <a:pt x="0" y="600"/>
                        </a:lnTo>
                        <a:lnTo>
                          <a:pt x="3" y="549"/>
                        </a:lnTo>
                        <a:lnTo>
                          <a:pt x="9" y="497"/>
                        </a:lnTo>
                        <a:lnTo>
                          <a:pt x="20" y="445"/>
                        </a:lnTo>
                        <a:lnTo>
                          <a:pt x="33" y="395"/>
                        </a:lnTo>
                        <a:lnTo>
                          <a:pt x="49" y="344"/>
                        </a:lnTo>
                        <a:lnTo>
                          <a:pt x="69" y="296"/>
                        </a:lnTo>
                        <a:lnTo>
                          <a:pt x="92" y="251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1" name="Freeform 19"/>
                  <p:cNvSpPr>
                    <a:spLocks/>
                  </p:cNvSpPr>
                  <p:nvPr/>
                </p:nvSpPr>
                <p:spPr bwMode="auto">
                  <a:xfrm>
                    <a:off x="1981" y="2301"/>
                    <a:ext cx="303" cy="217"/>
                  </a:xfrm>
                  <a:custGeom>
                    <a:avLst/>
                    <a:gdLst/>
                    <a:ahLst/>
                    <a:cxnLst>
                      <a:cxn ang="0">
                        <a:pos x="93" y="246"/>
                      </a:cxn>
                      <a:cxn ang="0">
                        <a:pos x="117" y="207"/>
                      </a:cxn>
                      <a:cxn ang="0">
                        <a:pos x="146" y="171"/>
                      </a:cxn>
                      <a:cxn ang="0">
                        <a:pos x="181" y="138"/>
                      </a:cxn>
                      <a:cxn ang="0">
                        <a:pos x="218" y="109"/>
                      </a:cxn>
                      <a:cxn ang="0">
                        <a:pos x="258" y="82"/>
                      </a:cxn>
                      <a:cxn ang="0">
                        <a:pos x="301" y="60"/>
                      </a:cxn>
                      <a:cxn ang="0">
                        <a:pos x="346" y="40"/>
                      </a:cxn>
                      <a:cxn ang="0">
                        <a:pos x="391" y="24"/>
                      </a:cxn>
                      <a:cxn ang="0">
                        <a:pos x="438" y="12"/>
                      </a:cxn>
                      <a:cxn ang="0">
                        <a:pos x="483" y="4"/>
                      </a:cxn>
                      <a:cxn ang="0">
                        <a:pos x="527" y="0"/>
                      </a:cxn>
                      <a:cxn ang="0">
                        <a:pos x="571" y="0"/>
                      </a:cxn>
                      <a:cxn ang="0">
                        <a:pos x="612" y="5"/>
                      </a:cxn>
                      <a:cxn ang="0">
                        <a:pos x="650" y="16"/>
                      </a:cxn>
                      <a:cxn ang="0">
                        <a:pos x="684" y="29"/>
                      </a:cxn>
                      <a:cxn ang="0">
                        <a:pos x="714" y="49"/>
                      </a:cxn>
                      <a:cxn ang="0">
                        <a:pos x="736" y="70"/>
                      </a:cxn>
                      <a:cxn ang="0">
                        <a:pos x="747" y="93"/>
                      </a:cxn>
                      <a:cxn ang="0">
                        <a:pos x="751" y="114"/>
                      </a:cxn>
                      <a:cxn ang="0">
                        <a:pos x="745" y="135"/>
                      </a:cxn>
                      <a:cxn ang="0">
                        <a:pos x="734" y="157"/>
                      </a:cxn>
                      <a:cxn ang="0">
                        <a:pos x="716" y="179"/>
                      </a:cxn>
                      <a:cxn ang="0">
                        <a:pos x="694" y="203"/>
                      </a:cxn>
                      <a:cxn ang="0">
                        <a:pos x="667" y="227"/>
                      </a:cxn>
                      <a:cxn ang="0">
                        <a:pos x="639" y="253"/>
                      </a:cxn>
                      <a:cxn ang="0">
                        <a:pos x="610" y="279"/>
                      </a:cxn>
                      <a:cxn ang="0">
                        <a:pos x="579" y="307"/>
                      </a:cxn>
                      <a:cxn ang="0">
                        <a:pos x="550" y="338"/>
                      </a:cxn>
                      <a:cxn ang="0">
                        <a:pos x="523" y="371"/>
                      </a:cxn>
                      <a:cxn ang="0">
                        <a:pos x="498" y="405"/>
                      </a:cxn>
                      <a:cxn ang="0">
                        <a:pos x="478" y="443"/>
                      </a:cxn>
                      <a:cxn ang="0">
                        <a:pos x="463" y="483"/>
                      </a:cxn>
                      <a:cxn ang="0">
                        <a:pos x="458" y="503"/>
                      </a:cxn>
                      <a:cxn ang="0">
                        <a:pos x="452" y="524"/>
                      </a:cxn>
                      <a:cxn ang="0">
                        <a:pos x="446" y="544"/>
                      </a:cxn>
                      <a:cxn ang="0">
                        <a:pos x="440" y="565"/>
                      </a:cxn>
                      <a:cxn ang="0">
                        <a:pos x="434" y="586"/>
                      </a:cxn>
                      <a:cxn ang="0">
                        <a:pos x="428" y="609"/>
                      </a:cxn>
                      <a:cxn ang="0">
                        <a:pos x="422" y="630"/>
                      </a:cxn>
                      <a:cxn ang="0">
                        <a:pos x="415" y="652"/>
                      </a:cxn>
                      <a:cxn ang="0">
                        <a:pos x="2" y="646"/>
                      </a:cxn>
                      <a:cxn ang="0">
                        <a:pos x="0" y="596"/>
                      </a:cxn>
                      <a:cxn ang="0">
                        <a:pos x="2" y="545"/>
                      </a:cxn>
                      <a:cxn ang="0">
                        <a:pos x="9" y="493"/>
                      </a:cxn>
                      <a:cxn ang="0">
                        <a:pos x="20" y="441"/>
                      </a:cxn>
                      <a:cxn ang="0">
                        <a:pos x="34" y="391"/>
                      </a:cxn>
                      <a:cxn ang="0">
                        <a:pos x="51" y="340"/>
                      </a:cxn>
                      <a:cxn ang="0">
                        <a:pos x="71" y="292"/>
                      </a:cxn>
                      <a:cxn ang="0">
                        <a:pos x="93" y="246"/>
                      </a:cxn>
                    </a:cxnLst>
                    <a:rect l="0" t="0" r="r" b="b"/>
                    <a:pathLst>
                      <a:path w="751" h="652">
                        <a:moveTo>
                          <a:pt x="93" y="246"/>
                        </a:moveTo>
                        <a:lnTo>
                          <a:pt x="117" y="207"/>
                        </a:lnTo>
                        <a:lnTo>
                          <a:pt x="146" y="171"/>
                        </a:lnTo>
                        <a:lnTo>
                          <a:pt x="181" y="138"/>
                        </a:lnTo>
                        <a:lnTo>
                          <a:pt x="218" y="109"/>
                        </a:lnTo>
                        <a:lnTo>
                          <a:pt x="258" y="82"/>
                        </a:lnTo>
                        <a:lnTo>
                          <a:pt x="301" y="60"/>
                        </a:lnTo>
                        <a:lnTo>
                          <a:pt x="346" y="40"/>
                        </a:lnTo>
                        <a:lnTo>
                          <a:pt x="391" y="24"/>
                        </a:lnTo>
                        <a:lnTo>
                          <a:pt x="438" y="12"/>
                        </a:lnTo>
                        <a:lnTo>
                          <a:pt x="483" y="4"/>
                        </a:lnTo>
                        <a:lnTo>
                          <a:pt x="527" y="0"/>
                        </a:lnTo>
                        <a:lnTo>
                          <a:pt x="571" y="0"/>
                        </a:lnTo>
                        <a:lnTo>
                          <a:pt x="612" y="5"/>
                        </a:lnTo>
                        <a:lnTo>
                          <a:pt x="650" y="16"/>
                        </a:lnTo>
                        <a:lnTo>
                          <a:pt x="684" y="29"/>
                        </a:lnTo>
                        <a:lnTo>
                          <a:pt x="714" y="49"/>
                        </a:lnTo>
                        <a:lnTo>
                          <a:pt x="736" y="70"/>
                        </a:lnTo>
                        <a:lnTo>
                          <a:pt x="747" y="93"/>
                        </a:lnTo>
                        <a:lnTo>
                          <a:pt x="751" y="114"/>
                        </a:lnTo>
                        <a:lnTo>
                          <a:pt x="745" y="135"/>
                        </a:lnTo>
                        <a:lnTo>
                          <a:pt x="734" y="157"/>
                        </a:lnTo>
                        <a:lnTo>
                          <a:pt x="716" y="179"/>
                        </a:lnTo>
                        <a:lnTo>
                          <a:pt x="694" y="203"/>
                        </a:lnTo>
                        <a:lnTo>
                          <a:pt x="667" y="227"/>
                        </a:lnTo>
                        <a:lnTo>
                          <a:pt x="639" y="253"/>
                        </a:lnTo>
                        <a:lnTo>
                          <a:pt x="610" y="279"/>
                        </a:lnTo>
                        <a:lnTo>
                          <a:pt x="579" y="307"/>
                        </a:lnTo>
                        <a:lnTo>
                          <a:pt x="550" y="338"/>
                        </a:lnTo>
                        <a:lnTo>
                          <a:pt x="523" y="371"/>
                        </a:lnTo>
                        <a:lnTo>
                          <a:pt x="498" y="405"/>
                        </a:lnTo>
                        <a:lnTo>
                          <a:pt x="478" y="443"/>
                        </a:lnTo>
                        <a:lnTo>
                          <a:pt x="463" y="483"/>
                        </a:lnTo>
                        <a:lnTo>
                          <a:pt x="458" y="503"/>
                        </a:lnTo>
                        <a:lnTo>
                          <a:pt x="452" y="524"/>
                        </a:lnTo>
                        <a:lnTo>
                          <a:pt x="446" y="544"/>
                        </a:lnTo>
                        <a:lnTo>
                          <a:pt x="440" y="565"/>
                        </a:lnTo>
                        <a:lnTo>
                          <a:pt x="434" y="586"/>
                        </a:lnTo>
                        <a:lnTo>
                          <a:pt x="428" y="609"/>
                        </a:lnTo>
                        <a:lnTo>
                          <a:pt x="422" y="630"/>
                        </a:lnTo>
                        <a:lnTo>
                          <a:pt x="415" y="652"/>
                        </a:lnTo>
                        <a:lnTo>
                          <a:pt x="2" y="646"/>
                        </a:lnTo>
                        <a:lnTo>
                          <a:pt x="0" y="596"/>
                        </a:lnTo>
                        <a:lnTo>
                          <a:pt x="2" y="545"/>
                        </a:lnTo>
                        <a:lnTo>
                          <a:pt x="9" y="493"/>
                        </a:lnTo>
                        <a:lnTo>
                          <a:pt x="20" y="441"/>
                        </a:lnTo>
                        <a:lnTo>
                          <a:pt x="34" y="391"/>
                        </a:lnTo>
                        <a:lnTo>
                          <a:pt x="51" y="340"/>
                        </a:lnTo>
                        <a:lnTo>
                          <a:pt x="71" y="292"/>
                        </a:lnTo>
                        <a:lnTo>
                          <a:pt x="93" y="246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2" name="Freeform 20"/>
                  <p:cNvSpPr>
                    <a:spLocks/>
                  </p:cNvSpPr>
                  <p:nvPr/>
                </p:nvSpPr>
                <p:spPr bwMode="auto">
                  <a:xfrm>
                    <a:off x="1982" y="2302"/>
                    <a:ext cx="295" cy="216"/>
                  </a:xfrm>
                  <a:custGeom>
                    <a:avLst/>
                    <a:gdLst/>
                    <a:ahLst/>
                    <a:cxnLst>
                      <a:cxn ang="0">
                        <a:pos x="96" y="241"/>
                      </a:cxn>
                      <a:cxn ang="0">
                        <a:pos x="120" y="203"/>
                      </a:cxn>
                      <a:cxn ang="0">
                        <a:pos x="148" y="169"/>
                      </a:cxn>
                      <a:cxn ang="0">
                        <a:pos x="181" y="137"/>
                      </a:cxn>
                      <a:cxn ang="0">
                        <a:pos x="217" y="108"/>
                      </a:cxn>
                      <a:cxn ang="0">
                        <a:pos x="257" y="82"/>
                      </a:cxn>
                      <a:cxn ang="0">
                        <a:pos x="300" y="60"/>
                      </a:cxn>
                      <a:cxn ang="0">
                        <a:pos x="344" y="40"/>
                      </a:cxn>
                      <a:cxn ang="0">
                        <a:pos x="389" y="24"/>
                      </a:cxn>
                      <a:cxn ang="0">
                        <a:pos x="433" y="12"/>
                      </a:cxn>
                      <a:cxn ang="0">
                        <a:pos x="478" y="4"/>
                      </a:cxn>
                      <a:cxn ang="0">
                        <a:pos x="522" y="0"/>
                      </a:cxn>
                      <a:cxn ang="0">
                        <a:pos x="564" y="0"/>
                      </a:cxn>
                      <a:cxn ang="0">
                        <a:pos x="604" y="5"/>
                      </a:cxn>
                      <a:cxn ang="0">
                        <a:pos x="640" y="14"/>
                      </a:cxn>
                      <a:cxn ang="0">
                        <a:pos x="673" y="28"/>
                      </a:cxn>
                      <a:cxn ang="0">
                        <a:pos x="701" y="46"/>
                      </a:cxn>
                      <a:cxn ang="0">
                        <a:pos x="721" y="68"/>
                      </a:cxn>
                      <a:cxn ang="0">
                        <a:pos x="732" y="88"/>
                      </a:cxn>
                      <a:cxn ang="0">
                        <a:pos x="732" y="108"/>
                      </a:cxn>
                      <a:cxn ang="0">
                        <a:pos x="724" y="126"/>
                      </a:cxn>
                      <a:cxn ang="0">
                        <a:pos x="709" y="146"/>
                      </a:cxn>
                      <a:cxn ang="0">
                        <a:pos x="689" y="166"/>
                      </a:cxn>
                      <a:cxn ang="0">
                        <a:pos x="664" y="187"/>
                      </a:cxn>
                      <a:cxn ang="0">
                        <a:pos x="634" y="209"/>
                      </a:cxn>
                      <a:cxn ang="0">
                        <a:pos x="604" y="233"/>
                      </a:cxn>
                      <a:cxn ang="0">
                        <a:pos x="572" y="257"/>
                      </a:cxn>
                      <a:cxn ang="0">
                        <a:pos x="540" y="283"/>
                      </a:cxn>
                      <a:cxn ang="0">
                        <a:pos x="509" y="311"/>
                      </a:cxn>
                      <a:cxn ang="0">
                        <a:pos x="480" y="342"/>
                      </a:cxn>
                      <a:cxn ang="0">
                        <a:pos x="456" y="374"/>
                      </a:cxn>
                      <a:cxn ang="0">
                        <a:pos x="436" y="409"/>
                      </a:cxn>
                      <a:cxn ang="0">
                        <a:pos x="421" y="448"/>
                      </a:cxn>
                      <a:cxn ang="0">
                        <a:pos x="416" y="472"/>
                      </a:cxn>
                      <a:cxn ang="0">
                        <a:pos x="409" y="496"/>
                      </a:cxn>
                      <a:cxn ang="0">
                        <a:pos x="404" y="520"/>
                      </a:cxn>
                      <a:cxn ang="0">
                        <a:pos x="397" y="545"/>
                      </a:cxn>
                      <a:cxn ang="0">
                        <a:pos x="392" y="572"/>
                      </a:cxn>
                      <a:cxn ang="0">
                        <a:pos x="385" y="597"/>
                      </a:cxn>
                      <a:cxn ang="0">
                        <a:pos x="379" y="622"/>
                      </a:cxn>
                      <a:cxn ang="0">
                        <a:pos x="372" y="648"/>
                      </a:cxn>
                      <a:cxn ang="0">
                        <a:pos x="3" y="642"/>
                      </a:cxn>
                      <a:cxn ang="0">
                        <a:pos x="0" y="593"/>
                      </a:cxn>
                      <a:cxn ang="0">
                        <a:pos x="4" y="541"/>
                      </a:cxn>
                      <a:cxn ang="0">
                        <a:pos x="11" y="489"/>
                      </a:cxn>
                      <a:cxn ang="0">
                        <a:pos x="22" y="437"/>
                      </a:cxn>
                      <a:cxn ang="0">
                        <a:pos x="36" y="386"/>
                      </a:cxn>
                      <a:cxn ang="0">
                        <a:pos x="53" y="335"/>
                      </a:cxn>
                      <a:cxn ang="0">
                        <a:pos x="73" y="287"/>
                      </a:cxn>
                      <a:cxn ang="0">
                        <a:pos x="96" y="241"/>
                      </a:cxn>
                    </a:cxnLst>
                    <a:rect l="0" t="0" r="r" b="b"/>
                    <a:pathLst>
                      <a:path w="732" h="648">
                        <a:moveTo>
                          <a:pt x="96" y="241"/>
                        </a:moveTo>
                        <a:lnTo>
                          <a:pt x="120" y="203"/>
                        </a:lnTo>
                        <a:lnTo>
                          <a:pt x="148" y="169"/>
                        </a:lnTo>
                        <a:lnTo>
                          <a:pt x="181" y="137"/>
                        </a:lnTo>
                        <a:lnTo>
                          <a:pt x="217" y="108"/>
                        </a:lnTo>
                        <a:lnTo>
                          <a:pt x="257" y="82"/>
                        </a:lnTo>
                        <a:lnTo>
                          <a:pt x="300" y="60"/>
                        </a:lnTo>
                        <a:lnTo>
                          <a:pt x="344" y="40"/>
                        </a:lnTo>
                        <a:lnTo>
                          <a:pt x="389" y="24"/>
                        </a:lnTo>
                        <a:lnTo>
                          <a:pt x="433" y="12"/>
                        </a:lnTo>
                        <a:lnTo>
                          <a:pt x="478" y="4"/>
                        </a:lnTo>
                        <a:lnTo>
                          <a:pt x="522" y="0"/>
                        </a:lnTo>
                        <a:lnTo>
                          <a:pt x="564" y="0"/>
                        </a:lnTo>
                        <a:lnTo>
                          <a:pt x="604" y="5"/>
                        </a:lnTo>
                        <a:lnTo>
                          <a:pt x="640" y="14"/>
                        </a:lnTo>
                        <a:lnTo>
                          <a:pt x="673" y="28"/>
                        </a:lnTo>
                        <a:lnTo>
                          <a:pt x="701" y="46"/>
                        </a:lnTo>
                        <a:lnTo>
                          <a:pt x="721" y="68"/>
                        </a:lnTo>
                        <a:lnTo>
                          <a:pt x="732" y="88"/>
                        </a:lnTo>
                        <a:lnTo>
                          <a:pt x="732" y="108"/>
                        </a:lnTo>
                        <a:lnTo>
                          <a:pt x="724" y="126"/>
                        </a:lnTo>
                        <a:lnTo>
                          <a:pt x="709" y="146"/>
                        </a:lnTo>
                        <a:lnTo>
                          <a:pt x="689" y="166"/>
                        </a:lnTo>
                        <a:lnTo>
                          <a:pt x="664" y="187"/>
                        </a:lnTo>
                        <a:lnTo>
                          <a:pt x="634" y="209"/>
                        </a:lnTo>
                        <a:lnTo>
                          <a:pt x="604" y="233"/>
                        </a:lnTo>
                        <a:lnTo>
                          <a:pt x="572" y="257"/>
                        </a:lnTo>
                        <a:lnTo>
                          <a:pt x="540" y="283"/>
                        </a:lnTo>
                        <a:lnTo>
                          <a:pt x="509" y="311"/>
                        </a:lnTo>
                        <a:lnTo>
                          <a:pt x="480" y="342"/>
                        </a:lnTo>
                        <a:lnTo>
                          <a:pt x="456" y="374"/>
                        </a:lnTo>
                        <a:lnTo>
                          <a:pt x="436" y="409"/>
                        </a:lnTo>
                        <a:lnTo>
                          <a:pt x="421" y="448"/>
                        </a:lnTo>
                        <a:lnTo>
                          <a:pt x="416" y="472"/>
                        </a:lnTo>
                        <a:lnTo>
                          <a:pt x="409" y="496"/>
                        </a:lnTo>
                        <a:lnTo>
                          <a:pt x="404" y="520"/>
                        </a:lnTo>
                        <a:lnTo>
                          <a:pt x="397" y="545"/>
                        </a:lnTo>
                        <a:lnTo>
                          <a:pt x="392" y="572"/>
                        </a:lnTo>
                        <a:lnTo>
                          <a:pt x="385" y="597"/>
                        </a:lnTo>
                        <a:lnTo>
                          <a:pt x="379" y="622"/>
                        </a:lnTo>
                        <a:lnTo>
                          <a:pt x="372" y="648"/>
                        </a:lnTo>
                        <a:lnTo>
                          <a:pt x="3" y="642"/>
                        </a:lnTo>
                        <a:lnTo>
                          <a:pt x="0" y="593"/>
                        </a:lnTo>
                        <a:lnTo>
                          <a:pt x="4" y="541"/>
                        </a:lnTo>
                        <a:lnTo>
                          <a:pt x="11" y="489"/>
                        </a:lnTo>
                        <a:lnTo>
                          <a:pt x="22" y="437"/>
                        </a:lnTo>
                        <a:lnTo>
                          <a:pt x="36" y="386"/>
                        </a:lnTo>
                        <a:lnTo>
                          <a:pt x="53" y="335"/>
                        </a:lnTo>
                        <a:lnTo>
                          <a:pt x="73" y="287"/>
                        </a:lnTo>
                        <a:lnTo>
                          <a:pt x="96" y="241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3" name="Freeform 21"/>
                  <p:cNvSpPr>
                    <a:spLocks/>
                  </p:cNvSpPr>
                  <p:nvPr/>
                </p:nvSpPr>
                <p:spPr bwMode="auto">
                  <a:xfrm>
                    <a:off x="1983" y="2304"/>
                    <a:ext cx="288" cy="214"/>
                  </a:xfrm>
                  <a:custGeom>
                    <a:avLst/>
                    <a:gdLst/>
                    <a:ahLst/>
                    <a:cxnLst>
                      <a:cxn ang="0">
                        <a:pos x="97" y="234"/>
                      </a:cxn>
                      <a:cxn ang="0">
                        <a:pos x="120" y="198"/>
                      </a:cxn>
                      <a:cxn ang="0">
                        <a:pos x="148" y="165"/>
                      </a:cxn>
                      <a:cxn ang="0">
                        <a:pos x="180" y="133"/>
                      </a:cxn>
                      <a:cxn ang="0">
                        <a:pos x="216" y="105"/>
                      </a:cxn>
                      <a:cxn ang="0">
                        <a:pos x="256" y="80"/>
                      </a:cxn>
                      <a:cxn ang="0">
                        <a:pos x="297" y="59"/>
                      </a:cxn>
                      <a:cxn ang="0">
                        <a:pos x="340" y="39"/>
                      </a:cxn>
                      <a:cxn ang="0">
                        <a:pos x="385" y="24"/>
                      </a:cxn>
                      <a:cxn ang="0">
                        <a:pos x="429" y="12"/>
                      </a:cxn>
                      <a:cxn ang="0">
                        <a:pos x="473" y="4"/>
                      </a:cxn>
                      <a:cxn ang="0">
                        <a:pos x="516" y="0"/>
                      </a:cxn>
                      <a:cxn ang="0">
                        <a:pos x="557" y="0"/>
                      </a:cxn>
                      <a:cxn ang="0">
                        <a:pos x="594" y="4"/>
                      </a:cxn>
                      <a:cxn ang="0">
                        <a:pos x="630" y="12"/>
                      </a:cxn>
                      <a:cxn ang="0">
                        <a:pos x="661" y="25"/>
                      </a:cxn>
                      <a:cxn ang="0">
                        <a:pos x="688" y="44"/>
                      </a:cxn>
                      <a:cxn ang="0">
                        <a:pos x="706" y="64"/>
                      </a:cxn>
                      <a:cxn ang="0">
                        <a:pos x="713" y="83"/>
                      </a:cxn>
                      <a:cxn ang="0">
                        <a:pos x="710" y="100"/>
                      </a:cxn>
                      <a:cxn ang="0">
                        <a:pos x="700" y="119"/>
                      </a:cxn>
                      <a:cxn ang="0">
                        <a:pos x="682" y="136"/>
                      </a:cxn>
                      <a:cxn ang="0">
                        <a:pos x="658" y="153"/>
                      </a:cxn>
                      <a:cxn ang="0">
                        <a:pos x="630" y="172"/>
                      </a:cxn>
                      <a:cxn ang="0">
                        <a:pos x="598" y="190"/>
                      </a:cxn>
                      <a:cxn ang="0">
                        <a:pos x="565" y="212"/>
                      </a:cxn>
                      <a:cxn ang="0">
                        <a:pos x="530" y="233"/>
                      </a:cxn>
                      <a:cxn ang="0">
                        <a:pos x="497" y="257"/>
                      </a:cxn>
                      <a:cxn ang="0">
                        <a:pos x="465" y="283"/>
                      </a:cxn>
                      <a:cxn ang="0">
                        <a:pos x="434" y="311"/>
                      </a:cxn>
                      <a:cxn ang="0">
                        <a:pos x="410" y="342"/>
                      </a:cxn>
                      <a:cxn ang="0">
                        <a:pos x="390" y="377"/>
                      </a:cxn>
                      <a:cxn ang="0">
                        <a:pos x="377" y="414"/>
                      </a:cxn>
                      <a:cxn ang="0">
                        <a:pos x="372" y="440"/>
                      </a:cxn>
                      <a:cxn ang="0">
                        <a:pos x="365" y="467"/>
                      </a:cxn>
                      <a:cxn ang="0">
                        <a:pos x="360" y="496"/>
                      </a:cxn>
                      <a:cxn ang="0">
                        <a:pos x="355" y="524"/>
                      </a:cxn>
                      <a:cxn ang="0">
                        <a:pos x="348" y="555"/>
                      </a:cxn>
                      <a:cxn ang="0">
                        <a:pos x="343" y="584"/>
                      </a:cxn>
                      <a:cxn ang="0">
                        <a:pos x="336" y="613"/>
                      </a:cxn>
                      <a:cxn ang="0">
                        <a:pos x="329" y="643"/>
                      </a:cxn>
                      <a:cxn ang="0">
                        <a:pos x="2" y="637"/>
                      </a:cxn>
                      <a:cxn ang="0">
                        <a:pos x="0" y="588"/>
                      </a:cxn>
                      <a:cxn ang="0">
                        <a:pos x="3" y="536"/>
                      </a:cxn>
                      <a:cxn ang="0">
                        <a:pos x="10" y="484"/>
                      </a:cxn>
                      <a:cxn ang="0">
                        <a:pos x="22" y="432"/>
                      </a:cxn>
                      <a:cxn ang="0">
                        <a:pos x="36" y="381"/>
                      </a:cxn>
                      <a:cxn ang="0">
                        <a:pos x="55" y="330"/>
                      </a:cxn>
                      <a:cxn ang="0">
                        <a:pos x="75" y="281"/>
                      </a:cxn>
                      <a:cxn ang="0">
                        <a:pos x="97" y="234"/>
                      </a:cxn>
                    </a:cxnLst>
                    <a:rect l="0" t="0" r="r" b="b"/>
                    <a:pathLst>
                      <a:path w="713" h="643">
                        <a:moveTo>
                          <a:pt x="97" y="234"/>
                        </a:moveTo>
                        <a:lnTo>
                          <a:pt x="120" y="198"/>
                        </a:lnTo>
                        <a:lnTo>
                          <a:pt x="148" y="165"/>
                        </a:lnTo>
                        <a:lnTo>
                          <a:pt x="180" y="133"/>
                        </a:lnTo>
                        <a:lnTo>
                          <a:pt x="216" y="105"/>
                        </a:lnTo>
                        <a:lnTo>
                          <a:pt x="256" y="80"/>
                        </a:lnTo>
                        <a:lnTo>
                          <a:pt x="297" y="59"/>
                        </a:lnTo>
                        <a:lnTo>
                          <a:pt x="340" y="39"/>
                        </a:lnTo>
                        <a:lnTo>
                          <a:pt x="385" y="24"/>
                        </a:lnTo>
                        <a:lnTo>
                          <a:pt x="429" y="12"/>
                        </a:lnTo>
                        <a:lnTo>
                          <a:pt x="473" y="4"/>
                        </a:lnTo>
                        <a:lnTo>
                          <a:pt x="516" y="0"/>
                        </a:lnTo>
                        <a:lnTo>
                          <a:pt x="557" y="0"/>
                        </a:lnTo>
                        <a:lnTo>
                          <a:pt x="594" y="4"/>
                        </a:lnTo>
                        <a:lnTo>
                          <a:pt x="630" y="12"/>
                        </a:lnTo>
                        <a:lnTo>
                          <a:pt x="661" y="25"/>
                        </a:lnTo>
                        <a:lnTo>
                          <a:pt x="688" y="44"/>
                        </a:lnTo>
                        <a:lnTo>
                          <a:pt x="706" y="64"/>
                        </a:lnTo>
                        <a:lnTo>
                          <a:pt x="713" y="83"/>
                        </a:lnTo>
                        <a:lnTo>
                          <a:pt x="710" y="100"/>
                        </a:lnTo>
                        <a:lnTo>
                          <a:pt x="700" y="119"/>
                        </a:lnTo>
                        <a:lnTo>
                          <a:pt x="682" y="136"/>
                        </a:lnTo>
                        <a:lnTo>
                          <a:pt x="658" y="153"/>
                        </a:lnTo>
                        <a:lnTo>
                          <a:pt x="630" y="172"/>
                        </a:lnTo>
                        <a:lnTo>
                          <a:pt x="598" y="190"/>
                        </a:lnTo>
                        <a:lnTo>
                          <a:pt x="565" y="212"/>
                        </a:lnTo>
                        <a:lnTo>
                          <a:pt x="530" y="233"/>
                        </a:lnTo>
                        <a:lnTo>
                          <a:pt x="497" y="257"/>
                        </a:lnTo>
                        <a:lnTo>
                          <a:pt x="465" y="283"/>
                        </a:lnTo>
                        <a:lnTo>
                          <a:pt x="434" y="311"/>
                        </a:lnTo>
                        <a:lnTo>
                          <a:pt x="410" y="342"/>
                        </a:lnTo>
                        <a:lnTo>
                          <a:pt x="390" y="377"/>
                        </a:lnTo>
                        <a:lnTo>
                          <a:pt x="377" y="414"/>
                        </a:lnTo>
                        <a:lnTo>
                          <a:pt x="372" y="440"/>
                        </a:lnTo>
                        <a:lnTo>
                          <a:pt x="365" y="467"/>
                        </a:lnTo>
                        <a:lnTo>
                          <a:pt x="360" y="496"/>
                        </a:lnTo>
                        <a:lnTo>
                          <a:pt x="355" y="524"/>
                        </a:lnTo>
                        <a:lnTo>
                          <a:pt x="348" y="555"/>
                        </a:lnTo>
                        <a:lnTo>
                          <a:pt x="343" y="584"/>
                        </a:lnTo>
                        <a:lnTo>
                          <a:pt x="336" y="613"/>
                        </a:lnTo>
                        <a:lnTo>
                          <a:pt x="329" y="643"/>
                        </a:lnTo>
                        <a:lnTo>
                          <a:pt x="2" y="637"/>
                        </a:lnTo>
                        <a:lnTo>
                          <a:pt x="0" y="588"/>
                        </a:lnTo>
                        <a:lnTo>
                          <a:pt x="3" y="536"/>
                        </a:lnTo>
                        <a:lnTo>
                          <a:pt x="10" y="484"/>
                        </a:lnTo>
                        <a:lnTo>
                          <a:pt x="22" y="432"/>
                        </a:lnTo>
                        <a:lnTo>
                          <a:pt x="36" y="381"/>
                        </a:lnTo>
                        <a:lnTo>
                          <a:pt x="55" y="330"/>
                        </a:lnTo>
                        <a:lnTo>
                          <a:pt x="75" y="281"/>
                        </a:lnTo>
                        <a:lnTo>
                          <a:pt x="97" y="23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4" name="Freeform 22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90" cy="195"/>
                  </a:xfrm>
                  <a:custGeom>
                    <a:avLst/>
                    <a:gdLst/>
                    <a:ahLst/>
                    <a:cxnLst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217" y="19"/>
                      </a:cxn>
                      <a:cxn ang="0">
                        <a:pos x="1217" y="65"/>
                      </a:cxn>
                      <a:cxn ang="0">
                        <a:pos x="1217" y="113"/>
                      </a:cxn>
                      <a:cxn ang="0">
                        <a:pos x="1217" y="160"/>
                      </a:cxn>
                      <a:cxn ang="0">
                        <a:pos x="1217" y="207"/>
                      </a:cxn>
                      <a:cxn ang="0">
                        <a:pos x="1217" y="301"/>
                      </a:cxn>
                      <a:cxn ang="0">
                        <a:pos x="1217" y="395"/>
                      </a:cxn>
                      <a:cxn ang="0">
                        <a:pos x="1217" y="489"/>
                      </a:cxn>
                      <a:cxn ang="0">
                        <a:pos x="1217" y="584"/>
                      </a:cxn>
                      <a:cxn ang="0">
                        <a:pos x="1" y="567"/>
                      </a:cxn>
                    </a:cxnLst>
                    <a:rect l="0" t="0" r="r" b="b"/>
                    <a:pathLst>
                      <a:path w="1217" h="584">
                        <a:moveTo>
                          <a:pt x="1" y="567"/>
                        </a:move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217" y="19"/>
                        </a:lnTo>
                        <a:lnTo>
                          <a:pt x="1217" y="65"/>
                        </a:lnTo>
                        <a:lnTo>
                          <a:pt x="1217" y="113"/>
                        </a:lnTo>
                        <a:lnTo>
                          <a:pt x="1217" y="160"/>
                        </a:lnTo>
                        <a:lnTo>
                          <a:pt x="1217" y="207"/>
                        </a:lnTo>
                        <a:lnTo>
                          <a:pt x="1217" y="301"/>
                        </a:lnTo>
                        <a:lnTo>
                          <a:pt x="1217" y="395"/>
                        </a:lnTo>
                        <a:lnTo>
                          <a:pt x="1217" y="489"/>
                        </a:lnTo>
                        <a:lnTo>
                          <a:pt x="1217" y="584"/>
                        </a:lnTo>
                        <a:lnTo>
                          <a:pt x="1" y="567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5" name="Freeform 23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76" cy="194"/>
                  </a:xfrm>
                  <a:custGeom>
                    <a:avLst/>
                    <a:gdLst/>
                    <a:ahLst/>
                    <a:cxnLst>
                      <a:cxn ang="0">
                        <a:pos x="1184" y="17"/>
                      </a:cxn>
                      <a:cxn ang="0">
                        <a:pos x="1182" y="158"/>
                      </a:cxn>
                      <a:cxn ang="0">
                        <a:pos x="1182" y="299"/>
                      </a:cxn>
                      <a:cxn ang="0">
                        <a:pos x="1182" y="442"/>
                      </a:cxn>
                      <a:cxn ang="0">
                        <a:pos x="1181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84" y="17"/>
                      </a:cxn>
                    </a:cxnLst>
                    <a:rect l="0" t="0" r="r" b="b"/>
                    <a:pathLst>
                      <a:path w="1184" h="582">
                        <a:moveTo>
                          <a:pt x="1184" y="17"/>
                        </a:moveTo>
                        <a:lnTo>
                          <a:pt x="1182" y="158"/>
                        </a:lnTo>
                        <a:lnTo>
                          <a:pt x="1182" y="299"/>
                        </a:lnTo>
                        <a:lnTo>
                          <a:pt x="1182" y="442"/>
                        </a:lnTo>
                        <a:lnTo>
                          <a:pt x="1181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84" y="1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6" name="Freeform 24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59" cy="194"/>
                  </a:xfrm>
                  <a:custGeom>
                    <a:avLst/>
                    <a:gdLst/>
                    <a:ahLst/>
                    <a:cxnLst>
                      <a:cxn ang="0">
                        <a:pos x="1142" y="17"/>
                      </a:cxn>
                      <a:cxn ang="0">
                        <a:pos x="1141" y="158"/>
                      </a:cxn>
                      <a:cxn ang="0">
                        <a:pos x="1141" y="299"/>
                      </a:cxn>
                      <a:cxn ang="0">
                        <a:pos x="1140" y="442"/>
                      </a:cxn>
                      <a:cxn ang="0">
                        <a:pos x="1138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42" y="17"/>
                      </a:cxn>
                    </a:cxnLst>
                    <a:rect l="0" t="0" r="r" b="b"/>
                    <a:pathLst>
                      <a:path w="1142" h="582">
                        <a:moveTo>
                          <a:pt x="1142" y="17"/>
                        </a:moveTo>
                        <a:lnTo>
                          <a:pt x="1141" y="158"/>
                        </a:lnTo>
                        <a:lnTo>
                          <a:pt x="1141" y="299"/>
                        </a:lnTo>
                        <a:lnTo>
                          <a:pt x="1140" y="442"/>
                        </a:lnTo>
                        <a:lnTo>
                          <a:pt x="1138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42" y="17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7" name="Freeform 25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42" cy="194"/>
                  </a:xfrm>
                  <a:custGeom>
                    <a:avLst/>
                    <a:gdLst/>
                    <a:ahLst/>
                    <a:cxnLst>
                      <a:cxn ang="0">
                        <a:pos x="1099" y="16"/>
                      </a:cxn>
                      <a:cxn ang="0">
                        <a:pos x="1097" y="157"/>
                      </a:cxn>
                      <a:cxn ang="0">
                        <a:pos x="1097" y="299"/>
                      </a:cxn>
                      <a:cxn ang="0">
                        <a:pos x="1096" y="440"/>
                      </a:cxn>
                      <a:cxn ang="0">
                        <a:pos x="1095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99" y="16"/>
                      </a:cxn>
                    </a:cxnLst>
                    <a:rect l="0" t="0" r="r" b="b"/>
                    <a:pathLst>
                      <a:path w="1099" h="582">
                        <a:moveTo>
                          <a:pt x="1099" y="16"/>
                        </a:moveTo>
                        <a:lnTo>
                          <a:pt x="1097" y="157"/>
                        </a:lnTo>
                        <a:lnTo>
                          <a:pt x="1097" y="299"/>
                        </a:lnTo>
                        <a:lnTo>
                          <a:pt x="1096" y="440"/>
                        </a:lnTo>
                        <a:lnTo>
                          <a:pt x="1095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99" y="16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8" name="Freeform 26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24" cy="194"/>
                  </a:xfrm>
                  <a:custGeom>
                    <a:avLst/>
                    <a:gdLst/>
                    <a:ahLst/>
                    <a:cxnLst>
                      <a:cxn ang="0">
                        <a:pos x="1053" y="16"/>
                      </a:cxn>
                      <a:cxn ang="0">
                        <a:pos x="1052" y="157"/>
                      </a:cxn>
                      <a:cxn ang="0">
                        <a:pos x="1051" y="298"/>
                      </a:cxn>
                      <a:cxn ang="0">
                        <a:pos x="1049" y="440"/>
                      </a:cxn>
                      <a:cxn ang="0">
                        <a:pos x="1048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53" y="16"/>
                      </a:cxn>
                    </a:cxnLst>
                    <a:rect l="0" t="0" r="r" b="b"/>
                    <a:pathLst>
                      <a:path w="1053" h="581">
                        <a:moveTo>
                          <a:pt x="1053" y="16"/>
                        </a:moveTo>
                        <a:lnTo>
                          <a:pt x="1052" y="157"/>
                        </a:lnTo>
                        <a:lnTo>
                          <a:pt x="1051" y="298"/>
                        </a:lnTo>
                        <a:lnTo>
                          <a:pt x="1049" y="440"/>
                        </a:lnTo>
                        <a:lnTo>
                          <a:pt x="1048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53" y="16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09" name="Freeform 27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05" cy="194"/>
                  </a:xfrm>
                  <a:custGeom>
                    <a:avLst/>
                    <a:gdLst/>
                    <a:ahLst/>
                    <a:cxnLst>
                      <a:cxn ang="0">
                        <a:pos x="1005" y="15"/>
                      </a:cxn>
                      <a:cxn ang="0">
                        <a:pos x="1004" y="156"/>
                      </a:cxn>
                      <a:cxn ang="0">
                        <a:pos x="1003" y="298"/>
                      </a:cxn>
                      <a:cxn ang="0">
                        <a:pos x="1001" y="439"/>
                      </a:cxn>
                      <a:cxn ang="0">
                        <a:pos x="1000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05" y="15"/>
                      </a:cxn>
                    </a:cxnLst>
                    <a:rect l="0" t="0" r="r" b="b"/>
                    <a:pathLst>
                      <a:path w="1005" h="581">
                        <a:moveTo>
                          <a:pt x="1005" y="15"/>
                        </a:moveTo>
                        <a:lnTo>
                          <a:pt x="1004" y="156"/>
                        </a:lnTo>
                        <a:lnTo>
                          <a:pt x="1003" y="298"/>
                        </a:lnTo>
                        <a:lnTo>
                          <a:pt x="1001" y="439"/>
                        </a:lnTo>
                        <a:lnTo>
                          <a:pt x="1000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05" y="15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0" name="Freeform 28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84" cy="193"/>
                  </a:xfrm>
                  <a:custGeom>
                    <a:avLst/>
                    <a:gdLst/>
                    <a:ahLst/>
                    <a:cxnLst>
                      <a:cxn ang="0">
                        <a:pos x="956" y="15"/>
                      </a:cxn>
                      <a:cxn ang="0">
                        <a:pos x="955" y="156"/>
                      </a:cxn>
                      <a:cxn ang="0">
                        <a:pos x="953" y="297"/>
                      </a:cxn>
                      <a:cxn ang="0">
                        <a:pos x="951" y="439"/>
                      </a:cxn>
                      <a:cxn ang="0">
                        <a:pos x="949" y="580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56" y="15"/>
                      </a:cxn>
                    </a:cxnLst>
                    <a:rect l="0" t="0" r="r" b="b"/>
                    <a:pathLst>
                      <a:path w="956" h="580">
                        <a:moveTo>
                          <a:pt x="956" y="15"/>
                        </a:moveTo>
                        <a:lnTo>
                          <a:pt x="955" y="156"/>
                        </a:lnTo>
                        <a:lnTo>
                          <a:pt x="953" y="297"/>
                        </a:lnTo>
                        <a:lnTo>
                          <a:pt x="951" y="439"/>
                        </a:lnTo>
                        <a:lnTo>
                          <a:pt x="949" y="580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56" y="15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1" name="Freeform 29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64" cy="193"/>
                  </a:xfrm>
                  <a:custGeom>
                    <a:avLst/>
                    <a:gdLst/>
                    <a:ahLst/>
                    <a:cxnLst>
                      <a:cxn ang="0">
                        <a:pos x="905" y="15"/>
                      </a:cxn>
                      <a:cxn ang="0">
                        <a:pos x="904" y="156"/>
                      </a:cxn>
                      <a:cxn ang="0">
                        <a:pos x="901" y="297"/>
                      </a:cxn>
                      <a:cxn ang="0">
                        <a:pos x="900" y="438"/>
                      </a:cxn>
                      <a:cxn ang="0">
                        <a:pos x="897" y="579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05" y="15"/>
                      </a:cxn>
                    </a:cxnLst>
                    <a:rect l="0" t="0" r="r" b="b"/>
                    <a:pathLst>
                      <a:path w="905" h="579">
                        <a:moveTo>
                          <a:pt x="905" y="15"/>
                        </a:moveTo>
                        <a:lnTo>
                          <a:pt x="904" y="156"/>
                        </a:lnTo>
                        <a:lnTo>
                          <a:pt x="901" y="297"/>
                        </a:lnTo>
                        <a:lnTo>
                          <a:pt x="900" y="438"/>
                        </a:lnTo>
                        <a:lnTo>
                          <a:pt x="897" y="579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05" y="15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2" name="Freeform 30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43" cy="193"/>
                  </a:xfrm>
                  <a:custGeom>
                    <a:avLst/>
                    <a:gdLst/>
                    <a:ahLst/>
                    <a:cxnLst>
                      <a:cxn ang="0">
                        <a:pos x="851" y="13"/>
                      </a:cxn>
                      <a:cxn ang="0">
                        <a:pos x="850" y="154"/>
                      </a:cxn>
                      <a:cxn ang="0">
                        <a:pos x="847" y="295"/>
                      </a:cxn>
                      <a:cxn ang="0">
                        <a:pos x="846" y="436"/>
                      </a:cxn>
                      <a:cxn ang="0">
                        <a:pos x="843" y="579"/>
                      </a:cxn>
                      <a:cxn ang="0">
                        <a:pos x="2" y="567"/>
                      </a:cxn>
                      <a:cxn ang="0">
                        <a:pos x="2" y="426"/>
                      </a:cxn>
                      <a:cxn ang="0">
                        <a:pos x="2" y="283"/>
                      </a:cxn>
                      <a:cxn ang="0">
                        <a:pos x="2" y="142"/>
                      </a:cxn>
                      <a:cxn ang="0">
                        <a:pos x="0" y="0"/>
                      </a:cxn>
                      <a:cxn ang="0">
                        <a:pos x="851" y="13"/>
                      </a:cxn>
                    </a:cxnLst>
                    <a:rect l="0" t="0" r="r" b="b"/>
                    <a:pathLst>
                      <a:path w="851" h="579">
                        <a:moveTo>
                          <a:pt x="851" y="13"/>
                        </a:moveTo>
                        <a:lnTo>
                          <a:pt x="850" y="154"/>
                        </a:lnTo>
                        <a:lnTo>
                          <a:pt x="847" y="295"/>
                        </a:lnTo>
                        <a:lnTo>
                          <a:pt x="846" y="436"/>
                        </a:lnTo>
                        <a:lnTo>
                          <a:pt x="843" y="579"/>
                        </a:lnTo>
                        <a:lnTo>
                          <a:pt x="2" y="567"/>
                        </a:lnTo>
                        <a:lnTo>
                          <a:pt x="2" y="426"/>
                        </a:lnTo>
                        <a:lnTo>
                          <a:pt x="2" y="283"/>
                        </a:lnTo>
                        <a:lnTo>
                          <a:pt x="2" y="142"/>
                        </a:lnTo>
                        <a:lnTo>
                          <a:pt x="0" y="0"/>
                        </a:lnTo>
                        <a:lnTo>
                          <a:pt x="851" y="13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3" name="Freeform 31"/>
                  <p:cNvSpPr>
                    <a:spLocks/>
                  </p:cNvSpPr>
                  <p:nvPr/>
                </p:nvSpPr>
                <p:spPr bwMode="auto">
                  <a:xfrm>
                    <a:off x="1971" y="2509"/>
                    <a:ext cx="320" cy="192"/>
                  </a:xfrm>
                  <a:custGeom>
                    <a:avLst/>
                    <a:gdLst/>
                    <a:ahLst/>
                    <a:cxnLst>
                      <a:cxn ang="0">
                        <a:pos x="792" y="11"/>
                      </a:cxn>
                      <a:cxn ang="0">
                        <a:pos x="791" y="152"/>
                      </a:cxn>
                      <a:cxn ang="0">
                        <a:pos x="788" y="293"/>
                      </a:cxn>
                      <a:cxn ang="0">
                        <a:pos x="787" y="435"/>
                      </a:cxn>
                      <a:cxn ang="0">
                        <a:pos x="784" y="576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792" y="11"/>
                      </a:cxn>
                    </a:cxnLst>
                    <a:rect l="0" t="0" r="r" b="b"/>
                    <a:pathLst>
                      <a:path w="792" h="576">
                        <a:moveTo>
                          <a:pt x="792" y="11"/>
                        </a:moveTo>
                        <a:lnTo>
                          <a:pt x="791" y="152"/>
                        </a:lnTo>
                        <a:lnTo>
                          <a:pt x="788" y="293"/>
                        </a:lnTo>
                        <a:lnTo>
                          <a:pt x="787" y="435"/>
                        </a:lnTo>
                        <a:lnTo>
                          <a:pt x="784" y="576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792" y="11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4" name="Freeform 32"/>
                  <p:cNvSpPr>
                    <a:spLocks/>
                  </p:cNvSpPr>
                  <p:nvPr/>
                </p:nvSpPr>
                <p:spPr bwMode="auto">
                  <a:xfrm>
                    <a:off x="1973" y="2509"/>
                    <a:ext cx="297" cy="192"/>
                  </a:xfrm>
                  <a:custGeom>
                    <a:avLst/>
                    <a:gdLst/>
                    <a:ahLst/>
                    <a:cxnLst>
                      <a:cxn ang="0">
                        <a:pos x="738" y="11"/>
                      </a:cxn>
                      <a:cxn ang="0">
                        <a:pos x="736" y="152"/>
                      </a:cxn>
                      <a:cxn ang="0">
                        <a:pos x="733" y="293"/>
                      </a:cxn>
                      <a:cxn ang="0">
                        <a:pos x="732" y="434"/>
                      </a:cxn>
                      <a:cxn ang="0">
                        <a:pos x="729" y="576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2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738" y="11"/>
                      </a:cxn>
                    </a:cxnLst>
                    <a:rect l="0" t="0" r="r" b="b"/>
                    <a:pathLst>
                      <a:path w="738" h="576">
                        <a:moveTo>
                          <a:pt x="738" y="11"/>
                        </a:moveTo>
                        <a:lnTo>
                          <a:pt x="736" y="152"/>
                        </a:lnTo>
                        <a:lnTo>
                          <a:pt x="733" y="293"/>
                        </a:lnTo>
                        <a:lnTo>
                          <a:pt x="732" y="434"/>
                        </a:lnTo>
                        <a:lnTo>
                          <a:pt x="729" y="576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2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738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5" name="Freeform 33"/>
                  <p:cNvSpPr>
                    <a:spLocks/>
                  </p:cNvSpPr>
                  <p:nvPr/>
                </p:nvSpPr>
                <p:spPr bwMode="auto">
                  <a:xfrm>
                    <a:off x="1975" y="2509"/>
                    <a:ext cx="273" cy="192"/>
                  </a:xfrm>
                  <a:custGeom>
                    <a:avLst/>
                    <a:gdLst/>
                    <a:ahLst/>
                    <a:cxnLst>
                      <a:cxn ang="0">
                        <a:pos x="679" y="10"/>
                      </a:cxn>
                      <a:cxn ang="0">
                        <a:pos x="678" y="151"/>
                      </a:cxn>
                      <a:cxn ang="0">
                        <a:pos x="675" y="292"/>
                      </a:cxn>
                      <a:cxn ang="0">
                        <a:pos x="674" y="434"/>
                      </a:cxn>
                      <a:cxn ang="0">
                        <a:pos x="671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79" y="10"/>
                      </a:cxn>
                    </a:cxnLst>
                    <a:rect l="0" t="0" r="r" b="b"/>
                    <a:pathLst>
                      <a:path w="679" h="575">
                        <a:moveTo>
                          <a:pt x="679" y="10"/>
                        </a:moveTo>
                        <a:lnTo>
                          <a:pt x="678" y="151"/>
                        </a:lnTo>
                        <a:lnTo>
                          <a:pt x="675" y="292"/>
                        </a:lnTo>
                        <a:lnTo>
                          <a:pt x="674" y="434"/>
                        </a:lnTo>
                        <a:lnTo>
                          <a:pt x="671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79" y="1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6" name="Freeform 34"/>
                  <p:cNvSpPr>
                    <a:spLocks/>
                  </p:cNvSpPr>
                  <p:nvPr/>
                </p:nvSpPr>
                <p:spPr bwMode="auto">
                  <a:xfrm>
                    <a:off x="1976" y="2509"/>
                    <a:ext cx="252" cy="192"/>
                  </a:xfrm>
                  <a:custGeom>
                    <a:avLst/>
                    <a:gdLst/>
                    <a:ahLst/>
                    <a:cxnLst>
                      <a:cxn ang="0">
                        <a:pos x="624" y="10"/>
                      </a:cxn>
                      <a:cxn ang="0">
                        <a:pos x="623" y="151"/>
                      </a:cxn>
                      <a:cxn ang="0">
                        <a:pos x="620" y="292"/>
                      </a:cxn>
                      <a:cxn ang="0">
                        <a:pos x="619" y="434"/>
                      </a:cxn>
                      <a:cxn ang="0">
                        <a:pos x="616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24" y="10"/>
                      </a:cxn>
                    </a:cxnLst>
                    <a:rect l="0" t="0" r="r" b="b"/>
                    <a:pathLst>
                      <a:path w="624" h="575">
                        <a:moveTo>
                          <a:pt x="624" y="10"/>
                        </a:moveTo>
                        <a:lnTo>
                          <a:pt x="623" y="151"/>
                        </a:lnTo>
                        <a:lnTo>
                          <a:pt x="620" y="292"/>
                        </a:lnTo>
                        <a:lnTo>
                          <a:pt x="619" y="434"/>
                        </a:lnTo>
                        <a:lnTo>
                          <a:pt x="616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24" y="1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7" name="Freeform 35"/>
                  <p:cNvSpPr>
                    <a:spLocks/>
                  </p:cNvSpPr>
                  <p:nvPr/>
                </p:nvSpPr>
                <p:spPr bwMode="auto">
                  <a:xfrm>
                    <a:off x="1977" y="2509"/>
                    <a:ext cx="231" cy="192"/>
                  </a:xfrm>
                  <a:custGeom>
                    <a:avLst/>
                    <a:gdLst/>
                    <a:ahLst/>
                    <a:cxnLst>
                      <a:cxn ang="0">
                        <a:pos x="572" y="8"/>
                      </a:cxn>
                      <a:cxn ang="0">
                        <a:pos x="570" y="149"/>
                      </a:cxn>
                      <a:cxn ang="0">
                        <a:pos x="568" y="290"/>
                      </a:cxn>
                      <a:cxn ang="0">
                        <a:pos x="566" y="433"/>
                      </a:cxn>
                      <a:cxn ang="0">
                        <a:pos x="564" y="574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572" y="8"/>
                      </a:cxn>
                    </a:cxnLst>
                    <a:rect l="0" t="0" r="r" b="b"/>
                    <a:pathLst>
                      <a:path w="572" h="574">
                        <a:moveTo>
                          <a:pt x="572" y="8"/>
                        </a:moveTo>
                        <a:lnTo>
                          <a:pt x="570" y="149"/>
                        </a:lnTo>
                        <a:lnTo>
                          <a:pt x="568" y="290"/>
                        </a:lnTo>
                        <a:lnTo>
                          <a:pt x="566" y="433"/>
                        </a:lnTo>
                        <a:lnTo>
                          <a:pt x="564" y="574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572" y="8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8" name="Freeform 36"/>
                  <p:cNvSpPr>
                    <a:spLocks/>
                  </p:cNvSpPr>
                  <p:nvPr/>
                </p:nvSpPr>
                <p:spPr bwMode="auto">
                  <a:xfrm>
                    <a:off x="1979" y="2509"/>
                    <a:ext cx="209" cy="191"/>
                  </a:xfrm>
                  <a:custGeom>
                    <a:avLst/>
                    <a:gdLst/>
                    <a:ahLst/>
                    <a:cxnLst>
                      <a:cxn ang="0">
                        <a:pos x="518" y="8"/>
                      </a:cxn>
                      <a:cxn ang="0">
                        <a:pos x="517" y="149"/>
                      </a:cxn>
                      <a:cxn ang="0">
                        <a:pos x="516" y="290"/>
                      </a:cxn>
                      <a:cxn ang="0">
                        <a:pos x="513" y="431"/>
                      </a:cxn>
                      <a:cxn ang="0">
                        <a:pos x="512" y="572"/>
                      </a:cxn>
                      <a:cxn ang="0">
                        <a:pos x="2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518" y="8"/>
                      </a:cxn>
                    </a:cxnLst>
                    <a:rect l="0" t="0" r="r" b="b"/>
                    <a:pathLst>
                      <a:path w="518" h="572">
                        <a:moveTo>
                          <a:pt x="518" y="8"/>
                        </a:moveTo>
                        <a:lnTo>
                          <a:pt x="517" y="149"/>
                        </a:lnTo>
                        <a:lnTo>
                          <a:pt x="516" y="290"/>
                        </a:lnTo>
                        <a:lnTo>
                          <a:pt x="513" y="431"/>
                        </a:lnTo>
                        <a:lnTo>
                          <a:pt x="512" y="572"/>
                        </a:lnTo>
                        <a:lnTo>
                          <a:pt x="2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518" y="8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19" name="Freeform 37"/>
                  <p:cNvSpPr>
                    <a:spLocks/>
                  </p:cNvSpPr>
                  <p:nvPr/>
                </p:nvSpPr>
                <p:spPr bwMode="auto">
                  <a:xfrm>
                    <a:off x="1981" y="2509"/>
                    <a:ext cx="189" cy="191"/>
                  </a:xfrm>
                  <a:custGeom>
                    <a:avLst/>
                    <a:gdLst/>
                    <a:ahLst/>
                    <a:cxnLst>
                      <a:cxn ang="0">
                        <a:pos x="468" y="7"/>
                      </a:cxn>
                      <a:cxn ang="0">
                        <a:pos x="466" y="148"/>
                      </a:cxn>
                      <a:cxn ang="0">
                        <a:pos x="465" y="289"/>
                      </a:cxn>
                      <a:cxn ang="0">
                        <a:pos x="462" y="431"/>
                      </a:cxn>
                      <a:cxn ang="0">
                        <a:pos x="461" y="572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68" y="7"/>
                      </a:cxn>
                    </a:cxnLst>
                    <a:rect l="0" t="0" r="r" b="b"/>
                    <a:pathLst>
                      <a:path w="468" h="572">
                        <a:moveTo>
                          <a:pt x="468" y="7"/>
                        </a:moveTo>
                        <a:lnTo>
                          <a:pt x="466" y="148"/>
                        </a:lnTo>
                        <a:lnTo>
                          <a:pt x="465" y="289"/>
                        </a:lnTo>
                        <a:lnTo>
                          <a:pt x="462" y="431"/>
                        </a:lnTo>
                        <a:lnTo>
                          <a:pt x="461" y="572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68" y="7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0" name="Freeform 38"/>
                  <p:cNvSpPr>
                    <a:spLocks/>
                  </p:cNvSpPr>
                  <p:nvPr/>
                </p:nvSpPr>
                <p:spPr bwMode="auto">
                  <a:xfrm>
                    <a:off x="1982" y="2509"/>
                    <a:ext cx="168" cy="191"/>
                  </a:xfrm>
                  <a:custGeom>
                    <a:avLst/>
                    <a:gdLst/>
                    <a:ahLst/>
                    <a:cxnLst>
                      <a:cxn ang="0">
                        <a:pos x="419" y="7"/>
                      </a:cxn>
                      <a:cxn ang="0">
                        <a:pos x="418" y="148"/>
                      </a:cxn>
                      <a:cxn ang="0">
                        <a:pos x="417" y="289"/>
                      </a:cxn>
                      <a:cxn ang="0">
                        <a:pos x="415" y="431"/>
                      </a:cxn>
                      <a:cxn ang="0">
                        <a:pos x="414" y="572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19" y="7"/>
                      </a:cxn>
                    </a:cxnLst>
                    <a:rect l="0" t="0" r="r" b="b"/>
                    <a:pathLst>
                      <a:path w="419" h="572">
                        <a:moveTo>
                          <a:pt x="419" y="7"/>
                        </a:moveTo>
                        <a:lnTo>
                          <a:pt x="418" y="148"/>
                        </a:lnTo>
                        <a:lnTo>
                          <a:pt x="417" y="289"/>
                        </a:lnTo>
                        <a:lnTo>
                          <a:pt x="415" y="431"/>
                        </a:lnTo>
                        <a:lnTo>
                          <a:pt x="414" y="572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19" y="7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1" name="Freeform 39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52" cy="191"/>
                  </a:xfrm>
                  <a:custGeom>
                    <a:avLst/>
                    <a:gdLst/>
                    <a:ahLst/>
                    <a:cxnLst>
                      <a:cxn ang="0">
                        <a:pos x="375" y="6"/>
                      </a:cxn>
                      <a:cxn ang="0">
                        <a:pos x="374" y="147"/>
                      </a:cxn>
                      <a:cxn ang="0">
                        <a:pos x="373" y="289"/>
                      </a:cxn>
                      <a:cxn ang="0">
                        <a:pos x="371" y="430"/>
                      </a:cxn>
                      <a:cxn ang="0">
                        <a:pos x="370" y="571"/>
                      </a:cxn>
                      <a:cxn ang="0">
                        <a:pos x="1" y="566"/>
                      </a:cxn>
                      <a:cxn ang="0">
                        <a:pos x="1" y="425"/>
                      </a:cxn>
                      <a:cxn ang="0">
                        <a:pos x="1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75" y="6"/>
                      </a:cxn>
                    </a:cxnLst>
                    <a:rect l="0" t="0" r="r" b="b"/>
                    <a:pathLst>
                      <a:path w="375" h="571">
                        <a:moveTo>
                          <a:pt x="375" y="6"/>
                        </a:moveTo>
                        <a:lnTo>
                          <a:pt x="374" y="147"/>
                        </a:lnTo>
                        <a:lnTo>
                          <a:pt x="373" y="289"/>
                        </a:lnTo>
                        <a:lnTo>
                          <a:pt x="371" y="430"/>
                        </a:lnTo>
                        <a:lnTo>
                          <a:pt x="370" y="571"/>
                        </a:lnTo>
                        <a:lnTo>
                          <a:pt x="1" y="566"/>
                        </a:lnTo>
                        <a:lnTo>
                          <a:pt x="1" y="425"/>
                        </a:lnTo>
                        <a:lnTo>
                          <a:pt x="1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75" y="6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2" name="Freeform 40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35" cy="191"/>
                  </a:xfrm>
                  <a:custGeom>
                    <a:avLst/>
                    <a:gdLst/>
                    <a:ahLst/>
                    <a:cxnLst>
                      <a:cxn ang="0">
                        <a:pos x="333" y="4"/>
                      </a:cxn>
                      <a:cxn ang="0">
                        <a:pos x="332" y="147"/>
                      </a:cxn>
                      <a:cxn ang="0">
                        <a:pos x="332" y="289"/>
                      </a:cxn>
                      <a:cxn ang="0">
                        <a:pos x="331" y="430"/>
                      </a:cxn>
                      <a:cxn ang="0">
                        <a:pos x="329" y="571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33" y="4"/>
                      </a:cxn>
                    </a:cxnLst>
                    <a:rect l="0" t="0" r="r" b="b"/>
                    <a:pathLst>
                      <a:path w="333" h="571">
                        <a:moveTo>
                          <a:pt x="333" y="4"/>
                        </a:moveTo>
                        <a:lnTo>
                          <a:pt x="332" y="147"/>
                        </a:lnTo>
                        <a:lnTo>
                          <a:pt x="332" y="289"/>
                        </a:lnTo>
                        <a:lnTo>
                          <a:pt x="331" y="430"/>
                        </a:lnTo>
                        <a:lnTo>
                          <a:pt x="329" y="571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33" y="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3" name="Freeform 41"/>
                  <p:cNvSpPr>
                    <a:spLocks/>
                  </p:cNvSpPr>
                  <p:nvPr/>
                </p:nvSpPr>
                <p:spPr bwMode="auto">
                  <a:xfrm>
                    <a:off x="1881" y="2615"/>
                    <a:ext cx="168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412" y="208"/>
                      </a:cxn>
                      <a:cxn ang="0">
                        <a:pos x="417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17" h="208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412" y="208"/>
                        </a:lnTo>
                        <a:lnTo>
                          <a:pt x="417" y="2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515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4" name="Freeform 42"/>
                  <p:cNvSpPr>
                    <a:spLocks/>
                  </p:cNvSpPr>
                  <p:nvPr/>
                </p:nvSpPr>
                <p:spPr bwMode="auto">
                  <a:xfrm>
                    <a:off x="2342" y="2510"/>
                    <a:ext cx="269" cy="41"/>
                  </a:xfrm>
                  <a:custGeom>
                    <a:avLst/>
                    <a:gdLst/>
                    <a:ahLst/>
                    <a:cxnLst>
                      <a:cxn ang="0">
                        <a:pos x="0" y="15"/>
                      </a:cxn>
                      <a:cxn ang="0">
                        <a:pos x="0" y="122"/>
                      </a:cxn>
                      <a:cxn ang="0">
                        <a:pos x="666" y="117"/>
                      </a:cxn>
                      <a:cxn ang="0">
                        <a:pos x="657" y="0"/>
                      </a:cxn>
                      <a:cxn ang="0">
                        <a:pos x="0" y="15"/>
                      </a:cxn>
                    </a:cxnLst>
                    <a:rect l="0" t="0" r="r" b="b"/>
                    <a:pathLst>
                      <a:path w="666" h="122">
                        <a:moveTo>
                          <a:pt x="0" y="15"/>
                        </a:moveTo>
                        <a:lnTo>
                          <a:pt x="0" y="122"/>
                        </a:lnTo>
                        <a:lnTo>
                          <a:pt x="666" y="117"/>
                        </a:lnTo>
                        <a:lnTo>
                          <a:pt x="657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rgbClr val="1C35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5" name="Freeform 43"/>
                  <p:cNvSpPr>
                    <a:spLocks/>
                  </p:cNvSpPr>
                  <p:nvPr/>
                </p:nvSpPr>
                <p:spPr bwMode="auto">
                  <a:xfrm>
                    <a:off x="2607" y="2510"/>
                    <a:ext cx="138" cy="46"/>
                  </a:xfrm>
                  <a:custGeom>
                    <a:avLst/>
                    <a:gdLst/>
                    <a:ahLst/>
                    <a:cxnLst>
                      <a:cxn ang="0">
                        <a:pos x="341" y="28"/>
                      </a:cxn>
                      <a:cxn ang="0">
                        <a:pos x="341" y="137"/>
                      </a:cxn>
                      <a:cxn ang="0">
                        <a:pos x="2" y="109"/>
                      </a:cxn>
                      <a:cxn ang="0">
                        <a:pos x="0" y="0"/>
                      </a:cxn>
                      <a:cxn ang="0">
                        <a:pos x="341" y="28"/>
                      </a:cxn>
                    </a:cxnLst>
                    <a:rect l="0" t="0" r="r" b="b"/>
                    <a:pathLst>
                      <a:path w="341" h="137">
                        <a:moveTo>
                          <a:pt x="341" y="28"/>
                        </a:moveTo>
                        <a:lnTo>
                          <a:pt x="341" y="137"/>
                        </a:lnTo>
                        <a:lnTo>
                          <a:pt x="2" y="109"/>
                        </a:lnTo>
                        <a:lnTo>
                          <a:pt x="0" y="0"/>
                        </a:lnTo>
                        <a:lnTo>
                          <a:pt x="341" y="28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6" name="Freeform 44"/>
                  <p:cNvSpPr>
                    <a:spLocks/>
                  </p:cNvSpPr>
                  <p:nvPr/>
                </p:nvSpPr>
                <p:spPr bwMode="auto">
                  <a:xfrm>
                    <a:off x="2293" y="2532"/>
                    <a:ext cx="303" cy="259"/>
                  </a:xfrm>
                  <a:custGeom>
                    <a:avLst/>
                    <a:gdLst/>
                    <a:ahLst/>
                    <a:cxnLst>
                      <a:cxn ang="0">
                        <a:pos x="755" y="0"/>
                      </a:cxn>
                      <a:cxn ang="0">
                        <a:pos x="0" y="10"/>
                      </a:cxn>
                      <a:cxn ang="0">
                        <a:pos x="0" y="745"/>
                      </a:cxn>
                      <a:cxn ang="0">
                        <a:pos x="755" y="777"/>
                      </a:cxn>
                      <a:cxn ang="0">
                        <a:pos x="755" y="0"/>
                      </a:cxn>
                    </a:cxnLst>
                    <a:rect l="0" t="0" r="r" b="b"/>
                    <a:pathLst>
                      <a:path w="755" h="777">
                        <a:moveTo>
                          <a:pt x="755" y="0"/>
                        </a:moveTo>
                        <a:lnTo>
                          <a:pt x="0" y="10"/>
                        </a:lnTo>
                        <a:lnTo>
                          <a:pt x="0" y="745"/>
                        </a:lnTo>
                        <a:lnTo>
                          <a:pt x="755" y="777"/>
                        </a:lnTo>
                        <a:lnTo>
                          <a:pt x="755" y="0"/>
                        </a:lnTo>
                        <a:close/>
                      </a:path>
                    </a:pathLst>
                  </a:custGeom>
                  <a:solidFill>
                    <a:srgbClr val="8CA5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7" name="Freeform 45"/>
                  <p:cNvSpPr>
                    <a:spLocks/>
                  </p:cNvSpPr>
                  <p:nvPr/>
                </p:nvSpPr>
                <p:spPr bwMode="auto">
                  <a:xfrm>
                    <a:off x="2300" y="2538"/>
                    <a:ext cx="289" cy="263"/>
                  </a:xfrm>
                  <a:custGeom>
                    <a:avLst/>
                    <a:gdLst/>
                    <a:ahLst/>
                    <a:cxnLst>
                      <a:cxn ang="0">
                        <a:pos x="718" y="0"/>
                      </a:cxn>
                      <a:cxn ang="0">
                        <a:pos x="0" y="12"/>
                      </a:cxn>
                      <a:cxn ang="0">
                        <a:pos x="0" y="755"/>
                      </a:cxn>
                      <a:cxn ang="0">
                        <a:pos x="718" y="788"/>
                      </a:cxn>
                      <a:cxn ang="0">
                        <a:pos x="718" y="0"/>
                      </a:cxn>
                    </a:cxnLst>
                    <a:rect l="0" t="0" r="r" b="b"/>
                    <a:pathLst>
                      <a:path w="718" h="788">
                        <a:moveTo>
                          <a:pt x="718" y="0"/>
                        </a:moveTo>
                        <a:lnTo>
                          <a:pt x="0" y="12"/>
                        </a:lnTo>
                        <a:lnTo>
                          <a:pt x="0" y="755"/>
                        </a:lnTo>
                        <a:lnTo>
                          <a:pt x="718" y="788"/>
                        </a:lnTo>
                        <a:lnTo>
                          <a:pt x="718" y="0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8" name="Freeform 46"/>
                  <p:cNvSpPr>
                    <a:spLocks/>
                  </p:cNvSpPr>
                  <p:nvPr/>
                </p:nvSpPr>
                <p:spPr bwMode="auto">
                  <a:xfrm>
                    <a:off x="2188" y="2623"/>
                    <a:ext cx="40" cy="62"/>
                  </a:xfrm>
                  <a:custGeom>
                    <a:avLst/>
                    <a:gdLst/>
                    <a:ahLst/>
                    <a:cxnLst>
                      <a:cxn ang="0">
                        <a:pos x="99" y="1"/>
                      </a:cxn>
                      <a:cxn ang="0">
                        <a:pos x="99" y="183"/>
                      </a:cxn>
                      <a:cxn ang="0">
                        <a:pos x="0" y="186"/>
                      </a:cxn>
                      <a:cxn ang="0">
                        <a:pos x="0" y="0"/>
                      </a:cxn>
                      <a:cxn ang="0">
                        <a:pos x="99" y="1"/>
                      </a:cxn>
                    </a:cxnLst>
                    <a:rect l="0" t="0" r="r" b="b"/>
                    <a:pathLst>
                      <a:path w="99" h="186">
                        <a:moveTo>
                          <a:pt x="99" y="1"/>
                        </a:moveTo>
                        <a:lnTo>
                          <a:pt x="99" y="183"/>
                        </a:lnTo>
                        <a:lnTo>
                          <a:pt x="0" y="186"/>
                        </a:lnTo>
                        <a:lnTo>
                          <a:pt x="0" y="0"/>
                        </a:lnTo>
                        <a:lnTo>
                          <a:pt x="99" y="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29" name="Freeform 47"/>
                  <p:cNvSpPr>
                    <a:spLocks/>
                  </p:cNvSpPr>
                  <p:nvPr/>
                </p:nvSpPr>
                <p:spPr bwMode="auto">
                  <a:xfrm>
                    <a:off x="2191" y="2629"/>
                    <a:ext cx="33" cy="50"/>
                  </a:xfrm>
                  <a:custGeom>
                    <a:avLst/>
                    <a:gdLst/>
                    <a:ahLst/>
                    <a:cxnLst>
                      <a:cxn ang="0">
                        <a:pos x="80" y="1"/>
                      </a:cxn>
                      <a:cxn ang="0">
                        <a:pos x="80" y="150"/>
                      </a:cxn>
                      <a:cxn ang="0">
                        <a:pos x="0" y="152"/>
                      </a:cxn>
                      <a:cxn ang="0">
                        <a:pos x="0" y="0"/>
                      </a:cxn>
                      <a:cxn ang="0">
                        <a:pos x="80" y="1"/>
                      </a:cxn>
                    </a:cxnLst>
                    <a:rect l="0" t="0" r="r" b="b"/>
                    <a:pathLst>
                      <a:path w="80" h="152">
                        <a:moveTo>
                          <a:pt x="80" y="1"/>
                        </a:moveTo>
                        <a:lnTo>
                          <a:pt x="80" y="150"/>
                        </a:lnTo>
                        <a:lnTo>
                          <a:pt x="0" y="152"/>
                        </a:lnTo>
                        <a:lnTo>
                          <a:pt x="0" y="0"/>
                        </a:lnTo>
                        <a:lnTo>
                          <a:pt x="80" y="1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0" name="Freeform 48"/>
                  <p:cNvSpPr>
                    <a:spLocks/>
                  </p:cNvSpPr>
                  <p:nvPr/>
                </p:nvSpPr>
                <p:spPr bwMode="auto">
                  <a:xfrm>
                    <a:off x="1698" y="2615"/>
                    <a:ext cx="183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72"/>
                      </a:cxn>
                      <a:cxn ang="0">
                        <a:pos x="454" y="184"/>
                      </a:cxn>
                      <a:cxn ang="0">
                        <a:pos x="45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4" h="184">
                        <a:moveTo>
                          <a:pt x="0" y="0"/>
                        </a:moveTo>
                        <a:lnTo>
                          <a:pt x="0" y="172"/>
                        </a:lnTo>
                        <a:lnTo>
                          <a:pt x="454" y="184"/>
                        </a:lnTo>
                        <a:lnTo>
                          <a:pt x="4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1" name="Freeform 49"/>
                  <p:cNvSpPr>
                    <a:spLocks/>
                  </p:cNvSpPr>
                  <p:nvPr/>
                </p:nvSpPr>
                <p:spPr bwMode="auto">
                  <a:xfrm>
                    <a:off x="1703" y="2617"/>
                    <a:ext cx="174" cy="5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4"/>
                      </a:cxn>
                      <a:cxn ang="0">
                        <a:pos x="432" y="174"/>
                      </a:cxn>
                      <a:cxn ang="0">
                        <a:pos x="432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2" h="174">
                        <a:moveTo>
                          <a:pt x="0" y="0"/>
                        </a:moveTo>
                        <a:lnTo>
                          <a:pt x="0" y="164"/>
                        </a:lnTo>
                        <a:lnTo>
                          <a:pt x="432" y="174"/>
                        </a:lnTo>
                        <a:lnTo>
                          <a:pt x="432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2" name="Freeform 50"/>
                  <p:cNvSpPr>
                    <a:spLocks/>
                  </p:cNvSpPr>
                  <p:nvPr/>
                </p:nvSpPr>
                <p:spPr bwMode="auto">
                  <a:xfrm>
                    <a:off x="1674" y="2672"/>
                    <a:ext cx="330" cy="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8"/>
                      </a:cxn>
                      <a:cxn ang="0">
                        <a:pos x="817" y="189"/>
                      </a:cxn>
                      <a:cxn ang="0">
                        <a:pos x="817" y="18"/>
                      </a:cxn>
                      <a:cxn ang="0">
                        <a:pos x="808" y="18"/>
                      </a:cxn>
                      <a:cxn ang="0">
                        <a:pos x="782" y="16"/>
                      </a:cxn>
                      <a:cxn ang="0">
                        <a:pos x="740" y="16"/>
                      </a:cxn>
                      <a:cxn ang="0">
                        <a:pos x="687" y="15"/>
                      </a:cxn>
                      <a:cxn ang="0">
                        <a:pos x="624" y="14"/>
                      </a:cxn>
                      <a:cxn ang="0">
                        <a:pos x="555" y="12"/>
                      </a:cxn>
                      <a:cxn ang="0">
                        <a:pos x="479" y="11"/>
                      </a:cxn>
                      <a:cxn ang="0">
                        <a:pos x="403" y="8"/>
                      </a:cxn>
                      <a:cxn ang="0">
                        <a:pos x="326" y="7"/>
                      </a:cxn>
                      <a:cxn ang="0">
                        <a:pos x="251" y="6"/>
                      </a:cxn>
                      <a:cxn ang="0">
                        <a:pos x="182" y="4"/>
                      </a:cxn>
                      <a:cxn ang="0">
                        <a:pos x="121" y="3"/>
                      </a:cxn>
                      <a:cxn ang="0">
                        <a:pos x="69" y="2"/>
                      </a:cxn>
                      <a:cxn ang="0">
                        <a:pos x="30" y="2"/>
                      </a:cxn>
                      <a:cxn ang="0">
                        <a:pos x="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817" h="189">
                        <a:moveTo>
                          <a:pt x="0" y="0"/>
                        </a:moveTo>
                        <a:lnTo>
                          <a:pt x="0" y="168"/>
                        </a:lnTo>
                        <a:lnTo>
                          <a:pt x="817" y="189"/>
                        </a:lnTo>
                        <a:lnTo>
                          <a:pt x="817" y="18"/>
                        </a:lnTo>
                        <a:lnTo>
                          <a:pt x="808" y="18"/>
                        </a:lnTo>
                        <a:lnTo>
                          <a:pt x="782" y="16"/>
                        </a:lnTo>
                        <a:lnTo>
                          <a:pt x="740" y="16"/>
                        </a:lnTo>
                        <a:lnTo>
                          <a:pt x="687" y="15"/>
                        </a:lnTo>
                        <a:lnTo>
                          <a:pt x="624" y="14"/>
                        </a:lnTo>
                        <a:lnTo>
                          <a:pt x="555" y="12"/>
                        </a:lnTo>
                        <a:lnTo>
                          <a:pt x="479" y="11"/>
                        </a:lnTo>
                        <a:lnTo>
                          <a:pt x="403" y="8"/>
                        </a:lnTo>
                        <a:lnTo>
                          <a:pt x="326" y="7"/>
                        </a:lnTo>
                        <a:lnTo>
                          <a:pt x="251" y="6"/>
                        </a:lnTo>
                        <a:lnTo>
                          <a:pt x="182" y="4"/>
                        </a:lnTo>
                        <a:lnTo>
                          <a:pt x="121" y="3"/>
                        </a:lnTo>
                        <a:lnTo>
                          <a:pt x="69" y="2"/>
                        </a:lnTo>
                        <a:lnTo>
                          <a:pt x="30" y="2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3" name="Freeform 51"/>
                  <p:cNvSpPr>
                    <a:spLocks/>
                  </p:cNvSpPr>
                  <p:nvPr/>
                </p:nvSpPr>
                <p:spPr bwMode="auto">
                  <a:xfrm>
                    <a:off x="1682" y="2677"/>
                    <a:ext cx="315" cy="5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49"/>
                      </a:cxn>
                      <a:cxn ang="0">
                        <a:pos x="778" y="170"/>
                      </a:cxn>
                      <a:cxn ang="0">
                        <a:pos x="778" y="17"/>
                      </a:cxn>
                      <a:cxn ang="0">
                        <a:pos x="769" y="17"/>
                      </a:cxn>
                      <a:cxn ang="0">
                        <a:pos x="743" y="16"/>
                      </a:cxn>
                      <a:cxn ang="0">
                        <a:pos x="705" y="16"/>
                      </a:cxn>
                      <a:cxn ang="0">
                        <a:pos x="654" y="15"/>
                      </a:cxn>
                      <a:cxn ang="0">
                        <a:pos x="594" y="13"/>
                      </a:cxn>
                      <a:cxn ang="0">
                        <a:pos x="527" y="12"/>
                      </a:cxn>
                      <a:cxn ang="0">
                        <a:pos x="457" y="11"/>
                      </a:cxn>
                      <a:cxn ang="0">
                        <a:pos x="384" y="8"/>
                      </a:cxn>
                      <a:cxn ang="0">
                        <a:pos x="310" y="7"/>
                      </a:cxn>
                      <a:cxn ang="0">
                        <a:pos x="240" y="5"/>
                      </a:cxn>
                      <a:cxn ang="0">
                        <a:pos x="174" y="4"/>
                      </a:cxn>
                      <a:cxn ang="0">
                        <a:pos x="116" y="3"/>
                      </a:cxn>
                      <a:cxn ang="0">
                        <a:pos x="67" y="1"/>
                      </a:cxn>
                      <a:cxn ang="0">
                        <a:pos x="29" y="1"/>
                      </a:cxn>
                      <a:cxn ang="0">
                        <a:pos x="7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78" h="170">
                        <a:moveTo>
                          <a:pt x="0" y="0"/>
                        </a:moveTo>
                        <a:lnTo>
                          <a:pt x="0" y="149"/>
                        </a:lnTo>
                        <a:lnTo>
                          <a:pt x="778" y="170"/>
                        </a:lnTo>
                        <a:lnTo>
                          <a:pt x="778" y="17"/>
                        </a:lnTo>
                        <a:lnTo>
                          <a:pt x="769" y="17"/>
                        </a:lnTo>
                        <a:lnTo>
                          <a:pt x="743" y="16"/>
                        </a:lnTo>
                        <a:lnTo>
                          <a:pt x="705" y="16"/>
                        </a:lnTo>
                        <a:lnTo>
                          <a:pt x="654" y="15"/>
                        </a:lnTo>
                        <a:lnTo>
                          <a:pt x="594" y="13"/>
                        </a:lnTo>
                        <a:lnTo>
                          <a:pt x="527" y="12"/>
                        </a:lnTo>
                        <a:lnTo>
                          <a:pt x="457" y="11"/>
                        </a:lnTo>
                        <a:lnTo>
                          <a:pt x="384" y="8"/>
                        </a:lnTo>
                        <a:lnTo>
                          <a:pt x="310" y="7"/>
                        </a:lnTo>
                        <a:lnTo>
                          <a:pt x="240" y="5"/>
                        </a:lnTo>
                        <a:lnTo>
                          <a:pt x="174" y="4"/>
                        </a:lnTo>
                        <a:lnTo>
                          <a:pt x="116" y="3"/>
                        </a:lnTo>
                        <a:lnTo>
                          <a:pt x="67" y="1"/>
                        </a:lnTo>
                        <a:lnTo>
                          <a:pt x="29" y="1"/>
                        </a:lnTo>
                        <a:lnTo>
                          <a:pt x="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B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4" name="Freeform 52"/>
                  <p:cNvSpPr>
                    <a:spLocks/>
                  </p:cNvSpPr>
                  <p:nvPr/>
                </p:nvSpPr>
                <p:spPr bwMode="auto">
                  <a:xfrm>
                    <a:off x="1715" y="2687"/>
                    <a:ext cx="105" cy="1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0" y="7"/>
                      </a:cxn>
                      <a:cxn ang="0">
                        <a:pos x="260" y="51"/>
                      </a:cxn>
                      <a:cxn ang="0">
                        <a:pos x="0" y="4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0" h="51">
                        <a:moveTo>
                          <a:pt x="0" y="0"/>
                        </a:moveTo>
                        <a:lnTo>
                          <a:pt x="260" y="7"/>
                        </a:lnTo>
                        <a:lnTo>
                          <a:pt x="260" y="51"/>
                        </a:lnTo>
                        <a:lnTo>
                          <a:pt x="0" y="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5" name="Freeform 53"/>
                  <p:cNvSpPr>
                    <a:spLocks/>
                  </p:cNvSpPr>
                  <p:nvPr/>
                </p:nvSpPr>
                <p:spPr bwMode="auto">
                  <a:xfrm>
                    <a:off x="1719" y="2689"/>
                    <a:ext cx="98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4" y="6"/>
                      </a:cxn>
                      <a:cxn ang="0">
                        <a:pos x="244" y="36"/>
                      </a:cxn>
                      <a:cxn ang="0">
                        <a:pos x="0" y="3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4" h="36">
                        <a:moveTo>
                          <a:pt x="0" y="0"/>
                        </a:moveTo>
                        <a:lnTo>
                          <a:pt x="244" y="6"/>
                        </a:lnTo>
                        <a:lnTo>
                          <a:pt x="244" y="36"/>
                        </a:lnTo>
                        <a:lnTo>
                          <a:pt x="0" y="3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6" name="Freeform 54"/>
                  <p:cNvSpPr>
                    <a:spLocks/>
                  </p:cNvSpPr>
                  <p:nvPr/>
                </p:nvSpPr>
                <p:spPr bwMode="auto">
                  <a:xfrm>
                    <a:off x="1843" y="2689"/>
                    <a:ext cx="104" cy="17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44"/>
                      </a:cxn>
                      <a:cxn ang="0">
                        <a:pos x="260" y="51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51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44"/>
                        </a:lnTo>
                        <a:lnTo>
                          <a:pt x="260" y="51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7" name="Freeform 55"/>
                  <p:cNvSpPr>
                    <a:spLocks/>
                  </p:cNvSpPr>
                  <p:nvPr/>
                </p:nvSpPr>
                <p:spPr bwMode="auto">
                  <a:xfrm>
                    <a:off x="1846" y="2692"/>
                    <a:ext cx="99" cy="12"/>
                  </a:xfrm>
                  <a:custGeom>
                    <a:avLst/>
                    <a:gdLst/>
                    <a:ahLst/>
                    <a:cxnLst>
                      <a:cxn ang="0">
                        <a:pos x="244" y="5"/>
                      </a:cxn>
                      <a:cxn ang="0">
                        <a:pos x="0" y="0"/>
                      </a:cxn>
                      <a:cxn ang="0">
                        <a:pos x="0" y="31"/>
                      </a:cxn>
                      <a:cxn ang="0">
                        <a:pos x="244" y="36"/>
                      </a:cxn>
                      <a:cxn ang="0">
                        <a:pos x="244" y="5"/>
                      </a:cxn>
                    </a:cxnLst>
                    <a:rect l="0" t="0" r="r" b="b"/>
                    <a:pathLst>
                      <a:path w="244" h="36">
                        <a:moveTo>
                          <a:pt x="244" y="5"/>
                        </a:moveTo>
                        <a:lnTo>
                          <a:pt x="0" y="0"/>
                        </a:lnTo>
                        <a:lnTo>
                          <a:pt x="0" y="31"/>
                        </a:lnTo>
                        <a:lnTo>
                          <a:pt x="244" y="36"/>
                        </a:lnTo>
                        <a:lnTo>
                          <a:pt x="244" y="5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8" name="Freeform 56"/>
                  <p:cNvSpPr>
                    <a:spLocks/>
                  </p:cNvSpPr>
                  <p:nvPr/>
                </p:nvSpPr>
                <p:spPr bwMode="auto">
                  <a:xfrm>
                    <a:off x="1713" y="2625"/>
                    <a:ext cx="65" cy="1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3"/>
                      </a:cxn>
                      <a:cxn ang="0">
                        <a:pos x="163" y="31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1">
                        <a:moveTo>
                          <a:pt x="0" y="0"/>
                        </a:moveTo>
                        <a:lnTo>
                          <a:pt x="163" y="3"/>
                        </a:lnTo>
                        <a:lnTo>
                          <a:pt x="163" y="31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39" name="Freeform 57"/>
                  <p:cNvSpPr>
                    <a:spLocks/>
                  </p:cNvSpPr>
                  <p:nvPr/>
                </p:nvSpPr>
                <p:spPr bwMode="auto">
                  <a:xfrm>
                    <a:off x="1714" y="2626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3"/>
                      </a:cxn>
                      <a:cxn ang="0">
                        <a:pos x="152" y="23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3">
                        <a:moveTo>
                          <a:pt x="0" y="0"/>
                        </a:moveTo>
                        <a:lnTo>
                          <a:pt x="152" y="3"/>
                        </a:lnTo>
                        <a:lnTo>
                          <a:pt x="152" y="23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0" name="Freeform 58"/>
                  <p:cNvSpPr>
                    <a:spLocks/>
                  </p:cNvSpPr>
                  <p:nvPr/>
                </p:nvSpPr>
                <p:spPr bwMode="auto">
                  <a:xfrm>
                    <a:off x="1791" y="2626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3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4" y="32"/>
                      </a:cxn>
                      <a:cxn ang="0">
                        <a:pos x="164" y="3"/>
                      </a:cxn>
                    </a:cxnLst>
                    <a:rect l="0" t="0" r="r" b="b"/>
                    <a:pathLst>
                      <a:path w="164" h="32">
                        <a:moveTo>
                          <a:pt x="164" y="3"/>
                        </a:move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164" y="32"/>
                        </a:lnTo>
                        <a:lnTo>
                          <a:pt x="164" y="3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1" name="Freeform 59"/>
                  <p:cNvSpPr>
                    <a:spLocks/>
                  </p:cNvSpPr>
                  <p:nvPr/>
                </p:nvSpPr>
                <p:spPr bwMode="auto">
                  <a:xfrm>
                    <a:off x="1794" y="2628"/>
                    <a:ext cx="61" cy="7"/>
                  </a:xfrm>
                  <a:custGeom>
                    <a:avLst/>
                    <a:gdLst/>
                    <a:ahLst/>
                    <a:cxnLst>
                      <a:cxn ang="0">
                        <a:pos x="153" y="4"/>
                      </a:cxn>
                      <a:cxn ang="0">
                        <a:pos x="0" y="0"/>
                      </a:cxn>
                      <a:cxn ang="0">
                        <a:pos x="0" y="20"/>
                      </a:cxn>
                      <a:cxn ang="0">
                        <a:pos x="153" y="23"/>
                      </a:cxn>
                      <a:cxn ang="0">
                        <a:pos x="153" y="4"/>
                      </a:cxn>
                    </a:cxnLst>
                    <a:rect l="0" t="0" r="r" b="b"/>
                    <a:pathLst>
                      <a:path w="153" h="23">
                        <a:moveTo>
                          <a:pt x="153" y="4"/>
                        </a:moveTo>
                        <a:lnTo>
                          <a:pt x="0" y="0"/>
                        </a:lnTo>
                        <a:lnTo>
                          <a:pt x="0" y="20"/>
                        </a:lnTo>
                        <a:lnTo>
                          <a:pt x="153" y="23"/>
                        </a:lnTo>
                        <a:lnTo>
                          <a:pt x="153" y="4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2" name="Freeform 60"/>
                  <p:cNvSpPr>
                    <a:spLocks/>
                  </p:cNvSpPr>
                  <p:nvPr/>
                </p:nvSpPr>
                <p:spPr bwMode="auto">
                  <a:xfrm>
                    <a:off x="1713" y="2642"/>
                    <a:ext cx="65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4"/>
                      </a:cxn>
                      <a:cxn ang="0">
                        <a:pos x="163" y="3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2">
                        <a:moveTo>
                          <a:pt x="0" y="0"/>
                        </a:moveTo>
                        <a:lnTo>
                          <a:pt x="163" y="4"/>
                        </a:lnTo>
                        <a:lnTo>
                          <a:pt x="163" y="3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3" name="Freeform 61"/>
                  <p:cNvSpPr>
                    <a:spLocks/>
                  </p:cNvSpPr>
                  <p:nvPr/>
                </p:nvSpPr>
                <p:spPr bwMode="auto">
                  <a:xfrm>
                    <a:off x="1714" y="2643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4"/>
                      </a:cxn>
                      <a:cxn ang="0">
                        <a:pos x="152" y="24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4">
                        <a:moveTo>
                          <a:pt x="0" y="0"/>
                        </a:moveTo>
                        <a:lnTo>
                          <a:pt x="152" y="4"/>
                        </a:lnTo>
                        <a:lnTo>
                          <a:pt x="152" y="24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4" name="Freeform 62"/>
                  <p:cNvSpPr>
                    <a:spLocks/>
                  </p:cNvSpPr>
                  <p:nvPr/>
                </p:nvSpPr>
                <p:spPr bwMode="auto">
                  <a:xfrm>
                    <a:off x="1791" y="2643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4"/>
                      </a:cxn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4" y="33"/>
                      </a:cxn>
                      <a:cxn ang="0">
                        <a:pos x="164" y="4"/>
                      </a:cxn>
                    </a:cxnLst>
                    <a:rect l="0" t="0" r="r" b="b"/>
                    <a:pathLst>
                      <a:path w="164" h="33">
                        <a:moveTo>
                          <a:pt x="164" y="4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64" y="33"/>
                        </a:lnTo>
                        <a:lnTo>
                          <a:pt x="164" y="4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5" name="Freeform 63"/>
                  <p:cNvSpPr>
                    <a:spLocks/>
                  </p:cNvSpPr>
                  <p:nvPr/>
                </p:nvSpPr>
                <p:spPr bwMode="auto">
                  <a:xfrm>
                    <a:off x="1794" y="2645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153" y="3"/>
                      </a:cxn>
                      <a:cxn ang="0">
                        <a:pos x="0" y="0"/>
                      </a:cxn>
                      <a:cxn ang="0">
                        <a:pos x="0" y="19"/>
                      </a:cxn>
                      <a:cxn ang="0">
                        <a:pos x="153" y="23"/>
                      </a:cxn>
                      <a:cxn ang="0">
                        <a:pos x="153" y="3"/>
                      </a:cxn>
                    </a:cxnLst>
                    <a:rect l="0" t="0" r="r" b="b"/>
                    <a:pathLst>
                      <a:path w="153" h="23">
                        <a:moveTo>
                          <a:pt x="153" y="3"/>
                        </a:moveTo>
                        <a:lnTo>
                          <a:pt x="0" y="0"/>
                        </a:lnTo>
                        <a:lnTo>
                          <a:pt x="0" y="19"/>
                        </a:lnTo>
                        <a:lnTo>
                          <a:pt x="153" y="23"/>
                        </a:lnTo>
                        <a:lnTo>
                          <a:pt x="153" y="3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6" name="Freeform 64"/>
                  <p:cNvSpPr>
                    <a:spLocks/>
                  </p:cNvSpPr>
                  <p:nvPr/>
                </p:nvSpPr>
                <p:spPr bwMode="auto">
                  <a:xfrm>
                    <a:off x="1536" y="2726"/>
                    <a:ext cx="285" cy="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5"/>
                      </a:cxn>
                      <a:cxn ang="0">
                        <a:pos x="709" y="265"/>
                      </a:cxn>
                      <a:cxn ang="0">
                        <a:pos x="709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09" h="265">
                        <a:moveTo>
                          <a:pt x="0" y="0"/>
                        </a:moveTo>
                        <a:lnTo>
                          <a:pt x="0" y="245"/>
                        </a:lnTo>
                        <a:lnTo>
                          <a:pt x="709" y="265"/>
                        </a:lnTo>
                        <a:lnTo>
                          <a:pt x="709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7" name="Freeform 65"/>
                  <p:cNvSpPr>
                    <a:spLocks/>
                  </p:cNvSpPr>
                  <p:nvPr/>
                </p:nvSpPr>
                <p:spPr bwMode="auto">
                  <a:xfrm>
                    <a:off x="1542" y="2728"/>
                    <a:ext cx="272" cy="83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0" y="225"/>
                      </a:cxn>
                      <a:cxn ang="0">
                        <a:pos x="674" y="249"/>
                      </a:cxn>
                      <a:cxn ang="0">
                        <a:pos x="674" y="4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674" h="249">
                        <a:moveTo>
                          <a:pt x="1" y="0"/>
                        </a:moveTo>
                        <a:lnTo>
                          <a:pt x="0" y="225"/>
                        </a:lnTo>
                        <a:lnTo>
                          <a:pt x="674" y="249"/>
                        </a:lnTo>
                        <a:lnTo>
                          <a:pt x="674" y="4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8" name="Freeform 66"/>
                  <p:cNvSpPr>
                    <a:spLocks/>
                  </p:cNvSpPr>
                  <p:nvPr/>
                </p:nvSpPr>
                <p:spPr bwMode="auto">
                  <a:xfrm>
                    <a:off x="2596" y="2532"/>
                    <a:ext cx="183" cy="2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830"/>
                      </a:cxn>
                      <a:cxn ang="0">
                        <a:pos x="452" y="787"/>
                      </a:cxn>
                      <a:cxn ang="0">
                        <a:pos x="437" y="4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2" h="830">
                        <a:moveTo>
                          <a:pt x="0" y="0"/>
                        </a:moveTo>
                        <a:lnTo>
                          <a:pt x="0" y="830"/>
                        </a:lnTo>
                        <a:lnTo>
                          <a:pt x="452" y="787"/>
                        </a:lnTo>
                        <a:lnTo>
                          <a:pt x="437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49" name="Freeform 67"/>
                  <p:cNvSpPr>
                    <a:spLocks/>
                  </p:cNvSpPr>
                  <p:nvPr/>
                </p:nvSpPr>
                <p:spPr bwMode="auto">
                  <a:xfrm>
                    <a:off x="2228" y="2623"/>
                    <a:ext cx="70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2"/>
                      </a:cxn>
                      <a:cxn ang="0">
                        <a:pos x="172" y="186"/>
                      </a:cxn>
                      <a:cxn ang="0">
                        <a:pos x="174" y="1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4" h="186">
                        <a:moveTo>
                          <a:pt x="0" y="0"/>
                        </a:moveTo>
                        <a:lnTo>
                          <a:pt x="0" y="182"/>
                        </a:lnTo>
                        <a:lnTo>
                          <a:pt x="172" y="186"/>
                        </a:lnTo>
                        <a:lnTo>
                          <a:pt x="174" y="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0" name="Freeform 68"/>
                  <p:cNvSpPr>
                    <a:spLocks/>
                  </p:cNvSpPr>
                  <p:nvPr/>
                </p:nvSpPr>
                <p:spPr bwMode="auto">
                  <a:xfrm>
                    <a:off x="1821" y="2678"/>
                    <a:ext cx="480" cy="135"/>
                  </a:xfrm>
                  <a:custGeom>
                    <a:avLst/>
                    <a:gdLst/>
                    <a:ahLst/>
                    <a:cxnLst>
                      <a:cxn ang="0">
                        <a:pos x="452" y="0"/>
                      </a:cxn>
                      <a:cxn ang="0">
                        <a:pos x="1180" y="22"/>
                      </a:cxn>
                      <a:cxn ang="0">
                        <a:pos x="1192" y="330"/>
                      </a:cxn>
                      <a:cxn ang="0">
                        <a:pos x="0" y="405"/>
                      </a:cxn>
                      <a:cxn ang="0">
                        <a:pos x="0" y="149"/>
                      </a:cxn>
                      <a:cxn ang="0">
                        <a:pos x="452" y="171"/>
                      </a:cxn>
                      <a:cxn ang="0">
                        <a:pos x="452" y="0"/>
                      </a:cxn>
                    </a:cxnLst>
                    <a:rect l="0" t="0" r="r" b="b"/>
                    <a:pathLst>
                      <a:path w="1192" h="405">
                        <a:moveTo>
                          <a:pt x="452" y="0"/>
                        </a:moveTo>
                        <a:lnTo>
                          <a:pt x="1180" y="22"/>
                        </a:lnTo>
                        <a:lnTo>
                          <a:pt x="1192" y="330"/>
                        </a:lnTo>
                        <a:lnTo>
                          <a:pt x="0" y="405"/>
                        </a:lnTo>
                        <a:lnTo>
                          <a:pt x="0" y="149"/>
                        </a:lnTo>
                        <a:lnTo>
                          <a:pt x="452" y="171"/>
                        </a:lnTo>
                        <a:lnTo>
                          <a:pt x="452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1" name="Freeform 69"/>
                  <p:cNvSpPr>
                    <a:spLocks/>
                  </p:cNvSpPr>
                  <p:nvPr/>
                </p:nvSpPr>
                <p:spPr bwMode="auto">
                  <a:xfrm>
                    <a:off x="2299" y="2614"/>
                    <a:ext cx="167" cy="8"/>
                  </a:xfrm>
                  <a:custGeom>
                    <a:avLst/>
                    <a:gdLst/>
                    <a:ahLst/>
                    <a:cxnLst>
                      <a:cxn ang="0">
                        <a:pos x="207" y="0"/>
                      </a:cxn>
                      <a:cxn ang="0">
                        <a:pos x="248" y="1"/>
                      </a:cxn>
                      <a:cxn ang="0">
                        <a:pos x="288" y="1"/>
                      </a:cxn>
                      <a:cxn ang="0">
                        <a:pos x="322" y="4"/>
                      </a:cxn>
                      <a:cxn ang="0">
                        <a:pos x="353" y="5"/>
                      </a:cxn>
                      <a:cxn ang="0">
                        <a:pos x="378" y="8"/>
                      </a:cxn>
                      <a:cxn ang="0">
                        <a:pos x="398" y="9"/>
                      </a:cxn>
                      <a:cxn ang="0">
                        <a:pos x="410" y="12"/>
                      </a:cxn>
                      <a:cxn ang="0">
                        <a:pos x="414" y="14"/>
                      </a:cxn>
                      <a:cxn ang="0">
                        <a:pos x="410" y="17"/>
                      </a:cxn>
                      <a:cxn ang="0">
                        <a:pos x="398" y="18"/>
                      </a:cxn>
                      <a:cxn ang="0">
                        <a:pos x="378" y="21"/>
                      </a:cxn>
                      <a:cxn ang="0">
                        <a:pos x="353" y="22"/>
                      </a:cxn>
                      <a:cxn ang="0">
                        <a:pos x="322" y="24"/>
                      </a:cxn>
                      <a:cxn ang="0">
                        <a:pos x="288" y="24"/>
                      </a:cxn>
                      <a:cxn ang="0">
                        <a:pos x="248" y="24"/>
                      </a:cxn>
                      <a:cxn ang="0">
                        <a:pos x="207" y="24"/>
                      </a:cxn>
                      <a:cxn ang="0">
                        <a:pos x="165" y="22"/>
                      </a:cxn>
                      <a:cxn ang="0">
                        <a:pos x="127" y="21"/>
                      </a:cxn>
                      <a:cxn ang="0">
                        <a:pos x="92" y="20"/>
                      </a:cxn>
                      <a:cxn ang="0">
                        <a:pos x="61" y="18"/>
                      </a:cxn>
                      <a:cxn ang="0">
                        <a:pos x="36" y="16"/>
                      </a:cxn>
                      <a:cxn ang="0">
                        <a:pos x="16" y="13"/>
                      </a:cxn>
                      <a:cxn ang="0">
                        <a:pos x="4" y="12"/>
                      </a:cxn>
                      <a:cxn ang="0">
                        <a:pos x="0" y="9"/>
                      </a:cxn>
                      <a:cxn ang="0">
                        <a:pos x="4" y="6"/>
                      </a:cxn>
                      <a:cxn ang="0">
                        <a:pos x="16" y="4"/>
                      </a:cxn>
                      <a:cxn ang="0">
                        <a:pos x="36" y="2"/>
                      </a:cxn>
                      <a:cxn ang="0">
                        <a:pos x="61" y="1"/>
                      </a:cxn>
                      <a:cxn ang="0">
                        <a:pos x="92" y="0"/>
                      </a:cxn>
                      <a:cxn ang="0">
                        <a:pos x="127" y="0"/>
                      </a:cxn>
                      <a:cxn ang="0">
                        <a:pos x="165" y="0"/>
                      </a:cxn>
                      <a:cxn ang="0">
                        <a:pos x="207" y="0"/>
                      </a:cxn>
                    </a:cxnLst>
                    <a:rect l="0" t="0" r="r" b="b"/>
                    <a:pathLst>
                      <a:path w="414" h="24">
                        <a:moveTo>
                          <a:pt x="207" y="0"/>
                        </a:moveTo>
                        <a:lnTo>
                          <a:pt x="248" y="1"/>
                        </a:lnTo>
                        <a:lnTo>
                          <a:pt x="288" y="1"/>
                        </a:lnTo>
                        <a:lnTo>
                          <a:pt x="322" y="4"/>
                        </a:lnTo>
                        <a:lnTo>
                          <a:pt x="353" y="5"/>
                        </a:lnTo>
                        <a:lnTo>
                          <a:pt x="378" y="8"/>
                        </a:lnTo>
                        <a:lnTo>
                          <a:pt x="398" y="9"/>
                        </a:lnTo>
                        <a:lnTo>
                          <a:pt x="410" y="12"/>
                        </a:lnTo>
                        <a:lnTo>
                          <a:pt x="414" y="14"/>
                        </a:lnTo>
                        <a:lnTo>
                          <a:pt x="410" y="17"/>
                        </a:lnTo>
                        <a:lnTo>
                          <a:pt x="398" y="18"/>
                        </a:lnTo>
                        <a:lnTo>
                          <a:pt x="378" y="21"/>
                        </a:lnTo>
                        <a:lnTo>
                          <a:pt x="353" y="22"/>
                        </a:lnTo>
                        <a:lnTo>
                          <a:pt x="322" y="24"/>
                        </a:lnTo>
                        <a:lnTo>
                          <a:pt x="288" y="24"/>
                        </a:lnTo>
                        <a:lnTo>
                          <a:pt x="248" y="24"/>
                        </a:lnTo>
                        <a:lnTo>
                          <a:pt x="207" y="24"/>
                        </a:lnTo>
                        <a:lnTo>
                          <a:pt x="165" y="22"/>
                        </a:lnTo>
                        <a:lnTo>
                          <a:pt x="127" y="21"/>
                        </a:lnTo>
                        <a:lnTo>
                          <a:pt x="92" y="20"/>
                        </a:lnTo>
                        <a:lnTo>
                          <a:pt x="61" y="18"/>
                        </a:lnTo>
                        <a:lnTo>
                          <a:pt x="36" y="16"/>
                        </a:lnTo>
                        <a:lnTo>
                          <a:pt x="16" y="13"/>
                        </a:lnTo>
                        <a:lnTo>
                          <a:pt x="4" y="12"/>
                        </a:lnTo>
                        <a:lnTo>
                          <a:pt x="0" y="9"/>
                        </a:lnTo>
                        <a:lnTo>
                          <a:pt x="4" y="6"/>
                        </a:lnTo>
                        <a:lnTo>
                          <a:pt x="16" y="4"/>
                        </a:lnTo>
                        <a:lnTo>
                          <a:pt x="36" y="2"/>
                        </a:lnTo>
                        <a:lnTo>
                          <a:pt x="61" y="1"/>
                        </a:lnTo>
                        <a:lnTo>
                          <a:pt x="92" y="0"/>
                        </a:lnTo>
                        <a:lnTo>
                          <a:pt x="127" y="0"/>
                        </a:lnTo>
                        <a:lnTo>
                          <a:pt x="165" y="0"/>
                        </a:lnTo>
                        <a:lnTo>
                          <a:pt x="207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2" name="Freeform 70"/>
                  <p:cNvSpPr>
                    <a:spLocks/>
                  </p:cNvSpPr>
                  <p:nvPr/>
                </p:nvSpPr>
                <p:spPr bwMode="auto">
                  <a:xfrm>
                    <a:off x="1681" y="2743"/>
                    <a:ext cx="111" cy="17"/>
                  </a:xfrm>
                  <a:custGeom>
                    <a:avLst/>
                    <a:gdLst/>
                    <a:ahLst/>
                    <a:cxnLst>
                      <a:cxn ang="0">
                        <a:pos x="278" y="5"/>
                      </a:cxn>
                      <a:cxn ang="0">
                        <a:pos x="0" y="0"/>
                      </a:cxn>
                      <a:cxn ang="0">
                        <a:pos x="0" y="48"/>
                      </a:cxn>
                      <a:cxn ang="0">
                        <a:pos x="278" y="53"/>
                      </a:cxn>
                      <a:cxn ang="0">
                        <a:pos x="278" y="5"/>
                      </a:cxn>
                    </a:cxnLst>
                    <a:rect l="0" t="0" r="r" b="b"/>
                    <a:pathLst>
                      <a:path w="278" h="53">
                        <a:moveTo>
                          <a:pt x="278" y="5"/>
                        </a:moveTo>
                        <a:lnTo>
                          <a:pt x="0" y="0"/>
                        </a:lnTo>
                        <a:lnTo>
                          <a:pt x="0" y="48"/>
                        </a:lnTo>
                        <a:lnTo>
                          <a:pt x="278" y="53"/>
                        </a:lnTo>
                        <a:lnTo>
                          <a:pt x="278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3" name="Freeform 71"/>
                  <p:cNvSpPr>
                    <a:spLocks/>
                  </p:cNvSpPr>
                  <p:nvPr/>
                </p:nvSpPr>
                <p:spPr bwMode="auto">
                  <a:xfrm>
                    <a:off x="1685" y="2745"/>
                    <a:ext cx="104" cy="13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33"/>
                      </a:cxn>
                      <a:cxn ang="0">
                        <a:pos x="260" y="39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39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33"/>
                        </a:lnTo>
                        <a:lnTo>
                          <a:pt x="260" y="39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4" name="Freeform 72"/>
                  <p:cNvSpPr>
                    <a:spLocks/>
                  </p:cNvSpPr>
                  <p:nvPr/>
                </p:nvSpPr>
                <p:spPr bwMode="auto">
                  <a:xfrm>
                    <a:off x="2311" y="2556"/>
                    <a:ext cx="121" cy="2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299" y="0"/>
                      </a:cxn>
                      <a:cxn ang="0">
                        <a:pos x="299" y="66"/>
                      </a:cxn>
                      <a:cxn ang="0">
                        <a:pos x="0" y="71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299" h="71">
                        <a:moveTo>
                          <a:pt x="0" y="5"/>
                        </a:moveTo>
                        <a:lnTo>
                          <a:pt x="299" y="0"/>
                        </a:lnTo>
                        <a:lnTo>
                          <a:pt x="299" y="66"/>
                        </a:lnTo>
                        <a:lnTo>
                          <a:pt x="0" y="71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5" name="Freeform 73"/>
                  <p:cNvSpPr>
                    <a:spLocks/>
                  </p:cNvSpPr>
                  <p:nvPr/>
                </p:nvSpPr>
                <p:spPr bwMode="auto">
                  <a:xfrm>
                    <a:off x="2315" y="2559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0" y="6"/>
                      </a:cxn>
                      <a:cxn ang="0">
                        <a:pos x="281" y="0"/>
                      </a:cxn>
                      <a:cxn ang="0">
                        <a:pos x="281" y="45"/>
                      </a:cxn>
                      <a:cxn ang="0">
                        <a:pos x="0" y="51"/>
                      </a:cxn>
                      <a:cxn ang="0">
                        <a:pos x="0" y="6"/>
                      </a:cxn>
                    </a:cxnLst>
                    <a:rect l="0" t="0" r="r" b="b"/>
                    <a:pathLst>
                      <a:path w="281" h="51">
                        <a:moveTo>
                          <a:pt x="0" y="6"/>
                        </a:moveTo>
                        <a:lnTo>
                          <a:pt x="281" y="0"/>
                        </a:lnTo>
                        <a:lnTo>
                          <a:pt x="281" y="45"/>
                        </a:lnTo>
                        <a:lnTo>
                          <a:pt x="0" y="51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6" name="Freeform 74"/>
                  <p:cNvSpPr>
                    <a:spLocks/>
                  </p:cNvSpPr>
                  <p:nvPr/>
                </p:nvSpPr>
                <p:spPr bwMode="auto">
                  <a:xfrm>
                    <a:off x="2457" y="2553"/>
                    <a:ext cx="121" cy="24"/>
                  </a:xfrm>
                  <a:custGeom>
                    <a:avLst/>
                    <a:gdLst/>
                    <a:ahLst/>
                    <a:cxnLst>
                      <a:cxn ang="0">
                        <a:pos x="300" y="0"/>
                      </a:cxn>
                      <a:cxn ang="0">
                        <a:pos x="0" y="5"/>
                      </a:cxn>
                      <a:cxn ang="0">
                        <a:pos x="0" y="72"/>
                      </a:cxn>
                      <a:cxn ang="0">
                        <a:pos x="300" y="66"/>
                      </a:cxn>
                      <a:cxn ang="0">
                        <a:pos x="300" y="0"/>
                      </a:cxn>
                    </a:cxnLst>
                    <a:rect l="0" t="0" r="r" b="b"/>
                    <a:pathLst>
                      <a:path w="300" h="72">
                        <a:moveTo>
                          <a:pt x="300" y="0"/>
                        </a:moveTo>
                        <a:lnTo>
                          <a:pt x="0" y="5"/>
                        </a:lnTo>
                        <a:lnTo>
                          <a:pt x="0" y="72"/>
                        </a:lnTo>
                        <a:lnTo>
                          <a:pt x="300" y="66"/>
                        </a:lnTo>
                        <a:lnTo>
                          <a:pt x="30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57" name="Freeform 75"/>
                  <p:cNvSpPr>
                    <a:spLocks/>
                  </p:cNvSpPr>
                  <p:nvPr/>
                </p:nvSpPr>
                <p:spPr bwMode="auto">
                  <a:xfrm>
                    <a:off x="2462" y="2557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279" y="0"/>
                      </a:cxn>
                      <a:cxn ang="0">
                        <a:pos x="0" y="5"/>
                      </a:cxn>
                      <a:cxn ang="0">
                        <a:pos x="0" y="50"/>
                      </a:cxn>
                      <a:cxn ang="0">
                        <a:pos x="279" y="46"/>
                      </a:cxn>
                      <a:cxn ang="0">
                        <a:pos x="279" y="0"/>
                      </a:cxn>
                    </a:cxnLst>
                    <a:rect l="0" t="0" r="r" b="b"/>
                    <a:pathLst>
                      <a:path w="279" h="50">
                        <a:moveTo>
                          <a:pt x="279" y="0"/>
                        </a:moveTo>
                        <a:lnTo>
                          <a:pt x="0" y="5"/>
                        </a:lnTo>
                        <a:lnTo>
                          <a:pt x="0" y="50"/>
                        </a:lnTo>
                        <a:lnTo>
                          <a:pt x="279" y="46"/>
                        </a:lnTo>
                        <a:lnTo>
                          <a:pt x="279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</p:grpSp>
            <p:sp>
              <p:nvSpPr>
                <p:cNvPr id="184" name="ZoneTexte 183"/>
                <p:cNvSpPr txBox="1"/>
                <p:nvPr/>
              </p:nvSpPr>
              <p:spPr>
                <a:xfrm>
                  <a:off x="1726008" y="5248510"/>
                  <a:ext cx="5725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/>
                    <a:t>UOX</a:t>
                  </a:r>
                </a:p>
              </p:txBody>
            </p:sp>
          </p:grpSp>
          <p:sp>
            <p:nvSpPr>
              <p:cNvPr id="181" name="AutoShape 8"/>
              <p:cNvSpPr>
                <a:spLocks noChangeArrowheads="1"/>
              </p:cNvSpPr>
              <p:nvPr/>
            </p:nvSpPr>
            <p:spPr bwMode="auto">
              <a:xfrm>
                <a:off x="144463" y="5435605"/>
                <a:ext cx="537761" cy="37457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altLang="fr-FR" sz="1600" dirty="0" smtClean="0"/>
                  <a:t>U</a:t>
                </a:r>
                <a:r>
                  <a:rPr lang="fr-FR" altLang="fr-FR" sz="1600" baseline="-25000" dirty="0" smtClean="0"/>
                  <a:t>enr</a:t>
                </a:r>
                <a:endParaRPr lang="fr-FR" altLang="fr-FR" sz="1600" baseline="-25000" dirty="0"/>
              </a:p>
            </p:txBody>
          </p:sp>
          <p:cxnSp>
            <p:nvCxnSpPr>
              <p:cNvPr id="182" name="Connecteur droit avec flèche 181"/>
              <p:cNvCxnSpPr>
                <a:stCxn id="181" idx="3"/>
              </p:cNvCxnSpPr>
              <p:nvPr/>
            </p:nvCxnSpPr>
            <p:spPr>
              <a:xfrm>
                <a:off x="682224" y="5622891"/>
                <a:ext cx="369122" cy="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8" name="Groupe 257"/>
            <p:cNvGrpSpPr/>
            <p:nvPr/>
          </p:nvGrpSpPr>
          <p:grpSpPr>
            <a:xfrm>
              <a:off x="346989" y="5515927"/>
              <a:ext cx="2504870" cy="735586"/>
              <a:chOff x="144463" y="5211127"/>
              <a:chExt cx="2504870" cy="735586"/>
            </a:xfrm>
          </p:grpSpPr>
          <p:grpSp>
            <p:nvGrpSpPr>
              <p:cNvPr id="259" name="Groupe 258"/>
              <p:cNvGrpSpPr/>
              <p:nvPr/>
            </p:nvGrpSpPr>
            <p:grpSpPr>
              <a:xfrm>
                <a:off x="827584" y="5211127"/>
                <a:ext cx="1821749" cy="735586"/>
                <a:chOff x="1042552" y="5211127"/>
                <a:chExt cx="1821749" cy="735586"/>
              </a:xfrm>
            </p:grpSpPr>
            <p:grpSp>
              <p:nvGrpSpPr>
                <p:cNvPr id="262" name="Group 2"/>
                <p:cNvGrpSpPr>
                  <a:grpSpLocks/>
                </p:cNvGrpSpPr>
                <p:nvPr/>
              </p:nvGrpSpPr>
              <p:grpSpPr bwMode="auto">
                <a:xfrm>
                  <a:off x="1042552" y="5211127"/>
                  <a:ext cx="1821749" cy="735586"/>
                  <a:chOff x="1536" y="2294"/>
                  <a:chExt cx="1243" cy="520"/>
                </a:xfrm>
              </p:grpSpPr>
              <p:sp>
                <p:nvSpPr>
                  <p:cNvPr id="264" name="Freeform 3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90" cy="228"/>
                  </a:xfrm>
                  <a:custGeom>
                    <a:avLst/>
                    <a:gdLst/>
                    <a:ahLst/>
                    <a:cxnLst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71" y="4"/>
                      </a:cxn>
                      <a:cxn ang="0">
                        <a:pos x="731" y="16"/>
                      </a:cxn>
                      <a:cxn ang="0">
                        <a:pos x="789" y="33"/>
                      </a:cxn>
                      <a:cxn ang="0">
                        <a:pos x="845" y="56"/>
                      </a:cxn>
                      <a:cxn ang="0">
                        <a:pos x="899" y="84"/>
                      </a:cxn>
                      <a:cxn ang="0">
                        <a:pos x="948" y="119"/>
                      </a:cxn>
                      <a:cxn ang="0">
                        <a:pos x="996" y="157"/>
                      </a:cxn>
                      <a:cxn ang="0">
                        <a:pos x="1039" y="201"/>
                      </a:cxn>
                      <a:cxn ang="0">
                        <a:pos x="1079" y="248"/>
                      </a:cxn>
                      <a:cxn ang="0">
                        <a:pos x="1113" y="299"/>
                      </a:cxn>
                      <a:cxn ang="0">
                        <a:pos x="1144" y="354"/>
                      </a:cxn>
                      <a:cxn ang="0">
                        <a:pos x="1169" y="413"/>
                      </a:cxn>
                      <a:cxn ang="0">
                        <a:pos x="1189" y="474"/>
                      </a:cxn>
                      <a:cxn ang="0">
                        <a:pos x="1205" y="536"/>
                      </a:cxn>
                      <a:cxn ang="0">
                        <a:pos x="1214" y="601"/>
                      </a:cxn>
                      <a:cxn ang="0">
                        <a:pos x="1217" y="669"/>
                      </a:cxn>
                      <a:cxn ang="0">
                        <a:pos x="1217" y="672"/>
                      </a:cxn>
                      <a:cxn ang="0">
                        <a:pos x="1217" y="676"/>
                      </a:cxn>
                      <a:cxn ang="0">
                        <a:pos x="1217" y="679"/>
                      </a:cxn>
                      <a:cxn ang="0">
                        <a:pos x="1217" y="683"/>
                      </a:cxn>
                      <a:cxn ang="0">
                        <a:pos x="1" y="665"/>
                      </a:cxn>
                    </a:cxnLst>
                    <a:rect l="0" t="0" r="r" b="b"/>
                    <a:pathLst>
                      <a:path w="1217" h="683">
                        <a:moveTo>
                          <a:pt x="1" y="665"/>
                        </a:move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71" y="4"/>
                        </a:lnTo>
                        <a:lnTo>
                          <a:pt x="731" y="16"/>
                        </a:lnTo>
                        <a:lnTo>
                          <a:pt x="789" y="33"/>
                        </a:lnTo>
                        <a:lnTo>
                          <a:pt x="845" y="56"/>
                        </a:lnTo>
                        <a:lnTo>
                          <a:pt x="899" y="84"/>
                        </a:lnTo>
                        <a:lnTo>
                          <a:pt x="948" y="119"/>
                        </a:lnTo>
                        <a:lnTo>
                          <a:pt x="996" y="157"/>
                        </a:lnTo>
                        <a:lnTo>
                          <a:pt x="1039" y="201"/>
                        </a:lnTo>
                        <a:lnTo>
                          <a:pt x="1079" y="248"/>
                        </a:lnTo>
                        <a:lnTo>
                          <a:pt x="1113" y="299"/>
                        </a:lnTo>
                        <a:lnTo>
                          <a:pt x="1144" y="354"/>
                        </a:lnTo>
                        <a:lnTo>
                          <a:pt x="1169" y="413"/>
                        </a:lnTo>
                        <a:lnTo>
                          <a:pt x="1189" y="474"/>
                        </a:lnTo>
                        <a:lnTo>
                          <a:pt x="1205" y="536"/>
                        </a:lnTo>
                        <a:lnTo>
                          <a:pt x="1214" y="601"/>
                        </a:lnTo>
                        <a:lnTo>
                          <a:pt x="1217" y="669"/>
                        </a:lnTo>
                        <a:lnTo>
                          <a:pt x="1217" y="672"/>
                        </a:lnTo>
                        <a:lnTo>
                          <a:pt x="1217" y="676"/>
                        </a:lnTo>
                        <a:lnTo>
                          <a:pt x="1217" y="679"/>
                        </a:lnTo>
                        <a:lnTo>
                          <a:pt x="1217" y="683"/>
                        </a:lnTo>
                        <a:lnTo>
                          <a:pt x="1" y="66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65" name="Freeform 4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77" cy="227"/>
                  </a:xfrm>
                  <a:custGeom>
                    <a:avLst/>
                    <a:gdLst/>
                    <a:ahLst/>
                    <a:cxnLst>
                      <a:cxn ang="0">
                        <a:pos x="1140" y="347"/>
                      </a:cxn>
                      <a:cxn ang="0">
                        <a:pos x="1153" y="387"/>
                      </a:cxn>
                      <a:cxn ang="0">
                        <a:pos x="1165" y="427"/>
                      </a:cxn>
                      <a:cxn ang="0">
                        <a:pos x="1174" y="468"/>
                      </a:cxn>
                      <a:cxn ang="0">
                        <a:pos x="1181" y="510"/>
                      </a:cxn>
                      <a:cxn ang="0">
                        <a:pos x="1184" y="552"/>
                      </a:cxn>
                      <a:cxn ang="0">
                        <a:pos x="1186" y="595"/>
                      </a:cxn>
                      <a:cxn ang="0">
                        <a:pos x="1185" y="639"/>
                      </a:cxn>
                      <a:cxn ang="0">
                        <a:pos x="1181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51" y="3"/>
                      </a:cxn>
                      <a:cxn ang="0">
                        <a:pos x="692" y="8"/>
                      </a:cxn>
                      <a:cxn ang="0">
                        <a:pos x="734" y="16"/>
                      </a:cxn>
                      <a:cxn ang="0">
                        <a:pos x="774" y="27"/>
                      </a:cxn>
                      <a:cxn ang="0">
                        <a:pos x="812" y="41"/>
                      </a:cxn>
                      <a:cxn ang="0">
                        <a:pos x="849" y="57"/>
                      </a:cxn>
                      <a:cxn ang="0">
                        <a:pos x="885" y="77"/>
                      </a:cxn>
                      <a:cxn ang="0">
                        <a:pos x="920" y="99"/>
                      </a:cxn>
                      <a:cxn ang="0">
                        <a:pos x="955" y="123"/>
                      </a:cxn>
                      <a:cxn ang="0">
                        <a:pos x="987" y="149"/>
                      </a:cxn>
                      <a:cxn ang="0">
                        <a:pos x="1016" y="177"/>
                      </a:cxn>
                      <a:cxn ang="0">
                        <a:pos x="1045" y="208"/>
                      </a:cxn>
                      <a:cxn ang="0">
                        <a:pos x="1072" y="240"/>
                      </a:cxn>
                      <a:cxn ang="0">
                        <a:pos x="1096" y="274"/>
                      </a:cxn>
                      <a:cxn ang="0">
                        <a:pos x="1120" y="310"/>
                      </a:cxn>
                      <a:cxn ang="0">
                        <a:pos x="1140" y="347"/>
                      </a:cxn>
                    </a:cxnLst>
                    <a:rect l="0" t="0" r="r" b="b"/>
                    <a:pathLst>
                      <a:path w="1186" h="681">
                        <a:moveTo>
                          <a:pt x="1140" y="347"/>
                        </a:moveTo>
                        <a:lnTo>
                          <a:pt x="1153" y="387"/>
                        </a:lnTo>
                        <a:lnTo>
                          <a:pt x="1165" y="427"/>
                        </a:lnTo>
                        <a:lnTo>
                          <a:pt x="1174" y="468"/>
                        </a:lnTo>
                        <a:lnTo>
                          <a:pt x="1181" y="510"/>
                        </a:lnTo>
                        <a:lnTo>
                          <a:pt x="1184" y="552"/>
                        </a:lnTo>
                        <a:lnTo>
                          <a:pt x="1186" y="595"/>
                        </a:lnTo>
                        <a:lnTo>
                          <a:pt x="1185" y="639"/>
                        </a:lnTo>
                        <a:lnTo>
                          <a:pt x="1181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51" y="3"/>
                        </a:lnTo>
                        <a:lnTo>
                          <a:pt x="692" y="8"/>
                        </a:lnTo>
                        <a:lnTo>
                          <a:pt x="734" y="16"/>
                        </a:lnTo>
                        <a:lnTo>
                          <a:pt x="774" y="27"/>
                        </a:lnTo>
                        <a:lnTo>
                          <a:pt x="812" y="41"/>
                        </a:lnTo>
                        <a:lnTo>
                          <a:pt x="849" y="57"/>
                        </a:lnTo>
                        <a:lnTo>
                          <a:pt x="885" y="77"/>
                        </a:lnTo>
                        <a:lnTo>
                          <a:pt x="920" y="99"/>
                        </a:lnTo>
                        <a:lnTo>
                          <a:pt x="955" y="123"/>
                        </a:lnTo>
                        <a:lnTo>
                          <a:pt x="987" y="149"/>
                        </a:lnTo>
                        <a:lnTo>
                          <a:pt x="1016" y="177"/>
                        </a:lnTo>
                        <a:lnTo>
                          <a:pt x="1045" y="208"/>
                        </a:lnTo>
                        <a:lnTo>
                          <a:pt x="1072" y="240"/>
                        </a:lnTo>
                        <a:lnTo>
                          <a:pt x="1096" y="274"/>
                        </a:lnTo>
                        <a:lnTo>
                          <a:pt x="1120" y="310"/>
                        </a:lnTo>
                        <a:lnTo>
                          <a:pt x="1140" y="34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66" name="Freeform 5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63" cy="227"/>
                  </a:xfrm>
                  <a:custGeom>
                    <a:avLst/>
                    <a:gdLst/>
                    <a:ahLst/>
                    <a:cxnLst>
                      <a:cxn ang="0">
                        <a:pos x="1064" y="230"/>
                      </a:cxn>
                      <a:cxn ang="0">
                        <a:pos x="1091" y="281"/>
                      </a:cxn>
                      <a:cxn ang="0">
                        <a:pos x="1113" y="333"/>
                      </a:cxn>
                      <a:cxn ang="0">
                        <a:pos x="1129" y="389"/>
                      </a:cxn>
                      <a:cxn ang="0">
                        <a:pos x="1141" y="444"/>
                      </a:cxn>
                      <a:cxn ang="0">
                        <a:pos x="1148" y="503"/>
                      </a:cxn>
                      <a:cxn ang="0">
                        <a:pos x="1149" y="561"/>
                      </a:cxn>
                      <a:cxn ang="0">
                        <a:pos x="1146" y="621"/>
                      </a:cxn>
                      <a:cxn ang="0">
                        <a:pos x="1138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42" y="2"/>
                      </a:cxn>
                      <a:cxn ang="0">
                        <a:pos x="675" y="6"/>
                      </a:cxn>
                      <a:cxn ang="0">
                        <a:pos x="708" y="11"/>
                      </a:cxn>
                      <a:cxn ang="0">
                        <a:pos x="740" y="18"/>
                      </a:cxn>
                      <a:cxn ang="0">
                        <a:pos x="772" y="27"/>
                      </a:cxn>
                      <a:cxn ang="0">
                        <a:pos x="803" y="37"/>
                      </a:cxn>
                      <a:cxn ang="0">
                        <a:pos x="832" y="51"/>
                      </a:cxn>
                      <a:cxn ang="0">
                        <a:pos x="863" y="64"/>
                      </a:cxn>
                      <a:cxn ang="0">
                        <a:pos x="891" y="80"/>
                      </a:cxn>
                      <a:cxn ang="0">
                        <a:pos x="919" y="97"/>
                      </a:cxn>
                      <a:cxn ang="0">
                        <a:pos x="945" y="116"/>
                      </a:cxn>
                      <a:cxn ang="0">
                        <a:pos x="971" y="136"/>
                      </a:cxn>
                      <a:cxn ang="0">
                        <a:pos x="996" y="158"/>
                      </a:cxn>
                      <a:cxn ang="0">
                        <a:pos x="1020" y="181"/>
                      </a:cxn>
                      <a:cxn ang="0">
                        <a:pos x="1043" y="205"/>
                      </a:cxn>
                      <a:cxn ang="0">
                        <a:pos x="1064" y="230"/>
                      </a:cxn>
                    </a:cxnLst>
                    <a:rect l="0" t="0" r="r" b="b"/>
                    <a:pathLst>
                      <a:path w="1149" h="681">
                        <a:moveTo>
                          <a:pt x="1064" y="230"/>
                        </a:moveTo>
                        <a:lnTo>
                          <a:pt x="1091" y="281"/>
                        </a:lnTo>
                        <a:lnTo>
                          <a:pt x="1113" y="333"/>
                        </a:lnTo>
                        <a:lnTo>
                          <a:pt x="1129" y="389"/>
                        </a:lnTo>
                        <a:lnTo>
                          <a:pt x="1141" y="444"/>
                        </a:lnTo>
                        <a:lnTo>
                          <a:pt x="1148" y="503"/>
                        </a:lnTo>
                        <a:lnTo>
                          <a:pt x="1149" y="561"/>
                        </a:lnTo>
                        <a:lnTo>
                          <a:pt x="1146" y="621"/>
                        </a:lnTo>
                        <a:lnTo>
                          <a:pt x="1138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42" y="2"/>
                        </a:lnTo>
                        <a:lnTo>
                          <a:pt x="675" y="6"/>
                        </a:lnTo>
                        <a:lnTo>
                          <a:pt x="708" y="11"/>
                        </a:lnTo>
                        <a:lnTo>
                          <a:pt x="740" y="18"/>
                        </a:lnTo>
                        <a:lnTo>
                          <a:pt x="772" y="27"/>
                        </a:lnTo>
                        <a:lnTo>
                          <a:pt x="803" y="37"/>
                        </a:lnTo>
                        <a:lnTo>
                          <a:pt x="832" y="51"/>
                        </a:lnTo>
                        <a:lnTo>
                          <a:pt x="863" y="64"/>
                        </a:lnTo>
                        <a:lnTo>
                          <a:pt x="891" y="80"/>
                        </a:lnTo>
                        <a:lnTo>
                          <a:pt x="919" y="97"/>
                        </a:lnTo>
                        <a:lnTo>
                          <a:pt x="945" y="116"/>
                        </a:lnTo>
                        <a:lnTo>
                          <a:pt x="971" y="136"/>
                        </a:lnTo>
                        <a:lnTo>
                          <a:pt x="996" y="158"/>
                        </a:lnTo>
                        <a:lnTo>
                          <a:pt x="1020" y="181"/>
                        </a:lnTo>
                        <a:lnTo>
                          <a:pt x="1043" y="205"/>
                        </a:lnTo>
                        <a:lnTo>
                          <a:pt x="1064" y="230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67" name="Freeform 6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48" cy="227"/>
                  </a:xfrm>
                  <a:custGeom>
                    <a:avLst/>
                    <a:gdLst/>
                    <a:ahLst/>
                    <a:cxnLst>
                      <a:cxn ang="0">
                        <a:pos x="1004" y="165"/>
                      </a:cxn>
                      <a:cxn ang="0">
                        <a:pos x="1040" y="220"/>
                      </a:cxn>
                      <a:cxn ang="0">
                        <a:pos x="1069" y="278"/>
                      </a:cxn>
                      <a:cxn ang="0">
                        <a:pos x="1091" y="341"/>
                      </a:cxn>
                      <a:cxn ang="0">
                        <a:pos x="1105" y="406"/>
                      </a:cxn>
                      <a:cxn ang="0">
                        <a:pos x="1112" y="472"/>
                      </a:cxn>
                      <a:cxn ang="0">
                        <a:pos x="1113" y="540"/>
                      </a:cxn>
                      <a:cxn ang="0">
                        <a:pos x="1107" y="611"/>
                      </a:cxn>
                      <a:cxn ang="0">
                        <a:pos x="1095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6" y="2"/>
                      </a:cxn>
                      <a:cxn ang="0">
                        <a:pos x="664" y="4"/>
                      </a:cxn>
                      <a:cxn ang="0">
                        <a:pos x="692" y="8"/>
                      </a:cxn>
                      <a:cxn ang="0">
                        <a:pos x="719" y="14"/>
                      </a:cxn>
                      <a:cxn ang="0">
                        <a:pos x="746" y="19"/>
                      </a:cxn>
                      <a:cxn ang="0">
                        <a:pos x="772" y="27"/>
                      </a:cxn>
                      <a:cxn ang="0">
                        <a:pos x="797" y="36"/>
                      </a:cxn>
                      <a:cxn ang="0">
                        <a:pos x="823" y="45"/>
                      </a:cxn>
                      <a:cxn ang="0">
                        <a:pos x="847" y="57"/>
                      </a:cxn>
                      <a:cxn ang="0">
                        <a:pos x="872" y="69"/>
                      </a:cxn>
                      <a:cxn ang="0">
                        <a:pos x="895" y="83"/>
                      </a:cxn>
                      <a:cxn ang="0">
                        <a:pos x="919" y="97"/>
                      </a:cxn>
                      <a:cxn ang="0">
                        <a:pos x="941" y="113"/>
                      </a:cxn>
                      <a:cxn ang="0">
                        <a:pos x="963" y="129"/>
                      </a:cxn>
                      <a:cxn ang="0">
                        <a:pos x="984" y="147"/>
                      </a:cxn>
                      <a:cxn ang="0">
                        <a:pos x="1004" y="165"/>
                      </a:cxn>
                    </a:cxnLst>
                    <a:rect l="0" t="0" r="r" b="b"/>
                    <a:pathLst>
                      <a:path w="1113" h="680">
                        <a:moveTo>
                          <a:pt x="1004" y="165"/>
                        </a:moveTo>
                        <a:lnTo>
                          <a:pt x="1040" y="220"/>
                        </a:lnTo>
                        <a:lnTo>
                          <a:pt x="1069" y="278"/>
                        </a:lnTo>
                        <a:lnTo>
                          <a:pt x="1091" y="341"/>
                        </a:lnTo>
                        <a:lnTo>
                          <a:pt x="1105" y="406"/>
                        </a:lnTo>
                        <a:lnTo>
                          <a:pt x="1112" y="472"/>
                        </a:lnTo>
                        <a:lnTo>
                          <a:pt x="1113" y="540"/>
                        </a:lnTo>
                        <a:lnTo>
                          <a:pt x="1107" y="611"/>
                        </a:lnTo>
                        <a:lnTo>
                          <a:pt x="1095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6" y="2"/>
                        </a:lnTo>
                        <a:lnTo>
                          <a:pt x="664" y="4"/>
                        </a:lnTo>
                        <a:lnTo>
                          <a:pt x="692" y="8"/>
                        </a:lnTo>
                        <a:lnTo>
                          <a:pt x="719" y="14"/>
                        </a:lnTo>
                        <a:lnTo>
                          <a:pt x="746" y="19"/>
                        </a:lnTo>
                        <a:lnTo>
                          <a:pt x="772" y="27"/>
                        </a:lnTo>
                        <a:lnTo>
                          <a:pt x="797" y="36"/>
                        </a:lnTo>
                        <a:lnTo>
                          <a:pt x="823" y="45"/>
                        </a:lnTo>
                        <a:lnTo>
                          <a:pt x="847" y="57"/>
                        </a:lnTo>
                        <a:lnTo>
                          <a:pt x="872" y="69"/>
                        </a:lnTo>
                        <a:lnTo>
                          <a:pt x="895" y="83"/>
                        </a:lnTo>
                        <a:lnTo>
                          <a:pt x="919" y="97"/>
                        </a:lnTo>
                        <a:lnTo>
                          <a:pt x="941" y="113"/>
                        </a:lnTo>
                        <a:lnTo>
                          <a:pt x="963" y="129"/>
                        </a:lnTo>
                        <a:lnTo>
                          <a:pt x="984" y="147"/>
                        </a:lnTo>
                        <a:lnTo>
                          <a:pt x="1004" y="165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68" name="Freeform 7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34" cy="227"/>
                  </a:xfrm>
                  <a:custGeom>
                    <a:avLst/>
                    <a:gdLst/>
                    <a:ahLst/>
                    <a:cxnLst>
                      <a:cxn ang="0">
                        <a:pos x="955" y="123"/>
                      </a:cxn>
                      <a:cxn ang="0">
                        <a:pos x="999" y="180"/>
                      </a:cxn>
                      <a:cxn ang="0">
                        <a:pos x="1033" y="241"/>
                      </a:cxn>
                      <a:cxn ang="0">
                        <a:pos x="1057" y="307"/>
                      </a:cxn>
                      <a:cxn ang="0">
                        <a:pos x="1073" y="377"/>
                      </a:cxn>
                      <a:cxn ang="0">
                        <a:pos x="1079" y="450"/>
                      </a:cxn>
                      <a:cxn ang="0">
                        <a:pos x="1076" y="526"/>
                      </a:cxn>
                      <a:cxn ang="0">
                        <a:pos x="1065" y="603"/>
                      </a:cxn>
                      <a:cxn ang="0">
                        <a:pos x="1048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2" y="2"/>
                      </a:cxn>
                      <a:cxn ang="0">
                        <a:pos x="656" y="3"/>
                      </a:cxn>
                      <a:cxn ang="0">
                        <a:pos x="679" y="6"/>
                      </a:cxn>
                      <a:cxn ang="0">
                        <a:pos x="703" y="10"/>
                      </a:cxn>
                      <a:cxn ang="0">
                        <a:pos x="726" y="15"/>
                      </a:cxn>
                      <a:cxn ang="0">
                        <a:pos x="748" y="20"/>
                      </a:cxn>
                      <a:cxn ang="0">
                        <a:pos x="771" y="27"/>
                      </a:cxn>
                      <a:cxn ang="0">
                        <a:pos x="792" y="33"/>
                      </a:cxn>
                      <a:cxn ang="0">
                        <a:pos x="815" y="43"/>
                      </a:cxn>
                      <a:cxn ang="0">
                        <a:pos x="836" y="51"/>
                      </a:cxn>
                      <a:cxn ang="0">
                        <a:pos x="856" y="61"/>
                      </a:cxn>
                      <a:cxn ang="0">
                        <a:pos x="877" y="72"/>
                      </a:cxn>
                      <a:cxn ang="0">
                        <a:pos x="897" y="84"/>
                      </a:cxn>
                      <a:cxn ang="0">
                        <a:pos x="917" y="96"/>
                      </a:cxn>
                      <a:cxn ang="0">
                        <a:pos x="936" y="109"/>
                      </a:cxn>
                      <a:cxn ang="0">
                        <a:pos x="955" y="123"/>
                      </a:cxn>
                    </a:cxnLst>
                    <a:rect l="0" t="0" r="r" b="b"/>
                    <a:pathLst>
                      <a:path w="1079" h="680">
                        <a:moveTo>
                          <a:pt x="955" y="123"/>
                        </a:moveTo>
                        <a:lnTo>
                          <a:pt x="999" y="180"/>
                        </a:lnTo>
                        <a:lnTo>
                          <a:pt x="1033" y="241"/>
                        </a:lnTo>
                        <a:lnTo>
                          <a:pt x="1057" y="307"/>
                        </a:lnTo>
                        <a:lnTo>
                          <a:pt x="1073" y="377"/>
                        </a:lnTo>
                        <a:lnTo>
                          <a:pt x="1079" y="450"/>
                        </a:lnTo>
                        <a:lnTo>
                          <a:pt x="1076" y="526"/>
                        </a:lnTo>
                        <a:lnTo>
                          <a:pt x="1065" y="603"/>
                        </a:lnTo>
                        <a:lnTo>
                          <a:pt x="1048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2" y="2"/>
                        </a:lnTo>
                        <a:lnTo>
                          <a:pt x="656" y="3"/>
                        </a:lnTo>
                        <a:lnTo>
                          <a:pt x="679" y="6"/>
                        </a:lnTo>
                        <a:lnTo>
                          <a:pt x="703" y="10"/>
                        </a:lnTo>
                        <a:lnTo>
                          <a:pt x="726" y="15"/>
                        </a:lnTo>
                        <a:lnTo>
                          <a:pt x="748" y="20"/>
                        </a:lnTo>
                        <a:lnTo>
                          <a:pt x="771" y="27"/>
                        </a:lnTo>
                        <a:lnTo>
                          <a:pt x="792" y="33"/>
                        </a:lnTo>
                        <a:lnTo>
                          <a:pt x="815" y="43"/>
                        </a:lnTo>
                        <a:lnTo>
                          <a:pt x="836" y="51"/>
                        </a:lnTo>
                        <a:lnTo>
                          <a:pt x="856" y="61"/>
                        </a:lnTo>
                        <a:lnTo>
                          <a:pt x="877" y="72"/>
                        </a:lnTo>
                        <a:lnTo>
                          <a:pt x="897" y="84"/>
                        </a:lnTo>
                        <a:lnTo>
                          <a:pt x="917" y="96"/>
                        </a:lnTo>
                        <a:lnTo>
                          <a:pt x="936" y="109"/>
                        </a:lnTo>
                        <a:lnTo>
                          <a:pt x="955" y="123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69" name="Freeform 8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21" cy="227"/>
                  </a:xfrm>
                  <a:custGeom>
                    <a:avLst/>
                    <a:gdLst/>
                    <a:ahLst/>
                    <a:cxnLst>
                      <a:cxn ang="0">
                        <a:pos x="908" y="91"/>
                      </a:cxn>
                      <a:cxn ang="0">
                        <a:pos x="961" y="148"/>
                      </a:cxn>
                      <a:cxn ang="0">
                        <a:pos x="1001" y="212"/>
                      </a:cxn>
                      <a:cxn ang="0">
                        <a:pos x="1028" y="281"/>
                      </a:cxn>
                      <a:cxn ang="0">
                        <a:pos x="1043" y="354"/>
                      </a:cxn>
                      <a:cxn ang="0">
                        <a:pos x="1045" y="432"/>
                      </a:cxn>
                      <a:cxn ang="0">
                        <a:pos x="1039" y="512"/>
                      </a:cxn>
                      <a:cxn ang="0">
                        <a:pos x="1024" y="595"/>
                      </a:cxn>
                      <a:cxn ang="0">
                        <a:pos x="1000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8" y="0"/>
                      </a:cxn>
                      <a:cxn ang="0">
                        <a:pos x="650" y="2"/>
                      </a:cxn>
                      <a:cxn ang="0">
                        <a:pos x="670" y="4"/>
                      </a:cxn>
                      <a:cxn ang="0">
                        <a:pos x="688" y="7"/>
                      </a:cxn>
                      <a:cxn ang="0">
                        <a:pos x="708" y="11"/>
                      </a:cxn>
                      <a:cxn ang="0">
                        <a:pos x="728" y="15"/>
                      </a:cxn>
                      <a:cxn ang="0">
                        <a:pos x="747" y="20"/>
                      </a:cxn>
                      <a:cxn ang="0">
                        <a:pos x="767" y="25"/>
                      </a:cxn>
                      <a:cxn ang="0">
                        <a:pos x="785" y="31"/>
                      </a:cxn>
                      <a:cxn ang="0">
                        <a:pos x="803" y="37"/>
                      </a:cxn>
                      <a:cxn ang="0">
                        <a:pos x="821" y="45"/>
                      </a:cxn>
                      <a:cxn ang="0">
                        <a:pos x="840" y="53"/>
                      </a:cxn>
                      <a:cxn ang="0">
                        <a:pos x="857" y="61"/>
                      </a:cxn>
                      <a:cxn ang="0">
                        <a:pos x="875" y="71"/>
                      </a:cxn>
                      <a:cxn ang="0">
                        <a:pos x="891" y="80"/>
                      </a:cxn>
                      <a:cxn ang="0">
                        <a:pos x="908" y="91"/>
                      </a:cxn>
                    </a:cxnLst>
                    <a:rect l="0" t="0" r="r" b="b"/>
                    <a:pathLst>
                      <a:path w="1045" h="679">
                        <a:moveTo>
                          <a:pt x="908" y="91"/>
                        </a:moveTo>
                        <a:lnTo>
                          <a:pt x="961" y="148"/>
                        </a:lnTo>
                        <a:lnTo>
                          <a:pt x="1001" y="212"/>
                        </a:lnTo>
                        <a:lnTo>
                          <a:pt x="1028" y="281"/>
                        </a:lnTo>
                        <a:lnTo>
                          <a:pt x="1043" y="354"/>
                        </a:lnTo>
                        <a:lnTo>
                          <a:pt x="1045" y="432"/>
                        </a:lnTo>
                        <a:lnTo>
                          <a:pt x="1039" y="512"/>
                        </a:lnTo>
                        <a:lnTo>
                          <a:pt x="1024" y="595"/>
                        </a:lnTo>
                        <a:lnTo>
                          <a:pt x="1000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8" y="0"/>
                        </a:lnTo>
                        <a:lnTo>
                          <a:pt x="650" y="2"/>
                        </a:lnTo>
                        <a:lnTo>
                          <a:pt x="670" y="4"/>
                        </a:lnTo>
                        <a:lnTo>
                          <a:pt x="688" y="7"/>
                        </a:lnTo>
                        <a:lnTo>
                          <a:pt x="708" y="11"/>
                        </a:lnTo>
                        <a:lnTo>
                          <a:pt x="728" y="15"/>
                        </a:lnTo>
                        <a:lnTo>
                          <a:pt x="747" y="20"/>
                        </a:lnTo>
                        <a:lnTo>
                          <a:pt x="767" y="25"/>
                        </a:lnTo>
                        <a:lnTo>
                          <a:pt x="785" y="31"/>
                        </a:lnTo>
                        <a:lnTo>
                          <a:pt x="803" y="37"/>
                        </a:lnTo>
                        <a:lnTo>
                          <a:pt x="821" y="45"/>
                        </a:lnTo>
                        <a:lnTo>
                          <a:pt x="840" y="53"/>
                        </a:lnTo>
                        <a:lnTo>
                          <a:pt x="857" y="61"/>
                        </a:lnTo>
                        <a:lnTo>
                          <a:pt x="875" y="71"/>
                        </a:lnTo>
                        <a:lnTo>
                          <a:pt x="891" y="80"/>
                        </a:lnTo>
                        <a:lnTo>
                          <a:pt x="908" y="9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0" name="Freeform 9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07" cy="227"/>
                  </a:xfrm>
                  <a:custGeom>
                    <a:avLst/>
                    <a:gdLst/>
                    <a:ahLst/>
                    <a:cxnLst>
                      <a:cxn ang="0">
                        <a:pos x="867" y="67"/>
                      </a:cxn>
                      <a:cxn ang="0">
                        <a:pos x="928" y="124"/>
                      </a:cxn>
                      <a:cxn ang="0">
                        <a:pos x="972" y="189"/>
                      </a:cxn>
                      <a:cxn ang="0">
                        <a:pos x="999" y="261"/>
                      </a:cxn>
                      <a:cxn ang="0">
                        <a:pos x="1012" y="337"/>
                      </a:cxn>
                      <a:cxn ang="0">
                        <a:pos x="1012" y="418"/>
                      </a:cxn>
                      <a:cxn ang="0">
                        <a:pos x="1000" y="503"/>
                      </a:cxn>
                      <a:cxn ang="0">
                        <a:pos x="979" y="591"/>
                      </a:cxn>
                      <a:cxn ang="0">
                        <a:pos x="949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6" y="0"/>
                      </a:cxn>
                      <a:cxn ang="0">
                        <a:pos x="643" y="2"/>
                      </a:cxn>
                      <a:cxn ang="0">
                        <a:pos x="659" y="3"/>
                      </a:cxn>
                      <a:cxn ang="0">
                        <a:pos x="676" y="6"/>
                      </a:cxn>
                      <a:cxn ang="0">
                        <a:pos x="694" y="8"/>
                      </a:cxn>
                      <a:cxn ang="0">
                        <a:pos x="710" y="11"/>
                      </a:cxn>
                      <a:cxn ang="0">
                        <a:pos x="727" y="15"/>
                      </a:cxn>
                      <a:cxn ang="0">
                        <a:pos x="743" y="19"/>
                      </a:cxn>
                      <a:cxn ang="0">
                        <a:pos x="759" y="23"/>
                      </a:cxn>
                      <a:cxn ang="0">
                        <a:pos x="775" y="28"/>
                      </a:cxn>
                      <a:cxn ang="0">
                        <a:pos x="791" y="33"/>
                      </a:cxn>
                      <a:cxn ang="0">
                        <a:pos x="807" y="39"/>
                      </a:cxn>
                      <a:cxn ang="0">
                        <a:pos x="821" y="45"/>
                      </a:cxn>
                      <a:cxn ang="0">
                        <a:pos x="837" y="52"/>
                      </a:cxn>
                      <a:cxn ang="0">
                        <a:pos x="852" y="59"/>
                      </a:cxn>
                      <a:cxn ang="0">
                        <a:pos x="867" y="67"/>
                      </a:cxn>
                    </a:cxnLst>
                    <a:rect l="0" t="0" r="r" b="b"/>
                    <a:pathLst>
                      <a:path w="1012" h="679">
                        <a:moveTo>
                          <a:pt x="867" y="67"/>
                        </a:moveTo>
                        <a:lnTo>
                          <a:pt x="928" y="124"/>
                        </a:lnTo>
                        <a:lnTo>
                          <a:pt x="972" y="189"/>
                        </a:lnTo>
                        <a:lnTo>
                          <a:pt x="999" y="261"/>
                        </a:lnTo>
                        <a:lnTo>
                          <a:pt x="1012" y="337"/>
                        </a:lnTo>
                        <a:lnTo>
                          <a:pt x="1012" y="418"/>
                        </a:lnTo>
                        <a:lnTo>
                          <a:pt x="1000" y="503"/>
                        </a:lnTo>
                        <a:lnTo>
                          <a:pt x="979" y="591"/>
                        </a:lnTo>
                        <a:lnTo>
                          <a:pt x="949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6" y="0"/>
                        </a:lnTo>
                        <a:lnTo>
                          <a:pt x="643" y="2"/>
                        </a:lnTo>
                        <a:lnTo>
                          <a:pt x="659" y="3"/>
                        </a:lnTo>
                        <a:lnTo>
                          <a:pt x="676" y="6"/>
                        </a:lnTo>
                        <a:lnTo>
                          <a:pt x="694" y="8"/>
                        </a:lnTo>
                        <a:lnTo>
                          <a:pt x="710" y="11"/>
                        </a:lnTo>
                        <a:lnTo>
                          <a:pt x="727" y="15"/>
                        </a:lnTo>
                        <a:lnTo>
                          <a:pt x="743" y="19"/>
                        </a:lnTo>
                        <a:lnTo>
                          <a:pt x="759" y="23"/>
                        </a:lnTo>
                        <a:lnTo>
                          <a:pt x="775" y="28"/>
                        </a:lnTo>
                        <a:lnTo>
                          <a:pt x="791" y="33"/>
                        </a:lnTo>
                        <a:lnTo>
                          <a:pt x="807" y="39"/>
                        </a:lnTo>
                        <a:lnTo>
                          <a:pt x="821" y="45"/>
                        </a:lnTo>
                        <a:lnTo>
                          <a:pt x="837" y="52"/>
                        </a:lnTo>
                        <a:lnTo>
                          <a:pt x="852" y="59"/>
                        </a:lnTo>
                        <a:lnTo>
                          <a:pt x="867" y="67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1" name="Freeform 10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96" cy="226"/>
                  </a:xfrm>
                  <a:custGeom>
                    <a:avLst/>
                    <a:gdLst/>
                    <a:ahLst/>
                    <a:cxnLst>
                      <a:cxn ang="0">
                        <a:pos x="828" y="48"/>
                      </a:cxn>
                      <a:cxn ang="0">
                        <a:pos x="831" y="49"/>
                      </a:cxn>
                      <a:cxn ang="0">
                        <a:pos x="832" y="51"/>
                      </a:cxn>
                      <a:cxn ang="0">
                        <a:pos x="835" y="53"/>
                      </a:cxn>
                      <a:cxn ang="0">
                        <a:pos x="837" y="55"/>
                      </a:cxn>
                      <a:cxn ang="0">
                        <a:pos x="904" y="112"/>
                      </a:cxn>
                      <a:cxn ang="0">
                        <a:pos x="949" y="177"/>
                      </a:cxn>
                      <a:cxn ang="0">
                        <a:pos x="975" y="249"/>
                      </a:cxn>
                      <a:cxn ang="0">
                        <a:pos x="984" y="326"/>
                      </a:cxn>
                      <a:cxn ang="0">
                        <a:pos x="977" y="410"/>
                      </a:cxn>
                      <a:cxn ang="0">
                        <a:pos x="960" y="496"/>
                      </a:cxn>
                      <a:cxn ang="0">
                        <a:pos x="932" y="585"/>
                      </a:cxn>
                      <a:cxn ang="0">
                        <a:pos x="897" y="677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3" y="0"/>
                      </a:cxn>
                      <a:cxn ang="0">
                        <a:pos x="638" y="2"/>
                      </a:cxn>
                      <a:cxn ang="0">
                        <a:pos x="651" y="3"/>
                      </a:cxn>
                      <a:cxn ang="0">
                        <a:pos x="666" y="4"/>
                      </a:cxn>
                      <a:cxn ang="0">
                        <a:pos x="679" y="6"/>
                      </a:cxn>
                      <a:cxn ang="0">
                        <a:pos x="694" y="8"/>
                      </a:cxn>
                      <a:cxn ang="0">
                        <a:pos x="707" y="11"/>
                      </a:cxn>
                      <a:cxn ang="0">
                        <a:pos x="722" y="14"/>
                      </a:cxn>
                      <a:cxn ang="0">
                        <a:pos x="735" y="18"/>
                      </a:cxn>
                      <a:cxn ang="0">
                        <a:pos x="748" y="20"/>
                      </a:cxn>
                      <a:cxn ang="0">
                        <a:pos x="762" y="24"/>
                      </a:cxn>
                      <a:cxn ang="0">
                        <a:pos x="775" y="28"/>
                      </a:cxn>
                      <a:cxn ang="0">
                        <a:pos x="788" y="33"/>
                      </a:cxn>
                      <a:cxn ang="0">
                        <a:pos x="801" y="37"/>
                      </a:cxn>
                      <a:cxn ang="0">
                        <a:pos x="815" y="43"/>
                      </a:cxn>
                      <a:cxn ang="0">
                        <a:pos x="828" y="48"/>
                      </a:cxn>
                    </a:cxnLst>
                    <a:rect l="0" t="0" r="r" b="b"/>
                    <a:pathLst>
                      <a:path w="984" h="677">
                        <a:moveTo>
                          <a:pt x="828" y="48"/>
                        </a:moveTo>
                        <a:lnTo>
                          <a:pt x="831" y="49"/>
                        </a:lnTo>
                        <a:lnTo>
                          <a:pt x="832" y="51"/>
                        </a:lnTo>
                        <a:lnTo>
                          <a:pt x="835" y="53"/>
                        </a:lnTo>
                        <a:lnTo>
                          <a:pt x="837" y="55"/>
                        </a:lnTo>
                        <a:lnTo>
                          <a:pt x="904" y="112"/>
                        </a:lnTo>
                        <a:lnTo>
                          <a:pt x="949" y="177"/>
                        </a:lnTo>
                        <a:lnTo>
                          <a:pt x="975" y="249"/>
                        </a:lnTo>
                        <a:lnTo>
                          <a:pt x="984" y="326"/>
                        </a:lnTo>
                        <a:lnTo>
                          <a:pt x="977" y="410"/>
                        </a:lnTo>
                        <a:lnTo>
                          <a:pt x="960" y="496"/>
                        </a:lnTo>
                        <a:lnTo>
                          <a:pt x="932" y="585"/>
                        </a:lnTo>
                        <a:lnTo>
                          <a:pt x="897" y="677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3" y="0"/>
                        </a:lnTo>
                        <a:lnTo>
                          <a:pt x="638" y="2"/>
                        </a:lnTo>
                        <a:lnTo>
                          <a:pt x="651" y="3"/>
                        </a:lnTo>
                        <a:lnTo>
                          <a:pt x="666" y="4"/>
                        </a:lnTo>
                        <a:lnTo>
                          <a:pt x="679" y="6"/>
                        </a:lnTo>
                        <a:lnTo>
                          <a:pt x="694" y="8"/>
                        </a:lnTo>
                        <a:lnTo>
                          <a:pt x="707" y="11"/>
                        </a:lnTo>
                        <a:lnTo>
                          <a:pt x="722" y="14"/>
                        </a:lnTo>
                        <a:lnTo>
                          <a:pt x="735" y="18"/>
                        </a:lnTo>
                        <a:lnTo>
                          <a:pt x="748" y="20"/>
                        </a:lnTo>
                        <a:lnTo>
                          <a:pt x="762" y="24"/>
                        </a:lnTo>
                        <a:lnTo>
                          <a:pt x="775" y="28"/>
                        </a:lnTo>
                        <a:lnTo>
                          <a:pt x="788" y="33"/>
                        </a:lnTo>
                        <a:lnTo>
                          <a:pt x="801" y="37"/>
                        </a:lnTo>
                        <a:lnTo>
                          <a:pt x="815" y="43"/>
                        </a:lnTo>
                        <a:lnTo>
                          <a:pt x="828" y="48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2" name="Freeform 11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83" cy="226"/>
                  </a:xfrm>
                  <a:custGeom>
                    <a:avLst/>
                    <a:gdLst/>
                    <a:ahLst/>
                    <a:cxnLst>
                      <a:cxn ang="0">
                        <a:pos x="786" y="32"/>
                      </a:cxn>
                      <a:cxn ang="0">
                        <a:pos x="795" y="37"/>
                      </a:cxn>
                      <a:cxn ang="0">
                        <a:pos x="806" y="44"/>
                      </a:cxn>
                      <a:cxn ang="0">
                        <a:pos x="815" y="49"/>
                      </a:cxn>
                      <a:cxn ang="0">
                        <a:pos x="825" y="56"/>
                      </a:cxn>
                      <a:cxn ang="0">
                        <a:pos x="889" y="113"/>
                      </a:cxn>
                      <a:cxn ang="0">
                        <a:pos x="930" y="178"/>
                      </a:cxn>
                      <a:cxn ang="0">
                        <a:pos x="950" y="249"/>
                      </a:cxn>
                      <a:cxn ang="0">
                        <a:pos x="951" y="326"/>
                      </a:cxn>
                      <a:cxn ang="0">
                        <a:pos x="939" y="409"/>
                      </a:cxn>
                      <a:cxn ang="0">
                        <a:pos x="914" y="495"/>
                      </a:cxn>
                      <a:cxn ang="0">
                        <a:pos x="882" y="584"/>
                      </a:cxn>
                      <a:cxn ang="0">
                        <a:pos x="843" y="676"/>
                      </a:cxn>
                      <a:cxn ang="0">
                        <a:pos x="2" y="665"/>
                      </a:cxn>
                      <a:cxn ang="0">
                        <a:pos x="0" y="648"/>
                      </a:cxn>
                      <a:cxn ang="0">
                        <a:pos x="0" y="631"/>
                      </a:cxn>
                      <a:cxn ang="0">
                        <a:pos x="0" y="613"/>
                      </a:cxn>
                      <a:cxn ang="0">
                        <a:pos x="0" y="596"/>
                      </a:cxn>
                      <a:cxn ang="0">
                        <a:pos x="8" y="534"/>
                      </a:cxn>
                      <a:cxn ang="0">
                        <a:pos x="20" y="474"/>
                      </a:cxn>
                      <a:cxn ang="0">
                        <a:pos x="38" y="415"/>
                      </a:cxn>
                      <a:cxn ang="0">
                        <a:pos x="60" y="361"/>
                      </a:cxn>
                      <a:cxn ang="0">
                        <a:pos x="88" y="307"/>
                      </a:cxn>
                      <a:cxn ang="0">
                        <a:pos x="119" y="258"/>
                      </a:cxn>
                      <a:cxn ang="0">
                        <a:pos x="153" y="213"/>
                      </a:cxn>
                      <a:cxn ang="0">
                        <a:pos x="193" y="170"/>
                      </a:cxn>
                      <a:cxn ang="0">
                        <a:pos x="235" y="132"/>
                      </a:cxn>
                      <a:cxn ang="0">
                        <a:pos x="281" y="99"/>
                      </a:cxn>
                      <a:cxn ang="0">
                        <a:pos x="329" y="69"/>
                      </a:cxn>
                      <a:cxn ang="0">
                        <a:pos x="380" y="44"/>
                      </a:cxn>
                      <a:cxn ang="0">
                        <a:pos x="434" y="25"/>
                      </a:cxn>
                      <a:cxn ang="0">
                        <a:pos x="489" y="11"/>
                      </a:cxn>
                      <a:cxn ang="0">
                        <a:pos x="548" y="3"/>
                      </a:cxn>
                      <a:cxn ang="0">
                        <a:pos x="606" y="0"/>
                      </a:cxn>
                      <a:cxn ang="0">
                        <a:pos x="630" y="2"/>
                      </a:cxn>
                      <a:cxn ang="0">
                        <a:pos x="653" y="3"/>
                      </a:cxn>
                      <a:cxn ang="0">
                        <a:pos x="676" y="6"/>
                      </a:cxn>
                      <a:cxn ang="0">
                        <a:pos x="698" y="10"/>
                      </a:cxn>
                      <a:cxn ang="0">
                        <a:pos x="721" y="14"/>
                      </a:cxn>
                      <a:cxn ang="0">
                        <a:pos x="744" y="19"/>
                      </a:cxn>
                      <a:cxn ang="0">
                        <a:pos x="765" y="25"/>
                      </a:cxn>
                      <a:cxn ang="0">
                        <a:pos x="786" y="32"/>
                      </a:cxn>
                    </a:cxnLst>
                    <a:rect l="0" t="0" r="r" b="b"/>
                    <a:pathLst>
                      <a:path w="951" h="676">
                        <a:moveTo>
                          <a:pt x="786" y="32"/>
                        </a:moveTo>
                        <a:lnTo>
                          <a:pt x="795" y="37"/>
                        </a:lnTo>
                        <a:lnTo>
                          <a:pt x="806" y="44"/>
                        </a:lnTo>
                        <a:lnTo>
                          <a:pt x="815" y="49"/>
                        </a:lnTo>
                        <a:lnTo>
                          <a:pt x="825" y="56"/>
                        </a:lnTo>
                        <a:lnTo>
                          <a:pt x="889" y="113"/>
                        </a:lnTo>
                        <a:lnTo>
                          <a:pt x="930" y="178"/>
                        </a:lnTo>
                        <a:lnTo>
                          <a:pt x="950" y="249"/>
                        </a:lnTo>
                        <a:lnTo>
                          <a:pt x="951" y="326"/>
                        </a:lnTo>
                        <a:lnTo>
                          <a:pt x="939" y="409"/>
                        </a:lnTo>
                        <a:lnTo>
                          <a:pt x="914" y="495"/>
                        </a:lnTo>
                        <a:lnTo>
                          <a:pt x="882" y="584"/>
                        </a:lnTo>
                        <a:lnTo>
                          <a:pt x="843" y="676"/>
                        </a:lnTo>
                        <a:lnTo>
                          <a:pt x="2" y="665"/>
                        </a:lnTo>
                        <a:lnTo>
                          <a:pt x="0" y="648"/>
                        </a:lnTo>
                        <a:lnTo>
                          <a:pt x="0" y="631"/>
                        </a:lnTo>
                        <a:lnTo>
                          <a:pt x="0" y="613"/>
                        </a:lnTo>
                        <a:lnTo>
                          <a:pt x="0" y="596"/>
                        </a:lnTo>
                        <a:lnTo>
                          <a:pt x="8" y="534"/>
                        </a:lnTo>
                        <a:lnTo>
                          <a:pt x="20" y="474"/>
                        </a:lnTo>
                        <a:lnTo>
                          <a:pt x="38" y="415"/>
                        </a:lnTo>
                        <a:lnTo>
                          <a:pt x="60" y="361"/>
                        </a:lnTo>
                        <a:lnTo>
                          <a:pt x="88" y="307"/>
                        </a:lnTo>
                        <a:lnTo>
                          <a:pt x="119" y="258"/>
                        </a:lnTo>
                        <a:lnTo>
                          <a:pt x="153" y="213"/>
                        </a:lnTo>
                        <a:lnTo>
                          <a:pt x="193" y="170"/>
                        </a:lnTo>
                        <a:lnTo>
                          <a:pt x="235" y="132"/>
                        </a:lnTo>
                        <a:lnTo>
                          <a:pt x="281" y="99"/>
                        </a:lnTo>
                        <a:lnTo>
                          <a:pt x="329" y="69"/>
                        </a:lnTo>
                        <a:lnTo>
                          <a:pt x="380" y="44"/>
                        </a:lnTo>
                        <a:lnTo>
                          <a:pt x="434" y="25"/>
                        </a:lnTo>
                        <a:lnTo>
                          <a:pt x="489" y="11"/>
                        </a:lnTo>
                        <a:lnTo>
                          <a:pt x="548" y="3"/>
                        </a:lnTo>
                        <a:lnTo>
                          <a:pt x="606" y="0"/>
                        </a:lnTo>
                        <a:lnTo>
                          <a:pt x="630" y="2"/>
                        </a:lnTo>
                        <a:lnTo>
                          <a:pt x="653" y="3"/>
                        </a:lnTo>
                        <a:lnTo>
                          <a:pt x="676" y="6"/>
                        </a:lnTo>
                        <a:lnTo>
                          <a:pt x="698" y="10"/>
                        </a:lnTo>
                        <a:lnTo>
                          <a:pt x="721" y="14"/>
                        </a:lnTo>
                        <a:lnTo>
                          <a:pt x="744" y="19"/>
                        </a:lnTo>
                        <a:lnTo>
                          <a:pt x="765" y="25"/>
                        </a:lnTo>
                        <a:lnTo>
                          <a:pt x="786" y="32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3" name="Freeform 12"/>
                  <p:cNvSpPr>
                    <a:spLocks/>
                  </p:cNvSpPr>
                  <p:nvPr/>
                </p:nvSpPr>
                <p:spPr bwMode="auto">
                  <a:xfrm>
                    <a:off x="1971" y="2294"/>
                    <a:ext cx="371" cy="226"/>
                  </a:xfrm>
                  <a:custGeom>
                    <a:avLst/>
                    <a:gdLst/>
                    <a:ahLst/>
                    <a:cxnLst>
                      <a:cxn ang="0">
                        <a:pos x="742" y="20"/>
                      </a:cxn>
                      <a:cxn ang="0">
                        <a:pos x="751" y="24"/>
                      </a:cxn>
                      <a:cxn ang="0">
                        <a:pos x="759" y="28"/>
                      </a:cxn>
                      <a:cxn ang="0">
                        <a:pos x="768" y="32"/>
                      </a:cxn>
                      <a:cxn ang="0">
                        <a:pos x="776" y="37"/>
                      </a:cxn>
                      <a:cxn ang="0">
                        <a:pos x="785" y="41"/>
                      </a:cxn>
                      <a:cxn ang="0">
                        <a:pos x="793" y="47"/>
                      </a:cxn>
                      <a:cxn ang="0">
                        <a:pos x="801" y="52"/>
                      </a:cxn>
                      <a:cxn ang="0">
                        <a:pos x="809" y="57"/>
                      </a:cxn>
                      <a:cxn ang="0">
                        <a:pos x="844" y="85"/>
                      </a:cxn>
                      <a:cxn ang="0">
                        <a:pos x="872" y="115"/>
                      </a:cxn>
                      <a:cxn ang="0">
                        <a:pos x="892" y="147"/>
                      </a:cxn>
                      <a:cxn ang="0">
                        <a:pos x="907" y="180"/>
                      </a:cxn>
                      <a:cxn ang="0">
                        <a:pos x="916" y="214"/>
                      </a:cxn>
                      <a:cxn ang="0">
                        <a:pos x="920" y="250"/>
                      </a:cxn>
                      <a:cxn ang="0">
                        <a:pos x="919" y="287"/>
                      </a:cxn>
                      <a:cxn ang="0">
                        <a:pos x="915" y="326"/>
                      </a:cxn>
                      <a:cxn ang="0">
                        <a:pos x="905" y="366"/>
                      </a:cxn>
                      <a:cxn ang="0">
                        <a:pos x="893" y="407"/>
                      </a:cxn>
                      <a:cxn ang="0">
                        <a:pos x="879" y="450"/>
                      </a:cxn>
                      <a:cxn ang="0">
                        <a:pos x="863" y="494"/>
                      </a:cxn>
                      <a:cxn ang="0">
                        <a:pos x="844" y="538"/>
                      </a:cxn>
                      <a:cxn ang="0">
                        <a:pos x="824" y="583"/>
                      </a:cxn>
                      <a:cxn ang="0">
                        <a:pos x="804" y="629"/>
                      </a:cxn>
                      <a:cxn ang="0">
                        <a:pos x="784" y="676"/>
                      </a:cxn>
                      <a:cxn ang="0">
                        <a:pos x="1" y="665"/>
                      </a:cxn>
                      <a:cxn ang="0">
                        <a:pos x="0" y="628"/>
                      </a:cxn>
                      <a:cxn ang="0">
                        <a:pos x="0" y="589"/>
                      </a:cxn>
                      <a:cxn ang="0">
                        <a:pos x="1" y="552"/>
                      </a:cxn>
                      <a:cxn ang="0">
                        <a:pos x="6" y="514"/>
                      </a:cxn>
                      <a:cxn ang="0">
                        <a:pos x="20" y="459"/>
                      </a:cxn>
                      <a:cxn ang="0">
                        <a:pos x="37" y="406"/>
                      </a:cxn>
                      <a:cxn ang="0">
                        <a:pos x="58" y="355"/>
                      </a:cxn>
                      <a:cxn ang="0">
                        <a:pos x="82" y="307"/>
                      </a:cxn>
                      <a:cxn ang="0">
                        <a:pos x="111" y="262"/>
                      </a:cxn>
                      <a:cxn ang="0">
                        <a:pos x="142" y="220"/>
                      </a:cxn>
                      <a:cxn ang="0">
                        <a:pos x="178" y="180"/>
                      </a:cxn>
                      <a:cxn ang="0">
                        <a:pos x="215" y="144"/>
                      </a:cxn>
                      <a:cxn ang="0">
                        <a:pos x="255" y="112"/>
                      </a:cxn>
                      <a:cxn ang="0">
                        <a:pos x="299" y="83"/>
                      </a:cxn>
                      <a:cxn ang="0">
                        <a:pos x="345" y="57"/>
                      </a:cxn>
                      <a:cxn ang="0">
                        <a:pos x="393" y="37"/>
                      </a:cxn>
                      <a:cxn ang="0">
                        <a:pos x="442" y="20"/>
                      </a:cxn>
                      <a:cxn ang="0">
                        <a:pos x="492" y="10"/>
                      </a:cxn>
                      <a:cxn ang="0">
                        <a:pos x="546" y="2"/>
                      </a:cxn>
                      <a:cxn ang="0">
                        <a:pos x="600" y="0"/>
                      </a:cxn>
                      <a:cxn ang="0">
                        <a:pos x="618" y="2"/>
                      </a:cxn>
                      <a:cxn ang="0">
                        <a:pos x="636" y="2"/>
                      </a:cxn>
                      <a:cxn ang="0">
                        <a:pos x="654" y="4"/>
                      </a:cxn>
                      <a:cxn ang="0">
                        <a:pos x="672" y="6"/>
                      </a:cxn>
                      <a:cxn ang="0">
                        <a:pos x="690" y="10"/>
                      </a:cxn>
                      <a:cxn ang="0">
                        <a:pos x="707" y="12"/>
                      </a:cxn>
                      <a:cxn ang="0">
                        <a:pos x="724" y="16"/>
                      </a:cxn>
                      <a:cxn ang="0">
                        <a:pos x="742" y="20"/>
                      </a:cxn>
                    </a:cxnLst>
                    <a:rect l="0" t="0" r="r" b="b"/>
                    <a:pathLst>
                      <a:path w="920" h="676">
                        <a:moveTo>
                          <a:pt x="742" y="20"/>
                        </a:moveTo>
                        <a:lnTo>
                          <a:pt x="751" y="24"/>
                        </a:lnTo>
                        <a:lnTo>
                          <a:pt x="759" y="28"/>
                        </a:lnTo>
                        <a:lnTo>
                          <a:pt x="768" y="32"/>
                        </a:lnTo>
                        <a:lnTo>
                          <a:pt x="776" y="37"/>
                        </a:lnTo>
                        <a:lnTo>
                          <a:pt x="785" y="41"/>
                        </a:lnTo>
                        <a:lnTo>
                          <a:pt x="793" y="47"/>
                        </a:lnTo>
                        <a:lnTo>
                          <a:pt x="801" y="52"/>
                        </a:lnTo>
                        <a:lnTo>
                          <a:pt x="809" y="57"/>
                        </a:lnTo>
                        <a:lnTo>
                          <a:pt x="844" y="85"/>
                        </a:lnTo>
                        <a:lnTo>
                          <a:pt x="872" y="115"/>
                        </a:lnTo>
                        <a:lnTo>
                          <a:pt x="892" y="147"/>
                        </a:lnTo>
                        <a:lnTo>
                          <a:pt x="907" y="180"/>
                        </a:lnTo>
                        <a:lnTo>
                          <a:pt x="916" y="214"/>
                        </a:lnTo>
                        <a:lnTo>
                          <a:pt x="920" y="250"/>
                        </a:lnTo>
                        <a:lnTo>
                          <a:pt x="919" y="287"/>
                        </a:lnTo>
                        <a:lnTo>
                          <a:pt x="915" y="326"/>
                        </a:lnTo>
                        <a:lnTo>
                          <a:pt x="905" y="366"/>
                        </a:lnTo>
                        <a:lnTo>
                          <a:pt x="893" y="407"/>
                        </a:lnTo>
                        <a:lnTo>
                          <a:pt x="879" y="450"/>
                        </a:lnTo>
                        <a:lnTo>
                          <a:pt x="863" y="494"/>
                        </a:lnTo>
                        <a:lnTo>
                          <a:pt x="844" y="538"/>
                        </a:lnTo>
                        <a:lnTo>
                          <a:pt x="824" y="583"/>
                        </a:lnTo>
                        <a:lnTo>
                          <a:pt x="804" y="629"/>
                        </a:lnTo>
                        <a:lnTo>
                          <a:pt x="784" y="676"/>
                        </a:lnTo>
                        <a:lnTo>
                          <a:pt x="1" y="665"/>
                        </a:lnTo>
                        <a:lnTo>
                          <a:pt x="0" y="628"/>
                        </a:lnTo>
                        <a:lnTo>
                          <a:pt x="0" y="589"/>
                        </a:lnTo>
                        <a:lnTo>
                          <a:pt x="1" y="552"/>
                        </a:lnTo>
                        <a:lnTo>
                          <a:pt x="6" y="514"/>
                        </a:lnTo>
                        <a:lnTo>
                          <a:pt x="20" y="459"/>
                        </a:lnTo>
                        <a:lnTo>
                          <a:pt x="37" y="406"/>
                        </a:lnTo>
                        <a:lnTo>
                          <a:pt x="58" y="355"/>
                        </a:lnTo>
                        <a:lnTo>
                          <a:pt x="82" y="307"/>
                        </a:lnTo>
                        <a:lnTo>
                          <a:pt x="111" y="262"/>
                        </a:lnTo>
                        <a:lnTo>
                          <a:pt x="142" y="220"/>
                        </a:lnTo>
                        <a:lnTo>
                          <a:pt x="178" y="180"/>
                        </a:lnTo>
                        <a:lnTo>
                          <a:pt x="215" y="144"/>
                        </a:lnTo>
                        <a:lnTo>
                          <a:pt x="255" y="112"/>
                        </a:lnTo>
                        <a:lnTo>
                          <a:pt x="299" y="83"/>
                        </a:lnTo>
                        <a:lnTo>
                          <a:pt x="345" y="57"/>
                        </a:lnTo>
                        <a:lnTo>
                          <a:pt x="393" y="37"/>
                        </a:lnTo>
                        <a:lnTo>
                          <a:pt x="442" y="20"/>
                        </a:lnTo>
                        <a:lnTo>
                          <a:pt x="492" y="10"/>
                        </a:lnTo>
                        <a:lnTo>
                          <a:pt x="546" y="2"/>
                        </a:lnTo>
                        <a:lnTo>
                          <a:pt x="600" y="0"/>
                        </a:lnTo>
                        <a:lnTo>
                          <a:pt x="618" y="2"/>
                        </a:lnTo>
                        <a:lnTo>
                          <a:pt x="636" y="2"/>
                        </a:lnTo>
                        <a:lnTo>
                          <a:pt x="654" y="4"/>
                        </a:lnTo>
                        <a:lnTo>
                          <a:pt x="672" y="6"/>
                        </a:lnTo>
                        <a:lnTo>
                          <a:pt x="690" y="10"/>
                        </a:lnTo>
                        <a:lnTo>
                          <a:pt x="707" y="12"/>
                        </a:lnTo>
                        <a:lnTo>
                          <a:pt x="724" y="16"/>
                        </a:lnTo>
                        <a:lnTo>
                          <a:pt x="742" y="20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4" name="Freeform 13"/>
                  <p:cNvSpPr>
                    <a:spLocks/>
                  </p:cNvSpPr>
                  <p:nvPr/>
                </p:nvSpPr>
                <p:spPr bwMode="auto">
                  <a:xfrm>
                    <a:off x="1973" y="2294"/>
                    <a:ext cx="360" cy="225"/>
                  </a:xfrm>
                  <a:custGeom>
                    <a:avLst/>
                    <a:gdLst/>
                    <a:ahLst/>
                    <a:cxnLst>
                      <a:cxn ang="0">
                        <a:pos x="697" y="11"/>
                      </a:cxn>
                      <a:cxn ang="0">
                        <a:pos x="710" y="15"/>
                      </a:cxn>
                      <a:cxn ang="0">
                        <a:pos x="724" y="20"/>
                      </a:cxn>
                      <a:cxn ang="0">
                        <a:pos x="737" y="25"/>
                      </a:cxn>
                      <a:cxn ang="0">
                        <a:pos x="749" y="31"/>
                      </a:cxn>
                      <a:cxn ang="0">
                        <a:pos x="761" y="37"/>
                      </a:cxn>
                      <a:cxn ang="0">
                        <a:pos x="773" y="44"/>
                      </a:cxn>
                      <a:cxn ang="0">
                        <a:pos x="785" y="51"/>
                      </a:cxn>
                      <a:cxn ang="0">
                        <a:pos x="797" y="59"/>
                      </a:cxn>
                      <a:cxn ang="0">
                        <a:pos x="831" y="87"/>
                      </a:cxn>
                      <a:cxn ang="0">
                        <a:pos x="857" y="116"/>
                      </a:cxn>
                      <a:cxn ang="0">
                        <a:pos x="875" y="148"/>
                      </a:cxn>
                      <a:cxn ang="0">
                        <a:pos x="887" y="180"/>
                      </a:cxn>
                      <a:cxn ang="0">
                        <a:pos x="893" y="214"/>
                      </a:cxn>
                      <a:cxn ang="0">
                        <a:pos x="893" y="250"/>
                      </a:cxn>
                      <a:cxn ang="0">
                        <a:pos x="887" y="287"/>
                      </a:cxn>
                      <a:cxn ang="0">
                        <a:pos x="879" y="325"/>
                      </a:cxn>
                      <a:cxn ang="0">
                        <a:pos x="866" y="365"/>
                      </a:cxn>
                      <a:cxn ang="0">
                        <a:pos x="850" y="406"/>
                      </a:cxn>
                      <a:cxn ang="0">
                        <a:pos x="833" y="447"/>
                      </a:cxn>
                      <a:cxn ang="0">
                        <a:pos x="813" y="491"/>
                      </a:cxn>
                      <a:cxn ang="0">
                        <a:pos x="791" y="535"/>
                      </a:cxn>
                      <a:cxn ang="0">
                        <a:pos x="770" y="580"/>
                      </a:cxn>
                      <a:cxn ang="0">
                        <a:pos x="749" y="627"/>
                      </a:cxn>
                      <a:cxn ang="0">
                        <a:pos x="729" y="675"/>
                      </a:cxn>
                      <a:cxn ang="0">
                        <a:pos x="3" y="665"/>
                      </a:cxn>
                      <a:cxn ang="0">
                        <a:pos x="0" y="609"/>
                      </a:cxn>
                      <a:cxn ang="0">
                        <a:pos x="3" y="552"/>
                      </a:cxn>
                      <a:cxn ang="0">
                        <a:pos x="11" y="495"/>
                      </a:cxn>
                      <a:cxn ang="0">
                        <a:pos x="23" y="439"/>
                      </a:cxn>
                      <a:cxn ang="0">
                        <a:pos x="40" y="391"/>
                      </a:cxn>
                      <a:cxn ang="0">
                        <a:pos x="60" y="346"/>
                      </a:cxn>
                      <a:cxn ang="0">
                        <a:pos x="83" y="302"/>
                      </a:cxn>
                      <a:cxn ang="0">
                        <a:pos x="109" y="261"/>
                      </a:cxn>
                      <a:cxn ang="0">
                        <a:pos x="137" y="222"/>
                      </a:cxn>
                      <a:cxn ang="0">
                        <a:pos x="169" y="186"/>
                      </a:cxn>
                      <a:cxn ang="0">
                        <a:pos x="204" y="152"/>
                      </a:cxn>
                      <a:cxn ang="0">
                        <a:pos x="240" y="121"/>
                      </a:cxn>
                      <a:cxn ang="0">
                        <a:pos x="279" y="93"/>
                      </a:cxn>
                      <a:cxn ang="0">
                        <a:pos x="320" y="69"/>
                      </a:cxn>
                      <a:cxn ang="0">
                        <a:pos x="363" y="48"/>
                      </a:cxn>
                      <a:cxn ang="0">
                        <a:pos x="407" y="31"/>
                      </a:cxn>
                      <a:cxn ang="0">
                        <a:pos x="453" y="18"/>
                      </a:cxn>
                      <a:cxn ang="0">
                        <a:pos x="500" y="7"/>
                      </a:cxn>
                      <a:cxn ang="0">
                        <a:pos x="549" y="2"/>
                      </a:cxn>
                      <a:cxn ang="0">
                        <a:pos x="598" y="0"/>
                      </a:cxn>
                      <a:cxn ang="0">
                        <a:pos x="610" y="0"/>
                      </a:cxn>
                      <a:cxn ang="0">
                        <a:pos x="624" y="2"/>
                      </a:cxn>
                      <a:cxn ang="0">
                        <a:pos x="636" y="2"/>
                      </a:cxn>
                      <a:cxn ang="0">
                        <a:pos x="648" y="3"/>
                      </a:cxn>
                      <a:cxn ang="0">
                        <a:pos x="661" y="4"/>
                      </a:cxn>
                      <a:cxn ang="0">
                        <a:pos x="673" y="7"/>
                      </a:cxn>
                      <a:cxn ang="0">
                        <a:pos x="685" y="8"/>
                      </a:cxn>
                      <a:cxn ang="0">
                        <a:pos x="697" y="11"/>
                      </a:cxn>
                    </a:cxnLst>
                    <a:rect l="0" t="0" r="r" b="b"/>
                    <a:pathLst>
                      <a:path w="893" h="675">
                        <a:moveTo>
                          <a:pt x="697" y="11"/>
                        </a:moveTo>
                        <a:lnTo>
                          <a:pt x="710" y="15"/>
                        </a:lnTo>
                        <a:lnTo>
                          <a:pt x="724" y="20"/>
                        </a:lnTo>
                        <a:lnTo>
                          <a:pt x="737" y="25"/>
                        </a:lnTo>
                        <a:lnTo>
                          <a:pt x="749" y="31"/>
                        </a:lnTo>
                        <a:lnTo>
                          <a:pt x="761" y="37"/>
                        </a:lnTo>
                        <a:lnTo>
                          <a:pt x="773" y="44"/>
                        </a:lnTo>
                        <a:lnTo>
                          <a:pt x="785" y="51"/>
                        </a:lnTo>
                        <a:lnTo>
                          <a:pt x="797" y="59"/>
                        </a:lnTo>
                        <a:lnTo>
                          <a:pt x="831" y="87"/>
                        </a:lnTo>
                        <a:lnTo>
                          <a:pt x="857" y="116"/>
                        </a:lnTo>
                        <a:lnTo>
                          <a:pt x="875" y="148"/>
                        </a:lnTo>
                        <a:lnTo>
                          <a:pt x="887" y="180"/>
                        </a:lnTo>
                        <a:lnTo>
                          <a:pt x="893" y="214"/>
                        </a:lnTo>
                        <a:lnTo>
                          <a:pt x="893" y="250"/>
                        </a:lnTo>
                        <a:lnTo>
                          <a:pt x="887" y="287"/>
                        </a:lnTo>
                        <a:lnTo>
                          <a:pt x="879" y="325"/>
                        </a:lnTo>
                        <a:lnTo>
                          <a:pt x="866" y="365"/>
                        </a:lnTo>
                        <a:lnTo>
                          <a:pt x="850" y="406"/>
                        </a:lnTo>
                        <a:lnTo>
                          <a:pt x="833" y="447"/>
                        </a:lnTo>
                        <a:lnTo>
                          <a:pt x="813" y="491"/>
                        </a:lnTo>
                        <a:lnTo>
                          <a:pt x="791" y="535"/>
                        </a:lnTo>
                        <a:lnTo>
                          <a:pt x="770" y="580"/>
                        </a:lnTo>
                        <a:lnTo>
                          <a:pt x="749" y="627"/>
                        </a:lnTo>
                        <a:lnTo>
                          <a:pt x="729" y="675"/>
                        </a:lnTo>
                        <a:lnTo>
                          <a:pt x="3" y="665"/>
                        </a:lnTo>
                        <a:lnTo>
                          <a:pt x="0" y="609"/>
                        </a:lnTo>
                        <a:lnTo>
                          <a:pt x="3" y="552"/>
                        </a:lnTo>
                        <a:lnTo>
                          <a:pt x="11" y="495"/>
                        </a:lnTo>
                        <a:lnTo>
                          <a:pt x="23" y="439"/>
                        </a:lnTo>
                        <a:lnTo>
                          <a:pt x="40" y="391"/>
                        </a:lnTo>
                        <a:lnTo>
                          <a:pt x="60" y="346"/>
                        </a:lnTo>
                        <a:lnTo>
                          <a:pt x="83" y="302"/>
                        </a:lnTo>
                        <a:lnTo>
                          <a:pt x="109" y="261"/>
                        </a:lnTo>
                        <a:lnTo>
                          <a:pt x="137" y="222"/>
                        </a:lnTo>
                        <a:lnTo>
                          <a:pt x="169" y="186"/>
                        </a:lnTo>
                        <a:lnTo>
                          <a:pt x="204" y="152"/>
                        </a:lnTo>
                        <a:lnTo>
                          <a:pt x="240" y="121"/>
                        </a:lnTo>
                        <a:lnTo>
                          <a:pt x="279" y="93"/>
                        </a:lnTo>
                        <a:lnTo>
                          <a:pt x="320" y="69"/>
                        </a:lnTo>
                        <a:lnTo>
                          <a:pt x="363" y="48"/>
                        </a:lnTo>
                        <a:lnTo>
                          <a:pt x="407" y="31"/>
                        </a:lnTo>
                        <a:lnTo>
                          <a:pt x="453" y="18"/>
                        </a:lnTo>
                        <a:lnTo>
                          <a:pt x="500" y="7"/>
                        </a:lnTo>
                        <a:lnTo>
                          <a:pt x="549" y="2"/>
                        </a:lnTo>
                        <a:lnTo>
                          <a:pt x="598" y="0"/>
                        </a:lnTo>
                        <a:lnTo>
                          <a:pt x="610" y="0"/>
                        </a:lnTo>
                        <a:lnTo>
                          <a:pt x="624" y="2"/>
                        </a:lnTo>
                        <a:lnTo>
                          <a:pt x="636" y="2"/>
                        </a:lnTo>
                        <a:lnTo>
                          <a:pt x="648" y="3"/>
                        </a:lnTo>
                        <a:lnTo>
                          <a:pt x="661" y="4"/>
                        </a:lnTo>
                        <a:lnTo>
                          <a:pt x="673" y="7"/>
                        </a:lnTo>
                        <a:lnTo>
                          <a:pt x="685" y="8"/>
                        </a:lnTo>
                        <a:lnTo>
                          <a:pt x="697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5" name="Freeform 14"/>
                  <p:cNvSpPr>
                    <a:spLocks/>
                  </p:cNvSpPr>
                  <p:nvPr/>
                </p:nvSpPr>
                <p:spPr bwMode="auto">
                  <a:xfrm>
                    <a:off x="1974" y="2294"/>
                    <a:ext cx="349" cy="225"/>
                  </a:xfrm>
                  <a:custGeom>
                    <a:avLst/>
                    <a:gdLst/>
                    <a:ahLst/>
                    <a:cxnLst>
                      <a:cxn ang="0">
                        <a:pos x="640" y="3"/>
                      </a:cxn>
                      <a:cxn ang="0">
                        <a:pos x="660" y="7"/>
                      </a:cxn>
                      <a:cxn ang="0">
                        <a:pos x="678" y="12"/>
                      </a:cxn>
                      <a:cxn ang="0">
                        <a:pos x="697" y="18"/>
                      </a:cxn>
                      <a:cxn ang="0">
                        <a:pos x="716" y="24"/>
                      </a:cxn>
                      <a:cxn ang="0">
                        <a:pos x="733" y="32"/>
                      </a:cxn>
                      <a:cxn ang="0">
                        <a:pos x="750" y="40"/>
                      </a:cxn>
                      <a:cxn ang="0">
                        <a:pos x="766" y="49"/>
                      </a:cxn>
                      <a:cxn ang="0">
                        <a:pos x="782" y="60"/>
                      </a:cxn>
                      <a:cxn ang="0">
                        <a:pos x="814" y="87"/>
                      </a:cxn>
                      <a:cxn ang="0">
                        <a:pos x="838" y="116"/>
                      </a:cxn>
                      <a:cxn ang="0">
                        <a:pos x="854" y="145"/>
                      </a:cxn>
                      <a:cxn ang="0">
                        <a:pos x="863" y="176"/>
                      </a:cxn>
                      <a:cxn ang="0">
                        <a:pos x="866" y="209"/>
                      </a:cxn>
                      <a:cxn ang="0">
                        <a:pos x="862" y="242"/>
                      </a:cxn>
                      <a:cxn ang="0">
                        <a:pos x="855" y="277"/>
                      </a:cxn>
                      <a:cxn ang="0">
                        <a:pos x="843" y="313"/>
                      </a:cxn>
                      <a:cxn ang="0">
                        <a:pos x="827" y="351"/>
                      </a:cxn>
                      <a:cxn ang="0">
                        <a:pos x="809" y="390"/>
                      </a:cxn>
                      <a:cxn ang="0">
                        <a:pos x="789" y="430"/>
                      </a:cxn>
                      <a:cxn ang="0">
                        <a:pos x="767" y="471"/>
                      </a:cxn>
                      <a:cxn ang="0">
                        <a:pos x="746" y="515"/>
                      </a:cxn>
                      <a:cxn ang="0">
                        <a:pos x="724" y="559"/>
                      </a:cxn>
                      <a:cxn ang="0">
                        <a:pos x="702" y="604"/>
                      </a:cxn>
                      <a:cxn ang="0">
                        <a:pos x="684" y="651"/>
                      </a:cxn>
                      <a:cxn ang="0">
                        <a:pos x="681" y="656"/>
                      </a:cxn>
                      <a:cxn ang="0">
                        <a:pos x="678" y="663"/>
                      </a:cxn>
                      <a:cxn ang="0">
                        <a:pos x="676" y="668"/>
                      </a:cxn>
                      <a:cxn ang="0">
                        <a:pos x="673" y="675"/>
                      </a:cxn>
                      <a:cxn ang="0">
                        <a:pos x="3" y="665"/>
                      </a:cxn>
                      <a:cxn ang="0">
                        <a:pos x="0" y="629"/>
                      </a:cxn>
                      <a:cxn ang="0">
                        <a:pos x="0" y="593"/>
                      </a:cxn>
                      <a:cxn ang="0">
                        <a:pos x="3" y="557"/>
                      </a:cxn>
                      <a:cxn ang="0">
                        <a:pos x="7" y="522"/>
                      </a:cxn>
                      <a:cxn ang="0">
                        <a:pos x="12" y="486"/>
                      </a:cxn>
                      <a:cxn ang="0">
                        <a:pos x="20" y="450"/>
                      </a:cxn>
                      <a:cxn ang="0">
                        <a:pos x="30" y="414"/>
                      </a:cxn>
                      <a:cxn ang="0">
                        <a:pos x="40" y="379"/>
                      </a:cxn>
                      <a:cxn ang="0">
                        <a:pos x="59" y="338"/>
                      </a:cxn>
                      <a:cxn ang="0">
                        <a:pos x="81" y="298"/>
                      </a:cxn>
                      <a:cxn ang="0">
                        <a:pos x="105" y="260"/>
                      </a:cxn>
                      <a:cxn ang="0">
                        <a:pos x="132" y="224"/>
                      </a:cxn>
                      <a:cxn ang="0">
                        <a:pos x="161" y="190"/>
                      </a:cxn>
                      <a:cxn ang="0">
                        <a:pos x="192" y="160"/>
                      </a:cxn>
                      <a:cxn ang="0">
                        <a:pos x="225" y="131"/>
                      </a:cxn>
                      <a:cxn ang="0">
                        <a:pos x="260" y="104"/>
                      </a:cxn>
                      <a:cxn ang="0">
                        <a:pos x="297" y="80"/>
                      </a:cxn>
                      <a:cxn ang="0">
                        <a:pos x="336" y="59"/>
                      </a:cxn>
                      <a:cxn ang="0">
                        <a:pos x="376" y="41"/>
                      </a:cxn>
                      <a:cxn ang="0">
                        <a:pos x="417" y="27"/>
                      </a:cxn>
                      <a:cxn ang="0">
                        <a:pos x="460" y="15"/>
                      </a:cxn>
                      <a:cxn ang="0">
                        <a:pos x="504" y="7"/>
                      </a:cxn>
                      <a:cxn ang="0">
                        <a:pos x="549" y="2"/>
                      </a:cxn>
                      <a:cxn ang="0">
                        <a:pos x="594" y="0"/>
                      </a:cxn>
                      <a:cxn ang="0">
                        <a:pos x="600" y="0"/>
                      </a:cxn>
                      <a:cxn ang="0">
                        <a:pos x="605" y="0"/>
                      </a:cxn>
                      <a:cxn ang="0">
                        <a:pos x="612" y="0"/>
                      </a:cxn>
                      <a:cxn ang="0">
                        <a:pos x="617" y="2"/>
                      </a:cxn>
                      <a:cxn ang="0">
                        <a:pos x="622" y="2"/>
                      </a:cxn>
                      <a:cxn ang="0">
                        <a:pos x="629" y="2"/>
                      </a:cxn>
                      <a:cxn ang="0">
                        <a:pos x="634" y="3"/>
                      </a:cxn>
                      <a:cxn ang="0">
                        <a:pos x="640" y="3"/>
                      </a:cxn>
                    </a:cxnLst>
                    <a:rect l="0" t="0" r="r" b="b"/>
                    <a:pathLst>
                      <a:path w="866" h="675">
                        <a:moveTo>
                          <a:pt x="640" y="3"/>
                        </a:moveTo>
                        <a:lnTo>
                          <a:pt x="660" y="7"/>
                        </a:lnTo>
                        <a:lnTo>
                          <a:pt x="678" y="12"/>
                        </a:lnTo>
                        <a:lnTo>
                          <a:pt x="697" y="18"/>
                        </a:lnTo>
                        <a:lnTo>
                          <a:pt x="716" y="24"/>
                        </a:lnTo>
                        <a:lnTo>
                          <a:pt x="733" y="32"/>
                        </a:lnTo>
                        <a:lnTo>
                          <a:pt x="750" y="40"/>
                        </a:lnTo>
                        <a:lnTo>
                          <a:pt x="766" y="49"/>
                        </a:lnTo>
                        <a:lnTo>
                          <a:pt x="782" y="60"/>
                        </a:lnTo>
                        <a:lnTo>
                          <a:pt x="814" y="87"/>
                        </a:lnTo>
                        <a:lnTo>
                          <a:pt x="838" y="116"/>
                        </a:lnTo>
                        <a:lnTo>
                          <a:pt x="854" y="145"/>
                        </a:lnTo>
                        <a:lnTo>
                          <a:pt x="863" y="176"/>
                        </a:lnTo>
                        <a:lnTo>
                          <a:pt x="866" y="209"/>
                        </a:lnTo>
                        <a:lnTo>
                          <a:pt x="862" y="242"/>
                        </a:lnTo>
                        <a:lnTo>
                          <a:pt x="855" y="277"/>
                        </a:lnTo>
                        <a:lnTo>
                          <a:pt x="843" y="313"/>
                        </a:lnTo>
                        <a:lnTo>
                          <a:pt x="827" y="351"/>
                        </a:lnTo>
                        <a:lnTo>
                          <a:pt x="809" y="390"/>
                        </a:lnTo>
                        <a:lnTo>
                          <a:pt x="789" y="430"/>
                        </a:lnTo>
                        <a:lnTo>
                          <a:pt x="767" y="471"/>
                        </a:lnTo>
                        <a:lnTo>
                          <a:pt x="746" y="515"/>
                        </a:lnTo>
                        <a:lnTo>
                          <a:pt x="724" y="559"/>
                        </a:lnTo>
                        <a:lnTo>
                          <a:pt x="702" y="604"/>
                        </a:lnTo>
                        <a:lnTo>
                          <a:pt x="684" y="651"/>
                        </a:lnTo>
                        <a:lnTo>
                          <a:pt x="681" y="656"/>
                        </a:lnTo>
                        <a:lnTo>
                          <a:pt x="678" y="663"/>
                        </a:lnTo>
                        <a:lnTo>
                          <a:pt x="676" y="668"/>
                        </a:lnTo>
                        <a:lnTo>
                          <a:pt x="673" y="675"/>
                        </a:lnTo>
                        <a:lnTo>
                          <a:pt x="3" y="665"/>
                        </a:lnTo>
                        <a:lnTo>
                          <a:pt x="0" y="629"/>
                        </a:lnTo>
                        <a:lnTo>
                          <a:pt x="0" y="593"/>
                        </a:lnTo>
                        <a:lnTo>
                          <a:pt x="3" y="557"/>
                        </a:lnTo>
                        <a:lnTo>
                          <a:pt x="7" y="522"/>
                        </a:lnTo>
                        <a:lnTo>
                          <a:pt x="12" y="486"/>
                        </a:lnTo>
                        <a:lnTo>
                          <a:pt x="20" y="450"/>
                        </a:lnTo>
                        <a:lnTo>
                          <a:pt x="30" y="414"/>
                        </a:lnTo>
                        <a:lnTo>
                          <a:pt x="40" y="379"/>
                        </a:lnTo>
                        <a:lnTo>
                          <a:pt x="59" y="338"/>
                        </a:lnTo>
                        <a:lnTo>
                          <a:pt x="81" y="298"/>
                        </a:lnTo>
                        <a:lnTo>
                          <a:pt x="105" y="260"/>
                        </a:lnTo>
                        <a:lnTo>
                          <a:pt x="132" y="224"/>
                        </a:lnTo>
                        <a:lnTo>
                          <a:pt x="161" y="190"/>
                        </a:lnTo>
                        <a:lnTo>
                          <a:pt x="192" y="160"/>
                        </a:lnTo>
                        <a:lnTo>
                          <a:pt x="225" y="131"/>
                        </a:lnTo>
                        <a:lnTo>
                          <a:pt x="260" y="104"/>
                        </a:lnTo>
                        <a:lnTo>
                          <a:pt x="297" y="80"/>
                        </a:lnTo>
                        <a:lnTo>
                          <a:pt x="336" y="59"/>
                        </a:lnTo>
                        <a:lnTo>
                          <a:pt x="376" y="41"/>
                        </a:lnTo>
                        <a:lnTo>
                          <a:pt x="417" y="27"/>
                        </a:lnTo>
                        <a:lnTo>
                          <a:pt x="460" y="15"/>
                        </a:lnTo>
                        <a:lnTo>
                          <a:pt x="504" y="7"/>
                        </a:lnTo>
                        <a:lnTo>
                          <a:pt x="549" y="2"/>
                        </a:lnTo>
                        <a:lnTo>
                          <a:pt x="594" y="0"/>
                        </a:lnTo>
                        <a:lnTo>
                          <a:pt x="600" y="0"/>
                        </a:lnTo>
                        <a:lnTo>
                          <a:pt x="605" y="0"/>
                        </a:lnTo>
                        <a:lnTo>
                          <a:pt x="612" y="0"/>
                        </a:lnTo>
                        <a:lnTo>
                          <a:pt x="617" y="2"/>
                        </a:lnTo>
                        <a:lnTo>
                          <a:pt x="622" y="2"/>
                        </a:lnTo>
                        <a:lnTo>
                          <a:pt x="629" y="2"/>
                        </a:lnTo>
                        <a:lnTo>
                          <a:pt x="634" y="3"/>
                        </a:lnTo>
                        <a:lnTo>
                          <a:pt x="640" y="3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6" name="Freeform 15"/>
                  <p:cNvSpPr>
                    <a:spLocks/>
                  </p:cNvSpPr>
                  <p:nvPr/>
                </p:nvSpPr>
                <p:spPr bwMode="auto">
                  <a:xfrm>
                    <a:off x="1976" y="2295"/>
                    <a:ext cx="337" cy="224"/>
                  </a:xfrm>
                  <a:custGeom>
                    <a:avLst/>
                    <a:gdLst/>
                    <a:ahLst/>
                    <a:cxnLst>
                      <a:cxn ang="0">
                        <a:pos x="548" y="0"/>
                      </a:cxn>
                      <a:cxn ang="0">
                        <a:pos x="564" y="0"/>
                      </a:cxn>
                      <a:cxn ang="0">
                        <a:pos x="578" y="0"/>
                      </a:cxn>
                      <a:cxn ang="0">
                        <a:pos x="594" y="1"/>
                      </a:cxn>
                      <a:cxn ang="0">
                        <a:pos x="609" y="2"/>
                      </a:cxn>
                      <a:cxn ang="0">
                        <a:pos x="624" y="4"/>
                      </a:cxn>
                      <a:cxn ang="0">
                        <a:pos x="638" y="6"/>
                      </a:cxn>
                      <a:cxn ang="0">
                        <a:pos x="653" y="9"/>
                      </a:cxn>
                      <a:cxn ang="0">
                        <a:pos x="668" y="13"/>
                      </a:cxn>
                      <a:cxn ang="0">
                        <a:pos x="681" y="17"/>
                      </a:cxn>
                      <a:cxn ang="0">
                        <a:pos x="694" y="21"/>
                      </a:cxn>
                      <a:cxn ang="0">
                        <a:pos x="708" y="26"/>
                      </a:cxn>
                      <a:cxn ang="0">
                        <a:pos x="721" y="31"/>
                      </a:cxn>
                      <a:cxn ang="0">
                        <a:pos x="733" y="38"/>
                      </a:cxn>
                      <a:cxn ang="0">
                        <a:pos x="746" y="45"/>
                      </a:cxn>
                      <a:cxn ang="0">
                        <a:pos x="757" y="51"/>
                      </a:cxn>
                      <a:cxn ang="0">
                        <a:pos x="769" y="59"/>
                      </a:cxn>
                      <a:cxn ang="0">
                        <a:pos x="799" y="86"/>
                      </a:cxn>
                      <a:cxn ang="0">
                        <a:pos x="821" y="113"/>
                      </a:cxn>
                      <a:cxn ang="0">
                        <a:pos x="833" y="141"/>
                      </a:cxn>
                      <a:cxn ang="0">
                        <a:pos x="839" y="170"/>
                      </a:cxn>
                      <a:cxn ang="0">
                        <a:pos x="839" y="200"/>
                      </a:cxn>
                      <a:cxn ang="0">
                        <a:pos x="833" y="231"/>
                      </a:cxn>
                      <a:cxn ang="0">
                        <a:pos x="822" y="264"/>
                      </a:cxn>
                      <a:cxn ang="0">
                        <a:pos x="807" y="297"/>
                      </a:cxn>
                      <a:cxn ang="0">
                        <a:pos x="789" y="333"/>
                      </a:cxn>
                      <a:cxn ang="0">
                        <a:pos x="769" y="369"/>
                      </a:cxn>
                      <a:cxn ang="0">
                        <a:pos x="746" y="408"/>
                      </a:cxn>
                      <a:cxn ang="0">
                        <a:pos x="724" y="446"/>
                      </a:cxn>
                      <a:cxn ang="0">
                        <a:pos x="701" y="488"/>
                      </a:cxn>
                      <a:cxn ang="0">
                        <a:pos x="678" y="530"/>
                      </a:cxn>
                      <a:cxn ang="0">
                        <a:pos x="657" y="574"/>
                      </a:cxn>
                      <a:cxn ang="0">
                        <a:pos x="638" y="619"/>
                      </a:cxn>
                      <a:cxn ang="0">
                        <a:pos x="633" y="633"/>
                      </a:cxn>
                      <a:cxn ang="0">
                        <a:pos x="629" y="645"/>
                      </a:cxn>
                      <a:cxn ang="0">
                        <a:pos x="624" y="658"/>
                      </a:cxn>
                      <a:cxn ang="0">
                        <a:pos x="618" y="671"/>
                      </a:cxn>
                      <a:cxn ang="0">
                        <a:pos x="3" y="663"/>
                      </a:cxn>
                      <a:cxn ang="0">
                        <a:pos x="0" y="622"/>
                      </a:cxn>
                      <a:cxn ang="0">
                        <a:pos x="2" y="579"/>
                      </a:cxn>
                      <a:cxn ang="0">
                        <a:pos x="6" y="537"/>
                      </a:cxn>
                      <a:cxn ang="0">
                        <a:pos x="11" y="494"/>
                      </a:cxn>
                      <a:cxn ang="0">
                        <a:pos x="19" y="452"/>
                      </a:cxn>
                      <a:cxn ang="0">
                        <a:pos x="31" y="409"/>
                      </a:cxn>
                      <a:cxn ang="0">
                        <a:pos x="43" y="368"/>
                      </a:cxn>
                      <a:cxn ang="0">
                        <a:pos x="59" y="328"/>
                      </a:cxn>
                      <a:cxn ang="0">
                        <a:pos x="77" y="293"/>
                      </a:cxn>
                      <a:cxn ang="0">
                        <a:pos x="99" y="260"/>
                      </a:cxn>
                      <a:cxn ang="0">
                        <a:pos x="123" y="230"/>
                      </a:cxn>
                      <a:cxn ang="0">
                        <a:pos x="147" y="199"/>
                      </a:cxn>
                      <a:cxn ang="0">
                        <a:pos x="173" y="171"/>
                      </a:cxn>
                      <a:cxn ang="0">
                        <a:pos x="201" y="145"/>
                      </a:cxn>
                      <a:cxn ang="0">
                        <a:pos x="231" y="121"/>
                      </a:cxn>
                      <a:cxn ang="0">
                        <a:pos x="261" y="98"/>
                      </a:cxn>
                      <a:cxn ang="0">
                        <a:pos x="293" y="78"/>
                      </a:cxn>
                      <a:cxn ang="0">
                        <a:pos x="327" y="59"/>
                      </a:cxn>
                      <a:cxn ang="0">
                        <a:pos x="361" y="43"/>
                      </a:cxn>
                      <a:cxn ang="0">
                        <a:pos x="397" y="30"/>
                      </a:cxn>
                      <a:cxn ang="0">
                        <a:pos x="433" y="18"/>
                      </a:cxn>
                      <a:cxn ang="0">
                        <a:pos x="470" y="9"/>
                      </a:cxn>
                      <a:cxn ang="0">
                        <a:pos x="509" y="4"/>
                      </a:cxn>
                      <a:cxn ang="0">
                        <a:pos x="548" y="0"/>
                      </a:cxn>
                    </a:cxnLst>
                    <a:rect l="0" t="0" r="r" b="b"/>
                    <a:pathLst>
                      <a:path w="839" h="671">
                        <a:moveTo>
                          <a:pt x="548" y="0"/>
                        </a:moveTo>
                        <a:lnTo>
                          <a:pt x="564" y="0"/>
                        </a:lnTo>
                        <a:lnTo>
                          <a:pt x="578" y="0"/>
                        </a:lnTo>
                        <a:lnTo>
                          <a:pt x="594" y="1"/>
                        </a:lnTo>
                        <a:lnTo>
                          <a:pt x="609" y="2"/>
                        </a:lnTo>
                        <a:lnTo>
                          <a:pt x="624" y="4"/>
                        </a:lnTo>
                        <a:lnTo>
                          <a:pt x="638" y="6"/>
                        </a:lnTo>
                        <a:lnTo>
                          <a:pt x="653" y="9"/>
                        </a:lnTo>
                        <a:lnTo>
                          <a:pt x="668" y="13"/>
                        </a:lnTo>
                        <a:lnTo>
                          <a:pt x="681" y="17"/>
                        </a:lnTo>
                        <a:lnTo>
                          <a:pt x="694" y="21"/>
                        </a:lnTo>
                        <a:lnTo>
                          <a:pt x="708" y="26"/>
                        </a:lnTo>
                        <a:lnTo>
                          <a:pt x="721" y="31"/>
                        </a:lnTo>
                        <a:lnTo>
                          <a:pt x="733" y="38"/>
                        </a:lnTo>
                        <a:lnTo>
                          <a:pt x="746" y="45"/>
                        </a:lnTo>
                        <a:lnTo>
                          <a:pt x="757" y="51"/>
                        </a:lnTo>
                        <a:lnTo>
                          <a:pt x="769" y="59"/>
                        </a:lnTo>
                        <a:lnTo>
                          <a:pt x="799" y="86"/>
                        </a:lnTo>
                        <a:lnTo>
                          <a:pt x="821" y="113"/>
                        </a:lnTo>
                        <a:lnTo>
                          <a:pt x="833" y="141"/>
                        </a:lnTo>
                        <a:lnTo>
                          <a:pt x="839" y="170"/>
                        </a:lnTo>
                        <a:lnTo>
                          <a:pt x="839" y="200"/>
                        </a:lnTo>
                        <a:lnTo>
                          <a:pt x="833" y="231"/>
                        </a:lnTo>
                        <a:lnTo>
                          <a:pt x="822" y="264"/>
                        </a:lnTo>
                        <a:lnTo>
                          <a:pt x="807" y="297"/>
                        </a:lnTo>
                        <a:lnTo>
                          <a:pt x="789" y="333"/>
                        </a:lnTo>
                        <a:lnTo>
                          <a:pt x="769" y="369"/>
                        </a:lnTo>
                        <a:lnTo>
                          <a:pt x="746" y="408"/>
                        </a:lnTo>
                        <a:lnTo>
                          <a:pt x="724" y="446"/>
                        </a:lnTo>
                        <a:lnTo>
                          <a:pt x="701" y="488"/>
                        </a:lnTo>
                        <a:lnTo>
                          <a:pt x="678" y="530"/>
                        </a:lnTo>
                        <a:lnTo>
                          <a:pt x="657" y="574"/>
                        </a:lnTo>
                        <a:lnTo>
                          <a:pt x="638" y="619"/>
                        </a:lnTo>
                        <a:lnTo>
                          <a:pt x="633" y="633"/>
                        </a:lnTo>
                        <a:lnTo>
                          <a:pt x="629" y="645"/>
                        </a:lnTo>
                        <a:lnTo>
                          <a:pt x="624" y="658"/>
                        </a:lnTo>
                        <a:lnTo>
                          <a:pt x="618" y="671"/>
                        </a:lnTo>
                        <a:lnTo>
                          <a:pt x="3" y="663"/>
                        </a:lnTo>
                        <a:lnTo>
                          <a:pt x="0" y="622"/>
                        </a:lnTo>
                        <a:lnTo>
                          <a:pt x="2" y="579"/>
                        </a:lnTo>
                        <a:lnTo>
                          <a:pt x="6" y="537"/>
                        </a:lnTo>
                        <a:lnTo>
                          <a:pt x="11" y="494"/>
                        </a:lnTo>
                        <a:lnTo>
                          <a:pt x="19" y="452"/>
                        </a:lnTo>
                        <a:lnTo>
                          <a:pt x="31" y="409"/>
                        </a:lnTo>
                        <a:lnTo>
                          <a:pt x="43" y="368"/>
                        </a:lnTo>
                        <a:lnTo>
                          <a:pt x="59" y="328"/>
                        </a:lnTo>
                        <a:lnTo>
                          <a:pt x="77" y="293"/>
                        </a:lnTo>
                        <a:lnTo>
                          <a:pt x="99" y="260"/>
                        </a:lnTo>
                        <a:lnTo>
                          <a:pt x="123" y="230"/>
                        </a:lnTo>
                        <a:lnTo>
                          <a:pt x="147" y="199"/>
                        </a:lnTo>
                        <a:lnTo>
                          <a:pt x="173" y="171"/>
                        </a:lnTo>
                        <a:lnTo>
                          <a:pt x="201" y="145"/>
                        </a:lnTo>
                        <a:lnTo>
                          <a:pt x="231" y="121"/>
                        </a:lnTo>
                        <a:lnTo>
                          <a:pt x="261" y="98"/>
                        </a:lnTo>
                        <a:lnTo>
                          <a:pt x="293" y="78"/>
                        </a:lnTo>
                        <a:lnTo>
                          <a:pt x="327" y="59"/>
                        </a:lnTo>
                        <a:lnTo>
                          <a:pt x="361" y="43"/>
                        </a:lnTo>
                        <a:lnTo>
                          <a:pt x="397" y="30"/>
                        </a:lnTo>
                        <a:lnTo>
                          <a:pt x="433" y="18"/>
                        </a:lnTo>
                        <a:lnTo>
                          <a:pt x="470" y="9"/>
                        </a:lnTo>
                        <a:lnTo>
                          <a:pt x="509" y="4"/>
                        </a:lnTo>
                        <a:lnTo>
                          <a:pt x="548" y="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7" name="Freeform 16"/>
                  <p:cNvSpPr>
                    <a:spLocks/>
                  </p:cNvSpPr>
                  <p:nvPr/>
                </p:nvSpPr>
                <p:spPr bwMode="auto">
                  <a:xfrm>
                    <a:off x="1977" y="2296"/>
                    <a:ext cx="329" cy="223"/>
                  </a:xfrm>
                  <a:custGeom>
                    <a:avLst/>
                    <a:gdLst/>
                    <a:ahLst/>
                    <a:cxnLst>
                      <a:cxn ang="0">
                        <a:pos x="388" y="27"/>
                      </a:cxn>
                      <a:cxn ang="0">
                        <a:pos x="413" y="19"/>
                      </a:cxn>
                      <a:cxn ang="0">
                        <a:pos x="438" y="13"/>
                      </a:cxn>
                      <a:cxn ang="0">
                        <a:pos x="464" y="8"/>
                      </a:cxn>
                      <a:cxn ang="0">
                        <a:pos x="488" y="4"/>
                      </a:cxn>
                      <a:cxn ang="0">
                        <a:pos x="513" y="1"/>
                      </a:cxn>
                      <a:cxn ang="0">
                        <a:pos x="538" y="0"/>
                      </a:cxn>
                      <a:cxn ang="0">
                        <a:pos x="562" y="0"/>
                      </a:cxn>
                      <a:cxn ang="0">
                        <a:pos x="586" y="1"/>
                      </a:cxn>
                      <a:cxn ang="0">
                        <a:pos x="610" y="2"/>
                      </a:cxn>
                      <a:cxn ang="0">
                        <a:pos x="633" y="6"/>
                      </a:cxn>
                      <a:cxn ang="0">
                        <a:pos x="656" y="12"/>
                      </a:cxn>
                      <a:cxn ang="0">
                        <a:pos x="677" y="18"/>
                      </a:cxn>
                      <a:cxn ang="0">
                        <a:pos x="698" y="26"/>
                      </a:cxn>
                      <a:cxn ang="0">
                        <a:pos x="717" y="35"/>
                      </a:cxn>
                      <a:cxn ang="0">
                        <a:pos x="737" y="46"/>
                      </a:cxn>
                      <a:cxn ang="0">
                        <a:pos x="754" y="58"/>
                      </a:cxn>
                      <a:cxn ang="0">
                        <a:pos x="782" y="83"/>
                      </a:cxn>
                      <a:cxn ang="0">
                        <a:pos x="801" y="109"/>
                      </a:cxn>
                      <a:cxn ang="0">
                        <a:pos x="811" y="135"/>
                      </a:cxn>
                      <a:cxn ang="0">
                        <a:pos x="815" y="162"/>
                      </a:cxn>
                      <a:cxn ang="0">
                        <a:pos x="811" y="190"/>
                      </a:cxn>
                      <a:cxn ang="0">
                        <a:pos x="803" y="219"/>
                      </a:cxn>
                      <a:cxn ang="0">
                        <a:pos x="789" y="250"/>
                      </a:cxn>
                      <a:cxn ang="0">
                        <a:pos x="771" y="281"/>
                      </a:cxn>
                      <a:cxn ang="0">
                        <a:pos x="752" y="313"/>
                      </a:cxn>
                      <a:cxn ang="0">
                        <a:pos x="728" y="348"/>
                      </a:cxn>
                      <a:cxn ang="0">
                        <a:pos x="704" y="383"/>
                      </a:cxn>
                      <a:cxn ang="0">
                        <a:pos x="680" y="420"/>
                      </a:cxn>
                      <a:cxn ang="0">
                        <a:pos x="656" y="458"/>
                      </a:cxn>
                      <a:cxn ang="0">
                        <a:pos x="633" y="498"/>
                      </a:cxn>
                      <a:cxn ang="0">
                        <a:pos x="612" y="541"/>
                      </a:cxn>
                      <a:cxn ang="0">
                        <a:pos x="594" y="585"/>
                      </a:cxn>
                      <a:cxn ang="0">
                        <a:pos x="588" y="605"/>
                      </a:cxn>
                      <a:cxn ang="0">
                        <a:pos x="580" y="626"/>
                      </a:cxn>
                      <a:cxn ang="0">
                        <a:pos x="572" y="646"/>
                      </a:cxn>
                      <a:cxn ang="0">
                        <a:pos x="564" y="667"/>
                      </a:cxn>
                      <a:cxn ang="0">
                        <a:pos x="3" y="659"/>
                      </a:cxn>
                      <a:cxn ang="0">
                        <a:pos x="0" y="613"/>
                      </a:cxn>
                      <a:cxn ang="0">
                        <a:pos x="2" y="565"/>
                      </a:cxn>
                      <a:cxn ang="0">
                        <a:pos x="7" y="517"/>
                      </a:cxn>
                      <a:cxn ang="0">
                        <a:pos x="15" y="469"/>
                      </a:cxn>
                      <a:cxn ang="0">
                        <a:pos x="26" y="421"/>
                      </a:cxn>
                      <a:cxn ang="0">
                        <a:pos x="40" y="375"/>
                      </a:cxn>
                      <a:cxn ang="0">
                        <a:pos x="57" y="329"/>
                      </a:cxn>
                      <a:cxn ang="0">
                        <a:pos x="76" y="285"/>
                      </a:cxn>
                      <a:cxn ang="0">
                        <a:pos x="91" y="263"/>
                      </a:cxn>
                      <a:cxn ang="0">
                        <a:pos x="105" y="242"/>
                      </a:cxn>
                      <a:cxn ang="0">
                        <a:pos x="121" y="222"/>
                      </a:cxn>
                      <a:cxn ang="0">
                        <a:pos x="139" y="202"/>
                      </a:cxn>
                      <a:cxn ang="0">
                        <a:pos x="156" y="182"/>
                      </a:cxn>
                      <a:cxn ang="0">
                        <a:pos x="173" y="163"/>
                      </a:cxn>
                      <a:cxn ang="0">
                        <a:pos x="192" y="146"/>
                      </a:cxn>
                      <a:cxn ang="0">
                        <a:pos x="212" y="129"/>
                      </a:cxn>
                      <a:cxn ang="0">
                        <a:pos x="232" y="113"/>
                      </a:cxn>
                      <a:cxn ang="0">
                        <a:pos x="253" y="98"/>
                      </a:cxn>
                      <a:cxn ang="0">
                        <a:pos x="273" y="83"/>
                      </a:cxn>
                      <a:cxn ang="0">
                        <a:pos x="296" y="70"/>
                      </a:cxn>
                      <a:cxn ang="0">
                        <a:pos x="319" y="58"/>
                      </a:cxn>
                      <a:cxn ang="0">
                        <a:pos x="341" y="47"/>
                      </a:cxn>
                      <a:cxn ang="0">
                        <a:pos x="364" y="37"/>
                      </a:cxn>
                      <a:cxn ang="0">
                        <a:pos x="388" y="27"/>
                      </a:cxn>
                    </a:cxnLst>
                    <a:rect l="0" t="0" r="r" b="b"/>
                    <a:pathLst>
                      <a:path w="815" h="667">
                        <a:moveTo>
                          <a:pt x="388" y="27"/>
                        </a:moveTo>
                        <a:lnTo>
                          <a:pt x="413" y="19"/>
                        </a:lnTo>
                        <a:lnTo>
                          <a:pt x="438" y="13"/>
                        </a:lnTo>
                        <a:lnTo>
                          <a:pt x="464" y="8"/>
                        </a:lnTo>
                        <a:lnTo>
                          <a:pt x="488" y="4"/>
                        </a:lnTo>
                        <a:lnTo>
                          <a:pt x="513" y="1"/>
                        </a:lnTo>
                        <a:lnTo>
                          <a:pt x="538" y="0"/>
                        </a:lnTo>
                        <a:lnTo>
                          <a:pt x="562" y="0"/>
                        </a:lnTo>
                        <a:lnTo>
                          <a:pt x="586" y="1"/>
                        </a:lnTo>
                        <a:lnTo>
                          <a:pt x="610" y="2"/>
                        </a:lnTo>
                        <a:lnTo>
                          <a:pt x="633" y="6"/>
                        </a:lnTo>
                        <a:lnTo>
                          <a:pt x="656" y="12"/>
                        </a:lnTo>
                        <a:lnTo>
                          <a:pt x="677" y="18"/>
                        </a:lnTo>
                        <a:lnTo>
                          <a:pt x="698" y="26"/>
                        </a:lnTo>
                        <a:lnTo>
                          <a:pt x="717" y="35"/>
                        </a:lnTo>
                        <a:lnTo>
                          <a:pt x="737" y="46"/>
                        </a:lnTo>
                        <a:lnTo>
                          <a:pt x="754" y="58"/>
                        </a:lnTo>
                        <a:lnTo>
                          <a:pt x="782" y="83"/>
                        </a:lnTo>
                        <a:lnTo>
                          <a:pt x="801" y="109"/>
                        </a:lnTo>
                        <a:lnTo>
                          <a:pt x="811" y="135"/>
                        </a:lnTo>
                        <a:lnTo>
                          <a:pt x="815" y="162"/>
                        </a:lnTo>
                        <a:lnTo>
                          <a:pt x="811" y="190"/>
                        </a:lnTo>
                        <a:lnTo>
                          <a:pt x="803" y="219"/>
                        </a:lnTo>
                        <a:lnTo>
                          <a:pt x="789" y="250"/>
                        </a:lnTo>
                        <a:lnTo>
                          <a:pt x="771" y="281"/>
                        </a:lnTo>
                        <a:lnTo>
                          <a:pt x="752" y="313"/>
                        </a:lnTo>
                        <a:lnTo>
                          <a:pt x="728" y="348"/>
                        </a:lnTo>
                        <a:lnTo>
                          <a:pt x="704" y="383"/>
                        </a:lnTo>
                        <a:lnTo>
                          <a:pt x="680" y="420"/>
                        </a:lnTo>
                        <a:lnTo>
                          <a:pt x="656" y="458"/>
                        </a:lnTo>
                        <a:lnTo>
                          <a:pt x="633" y="498"/>
                        </a:lnTo>
                        <a:lnTo>
                          <a:pt x="612" y="541"/>
                        </a:lnTo>
                        <a:lnTo>
                          <a:pt x="594" y="585"/>
                        </a:lnTo>
                        <a:lnTo>
                          <a:pt x="588" y="605"/>
                        </a:lnTo>
                        <a:lnTo>
                          <a:pt x="580" y="626"/>
                        </a:lnTo>
                        <a:lnTo>
                          <a:pt x="572" y="646"/>
                        </a:lnTo>
                        <a:lnTo>
                          <a:pt x="564" y="667"/>
                        </a:lnTo>
                        <a:lnTo>
                          <a:pt x="3" y="659"/>
                        </a:lnTo>
                        <a:lnTo>
                          <a:pt x="0" y="613"/>
                        </a:lnTo>
                        <a:lnTo>
                          <a:pt x="2" y="565"/>
                        </a:lnTo>
                        <a:lnTo>
                          <a:pt x="7" y="517"/>
                        </a:lnTo>
                        <a:lnTo>
                          <a:pt x="15" y="469"/>
                        </a:lnTo>
                        <a:lnTo>
                          <a:pt x="26" y="421"/>
                        </a:lnTo>
                        <a:lnTo>
                          <a:pt x="40" y="375"/>
                        </a:lnTo>
                        <a:lnTo>
                          <a:pt x="57" y="329"/>
                        </a:lnTo>
                        <a:lnTo>
                          <a:pt x="76" y="285"/>
                        </a:lnTo>
                        <a:lnTo>
                          <a:pt x="91" y="263"/>
                        </a:lnTo>
                        <a:lnTo>
                          <a:pt x="105" y="242"/>
                        </a:lnTo>
                        <a:lnTo>
                          <a:pt x="121" y="222"/>
                        </a:lnTo>
                        <a:lnTo>
                          <a:pt x="139" y="202"/>
                        </a:lnTo>
                        <a:lnTo>
                          <a:pt x="156" y="182"/>
                        </a:lnTo>
                        <a:lnTo>
                          <a:pt x="173" y="163"/>
                        </a:lnTo>
                        <a:lnTo>
                          <a:pt x="192" y="146"/>
                        </a:lnTo>
                        <a:lnTo>
                          <a:pt x="212" y="129"/>
                        </a:lnTo>
                        <a:lnTo>
                          <a:pt x="232" y="113"/>
                        </a:lnTo>
                        <a:lnTo>
                          <a:pt x="253" y="98"/>
                        </a:lnTo>
                        <a:lnTo>
                          <a:pt x="273" y="83"/>
                        </a:lnTo>
                        <a:lnTo>
                          <a:pt x="296" y="70"/>
                        </a:lnTo>
                        <a:lnTo>
                          <a:pt x="319" y="58"/>
                        </a:lnTo>
                        <a:lnTo>
                          <a:pt x="341" y="47"/>
                        </a:lnTo>
                        <a:lnTo>
                          <a:pt x="364" y="37"/>
                        </a:lnTo>
                        <a:lnTo>
                          <a:pt x="388" y="27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8" name="Freeform 17"/>
                  <p:cNvSpPr>
                    <a:spLocks/>
                  </p:cNvSpPr>
                  <p:nvPr/>
                </p:nvSpPr>
                <p:spPr bwMode="auto">
                  <a:xfrm>
                    <a:off x="1979" y="2298"/>
                    <a:ext cx="319" cy="220"/>
                  </a:xfrm>
                  <a:custGeom>
                    <a:avLst/>
                    <a:gdLst/>
                    <a:ahLst/>
                    <a:cxnLst>
                      <a:cxn ang="0">
                        <a:pos x="89" y="257"/>
                      </a:cxn>
                      <a:cxn ang="0">
                        <a:pos x="91" y="254"/>
                      </a:cxn>
                      <a:cxn ang="0">
                        <a:pos x="92" y="251"/>
                      </a:cxn>
                      <a:cxn ang="0">
                        <a:pos x="93" y="249"/>
                      </a:cxn>
                      <a:cxn ang="0">
                        <a:pos x="95" y="246"/>
                      </a:cxn>
                      <a:cxn ang="0">
                        <a:pos x="113" y="221"/>
                      </a:cxn>
                      <a:cxn ang="0">
                        <a:pos x="135" y="195"/>
                      </a:cxn>
                      <a:cxn ang="0">
                        <a:pos x="156" y="171"/>
                      </a:cxn>
                      <a:cxn ang="0">
                        <a:pos x="179" y="149"/>
                      </a:cxn>
                      <a:cxn ang="0">
                        <a:pos x="201" y="129"/>
                      </a:cxn>
                      <a:cxn ang="0">
                        <a:pos x="227" y="109"/>
                      </a:cxn>
                      <a:cxn ang="0">
                        <a:pos x="252" y="90"/>
                      </a:cxn>
                      <a:cxn ang="0">
                        <a:pos x="279" y="73"/>
                      </a:cxn>
                      <a:cxn ang="0">
                        <a:pos x="308" y="57"/>
                      </a:cxn>
                      <a:cxn ang="0">
                        <a:pos x="339" y="44"/>
                      </a:cxn>
                      <a:cxn ang="0">
                        <a:pos x="369" y="32"/>
                      </a:cxn>
                      <a:cxn ang="0">
                        <a:pos x="400" y="22"/>
                      </a:cxn>
                      <a:cxn ang="0">
                        <a:pos x="432" y="13"/>
                      </a:cxn>
                      <a:cxn ang="0">
                        <a:pos x="464" y="7"/>
                      </a:cxn>
                      <a:cxn ang="0">
                        <a:pos x="494" y="3"/>
                      </a:cxn>
                      <a:cxn ang="0">
                        <a:pos x="526" y="0"/>
                      </a:cxn>
                      <a:cxn ang="0">
                        <a:pos x="557" y="0"/>
                      </a:cxn>
                      <a:cxn ang="0">
                        <a:pos x="586" y="1"/>
                      </a:cxn>
                      <a:cxn ang="0">
                        <a:pos x="616" y="4"/>
                      </a:cxn>
                      <a:cxn ang="0">
                        <a:pos x="644" y="9"/>
                      </a:cxn>
                      <a:cxn ang="0">
                        <a:pos x="670" y="17"/>
                      </a:cxn>
                      <a:cxn ang="0">
                        <a:pos x="694" y="28"/>
                      </a:cxn>
                      <a:cxn ang="0">
                        <a:pos x="718" y="40"/>
                      </a:cxn>
                      <a:cxn ang="0">
                        <a:pos x="740" y="54"/>
                      </a:cxn>
                      <a:cxn ang="0">
                        <a:pos x="766" y="78"/>
                      </a:cxn>
                      <a:cxn ang="0">
                        <a:pos x="782" y="102"/>
                      </a:cxn>
                      <a:cxn ang="0">
                        <a:pos x="790" y="128"/>
                      </a:cxn>
                      <a:cxn ang="0">
                        <a:pos x="791" y="153"/>
                      </a:cxn>
                      <a:cxn ang="0">
                        <a:pos x="785" y="178"/>
                      </a:cxn>
                      <a:cxn ang="0">
                        <a:pos x="773" y="205"/>
                      </a:cxn>
                      <a:cxn ang="0">
                        <a:pos x="757" y="233"/>
                      </a:cxn>
                      <a:cxn ang="0">
                        <a:pos x="737" y="262"/>
                      </a:cxn>
                      <a:cxn ang="0">
                        <a:pos x="713" y="292"/>
                      </a:cxn>
                      <a:cxn ang="0">
                        <a:pos x="688" y="324"/>
                      </a:cxn>
                      <a:cxn ang="0">
                        <a:pos x="662" y="358"/>
                      </a:cxn>
                      <a:cxn ang="0">
                        <a:pos x="636" y="392"/>
                      </a:cxn>
                      <a:cxn ang="0">
                        <a:pos x="610" y="428"/>
                      </a:cxn>
                      <a:cxn ang="0">
                        <a:pos x="588" y="467"/>
                      </a:cxn>
                      <a:cxn ang="0">
                        <a:pos x="568" y="508"/>
                      </a:cxn>
                      <a:cxn ang="0">
                        <a:pos x="550" y="550"/>
                      </a:cxn>
                      <a:cxn ang="0">
                        <a:pos x="541" y="577"/>
                      </a:cxn>
                      <a:cxn ang="0">
                        <a:pos x="532" y="605"/>
                      </a:cxn>
                      <a:cxn ang="0">
                        <a:pos x="521" y="633"/>
                      </a:cxn>
                      <a:cxn ang="0">
                        <a:pos x="512" y="661"/>
                      </a:cxn>
                      <a:cxn ang="0">
                        <a:pos x="2" y="654"/>
                      </a:cxn>
                      <a:cxn ang="0">
                        <a:pos x="0" y="604"/>
                      </a:cxn>
                      <a:cxn ang="0">
                        <a:pos x="2" y="553"/>
                      </a:cxn>
                      <a:cxn ang="0">
                        <a:pos x="8" y="501"/>
                      </a:cxn>
                      <a:cxn ang="0">
                        <a:pos x="18" y="451"/>
                      </a:cxn>
                      <a:cxn ang="0">
                        <a:pos x="31" y="400"/>
                      </a:cxn>
                      <a:cxn ang="0">
                        <a:pos x="48" y="350"/>
                      </a:cxn>
                      <a:cxn ang="0">
                        <a:pos x="67" y="302"/>
                      </a:cxn>
                      <a:cxn ang="0">
                        <a:pos x="89" y="257"/>
                      </a:cxn>
                    </a:cxnLst>
                    <a:rect l="0" t="0" r="r" b="b"/>
                    <a:pathLst>
                      <a:path w="791" h="661">
                        <a:moveTo>
                          <a:pt x="89" y="257"/>
                        </a:moveTo>
                        <a:lnTo>
                          <a:pt x="91" y="254"/>
                        </a:lnTo>
                        <a:lnTo>
                          <a:pt x="92" y="251"/>
                        </a:lnTo>
                        <a:lnTo>
                          <a:pt x="93" y="249"/>
                        </a:lnTo>
                        <a:lnTo>
                          <a:pt x="95" y="246"/>
                        </a:lnTo>
                        <a:lnTo>
                          <a:pt x="113" y="221"/>
                        </a:lnTo>
                        <a:lnTo>
                          <a:pt x="135" y="195"/>
                        </a:lnTo>
                        <a:lnTo>
                          <a:pt x="156" y="171"/>
                        </a:lnTo>
                        <a:lnTo>
                          <a:pt x="179" y="149"/>
                        </a:lnTo>
                        <a:lnTo>
                          <a:pt x="201" y="129"/>
                        </a:lnTo>
                        <a:lnTo>
                          <a:pt x="227" y="109"/>
                        </a:lnTo>
                        <a:lnTo>
                          <a:pt x="252" y="90"/>
                        </a:lnTo>
                        <a:lnTo>
                          <a:pt x="279" y="73"/>
                        </a:lnTo>
                        <a:lnTo>
                          <a:pt x="308" y="57"/>
                        </a:lnTo>
                        <a:lnTo>
                          <a:pt x="339" y="44"/>
                        </a:lnTo>
                        <a:lnTo>
                          <a:pt x="369" y="32"/>
                        </a:lnTo>
                        <a:lnTo>
                          <a:pt x="400" y="22"/>
                        </a:lnTo>
                        <a:lnTo>
                          <a:pt x="432" y="13"/>
                        </a:lnTo>
                        <a:lnTo>
                          <a:pt x="464" y="7"/>
                        </a:lnTo>
                        <a:lnTo>
                          <a:pt x="494" y="3"/>
                        </a:lnTo>
                        <a:lnTo>
                          <a:pt x="526" y="0"/>
                        </a:lnTo>
                        <a:lnTo>
                          <a:pt x="557" y="0"/>
                        </a:lnTo>
                        <a:lnTo>
                          <a:pt x="586" y="1"/>
                        </a:lnTo>
                        <a:lnTo>
                          <a:pt x="616" y="4"/>
                        </a:lnTo>
                        <a:lnTo>
                          <a:pt x="644" y="9"/>
                        </a:lnTo>
                        <a:lnTo>
                          <a:pt x="670" y="17"/>
                        </a:lnTo>
                        <a:lnTo>
                          <a:pt x="694" y="28"/>
                        </a:lnTo>
                        <a:lnTo>
                          <a:pt x="718" y="40"/>
                        </a:lnTo>
                        <a:lnTo>
                          <a:pt x="740" y="54"/>
                        </a:lnTo>
                        <a:lnTo>
                          <a:pt x="766" y="78"/>
                        </a:lnTo>
                        <a:lnTo>
                          <a:pt x="782" y="102"/>
                        </a:lnTo>
                        <a:lnTo>
                          <a:pt x="790" y="128"/>
                        </a:lnTo>
                        <a:lnTo>
                          <a:pt x="791" y="153"/>
                        </a:lnTo>
                        <a:lnTo>
                          <a:pt x="785" y="178"/>
                        </a:lnTo>
                        <a:lnTo>
                          <a:pt x="773" y="205"/>
                        </a:lnTo>
                        <a:lnTo>
                          <a:pt x="757" y="233"/>
                        </a:lnTo>
                        <a:lnTo>
                          <a:pt x="737" y="262"/>
                        </a:lnTo>
                        <a:lnTo>
                          <a:pt x="713" y="292"/>
                        </a:lnTo>
                        <a:lnTo>
                          <a:pt x="688" y="324"/>
                        </a:lnTo>
                        <a:lnTo>
                          <a:pt x="662" y="358"/>
                        </a:lnTo>
                        <a:lnTo>
                          <a:pt x="636" y="392"/>
                        </a:lnTo>
                        <a:lnTo>
                          <a:pt x="610" y="428"/>
                        </a:lnTo>
                        <a:lnTo>
                          <a:pt x="588" y="467"/>
                        </a:lnTo>
                        <a:lnTo>
                          <a:pt x="568" y="508"/>
                        </a:lnTo>
                        <a:lnTo>
                          <a:pt x="550" y="550"/>
                        </a:lnTo>
                        <a:lnTo>
                          <a:pt x="541" y="577"/>
                        </a:lnTo>
                        <a:lnTo>
                          <a:pt x="532" y="605"/>
                        </a:lnTo>
                        <a:lnTo>
                          <a:pt x="521" y="633"/>
                        </a:lnTo>
                        <a:lnTo>
                          <a:pt x="512" y="661"/>
                        </a:lnTo>
                        <a:lnTo>
                          <a:pt x="2" y="654"/>
                        </a:lnTo>
                        <a:lnTo>
                          <a:pt x="0" y="604"/>
                        </a:lnTo>
                        <a:lnTo>
                          <a:pt x="2" y="553"/>
                        </a:lnTo>
                        <a:lnTo>
                          <a:pt x="8" y="501"/>
                        </a:lnTo>
                        <a:lnTo>
                          <a:pt x="18" y="451"/>
                        </a:lnTo>
                        <a:lnTo>
                          <a:pt x="31" y="400"/>
                        </a:lnTo>
                        <a:lnTo>
                          <a:pt x="48" y="350"/>
                        </a:lnTo>
                        <a:lnTo>
                          <a:pt x="67" y="302"/>
                        </a:lnTo>
                        <a:lnTo>
                          <a:pt x="89" y="257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79" name="Freeform 18"/>
                  <p:cNvSpPr>
                    <a:spLocks/>
                  </p:cNvSpPr>
                  <p:nvPr/>
                </p:nvSpPr>
                <p:spPr bwMode="auto">
                  <a:xfrm>
                    <a:off x="1980" y="2299"/>
                    <a:ext cx="311" cy="219"/>
                  </a:xfrm>
                  <a:custGeom>
                    <a:avLst/>
                    <a:gdLst/>
                    <a:ahLst/>
                    <a:cxnLst>
                      <a:cxn ang="0">
                        <a:pos x="92" y="251"/>
                      </a:cxn>
                      <a:cxn ang="0">
                        <a:pos x="100" y="235"/>
                      </a:cxn>
                      <a:cxn ang="0">
                        <a:pos x="109" y="221"/>
                      </a:cxn>
                      <a:cxn ang="0">
                        <a:pos x="118" y="207"/>
                      </a:cxn>
                      <a:cxn ang="0">
                        <a:pos x="129" y="194"/>
                      </a:cxn>
                      <a:cxn ang="0">
                        <a:pos x="137" y="186"/>
                      </a:cxn>
                      <a:cxn ang="0">
                        <a:pos x="144" y="178"/>
                      </a:cxn>
                      <a:cxn ang="0">
                        <a:pos x="152" y="170"/>
                      </a:cxn>
                      <a:cxn ang="0">
                        <a:pos x="158" y="162"/>
                      </a:cxn>
                      <a:cxn ang="0">
                        <a:pos x="166" y="154"/>
                      </a:cxn>
                      <a:cxn ang="0">
                        <a:pos x="173" y="146"/>
                      </a:cxn>
                      <a:cxn ang="0">
                        <a:pos x="181" y="139"/>
                      </a:cxn>
                      <a:cxn ang="0">
                        <a:pos x="189" y="132"/>
                      </a:cxn>
                      <a:cxn ang="0">
                        <a:pos x="220" y="108"/>
                      </a:cxn>
                      <a:cxn ang="0">
                        <a:pos x="253" y="86"/>
                      </a:cxn>
                      <a:cxn ang="0">
                        <a:pos x="286" y="66"/>
                      </a:cxn>
                      <a:cxn ang="0">
                        <a:pos x="322" y="50"/>
                      </a:cxn>
                      <a:cxn ang="0">
                        <a:pos x="358" y="36"/>
                      </a:cxn>
                      <a:cxn ang="0">
                        <a:pos x="395" y="22"/>
                      </a:cxn>
                      <a:cxn ang="0">
                        <a:pos x="433" y="13"/>
                      </a:cxn>
                      <a:cxn ang="0">
                        <a:pos x="470" y="5"/>
                      </a:cxn>
                      <a:cxn ang="0">
                        <a:pos x="507" y="1"/>
                      </a:cxn>
                      <a:cxn ang="0">
                        <a:pos x="543" y="0"/>
                      </a:cxn>
                      <a:cxn ang="0">
                        <a:pos x="579" y="1"/>
                      </a:cxn>
                      <a:cxn ang="0">
                        <a:pos x="613" y="5"/>
                      </a:cxn>
                      <a:cxn ang="0">
                        <a:pos x="645" y="12"/>
                      </a:cxn>
                      <a:cxn ang="0">
                        <a:pos x="675" y="22"/>
                      </a:cxn>
                      <a:cxn ang="0">
                        <a:pos x="702" y="36"/>
                      </a:cxn>
                      <a:cxn ang="0">
                        <a:pos x="727" y="52"/>
                      </a:cxn>
                      <a:cxn ang="0">
                        <a:pos x="751" y="74"/>
                      </a:cxn>
                      <a:cxn ang="0">
                        <a:pos x="766" y="97"/>
                      </a:cxn>
                      <a:cxn ang="0">
                        <a:pos x="771" y="121"/>
                      </a:cxn>
                      <a:cxn ang="0">
                        <a:pos x="768" y="143"/>
                      </a:cxn>
                      <a:cxn ang="0">
                        <a:pos x="759" y="167"/>
                      </a:cxn>
                      <a:cxn ang="0">
                        <a:pos x="745" y="193"/>
                      </a:cxn>
                      <a:cxn ang="0">
                        <a:pos x="725" y="218"/>
                      </a:cxn>
                      <a:cxn ang="0">
                        <a:pos x="702" y="245"/>
                      </a:cxn>
                      <a:cxn ang="0">
                        <a:pos x="675" y="272"/>
                      </a:cxn>
                      <a:cxn ang="0">
                        <a:pos x="649" y="302"/>
                      </a:cxn>
                      <a:cxn ang="0">
                        <a:pos x="621" y="332"/>
                      </a:cxn>
                      <a:cxn ang="0">
                        <a:pos x="593" y="364"/>
                      </a:cxn>
                      <a:cxn ang="0">
                        <a:pos x="567" y="399"/>
                      </a:cxn>
                      <a:cxn ang="0">
                        <a:pos x="543" y="436"/>
                      </a:cxn>
                      <a:cxn ang="0">
                        <a:pos x="523" y="475"/>
                      </a:cxn>
                      <a:cxn ang="0">
                        <a:pos x="507" y="516"/>
                      </a:cxn>
                      <a:cxn ang="0">
                        <a:pos x="502" y="533"/>
                      </a:cxn>
                      <a:cxn ang="0">
                        <a:pos x="497" y="550"/>
                      </a:cxn>
                      <a:cxn ang="0">
                        <a:pos x="491" y="568"/>
                      </a:cxn>
                      <a:cxn ang="0">
                        <a:pos x="485" y="585"/>
                      </a:cxn>
                      <a:cxn ang="0">
                        <a:pos x="479" y="604"/>
                      </a:cxn>
                      <a:cxn ang="0">
                        <a:pos x="474" y="621"/>
                      </a:cxn>
                      <a:cxn ang="0">
                        <a:pos x="467" y="640"/>
                      </a:cxn>
                      <a:cxn ang="0">
                        <a:pos x="462" y="657"/>
                      </a:cxn>
                      <a:cxn ang="0">
                        <a:pos x="3" y="650"/>
                      </a:cxn>
                      <a:cxn ang="0">
                        <a:pos x="0" y="600"/>
                      </a:cxn>
                      <a:cxn ang="0">
                        <a:pos x="3" y="549"/>
                      </a:cxn>
                      <a:cxn ang="0">
                        <a:pos x="9" y="497"/>
                      </a:cxn>
                      <a:cxn ang="0">
                        <a:pos x="20" y="445"/>
                      </a:cxn>
                      <a:cxn ang="0">
                        <a:pos x="33" y="395"/>
                      </a:cxn>
                      <a:cxn ang="0">
                        <a:pos x="49" y="344"/>
                      </a:cxn>
                      <a:cxn ang="0">
                        <a:pos x="69" y="296"/>
                      </a:cxn>
                      <a:cxn ang="0">
                        <a:pos x="92" y="251"/>
                      </a:cxn>
                    </a:cxnLst>
                    <a:rect l="0" t="0" r="r" b="b"/>
                    <a:pathLst>
                      <a:path w="771" h="657">
                        <a:moveTo>
                          <a:pt x="92" y="251"/>
                        </a:moveTo>
                        <a:lnTo>
                          <a:pt x="100" y="235"/>
                        </a:lnTo>
                        <a:lnTo>
                          <a:pt x="109" y="221"/>
                        </a:lnTo>
                        <a:lnTo>
                          <a:pt x="118" y="207"/>
                        </a:lnTo>
                        <a:lnTo>
                          <a:pt x="129" y="194"/>
                        </a:lnTo>
                        <a:lnTo>
                          <a:pt x="137" y="186"/>
                        </a:lnTo>
                        <a:lnTo>
                          <a:pt x="144" y="178"/>
                        </a:lnTo>
                        <a:lnTo>
                          <a:pt x="152" y="170"/>
                        </a:lnTo>
                        <a:lnTo>
                          <a:pt x="158" y="162"/>
                        </a:lnTo>
                        <a:lnTo>
                          <a:pt x="166" y="154"/>
                        </a:lnTo>
                        <a:lnTo>
                          <a:pt x="173" y="146"/>
                        </a:lnTo>
                        <a:lnTo>
                          <a:pt x="181" y="139"/>
                        </a:lnTo>
                        <a:lnTo>
                          <a:pt x="189" y="132"/>
                        </a:lnTo>
                        <a:lnTo>
                          <a:pt x="220" y="108"/>
                        </a:lnTo>
                        <a:lnTo>
                          <a:pt x="253" y="86"/>
                        </a:lnTo>
                        <a:lnTo>
                          <a:pt x="286" y="66"/>
                        </a:lnTo>
                        <a:lnTo>
                          <a:pt x="322" y="50"/>
                        </a:lnTo>
                        <a:lnTo>
                          <a:pt x="358" y="36"/>
                        </a:lnTo>
                        <a:lnTo>
                          <a:pt x="395" y="22"/>
                        </a:lnTo>
                        <a:lnTo>
                          <a:pt x="433" y="13"/>
                        </a:lnTo>
                        <a:lnTo>
                          <a:pt x="470" y="5"/>
                        </a:lnTo>
                        <a:lnTo>
                          <a:pt x="507" y="1"/>
                        </a:lnTo>
                        <a:lnTo>
                          <a:pt x="543" y="0"/>
                        </a:lnTo>
                        <a:lnTo>
                          <a:pt x="579" y="1"/>
                        </a:lnTo>
                        <a:lnTo>
                          <a:pt x="613" y="5"/>
                        </a:lnTo>
                        <a:lnTo>
                          <a:pt x="645" y="12"/>
                        </a:lnTo>
                        <a:lnTo>
                          <a:pt x="675" y="22"/>
                        </a:lnTo>
                        <a:lnTo>
                          <a:pt x="702" y="36"/>
                        </a:lnTo>
                        <a:lnTo>
                          <a:pt x="727" y="52"/>
                        </a:lnTo>
                        <a:lnTo>
                          <a:pt x="751" y="74"/>
                        </a:lnTo>
                        <a:lnTo>
                          <a:pt x="766" y="97"/>
                        </a:lnTo>
                        <a:lnTo>
                          <a:pt x="771" y="121"/>
                        </a:lnTo>
                        <a:lnTo>
                          <a:pt x="768" y="143"/>
                        </a:lnTo>
                        <a:lnTo>
                          <a:pt x="759" y="167"/>
                        </a:lnTo>
                        <a:lnTo>
                          <a:pt x="745" y="193"/>
                        </a:lnTo>
                        <a:lnTo>
                          <a:pt x="725" y="218"/>
                        </a:lnTo>
                        <a:lnTo>
                          <a:pt x="702" y="245"/>
                        </a:lnTo>
                        <a:lnTo>
                          <a:pt x="675" y="272"/>
                        </a:lnTo>
                        <a:lnTo>
                          <a:pt x="649" y="302"/>
                        </a:lnTo>
                        <a:lnTo>
                          <a:pt x="621" y="332"/>
                        </a:lnTo>
                        <a:lnTo>
                          <a:pt x="593" y="364"/>
                        </a:lnTo>
                        <a:lnTo>
                          <a:pt x="567" y="399"/>
                        </a:lnTo>
                        <a:lnTo>
                          <a:pt x="543" y="436"/>
                        </a:lnTo>
                        <a:lnTo>
                          <a:pt x="523" y="475"/>
                        </a:lnTo>
                        <a:lnTo>
                          <a:pt x="507" y="516"/>
                        </a:lnTo>
                        <a:lnTo>
                          <a:pt x="502" y="533"/>
                        </a:lnTo>
                        <a:lnTo>
                          <a:pt x="497" y="550"/>
                        </a:lnTo>
                        <a:lnTo>
                          <a:pt x="491" y="568"/>
                        </a:lnTo>
                        <a:lnTo>
                          <a:pt x="485" y="585"/>
                        </a:lnTo>
                        <a:lnTo>
                          <a:pt x="479" y="604"/>
                        </a:lnTo>
                        <a:lnTo>
                          <a:pt x="474" y="621"/>
                        </a:lnTo>
                        <a:lnTo>
                          <a:pt x="467" y="640"/>
                        </a:lnTo>
                        <a:lnTo>
                          <a:pt x="462" y="657"/>
                        </a:lnTo>
                        <a:lnTo>
                          <a:pt x="3" y="650"/>
                        </a:lnTo>
                        <a:lnTo>
                          <a:pt x="0" y="600"/>
                        </a:lnTo>
                        <a:lnTo>
                          <a:pt x="3" y="549"/>
                        </a:lnTo>
                        <a:lnTo>
                          <a:pt x="9" y="497"/>
                        </a:lnTo>
                        <a:lnTo>
                          <a:pt x="20" y="445"/>
                        </a:lnTo>
                        <a:lnTo>
                          <a:pt x="33" y="395"/>
                        </a:lnTo>
                        <a:lnTo>
                          <a:pt x="49" y="344"/>
                        </a:lnTo>
                        <a:lnTo>
                          <a:pt x="69" y="296"/>
                        </a:lnTo>
                        <a:lnTo>
                          <a:pt x="92" y="251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0" name="Freeform 19"/>
                  <p:cNvSpPr>
                    <a:spLocks/>
                  </p:cNvSpPr>
                  <p:nvPr/>
                </p:nvSpPr>
                <p:spPr bwMode="auto">
                  <a:xfrm>
                    <a:off x="1981" y="2301"/>
                    <a:ext cx="303" cy="217"/>
                  </a:xfrm>
                  <a:custGeom>
                    <a:avLst/>
                    <a:gdLst/>
                    <a:ahLst/>
                    <a:cxnLst>
                      <a:cxn ang="0">
                        <a:pos x="93" y="246"/>
                      </a:cxn>
                      <a:cxn ang="0">
                        <a:pos x="117" y="207"/>
                      </a:cxn>
                      <a:cxn ang="0">
                        <a:pos x="146" y="171"/>
                      </a:cxn>
                      <a:cxn ang="0">
                        <a:pos x="181" y="138"/>
                      </a:cxn>
                      <a:cxn ang="0">
                        <a:pos x="218" y="109"/>
                      </a:cxn>
                      <a:cxn ang="0">
                        <a:pos x="258" y="82"/>
                      </a:cxn>
                      <a:cxn ang="0">
                        <a:pos x="301" y="60"/>
                      </a:cxn>
                      <a:cxn ang="0">
                        <a:pos x="346" y="40"/>
                      </a:cxn>
                      <a:cxn ang="0">
                        <a:pos x="391" y="24"/>
                      </a:cxn>
                      <a:cxn ang="0">
                        <a:pos x="438" y="12"/>
                      </a:cxn>
                      <a:cxn ang="0">
                        <a:pos x="483" y="4"/>
                      </a:cxn>
                      <a:cxn ang="0">
                        <a:pos x="527" y="0"/>
                      </a:cxn>
                      <a:cxn ang="0">
                        <a:pos x="571" y="0"/>
                      </a:cxn>
                      <a:cxn ang="0">
                        <a:pos x="612" y="5"/>
                      </a:cxn>
                      <a:cxn ang="0">
                        <a:pos x="650" y="16"/>
                      </a:cxn>
                      <a:cxn ang="0">
                        <a:pos x="684" y="29"/>
                      </a:cxn>
                      <a:cxn ang="0">
                        <a:pos x="714" y="49"/>
                      </a:cxn>
                      <a:cxn ang="0">
                        <a:pos x="736" y="70"/>
                      </a:cxn>
                      <a:cxn ang="0">
                        <a:pos x="747" y="93"/>
                      </a:cxn>
                      <a:cxn ang="0">
                        <a:pos x="751" y="114"/>
                      </a:cxn>
                      <a:cxn ang="0">
                        <a:pos x="745" y="135"/>
                      </a:cxn>
                      <a:cxn ang="0">
                        <a:pos x="734" y="157"/>
                      </a:cxn>
                      <a:cxn ang="0">
                        <a:pos x="716" y="179"/>
                      </a:cxn>
                      <a:cxn ang="0">
                        <a:pos x="694" y="203"/>
                      </a:cxn>
                      <a:cxn ang="0">
                        <a:pos x="667" y="227"/>
                      </a:cxn>
                      <a:cxn ang="0">
                        <a:pos x="639" y="253"/>
                      </a:cxn>
                      <a:cxn ang="0">
                        <a:pos x="610" y="279"/>
                      </a:cxn>
                      <a:cxn ang="0">
                        <a:pos x="579" y="307"/>
                      </a:cxn>
                      <a:cxn ang="0">
                        <a:pos x="550" y="338"/>
                      </a:cxn>
                      <a:cxn ang="0">
                        <a:pos x="523" y="371"/>
                      </a:cxn>
                      <a:cxn ang="0">
                        <a:pos x="498" y="405"/>
                      </a:cxn>
                      <a:cxn ang="0">
                        <a:pos x="478" y="443"/>
                      </a:cxn>
                      <a:cxn ang="0">
                        <a:pos x="463" y="483"/>
                      </a:cxn>
                      <a:cxn ang="0">
                        <a:pos x="458" y="503"/>
                      </a:cxn>
                      <a:cxn ang="0">
                        <a:pos x="452" y="524"/>
                      </a:cxn>
                      <a:cxn ang="0">
                        <a:pos x="446" y="544"/>
                      </a:cxn>
                      <a:cxn ang="0">
                        <a:pos x="440" y="565"/>
                      </a:cxn>
                      <a:cxn ang="0">
                        <a:pos x="434" y="586"/>
                      </a:cxn>
                      <a:cxn ang="0">
                        <a:pos x="428" y="609"/>
                      </a:cxn>
                      <a:cxn ang="0">
                        <a:pos x="422" y="630"/>
                      </a:cxn>
                      <a:cxn ang="0">
                        <a:pos x="415" y="652"/>
                      </a:cxn>
                      <a:cxn ang="0">
                        <a:pos x="2" y="646"/>
                      </a:cxn>
                      <a:cxn ang="0">
                        <a:pos x="0" y="596"/>
                      </a:cxn>
                      <a:cxn ang="0">
                        <a:pos x="2" y="545"/>
                      </a:cxn>
                      <a:cxn ang="0">
                        <a:pos x="9" y="493"/>
                      </a:cxn>
                      <a:cxn ang="0">
                        <a:pos x="20" y="441"/>
                      </a:cxn>
                      <a:cxn ang="0">
                        <a:pos x="34" y="391"/>
                      </a:cxn>
                      <a:cxn ang="0">
                        <a:pos x="51" y="340"/>
                      </a:cxn>
                      <a:cxn ang="0">
                        <a:pos x="71" y="292"/>
                      </a:cxn>
                      <a:cxn ang="0">
                        <a:pos x="93" y="246"/>
                      </a:cxn>
                    </a:cxnLst>
                    <a:rect l="0" t="0" r="r" b="b"/>
                    <a:pathLst>
                      <a:path w="751" h="652">
                        <a:moveTo>
                          <a:pt x="93" y="246"/>
                        </a:moveTo>
                        <a:lnTo>
                          <a:pt x="117" y="207"/>
                        </a:lnTo>
                        <a:lnTo>
                          <a:pt x="146" y="171"/>
                        </a:lnTo>
                        <a:lnTo>
                          <a:pt x="181" y="138"/>
                        </a:lnTo>
                        <a:lnTo>
                          <a:pt x="218" y="109"/>
                        </a:lnTo>
                        <a:lnTo>
                          <a:pt x="258" y="82"/>
                        </a:lnTo>
                        <a:lnTo>
                          <a:pt x="301" y="60"/>
                        </a:lnTo>
                        <a:lnTo>
                          <a:pt x="346" y="40"/>
                        </a:lnTo>
                        <a:lnTo>
                          <a:pt x="391" y="24"/>
                        </a:lnTo>
                        <a:lnTo>
                          <a:pt x="438" y="12"/>
                        </a:lnTo>
                        <a:lnTo>
                          <a:pt x="483" y="4"/>
                        </a:lnTo>
                        <a:lnTo>
                          <a:pt x="527" y="0"/>
                        </a:lnTo>
                        <a:lnTo>
                          <a:pt x="571" y="0"/>
                        </a:lnTo>
                        <a:lnTo>
                          <a:pt x="612" y="5"/>
                        </a:lnTo>
                        <a:lnTo>
                          <a:pt x="650" y="16"/>
                        </a:lnTo>
                        <a:lnTo>
                          <a:pt x="684" y="29"/>
                        </a:lnTo>
                        <a:lnTo>
                          <a:pt x="714" y="49"/>
                        </a:lnTo>
                        <a:lnTo>
                          <a:pt x="736" y="70"/>
                        </a:lnTo>
                        <a:lnTo>
                          <a:pt x="747" y="93"/>
                        </a:lnTo>
                        <a:lnTo>
                          <a:pt x="751" y="114"/>
                        </a:lnTo>
                        <a:lnTo>
                          <a:pt x="745" y="135"/>
                        </a:lnTo>
                        <a:lnTo>
                          <a:pt x="734" y="157"/>
                        </a:lnTo>
                        <a:lnTo>
                          <a:pt x="716" y="179"/>
                        </a:lnTo>
                        <a:lnTo>
                          <a:pt x="694" y="203"/>
                        </a:lnTo>
                        <a:lnTo>
                          <a:pt x="667" y="227"/>
                        </a:lnTo>
                        <a:lnTo>
                          <a:pt x="639" y="253"/>
                        </a:lnTo>
                        <a:lnTo>
                          <a:pt x="610" y="279"/>
                        </a:lnTo>
                        <a:lnTo>
                          <a:pt x="579" y="307"/>
                        </a:lnTo>
                        <a:lnTo>
                          <a:pt x="550" y="338"/>
                        </a:lnTo>
                        <a:lnTo>
                          <a:pt x="523" y="371"/>
                        </a:lnTo>
                        <a:lnTo>
                          <a:pt x="498" y="405"/>
                        </a:lnTo>
                        <a:lnTo>
                          <a:pt x="478" y="443"/>
                        </a:lnTo>
                        <a:lnTo>
                          <a:pt x="463" y="483"/>
                        </a:lnTo>
                        <a:lnTo>
                          <a:pt x="458" y="503"/>
                        </a:lnTo>
                        <a:lnTo>
                          <a:pt x="452" y="524"/>
                        </a:lnTo>
                        <a:lnTo>
                          <a:pt x="446" y="544"/>
                        </a:lnTo>
                        <a:lnTo>
                          <a:pt x="440" y="565"/>
                        </a:lnTo>
                        <a:lnTo>
                          <a:pt x="434" y="586"/>
                        </a:lnTo>
                        <a:lnTo>
                          <a:pt x="428" y="609"/>
                        </a:lnTo>
                        <a:lnTo>
                          <a:pt x="422" y="630"/>
                        </a:lnTo>
                        <a:lnTo>
                          <a:pt x="415" y="652"/>
                        </a:lnTo>
                        <a:lnTo>
                          <a:pt x="2" y="646"/>
                        </a:lnTo>
                        <a:lnTo>
                          <a:pt x="0" y="596"/>
                        </a:lnTo>
                        <a:lnTo>
                          <a:pt x="2" y="545"/>
                        </a:lnTo>
                        <a:lnTo>
                          <a:pt x="9" y="493"/>
                        </a:lnTo>
                        <a:lnTo>
                          <a:pt x="20" y="441"/>
                        </a:lnTo>
                        <a:lnTo>
                          <a:pt x="34" y="391"/>
                        </a:lnTo>
                        <a:lnTo>
                          <a:pt x="51" y="340"/>
                        </a:lnTo>
                        <a:lnTo>
                          <a:pt x="71" y="292"/>
                        </a:lnTo>
                        <a:lnTo>
                          <a:pt x="93" y="246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1" name="Freeform 20"/>
                  <p:cNvSpPr>
                    <a:spLocks/>
                  </p:cNvSpPr>
                  <p:nvPr/>
                </p:nvSpPr>
                <p:spPr bwMode="auto">
                  <a:xfrm>
                    <a:off x="1982" y="2302"/>
                    <a:ext cx="295" cy="216"/>
                  </a:xfrm>
                  <a:custGeom>
                    <a:avLst/>
                    <a:gdLst/>
                    <a:ahLst/>
                    <a:cxnLst>
                      <a:cxn ang="0">
                        <a:pos x="96" y="241"/>
                      </a:cxn>
                      <a:cxn ang="0">
                        <a:pos x="120" y="203"/>
                      </a:cxn>
                      <a:cxn ang="0">
                        <a:pos x="148" y="169"/>
                      </a:cxn>
                      <a:cxn ang="0">
                        <a:pos x="181" y="137"/>
                      </a:cxn>
                      <a:cxn ang="0">
                        <a:pos x="217" y="108"/>
                      </a:cxn>
                      <a:cxn ang="0">
                        <a:pos x="257" y="82"/>
                      </a:cxn>
                      <a:cxn ang="0">
                        <a:pos x="300" y="60"/>
                      </a:cxn>
                      <a:cxn ang="0">
                        <a:pos x="344" y="40"/>
                      </a:cxn>
                      <a:cxn ang="0">
                        <a:pos x="389" y="24"/>
                      </a:cxn>
                      <a:cxn ang="0">
                        <a:pos x="433" y="12"/>
                      </a:cxn>
                      <a:cxn ang="0">
                        <a:pos x="478" y="4"/>
                      </a:cxn>
                      <a:cxn ang="0">
                        <a:pos x="522" y="0"/>
                      </a:cxn>
                      <a:cxn ang="0">
                        <a:pos x="564" y="0"/>
                      </a:cxn>
                      <a:cxn ang="0">
                        <a:pos x="604" y="5"/>
                      </a:cxn>
                      <a:cxn ang="0">
                        <a:pos x="640" y="14"/>
                      </a:cxn>
                      <a:cxn ang="0">
                        <a:pos x="673" y="28"/>
                      </a:cxn>
                      <a:cxn ang="0">
                        <a:pos x="701" y="46"/>
                      </a:cxn>
                      <a:cxn ang="0">
                        <a:pos x="721" y="68"/>
                      </a:cxn>
                      <a:cxn ang="0">
                        <a:pos x="732" y="88"/>
                      </a:cxn>
                      <a:cxn ang="0">
                        <a:pos x="732" y="108"/>
                      </a:cxn>
                      <a:cxn ang="0">
                        <a:pos x="724" y="126"/>
                      </a:cxn>
                      <a:cxn ang="0">
                        <a:pos x="709" y="146"/>
                      </a:cxn>
                      <a:cxn ang="0">
                        <a:pos x="689" y="166"/>
                      </a:cxn>
                      <a:cxn ang="0">
                        <a:pos x="664" y="187"/>
                      </a:cxn>
                      <a:cxn ang="0">
                        <a:pos x="634" y="209"/>
                      </a:cxn>
                      <a:cxn ang="0">
                        <a:pos x="604" y="233"/>
                      </a:cxn>
                      <a:cxn ang="0">
                        <a:pos x="572" y="257"/>
                      </a:cxn>
                      <a:cxn ang="0">
                        <a:pos x="540" y="283"/>
                      </a:cxn>
                      <a:cxn ang="0">
                        <a:pos x="509" y="311"/>
                      </a:cxn>
                      <a:cxn ang="0">
                        <a:pos x="480" y="342"/>
                      </a:cxn>
                      <a:cxn ang="0">
                        <a:pos x="456" y="374"/>
                      </a:cxn>
                      <a:cxn ang="0">
                        <a:pos x="436" y="409"/>
                      </a:cxn>
                      <a:cxn ang="0">
                        <a:pos x="421" y="448"/>
                      </a:cxn>
                      <a:cxn ang="0">
                        <a:pos x="416" y="472"/>
                      </a:cxn>
                      <a:cxn ang="0">
                        <a:pos x="409" y="496"/>
                      </a:cxn>
                      <a:cxn ang="0">
                        <a:pos x="404" y="520"/>
                      </a:cxn>
                      <a:cxn ang="0">
                        <a:pos x="397" y="545"/>
                      </a:cxn>
                      <a:cxn ang="0">
                        <a:pos x="392" y="572"/>
                      </a:cxn>
                      <a:cxn ang="0">
                        <a:pos x="385" y="597"/>
                      </a:cxn>
                      <a:cxn ang="0">
                        <a:pos x="379" y="622"/>
                      </a:cxn>
                      <a:cxn ang="0">
                        <a:pos x="372" y="648"/>
                      </a:cxn>
                      <a:cxn ang="0">
                        <a:pos x="3" y="642"/>
                      </a:cxn>
                      <a:cxn ang="0">
                        <a:pos x="0" y="593"/>
                      </a:cxn>
                      <a:cxn ang="0">
                        <a:pos x="4" y="541"/>
                      </a:cxn>
                      <a:cxn ang="0">
                        <a:pos x="11" y="489"/>
                      </a:cxn>
                      <a:cxn ang="0">
                        <a:pos x="22" y="437"/>
                      </a:cxn>
                      <a:cxn ang="0">
                        <a:pos x="36" y="386"/>
                      </a:cxn>
                      <a:cxn ang="0">
                        <a:pos x="53" y="335"/>
                      </a:cxn>
                      <a:cxn ang="0">
                        <a:pos x="73" y="287"/>
                      </a:cxn>
                      <a:cxn ang="0">
                        <a:pos x="96" y="241"/>
                      </a:cxn>
                    </a:cxnLst>
                    <a:rect l="0" t="0" r="r" b="b"/>
                    <a:pathLst>
                      <a:path w="732" h="648">
                        <a:moveTo>
                          <a:pt x="96" y="241"/>
                        </a:moveTo>
                        <a:lnTo>
                          <a:pt x="120" y="203"/>
                        </a:lnTo>
                        <a:lnTo>
                          <a:pt x="148" y="169"/>
                        </a:lnTo>
                        <a:lnTo>
                          <a:pt x="181" y="137"/>
                        </a:lnTo>
                        <a:lnTo>
                          <a:pt x="217" y="108"/>
                        </a:lnTo>
                        <a:lnTo>
                          <a:pt x="257" y="82"/>
                        </a:lnTo>
                        <a:lnTo>
                          <a:pt x="300" y="60"/>
                        </a:lnTo>
                        <a:lnTo>
                          <a:pt x="344" y="40"/>
                        </a:lnTo>
                        <a:lnTo>
                          <a:pt x="389" y="24"/>
                        </a:lnTo>
                        <a:lnTo>
                          <a:pt x="433" y="12"/>
                        </a:lnTo>
                        <a:lnTo>
                          <a:pt x="478" y="4"/>
                        </a:lnTo>
                        <a:lnTo>
                          <a:pt x="522" y="0"/>
                        </a:lnTo>
                        <a:lnTo>
                          <a:pt x="564" y="0"/>
                        </a:lnTo>
                        <a:lnTo>
                          <a:pt x="604" y="5"/>
                        </a:lnTo>
                        <a:lnTo>
                          <a:pt x="640" y="14"/>
                        </a:lnTo>
                        <a:lnTo>
                          <a:pt x="673" y="28"/>
                        </a:lnTo>
                        <a:lnTo>
                          <a:pt x="701" y="46"/>
                        </a:lnTo>
                        <a:lnTo>
                          <a:pt x="721" y="68"/>
                        </a:lnTo>
                        <a:lnTo>
                          <a:pt x="732" y="88"/>
                        </a:lnTo>
                        <a:lnTo>
                          <a:pt x="732" y="108"/>
                        </a:lnTo>
                        <a:lnTo>
                          <a:pt x="724" y="126"/>
                        </a:lnTo>
                        <a:lnTo>
                          <a:pt x="709" y="146"/>
                        </a:lnTo>
                        <a:lnTo>
                          <a:pt x="689" y="166"/>
                        </a:lnTo>
                        <a:lnTo>
                          <a:pt x="664" y="187"/>
                        </a:lnTo>
                        <a:lnTo>
                          <a:pt x="634" y="209"/>
                        </a:lnTo>
                        <a:lnTo>
                          <a:pt x="604" y="233"/>
                        </a:lnTo>
                        <a:lnTo>
                          <a:pt x="572" y="257"/>
                        </a:lnTo>
                        <a:lnTo>
                          <a:pt x="540" y="283"/>
                        </a:lnTo>
                        <a:lnTo>
                          <a:pt x="509" y="311"/>
                        </a:lnTo>
                        <a:lnTo>
                          <a:pt x="480" y="342"/>
                        </a:lnTo>
                        <a:lnTo>
                          <a:pt x="456" y="374"/>
                        </a:lnTo>
                        <a:lnTo>
                          <a:pt x="436" y="409"/>
                        </a:lnTo>
                        <a:lnTo>
                          <a:pt x="421" y="448"/>
                        </a:lnTo>
                        <a:lnTo>
                          <a:pt x="416" y="472"/>
                        </a:lnTo>
                        <a:lnTo>
                          <a:pt x="409" y="496"/>
                        </a:lnTo>
                        <a:lnTo>
                          <a:pt x="404" y="520"/>
                        </a:lnTo>
                        <a:lnTo>
                          <a:pt x="397" y="545"/>
                        </a:lnTo>
                        <a:lnTo>
                          <a:pt x="392" y="572"/>
                        </a:lnTo>
                        <a:lnTo>
                          <a:pt x="385" y="597"/>
                        </a:lnTo>
                        <a:lnTo>
                          <a:pt x="379" y="622"/>
                        </a:lnTo>
                        <a:lnTo>
                          <a:pt x="372" y="648"/>
                        </a:lnTo>
                        <a:lnTo>
                          <a:pt x="3" y="642"/>
                        </a:lnTo>
                        <a:lnTo>
                          <a:pt x="0" y="593"/>
                        </a:lnTo>
                        <a:lnTo>
                          <a:pt x="4" y="541"/>
                        </a:lnTo>
                        <a:lnTo>
                          <a:pt x="11" y="489"/>
                        </a:lnTo>
                        <a:lnTo>
                          <a:pt x="22" y="437"/>
                        </a:lnTo>
                        <a:lnTo>
                          <a:pt x="36" y="386"/>
                        </a:lnTo>
                        <a:lnTo>
                          <a:pt x="53" y="335"/>
                        </a:lnTo>
                        <a:lnTo>
                          <a:pt x="73" y="287"/>
                        </a:lnTo>
                        <a:lnTo>
                          <a:pt x="96" y="241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2" name="Freeform 21"/>
                  <p:cNvSpPr>
                    <a:spLocks/>
                  </p:cNvSpPr>
                  <p:nvPr/>
                </p:nvSpPr>
                <p:spPr bwMode="auto">
                  <a:xfrm>
                    <a:off x="1983" y="2304"/>
                    <a:ext cx="288" cy="214"/>
                  </a:xfrm>
                  <a:custGeom>
                    <a:avLst/>
                    <a:gdLst/>
                    <a:ahLst/>
                    <a:cxnLst>
                      <a:cxn ang="0">
                        <a:pos x="97" y="234"/>
                      </a:cxn>
                      <a:cxn ang="0">
                        <a:pos x="120" y="198"/>
                      </a:cxn>
                      <a:cxn ang="0">
                        <a:pos x="148" y="165"/>
                      </a:cxn>
                      <a:cxn ang="0">
                        <a:pos x="180" y="133"/>
                      </a:cxn>
                      <a:cxn ang="0">
                        <a:pos x="216" y="105"/>
                      </a:cxn>
                      <a:cxn ang="0">
                        <a:pos x="256" y="80"/>
                      </a:cxn>
                      <a:cxn ang="0">
                        <a:pos x="297" y="59"/>
                      </a:cxn>
                      <a:cxn ang="0">
                        <a:pos x="340" y="39"/>
                      </a:cxn>
                      <a:cxn ang="0">
                        <a:pos x="385" y="24"/>
                      </a:cxn>
                      <a:cxn ang="0">
                        <a:pos x="429" y="12"/>
                      </a:cxn>
                      <a:cxn ang="0">
                        <a:pos x="473" y="4"/>
                      </a:cxn>
                      <a:cxn ang="0">
                        <a:pos x="516" y="0"/>
                      </a:cxn>
                      <a:cxn ang="0">
                        <a:pos x="557" y="0"/>
                      </a:cxn>
                      <a:cxn ang="0">
                        <a:pos x="594" y="4"/>
                      </a:cxn>
                      <a:cxn ang="0">
                        <a:pos x="630" y="12"/>
                      </a:cxn>
                      <a:cxn ang="0">
                        <a:pos x="661" y="25"/>
                      </a:cxn>
                      <a:cxn ang="0">
                        <a:pos x="688" y="44"/>
                      </a:cxn>
                      <a:cxn ang="0">
                        <a:pos x="706" y="64"/>
                      </a:cxn>
                      <a:cxn ang="0">
                        <a:pos x="713" y="83"/>
                      </a:cxn>
                      <a:cxn ang="0">
                        <a:pos x="710" y="100"/>
                      </a:cxn>
                      <a:cxn ang="0">
                        <a:pos x="700" y="119"/>
                      </a:cxn>
                      <a:cxn ang="0">
                        <a:pos x="682" y="136"/>
                      </a:cxn>
                      <a:cxn ang="0">
                        <a:pos x="658" y="153"/>
                      </a:cxn>
                      <a:cxn ang="0">
                        <a:pos x="630" y="172"/>
                      </a:cxn>
                      <a:cxn ang="0">
                        <a:pos x="598" y="190"/>
                      </a:cxn>
                      <a:cxn ang="0">
                        <a:pos x="565" y="212"/>
                      </a:cxn>
                      <a:cxn ang="0">
                        <a:pos x="530" y="233"/>
                      </a:cxn>
                      <a:cxn ang="0">
                        <a:pos x="497" y="257"/>
                      </a:cxn>
                      <a:cxn ang="0">
                        <a:pos x="465" y="283"/>
                      </a:cxn>
                      <a:cxn ang="0">
                        <a:pos x="434" y="311"/>
                      </a:cxn>
                      <a:cxn ang="0">
                        <a:pos x="410" y="342"/>
                      </a:cxn>
                      <a:cxn ang="0">
                        <a:pos x="390" y="377"/>
                      </a:cxn>
                      <a:cxn ang="0">
                        <a:pos x="377" y="414"/>
                      </a:cxn>
                      <a:cxn ang="0">
                        <a:pos x="372" y="440"/>
                      </a:cxn>
                      <a:cxn ang="0">
                        <a:pos x="365" y="467"/>
                      </a:cxn>
                      <a:cxn ang="0">
                        <a:pos x="360" y="496"/>
                      </a:cxn>
                      <a:cxn ang="0">
                        <a:pos x="355" y="524"/>
                      </a:cxn>
                      <a:cxn ang="0">
                        <a:pos x="348" y="555"/>
                      </a:cxn>
                      <a:cxn ang="0">
                        <a:pos x="343" y="584"/>
                      </a:cxn>
                      <a:cxn ang="0">
                        <a:pos x="336" y="613"/>
                      </a:cxn>
                      <a:cxn ang="0">
                        <a:pos x="329" y="643"/>
                      </a:cxn>
                      <a:cxn ang="0">
                        <a:pos x="2" y="637"/>
                      </a:cxn>
                      <a:cxn ang="0">
                        <a:pos x="0" y="588"/>
                      </a:cxn>
                      <a:cxn ang="0">
                        <a:pos x="3" y="536"/>
                      </a:cxn>
                      <a:cxn ang="0">
                        <a:pos x="10" y="484"/>
                      </a:cxn>
                      <a:cxn ang="0">
                        <a:pos x="22" y="432"/>
                      </a:cxn>
                      <a:cxn ang="0">
                        <a:pos x="36" y="381"/>
                      </a:cxn>
                      <a:cxn ang="0">
                        <a:pos x="55" y="330"/>
                      </a:cxn>
                      <a:cxn ang="0">
                        <a:pos x="75" y="281"/>
                      </a:cxn>
                      <a:cxn ang="0">
                        <a:pos x="97" y="234"/>
                      </a:cxn>
                    </a:cxnLst>
                    <a:rect l="0" t="0" r="r" b="b"/>
                    <a:pathLst>
                      <a:path w="713" h="643">
                        <a:moveTo>
                          <a:pt x="97" y="234"/>
                        </a:moveTo>
                        <a:lnTo>
                          <a:pt x="120" y="198"/>
                        </a:lnTo>
                        <a:lnTo>
                          <a:pt x="148" y="165"/>
                        </a:lnTo>
                        <a:lnTo>
                          <a:pt x="180" y="133"/>
                        </a:lnTo>
                        <a:lnTo>
                          <a:pt x="216" y="105"/>
                        </a:lnTo>
                        <a:lnTo>
                          <a:pt x="256" y="80"/>
                        </a:lnTo>
                        <a:lnTo>
                          <a:pt x="297" y="59"/>
                        </a:lnTo>
                        <a:lnTo>
                          <a:pt x="340" y="39"/>
                        </a:lnTo>
                        <a:lnTo>
                          <a:pt x="385" y="24"/>
                        </a:lnTo>
                        <a:lnTo>
                          <a:pt x="429" y="12"/>
                        </a:lnTo>
                        <a:lnTo>
                          <a:pt x="473" y="4"/>
                        </a:lnTo>
                        <a:lnTo>
                          <a:pt x="516" y="0"/>
                        </a:lnTo>
                        <a:lnTo>
                          <a:pt x="557" y="0"/>
                        </a:lnTo>
                        <a:lnTo>
                          <a:pt x="594" y="4"/>
                        </a:lnTo>
                        <a:lnTo>
                          <a:pt x="630" y="12"/>
                        </a:lnTo>
                        <a:lnTo>
                          <a:pt x="661" y="25"/>
                        </a:lnTo>
                        <a:lnTo>
                          <a:pt x="688" y="44"/>
                        </a:lnTo>
                        <a:lnTo>
                          <a:pt x="706" y="64"/>
                        </a:lnTo>
                        <a:lnTo>
                          <a:pt x="713" y="83"/>
                        </a:lnTo>
                        <a:lnTo>
                          <a:pt x="710" y="100"/>
                        </a:lnTo>
                        <a:lnTo>
                          <a:pt x="700" y="119"/>
                        </a:lnTo>
                        <a:lnTo>
                          <a:pt x="682" y="136"/>
                        </a:lnTo>
                        <a:lnTo>
                          <a:pt x="658" y="153"/>
                        </a:lnTo>
                        <a:lnTo>
                          <a:pt x="630" y="172"/>
                        </a:lnTo>
                        <a:lnTo>
                          <a:pt x="598" y="190"/>
                        </a:lnTo>
                        <a:lnTo>
                          <a:pt x="565" y="212"/>
                        </a:lnTo>
                        <a:lnTo>
                          <a:pt x="530" y="233"/>
                        </a:lnTo>
                        <a:lnTo>
                          <a:pt x="497" y="257"/>
                        </a:lnTo>
                        <a:lnTo>
                          <a:pt x="465" y="283"/>
                        </a:lnTo>
                        <a:lnTo>
                          <a:pt x="434" y="311"/>
                        </a:lnTo>
                        <a:lnTo>
                          <a:pt x="410" y="342"/>
                        </a:lnTo>
                        <a:lnTo>
                          <a:pt x="390" y="377"/>
                        </a:lnTo>
                        <a:lnTo>
                          <a:pt x="377" y="414"/>
                        </a:lnTo>
                        <a:lnTo>
                          <a:pt x="372" y="440"/>
                        </a:lnTo>
                        <a:lnTo>
                          <a:pt x="365" y="467"/>
                        </a:lnTo>
                        <a:lnTo>
                          <a:pt x="360" y="496"/>
                        </a:lnTo>
                        <a:lnTo>
                          <a:pt x="355" y="524"/>
                        </a:lnTo>
                        <a:lnTo>
                          <a:pt x="348" y="555"/>
                        </a:lnTo>
                        <a:lnTo>
                          <a:pt x="343" y="584"/>
                        </a:lnTo>
                        <a:lnTo>
                          <a:pt x="336" y="613"/>
                        </a:lnTo>
                        <a:lnTo>
                          <a:pt x="329" y="643"/>
                        </a:lnTo>
                        <a:lnTo>
                          <a:pt x="2" y="637"/>
                        </a:lnTo>
                        <a:lnTo>
                          <a:pt x="0" y="588"/>
                        </a:lnTo>
                        <a:lnTo>
                          <a:pt x="3" y="536"/>
                        </a:lnTo>
                        <a:lnTo>
                          <a:pt x="10" y="484"/>
                        </a:lnTo>
                        <a:lnTo>
                          <a:pt x="22" y="432"/>
                        </a:lnTo>
                        <a:lnTo>
                          <a:pt x="36" y="381"/>
                        </a:lnTo>
                        <a:lnTo>
                          <a:pt x="55" y="330"/>
                        </a:lnTo>
                        <a:lnTo>
                          <a:pt x="75" y="281"/>
                        </a:lnTo>
                        <a:lnTo>
                          <a:pt x="97" y="23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3" name="Freeform 22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90" cy="195"/>
                  </a:xfrm>
                  <a:custGeom>
                    <a:avLst/>
                    <a:gdLst/>
                    <a:ahLst/>
                    <a:cxnLst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217" y="19"/>
                      </a:cxn>
                      <a:cxn ang="0">
                        <a:pos x="1217" y="65"/>
                      </a:cxn>
                      <a:cxn ang="0">
                        <a:pos x="1217" y="113"/>
                      </a:cxn>
                      <a:cxn ang="0">
                        <a:pos x="1217" y="160"/>
                      </a:cxn>
                      <a:cxn ang="0">
                        <a:pos x="1217" y="207"/>
                      </a:cxn>
                      <a:cxn ang="0">
                        <a:pos x="1217" y="301"/>
                      </a:cxn>
                      <a:cxn ang="0">
                        <a:pos x="1217" y="395"/>
                      </a:cxn>
                      <a:cxn ang="0">
                        <a:pos x="1217" y="489"/>
                      </a:cxn>
                      <a:cxn ang="0">
                        <a:pos x="1217" y="584"/>
                      </a:cxn>
                      <a:cxn ang="0">
                        <a:pos x="1" y="567"/>
                      </a:cxn>
                    </a:cxnLst>
                    <a:rect l="0" t="0" r="r" b="b"/>
                    <a:pathLst>
                      <a:path w="1217" h="584">
                        <a:moveTo>
                          <a:pt x="1" y="567"/>
                        </a:move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217" y="19"/>
                        </a:lnTo>
                        <a:lnTo>
                          <a:pt x="1217" y="65"/>
                        </a:lnTo>
                        <a:lnTo>
                          <a:pt x="1217" y="113"/>
                        </a:lnTo>
                        <a:lnTo>
                          <a:pt x="1217" y="160"/>
                        </a:lnTo>
                        <a:lnTo>
                          <a:pt x="1217" y="207"/>
                        </a:lnTo>
                        <a:lnTo>
                          <a:pt x="1217" y="301"/>
                        </a:lnTo>
                        <a:lnTo>
                          <a:pt x="1217" y="395"/>
                        </a:lnTo>
                        <a:lnTo>
                          <a:pt x="1217" y="489"/>
                        </a:lnTo>
                        <a:lnTo>
                          <a:pt x="1217" y="584"/>
                        </a:lnTo>
                        <a:lnTo>
                          <a:pt x="1" y="567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4" name="Freeform 23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76" cy="194"/>
                  </a:xfrm>
                  <a:custGeom>
                    <a:avLst/>
                    <a:gdLst/>
                    <a:ahLst/>
                    <a:cxnLst>
                      <a:cxn ang="0">
                        <a:pos x="1184" y="17"/>
                      </a:cxn>
                      <a:cxn ang="0">
                        <a:pos x="1182" y="158"/>
                      </a:cxn>
                      <a:cxn ang="0">
                        <a:pos x="1182" y="299"/>
                      </a:cxn>
                      <a:cxn ang="0">
                        <a:pos x="1182" y="442"/>
                      </a:cxn>
                      <a:cxn ang="0">
                        <a:pos x="1181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84" y="17"/>
                      </a:cxn>
                    </a:cxnLst>
                    <a:rect l="0" t="0" r="r" b="b"/>
                    <a:pathLst>
                      <a:path w="1184" h="582">
                        <a:moveTo>
                          <a:pt x="1184" y="17"/>
                        </a:moveTo>
                        <a:lnTo>
                          <a:pt x="1182" y="158"/>
                        </a:lnTo>
                        <a:lnTo>
                          <a:pt x="1182" y="299"/>
                        </a:lnTo>
                        <a:lnTo>
                          <a:pt x="1182" y="442"/>
                        </a:lnTo>
                        <a:lnTo>
                          <a:pt x="1181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84" y="1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5" name="Freeform 24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59" cy="194"/>
                  </a:xfrm>
                  <a:custGeom>
                    <a:avLst/>
                    <a:gdLst/>
                    <a:ahLst/>
                    <a:cxnLst>
                      <a:cxn ang="0">
                        <a:pos x="1142" y="17"/>
                      </a:cxn>
                      <a:cxn ang="0">
                        <a:pos x="1141" y="158"/>
                      </a:cxn>
                      <a:cxn ang="0">
                        <a:pos x="1141" y="299"/>
                      </a:cxn>
                      <a:cxn ang="0">
                        <a:pos x="1140" y="442"/>
                      </a:cxn>
                      <a:cxn ang="0">
                        <a:pos x="1138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42" y="17"/>
                      </a:cxn>
                    </a:cxnLst>
                    <a:rect l="0" t="0" r="r" b="b"/>
                    <a:pathLst>
                      <a:path w="1142" h="582">
                        <a:moveTo>
                          <a:pt x="1142" y="17"/>
                        </a:moveTo>
                        <a:lnTo>
                          <a:pt x="1141" y="158"/>
                        </a:lnTo>
                        <a:lnTo>
                          <a:pt x="1141" y="299"/>
                        </a:lnTo>
                        <a:lnTo>
                          <a:pt x="1140" y="442"/>
                        </a:lnTo>
                        <a:lnTo>
                          <a:pt x="1138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42" y="17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6" name="Freeform 25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42" cy="194"/>
                  </a:xfrm>
                  <a:custGeom>
                    <a:avLst/>
                    <a:gdLst/>
                    <a:ahLst/>
                    <a:cxnLst>
                      <a:cxn ang="0">
                        <a:pos x="1099" y="16"/>
                      </a:cxn>
                      <a:cxn ang="0">
                        <a:pos x="1097" y="157"/>
                      </a:cxn>
                      <a:cxn ang="0">
                        <a:pos x="1097" y="299"/>
                      </a:cxn>
                      <a:cxn ang="0">
                        <a:pos x="1096" y="440"/>
                      </a:cxn>
                      <a:cxn ang="0">
                        <a:pos x="1095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99" y="16"/>
                      </a:cxn>
                    </a:cxnLst>
                    <a:rect l="0" t="0" r="r" b="b"/>
                    <a:pathLst>
                      <a:path w="1099" h="582">
                        <a:moveTo>
                          <a:pt x="1099" y="16"/>
                        </a:moveTo>
                        <a:lnTo>
                          <a:pt x="1097" y="157"/>
                        </a:lnTo>
                        <a:lnTo>
                          <a:pt x="1097" y="299"/>
                        </a:lnTo>
                        <a:lnTo>
                          <a:pt x="1096" y="440"/>
                        </a:lnTo>
                        <a:lnTo>
                          <a:pt x="1095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99" y="16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7" name="Freeform 26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24" cy="194"/>
                  </a:xfrm>
                  <a:custGeom>
                    <a:avLst/>
                    <a:gdLst/>
                    <a:ahLst/>
                    <a:cxnLst>
                      <a:cxn ang="0">
                        <a:pos x="1053" y="16"/>
                      </a:cxn>
                      <a:cxn ang="0">
                        <a:pos x="1052" y="157"/>
                      </a:cxn>
                      <a:cxn ang="0">
                        <a:pos x="1051" y="298"/>
                      </a:cxn>
                      <a:cxn ang="0">
                        <a:pos x="1049" y="440"/>
                      </a:cxn>
                      <a:cxn ang="0">
                        <a:pos x="1048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53" y="16"/>
                      </a:cxn>
                    </a:cxnLst>
                    <a:rect l="0" t="0" r="r" b="b"/>
                    <a:pathLst>
                      <a:path w="1053" h="581">
                        <a:moveTo>
                          <a:pt x="1053" y="16"/>
                        </a:moveTo>
                        <a:lnTo>
                          <a:pt x="1052" y="157"/>
                        </a:lnTo>
                        <a:lnTo>
                          <a:pt x="1051" y="298"/>
                        </a:lnTo>
                        <a:lnTo>
                          <a:pt x="1049" y="440"/>
                        </a:lnTo>
                        <a:lnTo>
                          <a:pt x="1048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53" y="16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8" name="Freeform 27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05" cy="194"/>
                  </a:xfrm>
                  <a:custGeom>
                    <a:avLst/>
                    <a:gdLst/>
                    <a:ahLst/>
                    <a:cxnLst>
                      <a:cxn ang="0">
                        <a:pos x="1005" y="15"/>
                      </a:cxn>
                      <a:cxn ang="0">
                        <a:pos x="1004" y="156"/>
                      </a:cxn>
                      <a:cxn ang="0">
                        <a:pos x="1003" y="298"/>
                      </a:cxn>
                      <a:cxn ang="0">
                        <a:pos x="1001" y="439"/>
                      </a:cxn>
                      <a:cxn ang="0">
                        <a:pos x="1000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05" y="15"/>
                      </a:cxn>
                    </a:cxnLst>
                    <a:rect l="0" t="0" r="r" b="b"/>
                    <a:pathLst>
                      <a:path w="1005" h="581">
                        <a:moveTo>
                          <a:pt x="1005" y="15"/>
                        </a:moveTo>
                        <a:lnTo>
                          <a:pt x="1004" y="156"/>
                        </a:lnTo>
                        <a:lnTo>
                          <a:pt x="1003" y="298"/>
                        </a:lnTo>
                        <a:lnTo>
                          <a:pt x="1001" y="439"/>
                        </a:lnTo>
                        <a:lnTo>
                          <a:pt x="1000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05" y="15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89" name="Freeform 28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84" cy="193"/>
                  </a:xfrm>
                  <a:custGeom>
                    <a:avLst/>
                    <a:gdLst/>
                    <a:ahLst/>
                    <a:cxnLst>
                      <a:cxn ang="0">
                        <a:pos x="956" y="15"/>
                      </a:cxn>
                      <a:cxn ang="0">
                        <a:pos x="955" y="156"/>
                      </a:cxn>
                      <a:cxn ang="0">
                        <a:pos x="953" y="297"/>
                      </a:cxn>
                      <a:cxn ang="0">
                        <a:pos x="951" y="439"/>
                      </a:cxn>
                      <a:cxn ang="0">
                        <a:pos x="949" y="580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56" y="15"/>
                      </a:cxn>
                    </a:cxnLst>
                    <a:rect l="0" t="0" r="r" b="b"/>
                    <a:pathLst>
                      <a:path w="956" h="580">
                        <a:moveTo>
                          <a:pt x="956" y="15"/>
                        </a:moveTo>
                        <a:lnTo>
                          <a:pt x="955" y="156"/>
                        </a:lnTo>
                        <a:lnTo>
                          <a:pt x="953" y="297"/>
                        </a:lnTo>
                        <a:lnTo>
                          <a:pt x="951" y="439"/>
                        </a:lnTo>
                        <a:lnTo>
                          <a:pt x="949" y="580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56" y="15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0" name="Freeform 29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64" cy="193"/>
                  </a:xfrm>
                  <a:custGeom>
                    <a:avLst/>
                    <a:gdLst/>
                    <a:ahLst/>
                    <a:cxnLst>
                      <a:cxn ang="0">
                        <a:pos x="905" y="15"/>
                      </a:cxn>
                      <a:cxn ang="0">
                        <a:pos x="904" y="156"/>
                      </a:cxn>
                      <a:cxn ang="0">
                        <a:pos x="901" y="297"/>
                      </a:cxn>
                      <a:cxn ang="0">
                        <a:pos x="900" y="438"/>
                      </a:cxn>
                      <a:cxn ang="0">
                        <a:pos x="897" y="579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05" y="15"/>
                      </a:cxn>
                    </a:cxnLst>
                    <a:rect l="0" t="0" r="r" b="b"/>
                    <a:pathLst>
                      <a:path w="905" h="579">
                        <a:moveTo>
                          <a:pt x="905" y="15"/>
                        </a:moveTo>
                        <a:lnTo>
                          <a:pt x="904" y="156"/>
                        </a:lnTo>
                        <a:lnTo>
                          <a:pt x="901" y="297"/>
                        </a:lnTo>
                        <a:lnTo>
                          <a:pt x="900" y="438"/>
                        </a:lnTo>
                        <a:lnTo>
                          <a:pt x="897" y="579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05" y="15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1" name="Freeform 30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43" cy="193"/>
                  </a:xfrm>
                  <a:custGeom>
                    <a:avLst/>
                    <a:gdLst/>
                    <a:ahLst/>
                    <a:cxnLst>
                      <a:cxn ang="0">
                        <a:pos x="851" y="13"/>
                      </a:cxn>
                      <a:cxn ang="0">
                        <a:pos x="850" y="154"/>
                      </a:cxn>
                      <a:cxn ang="0">
                        <a:pos x="847" y="295"/>
                      </a:cxn>
                      <a:cxn ang="0">
                        <a:pos x="846" y="436"/>
                      </a:cxn>
                      <a:cxn ang="0">
                        <a:pos x="843" y="579"/>
                      </a:cxn>
                      <a:cxn ang="0">
                        <a:pos x="2" y="567"/>
                      </a:cxn>
                      <a:cxn ang="0">
                        <a:pos x="2" y="426"/>
                      </a:cxn>
                      <a:cxn ang="0">
                        <a:pos x="2" y="283"/>
                      </a:cxn>
                      <a:cxn ang="0">
                        <a:pos x="2" y="142"/>
                      </a:cxn>
                      <a:cxn ang="0">
                        <a:pos x="0" y="0"/>
                      </a:cxn>
                      <a:cxn ang="0">
                        <a:pos x="851" y="13"/>
                      </a:cxn>
                    </a:cxnLst>
                    <a:rect l="0" t="0" r="r" b="b"/>
                    <a:pathLst>
                      <a:path w="851" h="579">
                        <a:moveTo>
                          <a:pt x="851" y="13"/>
                        </a:moveTo>
                        <a:lnTo>
                          <a:pt x="850" y="154"/>
                        </a:lnTo>
                        <a:lnTo>
                          <a:pt x="847" y="295"/>
                        </a:lnTo>
                        <a:lnTo>
                          <a:pt x="846" y="436"/>
                        </a:lnTo>
                        <a:lnTo>
                          <a:pt x="843" y="579"/>
                        </a:lnTo>
                        <a:lnTo>
                          <a:pt x="2" y="567"/>
                        </a:lnTo>
                        <a:lnTo>
                          <a:pt x="2" y="426"/>
                        </a:lnTo>
                        <a:lnTo>
                          <a:pt x="2" y="283"/>
                        </a:lnTo>
                        <a:lnTo>
                          <a:pt x="2" y="142"/>
                        </a:lnTo>
                        <a:lnTo>
                          <a:pt x="0" y="0"/>
                        </a:lnTo>
                        <a:lnTo>
                          <a:pt x="851" y="13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2" name="Freeform 31"/>
                  <p:cNvSpPr>
                    <a:spLocks/>
                  </p:cNvSpPr>
                  <p:nvPr/>
                </p:nvSpPr>
                <p:spPr bwMode="auto">
                  <a:xfrm>
                    <a:off x="1971" y="2509"/>
                    <a:ext cx="320" cy="192"/>
                  </a:xfrm>
                  <a:custGeom>
                    <a:avLst/>
                    <a:gdLst/>
                    <a:ahLst/>
                    <a:cxnLst>
                      <a:cxn ang="0">
                        <a:pos x="792" y="11"/>
                      </a:cxn>
                      <a:cxn ang="0">
                        <a:pos x="791" y="152"/>
                      </a:cxn>
                      <a:cxn ang="0">
                        <a:pos x="788" y="293"/>
                      </a:cxn>
                      <a:cxn ang="0">
                        <a:pos x="787" y="435"/>
                      </a:cxn>
                      <a:cxn ang="0">
                        <a:pos x="784" y="576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792" y="11"/>
                      </a:cxn>
                    </a:cxnLst>
                    <a:rect l="0" t="0" r="r" b="b"/>
                    <a:pathLst>
                      <a:path w="792" h="576">
                        <a:moveTo>
                          <a:pt x="792" y="11"/>
                        </a:moveTo>
                        <a:lnTo>
                          <a:pt x="791" y="152"/>
                        </a:lnTo>
                        <a:lnTo>
                          <a:pt x="788" y="293"/>
                        </a:lnTo>
                        <a:lnTo>
                          <a:pt x="787" y="435"/>
                        </a:lnTo>
                        <a:lnTo>
                          <a:pt x="784" y="576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792" y="11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3" name="Freeform 32"/>
                  <p:cNvSpPr>
                    <a:spLocks/>
                  </p:cNvSpPr>
                  <p:nvPr/>
                </p:nvSpPr>
                <p:spPr bwMode="auto">
                  <a:xfrm>
                    <a:off x="1973" y="2509"/>
                    <a:ext cx="297" cy="192"/>
                  </a:xfrm>
                  <a:custGeom>
                    <a:avLst/>
                    <a:gdLst/>
                    <a:ahLst/>
                    <a:cxnLst>
                      <a:cxn ang="0">
                        <a:pos x="738" y="11"/>
                      </a:cxn>
                      <a:cxn ang="0">
                        <a:pos x="736" y="152"/>
                      </a:cxn>
                      <a:cxn ang="0">
                        <a:pos x="733" y="293"/>
                      </a:cxn>
                      <a:cxn ang="0">
                        <a:pos x="732" y="434"/>
                      </a:cxn>
                      <a:cxn ang="0">
                        <a:pos x="729" y="576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2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738" y="11"/>
                      </a:cxn>
                    </a:cxnLst>
                    <a:rect l="0" t="0" r="r" b="b"/>
                    <a:pathLst>
                      <a:path w="738" h="576">
                        <a:moveTo>
                          <a:pt x="738" y="11"/>
                        </a:moveTo>
                        <a:lnTo>
                          <a:pt x="736" y="152"/>
                        </a:lnTo>
                        <a:lnTo>
                          <a:pt x="733" y="293"/>
                        </a:lnTo>
                        <a:lnTo>
                          <a:pt x="732" y="434"/>
                        </a:lnTo>
                        <a:lnTo>
                          <a:pt x="729" y="576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2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738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4" name="Freeform 33"/>
                  <p:cNvSpPr>
                    <a:spLocks/>
                  </p:cNvSpPr>
                  <p:nvPr/>
                </p:nvSpPr>
                <p:spPr bwMode="auto">
                  <a:xfrm>
                    <a:off x="1975" y="2509"/>
                    <a:ext cx="273" cy="192"/>
                  </a:xfrm>
                  <a:custGeom>
                    <a:avLst/>
                    <a:gdLst/>
                    <a:ahLst/>
                    <a:cxnLst>
                      <a:cxn ang="0">
                        <a:pos x="679" y="10"/>
                      </a:cxn>
                      <a:cxn ang="0">
                        <a:pos x="678" y="151"/>
                      </a:cxn>
                      <a:cxn ang="0">
                        <a:pos x="675" y="292"/>
                      </a:cxn>
                      <a:cxn ang="0">
                        <a:pos x="674" y="434"/>
                      </a:cxn>
                      <a:cxn ang="0">
                        <a:pos x="671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79" y="10"/>
                      </a:cxn>
                    </a:cxnLst>
                    <a:rect l="0" t="0" r="r" b="b"/>
                    <a:pathLst>
                      <a:path w="679" h="575">
                        <a:moveTo>
                          <a:pt x="679" y="10"/>
                        </a:moveTo>
                        <a:lnTo>
                          <a:pt x="678" y="151"/>
                        </a:lnTo>
                        <a:lnTo>
                          <a:pt x="675" y="292"/>
                        </a:lnTo>
                        <a:lnTo>
                          <a:pt x="674" y="434"/>
                        </a:lnTo>
                        <a:lnTo>
                          <a:pt x="671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79" y="1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5" name="Freeform 34"/>
                  <p:cNvSpPr>
                    <a:spLocks/>
                  </p:cNvSpPr>
                  <p:nvPr/>
                </p:nvSpPr>
                <p:spPr bwMode="auto">
                  <a:xfrm>
                    <a:off x="1976" y="2509"/>
                    <a:ext cx="252" cy="192"/>
                  </a:xfrm>
                  <a:custGeom>
                    <a:avLst/>
                    <a:gdLst/>
                    <a:ahLst/>
                    <a:cxnLst>
                      <a:cxn ang="0">
                        <a:pos x="624" y="10"/>
                      </a:cxn>
                      <a:cxn ang="0">
                        <a:pos x="623" y="151"/>
                      </a:cxn>
                      <a:cxn ang="0">
                        <a:pos x="620" y="292"/>
                      </a:cxn>
                      <a:cxn ang="0">
                        <a:pos x="619" y="434"/>
                      </a:cxn>
                      <a:cxn ang="0">
                        <a:pos x="616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24" y="10"/>
                      </a:cxn>
                    </a:cxnLst>
                    <a:rect l="0" t="0" r="r" b="b"/>
                    <a:pathLst>
                      <a:path w="624" h="575">
                        <a:moveTo>
                          <a:pt x="624" y="10"/>
                        </a:moveTo>
                        <a:lnTo>
                          <a:pt x="623" y="151"/>
                        </a:lnTo>
                        <a:lnTo>
                          <a:pt x="620" y="292"/>
                        </a:lnTo>
                        <a:lnTo>
                          <a:pt x="619" y="434"/>
                        </a:lnTo>
                        <a:lnTo>
                          <a:pt x="616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24" y="1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6" name="Freeform 35"/>
                  <p:cNvSpPr>
                    <a:spLocks/>
                  </p:cNvSpPr>
                  <p:nvPr/>
                </p:nvSpPr>
                <p:spPr bwMode="auto">
                  <a:xfrm>
                    <a:off x="1977" y="2509"/>
                    <a:ext cx="231" cy="192"/>
                  </a:xfrm>
                  <a:custGeom>
                    <a:avLst/>
                    <a:gdLst/>
                    <a:ahLst/>
                    <a:cxnLst>
                      <a:cxn ang="0">
                        <a:pos x="572" y="8"/>
                      </a:cxn>
                      <a:cxn ang="0">
                        <a:pos x="570" y="149"/>
                      </a:cxn>
                      <a:cxn ang="0">
                        <a:pos x="568" y="290"/>
                      </a:cxn>
                      <a:cxn ang="0">
                        <a:pos x="566" y="433"/>
                      </a:cxn>
                      <a:cxn ang="0">
                        <a:pos x="564" y="574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572" y="8"/>
                      </a:cxn>
                    </a:cxnLst>
                    <a:rect l="0" t="0" r="r" b="b"/>
                    <a:pathLst>
                      <a:path w="572" h="574">
                        <a:moveTo>
                          <a:pt x="572" y="8"/>
                        </a:moveTo>
                        <a:lnTo>
                          <a:pt x="570" y="149"/>
                        </a:lnTo>
                        <a:lnTo>
                          <a:pt x="568" y="290"/>
                        </a:lnTo>
                        <a:lnTo>
                          <a:pt x="566" y="433"/>
                        </a:lnTo>
                        <a:lnTo>
                          <a:pt x="564" y="574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572" y="8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7" name="Freeform 36"/>
                  <p:cNvSpPr>
                    <a:spLocks/>
                  </p:cNvSpPr>
                  <p:nvPr/>
                </p:nvSpPr>
                <p:spPr bwMode="auto">
                  <a:xfrm>
                    <a:off x="1979" y="2509"/>
                    <a:ext cx="209" cy="191"/>
                  </a:xfrm>
                  <a:custGeom>
                    <a:avLst/>
                    <a:gdLst/>
                    <a:ahLst/>
                    <a:cxnLst>
                      <a:cxn ang="0">
                        <a:pos x="518" y="8"/>
                      </a:cxn>
                      <a:cxn ang="0">
                        <a:pos x="517" y="149"/>
                      </a:cxn>
                      <a:cxn ang="0">
                        <a:pos x="516" y="290"/>
                      </a:cxn>
                      <a:cxn ang="0">
                        <a:pos x="513" y="431"/>
                      </a:cxn>
                      <a:cxn ang="0">
                        <a:pos x="512" y="572"/>
                      </a:cxn>
                      <a:cxn ang="0">
                        <a:pos x="2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518" y="8"/>
                      </a:cxn>
                    </a:cxnLst>
                    <a:rect l="0" t="0" r="r" b="b"/>
                    <a:pathLst>
                      <a:path w="518" h="572">
                        <a:moveTo>
                          <a:pt x="518" y="8"/>
                        </a:moveTo>
                        <a:lnTo>
                          <a:pt x="517" y="149"/>
                        </a:lnTo>
                        <a:lnTo>
                          <a:pt x="516" y="290"/>
                        </a:lnTo>
                        <a:lnTo>
                          <a:pt x="513" y="431"/>
                        </a:lnTo>
                        <a:lnTo>
                          <a:pt x="512" y="572"/>
                        </a:lnTo>
                        <a:lnTo>
                          <a:pt x="2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518" y="8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8" name="Freeform 37"/>
                  <p:cNvSpPr>
                    <a:spLocks/>
                  </p:cNvSpPr>
                  <p:nvPr/>
                </p:nvSpPr>
                <p:spPr bwMode="auto">
                  <a:xfrm>
                    <a:off x="1981" y="2509"/>
                    <a:ext cx="189" cy="191"/>
                  </a:xfrm>
                  <a:custGeom>
                    <a:avLst/>
                    <a:gdLst/>
                    <a:ahLst/>
                    <a:cxnLst>
                      <a:cxn ang="0">
                        <a:pos x="468" y="7"/>
                      </a:cxn>
                      <a:cxn ang="0">
                        <a:pos x="466" y="148"/>
                      </a:cxn>
                      <a:cxn ang="0">
                        <a:pos x="465" y="289"/>
                      </a:cxn>
                      <a:cxn ang="0">
                        <a:pos x="462" y="431"/>
                      </a:cxn>
                      <a:cxn ang="0">
                        <a:pos x="461" y="572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68" y="7"/>
                      </a:cxn>
                    </a:cxnLst>
                    <a:rect l="0" t="0" r="r" b="b"/>
                    <a:pathLst>
                      <a:path w="468" h="572">
                        <a:moveTo>
                          <a:pt x="468" y="7"/>
                        </a:moveTo>
                        <a:lnTo>
                          <a:pt x="466" y="148"/>
                        </a:lnTo>
                        <a:lnTo>
                          <a:pt x="465" y="289"/>
                        </a:lnTo>
                        <a:lnTo>
                          <a:pt x="462" y="431"/>
                        </a:lnTo>
                        <a:lnTo>
                          <a:pt x="461" y="572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68" y="7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299" name="Freeform 38"/>
                  <p:cNvSpPr>
                    <a:spLocks/>
                  </p:cNvSpPr>
                  <p:nvPr/>
                </p:nvSpPr>
                <p:spPr bwMode="auto">
                  <a:xfrm>
                    <a:off x="1982" y="2509"/>
                    <a:ext cx="168" cy="191"/>
                  </a:xfrm>
                  <a:custGeom>
                    <a:avLst/>
                    <a:gdLst/>
                    <a:ahLst/>
                    <a:cxnLst>
                      <a:cxn ang="0">
                        <a:pos x="419" y="7"/>
                      </a:cxn>
                      <a:cxn ang="0">
                        <a:pos x="418" y="148"/>
                      </a:cxn>
                      <a:cxn ang="0">
                        <a:pos x="417" y="289"/>
                      </a:cxn>
                      <a:cxn ang="0">
                        <a:pos x="415" y="431"/>
                      </a:cxn>
                      <a:cxn ang="0">
                        <a:pos x="414" y="572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19" y="7"/>
                      </a:cxn>
                    </a:cxnLst>
                    <a:rect l="0" t="0" r="r" b="b"/>
                    <a:pathLst>
                      <a:path w="419" h="572">
                        <a:moveTo>
                          <a:pt x="419" y="7"/>
                        </a:moveTo>
                        <a:lnTo>
                          <a:pt x="418" y="148"/>
                        </a:lnTo>
                        <a:lnTo>
                          <a:pt x="417" y="289"/>
                        </a:lnTo>
                        <a:lnTo>
                          <a:pt x="415" y="431"/>
                        </a:lnTo>
                        <a:lnTo>
                          <a:pt x="414" y="572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19" y="7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0" name="Freeform 39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52" cy="191"/>
                  </a:xfrm>
                  <a:custGeom>
                    <a:avLst/>
                    <a:gdLst/>
                    <a:ahLst/>
                    <a:cxnLst>
                      <a:cxn ang="0">
                        <a:pos x="375" y="6"/>
                      </a:cxn>
                      <a:cxn ang="0">
                        <a:pos x="374" y="147"/>
                      </a:cxn>
                      <a:cxn ang="0">
                        <a:pos x="373" y="289"/>
                      </a:cxn>
                      <a:cxn ang="0">
                        <a:pos x="371" y="430"/>
                      </a:cxn>
                      <a:cxn ang="0">
                        <a:pos x="370" y="571"/>
                      </a:cxn>
                      <a:cxn ang="0">
                        <a:pos x="1" y="566"/>
                      </a:cxn>
                      <a:cxn ang="0">
                        <a:pos x="1" y="425"/>
                      </a:cxn>
                      <a:cxn ang="0">
                        <a:pos x="1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75" y="6"/>
                      </a:cxn>
                    </a:cxnLst>
                    <a:rect l="0" t="0" r="r" b="b"/>
                    <a:pathLst>
                      <a:path w="375" h="571">
                        <a:moveTo>
                          <a:pt x="375" y="6"/>
                        </a:moveTo>
                        <a:lnTo>
                          <a:pt x="374" y="147"/>
                        </a:lnTo>
                        <a:lnTo>
                          <a:pt x="373" y="289"/>
                        </a:lnTo>
                        <a:lnTo>
                          <a:pt x="371" y="430"/>
                        </a:lnTo>
                        <a:lnTo>
                          <a:pt x="370" y="571"/>
                        </a:lnTo>
                        <a:lnTo>
                          <a:pt x="1" y="566"/>
                        </a:lnTo>
                        <a:lnTo>
                          <a:pt x="1" y="425"/>
                        </a:lnTo>
                        <a:lnTo>
                          <a:pt x="1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75" y="6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1" name="Freeform 40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35" cy="191"/>
                  </a:xfrm>
                  <a:custGeom>
                    <a:avLst/>
                    <a:gdLst/>
                    <a:ahLst/>
                    <a:cxnLst>
                      <a:cxn ang="0">
                        <a:pos x="333" y="4"/>
                      </a:cxn>
                      <a:cxn ang="0">
                        <a:pos x="332" y="147"/>
                      </a:cxn>
                      <a:cxn ang="0">
                        <a:pos x="332" y="289"/>
                      </a:cxn>
                      <a:cxn ang="0">
                        <a:pos x="331" y="430"/>
                      </a:cxn>
                      <a:cxn ang="0">
                        <a:pos x="329" y="571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33" y="4"/>
                      </a:cxn>
                    </a:cxnLst>
                    <a:rect l="0" t="0" r="r" b="b"/>
                    <a:pathLst>
                      <a:path w="333" h="571">
                        <a:moveTo>
                          <a:pt x="333" y="4"/>
                        </a:moveTo>
                        <a:lnTo>
                          <a:pt x="332" y="147"/>
                        </a:lnTo>
                        <a:lnTo>
                          <a:pt x="332" y="289"/>
                        </a:lnTo>
                        <a:lnTo>
                          <a:pt x="331" y="430"/>
                        </a:lnTo>
                        <a:lnTo>
                          <a:pt x="329" y="571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33" y="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2" name="Freeform 41"/>
                  <p:cNvSpPr>
                    <a:spLocks/>
                  </p:cNvSpPr>
                  <p:nvPr/>
                </p:nvSpPr>
                <p:spPr bwMode="auto">
                  <a:xfrm>
                    <a:off x="1881" y="2615"/>
                    <a:ext cx="168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412" y="208"/>
                      </a:cxn>
                      <a:cxn ang="0">
                        <a:pos x="417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17" h="208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412" y="208"/>
                        </a:lnTo>
                        <a:lnTo>
                          <a:pt x="417" y="2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515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3" name="Freeform 42"/>
                  <p:cNvSpPr>
                    <a:spLocks/>
                  </p:cNvSpPr>
                  <p:nvPr/>
                </p:nvSpPr>
                <p:spPr bwMode="auto">
                  <a:xfrm>
                    <a:off x="2342" y="2510"/>
                    <a:ext cx="269" cy="41"/>
                  </a:xfrm>
                  <a:custGeom>
                    <a:avLst/>
                    <a:gdLst/>
                    <a:ahLst/>
                    <a:cxnLst>
                      <a:cxn ang="0">
                        <a:pos x="0" y="15"/>
                      </a:cxn>
                      <a:cxn ang="0">
                        <a:pos x="0" y="122"/>
                      </a:cxn>
                      <a:cxn ang="0">
                        <a:pos x="666" y="117"/>
                      </a:cxn>
                      <a:cxn ang="0">
                        <a:pos x="657" y="0"/>
                      </a:cxn>
                      <a:cxn ang="0">
                        <a:pos x="0" y="15"/>
                      </a:cxn>
                    </a:cxnLst>
                    <a:rect l="0" t="0" r="r" b="b"/>
                    <a:pathLst>
                      <a:path w="666" h="122">
                        <a:moveTo>
                          <a:pt x="0" y="15"/>
                        </a:moveTo>
                        <a:lnTo>
                          <a:pt x="0" y="122"/>
                        </a:lnTo>
                        <a:lnTo>
                          <a:pt x="666" y="117"/>
                        </a:lnTo>
                        <a:lnTo>
                          <a:pt x="657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rgbClr val="1C35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4" name="Freeform 43"/>
                  <p:cNvSpPr>
                    <a:spLocks/>
                  </p:cNvSpPr>
                  <p:nvPr/>
                </p:nvSpPr>
                <p:spPr bwMode="auto">
                  <a:xfrm>
                    <a:off x="2607" y="2510"/>
                    <a:ext cx="138" cy="46"/>
                  </a:xfrm>
                  <a:custGeom>
                    <a:avLst/>
                    <a:gdLst/>
                    <a:ahLst/>
                    <a:cxnLst>
                      <a:cxn ang="0">
                        <a:pos x="341" y="28"/>
                      </a:cxn>
                      <a:cxn ang="0">
                        <a:pos x="341" y="137"/>
                      </a:cxn>
                      <a:cxn ang="0">
                        <a:pos x="2" y="109"/>
                      </a:cxn>
                      <a:cxn ang="0">
                        <a:pos x="0" y="0"/>
                      </a:cxn>
                      <a:cxn ang="0">
                        <a:pos x="341" y="28"/>
                      </a:cxn>
                    </a:cxnLst>
                    <a:rect l="0" t="0" r="r" b="b"/>
                    <a:pathLst>
                      <a:path w="341" h="137">
                        <a:moveTo>
                          <a:pt x="341" y="28"/>
                        </a:moveTo>
                        <a:lnTo>
                          <a:pt x="341" y="137"/>
                        </a:lnTo>
                        <a:lnTo>
                          <a:pt x="2" y="109"/>
                        </a:lnTo>
                        <a:lnTo>
                          <a:pt x="0" y="0"/>
                        </a:lnTo>
                        <a:lnTo>
                          <a:pt x="341" y="28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5" name="Freeform 44"/>
                  <p:cNvSpPr>
                    <a:spLocks/>
                  </p:cNvSpPr>
                  <p:nvPr/>
                </p:nvSpPr>
                <p:spPr bwMode="auto">
                  <a:xfrm>
                    <a:off x="2293" y="2532"/>
                    <a:ext cx="303" cy="259"/>
                  </a:xfrm>
                  <a:custGeom>
                    <a:avLst/>
                    <a:gdLst/>
                    <a:ahLst/>
                    <a:cxnLst>
                      <a:cxn ang="0">
                        <a:pos x="755" y="0"/>
                      </a:cxn>
                      <a:cxn ang="0">
                        <a:pos x="0" y="10"/>
                      </a:cxn>
                      <a:cxn ang="0">
                        <a:pos x="0" y="745"/>
                      </a:cxn>
                      <a:cxn ang="0">
                        <a:pos x="755" y="777"/>
                      </a:cxn>
                      <a:cxn ang="0">
                        <a:pos x="755" y="0"/>
                      </a:cxn>
                    </a:cxnLst>
                    <a:rect l="0" t="0" r="r" b="b"/>
                    <a:pathLst>
                      <a:path w="755" h="777">
                        <a:moveTo>
                          <a:pt x="755" y="0"/>
                        </a:moveTo>
                        <a:lnTo>
                          <a:pt x="0" y="10"/>
                        </a:lnTo>
                        <a:lnTo>
                          <a:pt x="0" y="745"/>
                        </a:lnTo>
                        <a:lnTo>
                          <a:pt x="755" y="777"/>
                        </a:lnTo>
                        <a:lnTo>
                          <a:pt x="755" y="0"/>
                        </a:lnTo>
                        <a:close/>
                      </a:path>
                    </a:pathLst>
                  </a:custGeom>
                  <a:solidFill>
                    <a:srgbClr val="8CA5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6" name="Freeform 45"/>
                  <p:cNvSpPr>
                    <a:spLocks/>
                  </p:cNvSpPr>
                  <p:nvPr/>
                </p:nvSpPr>
                <p:spPr bwMode="auto">
                  <a:xfrm>
                    <a:off x="2300" y="2538"/>
                    <a:ext cx="289" cy="263"/>
                  </a:xfrm>
                  <a:custGeom>
                    <a:avLst/>
                    <a:gdLst/>
                    <a:ahLst/>
                    <a:cxnLst>
                      <a:cxn ang="0">
                        <a:pos x="718" y="0"/>
                      </a:cxn>
                      <a:cxn ang="0">
                        <a:pos x="0" y="12"/>
                      </a:cxn>
                      <a:cxn ang="0">
                        <a:pos x="0" y="755"/>
                      </a:cxn>
                      <a:cxn ang="0">
                        <a:pos x="718" y="788"/>
                      </a:cxn>
                      <a:cxn ang="0">
                        <a:pos x="718" y="0"/>
                      </a:cxn>
                    </a:cxnLst>
                    <a:rect l="0" t="0" r="r" b="b"/>
                    <a:pathLst>
                      <a:path w="718" h="788">
                        <a:moveTo>
                          <a:pt x="718" y="0"/>
                        </a:moveTo>
                        <a:lnTo>
                          <a:pt x="0" y="12"/>
                        </a:lnTo>
                        <a:lnTo>
                          <a:pt x="0" y="755"/>
                        </a:lnTo>
                        <a:lnTo>
                          <a:pt x="718" y="788"/>
                        </a:lnTo>
                        <a:lnTo>
                          <a:pt x="718" y="0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7" name="Freeform 46"/>
                  <p:cNvSpPr>
                    <a:spLocks/>
                  </p:cNvSpPr>
                  <p:nvPr/>
                </p:nvSpPr>
                <p:spPr bwMode="auto">
                  <a:xfrm>
                    <a:off x="2188" y="2623"/>
                    <a:ext cx="40" cy="62"/>
                  </a:xfrm>
                  <a:custGeom>
                    <a:avLst/>
                    <a:gdLst/>
                    <a:ahLst/>
                    <a:cxnLst>
                      <a:cxn ang="0">
                        <a:pos x="99" y="1"/>
                      </a:cxn>
                      <a:cxn ang="0">
                        <a:pos x="99" y="183"/>
                      </a:cxn>
                      <a:cxn ang="0">
                        <a:pos x="0" y="186"/>
                      </a:cxn>
                      <a:cxn ang="0">
                        <a:pos x="0" y="0"/>
                      </a:cxn>
                      <a:cxn ang="0">
                        <a:pos x="99" y="1"/>
                      </a:cxn>
                    </a:cxnLst>
                    <a:rect l="0" t="0" r="r" b="b"/>
                    <a:pathLst>
                      <a:path w="99" h="186">
                        <a:moveTo>
                          <a:pt x="99" y="1"/>
                        </a:moveTo>
                        <a:lnTo>
                          <a:pt x="99" y="183"/>
                        </a:lnTo>
                        <a:lnTo>
                          <a:pt x="0" y="186"/>
                        </a:lnTo>
                        <a:lnTo>
                          <a:pt x="0" y="0"/>
                        </a:lnTo>
                        <a:lnTo>
                          <a:pt x="99" y="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8" name="Freeform 47"/>
                  <p:cNvSpPr>
                    <a:spLocks/>
                  </p:cNvSpPr>
                  <p:nvPr/>
                </p:nvSpPr>
                <p:spPr bwMode="auto">
                  <a:xfrm>
                    <a:off x="2191" y="2629"/>
                    <a:ext cx="33" cy="50"/>
                  </a:xfrm>
                  <a:custGeom>
                    <a:avLst/>
                    <a:gdLst/>
                    <a:ahLst/>
                    <a:cxnLst>
                      <a:cxn ang="0">
                        <a:pos x="80" y="1"/>
                      </a:cxn>
                      <a:cxn ang="0">
                        <a:pos x="80" y="150"/>
                      </a:cxn>
                      <a:cxn ang="0">
                        <a:pos x="0" y="152"/>
                      </a:cxn>
                      <a:cxn ang="0">
                        <a:pos x="0" y="0"/>
                      </a:cxn>
                      <a:cxn ang="0">
                        <a:pos x="80" y="1"/>
                      </a:cxn>
                    </a:cxnLst>
                    <a:rect l="0" t="0" r="r" b="b"/>
                    <a:pathLst>
                      <a:path w="80" h="152">
                        <a:moveTo>
                          <a:pt x="80" y="1"/>
                        </a:moveTo>
                        <a:lnTo>
                          <a:pt x="80" y="150"/>
                        </a:lnTo>
                        <a:lnTo>
                          <a:pt x="0" y="152"/>
                        </a:lnTo>
                        <a:lnTo>
                          <a:pt x="0" y="0"/>
                        </a:lnTo>
                        <a:lnTo>
                          <a:pt x="80" y="1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09" name="Freeform 48"/>
                  <p:cNvSpPr>
                    <a:spLocks/>
                  </p:cNvSpPr>
                  <p:nvPr/>
                </p:nvSpPr>
                <p:spPr bwMode="auto">
                  <a:xfrm>
                    <a:off x="1698" y="2615"/>
                    <a:ext cx="183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72"/>
                      </a:cxn>
                      <a:cxn ang="0">
                        <a:pos x="454" y="184"/>
                      </a:cxn>
                      <a:cxn ang="0">
                        <a:pos x="45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4" h="184">
                        <a:moveTo>
                          <a:pt x="0" y="0"/>
                        </a:moveTo>
                        <a:lnTo>
                          <a:pt x="0" y="172"/>
                        </a:lnTo>
                        <a:lnTo>
                          <a:pt x="454" y="184"/>
                        </a:lnTo>
                        <a:lnTo>
                          <a:pt x="4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0" name="Freeform 49"/>
                  <p:cNvSpPr>
                    <a:spLocks/>
                  </p:cNvSpPr>
                  <p:nvPr/>
                </p:nvSpPr>
                <p:spPr bwMode="auto">
                  <a:xfrm>
                    <a:off x="1703" y="2617"/>
                    <a:ext cx="174" cy="5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4"/>
                      </a:cxn>
                      <a:cxn ang="0">
                        <a:pos x="432" y="174"/>
                      </a:cxn>
                      <a:cxn ang="0">
                        <a:pos x="432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2" h="174">
                        <a:moveTo>
                          <a:pt x="0" y="0"/>
                        </a:moveTo>
                        <a:lnTo>
                          <a:pt x="0" y="164"/>
                        </a:lnTo>
                        <a:lnTo>
                          <a:pt x="432" y="174"/>
                        </a:lnTo>
                        <a:lnTo>
                          <a:pt x="432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1" name="Freeform 50"/>
                  <p:cNvSpPr>
                    <a:spLocks/>
                  </p:cNvSpPr>
                  <p:nvPr/>
                </p:nvSpPr>
                <p:spPr bwMode="auto">
                  <a:xfrm>
                    <a:off x="1674" y="2672"/>
                    <a:ext cx="330" cy="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8"/>
                      </a:cxn>
                      <a:cxn ang="0">
                        <a:pos x="817" y="189"/>
                      </a:cxn>
                      <a:cxn ang="0">
                        <a:pos x="817" y="18"/>
                      </a:cxn>
                      <a:cxn ang="0">
                        <a:pos x="808" y="18"/>
                      </a:cxn>
                      <a:cxn ang="0">
                        <a:pos x="782" y="16"/>
                      </a:cxn>
                      <a:cxn ang="0">
                        <a:pos x="740" y="16"/>
                      </a:cxn>
                      <a:cxn ang="0">
                        <a:pos x="687" y="15"/>
                      </a:cxn>
                      <a:cxn ang="0">
                        <a:pos x="624" y="14"/>
                      </a:cxn>
                      <a:cxn ang="0">
                        <a:pos x="555" y="12"/>
                      </a:cxn>
                      <a:cxn ang="0">
                        <a:pos x="479" y="11"/>
                      </a:cxn>
                      <a:cxn ang="0">
                        <a:pos x="403" y="8"/>
                      </a:cxn>
                      <a:cxn ang="0">
                        <a:pos x="326" y="7"/>
                      </a:cxn>
                      <a:cxn ang="0">
                        <a:pos x="251" y="6"/>
                      </a:cxn>
                      <a:cxn ang="0">
                        <a:pos x="182" y="4"/>
                      </a:cxn>
                      <a:cxn ang="0">
                        <a:pos x="121" y="3"/>
                      </a:cxn>
                      <a:cxn ang="0">
                        <a:pos x="69" y="2"/>
                      </a:cxn>
                      <a:cxn ang="0">
                        <a:pos x="30" y="2"/>
                      </a:cxn>
                      <a:cxn ang="0">
                        <a:pos x="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817" h="189">
                        <a:moveTo>
                          <a:pt x="0" y="0"/>
                        </a:moveTo>
                        <a:lnTo>
                          <a:pt x="0" y="168"/>
                        </a:lnTo>
                        <a:lnTo>
                          <a:pt x="817" y="189"/>
                        </a:lnTo>
                        <a:lnTo>
                          <a:pt x="817" y="18"/>
                        </a:lnTo>
                        <a:lnTo>
                          <a:pt x="808" y="18"/>
                        </a:lnTo>
                        <a:lnTo>
                          <a:pt x="782" y="16"/>
                        </a:lnTo>
                        <a:lnTo>
                          <a:pt x="740" y="16"/>
                        </a:lnTo>
                        <a:lnTo>
                          <a:pt x="687" y="15"/>
                        </a:lnTo>
                        <a:lnTo>
                          <a:pt x="624" y="14"/>
                        </a:lnTo>
                        <a:lnTo>
                          <a:pt x="555" y="12"/>
                        </a:lnTo>
                        <a:lnTo>
                          <a:pt x="479" y="11"/>
                        </a:lnTo>
                        <a:lnTo>
                          <a:pt x="403" y="8"/>
                        </a:lnTo>
                        <a:lnTo>
                          <a:pt x="326" y="7"/>
                        </a:lnTo>
                        <a:lnTo>
                          <a:pt x="251" y="6"/>
                        </a:lnTo>
                        <a:lnTo>
                          <a:pt x="182" y="4"/>
                        </a:lnTo>
                        <a:lnTo>
                          <a:pt x="121" y="3"/>
                        </a:lnTo>
                        <a:lnTo>
                          <a:pt x="69" y="2"/>
                        </a:lnTo>
                        <a:lnTo>
                          <a:pt x="30" y="2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2" name="Freeform 51"/>
                  <p:cNvSpPr>
                    <a:spLocks/>
                  </p:cNvSpPr>
                  <p:nvPr/>
                </p:nvSpPr>
                <p:spPr bwMode="auto">
                  <a:xfrm>
                    <a:off x="1682" y="2677"/>
                    <a:ext cx="315" cy="5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49"/>
                      </a:cxn>
                      <a:cxn ang="0">
                        <a:pos x="778" y="170"/>
                      </a:cxn>
                      <a:cxn ang="0">
                        <a:pos x="778" y="17"/>
                      </a:cxn>
                      <a:cxn ang="0">
                        <a:pos x="769" y="17"/>
                      </a:cxn>
                      <a:cxn ang="0">
                        <a:pos x="743" y="16"/>
                      </a:cxn>
                      <a:cxn ang="0">
                        <a:pos x="705" y="16"/>
                      </a:cxn>
                      <a:cxn ang="0">
                        <a:pos x="654" y="15"/>
                      </a:cxn>
                      <a:cxn ang="0">
                        <a:pos x="594" y="13"/>
                      </a:cxn>
                      <a:cxn ang="0">
                        <a:pos x="527" y="12"/>
                      </a:cxn>
                      <a:cxn ang="0">
                        <a:pos x="457" y="11"/>
                      </a:cxn>
                      <a:cxn ang="0">
                        <a:pos x="384" y="8"/>
                      </a:cxn>
                      <a:cxn ang="0">
                        <a:pos x="310" y="7"/>
                      </a:cxn>
                      <a:cxn ang="0">
                        <a:pos x="240" y="5"/>
                      </a:cxn>
                      <a:cxn ang="0">
                        <a:pos x="174" y="4"/>
                      </a:cxn>
                      <a:cxn ang="0">
                        <a:pos x="116" y="3"/>
                      </a:cxn>
                      <a:cxn ang="0">
                        <a:pos x="67" y="1"/>
                      </a:cxn>
                      <a:cxn ang="0">
                        <a:pos x="29" y="1"/>
                      </a:cxn>
                      <a:cxn ang="0">
                        <a:pos x="7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78" h="170">
                        <a:moveTo>
                          <a:pt x="0" y="0"/>
                        </a:moveTo>
                        <a:lnTo>
                          <a:pt x="0" y="149"/>
                        </a:lnTo>
                        <a:lnTo>
                          <a:pt x="778" y="170"/>
                        </a:lnTo>
                        <a:lnTo>
                          <a:pt x="778" y="17"/>
                        </a:lnTo>
                        <a:lnTo>
                          <a:pt x="769" y="17"/>
                        </a:lnTo>
                        <a:lnTo>
                          <a:pt x="743" y="16"/>
                        </a:lnTo>
                        <a:lnTo>
                          <a:pt x="705" y="16"/>
                        </a:lnTo>
                        <a:lnTo>
                          <a:pt x="654" y="15"/>
                        </a:lnTo>
                        <a:lnTo>
                          <a:pt x="594" y="13"/>
                        </a:lnTo>
                        <a:lnTo>
                          <a:pt x="527" y="12"/>
                        </a:lnTo>
                        <a:lnTo>
                          <a:pt x="457" y="11"/>
                        </a:lnTo>
                        <a:lnTo>
                          <a:pt x="384" y="8"/>
                        </a:lnTo>
                        <a:lnTo>
                          <a:pt x="310" y="7"/>
                        </a:lnTo>
                        <a:lnTo>
                          <a:pt x="240" y="5"/>
                        </a:lnTo>
                        <a:lnTo>
                          <a:pt x="174" y="4"/>
                        </a:lnTo>
                        <a:lnTo>
                          <a:pt x="116" y="3"/>
                        </a:lnTo>
                        <a:lnTo>
                          <a:pt x="67" y="1"/>
                        </a:lnTo>
                        <a:lnTo>
                          <a:pt x="29" y="1"/>
                        </a:lnTo>
                        <a:lnTo>
                          <a:pt x="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B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3" name="Freeform 52"/>
                  <p:cNvSpPr>
                    <a:spLocks/>
                  </p:cNvSpPr>
                  <p:nvPr/>
                </p:nvSpPr>
                <p:spPr bwMode="auto">
                  <a:xfrm>
                    <a:off x="1715" y="2687"/>
                    <a:ext cx="105" cy="1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0" y="7"/>
                      </a:cxn>
                      <a:cxn ang="0">
                        <a:pos x="260" y="51"/>
                      </a:cxn>
                      <a:cxn ang="0">
                        <a:pos x="0" y="4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0" h="51">
                        <a:moveTo>
                          <a:pt x="0" y="0"/>
                        </a:moveTo>
                        <a:lnTo>
                          <a:pt x="260" y="7"/>
                        </a:lnTo>
                        <a:lnTo>
                          <a:pt x="260" y="51"/>
                        </a:lnTo>
                        <a:lnTo>
                          <a:pt x="0" y="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4" name="Freeform 53"/>
                  <p:cNvSpPr>
                    <a:spLocks/>
                  </p:cNvSpPr>
                  <p:nvPr/>
                </p:nvSpPr>
                <p:spPr bwMode="auto">
                  <a:xfrm>
                    <a:off x="1719" y="2689"/>
                    <a:ext cx="98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4" y="6"/>
                      </a:cxn>
                      <a:cxn ang="0">
                        <a:pos x="244" y="36"/>
                      </a:cxn>
                      <a:cxn ang="0">
                        <a:pos x="0" y="3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4" h="36">
                        <a:moveTo>
                          <a:pt x="0" y="0"/>
                        </a:moveTo>
                        <a:lnTo>
                          <a:pt x="244" y="6"/>
                        </a:lnTo>
                        <a:lnTo>
                          <a:pt x="244" y="36"/>
                        </a:lnTo>
                        <a:lnTo>
                          <a:pt x="0" y="3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5" name="Freeform 54"/>
                  <p:cNvSpPr>
                    <a:spLocks/>
                  </p:cNvSpPr>
                  <p:nvPr/>
                </p:nvSpPr>
                <p:spPr bwMode="auto">
                  <a:xfrm>
                    <a:off x="1843" y="2689"/>
                    <a:ext cx="104" cy="17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44"/>
                      </a:cxn>
                      <a:cxn ang="0">
                        <a:pos x="260" y="51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51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44"/>
                        </a:lnTo>
                        <a:lnTo>
                          <a:pt x="260" y="51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6" name="Freeform 55"/>
                  <p:cNvSpPr>
                    <a:spLocks/>
                  </p:cNvSpPr>
                  <p:nvPr/>
                </p:nvSpPr>
                <p:spPr bwMode="auto">
                  <a:xfrm>
                    <a:off x="1846" y="2692"/>
                    <a:ext cx="99" cy="12"/>
                  </a:xfrm>
                  <a:custGeom>
                    <a:avLst/>
                    <a:gdLst/>
                    <a:ahLst/>
                    <a:cxnLst>
                      <a:cxn ang="0">
                        <a:pos x="244" y="5"/>
                      </a:cxn>
                      <a:cxn ang="0">
                        <a:pos x="0" y="0"/>
                      </a:cxn>
                      <a:cxn ang="0">
                        <a:pos x="0" y="31"/>
                      </a:cxn>
                      <a:cxn ang="0">
                        <a:pos x="244" y="36"/>
                      </a:cxn>
                      <a:cxn ang="0">
                        <a:pos x="244" y="5"/>
                      </a:cxn>
                    </a:cxnLst>
                    <a:rect l="0" t="0" r="r" b="b"/>
                    <a:pathLst>
                      <a:path w="244" h="36">
                        <a:moveTo>
                          <a:pt x="244" y="5"/>
                        </a:moveTo>
                        <a:lnTo>
                          <a:pt x="0" y="0"/>
                        </a:lnTo>
                        <a:lnTo>
                          <a:pt x="0" y="31"/>
                        </a:lnTo>
                        <a:lnTo>
                          <a:pt x="244" y="36"/>
                        </a:lnTo>
                        <a:lnTo>
                          <a:pt x="244" y="5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7" name="Freeform 56"/>
                  <p:cNvSpPr>
                    <a:spLocks/>
                  </p:cNvSpPr>
                  <p:nvPr/>
                </p:nvSpPr>
                <p:spPr bwMode="auto">
                  <a:xfrm>
                    <a:off x="1713" y="2625"/>
                    <a:ext cx="65" cy="1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3"/>
                      </a:cxn>
                      <a:cxn ang="0">
                        <a:pos x="163" y="31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1">
                        <a:moveTo>
                          <a:pt x="0" y="0"/>
                        </a:moveTo>
                        <a:lnTo>
                          <a:pt x="163" y="3"/>
                        </a:lnTo>
                        <a:lnTo>
                          <a:pt x="163" y="31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8" name="Freeform 57"/>
                  <p:cNvSpPr>
                    <a:spLocks/>
                  </p:cNvSpPr>
                  <p:nvPr/>
                </p:nvSpPr>
                <p:spPr bwMode="auto">
                  <a:xfrm>
                    <a:off x="1714" y="2626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3"/>
                      </a:cxn>
                      <a:cxn ang="0">
                        <a:pos x="152" y="23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3">
                        <a:moveTo>
                          <a:pt x="0" y="0"/>
                        </a:moveTo>
                        <a:lnTo>
                          <a:pt x="152" y="3"/>
                        </a:lnTo>
                        <a:lnTo>
                          <a:pt x="152" y="23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19" name="Freeform 58"/>
                  <p:cNvSpPr>
                    <a:spLocks/>
                  </p:cNvSpPr>
                  <p:nvPr/>
                </p:nvSpPr>
                <p:spPr bwMode="auto">
                  <a:xfrm>
                    <a:off x="1791" y="2626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3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4" y="32"/>
                      </a:cxn>
                      <a:cxn ang="0">
                        <a:pos x="164" y="3"/>
                      </a:cxn>
                    </a:cxnLst>
                    <a:rect l="0" t="0" r="r" b="b"/>
                    <a:pathLst>
                      <a:path w="164" h="32">
                        <a:moveTo>
                          <a:pt x="164" y="3"/>
                        </a:move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164" y="32"/>
                        </a:lnTo>
                        <a:lnTo>
                          <a:pt x="164" y="3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0" name="Freeform 59"/>
                  <p:cNvSpPr>
                    <a:spLocks/>
                  </p:cNvSpPr>
                  <p:nvPr/>
                </p:nvSpPr>
                <p:spPr bwMode="auto">
                  <a:xfrm>
                    <a:off x="1794" y="2628"/>
                    <a:ext cx="61" cy="7"/>
                  </a:xfrm>
                  <a:custGeom>
                    <a:avLst/>
                    <a:gdLst/>
                    <a:ahLst/>
                    <a:cxnLst>
                      <a:cxn ang="0">
                        <a:pos x="153" y="4"/>
                      </a:cxn>
                      <a:cxn ang="0">
                        <a:pos x="0" y="0"/>
                      </a:cxn>
                      <a:cxn ang="0">
                        <a:pos x="0" y="20"/>
                      </a:cxn>
                      <a:cxn ang="0">
                        <a:pos x="153" y="23"/>
                      </a:cxn>
                      <a:cxn ang="0">
                        <a:pos x="153" y="4"/>
                      </a:cxn>
                    </a:cxnLst>
                    <a:rect l="0" t="0" r="r" b="b"/>
                    <a:pathLst>
                      <a:path w="153" h="23">
                        <a:moveTo>
                          <a:pt x="153" y="4"/>
                        </a:moveTo>
                        <a:lnTo>
                          <a:pt x="0" y="0"/>
                        </a:lnTo>
                        <a:lnTo>
                          <a:pt x="0" y="20"/>
                        </a:lnTo>
                        <a:lnTo>
                          <a:pt x="153" y="23"/>
                        </a:lnTo>
                        <a:lnTo>
                          <a:pt x="153" y="4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1" name="Freeform 60"/>
                  <p:cNvSpPr>
                    <a:spLocks/>
                  </p:cNvSpPr>
                  <p:nvPr/>
                </p:nvSpPr>
                <p:spPr bwMode="auto">
                  <a:xfrm>
                    <a:off x="1713" y="2642"/>
                    <a:ext cx="65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4"/>
                      </a:cxn>
                      <a:cxn ang="0">
                        <a:pos x="163" y="3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2">
                        <a:moveTo>
                          <a:pt x="0" y="0"/>
                        </a:moveTo>
                        <a:lnTo>
                          <a:pt x="163" y="4"/>
                        </a:lnTo>
                        <a:lnTo>
                          <a:pt x="163" y="3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2" name="Freeform 61"/>
                  <p:cNvSpPr>
                    <a:spLocks/>
                  </p:cNvSpPr>
                  <p:nvPr/>
                </p:nvSpPr>
                <p:spPr bwMode="auto">
                  <a:xfrm>
                    <a:off x="1714" y="2643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4"/>
                      </a:cxn>
                      <a:cxn ang="0">
                        <a:pos x="152" y="24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4">
                        <a:moveTo>
                          <a:pt x="0" y="0"/>
                        </a:moveTo>
                        <a:lnTo>
                          <a:pt x="152" y="4"/>
                        </a:lnTo>
                        <a:lnTo>
                          <a:pt x="152" y="24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3" name="Freeform 62"/>
                  <p:cNvSpPr>
                    <a:spLocks/>
                  </p:cNvSpPr>
                  <p:nvPr/>
                </p:nvSpPr>
                <p:spPr bwMode="auto">
                  <a:xfrm>
                    <a:off x="1791" y="2643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4"/>
                      </a:cxn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4" y="33"/>
                      </a:cxn>
                      <a:cxn ang="0">
                        <a:pos x="164" y="4"/>
                      </a:cxn>
                    </a:cxnLst>
                    <a:rect l="0" t="0" r="r" b="b"/>
                    <a:pathLst>
                      <a:path w="164" h="33">
                        <a:moveTo>
                          <a:pt x="164" y="4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64" y="33"/>
                        </a:lnTo>
                        <a:lnTo>
                          <a:pt x="164" y="4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4" name="Freeform 63"/>
                  <p:cNvSpPr>
                    <a:spLocks/>
                  </p:cNvSpPr>
                  <p:nvPr/>
                </p:nvSpPr>
                <p:spPr bwMode="auto">
                  <a:xfrm>
                    <a:off x="1794" y="2645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153" y="3"/>
                      </a:cxn>
                      <a:cxn ang="0">
                        <a:pos x="0" y="0"/>
                      </a:cxn>
                      <a:cxn ang="0">
                        <a:pos x="0" y="19"/>
                      </a:cxn>
                      <a:cxn ang="0">
                        <a:pos x="153" y="23"/>
                      </a:cxn>
                      <a:cxn ang="0">
                        <a:pos x="153" y="3"/>
                      </a:cxn>
                    </a:cxnLst>
                    <a:rect l="0" t="0" r="r" b="b"/>
                    <a:pathLst>
                      <a:path w="153" h="23">
                        <a:moveTo>
                          <a:pt x="153" y="3"/>
                        </a:moveTo>
                        <a:lnTo>
                          <a:pt x="0" y="0"/>
                        </a:lnTo>
                        <a:lnTo>
                          <a:pt x="0" y="19"/>
                        </a:lnTo>
                        <a:lnTo>
                          <a:pt x="153" y="23"/>
                        </a:lnTo>
                        <a:lnTo>
                          <a:pt x="153" y="3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5" name="Freeform 64"/>
                  <p:cNvSpPr>
                    <a:spLocks/>
                  </p:cNvSpPr>
                  <p:nvPr/>
                </p:nvSpPr>
                <p:spPr bwMode="auto">
                  <a:xfrm>
                    <a:off x="1536" y="2726"/>
                    <a:ext cx="285" cy="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5"/>
                      </a:cxn>
                      <a:cxn ang="0">
                        <a:pos x="709" y="265"/>
                      </a:cxn>
                      <a:cxn ang="0">
                        <a:pos x="709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09" h="265">
                        <a:moveTo>
                          <a:pt x="0" y="0"/>
                        </a:moveTo>
                        <a:lnTo>
                          <a:pt x="0" y="245"/>
                        </a:lnTo>
                        <a:lnTo>
                          <a:pt x="709" y="265"/>
                        </a:lnTo>
                        <a:lnTo>
                          <a:pt x="709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6" name="Freeform 65"/>
                  <p:cNvSpPr>
                    <a:spLocks/>
                  </p:cNvSpPr>
                  <p:nvPr/>
                </p:nvSpPr>
                <p:spPr bwMode="auto">
                  <a:xfrm>
                    <a:off x="1542" y="2728"/>
                    <a:ext cx="272" cy="83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0" y="225"/>
                      </a:cxn>
                      <a:cxn ang="0">
                        <a:pos x="674" y="249"/>
                      </a:cxn>
                      <a:cxn ang="0">
                        <a:pos x="674" y="4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674" h="249">
                        <a:moveTo>
                          <a:pt x="1" y="0"/>
                        </a:moveTo>
                        <a:lnTo>
                          <a:pt x="0" y="225"/>
                        </a:lnTo>
                        <a:lnTo>
                          <a:pt x="674" y="249"/>
                        </a:lnTo>
                        <a:lnTo>
                          <a:pt x="674" y="4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7" name="Freeform 66"/>
                  <p:cNvSpPr>
                    <a:spLocks/>
                  </p:cNvSpPr>
                  <p:nvPr/>
                </p:nvSpPr>
                <p:spPr bwMode="auto">
                  <a:xfrm>
                    <a:off x="2596" y="2532"/>
                    <a:ext cx="183" cy="2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830"/>
                      </a:cxn>
                      <a:cxn ang="0">
                        <a:pos x="452" y="787"/>
                      </a:cxn>
                      <a:cxn ang="0">
                        <a:pos x="437" y="4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2" h="830">
                        <a:moveTo>
                          <a:pt x="0" y="0"/>
                        </a:moveTo>
                        <a:lnTo>
                          <a:pt x="0" y="830"/>
                        </a:lnTo>
                        <a:lnTo>
                          <a:pt x="452" y="787"/>
                        </a:lnTo>
                        <a:lnTo>
                          <a:pt x="437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8" name="Freeform 67"/>
                  <p:cNvSpPr>
                    <a:spLocks/>
                  </p:cNvSpPr>
                  <p:nvPr/>
                </p:nvSpPr>
                <p:spPr bwMode="auto">
                  <a:xfrm>
                    <a:off x="2228" y="2623"/>
                    <a:ext cx="70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2"/>
                      </a:cxn>
                      <a:cxn ang="0">
                        <a:pos x="172" y="186"/>
                      </a:cxn>
                      <a:cxn ang="0">
                        <a:pos x="174" y="1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4" h="186">
                        <a:moveTo>
                          <a:pt x="0" y="0"/>
                        </a:moveTo>
                        <a:lnTo>
                          <a:pt x="0" y="182"/>
                        </a:lnTo>
                        <a:lnTo>
                          <a:pt x="172" y="186"/>
                        </a:lnTo>
                        <a:lnTo>
                          <a:pt x="174" y="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29" name="Freeform 68"/>
                  <p:cNvSpPr>
                    <a:spLocks/>
                  </p:cNvSpPr>
                  <p:nvPr/>
                </p:nvSpPr>
                <p:spPr bwMode="auto">
                  <a:xfrm>
                    <a:off x="1821" y="2678"/>
                    <a:ext cx="480" cy="135"/>
                  </a:xfrm>
                  <a:custGeom>
                    <a:avLst/>
                    <a:gdLst/>
                    <a:ahLst/>
                    <a:cxnLst>
                      <a:cxn ang="0">
                        <a:pos x="452" y="0"/>
                      </a:cxn>
                      <a:cxn ang="0">
                        <a:pos x="1180" y="22"/>
                      </a:cxn>
                      <a:cxn ang="0">
                        <a:pos x="1192" y="330"/>
                      </a:cxn>
                      <a:cxn ang="0">
                        <a:pos x="0" y="405"/>
                      </a:cxn>
                      <a:cxn ang="0">
                        <a:pos x="0" y="149"/>
                      </a:cxn>
                      <a:cxn ang="0">
                        <a:pos x="452" y="171"/>
                      </a:cxn>
                      <a:cxn ang="0">
                        <a:pos x="452" y="0"/>
                      </a:cxn>
                    </a:cxnLst>
                    <a:rect l="0" t="0" r="r" b="b"/>
                    <a:pathLst>
                      <a:path w="1192" h="405">
                        <a:moveTo>
                          <a:pt x="452" y="0"/>
                        </a:moveTo>
                        <a:lnTo>
                          <a:pt x="1180" y="22"/>
                        </a:lnTo>
                        <a:lnTo>
                          <a:pt x="1192" y="330"/>
                        </a:lnTo>
                        <a:lnTo>
                          <a:pt x="0" y="405"/>
                        </a:lnTo>
                        <a:lnTo>
                          <a:pt x="0" y="149"/>
                        </a:lnTo>
                        <a:lnTo>
                          <a:pt x="452" y="171"/>
                        </a:lnTo>
                        <a:lnTo>
                          <a:pt x="452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0" name="Freeform 69"/>
                  <p:cNvSpPr>
                    <a:spLocks/>
                  </p:cNvSpPr>
                  <p:nvPr/>
                </p:nvSpPr>
                <p:spPr bwMode="auto">
                  <a:xfrm>
                    <a:off x="2299" y="2614"/>
                    <a:ext cx="167" cy="8"/>
                  </a:xfrm>
                  <a:custGeom>
                    <a:avLst/>
                    <a:gdLst/>
                    <a:ahLst/>
                    <a:cxnLst>
                      <a:cxn ang="0">
                        <a:pos x="207" y="0"/>
                      </a:cxn>
                      <a:cxn ang="0">
                        <a:pos x="248" y="1"/>
                      </a:cxn>
                      <a:cxn ang="0">
                        <a:pos x="288" y="1"/>
                      </a:cxn>
                      <a:cxn ang="0">
                        <a:pos x="322" y="4"/>
                      </a:cxn>
                      <a:cxn ang="0">
                        <a:pos x="353" y="5"/>
                      </a:cxn>
                      <a:cxn ang="0">
                        <a:pos x="378" y="8"/>
                      </a:cxn>
                      <a:cxn ang="0">
                        <a:pos x="398" y="9"/>
                      </a:cxn>
                      <a:cxn ang="0">
                        <a:pos x="410" y="12"/>
                      </a:cxn>
                      <a:cxn ang="0">
                        <a:pos x="414" y="14"/>
                      </a:cxn>
                      <a:cxn ang="0">
                        <a:pos x="410" y="17"/>
                      </a:cxn>
                      <a:cxn ang="0">
                        <a:pos x="398" y="18"/>
                      </a:cxn>
                      <a:cxn ang="0">
                        <a:pos x="378" y="21"/>
                      </a:cxn>
                      <a:cxn ang="0">
                        <a:pos x="353" y="22"/>
                      </a:cxn>
                      <a:cxn ang="0">
                        <a:pos x="322" y="24"/>
                      </a:cxn>
                      <a:cxn ang="0">
                        <a:pos x="288" y="24"/>
                      </a:cxn>
                      <a:cxn ang="0">
                        <a:pos x="248" y="24"/>
                      </a:cxn>
                      <a:cxn ang="0">
                        <a:pos x="207" y="24"/>
                      </a:cxn>
                      <a:cxn ang="0">
                        <a:pos x="165" y="22"/>
                      </a:cxn>
                      <a:cxn ang="0">
                        <a:pos x="127" y="21"/>
                      </a:cxn>
                      <a:cxn ang="0">
                        <a:pos x="92" y="20"/>
                      </a:cxn>
                      <a:cxn ang="0">
                        <a:pos x="61" y="18"/>
                      </a:cxn>
                      <a:cxn ang="0">
                        <a:pos x="36" y="16"/>
                      </a:cxn>
                      <a:cxn ang="0">
                        <a:pos x="16" y="13"/>
                      </a:cxn>
                      <a:cxn ang="0">
                        <a:pos x="4" y="12"/>
                      </a:cxn>
                      <a:cxn ang="0">
                        <a:pos x="0" y="9"/>
                      </a:cxn>
                      <a:cxn ang="0">
                        <a:pos x="4" y="6"/>
                      </a:cxn>
                      <a:cxn ang="0">
                        <a:pos x="16" y="4"/>
                      </a:cxn>
                      <a:cxn ang="0">
                        <a:pos x="36" y="2"/>
                      </a:cxn>
                      <a:cxn ang="0">
                        <a:pos x="61" y="1"/>
                      </a:cxn>
                      <a:cxn ang="0">
                        <a:pos x="92" y="0"/>
                      </a:cxn>
                      <a:cxn ang="0">
                        <a:pos x="127" y="0"/>
                      </a:cxn>
                      <a:cxn ang="0">
                        <a:pos x="165" y="0"/>
                      </a:cxn>
                      <a:cxn ang="0">
                        <a:pos x="207" y="0"/>
                      </a:cxn>
                    </a:cxnLst>
                    <a:rect l="0" t="0" r="r" b="b"/>
                    <a:pathLst>
                      <a:path w="414" h="24">
                        <a:moveTo>
                          <a:pt x="207" y="0"/>
                        </a:moveTo>
                        <a:lnTo>
                          <a:pt x="248" y="1"/>
                        </a:lnTo>
                        <a:lnTo>
                          <a:pt x="288" y="1"/>
                        </a:lnTo>
                        <a:lnTo>
                          <a:pt x="322" y="4"/>
                        </a:lnTo>
                        <a:lnTo>
                          <a:pt x="353" y="5"/>
                        </a:lnTo>
                        <a:lnTo>
                          <a:pt x="378" y="8"/>
                        </a:lnTo>
                        <a:lnTo>
                          <a:pt x="398" y="9"/>
                        </a:lnTo>
                        <a:lnTo>
                          <a:pt x="410" y="12"/>
                        </a:lnTo>
                        <a:lnTo>
                          <a:pt x="414" y="14"/>
                        </a:lnTo>
                        <a:lnTo>
                          <a:pt x="410" y="17"/>
                        </a:lnTo>
                        <a:lnTo>
                          <a:pt x="398" y="18"/>
                        </a:lnTo>
                        <a:lnTo>
                          <a:pt x="378" y="21"/>
                        </a:lnTo>
                        <a:lnTo>
                          <a:pt x="353" y="22"/>
                        </a:lnTo>
                        <a:lnTo>
                          <a:pt x="322" y="24"/>
                        </a:lnTo>
                        <a:lnTo>
                          <a:pt x="288" y="24"/>
                        </a:lnTo>
                        <a:lnTo>
                          <a:pt x="248" y="24"/>
                        </a:lnTo>
                        <a:lnTo>
                          <a:pt x="207" y="24"/>
                        </a:lnTo>
                        <a:lnTo>
                          <a:pt x="165" y="22"/>
                        </a:lnTo>
                        <a:lnTo>
                          <a:pt x="127" y="21"/>
                        </a:lnTo>
                        <a:lnTo>
                          <a:pt x="92" y="20"/>
                        </a:lnTo>
                        <a:lnTo>
                          <a:pt x="61" y="18"/>
                        </a:lnTo>
                        <a:lnTo>
                          <a:pt x="36" y="16"/>
                        </a:lnTo>
                        <a:lnTo>
                          <a:pt x="16" y="13"/>
                        </a:lnTo>
                        <a:lnTo>
                          <a:pt x="4" y="12"/>
                        </a:lnTo>
                        <a:lnTo>
                          <a:pt x="0" y="9"/>
                        </a:lnTo>
                        <a:lnTo>
                          <a:pt x="4" y="6"/>
                        </a:lnTo>
                        <a:lnTo>
                          <a:pt x="16" y="4"/>
                        </a:lnTo>
                        <a:lnTo>
                          <a:pt x="36" y="2"/>
                        </a:lnTo>
                        <a:lnTo>
                          <a:pt x="61" y="1"/>
                        </a:lnTo>
                        <a:lnTo>
                          <a:pt x="92" y="0"/>
                        </a:lnTo>
                        <a:lnTo>
                          <a:pt x="127" y="0"/>
                        </a:lnTo>
                        <a:lnTo>
                          <a:pt x="165" y="0"/>
                        </a:lnTo>
                        <a:lnTo>
                          <a:pt x="207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1" name="Freeform 70"/>
                  <p:cNvSpPr>
                    <a:spLocks/>
                  </p:cNvSpPr>
                  <p:nvPr/>
                </p:nvSpPr>
                <p:spPr bwMode="auto">
                  <a:xfrm>
                    <a:off x="1681" y="2743"/>
                    <a:ext cx="111" cy="17"/>
                  </a:xfrm>
                  <a:custGeom>
                    <a:avLst/>
                    <a:gdLst/>
                    <a:ahLst/>
                    <a:cxnLst>
                      <a:cxn ang="0">
                        <a:pos x="278" y="5"/>
                      </a:cxn>
                      <a:cxn ang="0">
                        <a:pos x="0" y="0"/>
                      </a:cxn>
                      <a:cxn ang="0">
                        <a:pos x="0" y="48"/>
                      </a:cxn>
                      <a:cxn ang="0">
                        <a:pos x="278" y="53"/>
                      </a:cxn>
                      <a:cxn ang="0">
                        <a:pos x="278" y="5"/>
                      </a:cxn>
                    </a:cxnLst>
                    <a:rect l="0" t="0" r="r" b="b"/>
                    <a:pathLst>
                      <a:path w="278" h="53">
                        <a:moveTo>
                          <a:pt x="278" y="5"/>
                        </a:moveTo>
                        <a:lnTo>
                          <a:pt x="0" y="0"/>
                        </a:lnTo>
                        <a:lnTo>
                          <a:pt x="0" y="48"/>
                        </a:lnTo>
                        <a:lnTo>
                          <a:pt x="278" y="53"/>
                        </a:lnTo>
                        <a:lnTo>
                          <a:pt x="278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2" name="Freeform 71"/>
                  <p:cNvSpPr>
                    <a:spLocks/>
                  </p:cNvSpPr>
                  <p:nvPr/>
                </p:nvSpPr>
                <p:spPr bwMode="auto">
                  <a:xfrm>
                    <a:off x="1685" y="2745"/>
                    <a:ext cx="104" cy="13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33"/>
                      </a:cxn>
                      <a:cxn ang="0">
                        <a:pos x="260" y="39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39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33"/>
                        </a:lnTo>
                        <a:lnTo>
                          <a:pt x="260" y="39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3" name="Freeform 72"/>
                  <p:cNvSpPr>
                    <a:spLocks/>
                  </p:cNvSpPr>
                  <p:nvPr/>
                </p:nvSpPr>
                <p:spPr bwMode="auto">
                  <a:xfrm>
                    <a:off x="2311" y="2556"/>
                    <a:ext cx="121" cy="2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299" y="0"/>
                      </a:cxn>
                      <a:cxn ang="0">
                        <a:pos x="299" y="66"/>
                      </a:cxn>
                      <a:cxn ang="0">
                        <a:pos x="0" y="71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299" h="71">
                        <a:moveTo>
                          <a:pt x="0" y="5"/>
                        </a:moveTo>
                        <a:lnTo>
                          <a:pt x="299" y="0"/>
                        </a:lnTo>
                        <a:lnTo>
                          <a:pt x="299" y="66"/>
                        </a:lnTo>
                        <a:lnTo>
                          <a:pt x="0" y="71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4" name="Freeform 73"/>
                  <p:cNvSpPr>
                    <a:spLocks/>
                  </p:cNvSpPr>
                  <p:nvPr/>
                </p:nvSpPr>
                <p:spPr bwMode="auto">
                  <a:xfrm>
                    <a:off x="2315" y="2559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0" y="6"/>
                      </a:cxn>
                      <a:cxn ang="0">
                        <a:pos x="281" y="0"/>
                      </a:cxn>
                      <a:cxn ang="0">
                        <a:pos x="281" y="45"/>
                      </a:cxn>
                      <a:cxn ang="0">
                        <a:pos x="0" y="51"/>
                      </a:cxn>
                      <a:cxn ang="0">
                        <a:pos x="0" y="6"/>
                      </a:cxn>
                    </a:cxnLst>
                    <a:rect l="0" t="0" r="r" b="b"/>
                    <a:pathLst>
                      <a:path w="281" h="51">
                        <a:moveTo>
                          <a:pt x="0" y="6"/>
                        </a:moveTo>
                        <a:lnTo>
                          <a:pt x="281" y="0"/>
                        </a:lnTo>
                        <a:lnTo>
                          <a:pt x="281" y="45"/>
                        </a:lnTo>
                        <a:lnTo>
                          <a:pt x="0" y="51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5" name="Freeform 74"/>
                  <p:cNvSpPr>
                    <a:spLocks/>
                  </p:cNvSpPr>
                  <p:nvPr/>
                </p:nvSpPr>
                <p:spPr bwMode="auto">
                  <a:xfrm>
                    <a:off x="2457" y="2553"/>
                    <a:ext cx="121" cy="24"/>
                  </a:xfrm>
                  <a:custGeom>
                    <a:avLst/>
                    <a:gdLst/>
                    <a:ahLst/>
                    <a:cxnLst>
                      <a:cxn ang="0">
                        <a:pos x="300" y="0"/>
                      </a:cxn>
                      <a:cxn ang="0">
                        <a:pos x="0" y="5"/>
                      </a:cxn>
                      <a:cxn ang="0">
                        <a:pos x="0" y="72"/>
                      </a:cxn>
                      <a:cxn ang="0">
                        <a:pos x="300" y="66"/>
                      </a:cxn>
                      <a:cxn ang="0">
                        <a:pos x="300" y="0"/>
                      </a:cxn>
                    </a:cxnLst>
                    <a:rect l="0" t="0" r="r" b="b"/>
                    <a:pathLst>
                      <a:path w="300" h="72">
                        <a:moveTo>
                          <a:pt x="300" y="0"/>
                        </a:moveTo>
                        <a:lnTo>
                          <a:pt x="0" y="5"/>
                        </a:lnTo>
                        <a:lnTo>
                          <a:pt x="0" y="72"/>
                        </a:lnTo>
                        <a:lnTo>
                          <a:pt x="300" y="66"/>
                        </a:lnTo>
                        <a:lnTo>
                          <a:pt x="30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36" name="Freeform 75"/>
                  <p:cNvSpPr>
                    <a:spLocks/>
                  </p:cNvSpPr>
                  <p:nvPr/>
                </p:nvSpPr>
                <p:spPr bwMode="auto">
                  <a:xfrm>
                    <a:off x="2462" y="2557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279" y="0"/>
                      </a:cxn>
                      <a:cxn ang="0">
                        <a:pos x="0" y="5"/>
                      </a:cxn>
                      <a:cxn ang="0">
                        <a:pos x="0" y="50"/>
                      </a:cxn>
                      <a:cxn ang="0">
                        <a:pos x="279" y="46"/>
                      </a:cxn>
                      <a:cxn ang="0">
                        <a:pos x="279" y="0"/>
                      </a:cxn>
                    </a:cxnLst>
                    <a:rect l="0" t="0" r="r" b="b"/>
                    <a:pathLst>
                      <a:path w="279" h="50">
                        <a:moveTo>
                          <a:pt x="279" y="0"/>
                        </a:moveTo>
                        <a:lnTo>
                          <a:pt x="0" y="5"/>
                        </a:lnTo>
                        <a:lnTo>
                          <a:pt x="0" y="50"/>
                        </a:lnTo>
                        <a:lnTo>
                          <a:pt x="279" y="46"/>
                        </a:lnTo>
                        <a:lnTo>
                          <a:pt x="279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</p:grpSp>
            <p:sp>
              <p:nvSpPr>
                <p:cNvPr id="263" name="ZoneTexte 262"/>
                <p:cNvSpPr txBox="1"/>
                <p:nvPr/>
              </p:nvSpPr>
              <p:spPr>
                <a:xfrm>
                  <a:off x="1726008" y="5248510"/>
                  <a:ext cx="5725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/>
                    <a:t>UOX</a:t>
                  </a:r>
                </a:p>
              </p:txBody>
            </p:sp>
          </p:grpSp>
          <p:sp>
            <p:nvSpPr>
              <p:cNvPr id="260" name="AutoShape 8"/>
              <p:cNvSpPr>
                <a:spLocks noChangeArrowheads="1"/>
              </p:cNvSpPr>
              <p:nvPr/>
            </p:nvSpPr>
            <p:spPr bwMode="auto">
              <a:xfrm>
                <a:off x="144463" y="5435605"/>
                <a:ext cx="537761" cy="37457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altLang="fr-FR" sz="1600" dirty="0" smtClean="0"/>
                  <a:t>U</a:t>
                </a:r>
                <a:r>
                  <a:rPr lang="fr-FR" altLang="fr-FR" sz="1600" baseline="-25000" dirty="0" smtClean="0"/>
                  <a:t>enr</a:t>
                </a:r>
                <a:endParaRPr lang="fr-FR" altLang="fr-FR" sz="1600" baseline="-25000" dirty="0"/>
              </a:p>
            </p:txBody>
          </p:sp>
          <p:cxnSp>
            <p:nvCxnSpPr>
              <p:cNvPr id="261" name="Connecteur droit avec flèche 260"/>
              <p:cNvCxnSpPr>
                <a:stCxn id="260" idx="3"/>
              </p:cNvCxnSpPr>
              <p:nvPr/>
            </p:nvCxnSpPr>
            <p:spPr>
              <a:xfrm>
                <a:off x="682224" y="5622891"/>
                <a:ext cx="369122" cy="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7" name="Groupe 336"/>
            <p:cNvGrpSpPr/>
            <p:nvPr/>
          </p:nvGrpSpPr>
          <p:grpSpPr>
            <a:xfrm>
              <a:off x="499389" y="5668327"/>
              <a:ext cx="2504870" cy="735586"/>
              <a:chOff x="144463" y="5211127"/>
              <a:chExt cx="2504870" cy="735586"/>
            </a:xfrm>
          </p:grpSpPr>
          <p:grpSp>
            <p:nvGrpSpPr>
              <p:cNvPr id="338" name="Groupe 337"/>
              <p:cNvGrpSpPr/>
              <p:nvPr/>
            </p:nvGrpSpPr>
            <p:grpSpPr>
              <a:xfrm>
                <a:off x="827584" y="5211127"/>
                <a:ext cx="1821749" cy="735586"/>
                <a:chOff x="1042552" y="5211127"/>
                <a:chExt cx="1821749" cy="735586"/>
              </a:xfrm>
            </p:grpSpPr>
            <p:grpSp>
              <p:nvGrpSpPr>
                <p:cNvPr id="341" name="Group 2"/>
                <p:cNvGrpSpPr>
                  <a:grpSpLocks/>
                </p:cNvGrpSpPr>
                <p:nvPr/>
              </p:nvGrpSpPr>
              <p:grpSpPr bwMode="auto">
                <a:xfrm>
                  <a:off x="1042552" y="5211127"/>
                  <a:ext cx="1821749" cy="735586"/>
                  <a:chOff x="1536" y="2294"/>
                  <a:chExt cx="1243" cy="520"/>
                </a:xfrm>
              </p:grpSpPr>
              <p:sp>
                <p:nvSpPr>
                  <p:cNvPr id="343" name="Freeform 3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90" cy="228"/>
                  </a:xfrm>
                  <a:custGeom>
                    <a:avLst/>
                    <a:gdLst/>
                    <a:ahLst/>
                    <a:cxnLst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71" y="4"/>
                      </a:cxn>
                      <a:cxn ang="0">
                        <a:pos x="731" y="16"/>
                      </a:cxn>
                      <a:cxn ang="0">
                        <a:pos x="789" y="33"/>
                      </a:cxn>
                      <a:cxn ang="0">
                        <a:pos x="845" y="56"/>
                      </a:cxn>
                      <a:cxn ang="0">
                        <a:pos x="899" y="84"/>
                      </a:cxn>
                      <a:cxn ang="0">
                        <a:pos x="948" y="119"/>
                      </a:cxn>
                      <a:cxn ang="0">
                        <a:pos x="996" y="157"/>
                      </a:cxn>
                      <a:cxn ang="0">
                        <a:pos x="1039" y="201"/>
                      </a:cxn>
                      <a:cxn ang="0">
                        <a:pos x="1079" y="248"/>
                      </a:cxn>
                      <a:cxn ang="0">
                        <a:pos x="1113" y="299"/>
                      </a:cxn>
                      <a:cxn ang="0">
                        <a:pos x="1144" y="354"/>
                      </a:cxn>
                      <a:cxn ang="0">
                        <a:pos x="1169" y="413"/>
                      </a:cxn>
                      <a:cxn ang="0">
                        <a:pos x="1189" y="474"/>
                      </a:cxn>
                      <a:cxn ang="0">
                        <a:pos x="1205" y="536"/>
                      </a:cxn>
                      <a:cxn ang="0">
                        <a:pos x="1214" y="601"/>
                      </a:cxn>
                      <a:cxn ang="0">
                        <a:pos x="1217" y="669"/>
                      </a:cxn>
                      <a:cxn ang="0">
                        <a:pos x="1217" y="672"/>
                      </a:cxn>
                      <a:cxn ang="0">
                        <a:pos x="1217" y="676"/>
                      </a:cxn>
                      <a:cxn ang="0">
                        <a:pos x="1217" y="679"/>
                      </a:cxn>
                      <a:cxn ang="0">
                        <a:pos x="1217" y="683"/>
                      </a:cxn>
                      <a:cxn ang="0">
                        <a:pos x="1" y="665"/>
                      </a:cxn>
                    </a:cxnLst>
                    <a:rect l="0" t="0" r="r" b="b"/>
                    <a:pathLst>
                      <a:path w="1217" h="683">
                        <a:moveTo>
                          <a:pt x="1" y="665"/>
                        </a:move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71" y="4"/>
                        </a:lnTo>
                        <a:lnTo>
                          <a:pt x="731" y="16"/>
                        </a:lnTo>
                        <a:lnTo>
                          <a:pt x="789" y="33"/>
                        </a:lnTo>
                        <a:lnTo>
                          <a:pt x="845" y="56"/>
                        </a:lnTo>
                        <a:lnTo>
                          <a:pt x="899" y="84"/>
                        </a:lnTo>
                        <a:lnTo>
                          <a:pt x="948" y="119"/>
                        </a:lnTo>
                        <a:lnTo>
                          <a:pt x="996" y="157"/>
                        </a:lnTo>
                        <a:lnTo>
                          <a:pt x="1039" y="201"/>
                        </a:lnTo>
                        <a:lnTo>
                          <a:pt x="1079" y="248"/>
                        </a:lnTo>
                        <a:lnTo>
                          <a:pt x="1113" y="299"/>
                        </a:lnTo>
                        <a:lnTo>
                          <a:pt x="1144" y="354"/>
                        </a:lnTo>
                        <a:lnTo>
                          <a:pt x="1169" y="413"/>
                        </a:lnTo>
                        <a:lnTo>
                          <a:pt x="1189" y="474"/>
                        </a:lnTo>
                        <a:lnTo>
                          <a:pt x="1205" y="536"/>
                        </a:lnTo>
                        <a:lnTo>
                          <a:pt x="1214" y="601"/>
                        </a:lnTo>
                        <a:lnTo>
                          <a:pt x="1217" y="669"/>
                        </a:lnTo>
                        <a:lnTo>
                          <a:pt x="1217" y="672"/>
                        </a:lnTo>
                        <a:lnTo>
                          <a:pt x="1217" y="676"/>
                        </a:lnTo>
                        <a:lnTo>
                          <a:pt x="1217" y="679"/>
                        </a:lnTo>
                        <a:lnTo>
                          <a:pt x="1217" y="683"/>
                        </a:lnTo>
                        <a:lnTo>
                          <a:pt x="1" y="66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44" name="Freeform 4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77" cy="227"/>
                  </a:xfrm>
                  <a:custGeom>
                    <a:avLst/>
                    <a:gdLst/>
                    <a:ahLst/>
                    <a:cxnLst>
                      <a:cxn ang="0">
                        <a:pos x="1140" y="347"/>
                      </a:cxn>
                      <a:cxn ang="0">
                        <a:pos x="1153" y="387"/>
                      </a:cxn>
                      <a:cxn ang="0">
                        <a:pos x="1165" y="427"/>
                      </a:cxn>
                      <a:cxn ang="0">
                        <a:pos x="1174" y="468"/>
                      </a:cxn>
                      <a:cxn ang="0">
                        <a:pos x="1181" y="510"/>
                      </a:cxn>
                      <a:cxn ang="0">
                        <a:pos x="1184" y="552"/>
                      </a:cxn>
                      <a:cxn ang="0">
                        <a:pos x="1186" y="595"/>
                      </a:cxn>
                      <a:cxn ang="0">
                        <a:pos x="1185" y="639"/>
                      </a:cxn>
                      <a:cxn ang="0">
                        <a:pos x="1181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51" y="3"/>
                      </a:cxn>
                      <a:cxn ang="0">
                        <a:pos x="692" y="8"/>
                      </a:cxn>
                      <a:cxn ang="0">
                        <a:pos x="734" y="16"/>
                      </a:cxn>
                      <a:cxn ang="0">
                        <a:pos x="774" y="27"/>
                      </a:cxn>
                      <a:cxn ang="0">
                        <a:pos x="812" y="41"/>
                      </a:cxn>
                      <a:cxn ang="0">
                        <a:pos x="849" y="57"/>
                      </a:cxn>
                      <a:cxn ang="0">
                        <a:pos x="885" y="77"/>
                      </a:cxn>
                      <a:cxn ang="0">
                        <a:pos x="920" y="99"/>
                      </a:cxn>
                      <a:cxn ang="0">
                        <a:pos x="955" y="123"/>
                      </a:cxn>
                      <a:cxn ang="0">
                        <a:pos x="987" y="149"/>
                      </a:cxn>
                      <a:cxn ang="0">
                        <a:pos x="1016" y="177"/>
                      </a:cxn>
                      <a:cxn ang="0">
                        <a:pos x="1045" y="208"/>
                      </a:cxn>
                      <a:cxn ang="0">
                        <a:pos x="1072" y="240"/>
                      </a:cxn>
                      <a:cxn ang="0">
                        <a:pos x="1096" y="274"/>
                      </a:cxn>
                      <a:cxn ang="0">
                        <a:pos x="1120" y="310"/>
                      </a:cxn>
                      <a:cxn ang="0">
                        <a:pos x="1140" y="347"/>
                      </a:cxn>
                    </a:cxnLst>
                    <a:rect l="0" t="0" r="r" b="b"/>
                    <a:pathLst>
                      <a:path w="1186" h="681">
                        <a:moveTo>
                          <a:pt x="1140" y="347"/>
                        </a:moveTo>
                        <a:lnTo>
                          <a:pt x="1153" y="387"/>
                        </a:lnTo>
                        <a:lnTo>
                          <a:pt x="1165" y="427"/>
                        </a:lnTo>
                        <a:lnTo>
                          <a:pt x="1174" y="468"/>
                        </a:lnTo>
                        <a:lnTo>
                          <a:pt x="1181" y="510"/>
                        </a:lnTo>
                        <a:lnTo>
                          <a:pt x="1184" y="552"/>
                        </a:lnTo>
                        <a:lnTo>
                          <a:pt x="1186" y="595"/>
                        </a:lnTo>
                        <a:lnTo>
                          <a:pt x="1185" y="639"/>
                        </a:lnTo>
                        <a:lnTo>
                          <a:pt x="1181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51" y="3"/>
                        </a:lnTo>
                        <a:lnTo>
                          <a:pt x="692" y="8"/>
                        </a:lnTo>
                        <a:lnTo>
                          <a:pt x="734" y="16"/>
                        </a:lnTo>
                        <a:lnTo>
                          <a:pt x="774" y="27"/>
                        </a:lnTo>
                        <a:lnTo>
                          <a:pt x="812" y="41"/>
                        </a:lnTo>
                        <a:lnTo>
                          <a:pt x="849" y="57"/>
                        </a:lnTo>
                        <a:lnTo>
                          <a:pt x="885" y="77"/>
                        </a:lnTo>
                        <a:lnTo>
                          <a:pt x="920" y="99"/>
                        </a:lnTo>
                        <a:lnTo>
                          <a:pt x="955" y="123"/>
                        </a:lnTo>
                        <a:lnTo>
                          <a:pt x="987" y="149"/>
                        </a:lnTo>
                        <a:lnTo>
                          <a:pt x="1016" y="177"/>
                        </a:lnTo>
                        <a:lnTo>
                          <a:pt x="1045" y="208"/>
                        </a:lnTo>
                        <a:lnTo>
                          <a:pt x="1072" y="240"/>
                        </a:lnTo>
                        <a:lnTo>
                          <a:pt x="1096" y="274"/>
                        </a:lnTo>
                        <a:lnTo>
                          <a:pt x="1120" y="310"/>
                        </a:lnTo>
                        <a:lnTo>
                          <a:pt x="1140" y="34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45" name="Freeform 5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63" cy="227"/>
                  </a:xfrm>
                  <a:custGeom>
                    <a:avLst/>
                    <a:gdLst/>
                    <a:ahLst/>
                    <a:cxnLst>
                      <a:cxn ang="0">
                        <a:pos x="1064" y="230"/>
                      </a:cxn>
                      <a:cxn ang="0">
                        <a:pos x="1091" y="281"/>
                      </a:cxn>
                      <a:cxn ang="0">
                        <a:pos x="1113" y="333"/>
                      </a:cxn>
                      <a:cxn ang="0">
                        <a:pos x="1129" y="389"/>
                      </a:cxn>
                      <a:cxn ang="0">
                        <a:pos x="1141" y="444"/>
                      </a:cxn>
                      <a:cxn ang="0">
                        <a:pos x="1148" y="503"/>
                      </a:cxn>
                      <a:cxn ang="0">
                        <a:pos x="1149" y="561"/>
                      </a:cxn>
                      <a:cxn ang="0">
                        <a:pos x="1146" y="621"/>
                      </a:cxn>
                      <a:cxn ang="0">
                        <a:pos x="1138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42" y="2"/>
                      </a:cxn>
                      <a:cxn ang="0">
                        <a:pos x="675" y="6"/>
                      </a:cxn>
                      <a:cxn ang="0">
                        <a:pos x="708" y="11"/>
                      </a:cxn>
                      <a:cxn ang="0">
                        <a:pos x="740" y="18"/>
                      </a:cxn>
                      <a:cxn ang="0">
                        <a:pos x="772" y="27"/>
                      </a:cxn>
                      <a:cxn ang="0">
                        <a:pos x="803" y="37"/>
                      </a:cxn>
                      <a:cxn ang="0">
                        <a:pos x="832" y="51"/>
                      </a:cxn>
                      <a:cxn ang="0">
                        <a:pos x="863" y="64"/>
                      </a:cxn>
                      <a:cxn ang="0">
                        <a:pos x="891" y="80"/>
                      </a:cxn>
                      <a:cxn ang="0">
                        <a:pos x="919" y="97"/>
                      </a:cxn>
                      <a:cxn ang="0">
                        <a:pos x="945" y="116"/>
                      </a:cxn>
                      <a:cxn ang="0">
                        <a:pos x="971" y="136"/>
                      </a:cxn>
                      <a:cxn ang="0">
                        <a:pos x="996" y="158"/>
                      </a:cxn>
                      <a:cxn ang="0">
                        <a:pos x="1020" y="181"/>
                      </a:cxn>
                      <a:cxn ang="0">
                        <a:pos x="1043" y="205"/>
                      </a:cxn>
                      <a:cxn ang="0">
                        <a:pos x="1064" y="230"/>
                      </a:cxn>
                    </a:cxnLst>
                    <a:rect l="0" t="0" r="r" b="b"/>
                    <a:pathLst>
                      <a:path w="1149" h="681">
                        <a:moveTo>
                          <a:pt x="1064" y="230"/>
                        </a:moveTo>
                        <a:lnTo>
                          <a:pt x="1091" y="281"/>
                        </a:lnTo>
                        <a:lnTo>
                          <a:pt x="1113" y="333"/>
                        </a:lnTo>
                        <a:lnTo>
                          <a:pt x="1129" y="389"/>
                        </a:lnTo>
                        <a:lnTo>
                          <a:pt x="1141" y="444"/>
                        </a:lnTo>
                        <a:lnTo>
                          <a:pt x="1148" y="503"/>
                        </a:lnTo>
                        <a:lnTo>
                          <a:pt x="1149" y="561"/>
                        </a:lnTo>
                        <a:lnTo>
                          <a:pt x="1146" y="621"/>
                        </a:lnTo>
                        <a:lnTo>
                          <a:pt x="1138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42" y="2"/>
                        </a:lnTo>
                        <a:lnTo>
                          <a:pt x="675" y="6"/>
                        </a:lnTo>
                        <a:lnTo>
                          <a:pt x="708" y="11"/>
                        </a:lnTo>
                        <a:lnTo>
                          <a:pt x="740" y="18"/>
                        </a:lnTo>
                        <a:lnTo>
                          <a:pt x="772" y="27"/>
                        </a:lnTo>
                        <a:lnTo>
                          <a:pt x="803" y="37"/>
                        </a:lnTo>
                        <a:lnTo>
                          <a:pt x="832" y="51"/>
                        </a:lnTo>
                        <a:lnTo>
                          <a:pt x="863" y="64"/>
                        </a:lnTo>
                        <a:lnTo>
                          <a:pt x="891" y="80"/>
                        </a:lnTo>
                        <a:lnTo>
                          <a:pt x="919" y="97"/>
                        </a:lnTo>
                        <a:lnTo>
                          <a:pt x="945" y="116"/>
                        </a:lnTo>
                        <a:lnTo>
                          <a:pt x="971" y="136"/>
                        </a:lnTo>
                        <a:lnTo>
                          <a:pt x="996" y="158"/>
                        </a:lnTo>
                        <a:lnTo>
                          <a:pt x="1020" y="181"/>
                        </a:lnTo>
                        <a:lnTo>
                          <a:pt x="1043" y="205"/>
                        </a:lnTo>
                        <a:lnTo>
                          <a:pt x="1064" y="230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46" name="Freeform 6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48" cy="227"/>
                  </a:xfrm>
                  <a:custGeom>
                    <a:avLst/>
                    <a:gdLst/>
                    <a:ahLst/>
                    <a:cxnLst>
                      <a:cxn ang="0">
                        <a:pos x="1004" y="165"/>
                      </a:cxn>
                      <a:cxn ang="0">
                        <a:pos x="1040" y="220"/>
                      </a:cxn>
                      <a:cxn ang="0">
                        <a:pos x="1069" y="278"/>
                      </a:cxn>
                      <a:cxn ang="0">
                        <a:pos x="1091" y="341"/>
                      </a:cxn>
                      <a:cxn ang="0">
                        <a:pos x="1105" y="406"/>
                      </a:cxn>
                      <a:cxn ang="0">
                        <a:pos x="1112" y="472"/>
                      </a:cxn>
                      <a:cxn ang="0">
                        <a:pos x="1113" y="540"/>
                      </a:cxn>
                      <a:cxn ang="0">
                        <a:pos x="1107" y="611"/>
                      </a:cxn>
                      <a:cxn ang="0">
                        <a:pos x="1095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6" y="2"/>
                      </a:cxn>
                      <a:cxn ang="0">
                        <a:pos x="664" y="4"/>
                      </a:cxn>
                      <a:cxn ang="0">
                        <a:pos x="692" y="8"/>
                      </a:cxn>
                      <a:cxn ang="0">
                        <a:pos x="719" y="14"/>
                      </a:cxn>
                      <a:cxn ang="0">
                        <a:pos x="746" y="19"/>
                      </a:cxn>
                      <a:cxn ang="0">
                        <a:pos x="772" y="27"/>
                      </a:cxn>
                      <a:cxn ang="0">
                        <a:pos x="797" y="36"/>
                      </a:cxn>
                      <a:cxn ang="0">
                        <a:pos x="823" y="45"/>
                      </a:cxn>
                      <a:cxn ang="0">
                        <a:pos x="847" y="57"/>
                      </a:cxn>
                      <a:cxn ang="0">
                        <a:pos x="872" y="69"/>
                      </a:cxn>
                      <a:cxn ang="0">
                        <a:pos x="895" y="83"/>
                      </a:cxn>
                      <a:cxn ang="0">
                        <a:pos x="919" y="97"/>
                      </a:cxn>
                      <a:cxn ang="0">
                        <a:pos x="941" y="113"/>
                      </a:cxn>
                      <a:cxn ang="0">
                        <a:pos x="963" y="129"/>
                      </a:cxn>
                      <a:cxn ang="0">
                        <a:pos x="984" y="147"/>
                      </a:cxn>
                      <a:cxn ang="0">
                        <a:pos x="1004" y="165"/>
                      </a:cxn>
                    </a:cxnLst>
                    <a:rect l="0" t="0" r="r" b="b"/>
                    <a:pathLst>
                      <a:path w="1113" h="680">
                        <a:moveTo>
                          <a:pt x="1004" y="165"/>
                        </a:moveTo>
                        <a:lnTo>
                          <a:pt x="1040" y="220"/>
                        </a:lnTo>
                        <a:lnTo>
                          <a:pt x="1069" y="278"/>
                        </a:lnTo>
                        <a:lnTo>
                          <a:pt x="1091" y="341"/>
                        </a:lnTo>
                        <a:lnTo>
                          <a:pt x="1105" y="406"/>
                        </a:lnTo>
                        <a:lnTo>
                          <a:pt x="1112" y="472"/>
                        </a:lnTo>
                        <a:lnTo>
                          <a:pt x="1113" y="540"/>
                        </a:lnTo>
                        <a:lnTo>
                          <a:pt x="1107" y="611"/>
                        </a:lnTo>
                        <a:lnTo>
                          <a:pt x="1095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6" y="2"/>
                        </a:lnTo>
                        <a:lnTo>
                          <a:pt x="664" y="4"/>
                        </a:lnTo>
                        <a:lnTo>
                          <a:pt x="692" y="8"/>
                        </a:lnTo>
                        <a:lnTo>
                          <a:pt x="719" y="14"/>
                        </a:lnTo>
                        <a:lnTo>
                          <a:pt x="746" y="19"/>
                        </a:lnTo>
                        <a:lnTo>
                          <a:pt x="772" y="27"/>
                        </a:lnTo>
                        <a:lnTo>
                          <a:pt x="797" y="36"/>
                        </a:lnTo>
                        <a:lnTo>
                          <a:pt x="823" y="45"/>
                        </a:lnTo>
                        <a:lnTo>
                          <a:pt x="847" y="57"/>
                        </a:lnTo>
                        <a:lnTo>
                          <a:pt x="872" y="69"/>
                        </a:lnTo>
                        <a:lnTo>
                          <a:pt x="895" y="83"/>
                        </a:lnTo>
                        <a:lnTo>
                          <a:pt x="919" y="97"/>
                        </a:lnTo>
                        <a:lnTo>
                          <a:pt x="941" y="113"/>
                        </a:lnTo>
                        <a:lnTo>
                          <a:pt x="963" y="129"/>
                        </a:lnTo>
                        <a:lnTo>
                          <a:pt x="984" y="147"/>
                        </a:lnTo>
                        <a:lnTo>
                          <a:pt x="1004" y="165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47" name="Freeform 7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34" cy="227"/>
                  </a:xfrm>
                  <a:custGeom>
                    <a:avLst/>
                    <a:gdLst/>
                    <a:ahLst/>
                    <a:cxnLst>
                      <a:cxn ang="0">
                        <a:pos x="955" y="123"/>
                      </a:cxn>
                      <a:cxn ang="0">
                        <a:pos x="999" y="180"/>
                      </a:cxn>
                      <a:cxn ang="0">
                        <a:pos x="1033" y="241"/>
                      </a:cxn>
                      <a:cxn ang="0">
                        <a:pos x="1057" y="307"/>
                      </a:cxn>
                      <a:cxn ang="0">
                        <a:pos x="1073" y="377"/>
                      </a:cxn>
                      <a:cxn ang="0">
                        <a:pos x="1079" y="450"/>
                      </a:cxn>
                      <a:cxn ang="0">
                        <a:pos x="1076" y="526"/>
                      </a:cxn>
                      <a:cxn ang="0">
                        <a:pos x="1065" y="603"/>
                      </a:cxn>
                      <a:cxn ang="0">
                        <a:pos x="1048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2" y="2"/>
                      </a:cxn>
                      <a:cxn ang="0">
                        <a:pos x="656" y="3"/>
                      </a:cxn>
                      <a:cxn ang="0">
                        <a:pos x="679" y="6"/>
                      </a:cxn>
                      <a:cxn ang="0">
                        <a:pos x="703" y="10"/>
                      </a:cxn>
                      <a:cxn ang="0">
                        <a:pos x="726" y="15"/>
                      </a:cxn>
                      <a:cxn ang="0">
                        <a:pos x="748" y="20"/>
                      </a:cxn>
                      <a:cxn ang="0">
                        <a:pos x="771" y="27"/>
                      </a:cxn>
                      <a:cxn ang="0">
                        <a:pos x="792" y="33"/>
                      </a:cxn>
                      <a:cxn ang="0">
                        <a:pos x="815" y="43"/>
                      </a:cxn>
                      <a:cxn ang="0">
                        <a:pos x="836" y="51"/>
                      </a:cxn>
                      <a:cxn ang="0">
                        <a:pos x="856" y="61"/>
                      </a:cxn>
                      <a:cxn ang="0">
                        <a:pos x="877" y="72"/>
                      </a:cxn>
                      <a:cxn ang="0">
                        <a:pos x="897" y="84"/>
                      </a:cxn>
                      <a:cxn ang="0">
                        <a:pos x="917" y="96"/>
                      </a:cxn>
                      <a:cxn ang="0">
                        <a:pos x="936" y="109"/>
                      </a:cxn>
                      <a:cxn ang="0">
                        <a:pos x="955" y="123"/>
                      </a:cxn>
                    </a:cxnLst>
                    <a:rect l="0" t="0" r="r" b="b"/>
                    <a:pathLst>
                      <a:path w="1079" h="680">
                        <a:moveTo>
                          <a:pt x="955" y="123"/>
                        </a:moveTo>
                        <a:lnTo>
                          <a:pt x="999" y="180"/>
                        </a:lnTo>
                        <a:lnTo>
                          <a:pt x="1033" y="241"/>
                        </a:lnTo>
                        <a:lnTo>
                          <a:pt x="1057" y="307"/>
                        </a:lnTo>
                        <a:lnTo>
                          <a:pt x="1073" y="377"/>
                        </a:lnTo>
                        <a:lnTo>
                          <a:pt x="1079" y="450"/>
                        </a:lnTo>
                        <a:lnTo>
                          <a:pt x="1076" y="526"/>
                        </a:lnTo>
                        <a:lnTo>
                          <a:pt x="1065" y="603"/>
                        </a:lnTo>
                        <a:lnTo>
                          <a:pt x="1048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2" y="2"/>
                        </a:lnTo>
                        <a:lnTo>
                          <a:pt x="656" y="3"/>
                        </a:lnTo>
                        <a:lnTo>
                          <a:pt x="679" y="6"/>
                        </a:lnTo>
                        <a:lnTo>
                          <a:pt x="703" y="10"/>
                        </a:lnTo>
                        <a:lnTo>
                          <a:pt x="726" y="15"/>
                        </a:lnTo>
                        <a:lnTo>
                          <a:pt x="748" y="20"/>
                        </a:lnTo>
                        <a:lnTo>
                          <a:pt x="771" y="27"/>
                        </a:lnTo>
                        <a:lnTo>
                          <a:pt x="792" y="33"/>
                        </a:lnTo>
                        <a:lnTo>
                          <a:pt x="815" y="43"/>
                        </a:lnTo>
                        <a:lnTo>
                          <a:pt x="836" y="51"/>
                        </a:lnTo>
                        <a:lnTo>
                          <a:pt x="856" y="61"/>
                        </a:lnTo>
                        <a:lnTo>
                          <a:pt x="877" y="72"/>
                        </a:lnTo>
                        <a:lnTo>
                          <a:pt x="897" y="84"/>
                        </a:lnTo>
                        <a:lnTo>
                          <a:pt x="917" y="96"/>
                        </a:lnTo>
                        <a:lnTo>
                          <a:pt x="936" y="109"/>
                        </a:lnTo>
                        <a:lnTo>
                          <a:pt x="955" y="123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48" name="Freeform 8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21" cy="227"/>
                  </a:xfrm>
                  <a:custGeom>
                    <a:avLst/>
                    <a:gdLst/>
                    <a:ahLst/>
                    <a:cxnLst>
                      <a:cxn ang="0">
                        <a:pos x="908" y="91"/>
                      </a:cxn>
                      <a:cxn ang="0">
                        <a:pos x="961" y="148"/>
                      </a:cxn>
                      <a:cxn ang="0">
                        <a:pos x="1001" y="212"/>
                      </a:cxn>
                      <a:cxn ang="0">
                        <a:pos x="1028" y="281"/>
                      </a:cxn>
                      <a:cxn ang="0">
                        <a:pos x="1043" y="354"/>
                      </a:cxn>
                      <a:cxn ang="0">
                        <a:pos x="1045" y="432"/>
                      </a:cxn>
                      <a:cxn ang="0">
                        <a:pos x="1039" y="512"/>
                      </a:cxn>
                      <a:cxn ang="0">
                        <a:pos x="1024" y="595"/>
                      </a:cxn>
                      <a:cxn ang="0">
                        <a:pos x="1000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8" y="0"/>
                      </a:cxn>
                      <a:cxn ang="0">
                        <a:pos x="650" y="2"/>
                      </a:cxn>
                      <a:cxn ang="0">
                        <a:pos x="670" y="4"/>
                      </a:cxn>
                      <a:cxn ang="0">
                        <a:pos x="688" y="7"/>
                      </a:cxn>
                      <a:cxn ang="0">
                        <a:pos x="708" y="11"/>
                      </a:cxn>
                      <a:cxn ang="0">
                        <a:pos x="728" y="15"/>
                      </a:cxn>
                      <a:cxn ang="0">
                        <a:pos x="747" y="20"/>
                      </a:cxn>
                      <a:cxn ang="0">
                        <a:pos x="767" y="25"/>
                      </a:cxn>
                      <a:cxn ang="0">
                        <a:pos x="785" y="31"/>
                      </a:cxn>
                      <a:cxn ang="0">
                        <a:pos x="803" y="37"/>
                      </a:cxn>
                      <a:cxn ang="0">
                        <a:pos x="821" y="45"/>
                      </a:cxn>
                      <a:cxn ang="0">
                        <a:pos x="840" y="53"/>
                      </a:cxn>
                      <a:cxn ang="0">
                        <a:pos x="857" y="61"/>
                      </a:cxn>
                      <a:cxn ang="0">
                        <a:pos x="875" y="71"/>
                      </a:cxn>
                      <a:cxn ang="0">
                        <a:pos x="891" y="80"/>
                      </a:cxn>
                      <a:cxn ang="0">
                        <a:pos x="908" y="91"/>
                      </a:cxn>
                    </a:cxnLst>
                    <a:rect l="0" t="0" r="r" b="b"/>
                    <a:pathLst>
                      <a:path w="1045" h="679">
                        <a:moveTo>
                          <a:pt x="908" y="91"/>
                        </a:moveTo>
                        <a:lnTo>
                          <a:pt x="961" y="148"/>
                        </a:lnTo>
                        <a:lnTo>
                          <a:pt x="1001" y="212"/>
                        </a:lnTo>
                        <a:lnTo>
                          <a:pt x="1028" y="281"/>
                        </a:lnTo>
                        <a:lnTo>
                          <a:pt x="1043" y="354"/>
                        </a:lnTo>
                        <a:lnTo>
                          <a:pt x="1045" y="432"/>
                        </a:lnTo>
                        <a:lnTo>
                          <a:pt x="1039" y="512"/>
                        </a:lnTo>
                        <a:lnTo>
                          <a:pt x="1024" y="595"/>
                        </a:lnTo>
                        <a:lnTo>
                          <a:pt x="1000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8" y="0"/>
                        </a:lnTo>
                        <a:lnTo>
                          <a:pt x="650" y="2"/>
                        </a:lnTo>
                        <a:lnTo>
                          <a:pt x="670" y="4"/>
                        </a:lnTo>
                        <a:lnTo>
                          <a:pt x="688" y="7"/>
                        </a:lnTo>
                        <a:lnTo>
                          <a:pt x="708" y="11"/>
                        </a:lnTo>
                        <a:lnTo>
                          <a:pt x="728" y="15"/>
                        </a:lnTo>
                        <a:lnTo>
                          <a:pt x="747" y="20"/>
                        </a:lnTo>
                        <a:lnTo>
                          <a:pt x="767" y="25"/>
                        </a:lnTo>
                        <a:lnTo>
                          <a:pt x="785" y="31"/>
                        </a:lnTo>
                        <a:lnTo>
                          <a:pt x="803" y="37"/>
                        </a:lnTo>
                        <a:lnTo>
                          <a:pt x="821" y="45"/>
                        </a:lnTo>
                        <a:lnTo>
                          <a:pt x="840" y="53"/>
                        </a:lnTo>
                        <a:lnTo>
                          <a:pt x="857" y="61"/>
                        </a:lnTo>
                        <a:lnTo>
                          <a:pt x="875" y="71"/>
                        </a:lnTo>
                        <a:lnTo>
                          <a:pt x="891" y="80"/>
                        </a:lnTo>
                        <a:lnTo>
                          <a:pt x="908" y="9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49" name="Freeform 9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07" cy="227"/>
                  </a:xfrm>
                  <a:custGeom>
                    <a:avLst/>
                    <a:gdLst/>
                    <a:ahLst/>
                    <a:cxnLst>
                      <a:cxn ang="0">
                        <a:pos x="867" y="67"/>
                      </a:cxn>
                      <a:cxn ang="0">
                        <a:pos x="928" y="124"/>
                      </a:cxn>
                      <a:cxn ang="0">
                        <a:pos x="972" y="189"/>
                      </a:cxn>
                      <a:cxn ang="0">
                        <a:pos x="999" y="261"/>
                      </a:cxn>
                      <a:cxn ang="0">
                        <a:pos x="1012" y="337"/>
                      </a:cxn>
                      <a:cxn ang="0">
                        <a:pos x="1012" y="418"/>
                      </a:cxn>
                      <a:cxn ang="0">
                        <a:pos x="1000" y="503"/>
                      </a:cxn>
                      <a:cxn ang="0">
                        <a:pos x="979" y="591"/>
                      </a:cxn>
                      <a:cxn ang="0">
                        <a:pos x="949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6" y="0"/>
                      </a:cxn>
                      <a:cxn ang="0">
                        <a:pos x="643" y="2"/>
                      </a:cxn>
                      <a:cxn ang="0">
                        <a:pos x="659" y="3"/>
                      </a:cxn>
                      <a:cxn ang="0">
                        <a:pos x="676" y="6"/>
                      </a:cxn>
                      <a:cxn ang="0">
                        <a:pos x="694" y="8"/>
                      </a:cxn>
                      <a:cxn ang="0">
                        <a:pos x="710" y="11"/>
                      </a:cxn>
                      <a:cxn ang="0">
                        <a:pos x="727" y="15"/>
                      </a:cxn>
                      <a:cxn ang="0">
                        <a:pos x="743" y="19"/>
                      </a:cxn>
                      <a:cxn ang="0">
                        <a:pos x="759" y="23"/>
                      </a:cxn>
                      <a:cxn ang="0">
                        <a:pos x="775" y="28"/>
                      </a:cxn>
                      <a:cxn ang="0">
                        <a:pos x="791" y="33"/>
                      </a:cxn>
                      <a:cxn ang="0">
                        <a:pos x="807" y="39"/>
                      </a:cxn>
                      <a:cxn ang="0">
                        <a:pos x="821" y="45"/>
                      </a:cxn>
                      <a:cxn ang="0">
                        <a:pos x="837" y="52"/>
                      </a:cxn>
                      <a:cxn ang="0">
                        <a:pos x="852" y="59"/>
                      </a:cxn>
                      <a:cxn ang="0">
                        <a:pos x="867" y="67"/>
                      </a:cxn>
                    </a:cxnLst>
                    <a:rect l="0" t="0" r="r" b="b"/>
                    <a:pathLst>
                      <a:path w="1012" h="679">
                        <a:moveTo>
                          <a:pt x="867" y="67"/>
                        </a:moveTo>
                        <a:lnTo>
                          <a:pt x="928" y="124"/>
                        </a:lnTo>
                        <a:lnTo>
                          <a:pt x="972" y="189"/>
                        </a:lnTo>
                        <a:lnTo>
                          <a:pt x="999" y="261"/>
                        </a:lnTo>
                        <a:lnTo>
                          <a:pt x="1012" y="337"/>
                        </a:lnTo>
                        <a:lnTo>
                          <a:pt x="1012" y="418"/>
                        </a:lnTo>
                        <a:lnTo>
                          <a:pt x="1000" y="503"/>
                        </a:lnTo>
                        <a:lnTo>
                          <a:pt x="979" y="591"/>
                        </a:lnTo>
                        <a:lnTo>
                          <a:pt x="949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6" y="0"/>
                        </a:lnTo>
                        <a:lnTo>
                          <a:pt x="643" y="2"/>
                        </a:lnTo>
                        <a:lnTo>
                          <a:pt x="659" y="3"/>
                        </a:lnTo>
                        <a:lnTo>
                          <a:pt x="676" y="6"/>
                        </a:lnTo>
                        <a:lnTo>
                          <a:pt x="694" y="8"/>
                        </a:lnTo>
                        <a:lnTo>
                          <a:pt x="710" y="11"/>
                        </a:lnTo>
                        <a:lnTo>
                          <a:pt x="727" y="15"/>
                        </a:lnTo>
                        <a:lnTo>
                          <a:pt x="743" y="19"/>
                        </a:lnTo>
                        <a:lnTo>
                          <a:pt x="759" y="23"/>
                        </a:lnTo>
                        <a:lnTo>
                          <a:pt x="775" y="28"/>
                        </a:lnTo>
                        <a:lnTo>
                          <a:pt x="791" y="33"/>
                        </a:lnTo>
                        <a:lnTo>
                          <a:pt x="807" y="39"/>
                        </a:lnTo>
                        <a:lnTo>
                          <a:pt x="821" y="45"/>
                        </a:lnTo>
                        <a:lnTo>
                          <a:pt x="837" y="52"/>
                        </a:lnTo>
                        <a:lnTo>
                          <a:pt x="852" y="59"/>
                        </a:lnTo>
                        <a:lnTo>
                          <a:pt x="867" y="67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0" name="Freeform 10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96" cy="226"/>
                  </a:xfrm>
                  <a:custGeom>
                    <a:avLst/>
                    <a:gdLst/>
                    <a:ahLst/>
                    <a:cxnLst>
                      <a:cxn ang="0">
                        <a:pos x="828" y="48"/>
                      </a:cxn>
                      <a:cxn ang="0">
                        <a:pos x="831" y="49"/>
                      </a:cxn>
                      <a:cxn ang="0">
                        <a:pos x="832" y="51"/>
                      </a:cxn>
                      <a:cxn ang="0">
                        <a:pos x="835" y="53"/>
                      </a:cxn>
                      <a:cxn ang="0">
                        <a:pos x="837" y="55"/>
                      </a:cxn>
                      <a:cxn ang="0">
                        <a:pos x="904" y="112"/>
                      </a:cxn>
                      <a:cxn ang="0">
                        <a:pos x="949" y="177"/>
                      </a:cxn>
                      <a:cxn ang="0">
                        <a:pos x="975" y="249"/>
                      </a:cxn>
                      <a:cxn ang="0">
                        <a:pos x="984" y="326"/>
                      </a:cxn>
                      <a:cxn ang="0">
                        <a:pos x="977" y="410"/>
                      </a:cxn>
                      <a:cxn ang="0">
                        <a:pos x="960" y="496"/>
                      </a:cxn>
                      <a:cxn ang="0">
                        <a:pos x="932" y="585"/>
                      </a:cxn>
                      <a:cxn ang="0">
                        <a:pos x="897" y="677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3" y="0"/>
                      </a:cxn>
                      <a:cxn ang="0">
                        <a:pos x="638" y="2"/>
                      </a:cxn>
                      <a:cxn ang="0">
                        <a:pos x="651" y="3"/>
                      </a:cxn>
                      <a:cxn ang="0">
                        <a:pos x="666" y="4"/>
                      </a:cxn>
                      <a:cxn ang="0">
                        <a:pos x="679" y="6"/>
                      </a:cxn>
                      <a:cxn ang="0">
                        <a:pos x="694" y="8"/>
                      </a:cxn>
                      <a:cxn ang="0">
                        <a:pos x="707" y="11"/>
                      </a:cxn>
                      <a:cxn ang="0">
                        <a:pos x="722" y="14"/>
                      </a:cxn>
                      <a:cxn ang="0">
                        <a:pos x="735" y="18"/>
                      </a:cxn>
                      <a:cxn ang="0">
                        <a:pos x="748" y="20"/>
                      </a:cxn>
                      <a:cxn ang="0">
                        <a:pos x="762" y="24"/>
                      </a:cxn>
                      <a:cxn ang="0">
                        <a:pos x="775" y="28"/>
                      </a:cxn>
                      <a:cxn ang="0">
                        <a:pos x="788" y="33"/>
                      </a:cxn>
                      <a:cxn ang="0">
                        <a:pos x="801" y="37"/>
                      </a:cxn>
                      <a:cxn ang="0">
                        <a:pos x="815" y="43"/>
                      </a:cxn>
                      <a:cxn ang="0">
                        <a:pos x="828" y="48"/>
                      </a:cxn>
                    </a:cxnLst>
                    <a:rect l="0" t="0" r="r" b="b"/>
                    <a:pathLst>
                      <a:path w="984" h="677">
                        <a:moveTo>
                          <a:pt x="828" y="48"/>
                        </a:moveTo>
                        <a:lnTo>
                          <a:pt x="831" y="49"/>
                        </a:lnTo>
                        <a:lnTo>
                          <a:pt x="832" y="51"/>
                        </a:lnTo>
                        <a:lnTo>
                          <a:pt x="835" y="53"/>
                        </a:lnTo>
                        <a:lnTo>
                          <a:pt x="837" y="55"/>
                        </a:lnTo>
                        <a:lnTo>
                          <a:pt x="904" y="112"/>
                        </a:lnTo>
                        <a:lnTo>
                          <a:pt x="949" y="177"/>
                        </a:lnTo>
                        <a:lnTo>
                          <a:pt x="975" y="249"/>
                        </a:lnTo>
                        <a:lnTo>
                          <a:pt x="984" y="326"/>
                        </a:lnTo>
                        <a:lnTo>
                          <a:pt x="977" y="410"/>
                        </a:lnTo>
                        <a:lnTo>
                          <a:pt x="960" y="496"/>
                        </a:lnTo>
                        <a:lnTo>
                          <a:pt x="932" y="585"/>
                        </a:lnTo>
                        <a:lnTo>
                          <a:pt x="897" y="677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3" y="0"/>
                        </a:lnTo>
                        <a:lnTo>
                          <a:pt x="638" y="2"/>
                        </a:lnTo>
                        <a:lnTo>
                          <a:pt x="651" y="3"/>
                        </a:lnTo>
                        <a:lnTo>
                          <a:pt x="666" y="4"/>
                        </a:lnTo>
                        <a:lnTo>
                          <a:pt x="679" y="6"/>
                        </a:lnTo>
                        <a:lnTo>
                          <a:pt x="694" y="8"/>
                        </a:lnTo>
                        <a:lnTo>
                          <a:pt x="707" y="11"/>
                        </a:lnTo>
                        <a:lnTo>
                          <a:pt x="722" y="14"/>
                        </a:lnTo>
                        <a:lnTo>
                          <a:pt x="735" y="18"/>
                        </a:lnTo>
                        <a:lnTo>
                          <a:pt x="748" y="20"/>
                        </a:lnTo>
                        <a:lnTo>
                          <a:pt x="762" y="24"/>
                        </a:lnTo>
                        <a:lnTo>
                          <a:pt x="775" y="28"/>
                        </a:lnTo>
                        <a:lnTo>
                          <a:pt x="788" y="33"/>
                        </a:lnTo>
                        <a:lnTo>
                          <a:pt x="801" y="37"/>
                        </a:lnTo>
                        <a:lnTo>
                          <a:pt x="815" y="43"/>
                        </a:lnTo>
                        <a:lnTo>
                          <a:pt x="828" y="48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1" name="Freeform 11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83" cy="226"/>
                  </a:xfrm>
                  <a:custGeom>
                    <a:avLst/>
                    <a:gdLst/>
                    <a:ahLst/>
                    <a:cxnLst>
                      <a:cxn ang="0">
                        <a:pos x="786" y="32"/>
                      </a:cxn>
                      <a:cxn ang="0">
                        <a:pos x="795" y="37"/>
                      </a:cxn>
                      <a:cxn ang="0">
                        <a:pos x="806" y="44"/>
                      </a:cxn>
                      <a:cxn ang="0">
                        <a:pos x="815" y="49"/>
                      </a:cxn>
                      <a:cxn ang="0">
                        <a:pos x="825" y="56"/>
                      </a:cxn>
                      <a:cxn ang="0">
                        <a:pos x="889" y="113"/>
                      </a:cxn>
                      <a:cxn ang="0">
                        <a:pos x="930" y="178"/>
                      </a:cxn>
                      <a:cxn ang="0">
                        <a:pos x="950" y="249"/>
                      </a:cxn>
                      <a:cxn ang="0">
                        <a:pos x="951" y="326"/>
                      </a:cxn>
                      <a:cxn ang="0">
                        <a:pos x="939" y="409"/>
                      </a:cxn>
                      <a:cxn ang="0">
                        <a:pos x="914" y="495"/>
                      </a:cxn>
                      <a:cxn ang="0">
                        <a:pos x="882" y="584"/>
                      </a:cxn>
                      <a:cxn ang="0">
                        <a:pos x="843" y="676"/>
                      </a:cxn>
                      <a:cxn ang="0">
                        <a:pos x="2" y="665"/>
                      </a:cxn>
                      <a:cxn ang="0">
                        <a:pos x="0" y="648"/>
                      </a:cxn>
                      <a:cxn ang="0">
                        <a:pos x="0" y="631"/>
                      </a:cxn>
                      <a:cxn ang="0">
                        <a:pos x="0" y="613"/>
                      </a:cxn>
                      <a:cxn ang="0">
                        <a:pos x="0" y="596"/>
                      </a:cxn>
                      <a:cxn ang="0">
                        <a:pos x="8" y="534"/>
                      </a:cxn>
                      <a:cxn ang="0">
                        <a:pos x="20" y="474"/>
                      </a:cxn>
                      <a:cxn ang="0">
                        <a:pos x="38" y="415"/>
                      </a:cxn>
                      <a:cxn ang="0">
                        <a:pos x="60" y="361"/>
                      </a:cxn>
                      <a:cxn ang="0">
                        <a:pos x="88" y="307"/>
                      </a:cxn>
                      <a:cxn ang="0">
                        <a:pos x="119" y="258"/>
                      </a:cxn>
                      <a:cxn ang="0">
                        <a:pos x="153" y="213"/>
                      </a:cxn>
                      <a:cxn ang="0">
                        <a:pos x="193" y="170"/>
                      </a:cxn>
                      <a:cxn ang="0">
                        <a:pos x="235" y="132"/>
                      </a:cxn>
                      <a:cxn ang="0">
                        <a:pos x="281" y="99"/>
                      </a:cxn>
                      <a:cxn ang="0">
                        <a:pos x="329" y="69"/>
                      </a:cxn>
                      <a:cxn ang="0">
                        <a:pos x="380" y="44"/>
                      </a:cxn>
                      <a:cxn ang="0">
                        <a:pos x="434" y="25"/>
                      </a:cxn>
                      <a:cxn ang="0">
                        <a:pos x="489" y="11"/>
                      </a:cxn>
                      <a:cxn ang="0">
                        <a:pos x="548" y="3"/>
                      </a:cxn>
                      <a:cxn ang="0">
                        <a:pos x="606" y="0"/>
                      </a:cxn>
                      <a:cxn ang="0">
                        <a:pos x="630" y="2"/>
                      </a:cxn>
                      <a:cxn ang="0">
                        <a:pos x="653" y="3"/>
                      </a:cxn>
                      <a:cxn ang="0">
                        <a:pos x="676" y="6"/>
                      </a:cxn>
                      <a:cxn ang="0">
                        <a:pos x="698" y="10"/>
                      </a:cxn>
                      <a:cxn ang="0">
                        <a:pos x="721" y="14"/>
                      </a:cxn>
                      <a:cxn ang="0">
                        <a:pos x="744" y="19"/>
                      </a:cxn>
                      <a:cxn ang="0">
                        <a:pos x="765" y="25"/>
                      </a:cxn>
                      <a:cxn ang="0">
                        <a:pos x="786" y="32"/>
                      </a:cxn>
                    </a:cxnLst>
                    <a:rect l="0" t="0" r="r" b="b"/>
                    <a:pathLst>
                      <a:path w="951" h="676">
                        <a:moveTo>
                          <a:pt x="786" y="32"/>
                        </a:moveTo>
                        <a:lnTo>
                          <a:pt x="795" y="37"/>
                        </a:lnTo>
                        <a:lnTo>
                          <a:pt x="806" y="44"/>
                        </a:lnTo>
                        <a:lnTo>
                          <a:pt x="815" y="49"/>
                        </a:lnTo>
                        <a:lnTo>
                          <a:pt x="825" y="56"/>
                        </a:lnTo>
                        <a:lnTo>
                          <a:pt x="889" y="113"/>
                        </a:lnTo>
                        <a:lnTo>
                          <a:pt x="930" y="178"/>
                        </a:lnTo>
                        <a:lnTo>
                          <a:pt x="950" y="249"/>
                        </a:lnTo>
                        <a:lnTo>
                          <a:pt x="951" y="326"/>
                        </a:lnTo>
                        <a:lnTo>
                          <a:pt x="939" y="409"/>
                        </a:lnTo>
                        <a:lnTo>
                          <a:pt x="914" y="495"/>
                        </a:lnTo>
                        <a:lnTo>
                          <a:pt x="882" y="584"/>
                        </a:lnTo>
                        <a:lnTo>
                          <a:pt x="843" y="676"/>
                        </a:lnTo>
                        <a:lnTo>
                          <a:pt x="2" y="665"/>
                        </a:lnTo>
                        <a:lnTo>
                          <a:pt x="0" y="648"/>
                        </a:lnTo>
                        <a:lnTo>
                          <a:pt x="0" y="631"/>
                        </a:lnTo>
                        <a:lnTo>
                          <a:pt x="0" y="613"/>
                        </a:lnTo>
                        <a:lnTo>
                          <a:pt x="0" y="596"/>
                        </a:lnTo>
                        <a:lnTo>
                          <a:pt x="8" y="534"/>
                        </a:lnTo>
                        <a:lnTo>
                          <a:pt x="20" y="474"/>
                        </a:lnTo>
                        <a:lnTo>
                          <a:pt x="38" y="415"/>
                        </a:lnTo>
                        <a:lnTo>
                          <a:pt x="60" y="361"/>
                        </a:lnTo>
                        <a:lnTo>
                          <a:pt x="88" y="307"/>
                        </a:lnTo>
                        <a:lnTo>
                          <a:pt x="119" y="258"/>
                        </a:lnTo>
                        <a:lnTo>
                          <a:pt x="153" y="213"/>
                        </a:lnTo>
                        <a:lnTo>
                          <a:pt x="193" y="170"/>
                        </a:lnTo>
                        <a:lnTo>
                          <a:pt x="235" y="132"/>
                        </a:lnTo>
                        <a:lnTo>
                          <a:pt x="281" y="99"/>
                        </a:lnTo>
                        <a:lnTo>
                          <a:pt x="329" y="69"/>
                        </a:lnTo>
                        <a:lnTo>
                          <a:pt x="380" y="44"/>
                        </a:lnTo>
                        <a:lnTo>
                          <a:pt x="434" y="25"/>
                        </a:lnTo>
                        <a:lnTo>
                          <a:pt x="489" y="11"/>
                        </a:lnTo>
                        <a:lnTo>
                          <a:pt x="548" y="3"/>
                        </a:lnTo>
                        <a:lnTo>
                          <a:pt x="606" y="0"/>
                        </a:lnTo>
                        <a:lnTo>
                          <a:pt x="630" y="2"/>
                        </a:lnTo>
                        <a:lnTo>
                          <a:pt x="653" y="3"/>
                        </a:lnTo>
                        <a:lnTo>
                          <a:pt x="676" y="6"/>
                        </a:lnTo>
                        <a:lnTo>
                          <a:pt x="698" y="10"/>
                        </a:lnTo>
                        <a:lnTo>
                          <a:pt x="721" y="14"/>
                        </a:lnTo>
                        <a:lnTo>
                          <a:pt x="744" y="19"/>
                        </a:lnTo>
                        <a:lnTo>
                          <a:pt x="765" y="25"/>
                        </a:lnTo>
                        <a:lnTo>
                          <a:pt x="786" y="32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2" name="Freeform 12"/>
                  <p:cNvSpPr>
                    <a:spLocks/>
                  </p:cNvSpPr>
                  <p:nvPr/>
                </p:nvSpPr>
                <p:spPr bwMode="auto">
                  <a:xfrm>
                    <a:off x="1971" y="2294"/>
                    <a:ext cx="371" cy="226"/>
                  </a:xfrm>
                  <a:custGeom>
                    <a:avLst/>
                    <a:gdLst/>
                    <a:ahLst/>
                    <a:cxnLst>
                      <a:cxn ang="0">
                        <a:pos x="742" y="20"/>
                      </a:cxn>
                      <a:cxn ang="0">
                        <a:pos x="751" y="24"/>
                      </a:cxn>
                      <a:cxn ang="0">
                        <a:pos x="759" y="28"/>
                      </a:cxn>
                      <a:cxn ang="0">
                        <a:pos x="768" y="32"/>
                      </a:cxn>
                      <a:cxn ang="0">
                        <a:pos x="776" y="37"/>
                      </a:cxn>
                      <a:cxn ang="0">
                        <a:pos x="785" y="41"/>
                      </a:cxn>
                      <a:cxn ang="0">
                        <a:pos x="793" y="47"/>
                      </a:cxn>
                      <a:cxn ang="0">
                        <a:pos x="801" y="52"/>
                      </a:cxn>
                      <a:cxn ang="0">
                        <a:pos x="809" y="57"/>
                      </a:cxn>
                      <a:cxn ang="0">
                        <a:pos x="844" y="85"/>
                      </a:cxn>
                      <a:cxn ang="0">
                        <a:pos x="872" y="115"/>
                      </a:cxn>
                      <a:cxn ang="0">
                        <a:pos x="892" y="147"/>
                      </a:cxn>
                      <a:cxn ang="0">
                        <a:pos x="907" y="180"/>
                      </a:cxn>
                      <a:cxn ang="0">
                        <a:pos x="916" y="214"/>
                      </a:cxn>
                      <a:cxn ang="0">
                        <a:pos x="920" y="250"/>
                      </a:cxn>
                      <a:cxn ang="0">
                        <a:pos x="919" y="287"/>
                      </a:cxn>
                      <a:cxn ang="0">
                        <a:pos x="915" y="326"/>
                      </a:cxn>
                      <a:cxn ang="0">
                        <a:pos x="905" y="366"/>
                      </a:cxn>
                      <a:cxn ang="0">
                        <a:pos x="893" y="407"/>
                      </a:cxn>
                      <a:cxn ang="0">
                        <a:pos x="879" y="450"/>
                      </a:cxn>
                      <a:cxn ang="0">
                        <a:pos x="863" y="494"/>
                      </a:cxn>
                      <a:cxn ang="0">
                        <a:pos x="844" y="538"/>
                      </a:cxn>
                      <a:cxn ang="0">
                        <a:pos x="824" y="583"/>
                      </a:cxn>
                      <a:cxn ang="0">
                        <a:pos x="804" y="629"/>
                      </a:cxn>
                      <a:cxn ang="0">
                        <a:pos x="784" y="676"/>
                      </a:cxn>
                      <a:cxn ang="0">
                        <a:pos x="1" y="665"/>
                      </a:cxn>
                      <a:cxn ang="0">
                        <a:pos x="0" y="628"/>
                      </a:cxn>
                      <a:cxn ang="0">
                        <a:pos x="0" y="589"/>
                      </a:cxn>
                      <a:cxn ang="0">
                        <a:pos x="1" y="552"/>
                      </a:cxn>
                      <a:cxn ang="0">
                        <a:pos x="6" y="514"/>
                      </a:cxn>
                      <a:cxn ang="0">
                        <a:pos x="20" y="459"/>
                      </a:cxn>
                      <a:cxn ang="0">
                        <a:pos x="37" y="406"/>
                      </a:cxn>
                      <a:cxn ang="0">
                        <a:pos x="58" y="355"/>
                      </a:cxn>
                      <a:cxn ang="0">
                        <a:pos x="82" y="307"/>
                      </a:cxn>
                      <a:cxn ang="0">
                        <a:pos x="111" y="262"/>
                      </a:cxn>
                      <a:cxn ang="0">
                        <a:pos x="142" y="220"/>
                      </a:cxn>
                      <a:cxn ang="0">
                        <a:pos x="178" y="180"/>
                      </a:cxn>
                      <a:cxn ang="0">
                        <a:pos x="215" y="144"/>
                      </a:cxn>
                      <a:cxn ang="0">
                        <a:pos x="255" y="112"/>
                      </a:cxn>
                      <a:cxn ang="0">
                        <a:pos x="299" y="83"/>
                      </a:cxn>
                      <a:cxn ang="0">
                        <a:pos x="345" y="57"/>
                      </a:cxn>
                      <a:cxn ang="0">
                        <a:pos x="393" y="37"/>
                      </a:cxn>
                      <a:cxn ang="0">
                        <a:pos x="442" y="20"/>
                      </a:cxn>
                      <a:cxn ang="0">
                        <a:pos x="492" y="10"/>
                      </a:cxn>
                      <a:cxn ang="0">
                        <a:pos x="546" y="2"/>
                      </a:cxn>
                      <a:cxn ang="0">
                        <a:pos x="600" y="0"/>
                      </a:cxn>
                      <a:cxn ang="0">
                        <a:pos x="618" y="2"/>
                      </a:cxn>
                      <a:cxn ang="0">
                        <a:pos x="636" y="2"/>
                      </a:cxn>
                      <a:cxn ang="0">
                        <a:pos x="654" y="4"/>
                      </a:cxn>
                      <a:cxn ang="0">
                        <a:pos x="672" y="6"/>
                      </a:cxn>
                      <a:cxn ang="0">
                        <a:pos x="690" y="10"/>
                      </a:cxn>
                      <a:cxn ang="0">
                        <a:pos x="707" y="12"/>
                      </a:cxn>
                      <a:cxn ang="0">
                        <a:pos x="724" y="16"/>
                      </a:cxn>
                      <a:cxn ang="0">
                        <a:pos x="742" y="20"/>
                      </a:cxn>
                    </a:cxnLst>
                    <a:rect l="0" t="0" r="r" b="b"/>
                    <a:pathLst>
                      <a:path w="920" h="676">
                        <a:moveTo>
                          <a:pt x="742" y="20"/>
                        </a:moveTo>
                        <a:lnTo>
                          <a:pt x="751" y="24"/>
                        </a:lnTo>
                        <a:lnTo>
                          <a:pt x="759" y="28"/>
                        </a:lnTo>
                        <a:lnTo>
                          <a:pt x="768" y="32"/>
                        </a:lnTo>
                        <a:lnTo>
                          <a:pt x="776" y="37"/>
                        </a:lnTo>
                        <a:lnTo>
                          <a:pt x="785" y="41"/>
                        </a:lnTo>
                        <a:lnTo>
                          <a:pt x="793" y="47"/>
                        </a:lnTo>
                        <a:lnTo>
                          <a:pt x="801" y="52"/>
                        </a:lnTo>
                        <a:lnTo>
                          <a:pt x="809" y="57"/>
                        </a:lnTo>
                        <a:lnTo>
                          <a:pt x="844" y="85"/>
                        </a:lnTo>
                        <a:lnTo>
                          <a:pt x="872" y="115"/>
                        </a:lnTo>
                        <a:lnTo>
                          <a:pt x="892" y="147"/>
                        </a:lnTo>
                        <a:lnTo>
                          <a:pt x="907" y="180"/>
                        </a:lnTo>
                        <a:lnTo>
                          <a:pt x="916" y="214"/>
                        </a:lnTo>
                        <a:lnTo>
                          <a:pt x="920" y="250"/>
                        </a:lnTo>
                        <a:lnTo>
                          <a:pt x="919" y="287"/>
                        </a:lnTo>
                        <a:lnTo>
                          <a:pt x="915" y="326"/>
                        </a:lnTo>
                        <a:lnTo>
                          <a:pt x="905" y="366"/>
                        </a:lnTo>
                        <a:lnTo>
                          <a:pt x="893" y="407"/>
                        </a:lnTo>
                        <a:lnTo>
                          <a:pt x="879" y="450"/>
                        </a:lnTo>
                        <a:lnTo>
                          <a:pt x="863" y="494"/>
                        </a:lnTo>
                        <a:lnTo>
                          <a:pt x="844" y="538"/>
                        </a:lnTo>
                        <a:lnTo>
                          <a:pt x="824" y="583"/>
                        </a:lnTo>
                        <a:lnTo>
                          <a:pt x="804" y="629"/>
                        </a:lnTo>
                        <a:lnTo>
                          <a:pt x="784" y="676"/>
                        </a:lnTo>
                        <a:lnTo>
                          <a:pt x="1" y="665"/>
                        </a:lnTo>
                        <a:lnTo>
                          <a:pt x="0" y="628"/>
                        </a:lnTo>
                        <a:lnTo>
                          <a:pt x="0" y="589"/>
                        </a:lnTo>
                        <a:lnTo>
                          <a:pt x="1" y="552"/>
                        </a:lnTo>
                        <a:lnTo>
                          <a:pt x="6" y="514"/>
                        </a:lnTo>
                        <a:lnTo>
                          <a:pt x="20" y="459"/>
                        </a:lnTo>
                        <a:lnTo>
                          <a:pt x="37" y="406"/>
                        </a:lnTo>
                        <a:lnTo>
                          <a:pt x="58" y="355"/>
                        </a:lnTo>
                        <a:lnTo>
                          <a:pt x="82" y="307"/>
                        </a:lnTo>
                        <a:lnTo>
                          <a:pt x="111" y="262"/>
                        </a:lnTo>
                        <a:lnTo>
                          <a:pt x="142" y="220"/>
                        </a:lnTo>
                        <a:lnTo>
                          <a:pt x="178" y="180"/>
                        </a:lnTo>
                        <a:lnTo>
                          <a:pt x="215" y="144"/>
                        </a:lnTo>
                        <a:lnTo>
                          <a:pt x="255" y="112"/>
                        </a:lnTo>
                        <a:lnTo>
                          <a:pt x="299" y="83"/>
                        </a:lnTo>
                        <a:lnTo>
                          <a:pt x="345" y="57"/>
                        </a:lnTo>
                        <a:lnTo>
                          <a:pt x="393" y="37"/>
                        </a:lnTo>
                        <a:lnTo>
                          <a:pt x="442" y="20"/>
                        </a:lnTo>
                        <a:lnTo>
                          <a:pt x="492" y="10"/>
                        </a:lnTo>
                        <a:lnTo>
                          <a:pt x="546" y="2"/>
                        </a:lnTo>
                        <a:lnTo>
                          <a:pt x="600" y="0"/>
                        </a:lnTo>
                        <a:lnTo>
                          <a:pt x="618" y="2"/>
                        </a:lnTo>
                        <a:lnTo>
                          <a:pt x="636" y="2"/>
                        </a:lnTo>
                        <a:lnTo>
                          <a:pt x="654" y="4"/>
                        </a:lnTo>
                        <a:lnTo>
                          <a:pt x="672" y="6"/>
                        </a:lnTo>
                        <a:lnTo>
                          <a:pt x="690" y="10"/>
                        </a:lnTo>
                        <a:lnTo>
                          <a:pt x="707" y="12"/>
                        </a:lnTo>
                        <a:lnTo>
                          <a:pt x="724" y="16"/>
                        </a:lnTo>
                        <a:lnTo>
                          <a:pt x="742" y="20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3" name="Freeform 13"/>
                  <p:cNvSpPr>
                    <a:spLocks/>
                  </p:cNvSpPr>
                  <p:nvPr/>
                </p:nvSpPr>
                <p:spPr bwMode="auto">
                  <a:xfrm>
                    <a:off x="1973" y="2294"/>
                    <a:ext cx="360" cy="225"/>
                  </a:xfrm>
                  <a:custGeom>
                    <a:avLst/>
                    <a:gdLst/>
                    <a:ahLst/>
                    <a:cxnLst>
                      <a:cxn ang="0">
                        <a:pos x="697" y="11"/>
                      </a:cxn>
                      <a:cxn ang="0">
                        <a:pos x="710" y="15"/>
                      </a:cxn>
                      <a:cxn ang="0">
                        <a:pos x="724" y="20"/>
                      </a:cxn>
                      <a:cxn ang="0">
                        <a:pos x="737" y="25"/>
                      </a:cxn>
                      <a:cxn ang="0">
                        <a:pos x="749" y="31"/>
                      </a:cxn>
                      <a:cxn ang="0">
                        <a:pos x="761" y="37"/>
                      </a:cxn>
                      <a:cxn ang="0">
                        <a:pos x="773" y="44"/>
                      </a:cxn>
                      <a:cxn ang="0">
                        <a:pos x="785" y="51"/>
                      </a:cxn>
                      <a:cxn ang="0">
                        <a:pos x="797" y="59"/>
                      </a:cxn>
                      <a:cxn ang="0">
                        <a:pos x="831" y="87"/>
                      </a:cxn>
                      <a:cxn ang="0">
                        <a:pos x="857" y="116"/>
                      </a:cxn>
                      <a:cxn ang="0">
                        <a:pos x="875" y="148"/>
                      </a:cxn>
                      <a:cxn ang="0">
                        <a:pos x="887" y="180"/>
                      </a:cxn>
                      <a:cxn ang="0">
                        <a:pos x="893" y="214"/>
                      </a:cxn>
                      <a:cxn ang="0">
                        <a:pos x="893" y="250"/>
                      </a:cxn>
                      <a:cxn ang="0">
                        <a:pos x="887" y="287"/>
                      </a:cxn>
                      <a:cxn ang="0">
                        <a:pos x="879" y="325"/>
                      </a:cxn>
                      <a:cxn ang="0">
                        <a:pos x="866" y="365"/>
                      </a:cxn>
                      <a:cxn ang="0">
                        <a:pos x="850" y="406"/>
                      </a:cxn>
                      <a:cxn ang="0">
                        <a:pos x="833" y="447"/>
                      </a:cxn>
                      <a:cxn ang="0">
                        <a:pos x="813" y="491"/>
                      </a:cxn>
                      <a:cxn ang="0">
                        <a:pos x="791" y="535"/>
                      </a:cxn>
                      <a:cxn ang="0">
                        <a:pos x="770" y="580"/>
                      </a:cxn>
                      <a:cxn ang="0">
                        <a:pos x="749" y="627"/>
                      </a:cxn>
                      <a:cxn ang="0">
                        <a:pos x="729" y="675"/>
                      </a:cxn>
                      <a:cxn ang="0">
                        <a:pos x="3" y="665"/>
                      </a:cxn>
                      <a:cxn ang="0">
                        <a:pos x="0" y="609"/>
                      </a:cxn>
                      <a:cxn ang="0">
                        <a:pos x="3" y="552"/>
                      </a:cxn>
                      <a:cxn ang="0">
                        <a:pos x="11" y="495"/>
                      </a:cxn>
                      <a:cxn ang="0">
                        <a:pos x="23" y="439"/>
                      </a:cxn>
                      <a:cxn ang="0">
                        <a:pos x="40" y="391"/>
                      </a:cxn>
                      <a:cxn ang="0">
                        <a:pos x="60" y="346"/>
                      </a:cxn>
                      <a:cxn ang="0">
                        <a:pos x="83" y="302"/>
                      </a:cxn>
                      <a:cxn ang="0">
                        <a:pos x="109" y="261"/>
                      </a:cxn>
                      <a:cxn ang="0">
                        <a:pos x="137" y="222"/>
                      </a:cxn>
                      <a:cxn ang="0">
                        <a:pos x="169" y="186"/>
                      </a:cxn>
                      <a:cxn ang="0">
                        <a:pos x="204" y="152"/>
                      </a:cxn>
                      <a:cxn ang="0">
                        <a:pos x="240" y="121"/>
                      </a:cxn>
                      <a:cxn ang="0">
                        <a:pos x="279" y="93"/>
                      </a:cxn>
                      <a:cxn ang="0">
                        <a:pos x="320" y="69"/>
                      </a:cxn>
                      <a:cxn ang="0">
                        <a:pos x="363" y="48"/>
                      </a:cxn>
                      <a:cxn ang="0">
                        <a:pos x="407" y="31"/>
                      </a:cxn>
                      <a:cxn ang="0">
                        <a:pos x="453" y="18"/>
                      </a:cxn>
                      <a:cxn ang="0">
                        <a:pos x="500" y="7"/>
                      </a:cxn>
                      <a:cxn ang="0">
                        <a:pos x="549" y="2"/>
                      </a:cxn>
                      <a:cxn ang="0">
                        <a:pos x="598" y="0"/>
                      </a:cxn>
                      <a:cxn ang="0">
                        <a:pos x="610" y="0"/>
                      </a:cxn>
                      <a:cxn ang="0">
                        <a:pos x="624" y="2"/>
                      </a:cxn>
                      <a:cxn ang="0">
                        <a:pos x="636" y="2"/>
                      </a:cxn>
                      <a:cxn ang="0">
                        <a:pos x="648" y="3"/>
                      </a:cxn>
                      <a:cxn ang="0">
                        <a:pos x="661" y="4"/>
                      </a:cxn>
                      <a:cxn ang="0">
                        <a:pos x="673" y="7"/>
                      </a:cxn>
                      <a:cxn ang="0">
                        <a:pos x="685" y="8"/>
                      </a:cxn>
                      <a:cxn ang="0">
                        <a:pos x="697" y="11"/>
                      </a:cxn>
                    </a:cxnLst>
                    <a:rect l="0" t="0" r="r" b="b"/>
                    <a:pathLst>
                      <a:path w="893" h="675">
                        <a:moveTo>
                          <a:pt x="697" y="11"/>
                        </a:moveTo>
                        <a:lnTo>
                          <a:pt x="710" y="15"/>
                        </a:lnTo>
                        <a:lnTo>
                          <a:pt x="724" y="20"/>
                        </a:lnTo>
                        <a:lnTo>
                          <a:pt x="737" y="25"/>
                        </a:lnTo>
                        <a:lnTo>
                          <a:pt x="749" y="31"/>
                        </a:lnTo>
                        <a:lnTo>
                          <a:pt x="761" y="37"/>
                        </a:lnTo>
                        <a:lnTo>
                          <a:pt x="773" y="44"/>
                        </a:lnTo>
                        <a:lnTo>
                          <a:pt x="785" y="51"/>
                        </a:lnTo>
                        <a:lnTo>
                          <a:pt x="797" y="59"/>
                        </a:lnTo>
                        <a:lnTo>
                          <a:pt x="831" y="87"/>
                        </a:lnTo>
                        <a:lnTo>
                          <a:pt x="857" y="116"/>
                        </a:lnTo>
                        <a:lnTo>
                          <a:pt x="875" y="148"/>
                        </a:lnTo>
                        <a:lnTo>
                          <a:pt x="887" y="180"/>
                        </a:lnTo>
                        <a:lnTo>
                          <a:pt x="893" y="214"/>
                        </a:lnTo>
                        <a:lnTo>
                          <a:pt x="893" y="250"/>
                        </a:lnTo>
                        <a:lnTo>
                          <a:pt x="887" y="287"/>
                        </a:lnTo>
                        <a:lnTo>
                          <a:pt x="879" y="325"/>
                        </a:lnTo>
                        <a:lnTo>
                          <a:pt x="866" y="365"/>
                        </a:lnTo>
                        <a:lnTo>
                          <a:pt x="850" y="406"/>
                        </a:lnTo>
                        <a:lnTo>
                          <a:pt x="833" y="447"/>
                        </a:lnTo>
                        <a:lnTo>
                          <a:pt x="813" y="491"/>
                        </a:lnTo>
                        <a:lnTo>
                          <a:pt x="791" y="535"/>
                        </a:lnTo>
                        <a:lnTo>
                          <a:pt x="770" y="580"/>
                        </a:lnTo>
                        <a:lnTo>
                          <a:pt x="749" y="627"/>
                        </a:lnTo>
                        <a:lnTo>
                          <a:pt x="729" y="675"/>
                        </a:lnTo>
                        <a:lnTo>
                          <a:pt x="3" y="665"/>
                        </a:lnTo>
                        <a:lnTo>
                          <a:pt x="0" y="609"/>
                        </a:lnTo>
                        <a:lnTo>
                          <a:pt x="3" y="552"/>
                        </a:lnTo>
                        <a:lnTo>
                          <a:pt x="11" y="495"/>
                        </a:lnTo>
                        <a:lnTo>
                          <a:pt x="23" y="439"/>
                        </a:lnTo>
                        <a:lnTo>
                          <a:pt x="40" y="391"/>
                        </a:lnTo>
                        <a:lnTo>
                          <a:pt x="60" y="346"/>
                        </a:lnTo>
                        <a:lnTo>
                          <a:pt x="83" y="302"/>
                        </a:lnTo>
                        <a:lnTo>
                          <a:pt x="109" y="261"/>
                        </a:lnTo>
                        <a:lnTo>
                          <a:pt x="137" y="222"/>
                        </a:lnTo>
                        <a:lnTo>
                          <a:pt x="169" y="186"/>
                        </a:lnTo>
                        <a:lnTo>
                          <a:pt x="204" y="152"/>
                        </a:lnTo>
                        <a:lnTo>
                          <a:pt x="240" y="121"/>
                        </a:lnTo>
                        <a:lnTo>
                          <a:pt x="279" y="93"/>
                        </a:lnTo>
                        <a:lnTo>
                          <a:pt x="320" y="69"/>
                        </a:lnTo>
                        <a:lnTo>
                          <a:pt x="363" y="48"/>
                        </a:lnTo>
                        <a:lnTo>
                          <a:pt x="407" y="31"/>
                        </a:lnTo>
                        <a:lnTo>
                          <a:pt x="453" y="18"/>
                        </a:lnTo>
                        <a:lnTo>
                          <a:pt x="500" y="7"/>
                        </a:lnTo>
                        <a:lnTo>
                          <a:pt x="549" y="2"/>
                        </a:lnTo>
                        <a:lnTo>
                          <a:pt x="598" y="0"/>
                        </a:lnTo>
                        <a:lnTo>
                          <a:pt x="610" y="0"/>
                        </a:lnTo>
                        <a:lnTo>
                          <a:pt x="624" y="2"/>
                        </a:lnTo>
                        <a:lnTo>
                          <a:pt x="636" y="2"/>
                        </a:lnTo>
                        <a:lnTo>
                          <a:pt x="648" y="3"/>
                        </a:lnTo>
                        <a:lnTo>
                          <a:pt x="661" y="4"/>
                        </a:lnTo>
                        <a:lnTo>
                          <a:pt x="673" y="7"/>
                        </a:lnTo>
                        <a:lnTo>
                          <a:pt x="685" y="8"/>
                        </a:lnTo>
                        <a:lnTo>
                          <a:pt x="697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4" name="Freeform 14"/>
                  <p:cNvSpPr>
                    <a:spLocks/>
                  </p:cNvSpPr>
                  <p:nvPr/>
                </p:nvSpPr>
                <p:spPr bwMode="auto">
                  <a:xfrm>
                    <a:off x="1974" y="2294"/>
                    <a:ext cx="349" cy="225"/>
                  </a:xfrm>
                  <a:custGeom>
                    <a:avLst/>
                    <a:gdLst/>
                    <a:ahLst/>
                    <a:cxnLst>
                      <a:cxn ang="0">
                        <a:pos x="640" y="3"/>
                      </a:cxn>
                      <a:cxn ang="0">
                        <a:pos x="660" y="7"/>
                      </a:cxn>
                      <a:cxn ang="0">
                        <a:pos x="678" y="12"/>
                      </a:cxn>
                      <a:cxn ang="0">
                        <a:pos x="697" y="18"/>
                      </a:cxn>
                      <a:cxn ang="0">
                        <a:pos x="716" y="24"/>
                      </a:cxn>
                      <a:cxn ang="0">
                        <a:pos x="733" y="32"/>
                      </a:cxn>
                      <a:cxn ang="0">
                        <a:pos x="750" y="40"/>
                      </a:cxn>
                      <a:cxn ang="0">
                        <a:pos x="766" y="49"/>
                      </a:cxn>
                      <a:cxn ang="0">
                        <a:pos x="782" y="60"/>
                      </a:cxn>
                      <a:cxn ang="0">
                        <a:pos x="814" y="87"/>
                      </a:cxn>
                      <a:cxn ang="0">
                        <a:pos x="838" y="116"/>
                      </a:cxn>
                      <a:cxn ang="0">
                        <a:pos x="854" y="145"/>
                      </a:cxn>
                      <a:cxn ang="0">
                        <a:pos x="863" y="176"/>
                      </a:cxn>
                      <a:cxn ang="0">
                        <a:pos x="866" y="209"/>
                      </a:cxn>
                      <a:cxn ang="0">
                        <a:pos x="862" y="242"/>
                      </a:cxn>
                      <a:cxn ang="0">
                        <a:pos x="855" y="277"/>
                      </a:cxn>
                      <a:cxn ang="0">
                        <a:pos x="843" y="313"/>
                      </a:cxn>
                      <a:cxn ang="0">
                        <a:pos x="827" y="351"/>
                      </a:cxn>
                      <a:cxn ang="0">
                        <a:pos x="809" y="390"/>
                      </a:cxn>
                      <a:cxn ang="0">
                        <a:pos x="789" y="430"/>
                      </a:cxn>
                      <a:cxn ang="0">
                        <a:pos x="767" y="471"/>
                      </a:cxn>
                      <a:cxn ang="0">
                        <a:pos x="746" y="515"/>
                      </a:cxn>
                      <a:cxn ang="0">
                        <a:pos x="724" y="559"/>
                      </a:cxn>
                      <a:cxn ang="0">
                        <a:pos x="702" y="604"/>
                      </a:cxn>
                      <a:cxn ang="0">
                        <a:pos x="684" y="651"/>
                      </a:cxn>
                      <a:cxn ang="0">
                        <a:pos x="681" y="656"/>
                      </a:cxn>
                      <a:cxn ang="0">
                        <a:pos x="678" y="663"/>
                      </a:cxn>
                      <a:cxn ang="0">
                        <a:pos x="676" y="668"/>
                      </a:cxn>
                      <a:cxn ang="0">
                        <a:pos x="673" y="675"/>
                      </a:cxn>
                      <a:cxn ang="0">
                        <a:pos x="3" y="665"/>
                      </a:cxn>
                      <a:cxn ang="0">
                        <a:pos x="0" y="629"/>
                      </a:cxn>
                      <a:cxn ang="0">
                        <a:pos x="0" y="593"/>
                      </a:cxn>
                      <a:cxn ang="0">
                        <a:pos x="3" y="557"/>
                      </a:cxn>
                      <a:cxn ang="0">
                        <a:pos x="7" y="522"/>
                      </a:cxn>
                      <a:cxn ang="0">
                        <a:pos x="12" y="486"/>
                      </a:cxn>
                      <a:cxn ang="0">
                        <a:pos x="20" y="450"/>
                      </a:cxn>
                      <a:cxn ang="0">
                        <a:pos x="30" y="414"/>
                      </a:cxn>
                      <a:cxn ang="0">
                        <a:pos x="40" y="379"/>
                      </a:cxn>
                      <a:cxn ang="0">
                        <a:pos x="59" y="338"/>
                      </a:cxn>
                      <a:cxn ang="0">
                        <a:pos x="81" y="298"/>
                      </a:cxn>
                      <a:cxn ang="0">
                        <a:pos x="105" y="260"/>
                      </a:cxn>
                      <a:cxn ang="0">
                        <a:pos x="132" y="224"/>
                      </a:cxn>
                      <a:cxn ang="0">
                        <a:pos x="161" y="190"/>
                      </a:cxn>
                      <a:cxn ang="0">
                        <a:pos x="192" y="160"/>
                      </a:cxn>
                      <a:cxn ang="0">
                        <a:pos x="225" y="131"/>
                      </a:cxn>
                      <a:cxn ang="0">
                        <a:pos x="260" y="104"/>
                      </a:cxn>
                      <a:cxn ang="0">
                        <a:pos x="297" y="80"/>
                      </a:cxn>
                      <a:cxn ang="0">
                        <a:pos x="336" y="59"/>
                      </a:cxn>
                      <a:cxn ang="0">
                        <a:pos x="376" y="41"/>
                      </a:cxn>
                      <a:cxn ang="0">
                        <a:pos x="417" y="27"/>
                      </a:cxn>
                      <a:cxn ang="0">
                        <a:pos x="460" y="15"/>
                      </a:cxn>
                      <a:cxn ang="0">
                        <a:pos x="504" y="7"/>
                      </a:cxn>
                      <a:cxn ang="0">
                        <a:pos x="549" y="2"/>
                      </a:cxn>
                      <a:cxn ang="0">
                        <a:pos x="594" y="0"/>
                      </a:cxn>
                      <a:cxn ang="0">
                        <a:pos x="600" y="0"/>
                      </a:cxn>
                      <a:cxn ang="0">
                        <a:pos x="605" y="0"/>
                      </a:cxn>
                      <a:cxn ang="0">
                        <a:pos x="612" y="0"/>
                      </a:cxn>
                      <a:cxn ang="0">
                        <a:pos x="617" y="2"/>
                      </a:cxn>
                      <a:cxn ang="0">
                        <a:pos x="622" y="2"/>
                      </a:cxn>
                      <a:cxn ang="0">
                        <a:pos x="629" y="2"/>
                      </a:cxn>
                      <a:cxn ang="0">
                        <a:pos x="634" y="3"/>
                      </a:cxn>
                      <a:cxn ang="0">
                        <a:pos x="640" y="3"/>
                      </a:cxn>
                    </a:cxnLst>
                    <a:rect l="0" t="0" r="r" b="b"/>
                    <a:pathLst>
                      <a:path w="866" h="675">
                        <a:moveTo>
                          <a:pt x="640" y="3"/>
                        </a:moveTo>
                        <a:lnTo>
                          <a:pt x="660" y="7"/>
                        </a:lnTo>
                        <a:lnTo>
                          <a:pt x="678" y="12"/>
                        </a:lnTo>
                        <a:lnTo>
                          <a:pt x="697" y="18"/>
                        </a:lnTo>
                        <a:lnTo>
                          <a:pt x="716" y="24"/>
                        </a:lnTo>
                        <a:lnTo>
                          <a:pt x="733" y="32"/>
                        </a:lnTo>
                        <a:lnTo>
                          <a:pt x="750" y="40"/>
                        </a:lnTo>
                        <a:lnTo>
                          <a:pt x="766" y="49"/>
                        </a:lnTo>
                        <a:lnTo>
                          <a:pt x="782" y="60"/>
                        </a:lnTo>
                        <a:lnTo>
                          <a:pt x="814" y="87"/>
                        </a:lnTo>
                        <a:lnTo>
                          <a:pt x="838" y="116"/>
                        </a:lnTo>
                        <a:lnTo>
                          <a:pt x="854" y="145"/>
                        </a:lnTo>
                        <a:lnTo>
                          <a:pt x="863" y="176"/>
                        </a:lnTo>
                        <a:lnTo>
                          <a:pt x="866" y="209"/>
                        </a:lnTo>
                        <a:lnTo>
                          <a:pt x="862" y="242"/>
                        </a:lnTo>
                        <a:lnTo>
                          <a:pt x="855" y="277"/>
                        </a:lnTo>
                        <a:lnTo>
                          <a:pt x="843" y="313"/>
                        </a:lnTo>
                        <a:lnTo>
                          <a:pt x="827" y="351"/>
                        </a:lnTo>
                        <a:lnTo>
                          <a:pt x="809" y="390"/>
                        </a:lnTo>
                        <a:lnTo>
                          <a:pt x="789" y="430"/>
                        </a:lnTo>
                        <a:lnTo>
                          <a:pt x="767" y="471"/>
                        </a:lnTo>
                        <a:lnTo>
                          <a:pt x="746" y="515"/>
                        </a:lnTo>
                        <a:lnTo>
                          <a:pt x="724" y="559"/>
                        </a:lnTo>
                        <a:lnTo>
                          <a:pt x="702" y="604"/>
                        </a:lnTo>
                        <a:lnTo>
                          <a:pt x="684" y="651"/>
                        </a:lnTo>
                        <a:lnTo>
                          <a:pt x="681" y="656"/>
                        </a:lnTo>
                        <a:lnTo>
                          <a:pt x="678" y="663"/>
                        </a:lnTo>
                        <a:lnTo>
                          <a:pt x="676" y="668"/>
                        </a:lnTo>
                        <a:lnTo>
                          <a:pt x="673" y="675"/>
                        </a:lnTo>
                        <a:lnTo>
                          <a:pt x="3" y="665"/>
                        </a:lnTo>
                        <a:lnTo>
                          <a:pt x="0" y="629"/>
                        </a:lnTo>
                        <a:lnTo>
                          <a:pt x="0" y="593"/>
                        </a:lnTo>
                        <a:lnTo>
                          <a:pt x="3" y="557"/>
                        </a:lnTo>
                        <a:lnTo>
                          <a:pt x="7" y="522"/>
                        </a:lnTo>
                        <a:lnTo>
                          <a:pt x="12" y="486"/>
                        </a:lnTo>
                        <a:lnTo>
                          <a:pt x="20" y="450"/>
                        </a:lnTo>
                        <a:lnTo>
                          <a:pt x="30" y="414"/>
                        </a:lnTo>
                        <a:lnTo>
                          <a:pt x="40" y="379"/>
                        </a:lnTo>
                        <a:lnTo>
                          <a:pt x="59" y="338"/>
                        </a:lnTo>
                        <a:lnTo>
                          <a:pt x="81" y="298"/>
                        </a:lnTo>
                        <a:lnTo>
                          <a:pt x="105" y="260"/>
                        </a:lnTo>
                        <a:lnTo>
                          <a:pt x="132" y="224"/>
                        </a:lnTo>
                        <a:lnTo>
                          <a:pt x="161" y="190"/>
                        </a:lnTo>
                        <a:lnTo>
                          <a:pt x="192" y="160"/>
                        </a:lnTo>
                        <a:lnTo>
                          <a:pt x="225" y="131"/>
                        </a:lnTo>
                        <a:lnTo>
                          <a:pt x="260" y="104"/>
                        </a:lnTo>
                        <a:lnTo>
                          <a:pt x="297" y="80"/>
                        </a:lnTo>
                        <a:lnTo>
                          <a:pt x="336" y="59"/>
                        </a:lnTo>
                        <a:lnTo>
                          <a:pt x="376" y="41"/>
                        </a:lnTo>
                        <a:lnTo>
                          <a:pt x="417" y="27"/>
                        </a:lnTo>
                        <a:lnTo>
                          <a:pt x="460" y="15"/>
                        </a:lnTo>
                        <a:lnTo>
                          <a:pt x="504" y="7"/>
                        </a:lnTo>
                        <a:lnTo>
                          <a:pt x="549" y="2"/>
                        </a:lnTo>
                        <a:lnTo>
                          <a:pt x="594" y="0"/>
                        </a:lnTo>
                        <a:lnTo>
                          <a:pt x="600" y="0"/>
                        </a:lnTo>
                        <a:lnTo>
                          <a:pt x="605" y="0"/>
                        </a:lnTo>
                        <a:lnTo>
                          <a:pt x="612" y="0"/>
                        </a:lnTo>
                        <a:lnTo>
                          <a:pt x="617" y="2"/>
                        </a:lnTo>
                        <a:lnTo>
                          <a:pt x="622" y="2"/>
                        </a:lnTo>
                        <a:lnTo>
                          <a:pt x="629" y="2"/>
                        </a:lnTo>
                        <a:lnTo>
                          <a:pt x="634" y="3"/>
                        </a:lnTo>
                        <a:lnTo>
                          <a:pt x="640" y="3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5" name="Freeform 15"/>
                  <p:cNvSpPr>
                    <a:spLocks/>
                  </p:cNvSpPr>
                  <p:nvPr/>
                </p:nvSpPr>
                <p:spPr bwMode="auto">
                  <a:xfrm>
                    <a:off x="1976" y="2295"/>
                    <a:ext cx="337" cy="224"/>
                  </a:xfrm>
                  <a:custGeom>
                    <a:avLst/>
                    <a:gdLst/>
                    <a:ahLst/>
                    <a:cxnLst>
                      <a:cxn ang="0">
                        <a:pos x="548" y="0"/>
                      </a:cxn>
                      <a:cxn ang="0">
                        <a:pos x="564" y="0"/>
                      </a:cxn>
                      <a:cxn ang="0">
                        <a:pos x="578" y="0"/>
                      </a:cxn>
                      <a:cxn ang="0">
                        <a:pos x="594" y="1"/>
                      </a:cxn>
                      <a:cxn ang="0">
                        <a:pos x="609" y="2"/>
                      </a:cxn>
                      <a:cxn ang="0">
                        <a:pos x="624" y="4"/>
                      </a:cxn>
                      <a:cxn ang="0">
                        <a:pos x="638" y="6"/>
                      </a:cxn>
                      <a:cxn ang="0">
                        <a:pos x="653" y="9"/>
                      </a:cxn>
                      <a:cxn ang="0">
                        <a:pos x="668" y="13"/>
                      </a:cxn>
                      <a:cxn ang="0">
                        <a:pos x="681" y="17"/>
                      </a:cxn>
                      <a:cxn ang="0">
                        <a:pos x="694" y="21"/>
                      </a:cxn>
                      <a:cxn ang="0">
                        <a:pos x="708" y="26"/>
                      </a:cxn>
                      <a:cxn ang="0">
                        <a:pos x="721" y="31"/>
                      </a:cxn>
                      <a:cxn ang="0">
                        <a:pos x="733" y="38"/>
                      </a:cxn>
                      <a:cxn ang="0">
                        <a:pos x="746" y="45"/>
                      </a:cxn>
                      <a:cxn ang="0">
                        <a:pos x="757" y="51"/>
                      </a:cxn>
                      <a:cxn ang="0">
                        <a:pos x="769" y="59"/>
                      </a:cxn>
                      <a:cxn ang="0">
                        <a:pos x="799" y="86"/>
                      </a:cxn>
                      <a:cxn ang="0">
                        <a:pos x="821" y="113"/>
                      </a:cxn>
                      <a:cxn ang="0">
                        <a:pos x="833" y="141"/>
                      </a:cxn>
                      <a:cxn ang="0">
                        <a:pos x="839" y="170"/>
                      </a:cxn>
                      <a:cxn ang="0">
                        <a:pos x="839" y="200"/>
                      </a:cxn>
                      <a:cxn ang="0">
                        <a:pos x="833" y="231"/>
                      </a:cxn>
                      <a:cxn ang="0">
                        <a:pos x="822" y="264"/>
                      </a:cxn>
                      <a:cxn ang="0">
                        <a:pos x="807" y="297"/>
                      </a:cxn>
                      <a:cxn ang="0">
                        <a:pos x="789" y="333"/>
                      </a:cxn>
                      <a:cxn ang="0">
                        <a:pos x="769" y="369"/>
                      </a:cxn>
                      <a:cxn ang="0">
                        <a:pos x="746" y="408"/>
                      </a:cxn>
                      <a:cxn ang="0">
                        <a:pos x="724" y="446"/>
                      </a:cxn>
                      <a:cxn ang="0">
                        <a:pos x="701" y="488"/>
                      </a:cxn>
                      <a:cxn ang="0">
                        <a:pos x="678" y="530"/>
                      </a:cxn>
                      <a:cxn ang="0">
                        <a:pos x="657" y="574"/>
                      </a:cxn>
                      <a:cxn ang="0">
                        <a:pos x="638" y="619"/>
                      </a:cxn>
                      <a:cxn ang="0">
                        <a:pos x="633" y="633"/>
                      </a:cxn>
                      <a:cxn ang="0">
                        <a:pos x="629" y="645"/>
                      </a:cxn>
                      <a:cxn ang="0">
                        <a:pos x="624" y="658"/>
                      </a:cxn>
                      <a:cxn ang="0">
                        <a:pos x="618" y="671"/>
                      </a:cxn>
                      <a:cxn ang="0">
                        <a:pos x="3" y="663"/>
                      </a:cxn>
                      <a:cxn ang="0">
                        <a:pos x="0" y="622"/>
                      </a:cxn>
                      <a:cxn ang="0">
                        <a:pos x="2" y="579"/>
                      </a:cxn>
                      <a:cxn ang="0">
                        <a:pos x="6" y="537"/>
                      </a:cxn>
                      <a:cxn ang="0">
                        <a:pos x="11" y="494"/>
                      </a:cxn>
                      <a:cxn ang="0">
                        <a:pos x="19" y="452"/>
                      </a:cxn>
                      <a:cxn ang="0">
                        <a:pos x="31" y="409"/>
                      </a:cxn>
                      <a:cxn ang="0">
                        <a:pos x="43" y="368"/>
                      </a:cxn>
                      <a:cxn ang="0">
                        <a:pos x="59" y="328"/>
                      </a:cxn>
                      <a:cxn ang="0">
                        <a:pos x="77" y="293"/>
                      </a:cxn>
                      <a:cxn ang="0">
                        <a:pos x="99" y="260"/>
                      </a:cxn>
                      <a:cxn ang="0">
                        <a:pos x="123" y="230"/>
                      </a:cxn>
                      <a:cxn ang="0">
                        <a:pos x="147" y="199"/>
                      </a:cxn>
                      <a:cxn ang="0">
                        <a:pos x="173" y="171"/>
                      </a:cxn>
                      <a:cxn ang="0">
                        <a:pos x="201" y="145"/>
                      </a:cxn>
                      <a:cxn ang="0">
                        <a:pos x="231" y="121"/>
                      </a:cxn>
                      <a:cxn ang="0">
                        <a:pos x="261" y="98"/>
                      </a:cxn>
                      <a:cxn ang="0">
                        <a:pos x="293" y="78"/>
                      </a:cxn>
                      <a:cxn ang="0">
                        <a:pos x="327" y="59"/>
                      </a:cxn>
                      <a:cxn ang="0">
                        <a:pos x="361" y="43"/>
                      </a:cxn>
                      <a:cxn ang="0">
                        <a:pos x="397" y="30"/>
                      </a:cxn>
                      <a:cxn ang="0">
                        <a:pos x="433" y="18"/>
                      </a:cxn>
                      <a:cxn ang="0">
                        <a:pos x="470" y="9"/>
                      </a:cxn>
                      <a:cxn ang="0">
                        <a:pos x="509" y="4"/>
                      </a:cxn>
                      <a:cxn ang="0">
                        <a:pos x="548" y="0"/>
                      </a:cxn>
                    </a:cxnLst>
                    <a:rect l="0" t="0" r="r" b="b"/>
                    <a:pathLst>
                      <a:path w="839" h="671">
                        <a:moveTo>
                          <a:pt x="548" y="0"/>
                        </a:moveTo>
                        <a:lnTo>
                          <a:pt x="564" y="0"/>
                        </a:lnTo>
                        <a:lnTo>
                          <a:pt x="578" y="0"/>
                        </a:lnTo>
                        <a:lnTo>
                          <a:pt x="594" y="1"/>
                        </a:lnTo>
                        <a:lnTo>
                          <a:pt x="609" y="2"/>
                        </a:lnTo>
                        <a:lnTo>
                          <a:pt x="624" y="4"/>
                        </a:lnTo>
                        <a:lnTo>
                          <a:pt x="638" y="6"/>
                        </a:lnTo>
                        <a:lnTo>
                          <a:pt x="653" y="9"/>
                        </a:lnTo>
                        <a:lnTo>
                          <a:pt x="668" y="13"/>
                        </a:lnTo>
                        <a:lnTo>
                          <a:pt x="681" y="17"/>
                        </a:lnTo>
                        <a:lnTo>
                          <a:pt x="694" y="21"/>
                        </a:lnTo>
                        <a:lnTo>
                          <a:pt x="708" y="26"/>
                        </a:lnTo>
                        <a:lnTo>
                          <a:pt x="721" y="31"/>
                        </a:lnTo>
                        <a:lnTo>
                          <a:pt x="733" y="38"/>
                        </a:lnTo>
                        <a:lnTo>
                          <a:pt x="746" y="45"/>
                        </a:lnTo>
                        <a:lnTo>
                          <a:pt x="757" y="51"/>
                        </a:lnTo>
                        <a:lnTo>
                          <a:pt x="769" y="59"/>
                        </a:lnTo>
                        <a:lnTo>
                          <a:pt x="799" y="86"/>
                        </a:lnTo>
                        <a:lnTo>
                          <a:pt x="821" y="113"/>
                        </a:lnTo>
                        <a:lnTo>
                          <a:pt x="833" y="141"/>
                        </a:lnTo>
                        <a:lnTo>
                          <a:pt x="839" y="170"/>
                        </a:lnTo>
                        <a:lnTo>
                          <a:pt x="839" y="200"/>
                        </a:lnTo>
                        <a:lnTo>
                          <a:pt x="833" y="231"/>
                        </a:lnTo>
                        <a:lnTo>
                          <a:pt x="822" y="264"/>
                        </a:lnTo>
                        <a:lnTo>
                          <a:pt x="807" y="297"/>
                        </a:lnTo>
                        <a:lnTo>
                          <a:pt x="789" y="333"/>
                        </a:lnTo>
                        <a:lnTo>
                          <a:pt x="769" y="369"/>
                        </a:lnTo>
                        <a:lnTo>
                          <a:pt x="746" y="408"/>
                        </a:lnTo>
                        <a:lnTo>
                          <a:pt x="724" y="446"/>
                        </a:lnTo>
                        <a:lnTo>
                          <a:pt x="701" y="488"/>
                        </a:lnTo>
                        <a:lnTo>
                          <a:pt x="678" y="530"/>
                        </a:lnTo>
                        <a:lnTo>
                          <a:pt x="657" y="574"/>
                        </a:lnTo>
                        <a:lnTo>
                          <a:pt x="638" y="619"/>
                        </a:lnTo>
                        <a:lnTo>
                          <a:pt x="633" y="633"/>
                        </a:lnTo>
                        <a:lnTo>
                          <a:pt x="629" y="645"/>
                        </a:lnTo>
                        <a:lnTo>
                          <a:pt x="624" y="658"/>
                        </a:lnTo>
                        <a:lnTo>
                          <a:pt x="618" y="671"/>
                        </a:lnTo>
                        <a:lnTo>
                          <a:pt x="3" y="663"/>
                        </a:lnTo>
                        <a:lnTo>
                          <a:pt x="0" y="622"/>
                        </a:lnTo>
                        <a:lnTo>
                          <a:pt x="2" y="579"/>
                        </a:lnTo>
                        <a:lnTo>
                          <a:pt x="6" y="537"/>
                        </a:lnTo>
                        <a:lnTo>
                          <a:pt x="11" y="494"/>
                        </a:lnTo>
                        <a:lnTo>
                          <a:pt x="19" y="452"/>
                        </a:lnTo>
                        <a:lnTo>
                          <a:pt x="31" y="409"/>
                        </a:lnTo>
                        <a:lnTo>
                          <a:pt x="43" y="368"/>
                        </a:lnTo>
                        <a:lnTo>
                          <a:pt x="59" y="328"/>
                        </a:lnTo>
                        <a:lnTo>
                          <a:pt x="77" y="293"/>
                        </a:lnTo>
                        <a:lnTo>
                          <a:pt x="99" y="260"/>
                        </a:lnTo>
                        <a:lnTo>
                          <a:pt x="123" y="230"/>
                        </a:lnTo>
                        <a:lnTo>
                          <a:pt x="147" y="199"/>
                        </a:lnTo>
                        <a:lnTo>
                          <a:pt x="173" y="171"/>
                        </a:lnTo>
                        <a:lnTo>
                          <a:pt x="201" y="145"/>
                        </a:lnTo>
                        <a:lnTo>
                          <a:pt x="231" y="121"/>
                        </a:lnTo>
                        <a:lnTo>
                          <a:pt x="261" y="98"/>
                        </a:lnTo>
                        <a:lnTo>
                          <a:pt x="293" y="78"/>
                        </a:lnTo>
                        <a:lnTo>
                          <a:pt x="327" y="59"/>
                        </a:lnTo>
                        <a:lnTo>
                          <a:pt x="361" y="43"/>
                        </a:lnTo>
                        <a:lnTo>
                          <a:pt x="397" y="30"/>
                        </a:lnTo>
                        <a:lnTo>
                          <a:pt x="433" y="18"/>
                        </a:lnTo>
                        <a:lnTo>
                          <a:pt x="470" y="9"/>
                        </a:lnTo>
                        <a:lnTo>
                          <a:pt x="509" y="4"/>
                        </a:lnTo>
                        <a:lnTo>
                          <a:pt x="548" y="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6" name="Freeform 16"/>
                  <p:cNvSpPr>
                    <a:spLocks/>
                  </p:cNvSpPr>
                  <p:nvPr/>
                </p:nvSpPr>
                <p:spPr bwMode="auto">
                  <a:xfrm>
                    <a:off x="1977" y="2296"/>
                    <a:ext cx="329" cy="223"/>
                  </a:xfrm>
                  <a:custGeom>
                    <a:avLst/>
                    <a:gdLst/>
                    <a:ahLst/>
                    <a:cxnLst>
                      <a:cxn ang="0">
                        <a:pos x="388" y="27"/>
                      </a:cxn>
                      <a:cxn ang="0">
                        <a:pos x="413" y="19"/>
                      </a:cxn>
                      <a:cxn ang="0">
                        <a:pos x="438" y="13"/>
                      </a:cxn>
                      <a:cxn ang="0">
                        <a:pos x="464" y="8"/>
                      </a:cxn>
                      <a:cxn ang="0">
                        <a:pos x="488" y="4"/>
                      </a:cxn>
                      <a:cxn ang="0">
                        <a:pos x="513" y="1"/>
                      </a:cxn>
                      <a:cxn ang="0">
                        <a:pos x="538" y="0"/>
                      </a:cxn>
                      <a:cxn ang="0">
                        <a:pos x="562" y="0"/>
                      </a:cxn>
                      <a:cxn ang="0">
                        <a:pos x="586" y="1"/>
                      </a:cxn>
                      <a:cxn ang="0">
                        <a:pos x="610" y="2"/>
                      </a:cxn>
                      <a:cxn ang="0">
                        <a:pos x="633" y="6"/>
                      </a:cxn>
                      <a:cxn ang="0">
                        <a:pos x="656" y="12"/>
                      </a:cxn>
                      <a:cxn ang="0">
                        <a:pos x="677" y="18"/>
                      </a:cxn>
                      <a:cxn ang="0">
                        <a:pos x="698" y="26"/>
                      </a:cxn>
                      <a:cxn ang="0">
                        <a:pos x="717" y="35"/>
                      </a:cxn>
                      <a:cxn ang="0">
                        <a:pos x="737" y="46"/>
                      </a:cxn>
                      <a:cxn ang="0">
                        <a:pos x="754" y="58"/>
                      </a:cxn>
                      <a:cxn ang="0">
                        <a:pos x="782" y="83"/>
                      </a:cxn>
                      <a:cxn ang="0">
                        <a:pos x="801" y="109"/>
                      </a:cxn>
                      <a:cxn ang="0">
                        <a:pos x="811" y="135"/>
                      </a:cxn>
                      <a:cxn ang="0">
                        <a:pos x="815" y="162"/>
                      </a:cxn>
                      <a:cxn ang="0">
                        <a:pos x="811" y="190"/>
                      </a:cxn>
                      <a:cxn ang="0">
                        <a:pos x="803" y="219"/>
                      </a:cxn>
                      <a:cxn ang="0">
                        <a:pos x="789" y="250"/>
                      </a:cxn>
                      <a:cxn ang="0">
                        <a:pos x="771" y="281"/>
                      </a:cxn>
                      <a:cxn ang="0">
                        <a:pos x="752" y="313"/>
                      </a:cxn>
                      <a:cxn ang="0">
                        <a:pos x="728" y="348"/>
                      </a:cxn>
                      <a:cxn ang="0">
                        <a:pos x="704" y="383"/>
                      </a:cxn>
                      <a:cxn ang="0">
                        <a:pos x="680" y="420"/>
                      </a:cxn>
                      <a:cxn ang="0">
                        <a:pos x="656" y="458"/>
                      </a:cxn>
                      <a:cxn ang="0">
                        <a:pos x="633" y="498"/>
                      </a:cxn>
                      <a:cxn ang="0">
                        <a:pos x="612" y="541"/>
                      </a:cxn>
                      <a:cxn ang="0">
                        <a:pos x="594" y="585"/>
                      </a:cxn>
                      <a:cxn ang="0">
                        <a:pos x="588" y="605"/>
                      </a:cxn>
                      <a:cxn ang="0">
                        <a:pos x="580" y="626"/>
                      </a:cxn>
                      <a:cxn ang="0">
                        <a:pos x="572" y="646"/>
                      </a:cxn>
                      <a:cxn ang="0">
                        <a:pos x="564" y="667"/>
                      </a:cxn>
                      <a:cxn ang="0">
                        <a:pos x="3" y="659"/>
                      </a:cxn>
                      <a:cxn ang="0">
                        <a:pos x="0" y="613"/>
                      </a:cxn>
                      <a:cxn ang="0">
                        <a:pos x="2" y="565"/>
                      </a:cxn>
                      <a:cxn ang="0">
                        <a:pos x="7" y="517"/>
                      </a:cxn>
                      <a:cxn ang="0">
                        <a:pos x="15" y="469"/>
                      </a:cxn>
                      <a:cxn ang="0">
                        <a:pos x="26" y="421"/>
                      </a:cxn>
                      <a:cxn ang="0">
                        <a:pos x="40" y="375"/>
                      </a:cxn>
                      <a:cxn ang="0">
                        <a:pos x="57" y="329"/>
                      </a:cxn>
                      <a:cxn ang="0">
                        <a:pos x="76" y="285"/>
                      </a:cxn>
                      <a:cxn ang="0">
                        <a:pos x="91" y="263"/>
                      </a:cxn>
                      <a:cxn ang="0">
                        <a:pos x="105" y="242"/>
                      </a:cxn>
                      <a:cxn ang="0">
                        <a:pos x="121" y="222"/>
                      </a:cxn>
                      <a:cxn ang="0">
                        <a:pos x="139" y="202"/>
                      </a:cxn>
                      <a:cxn ang="0">
                        <a:pos x="156" y="182"/>
                      </a:cxn>
                      <a:cxn ang="0">
                        <a:pos x="173" y="163"/>
                      </a:cxn>
                      <a:cxn ang="0">
                        <a:pos x="192" y="146"/>
                      </a:cxn>
                      <a:cxn ang="0">
                        <a:pos x="212" y="129"/>
                      </a:cxn>
                      <a:cxn ang="0">
                        <a:pos x="232" y="113"/>
                      </a:cxn>
                      <a:cxn ang="0">
                        <a:pos x="253" y="98"/>
                      </a:cxn>
                      <a:cxn ang="0">
                        <a:pos x="273" y="83"/>
                      </a:cxn>
                      <a:cxn ang="0">
                        <a:pos x="296" y="70"/>
                      </a:cxn>
                      <a:cxn ang="0">
                        <a:pos x="319" y="58"/>
                      </a:cxn>
                      <a:cxn ang="0">
                        <a:pos x="341" y="47"/>
                      </a:cxn>
                      <a:cxn ang="0">
                        <a:pos x="364" y="37"/>
                      </a:cxn>
                      <a:cxn ang="0">
                        <a:pos x="388" y="27"/>
                      </a:cxn>
                    </a:cxnLst>
                    <a:rect l="0" t="0" r="r" b="b"/>
                    <a:pathLst>
                      <a:path w="815" h="667">
                        <a:moveTo>
                          <a:pt x="388" y="27"/>
                        </a:moveTo>
                        <a:lnTo>
                          <a:pt x="413" y="19"/>
                        </a:lnTo>
                        <a:lnTo>
                          <a:pt x="438" y="13"/>
                        </a:lnTo>
                        <a:lnTo>
                          <a:pt x="464" y="8"/>
                        </a:lnTo>
                        <a:lnTo>
                          <a:pt x="488" y="4"/>
                        </a:lnTo>
                        <a:lnTo>
                          <a:pt x="513" y="1"/>
                        </a:lnTo>
                        <a:lnTo>
                          <a:pt x="538" y="0"/>
                        </a:lnTo>
                        <a:lnTo>
                          <a:pt x="562" y="0"/>
                        </a:lnTo>
                        <a:lnTo>
                          <a:pt x="586" y="1"/>
                        </a:lnTo>
                        <a:lnTo>
                          <a:pt x="610" y="2"/>
                        </a:lnTo>
                        <a:lnTo>
                          <a:pt x="633" y="6"/>
                        </a:lnTo>
                        <a:lnTo>
                          <a:pt x="656" y="12"/>
                        </a:lnTo>
                        <a:lnTo>
                          <a:pt x="677" y="18"/>
                        </a:lnTo>
                        <a:lnTo>
                          <a:pt x="698" y="26"/>
                        </a:lnTo>
                        <a:lnTo>
                          <a:pt x="717" y="35"/>
                        </a:lnTo>
                        <a:lnTo>
                          <a:pt x="737" y="46"/>
                        </a:lnTo>
                        <a:lnTo>
                          <a:pt x="754" y="58"/>
                        </a:lnTo>
                        <a:lnTo>
                          <a:pt x="782" y="83"/>
                        </a:lnTo>
                        <a:lnTo>
                          <a:pt x="801" y="109"/>
                        </a:lnTo>
                        <a:lnTo>
                          <a:pt x="811" y="135"/>
                        </a:lnTo>
                        <a:lnTo>
                          <a:pt x="815" y="162"/>
                        </a:lnTo>
                        <a:lnTo>
                          <a:pt x="811" y="190"/>
                        </a:lnTo>
                        <a:lnTo>
                          <a:pt x="803" y="219"/>
                        </a:lnTo>
                        <a:lnTo>
                          <a:pt x="789" y="250"/>
                        </a:lnTo>
                        <a:lnTo>
                          <a:pt x="771" y="281"/>
                        </a:lnTo>
                        <a:lnTo>
                          <a:pt x="752" y="313"/>
                        </a:lnTo>
                        <a:lnTo>
                          <a:pt x="728" y="348"/>
                        </a:lnTo>
                        <a:lnTo>
                          <a:pt x="704" y="383"/>
                        </a:lnTo>
                        <a:lnTo>
                          <a:pt x="680" y="420"/>
                        </a:lnTo>
                        <a:lnTo>
                          <a:pt x="656" y="458"/>
                        </a:lnTo>
                        <a:lnTo>
                          <a:pt x="633" y="498"/>
                        </a:lnTo>
                        <a:lnTo>
                          <a:pt x="612" y="541"/>
                        </a:lnTo>
                        <a:lnTo>
                          <a:pt x="594" y="585"/>
                        </a:lnTo>
                        <a:lnTo>
                          <a:pt x="588" y="605"/>
                        </a:lnTo>
                        <a:lnTo>
                          <a:pt x="580" y="626"/>
                        </a:lnTo>
                        <a:lnTo>
                          <a:pt x="572" y="646"/>
                        </a:lnTo>
                        <a:lnTo>
                          <a:pt x="564" y="667"/>
                        </a:lnTo>
                        <a:lnTo>
                          <a:pt x="3" y="659"/>
                        </a:lnTo>
                        <a:lnTo>
                          <a:pt x="0" y="613"/>
                        </a:lnTo>
                        <a:lnTo>
                          <a:pt x="2" y="565"/>
                        </a:lnTo>
                        <a:lnTo>
                          <a:pt x="7" y="517"/>
                        </a:lnTo>
                        <a:lnTo>
                          <a:pt x="15" y="469"/>
                        </a:lnTo>
                        <a:lnTo>
                          <a:pt x="26" y="421"/>
                        </a:lnTo>
                        <a:lnTo>
                          <a:pt x="40" y="375"/>
                        </a:lnTo>
                        <a:lnTo>
                          <a:pt x="57" y="329"/>
                        </a:lnTo>
                        <a:lnTo>
                          <a:pt x="76" y="285"/>
                        </a:lnTo>
                        <a:lnTo>
                          <a:pt x="91" y="263"/>
                        </a:lnTo>
                        <a:lnTo>
                          <a:pt x="105" y="242"/>
                        </a:lnTo>
                        <a:lnTo>
                          <a:pt x="121" y="222"/>
                        </a:lnTo>
                        <a:lnTo>
                          <a:pt x="139" y="202"/>
                        </a:lnTo>
                        <a:lnTo>
                          <a:pt x="156" y="182"/>
                        </a:lnTo>
                        <a:lnTo>
                          <a:pt x="173" y="163"/>
                        </a:lnTo>
                        <a:lnTo>
                          <a:pt x="192" y="146"/>
                        </a:lnTo>
                        <a:lnTo>
                          <a:pt x="212" y="129"/>
                        </a:lnTo>
                        <a:lnTo>
                          <a:pt x="232" y="113"/>
                        </a:lnTo>
                        <a:lnTo>
                          <a:pt x="253" y="98"/>
                        </a:lnTo>
                        <a:lnTo>
                          <a:pt x="273" y="83"/>
                        </a:lnTo>
                        <a:lnTo>
                          <a:pt x="296" y="70"/>
                        </a:lnTo>
                        <a:lnTo>
                          <a:pt x="319" y="58"/>
                        </a:lnTo>
                        <a:lnTo>
                          <a:pt x="341" y="47"/>
                        </a:lnTo>
                        <a:lnTo>
                          <a:pt x="364" y="37"/>
                        </a:lnTo>
                        <a:lnTo>
                          <a:pt x="388" y="27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7" name="Freeform 17"/>
                  <p:cNvSpPr>
                    <a:spLocks/>
                  </p:cNvSpPr>
                  <p:nvPr/>
                </p:nvSpPr>
                <p:spPr bwMode="auto">
                  <a:xfrm>
                    <a:off x="1979" y="2298"/>
                    <a:ext cx="319" cy="220"/>
                  </a:xfrm>
                  <a:custGeom>
                    <a:avLst/>
                    <a:gdLst/>
                    <a:ahLst/>
                    <a:cxnLst>
                      <a:cxn ang="0">
                        <a:pos x="89" y="257"/>
                      </a:cxn>
                      <a:cxn ang="0">
                        <a:pos x="91" y="254"/>
                      </a:cxn>
                      <a:cxn ang="0">
                        <a:pos x="92" y="251"/>
                      </a:cxn>
                      <a:cxn ang="0">
                        <a:pos x="93" y="249"/>
                      </a:cxn>
                      <a:cxn ang="0">
                        <a:pos x="95" y="246"/>
                      </a:cxn>
                      <a:cxn ang="0">
                        <a:pos x="113" y="221"/>
                      </a:cxn>
                      <a:cxn ang="0">
                        <a:pos x="135" y="195"/>
                      </a:cxn>
                      <a:cxn ang="0">
                        <a:pos x="156" y="171"/>
                      </a:cxn>
                      <a:cxn ang="0">
                        <a:pos x="179" y="149"/>
                      </a:cxn>
                      <a:cxn ang="0">
                        <a:pos x="201" y="129"/>
                      </a:cxn>
                      <a:cxn ang="0">
                        <a:pos x="227" y="109"/>
                      </a:cxn>
                      <a:cxn ang="0">
                        <a:pos x="252" y="90"/>
                      </a:cxn>
                      <a:cxn ang="0">
                        <a:pos x="279" y="73"/>
                      </a:cxn>
                      <a:cxn ang="0">
                        <a:pos x="308" y="57"/>
                      </a:cxn>
                      <a:cxn ang="0">
                        <a:pos x="339" y="44"/>
                      </a:cxn>
                      <a:cxn ang="0">
                        <a:pos x="369" y="32"/>
                      </a:cxn>
                      <a:cxn ang="0">
                        <a:pos x="400" y="22"/>
                      </a:cxn>
                      <a:cxn ang="0">
                        <a:pos x="432" y="13"/>
                      </a:cxn>
                      <a:cxn ang="0">
                        <a:pos x="464" y="7"/>
                      </a:cxn>
                      <a:cxn ang="0">
                        <a:pos x="494" y="3"/>
                      </a:cxn>
                      <a:cxn ang="0">
                        <a:pos x="526" y="0"/>
                      </a:cxn>
                      <a:cxn ang="0">
                        <a:pos x="557" y="0"/>
                      </a:cxn>
                      <a:cxn ang="0">
                        <a:pos x="586" y="1"/>
                      </a:cxn>
                      <a:cxn ang="0">
                        <a:pos x="616" y="4"/>
                      </a:cxn>
                      <a:cxn ang="0">
                        <a:pos x="644" y="9"/>
                      </a:cxn>
                      <a:cxn ang="0">
                        <a:pos x="670" y="17"/>
                      </a:cxn>
                      <a:cxn ang="0">
                        <a:pos x="694" y="28"/>
                      </a:cxn>
                      <a:cxn ang="0">
                        <a:pos x="718" y="40"/>
                      </a:cxn>
                      <a:cxn ang="0">
                        <a:pos x="740" y="54"/>
                      </a:cxn>
                      <a:cxn ang="0">
                        <a:pos x="766" y="78"/>
                      </a:cxn>
                      <a:cxn ang="0">
                        <a:pos x="782" y="102"/>
                      </a:cxn>
                      <a:cxn ang="0">
                        <a:pos x="790" y="128"/>
                      </a:cxn>
                      <a:cxn ang="0">
                        <a:pos x="791" y="153"/>
                      </a:cxn>
                      <a:cxn ang="0">
                        <a:pos x="785" y="178"/>
                      </a:cxn>
                      <a:cxn ang="0">
                        <a:pos x="773" y="205"/>
                      </a:cxn>
                      <a:cxn ang="0">
                        <a:pos x="757" y="233"/>
                      </a:cxn>
                      <a:cxn ang="0">
                        <a:pos x="737" y="262"/>
                      </a:cxn>
                      <a:cxn ang="0">
                        <a:pos x="713" y="292"/>
                      </a:cxn>
                      <a:cxn ang="0">
                        <a:pos x="688" y="324"/>
                      </a:cxn>
                      <a:cxn ang="0">
                        <a:pos x="662" y="358"/>
                      </a:cxn>
                      <a:cxn ang="0">
                        <a:pos x="636" y="392"/>
                      </a:cxn>
                      <a:cxn ang="0">
                        <a:pos x="610" y="428"/>
                      </a:cxn>
                      <a:cxn ang="0">
                        <a:pos x="588" y="467"/>
                      </a:cxn>
                      <a:cxn ang="0">
                        <a:pos x="568" y="508"/>
                      </a:cxn>
                      <a:cxn ang="0">
                        <a:pos x="550" y="550"/>
                      </a:cxn>
                      <a:cxn ang="0">
                        <a:pos x="541" y="577"/>
                      </a:cxn>
                      <a:cxn ang="0">
                        <a:pos x="532" y="605"/>
                      </a:cxn>
                      <a:cxn ang="0">
                        <a:pos x="521" y="633"/>
                      </a:cxn>
                      <a:cxn ang="0">
                        <a:pos x="512" y="661"/>
                      </a:cxn>
                      <a:cxn ang="0">
                        <a:pos x="2" y="654"/>
                      </a:cxn>
                      <a:cxn ang="0">
                        <a:pos x="0" y="604"/>
                      </a:cxn>
                      <a:cxn ang="0">
                        <a:pos x="2" y="553"/>
                      </a:cxn>
                      <a:cxn ang="0">
                        <a:pos x="8" y="501"/>
                      </a:cxn>
                      <a:cxn ang="0">
                        <a:pos x="18" y="451"/>
                      </a:cxn>
                      <a:cxn ang="0">
                        <a:pos x="31" y="400"/>
                      </a:cxn>
                      <a:cxn ang="0">
                        <a:pos x="48" y="350"/>
                      </a:cxn>
                      <a:cxn ang="0">
                        <a:pos x="67" y="302"/>
                      </a:cxn>
                      <a:cxn ang="0">
                        <a:pos x="89" y="257"/>
                      </a:cxn>
                    </a:cxnLst>
                    <a:rect l="0" t="0" r="r" b="b"/>
                    <a:pathLst>
                      <a:path w="791" h="661">
                        <a:moveTo>
                          <a:pt x="89" y="257"/>
                        </a:moveTo>
                        <a:lnTo>
                          <a:pt x="91" y="254"/>
                        </a:lnTo>
                        <a:lnTo>
                          <a:pt x="92" y="251"/>
                        </a:lnTo>
                        <a:lnTo>
                          <a:pt x="93" y="249"/>
                        </a:lnTo>
                        <a:lnTo>
                          <a:pt x="95" y="246"/>
                        </a:lnTo>
                        <a:lnTo>
                          <a:pt x="113" y="221"/>
                        </a:lnTo>
                        <a:lnTo>
                          <a:pt x="135" y="195"/>
                        </a:lnTo>
                        <a:lnTo>
                          <a:pt x="156" y="171"/>
                        </a:lnTo>
                        <a:lnTo>
                          <a:pt x="179" y="149"/>
                        </a:lnTo>
                        <a:lnTo>
                          <a:pt x="201" y="129"/>
                        </a:lnTo>
                        <a:lnTo>
                          <a:pt x="227" y="109"/>
                        </a:lnTo>
                        <a:lnTo>
                          <a:pt x="252" y="90"/>
                        </a:lnTo>
                        <a:lnTo>
                          <a:pt x="279" y="73"/>
                        </a:lnTo>
                        <a:lnTo>
                          <a:pt x="308" y="57"/>
                        </a:lnTo>
                        <a:lnTo>
                          <a:pt x="339" y="44"/>
                        </a:lnTo>
                        <a:lnTo>
                          <a:pt x="369" y="32"/>
                        </a:lnTo>
                        <a:lnTo>
                          <a:pt x="400" y="22"/>
                        </a:lnTo>
                        <a:lnTo>
                          <a:pt x="432" y="13"/>
                        </a:lnTo>
                        <a:lnTo>
                          <a:pt x="464" y="7"/>
                        </a:lnTo>
                        <a:lnTo>
                          <a:pt x="494" y="3"/>
                        </a:lnTo>
                        <a:lnTo>
                          <a:pt x="526" y="0"/>
                        </a:lnTo>
                        <a:lnTo>
                          <a:pt x="557" y="0"/>
                        </a:lnTo>
                        <a:lnTo>
                          <a:pt x="586" y="1"/>
                        </a:lnTo>
                        <a:lnTo>
                          <a:pt x="616" y="4"/>
                        </a:lnTo>
                        <a:lnTo>
                          <a:pt x="644" y="9"/>
                        </a:lnTo>
                        <a:lnTo>
                          <a:pt x="670" y="17"/>
                        </a:lnTo>
                        <a:lnTo>
                          <a:pt x="694" y="28"/>
                        </a:lnTo>
                        <a:lnTo>
                          <a:pt x="718" y="40"/>
                        </a:lnTo>
                        <a:lnTo>
                          <a:pt x="740" y="54"/>
                        </a:lnTo>
                        <a:lnTo>
                          <a:pt x="766" y="78"/>
                        </a:lnTo>
                        <a:lnTo>
                          <a:pt x="782" y="102"/>
                        </a:lnTo>
                        <a:lnTo>
                          <a:pt x="790" y="128"/>
                        </a:lnTo>
                        <a:lnTo>
                          <a:pt x="791" y="153"/>
                        </a:lnTo>
                        <a:lnTo>
                          <a:pt x="785" y="178"/>
                        </a:lnTo>
                        <a:lnTo>
                          <a:pt x="773" y="205"/>
                        </a:lnTo>
                        <a:lnTo>
                          <a:pt x="757" y="233"/>
                        </a:lnTo>
                        <a:lnTo>
                          <a:pt x="737" y="262"/>
                        </a:lnTo>
                        <a:lnTo>
                          <a:pt x="713" y="292"/>
                        </a:lnTo>
                        <a:lnTo>
                          <a:pt x="688" y="324"/>
                        </a:lnTo>
                        <a:lnTo>
                          <a:pt x="662" y="358"/>
                        </a:lnTo>
                        <a:lnTo>
                          <a:pt x="636" y="392"/>
                        </a:lnTo>
                        <a:lnTo>
                          <a:pt x="610" y="428"/>
                        </a:lnTo>
                        <a:lnTo>
                          <a:pt x="588" y="467"/>
                        </a:lnTo>
                        <a:lnTo>
                          <a:pt x="568" y="508"/>
                        </a:lnTo>
                        <a:lnTo>
                          <a:pt x="550" y="550"/>
                        </a:lnTo>
                        <a:lnTo>
                          <a:pt x="541" y="577"/>
                        </a:lnTo>
                        <a:lnTo>
                          <a:pt x="532" y="605"/>
                        </a:lnTo>
                        <a:lnTo>
                          <a:pt x="521" y="633"/>
                        </a:lnTo>
                        <a:lnTo>
                          <a:pt x="512" y="661"/>
                        </a:lnTo>
                        <a:lnTo>
                          <a:pt x="2" y="654"/>
                        </a:lnTo>
                        <a:lnTo>
                          <a:pt x="0" y="604"/>
                        </a:lnTo>
                        <a:lnTo>
                          <a:pt x="2" y="553"/>
                        </a:lnTo>
                        <a:lnTo>
                          <a:pt x="8" y="501"/>
                        </a:lnTo>
                        <a:lnTo>
                          <a:pt x="18" y="451"/>
                        </a:lnTo>
                        <a:lnTo>
                          <a:pt x="31" y="400"/>
                        </a:lnTo>
                        <a:lnTo>
                          <a:pt x="48" y="350"/>
                        </a:lnTo>
                        <a:lnTo>
                          <a:pt x="67" y="302"/>
                        </a:lnTo>
                        <a:lnTo>
                          <a:pt x="89" y="257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8" name="Freeform 18"/>
                  <p:cNvSpPr>
                    <a:spLocks/>
                  </p:cNvSpPr>
                  <p:nvPr/>
                </p:nvSpPr>
                <p:spPr bwMode="auto">
                  <a:xfrm>
                    <a:off x="1980" y="2299"/>
                    <a:ext cx="311" cy="219"/>
                  </a:xfrm>
                  <a:custGeom>
                    <a:avLst/>
                    <a:gdLst/>
                    <a:ahLst/>
                    <a:cxnLst>
                      <a:cxn ang="0">
                        <a:pos x="92" y="251"/>
                      </a:cxn>
                      <a:cxn ang="0">
                        <a:pos x="100" y="235"/>
                      </a:cxn>
                      <a:cxn ang="0">
                        <a:pos x="109" y="221"/>
                      </a:cxn>
                      <a:cxn ang="0">
                        <a:pos x="118" y="207"/>
                      </a:cxn>
                      <a:cxn ang="0">
                        <a:pos x="129" y="194"/>
                      </a:cxn>
                      <a:cxn ang="0">
                        <a:pos x="137" y="186"/>
                      </a:cxn>
                      <a:cxn ang="0">
                        <a:pos x="144" y="178"/>
                      </a:cxn>
                      <a:cxn ang="0">
                        <a:pos x="152" y="170"/>
                      </a:cxn>
                      <a:cxn ang="0">
                        <a:pos x="158" y="162"/>
                      </a:cxn>
                      <a:cxn ang="0">
                        <a:pos x="166" y="154"/>
                      </a:cxn>
                      <a:cxn ang="0">
                        <a:pos x="173" y="146"/>
                      </a:cxn>
                      <a:cxn ang="0">
                        <a:pos x="181" y="139"/>
                      </a:cxn>
                      <a:cxn ang="0">
                        <a:pos x="189" y="132"/>
                      </a:cxn>
                      <a:cxn ang="0">
                        <a:pos x="220" y="108"/>
                      </a:cxn>
                      <a:cxn ang="0">
                        <a:pos x="253" y="86"/>
                      </a:cxn>
                      <a:cxn ang="0">
                        <a:pos x="286" y="66"/>
                      </a:cxn>
                      <a:cxn ang="0">
                        <a:pos x="322" y="50"/>
                      </a:cxn>
                      <a:cxn ang="0">
                        <a:pos x="358" y="36"/>
                      </a:cxn>
                      <a:cxn ang="0">
                        <a:pos x="395" y="22"/>
                      </a:cxn>
                      <a:cxn ang="0">
                        <a:pos x="433" y="13"/>
                      </a:cxn>
                      <a:cxn ang="0">
                        <a:pos x="470" y="5"/>
                      </a:cxn>
                      <a:cxn ang="0">
                        <a:pos x="507" y="1"/>
                      </a:cxn>
                      <a:cxn ang="0">
                        <a:pos x="543" y="0"/>
                      </a:cxn>
                      <a:cxn ang="0">
                        <a:pos x="579" y="1"/>
                      </a:cxn>
                      <a:cxn ang="0">
                        <a:pos x="613" y="5"/>
                      </a:cxn>
                      <a:cxn ang="0">
                        <a:pos x="645" y="12"/>
                      </a:cxn>
                      <a:cxn ang="0">
                        <a:pos x="675" y="22"/>
                      </a:cxn>
                      <a:cxn ang="0">
                        <a:pos x="702" y="36"/>
                      </a:cxn>
                      <a:cxn ang="0">
                        <a:pos x="727" y="52"/>
                      </a:cxn>
                      <a:cxn ang="0">
                        <a:pos x="751" y="74"/>
                      </a:cxn>
                      <a:cxn ang="0">
                        <a:pos x="766" y="97"/>
                      </a:cxn>
                      <a:cxn ang="0">
                        <a:pos x="771" y="121"/>
                      </a:cxn>
                      <a:cxn ang="0">
                        <a:pos x="768" y="143"/>
                      </a:cxn>
                      <a:cxn ang="0">
                        <a:pos x="759" y="167"/>
                      </a:cxn>
                      <a:cxn ang="0">
                        <a:pos x="745" y="193"/>
                      </a:cxn>
                      <a:cxn ang="0">
                        <a:pos x="725" y="218"/>
                      </a:cxn>
                      <a:cxn ang="0">
                        <a:pos x="702" y="245"/>
                      </a:cxn>
                      <a:cxn ang="0">
                        <a:pos x="675" y="272"/>
                      </a:cxn>
                      <a:cxn ang="0">
                        <a:pos x="649" y="302"/>
                      </a:cxn>
                      <a:cxn ang="0">
                        <a:pos x="621" y="332"/>
                      </a:cxn>
                      <a:cxn ang="0">
                        <a:pos x="593" y="364"/>
                      </a:cxn>
                      <a:cxn ang="0">
                        <a:pos x="567" y="399"/>
                      </a:cxn>
                      <a:cxn ang="0">
                        <a:pos x="543" y="436"/>
                      </a:cxn>
                      <a:cxn ang="0">
                        <a:pos x="523" y="475"/>
                      </a:cxn>
                      <a:cxn ang="0">
                        <a:pos x="507" y="516"/>
                      </a:cxn>
                      <a:cxn ang="0">
                        <a:pos x="502" y="533"/>
                      </a:cxn>
                      <a:cxn ang="0">
                        <a:pos x="497" y="550"/>
                      </a:cxn>
                      <a:cxn ang="0">
                        <a:pos x="491" y="568"/>
                      </a:cxn>
                      <a:cxn ang="0">
                        <a:pos x="485" y="585"/>
                      </a:cxn>
                      <a:cxn ang="0">
                        <a:pos x="479" y="604"/>
                      </a:cxn>
                      <a:cxn ang="0">
                        <a:pos x="474" y="621"/>
                      </a:cxn>
                      <a:cxn ang="0">
                        <a:pos x="467" y="640"/>
                      </a:cxn>
                      <a:cxn ang="0">
                        <a:pos x="462" y="657"/>
                      </a:cxn>
                      <a:cxn ang="0">
                        <a:pos x="3" y="650"/>
                      </a:cxn>
                      <a:cxn ang="0">
                        <a:pos x="0" y="600"/>
                      </a:cxn>
                      <a:cxn ang="0">
                        <a:pos x="3" y="549"/>
                      </a:cxn>
                      <a:cxn ang="0">
                        <a:pos x="9" y="497"/>
                      </a:cxn>
                      <a:cxn ang="0">
                        <a:pos x="20" y="445"/>
                      </a:cxn>
                      <a:cxn ang="0">
                        <a:pos x="33" y="395"/>
                      </a:cxn>
                      <a:cxn ang="0">
                        <a:pos x="49" y="344"/>
                      </a:cxn>
                      <a:cxn ang="0">
                        <a:pos x="69" y="296"/>
                      </a:cxn>
                      <a:cxn ang="0">
                        <a:pos x="92" y="251"/>
                      </a:cxn>
                    </a:cxnLst>
                    <a:rect l="0" t="0" r="r" b="b"/>
                    <a:pathLst>
                      <a:path w="771" h="657">
                        <a:moveTo>
                          <a:pt x="92" y="251"/>
                        </a:moveTo>
                        <a:lnTo>
                          <a:pt x="100" y="235"/>
                        </a:lnTo>
                        <a:lnTo>
                          <a:pt x="109" y="221"/>
                        </a:lnTo>
                        <a:lnTo>
                          <a:pt x="118" y="207"/>
                        </a:lnTo>
                        <a:lnTo>
                          <a:pt x="129" y="194"/>
                        </a:lnTo>
                        <a:lnTo>
                          <a:pt x="137" y="186"/>
                        </a:lnTo>
                        <a:lnTo>
                          <a:pt x="144" y="178"/>
                        </a:lnTo>
                        <a:lnTo>
                          <a:pt x="152" y="170"/>
                        </a:lnTo>
                        <a:lnTo>
                          <a:pt x="158" y="162"/>
                        </a:lnTo>
                        <a:lnTo>
                          <a:pt x="166" y="154"/>
                        </a:lnTo>
                        <a:lnTo>
                          <a:pt x="173" y="146"/>
                        </a:lnTo>
                        <a:lnTo>
                          <a:pt x="181" y="139"/>
                        </a:lnTo>
                        <a:lnTo>
                          <a:pt x="189" y="132"/>
                        </a:lnTo>
                        <a:lnTo>
                          <a:pt x="220" y="108"/>
                        </a:lnTo>
                        <a:lnTo>
                          <a:pt x="253" y="86"/>
                        </a:lnTo>
                        <a:lnTo>
                          <a:pt x="286" y="66"/>
                        </a:lnTo>
                        <a:lnTo>
                          <a:pt x="322" y="50"/>
                        </a:lnTo>
                        <a:lnTo>
                          <a:pt x="358" y="36"/>
                        </a:lnTo>
                        <a:lnTo>
                          <a:pt x="395" y="22"/>
                        </a:lnTo>
                        <a:lnTo>
                          <a:pt x="433" y="13"/>
                        </a:lnTo>
                        <a:lnTo>
                          <a:pt x="470" y="5"/>
                        </a:lnTo>
                        <a:lnTo>
                          <a:pt x="507" y="1"/>
                        </a:lnTo>
                        <a:lnTo>
                          <a:pt x="543" y="0"/>
                        </a:lnTo>
                        <a:lnTo>
                          <a:pt x="579" y="1"/>
                        </a:lnTo>
                        <a:lnTo>
                          <a:pt x="613" y="5"/>
                        </a:lnTo>
                        <a:lnTo>
                          <a:pt x="645" y="12"/>
                        </a:lnTo>
                        <a:lnTo>
                          <a:pt x="675" y="22"/>
                        </a:lnTo>
                        <a:lnTo>
                          <a:pt x="702" y="36"/>
                        </a:lnTo>
                        <a:lnTo>
                          <a:pt x="727" y="52"/>
                        </a:lnTo>
                        <a:lnTo>
                          <a:pt x="751" y="74"/>
                        </a:lnTo>
                        <a:lnTo>
                          <a:pt x="766" y="97"/>
                        </a:lnTo>
                        <a:lnTo>
                          <a:pt x="771" y="121"/>
                        </a:lnTo>
                        <a:lnTo>
                          <a:pt x="768" y="143"/>
                        </a:lnTo>
                        <a:lnTo>
                          <a:pt x="759" y="167"/>
                        </a:lnTo>
                        <a:lnTo>
                          <a:pt x="745" y="193"/>
                        </a:lnTo>
                        <a:lnTo>
                          <a:pt x="725" y="218"/>
                        </a:lnTo>
                        <a:lnTo>
                          <a:pt x="702" y="245"/>
                        </a:lnTo>
                        <a:lnTo>
                          <a:pt x="675" y="272"/>
                        </a:lnTo>
                        <a:lnTo>
                          <a:pt x="649" y="302"/>
                        </a:lnTo>
                        <a:lnTo>
                          <a:pt x="621" y="332"/>
                        </a:lnTo>
                        <a:lnTo>
                          <a:pt x="593" y="364"/>
                        </a:lnTo>
                        <a:lnTo>
                          <a:pt x="567" y="399"/>
                        </a:lnTo>
                        <a:lnTo>
                          <a:pt x="543" y="436"/>
                        </a:lnTo>
                        <a:lnTo>
                          <a:pt x="523" y="475"/>
                        </a:lnTo>
                        <a:lnTo>
                          <a:pt x="507" y="516"/>
                        </a:lnTo>
                        <a:lnTo>
                          <a:pt x="502" y="533"/>
                        </a:lnTo>
                        <a:lnTo>
                          <a:pt x="497" y="550"/>
                        </a:lnTo>
                        <a:lnTo>
                          <a:pt x="491" y="568"/>
                        </a:lnTo>
                        <a:lnTo>
                          <a:pt x="485" y="585"/>
                        </a:lnTo>
                        <a:lnTo>
                          <a:pt x="479" y="604"/>
                        </a:lnTo>
                        <a:lnTo>
                          <a:pt x="474" y="621"/>
                        </a:lnTo>
                        <a:lnTo>
                          <a:pt x="467" y="640"/>
                        </a:lnTo>
                        <a:lnTo>
                          <a:pt x="462" y="657"/>
                        </a:lnTo>
                        <a:lnTo>
                          <a:pt x="3" y="650"/>
                        </a:lnTo>
                        <a:lnTo>
                          <a:pt x="0" y="600"/>
                        </a:lnTo>
                        <a:lnTo>
                          <a:pt x="3" y="549"/>
                        </a:lnTo>
                        <a:lnTo>
                          <a:pt x="9" y="497"/>
                        </a:lnTo>
                        <a:lnTo>
                          <a:pt x="20" y="445"/>
                        </a:lnTo>
                        <a:lnTo>
                          <a:pt x="33" y="395"/>
                        </a:lnTo>
                        <a:lnTo>
                          <a:pt x="49" y="344"/>
                        </a:lnTo>
                        <a:lnTo>
                          <a:pt x="69" y="296"/>
                        </a:lnTo>
                        <a:lnTo>
                          <a:pt x="92" y="251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59" name="Freeform 19"/>
                  <p:cNvSpPr>
                    <a:spLocks/>
                  </p:cNvSpPr>
                  <p:nvPr/>
                </p:nvSpPr>
                <p:spPr bwMode="auto">
                  <a:xfrm>
                    <a:off x="1981" y="2301"/>
                    <a:ext cx="303" cy="217"/>
                  </a:xfrm>
                  <a:custGeom>
                    <a:avLst/>
                    <a:gdLst/>
                    <a:ahLst/>
                    <a:cxnLst>
                      <a:cxn ang="0">
                        <a:pos x="93" y="246"/>
                      </a:cxn>
                      <a:cxn ang="0">
                        <a:pos x="117" y="207"/>
                      </a:cxn>
                      <a:cxn ang="0">
                        <a:pos x="146" y="171"/>
                      </a:cxn>
                      <a:cxn ang="0">
                        <a:pos x="181" y="138"/>
                      </a:cxn>
                      <a:cxn ang="0">
                        <a:pos x="218" y="109"/>
                      </a:cxn>
                      <a:cxn ang="0">
                        <a:pos x="258" y="82"/>
                      </a:cxn>
                      <a:cxn ang="0">
                        <a:pos x="301" y="60"/>
                      </a:cxn>
                      <a:cxn ang="0">
                        <a:pos x="346" y="40"/>
                      </a:cxn>
                      <a:cxn ang="0">
                        <a:pos x="391" y="24"/>
                      </a:cxn>
                      <a:cxn ang="0">
                        <a:pos x="438" y="12"/>
                      </a:cxn>
                      <a:cxn ang="0">
                        <a:pos x="483" y="4"/>
                      </a:cxn>
                      <a:cxn ang="0">
                        <a:pos x="527" y="0"/>
                      </a:cxn>
                      <a:cxn ang="0">
                        <a:pos x="571" y="0"/>
                      </a:cxn>
                      <a:cxn ang="0">
                        <a:pos x="612" y="5"/>
                      </a:cxn>
                      <a:cxn ang="0">
                        <a:pos x="650" y="16"/>
                      </a:cxn>
                      <a:cxn ang="0">
                        <a:pos x="684" y="29"/>
                      </a:cxn>
                      <a:cxn ang="0">
                        <a:pos x="714" y="49"/>
                      </a:cxn>
                      <a:cxn ang="0">
                        <a:pos x="736" y="70"/>
                      </a:cxn>
                      <a:cxn ang="0">
                        <a:pos x="747" y="93"/>
                      </a:cxn>
                      <a:cxn ang="0">
                        <a:pos x="751" y="114"/>
                      </a:cxn>
                      <a:cxn ang="0">
                        <a:pos x="745" y="135"/>
                      </a:cxn>
                      <a:cxn ang="0">
                        <a:pos x="734" y="157"/>
                      </a:cxn>
                      <a:cxn ang="0">
                        <a:pos x="716" y="179"/>
                      </a:cxn>
                      <a:cxn ang="0">
                        <a:pos x="694" y="203"/>
                      </a:cxn>
                      <a:cxn ang="0">
                        <a:pos x="667" y="227"/>
                      </a:cxn>
                      <a:cxn ang="0">
                        <a:pos x="639" y="253"/>
                      </a:cxn>
                      <a:cxn ang="0">
                        <a:pos x="610" y="279"/>
                      </a:cxn>
                      <a:cxn ang="0">
                        <a:pos x="579" y="307"/>
                      </a:cxn>
                      <a:cxn ang="0">
                        <a:pos x="550" y="338"/>
                      </a:cxn>
                      <a:cxn ang="0">
                        <a:pos x="523" y="371"/>
                      </a:cxn>
                      <a:cxn ang="0">
                        <a:pos x="498" y="405"/>
                      </a:cxn>
                      <a:cxn ang="0">
                        <a:pos x="478" y="443"/>
                      </a:cxn>
                      <a:cxn ang="0">
                        <a:pos x="463" y="483"/>
                      </a:cxn>
                      <a:cxn ang="0">
                        <a:pos x="458" y="503"/>
                      </a:cxn>
                      <a:cxn ang="0">
                        <a:pos x="452" y="524"/>
                      </a:cxn>
                      <a:cxn ang="0">
                        <a:pos x="446" y="544"/>
                      </a:cxn>
                      <a:cxn ang="0">
                        <a:pos x="440" y="565"/>
                      </a:cxn>
                      <a:cxn ang="0">
                        <a:pos x="434" y="586"/>
                      </a:cxn>
                      <a:cxn ang="0">
                        <a:pos x="428" y="609"/>
                      </a:cxn>
                      <a:cxn ang="0">
                        <a:pos x="422" y="630"/>
                      </a:cxn>
                      <a:cxn ang="0">
                        <a:pos x="415" y="652"/>
                      </a:cxn>
                      <a:cxn ang="0">
                        <a:pos x="2" y="646"/>
                      </a:cxn>
                      <a:cxn ang="0">
                        <a:pos x="0" y="596"/>
                      </a:cxn>
                      <a:cxn ang="0">
                        <a:pos x="2" y="545"/>
                      </a:cxn>
                      <a:cxn ang="0">
                        <a:pos x="9" y="493"/>
                      </a:cxn>
                      <a:cxn ang="0">
                        <a:pos x="20" y="441"/>
                      </a:cxn>
                      <a:cxn ang="0">
                        <a:pos x="34" y="391"/>
                      </a:cxn>
                      <a:cxn ang="0">
                        <a:pos x="51" y="340"/>
                      </a:cxn>
                      <a:cxn ang="0">
                        <a:pos x="71" y="292"/>
                      </a:cxn>
                      <a:cxn ang="0">
                        <a:pos x="93" y="246"/>
                      </a:cxn>
                    </a:cxnLst>
                    <a:rect l="0" t="0" r="r" b="b"/>
                    <a:pathLst>
                      <a:path w="751" h="652">
                        <a:moveTo>
                          <a:pt x="93" y="246"/>
                        </a:moveTo>
                        <a:lnTo>
                          <a:pt x="117" y="207"/>
                        </a:lnTo>
                        <a:lnTo>
                          <a:pt x="146" y="171"/>
                        </a:lnTo>
                        <a:lnTo>
                          <a:pt x="181" y="138"/>
                        </a:lnTo>
                        <a:lnTo>
                          <a:pt x="218" y="109"/>
                        </a:lnTo>
                        <a:lnTo>
                          <a:pt x="258" y="82"/>
                        </a:lnTo>
                        <a:lnTo>
                          <a:pt x="301" y="60"/>
                        </a:lnTo>
                        <a:lnTo>
                          <a:pt x="346" y="40"/>
                        </a:lnTo>
                        <a:lnTo>
                          <a:pt x="391" y="24"/>
                        </a:lnTo>
                        <a:lnTo>
                          <a:pt x="438" y="12"/>
                        </a:lnTo>
                        <a:lnTo>
                          <a:pt x="483" y="4"/>
                        </a:lnTo>
                        <a:lnTo>
                          <a:pt x="527" y="0"/>
                        </a:lnTo>
                        <a:lnTo>
                          <a:pt x="571" y="0"/>
                        </a:lnTo>
                        <a:lnTo>
                          <a:pt x="612" y="5"/>
                        </a:lnTo>
                        <a:lnTo>
                          <a:pt x="650" y="16"/>
                        </a:lnTo>
                        <a:lnTo>
                          <a:pt x="684" y="29"/>
                        </a:lnTo>
                        <a:lnTo>
                          <a:pt x="714" y="49"/>
                        </a:lnTo>
                        <a:lnTo>
                          <a:pt x="736" y="70"/>
                        </a:lnTo>
                        <a:lnTo>
                          <a:pt x="747" y="93"/>
                        </a:lnTo>
                        <a:lnTo>
                          <a:pt x="751" y="114"/>
                        </a:lnTo>
                        <a:lnTo>
                          <a:pt x="745" y="135"/>
                        </a:lnTo>
                        <a:lnTo>
                          <a:pt x="734" y="157"/>
                        </a:lnTo>
                        <a:lnTo>
                          <a:pt x="716" y="179"/>
                        </a:lnTo>
                        <a:lnTo>
                          <a:pt x="694" y="203"/>
                        </a:lnTo>
                        <a:lnTo>
                          <a:pt x="667" y="227"/>
                        </a:lnTo>
                        <a:lnTo>
                          <a:pt x="639" y="253"/>
                        </a:lnTo>
                        <a:lnTo>
                          <a:pt x="610" y="279"/>
                        </a:lnTo>
                        <a:lnTo>
                          <a:pt x="579" y="307"/>
                        </a:lnTo>
                        <a:lnTo>
                          <a:pt x="550" y="338"/>
                        </a:lnTo>
                        <a:lnTo>
                          <a:pt x="523" y="371"/>
                        </a:lnTo>
                        <a:lnTo>
                          <a:pt x="498" y="405"/>
                        </a:lnTo>
                        <a:lnTo>
                          <a:pt x="478" y="443"/>
                        </a:lnTo>
                        <a:lnTo>
                          <a:pt x="463" y="483"/>
                        </a:lnTo>
                        <a:lnTo>
                          <a:pt x="458" y="503"/>
                        </a:lnTo>
                        <a:lnTo>
                          <a:pt x="452" y="524"/>
                        </a:lnTo>
                        <a:lnTo>
                          <a:pt x="446" y="544"/>
                        </a:lnTo>
                        <a:lnTo>
                          <a:pt x="440" y="565"/>
                        </a:lnTo>
                        <a:lnTo>
                          <a:pt x="434" y="586"/>
                        </a:lnTo>
                        <a:lnTo>
                          <a:pt x="428" y="609"/>
                        </a:lnTo>
                        <a:lnTo>
                          <a:pt x="422" y="630"/>
                        </a:lnTo>
                        <a:lnTo>
                          <a:pt x="415" y="652"/>
                        </a:lnTo>
                        <a:lnTo>
                          <a:pt x="2" y="646"/>
                        </a:lnTo>
                        <a:lnTo>
                          <a:pt x="0" y="596"/>
                        </a:lnTo>
                        <a:lnTo>
                          <a:pt x="2" y="545"/>
                        </a:lnTo>
                        <a:lnTo>
                          <a:pt x="9" y="493"/>
                        </a:lnTo>
                        <a:lnTo>
                          <a:pt x="20" y="441"/>
                        </a:lnTo>
                        <a:lnTo>
                          <a:pt x="34" y="391"/>
                        </a:lnTo>
                        <a:lnTo>
                          <a:pt x="51" y="340"/>
                        </a:lnTo>
                        <a:lnTo>
                          <a:pt x="71" y="292"/>
                        </a:lnTo>
                        <a:lnTo>
                          <a:pt x="93" y="246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0" name="Freeform 20"/>
                  <p:cNvSpPr>
                    <a:spLocks/>
                  </p:cNvSpPr>
                  <p:nvPr/>
                </p:nvSpPr>
                <p:spPr bwMode="auto">
                  <a:xfrm>
                    <a:off x="1982" y="2302"/>
                    <a:ext cx="295" cy="216"/>
                  </a:xfrm>
                  <a:custGeom>
                    <a:avLst/>
                    <a:gdLst/>
                    <a:ahLst/>
                    <a:cxnLst>
                      <a:cxn ang="0">
                        <a:pos x="96" y="241"/>
                      </a:cxn>
                      <a:cxn ang="0">
                        <a:pos x="120" y="203"/>
                      </a:cxn>
                      <a:cxn ang="0">
                        <a:pos x="148" y="169"/>
                      </a:cxn>
                      <a:cxn ang="0">
                        <a:pos x="181" y="137"/>
                      </a:cxn>
                      <a:cxn ang="0">
                        <a:pos x="217" y="108"/>
                      </a:cxn>
                      <a:cxn ang="0">
                        <a:pos x="257" y="82"/>
                      </a:cxn>
                      <a:cxn ang="0">
                        <a:pos x="300" y="60"/>
                      </a:cxn>
                      <a:cxn ang="0">
                        <a:pos x="344" y="40"/>
                      </a:cxn>
                      <a:cxn ang="0">
                        <a:pos x="389" y="24"/>
                      </a:cxn>
                      <a:cxn ang="0">
                        <a:pos x="433" y="12"/>
                      </a:cxn>
                      <a:cxn ang="0">
                        <a:pos x="478" y="4"/>
                      </a:cxn>
                      <a:cxn ang="0">
                        <a:pos x="522" y="0"/>
                      </a:cxn>
                      <a:cxn ang="0">
                        <a:pos x="564" y="0"/>
                      </a:cxn>
                      <a:cxn ang="0">
                        <a:pos x="604" y="5"/>
                      </a:cxn>
                      <a:cxn ang="0">
                        <a:pos x="640" y="14"/>
                      </a:cxn>
                      <a:cxn ang="0">
                        <a:pos x="673" y="28"/>
                      </a:cxn>
                      <a:cxn ang="0">
                        <a:pos x="701" y="46"/>
                      </a:cxn>
                      <a:cxn ang="0">
                        <a:pos x="721" y="68"/>
                      </a:cxn>
                      <a:cxn ang="0">
                        <a:pos x="732" y="88"/>
                      </a:cxn>
                      <a:cxn ang="0">
                        <a:pos x="732" y="108"/>
                      </a:cxn>
                      <a:cxn ang="0">
                        <a:pos x="724" y="126"/>
                      </a:cxn>
                      <a:cxn ang="0">
                        <a:pos x="709" y="146"/>
                      </a:cxn>
                      <a:cxn ang="0">
                        <a:pos x="689" y="166"/>
                      </a:cxn>
                      <a:cxn ang="0">
                        <a:pos x="664" y="187"/>
                      </a:cxn>
                      <a:cxn ang="0">
                        <a:pos x="634" y="209"/>
                      </a:cxn>
                      <a:cxn ang="0">
                        <a:pos x="604" y="233"/>
                      </a:cxn>
                      <a:cxn ang="0">
                        <a:pos x="572" y="257"/>
                      </a:cxn>
                      <a:cxn ang="0">
                        <a:pos x="540" y="283"/>
                      </a:cxn>
                      <a:cxn ang="0">
                        <a:pos x="509" y="311"/>
                      </a:cxn>
                      <a:cxn ang="0">
                        <a:pos x="480" y="342"/>
                      </a:cxn>
                      <a:cxn ang="0">
                        <a:pos x="456" y="374"/>
                      </a:cxn>
                      <a:cxn ang="0">
                        <a:pos x="436" y="409"/>
                      </a:cxn>
                      <a:cxn ang="0">
                        <a:pos x="421" y="448"/>
                      </a:cxn>
                      <a:cxn ang="0">
                        <a:pos x="416" y="472"/>
                      </a:cxn>
                      <a:cxn ang="0">
                        <a:pos x="409" y="496"/>
                      </a:cxn>
                      <a:cxn ang="0">
                        <a:pos x="404" y="520"/>
                      </a:cxn>
                      <a:cxn ang="0">
                        <a:pos x="397" y="545"/>
                      </a:cxn>
                      <a:cxn ang="0">
                        <a:pos x="392" y="572"/>
                      </a:cxn>
                      <a:cxn ang="0">
                        <a:pos x="385" y="597"/>
                      </a:cxn>
                      <a:cxn ang="0">
                        <a:pos x="379" y="622"/>
                      </a:cxn>
                      <a:cxn ang="0">
                        <a:pos x="372" y="648"/>
                      </a:cxn>
                      <a:cxn ang="0">
                        <a:pos x="3" y="642"/>
                      </a:cxn>
                      <a:cxn ang="0">
                        <a:pos x="0" y="593"/>
                      </a:cxn>
                      <a:cxn ang="0">
                        <a:pos x="4" y="541"/>
                      </a:cxn>
                      <a:cxn ang="0">
                        <a:pos x="11" y="489"/>
                      </a:cxn>
                      <a:cxn ang="0">
                        <a:pos x="22" y="437"/>
                      </a:cxn>
                      <a:cxn ang="0">
                        <a:pos x="36" y="386"/>
                      </a:cxn>
                      <a:cxn ang="0">
                        <a:pos x="53" y="335"/>
                      </a:cxn>
                      <a:cxn ang="0">
                        <a:pos x="73" y="287"/>
                      </a:cxn>
                      <a:cxn ang="0">
                        <a:pos x="96" y="241"/>
                      </a:cxn>
                    </a:cxnLst>
                    <a:rect l="0" t="0" r="r" b="b"/>
                    <a:pathLst>
                      <a:path w="732" h="648">
                        <a:moveTo>
                          <a:pt x="96" y="241"/>
                        </a:moveTo>
                        <a:lnTo>
                          <a:pt x="120" y="203"/>
                        </a:lnTo>
                        <a:lnTo>
                          <a:pt x="148" y="169"/>
                        </a:lnTo>
                        <a:lnTo>
                          <a:pt x="181" y="137"/>
                        </a:lnTo>
                        <a:lnTo>
                          <a:pt x="217" y="108"/>
                        </a:lnTo>
                        <a:lnTo>
                          <a:pt x="257" y="82"/>
                        </a:lnTo>
                        <a:lnTo>
                          <a:pt x="300" y="60"/>
                        </a:lnTo>
                        <a:lnTo>
                          <a:pt x="344" y="40"/>
                        </a:lnTo>
                        <a:lnTo>
                          <a:pt x="389" y="24"/>
                        </a:lnTo>
                        <a:lnTo>
                          <a:pt x="433" y="12"/>
                        </a:lnTo>
                        <a:lnTo>
                          <a:pt x="478" y="4"/>
                        </a:lnTo>
                        <a:lnTo>
                          <a:pt x="522" y="0"/>
                        </a:lnTo>
                        <a:lnTo>
                          <a:pt x="564" y="0"/>
                        </a:lnTo>
                        <a:lnTo>
                          <a:pt x="604" y="5"/>
                        </a:lnTo>
                        <a:lnTo>
                          <a:pt x="640" y="14"/>
                        </a:lnTo>
                        <a:lnTo>
                          <a:pt x="673" y="28"/>
                        </a:lnTo>
                        <a:lnTo>
                          <a:pt x="701" y="46"/>
                        </a:lnTo>
                        <a:lnTo>
                          <a:pt x="721" y="68"/>
                        </a:lnTo>
                        <a:lnTo>
                          <a:pt x="732" y="88"/>
                        </a:lnTo>
                        <a:lnTo>
                          <a:pt x="732" y="108"/>
                        </a:lnTo>
                        <a:lnTo>
                          <a:pt x="724" y="126"/>
                        </a:lnTo>
                        <a:lnTo>
                          <a:pt x="709" y="146"/>
                        </a:lnTo>
                        <a:lnTo>
                          <a:pt x="689" y="166"/>
                        </a:lnTo>
                        <a:lnTo>
                          <a:pt x="664" y="187"/>
                        </a:lnTo>
                        <a:lnTo>
                          <a:pt x="634" y="209"/>
                        </a:lnTo>
                        <a:lnTo>
                          <a:pt x="604" y="233"/>
                        </a:lnTo>
                        <a:lnTo>
                          <a:pt x="572" y="257"/>
                        </a:lnTo>
                        <a:lnTo>
                          <a:pt x="540" y="283"/>
                        </a:lnTo>
                        <a:lnTo>
                          <a:pt x="509" y="311"/>
                        </a:lnTo>
                        <a:lnTo>
                          <a:pt x="480" y="342"/>
                        </a:lnTo>
                        <a:lnTo>
                          <a:pt x="456" y="374"/>
                        </a:lnTo>
                        <a:lnTo>
                          <a:pt x="436" y="409"/>
                        </a:lnTo>
                        <a:lnTo>
                          <a:pt x="421" y="448"/>
                        </a:lnTo>
                        <a:lnTo>
                          <a:pt x="416" y="472"/>
                        </a:lnTo>
                        <a:lnTo>
                          <a:pt x="409" y="496"/>
                        </a:lnTo>
                        <a:lnTo>
                          <a:pt x="404" y="520"/>
                        </a:lnTo>
                        <a:lnTo>
                          <a:pt x="397" y="545"/>
                        </a:lnTo>
                        <a:lnTo>
                          <a:pt x="392" y="572"/>
                        </a:lnTo>
                        <a:lnTo>
                          <a:pt x="385" y="597"/>
                        </a:lnTo>
                        <a:lnTo>
                          <a:pt x="379" y="622"/>
                        </a:lnTo>
                        <a:lnTo>
                          <a:pt x="372" y="648"/>
                        </a:lnTo>
                        <a:lnTo>
                          <a:pt x="3" y="642"/>
                        </a:lnTo>
                        <a:lnTo>
                          <a:pt x="0" y="593"/>
                        </a:lnTo>
                        <a:lnTo>
                          <a:pt x="4" y="541"/>
                        </a:lnTo>
                        <a:lnTo>
                          <a:pt x="11" y="489"/>
                        </a:lnTo>
                        <a:lnTo>
                          <a:pt x="22" y="437"/>
                        </a:lnTo>
                        <a:lnTo>
                          <a:pt x="36" y="386"/>
                        </a:lnTo>
                        <a:lnTo>
                          <a:pt x="53" y="335"/>
                        </a:lnTo>
                        <a:lnTo>
                          <a:pt x="73" y="287"/>
                        </a:lnTo>
                        <a:lnTo>
                          <a:pt x="96" y="241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1" name="Freeform 21"/>
                  <p:cNvSpPr>
                    <a:spLocks/>
                  </p:cNvSpPr>
                  <p:nvPr/>
                </p:nvSpPr>
                <p:spPr bwMode="auto">
                  <a:xfrm>
                    <a:off x="1983" y="2304"/>
                    <a:ext cx="288" cy="214"/>
                  </a:xfrm>
                  <a:custGeom>
                    <a:avLst/>
                    <a:gdLst/>
                    <a:ahLst/>
                    <a:cxnLst>
                      <a:cxn ang="0">
                        <a:pos x="97" y="234"/>
                      </a:cxn>
                      <a:cxn ang="0">
                        <a:pos x="120" y="198"/>
                      </a:cxn>
                      <a:cxn ang="0">
                        <a:pos x="148" y="165"/>
                      </a:cxn>
                      <a:cxn ang="0">
                        <a:pos x="180" y="133"/>
                      </a:cxn>
                      <a:cxn ang="0">
                        <a:pos x="216" y="105"/>
                      </a:cxn>
                      <a:cxn ang="0">
                        <a:pos x="256" y="80"/>
                      </a:cxn>
                      <a:cxn ang="0">
                        <a:pos x="297" y="59"/>
                      </a:cxn>
                      <a:cxn ang="0">
                        <a:pos x="340" y="39"/>
                      </a:cxn>
                      <a:cxn ang="0">
                        <a:pos x="385" y="24"/>
                      </a:cxn>
                      <a:cxn ang="0">
                        <a:pos x="429" y="12"/>
                      </a:cxn>
                      <a:cxn ang="0">
                        <a:pos x="473" y="4"/>
                      </a:cxn>
                      <a:cxn ang="0">
                        <a:pos x="516" y="0"/>
                      </a:cxn>
                      <a:cxn ang="0">
                        <a:pos x="557" y="0"/>
                      </a:cxn>
                      <a:cxn ang="0">
                        <a:pos x="594" y="4"/>
                      </a:cxn>
                      <a:cxn ang="0">
                        <a:pos x="630" y="12"/>
                      </a:cxn>
                      <a:cxn ang="0">
                        <a:pos x="661" y="25"/>
                      </a:cxn>
                      <a:cxn ang="0">
                        <a:pos x="688" y="44"/>
                      </a:cxn>
                      <a:cxn ang="0">
                        <a:pos x="706" y="64"/>
                      </a:cxn>
                      <a:cxn ang="0">
                        <a:pos x="713" y="83"/>
                      </a:cxn>
                      <a:cxn ang="0">
                        <a:pos x="710" y="100"/>
                      </a:cxn>
                      <a:cxn ang="0">
                        <a:pos x="700" y="119"/>
                      </a:cxn>
                      <a:cxn ang="0">
                        <a:pos x="682" y="136"/>
                      </a:cxn>
                      <a:cxn ang="0">
                        <a:pos x="658" y="153"/>
                      </a:cxn>
                      <a:cxn ang="0">
                        <a:pos x="630" y="172"/>
                      </a:cxn>
                      <a:cxn ang="0">
                        <a:pos x="598" y="190"/>
                      </a:cxn>
                      <a:cxn ang="0">
                        <a:pos x="565" y="212"/>
                      </a:cxn>
                      <a:cxn ang="0">
                        <a:pos x="530" y="233"/>
                      </a:cxn>
                      <a:cxn ang="0">
                        <a:pos x="497" y="257"/>
                      </a:cxn>
                      <a:cxn ang="0">
                        <a:pos x="465" y="283"/>
                      </a:cxn>
                      <a:cxn ang="0">
                        <a:pos x="434" y="311"/>
                      </a:cxn>
                      <a:cxn ang="0">
                        <a:pos x="410" y="342"/>
                      </a:cxn>
                      <a:cxn ang="0">
                        <a:pos x="390" y="377"/>
                      </a:cxn>
                      <a:cxn ang="0">
                        <a:pos x="377" y="414"/>
                      </a:cxn>
                      <a:cxn ang="0">
                        <a:pos x="372" y="440"/>
                      </a:cxn>
                      <a:cxn ang="0">
                        <a:pos x="365" y="467"/>
                      </a:cxn>
                      <a:cxn ang="0">
                        <a:pos x="360" y="496"/>
                      </a:cxn>
                      <a:cxn ang="0">
                        <a:pos x="355" y="524"/>
                      </a:cxn>
                      <a:cxn ang="0">
                        <a:pos x="348" y="555"/>
                      </a:cxn>
                      <a:cxn ang="0">
                        <a:pos x="343" y="584"/>
                      </a:cxn>
                      <a:cxn ang="0">
                        <a:pos x="336" y="613"/>
                      </a:cxn>
                      <a:cxn ang="0">
                        <a:pos x="329" y="643"/>
                      </a:cxn>
                      <a:cxn ang="0">
                        <a:pos x="2" y="637"/>
                      </a:cxn>
                      <a:cxn ang="0">
                        <a:pos x="0" y="588"/>
                      </a:cxn>
                      <a:cxn ang="0">
                        <a:pos x="3" y="536"/>
                      </a:cxn>
                      <a:cxn ang="0">
                        <a:pos x="10" y="484"/>
                      </a:cxn>
                      <a:cxn ang="0">
                        <a:pos x="22" y="432"/>
                      </a:cxn>
                      <a:cxn ang="0">
                        <a:pos x="36" y="381"/>
                      </a:cxn>
                      <a:cxn ang="0">
                        <a:pos x="55" y="330"/>
                      </a:cxn>
                      <a:cxn ang="0">
                        <a:pos x="75" y="281"/>
                      </a:cxn>
                      <a:cxn ang="0">
                        <a:pos x="97" y="234"/>
                      </a:cxn>
                    </a:cxnLst>
                    <a:rect l="0" t="0" r="r" b="b"/>
                    <a:pathLst>
                      <a:path w="713" h="643">
                        <a:moveTo>
                          <a:pt x="97" y="234"/>
                        </a:moveTo>
                        <a:lnTo>
                          <a:pt x="120" y="198"/>
                        </a:lnTo>
                        <a:lnTo>
                          <a:pt x="148" y="165"/>
                        </a:lnTo>
                        <a:lnTo>
                          <a:pt x="180" y="133"/>
                        </a:lnTo>
                        <a:lnTo>
                          <a:pt x="216" y="105"/>
                        </a:lnTo>
                        <a:lnTo>
                          <a:pt x="256" y="80"/>
                        </a:lnTo>
                        <a:lnTo>
                          <a:pt x="297" y="59"/>
                        </a:lnTo>
                        <a:lnTo>
                          <a:pt x="340" y="39"/>
                        </a:lnTo>
                        <a:lnTo>
                          <a:pt x="385" y="24"/>
                        </a:lnTo>
                        <a:lnTo>
                          <a:pt x="429" y="12"/>
                        </a:lnTo>
                        <a:lnTo>
                          <a:pt x="473" y="4"/>
                        </a:lnTo>
                        <a:lnTo>
                          <a:pt x="516" y="0"/>
                        </a:lnTo>
                        <a:lnTo>
                          <a:pt x="557" y="0"/>
                        </a:lnTo>
                        <a:lnTo>
                          <a:pt x="594" y="4"/>
                        </a:lnTo>
                        <a:lnTo>
                          <a:pt x="630" y="12"/>
                        </a:lnTo>
                        <a:lnTo>
                          <a:pt x="661" y="25"/>
                        </a:lnTo>
                        <a:lnTo>
                          <a:pt x="688" y="44"/>
                        </a:lnTo>
                        <a:lnTo>
                          <a:pt x="706" y="64"/>
                        </a:lnTo>
                        <a:lnTo>
                          <a:pt x="713" y="83"/>
                        </a:lnTo>
                        <a:lnTo>
                          <a:pt x="710" y="100"/>
                        </a:lnTo>
                        <a:lnTo>
                          <a:pt x="700" y="119"/>
                        </a:lnTo>
                        <a:lnTo>
                          <a:pt x="682" y="136"/>
                        </a:lnTo>
                        <a:lnTo>
                          <a:pt x="658" y="153"/>
                        </a:lnTo>
                        <a:lnTo>
                          <a:pt x="630" y="172"/>
                        </a:lnTo>
                        <a:lnTo>
                          <a:pt x="598" y="190"/>
                        </a:lnTo>
                        <a:lnTo>
                          <a:pt x="565" y="212"/>
                        </a:lnTo>
                        <a:lnTo>
                          <a:pt x="530" y="233"/>
                        </a:lnTo>
                        <a:lnTo>
                          <a:pt x="497" y="257"/>
                        </a:lnTo>
                        <a:lnTo>
                          <a:pt x="465" y="283"/>
                        </a:lnTo>
                        <a:lnTo>
                          <a:pt x="434" y="311"/>
                        </a:lnTo>
                        <a:lnTo>
                          <a:pt x="410" y="342"/>
                        </a:lnTo>
                        <a:lnTo>
                          <a:pt x="390" y="377"/>
                        </a:lnTo>
                        <a:lnTo>
                          <a:pt x="377" y="414"/>
                        </a:lnTo>
                        <a:lnTo>
                          <a:pt x="372" y="440"/>
                        </a:lnTo>
                        <a:lnTo>
                          <a:pt x="365" y="467"/>
                        </a:lnTo>
                        <a:lnTo>
                          <a:pt x="360" y="496"/>
                        </a:lnTo>
                        <a:lnTo>
                          <a:pt x="355" y="524"/>
                        </a:lnTo>
                        <a:lnTo>
                          <a:pt x="348" y="555"/>
                        </a:lnTo>
                        <a:lnTo>
                          <a:pt x="343" y="584"/>
                        </a:lnTo>
                        <a:lnTo>
                          <a:pt x="336" y="613"/>
                        </a:lnTo>
                        <a:lnTo>
                          <a:pt x="329" y="643"/>
                        </a:lnTo>
                        <a:lnTo>
                          <a:pt x="2" y="637"/>
                        </a:lnTo>
                        <a:lnTo>
                          <a:pt x="0" y="588"/>
                        </a:lnTo>
                        <a:lnTo>
                          <a:pt x="3" y="536"/>
                        </a:lnTo>
                        <a:lnTo>
                          <a:pt x="10" y="484"/>
                        </a:lnTo>
                        <a:lnTo>
                          <a:pt x="22" y="432"/>
                        </a:lnTo>
                        <a:lnTo>
                          <a:pt x="36" y="381"/>
                        </a:lnTo>
                        <a:lnTo>
                          <a:pt x="55" y="330"/>
                        </a:lnTo>
                        <a:lnTo>
                          <a:pt x="75" y="281"/>
                        </a:lnTo>
                        <a:lnTo>
                          <a:pt x="97" y="23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2" name="Freeform 22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90" cy="195"/>
                  </a:xfrm>
                  <a:custGeom>
                    <a:avLst/>
                    <a:gdLst/>
                    <a:ahLst/>
                    <a:cxnLst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217" y="19"/>
                      </a:cxn>
                      <a:cxn ang="0">
                        <a:pos x="1217" y="65"/>
                      </a:cxn>
                      <a:cxn ang="0">
                        <a:pos x="1217" y="113"/>
                      </a:cxn>
                      <a:cxn ang="0">
                        <a:pos x="1217" y="160"/>
                      </a:cxn>
                      <a:cxn ang="0">
                        <a:pos x="1217" y="207"/>
                      </a:cxn>
                      <a:cxn ang="0">
                        <a:pos x="1217" y="301"/>
                      </a:cxn>
                      <a:cxn ang="0">
                        <a:pos x="1217" y="395"/>
                      </a:cxn>
                      <a:cxn ang="0">
                        <a:pos x="1217" y="489"/>
                      </a:cxn>
                      <a:cxn ang="0">
                        <a:pos x="1217" y="584"/>
                      </a:cxn>
                      <a:cxn ang="0">
                        <a:pos x="1" y="567"/>
                      </a:cxn>
                    </a:cxnLst>
                    <a:rect l="0" t="0" r="r" b="b"/>
                    <a:pathLst>
                      <a:path w="1217" h="584">
                        <a:moveTo>
                          <a:pt x="1" y="567"/>
                        </a:move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217" y="19"/>
                        </a:lnTo>
                        <a:lnTo>
                          <a:pt x="1217" y="65"/>
                        </a:lnTo>
                        <a:lnTo>
                          <a:pt x="1217" y="113"/>
                        </a:lnTo>
                        <a:lnTo>
                          <a:pt x="1217" y="160"/>
                        </a:lnTo>
                        <a:lnTo>
                          <a:pt x="1217" y="207"/>
                        </a:lnTo>
                        <a:lnTo>
                          <a:pt x="1217" y="301"/>
                        </a:lnTo>
                        <a:lnTo>
                          <a:pt x="1217" y="395"/>
                        </a:lnTo>
                        <a:lnTo>
                          <a:pt x="1217" y="489"/>
                        </a:lnTo>
                        <a:lnTo>
                          <a:pt x="1217" y="584"/>
                        </a:lnTo>
                        <a:lnTo>
                          <a:pt x="1" y="567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3" name="Freeform 23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76" cy="194"/>
                  </a:xfrm>
                  <a:custGeom>
                    <a:avLst/>
                    <a:gdLst/>
                    <a:ahLst/>
                    <a:cxnLst>
                      <a:cxn ang="0">
                        <a:pos x="1184" y="17"/>
                      </a:cxn>
                      <a:cxn ang="0">
                        <a:pos x="1182" y="158"/>
                      </a:cxn>
                      <a:cxn ang="0">
                        <a:pos x="1182" y="299"/>
                      </a:cxn>
                      <a:cxn ang="0">
                        <a:pos x="1182" y="442"/>
                      </a:cxn>
                      <a:cxn ang="0">
                        <a:pos x="1181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84" y="17"/>
                      </a:cxn>
                    </a:cxnLst>
                    <a:rect l="0" t="0" r="r" b="b"/>
                    <a:pathLst>
                      <a:path w="1184" h="582">
                        <a:moveTo>
                          <a:pt x="1184" y="17"/>
                        </a:moveTo>
                        <a:lnTo>
                          <a:pt x="1182" y="158"/>
                        </a:lnTo>
                        <a:lnTo>
                          <a:pt x="1182" y="299"/>
                        </a:lnTo>
                        <a:lnTo>
                          <a:pt x="1182" y="442"/>
                        </a:lnTo>
                        <a:lnTo>
                          <a:pt x="1181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84" y="1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4" name="Freeform 24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59" cy="194"/>
                  </a:xfrm>
                  <a:custGeom>
                    <a:avLst/>
                    <a:gdLst/>
                    <a:ahLst/>
                    <a:cxnLst>
                      <a:cxn ang="0">
                        <a:pos x="1142" y="17"/>
                      </a:cxn>
                      <a:cxn ang="0">
                        <a:pos x="1141" y="158"/>
                      </a:cxn>
                      <a:cxn ang="0">
                        <a:pos x="1141" y="299"/>
                      </a:cxn>
                      <a:cxn ang="0">
                        <a:pos x="1140" y="442"/>
                      </a:cxn>
                      <a:cxn ang="0">
                        <a:pos x="1138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42" y="17"/>
                      </a:cxn>
                    </a:cxnLst>
                    <a:rect l="0" t="0" r="r" b="b"/>
                    <a:pathLst>
                      <a:path w="1142" h="582">
                        <a:moveTo>
                          <a:pt x="1142" y="17"/>
                        </a:moveTo>
                        <a:lnTo>
                          <a:pt x="1141" y="158"/>
                        </a:lnTo>
                        <a:lnTo>
                          <a:pt x="1141" y="299"/>
                        </a:lnTo>
                        <a:lnTo>
                          <a:pt x="1140" y="442"/>
                        </a:lnTo>
                        <a:lnTo>
                          <a:pt x="1138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42" y="17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5" name="Freeform 25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42" cy="194"/>
                  </a:xfrm>
                  <a:custGeom>
                    <a:avLst/>
                    <a:gdLst/>
                    <a:ahLst/>
                    <a:cxnLst>
                      <a:cxn ang="0">
                        <a:pos x="1099" y="16"/>
                      </a:cxn>
                      <a:cxn ang="0">
                        <a:pos x="1097" y="157"/>
                      </a:cxn>
                      <a:cxn ang="0">
                        <a:pos x="1097" y="299"/>
                      </a:cxn>
                      <a:cxn ang="0">
                        <a:pos x="1096" y="440"/>
                      </a:cxn>
                      <a:cxn ang="0">
                        <a:pos x="1095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99" y="16"/>
                      </a:cxn>
                    </a:cxnLst>
                    <a:rect l="0" t="0" r="r" b="b"/>
                    <a:pathLst>
                      <a:path w="1099" h="582">
                        <a:moveTo>
                          <a:pt x="1099" y="16"/>
                        </a:moveTo>
                        <a:lnTo>
                          <a:pt x="1097" y="157"/>
                        </a:lnTo>
                        <a:lnTo>
                          <a:pt x="1097" y="299"/>
                        </a:lnTo>
                        <a:lnTo>
                          <a:pt x="1096" y="440"/>
                        </a:lnTo>
                        <a:lnTo>
                          <a:pt x="1095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99" y="16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6" name="Freeform 26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24" cy="194"/>
                  </a:xfrm>
                  <a:custGeom>
                    <a:avLst/>
                    <a:gdLst/>
                    <a:ahLst/>
                    <a:cxnLst>
                      <a:cxn ang="0">
                        <a:pos x="1053" y="16"/>
                      </a:cxn>
                      <a:cxn ang="0">
                        <a:pos x="1052" y="157"/>
                      </a:cxn>
                      <a:cxn ang="0">
                        <a:pos x="1051" y="298"/>
                      </a:cxn>
                      <a:cxn ang="0">
                        <a:pos x="1049" y="440"/>
                      </a:cxn>
                      <a:cxn ang="0">
                        <a:pos x="1048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53" y="16"/>
                      </a:cxn>
                    </a:cxnLst>
                    <a:rect l="0" t="0" r="r" b="b"/>
                    <a:pathLst>
                      <a:path w="1053" h="581">
                        <a:moveTo>
                          <a:pt x="1053" y="16"/>
                        </a:moveTo>
                        <a:lnTo>
                          <a:pt x="1052" y="157"/>
                        </a:lnTo>
                        <a:lnTo>
                          <a:pt x="1051" y="298"/>
                        </a:lnTo>
                        <a:lnTo>
                          <a:pt x="1049" y="440"/>
                        </a:lnTo>
                        <a:lnTo>
                          <a:pt x="1048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53" y="16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7" name="Freeform 27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05" cy="194"/>
                  </a:xfrm>
                  <a:custGeom>
                    <a:avLst/>
                    <a:gdLst/>
                    <a:ahLst/>
                    <a:cxnLst>
                      <a:cxn ang="0">
                        <a:pos x="1005" y="15"/>
                      </a:cxn>
                      <a:cxn ang="0">
                        <a:pos x="1004" y="156"/>
                      </a:cxn>
                      <a:cxn ang="0">
                        <a:pos x="1003" y="298"/>
                      </a:cxn>
                      <a:cxn ang="0">
                        <a:pos x="1001" y="439"/>
                      </a:cxn>
                      <a:cxn ang="0">
                        <a:pos x="1000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05" y="15"/>
                      </a:cxn>
                    </a:cxnLst>
                    <a:rect l="0" t="0" r="r" b="b"/>
                    <a:pathLst>
                      <a:path w="1005" h="581">
                        <a:moveTo>
                          <a:pt x="1005" y="15"/>
                        </a:moveTo>
                        <a:lnTo>
                          <a:pt x="1004" y="156"/>
                        </a:lnTo>
                        <a:lnTo>
                          <a:pt x="1003" y="298"/>
                        </a:lnTo>
                        <a:lnTo>
                          <a:pt x="1001" y="439"/>
                        </a:lnTo>
                        <a:lnTo>
                          <a:pt x="1000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05" y="15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8" name="Freeform 28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84" cy="193"/>
                  </a:xfrm>
                  <a:custGeom>
                    <a:avLst/>
                    <a:gdLst/>
                    <a:ahLst/>
                    <a:cxnLst>
                      <a:cxn ang="0">
                        <a:pos x="956" y="15"/>
                      </a:cxn>
                      <a:cxn ang="0">
                        <a:pos x="955" y="156"/>
                      </a:cxn>
                      <a:cxn ang="0">
                        <a:pos x="953" y="297"/>
                      </a:cxn>
                      <a:cxn ang="0">
                        <a:pos x="951" y="439"/>
                      </a:cxn>
                      <a:cxn ang="0">
                        <a:pos x="949" y="580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56" y="15"/>
                      </a:cxn>
                    </a:cxnLst>
                    <a:rect l="0" t="0" r="r" b="b"/>
                    <a:pathLst>
                      <a:path w="956" h="580">
                        <a:moveTo>
                          <a:pt x="956" y="15"/>
                        </a:moveTo>
                        <a:lnTo>
                          <a:pt x="955" y="156"/>
                        </a:lnTo>
                        <a:lnTo>
                          <a:pt x="953" y="297"/>
                        </a:lnTo>
                        <a:lnTo>
                          <a:pt x="951" y="439"/>
                        </a:lnTo>
                        <a:lnTo>
                          <a:pt x="949" y="580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56" y="15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69" name="Freeform 29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64" cy="193"/>
                  </a:xfrm>
                  <a:custGeom>
                    <a:avLst/>
                    <a:gdLst/>
                    <a:ahLst/>
                    <a:cxnLst>
                      <a:cxn ang="0">
                        <a:pos x="905" y="15"/>
                      </a:cxn>
                      <a:cxn ang="0">
                        <a:pos x="904" y="156"/>
                      </a:cxn>
                      <a:cxn ang="0">
                        <a:pos x="901" y="297"/>
                      </a:cxn>
                      <a:cxn ang="0">
                        <a:pos x="900" y="438"/>
                      </a:cxn>
                      <a:cxn ang="0">
                        <a:pos x="897" y="579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05" y="15"/>
                      </a:cxn>
                    </a:cxnLst>
                    <a:rect l="0" t="0" r="r" b="b"/>
                    <a:pathLst>
                      <a:path w="905" h="579">
                        <a:moveTo>
                          <a:pt x="905" y="15"/>
                        </a:moveTo>
                        <a:lnTo>
                          <a:pt x="904" y="156"/>
                        </a:lnTo>
                        <a:lnTo>
                          <a:pt x="901" y="297"/>
                        </a:lnTo>
                        <a:lnTo>
                          <a:pt x="900" y="438"/>
                        </a:lnTo>
                        <a:lnTo>
                          <a:pt x="897" y="579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05" y="15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0" name="Freeform 30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43" cy="193"/>
                  </a:xfrm>
                  <a:custGeom>
                    <a:avLst/>
                    <a:gdLst/>
                    <a:ahLst/>
                    <a:cxnLst>
                      <a:cxn ang="0">
                        <a:pos x="851" y="13"/>
                      </a:cxn>
                      <a:cxn ang="0">
                        <a:pos x="850" y="154"/>
                      </a:cxn>
                      <a:cxn ang="0">
                        <a:pos x="847" y="295"/>
                      </a:cxn>
                      <a:cxn ang="0">
                        <a:pos x="846" y="436"/>
                      </a:cxn>
                      <a:cxn ang="0">
                        <a:pos x="843" y="579"/>
                      </a:cxn>
                      <a:cxn ang="0">
                        <a:pos x="2" y="567"/>
                      </a:cxn>
                      <a:cxn ang="0">
                        <a:pos x="2" y="426"/>
                      </a:cxn>
                      <a:cxn ang="0">
                        <a:pos x="2" y="283"/>
                      </a:cxn>
                      <a:cxn ang="0">
                        <a:pos x="2" y="142"/>
                      </a:cxn>
                      <a:cxn ang="0">
                        <a:pos x="0" y="0"/>
                      </a:cxn>
                      <a:cxn ang="0">
                        <a:pos x="851" y="13"/>
                      </a:cxn>
                    </a:cxnLst>
                    <a:rect l="0" t="0" r="r" b="b"/>
                    <a:pathLst>
                      <a:path w="851" h="579">
                        <a:moveTo>
                          <a:pt x="851" y="13"/>
                        </a:moveTo>
                        <a:lnTo>
                          <a:pt x="850" y="154"/>
                        </a:lnTo>
                        <a:lnTo>
                          <a:pt x="847" y="295"/>
                        </a:lnTo>
                        <a:lnTo>
                          <a:pt x="846" y="436"/>
                        </a:lnTo>
                        <a:lnTo>
                          <a:pt x="843" y="579"/>
                        </a:lnTo>
                        <a:lnTo>
                          <a:pt x="2" y="567"/>
                        </a:lnTo>
                        <a:lnTo>
                          <a:pt x="2" y="426"/>
                        </a:lnTo>
                        <a:lnTo>
                          <a:pt x="2" y="283"/>
                        </a:lnTo>
                        <a:lnTo>
                          <a:pt x="2" y="142"/>
                        </a:lnTo>
                        <a:lnTo>
                          <a:pt x="0" y="0"/>
                        </a:lnTo>
                        <a:lnTo>
                          <a:pt x="851" y="13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1" name="Freeform 31"/>
                  <p:cNvSpPr>
                    <a:spLocks/>
                  </p:cNvSpPr>
                  <p:nvPr/>
                </p:nvSpPr>
                <p:spPr bwMode="auto">
                  <a:xfrm>
                    <a:off x="1971" y="2509"/>
                    <a:ext cx="320" cy="192"/>
                  </a:xfrm>
                  <a:custGeom>
                    <a:avLst/>
                    <a:gdLst/>
                    <a:ahLst/>
                    <a:cxnLst>
                      <a:cxn ang="0">
                        <a:pos x="792" y="11"/>
                      </a:cxn>
                      <a:cxn ang="0">
                        <a:pos x="791" y="152"/>
                      </a:cxn>
                      <a:cxn ang="0">
                        <a:pos x="788" y="293"/>
                      </a:cxn>
                      <a:cxn ang="0">
                        <a:pos x="787" y="435"/>
                      </a:cxn>
                      <a:cxn ang="0">
                        <a:pos x="784" y="576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792" y="11"/>
                      </a:cxn>
                    </a:cxnLst>
                    <a:rect l="0" t="0" r="r" b="b"/>
                    <a:pathLst>
                      <a:path w="792" h="576">
                        <a:moveTo>
                          <a:pt x="792" y="11"/>
                        </a:moveTo>
                        <a:lnTo>
                          <a:pt x="791" y="152"/>
                        </a:lnTo>
                        <a:lnTo>
                          <a:pt x="788" y="293"/>
                        </a:lnTo>
                        <a:lnTo>
                          <a:pt x="787" y="435"/>
                        </a:lnTo>
                        <a:lnTo>
                          <a:pt x="784" y="576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792" y="11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2" name="Freeform 32"/>
                  <p:cNvSpPr>
                    <a:spLocks/>
                  </p:cNvSpPr>
                  <p:nvPr/>
                </p:nvSpPr>
                <p:spPr bwMode="auto">
                  <a:xfrm>
                    <a:off x="1973" y="2509"/>
                    <a:ext cx="297" cy="192"/>
                  </a:xfrm>
                  <a:custGeom>
                    <a:avLst/>
                    <a:gdLst/>
                    <a:ahLst/>
                    <a:cxnLst>
                      <a:cxn ang="0">
                        <a:pos x="738" y="11"/>
                      </a:cxn>
                      <a:cxn ang="0">
                        <a:pos x="736" y="152"/>
                      </a:cxn>
                      <a:cxn ang="0">
                        <a:pos x="733" y="293"/>
                      </a:cxn>
                      <a:cxn ang="0">
                        <a:pos x="732" y="434"/>
                      </a:cxn>
                      <a:cxn ang="0">
                        <a:pos x="729" y="576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2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738" y="11"/>
                      </a:cxn>
                    </a:cxnLst>
                    <a:rect l="0" t="0" r="r" b="b"/>
                    <a:pathLst>
                      <a:path w="738" h="576">
                        <a:moveTo>
                          <a:pt x="738" y="11"/>
                        </a:moveTo>
                        <a:lnTo>
                          <a:pt x="736" y="152"/>
                        </a:lnTo>
                        <a:lnTo>
                          <a:pt x="733" y="293"/>
                        </a:lnTo>
                        <a:lnTo>
                          <a:pt x="732" y="434"/>
                        </a:lnTo>
                        <a:lnTo>
                          <a:pt x="729" y="576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2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738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3" name="Freeform 33"/>
                  <p:cNvSpPr>
                    <a:spLocks/>
                  </p:cNvSpPr>
                  <p:nvPr/>
                </p:nvSpPr>
                <p:spPr bwMode="auto">
                  <a:xfrm>
                    <a:off x="1975" y="2509"/>
                    <a:ext cx="273" cy="192"/>
                  </a:xfrm>
                  <a:custGeom>
                    <a:avLst/>
                    <a:gdLst/>
                    <a:ahLst/>
                    <a:cxnLst>
                      <a:cxn ang="0">
                        <a:pos x="679" y="10"/>
                      </a:cxn>
                      <a:cxn ang="0">
                        <a:pos x="678" y="151"/>
                      </a:cxn>
                      <a:cxn ang="0">
                        <a:pos x="675" y="292"/>
                      </a:cxn>
                      <a:cxn ang="0">
                        <a:pos x="674" y="434"/>
                      </a:cxn>
                      <a:cxn ang="0">
                        <a:pos x="671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79" y="10"/>
                      </a:cxn>
                    </a:cxnLst>
                    <a:rect l="0" t="0" r="r" b="b"/>
                    <a:pathLst>
                      <a:path w="679" h="575">
                        <a:moveTo>
                          <a:pt x="679" y="10"/>
                        </a:moveTo>
                        <a:lnTo>
                          <a:pt x="678" y="151"/>
                        </a:lnTo>
                        <a:lnTo>
                          <a:pt x="675" y="292"/>
                        </a:lnTo>
                        <a:lnTo>
                          <a:pt x="674" y="434"/>
                        </a:lnTo>
                        <a:lnTo>
                          <a:pt x="671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79" y="1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4" name="Freeform 34"/>
                  <p:cNvSpPr>
                    <a:spLocks/>
                  </p:cNvSpPr>
                  <p:nvPr/>
                </p:nvSpPr>
                <p:spPr bwMode="auto">
                  <a:xfrm>
                    <a:off x="1976" y="2509"/>
                    <a:ext cx="252" cy="192"/>
                  </a:xfrm>
                  <a:custGeom>
                    <a:avLst/>
                    <a:gdLst/>
                    <a:ahLst/>
                    <a:cxnLst>
                      <a:cxn ang="0">
                        <a:pos x="624" y="10"/>
                      </a:cxn>
                      <a:cxn ang="0">
                        <a:pos x="623" y="151"/>
                      </a:cxn>
                      <a:cxn ang="0">
                        <a:pos x="620" y="292"/>
                      </a:cxn>
                      <a:cxn ang="0">
                        <a:pos x="619" y="434"/>
                      </a:cxn>
                      <a:cxn ang="0">
                        <a:pos x="616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24" y="10"/>
                      </a:cxn>
                    </a:cxnLst>
                    <a:rect l="0" t="0" r="r" b="b"/>
                    <a:pathLst>
                      <a:path w="624" h="575">
                        <a:moveTo>
                          <a:pt x="624" y="10"/>
                        </a:moveTo>
                        <a:lnTo>
                          <a:pt x="623" y="151"/>
                        </a:lnTo>
                        <a:lnTo>
                          <a:pt x="620" y="292"/>
                        </a:lnTo>
                        <a:lnTo>
                          <a:pt x="619" y="434"/>
                        </a:lnTo>
                        <a:lnTo>
                          <a:pt x="616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24" y="1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5" name="Freeform 35"/>
                  <p:cNvSpPr>
                    <a:spLocks/>
                  </p:cNvSpPr>
                  <p:nvPr/>
                </p:nvSpPr>
                <p:spPr bwMode="auto">
                  <a:xfrm>
                    <a:off x="1977" y="2509"/>
                    <a:ext cx="231" cy="192"/>
                  </a:xfrm>
                  <a:custGeom>
                    <a:avLst/>
                    <a:gdLst/>
                    <a:ahLst/>
                    <a:cxnLst>
                      <a:cxn ang="0">
                        <a:pos x="572" y="8"/>
                      </a:cxn>
                      <a:cxn ang="0">
                        <a:pos x="570" y="149"/>
                      </a:cxn>
                      <a:cxn ang="0">
                        <a:pos x="568" y="290"/>
                      </a:cxn>
                      <a:cxn ang="0">
                        <a:pos x="566" y="433"/>
                      </a:cxn>
                      <a:cxn ang="0">
                        <a:pos x="564" y="574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572" y="8"/>
                      </a:cxn>
                    </a:cxnLst>
                    <a:rect l="0" t="0" r="r" b="b"/>
                    <a:pathLst>
                      <a:path w="572" h="574">
                        <a:moveTo>
                          <a:pt x="572" y="8"/>
                        </a:moveTo>
                        <a:lnTo>
                          <a:pt x="570" y="149"/>
                        </a:lnTo>
                        <a:lnTo>
                          <a:pt x="568" y="290"/>
                        </a:lnTo>
                        <a:lnTo>
                          <a:pt x="566" y="433"/>
                        </a:lnTo>
                        <a:lnTo>
                          <a:pt x="564" y="574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572" y="8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6" name="Freeform 36"/>
                  <p:cNvSpPr>
                    <a:spLocks/>
                  </p:cNvSpPr>
                  <p:nvPr/>
                </p:nvSpPr>
                <p:spPr bwMode="auto">
                  <a:xfrm>
                    <a:off x="1979" y="2509"/>
                    <a:ext cx="209" cy="191"/>
                  </a:xfrm>
                  <a:custGeom>
                    <a:avLst/>
                    <a:gdLst/>
                    <a:ahLst/>
                    <a:cxnLst>
                      <a:cxn ang="0">
                        <a:pos x="518" y="8"/>
                      </a:cxn>
                      <a:cxn ang="0">
                        <a:pos x="517" y="149"/>
                      </a:cxn>
                      <a:cxn ang="0">
                        <a:pos x="516" y="290"/>
                      </a:cxn>
                      <a:cxn ang="0">
                        <a:pos x="513" y="431"/>
                      </a:cxn>
                      <a:cxn ang="0">
                        <a:pos x="512" y="572"/>
                      </a:cxn>
                      <a:cxn ang="0">
                        <a:pos x="2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518" y="8"/>
                      </a:cxn>
                    </a:cxnLst>
                    <a:rect l="0" t="0" r="r" b="b"/>
                    <a:pathLst>
                      <a:path w="518" h="572">
                        <a:moveTo>
                          <a:pt x="518" y="8"/>
                        </a:moveTo>
                        <a:lnTo>
                          <a:pt x="517" y="149"/>
                        </a:lnTo>
                        <a:lnTo>
                          <a:pt x="516" y="290"/>
                        </a:lnTo>
                        <a:lnTo>
                          <a:pt x="513" y="431"/>
                        </a:lnTo>
                        <a:lnTo>
                          <a:pt x="512" y="572"/>
                        </a:lnTo>
                        <a:lnTo>
                          <a:pt x="2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518" y="8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7" name="Freeform 37"/>
                  <p:cNvSpPr>
                    <a:spLocks/>
                  </p:cNvSpPr>
                  <p:nvPr/>
                </p:nvSpPr>
                <p:spPr bwMode="auto">
                  <a:xfrm>
                    <a:off x="1981" y="2509"/>
                    <a:ext cx="189" cy="191"/>
                  </a:xfrm>
                  <a:custGeom>
                    <a:avLst/>
                    <a:gdLst/>
                    <a:ahLst/>
                    <a:cxnLst>
                      <a:cxn ang="0">
                        <a:pos x="468" y="7"/>
                      </a:cxn>
                      <a:cxn ang="0">
                        <a:pos x="466" y="148"/>
                      </a:cxn>
                      <a:cxn ang="0">
                        <a:pos x="465" y="289"/>
                      </a:cxn>
                      <a:cxn ang="0">
                        <a:pos x="462" y="431"/>
                      </a:cxn>
                      <a:cxn ang="0">
                        <a:pos x="461" y="572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68" y="7"/>
                      </a:cxn>
                    </a:cxnLst>
                    <a:rect l="0" t="0" r="r" b="b"/>
                    <a:pathLst>
                      <a:path w="468" h="572">
                        <a:moveTo>
                          <a:pt x="468" y="7"/>
                        </a:moveTo>
                        <a:lnTo>
                          <a:pt x="466" y="148"/>
                        </a:lnTo>
                        <a:lnTo>
                          <a:pt x="465" y="289"/>
                        </a:lnTo>
                        <a:lnTo>
                          <a:pt x="462" y="431"/>
                        </a:lnTo>
                        <a:lnTo>
                          <a:pt x="461" y="572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68" y="7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8" name="Freeform 38"/>
                  <p:cNvSpPr>
                    <a:spLocks/>
                  </p:cNvSpPr>
                  <p:nvPr/>
                </p:nvSpPr>
                <p:spPr bwMode="auto">
                  <a:xfrm>
                    <a:off x="1982" y="2509"/>
                    <a:ext cx="168" cy="191"/>
                  </a:xfrm>
                  <a:custGeom>
                    <a:avLst/>
                    <a:gdLst/>
                    <a:ahLst/>
                    <a:cxnLst>
                      <a:cxn ang="0">
                        <a:pos x="419" y="7"/>
                      </a:cxn>
                      <a:cxn ang="0">
                        <a:pos x="418" y="148"/>
                      </a:cxn>
                      <a:cxn ang="0">
                        <a:pos x="417" y="289"/>
                      </a:cxn>
                      <a:cxn ang="0">
                        <a:pos x="415" y="431"/>
                      </a:cxn>
                      <a:cxn ang="0">
                        <a:pos x="414" y="572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19" y="7"/>
                      </a:cxn>
                    </a:cxnLst>
                    <a:rect l="0" t="0" r="r" b="b"/>
                    <a:pathLst>
                      <a:path w="419" h="572">
                        <a:moveTo>
                          <a:pt x="419" y="7"/>
                        </a:moveTo>
                        <a:lnTo>
                          <a:pt x="418" y="148"/>
                        </a:lnTo>
                        <a:lnTo>
                          <a:pt x="417" y="289"/>
                        </a:lnTo>
                        <a:lnTo>
                          <a:pt x="415" y="431"/>
                        </a:lnTo>
                        <a:lnTo>
                          <a:pt x="414" y="572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19" y="7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79" name="Freeform 39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52" cy="191"/>
                  </a:xfrm>
                  <a:custGeom>
                    <a:avLst/>
                    <a:gdLst/>
                    <a:ahLst/>
                    <a:cxnLst>
                      <a:cxn ang="0">
                        <a:pos x="375" y="6"/>
                      </a:cxn>
                      <a:cxn ang="0">
                        <a:pos x="374" y="147"/>
                      </a:cxn>
                      <a:cxn ang="0">
                        <a:pos x="373" y="289"/>
                      </a:cxn>
                      <a:cxn ang="0">
                        <a:pos x="371" y="430"/>
                      </a:cxn>
                      <a:cxn ang="0">
                        <a:pos x="370" y="571"/>
                      </a:cxn>
                      <a:cxn ang="0">
                        <a:pos x="1" y="566"/>
                      </a:cxn>
                      <a:cxn ang="0">
                        <a:pos x="1" y="425"/>
                      </a:cxn>
                      <a:cxn ang="0">
                        <a:pos x="1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75" y="6"/>
                      </a:cxn>
                    </a:cxnLst>
                    <a:rect l="0" t="0" r="r" b="b"/>
                    <a:pathLst>
                      <a:path w="375" h="571">
                        <a:moveTo>
                          <a:pt x="375" y="6"/>
                        </a:moveTo>
                        <a:lnTo>
                          <a:pt x="374" y="147"/>
                        </a:lnTo>
                        <a:lnTo>
                          <a:pt x="373" y="289"/>
                        </a:lnTo>
                        <a:lnTo>
                          <a:pt x="371" y="430"/>
                        </a:lnTo>
                        <a:lnTo>
                          <a:pt x="370" y="571"/>
                        </a:lnTo>
                        <a:lnTo>
                          <a:pt x="1" y="566"/>
                        </a:lnTo>
                        <a:lnTo>
                          <a:pt x="1" y="425"/>
                        </a:lnTo>
                        <a:lnTo>
                          <a:pt x="1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75" y="6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0" name="Freeform 40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35" cy="191"/>
                  </a:xfrm>
                  <a:custGeom>
                    <a:avLst/>
                    <a:gdLst/>
                    <a:ahLst/>
                    <a:cxnLst>
                      <a:cxn ang="0">
                        <a:pos x="333" y="4"/>
                      </a:cxn>
                      <a:cxn ang="0">
                        <a:pos x="332" y="147"/>
                      </a:cxn>
                      <a:cxn ang="0">
                        <a:pos x="332" y="289"/>
                      </a:cxn>
                      <a:cxn ang="0">
                        <a:pos x="331" y="430"/>
                      </a:cxn>
                      <a:cxn ang="0">
                        <a:pos x="329" y="571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33" y="4"/>
                      </a:cxn>
                    </a:cxnLst>
                    <a:rect l="0" t="0" r="r" b="b"/>
                    <a:pathLst>
                      <a:path w="333" h="571">
                        <a:moveTo>
                          <a:pt x="333" y="4"/>
                        </a:moveTo>
                        <a:lnTo>
                          <a:pt x="332" y="147"/>
                        </a:lnTo>
                        <a:lnTo>
                          <a:pt x="332" y="289"/>
                        </a:lnTo>
                        <a:lnTo>
                          <a:pt x="331" y="430"/>
                        </a:lnTo>
                        <a:lnTo>
                          <a:pt x="329" y="571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33" y="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1" name="Freeform 41"/>
                  <p:cNvSpPr>
                    <a:spLocks/>
                  </p:cNvSpPr>
                  <p:nvPr/>
                </p:nvSpPr>
                <p:spPr bwMode="auto">
                  <a:xfrm>
                    <a:off x="1881" y="2615"/>
                    <a:ext cx="168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412" y="208"/>
                      </a:cxn>
                      <a:cxn ang="0">
                        <a:pos x="417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17" h="208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412" y="208"/>
                        </a:lnTo>
                        <a:lnTo>
                          <a:pt x="417" y="2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515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2" name="Freeform 42"/>
                  <p:cNvSpPr>
                    <a:spLocks/>
                  </p:cNvSpPr>
                  <p:nvPr/>
                </p:nvSpPr>
                <p:spPr bwMode="auto">
                  <a:xfrm>
                    <a:off x="2342" y="2510"/>
                    <a:ext cx="269" cy="41"/>
                  </a:xfrm>
                  <a:custGeom>
                    <a:avLst/>
                    <a:gdLst/>
                    <a:ahLst/>
                    <a:cxnLst>
                      <a:cxn ang="0">
                        <a:pos x="0" y="15"/>
                      </a:cxn>
                      <a:cxn ang="0">
                        <a:pos x="0" y="122"/>
                      </a:cxn>
                      <a:cxn ang="0">
                        <a:pos x="666" y="117"/>
                      </a:cxn>
                      <a:cxn ang="0">
                        <a:pos x="657" y="0"/>
                      </a:cxn>
                      <a:cxn ang="0">
                        <a:pos x="0" y="15"/>
                      </a:cxn>
                    </a:cxnLst>
                    <a:rect l="0" t="0" r="r" b="b"/>
                    <a:pathLst>
                      <a:path w="666" h="122">
                        <a:moveTo>
                          <a:pt x="0" y="15"/>
                        </a:moveTo>
                        <a:lnTo>
                          <a:pt x="0" y="122"/>
                        </a:lnTo>
                        <a:lnTo>
                          <a:pt x="666" y="117"/>
                        </a:lnTo>
                        <a:lnTo>
                          <a:pt x="657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rgbClr val="1C35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3" name="Freeform 43"/>
                  <p:cNvSpPr>
                    <a:spLocks/>
                  </p:cNvSpPr>
                  <p:nvPr/>
                </p:nvSpPr>
                <p:spPr bwMode="auto">
                  <a:xfrm>
                    <a:off x="2607" y="2510"/>
                    <a:ext cx="138" cy="46"/>
                  </a:xfrm>
                  <a:custGeom>
                    <a:avLst/>
                    <a:gdLst/>
                    <a:ahLst/>
                    <a:cxnLst>
                      <a:cxn ang="0">
                        <a:pos x="341" y="28"/>
                      </a:cxn>
                      <a:cxn ang="0">
                        <a:pos x="341" y="137"/>
                      </a:cxn>
                      <a:cxn ang="0">
                        <a:pos x="2" y="109"/>
                      </a:cxn>
                      <a:cxn ang="0">
                        <a:pos x="0" y="0"/>
                      </a:cxn>
                      <a:cxn ang="0">
                        <a:pos x="341" y="28"/>
                      </a:cxn>
                    </a:cxnLst>
                    <a:rect l="0" t="0" r="r" b="b"/>
                    <a:pathLst>
                      <a:path w="341" h="137">
                        <a:moveTo>
                          <a:pt x="341" y="28"/>
                        </a:moveTo>
                        <a:lnTo>
                          <a:pt x="341" y="137"/>
                        </a:lnTo>
                        <a:lnTo>
                          <a:pt x="2" y="109"/>
                        </a:lnTo>
                        <a:lnTo>
                          <a:pt x="0" y="0"/>
                        </a:lnTo>
                        <a:lnTo>
                          <a:pt x="341" y="28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4" name="Freeform 44"/>
                  <p:cNvSpPr>
                    <a:spLocks/>
                  </p:cNvSpPr>
                  <p:nvPr/>
                </p:nvSpPr>
                <p:spPr bwMode="auto">
                  <a:xfrm>
                    <a:off x="2293" y="2532"/>
                    <a:ext cx="303" cy="259"/>
                  </a:xfrm>
                  <a:custGeom>
                    <a:avLst/>
                    <a:gdLst/>
                    <a:ahLst/>
                    <a:cxnLst>
                      <a:cxn ang="0">
                        <a:pos x="755" y="0"/>
                      </a:cxn>
                      <a:cxn ang="0">
                        <a:pos x="0" y="10"/>
                      </a:cxn>
                      <a:cxn ang="0">
                        <a:pos x="0" y="745"/>
                      </a:cxn>
                      <a:cxn ang="0">
                        <a:pos x="755" y="777"/>
                      </a:cxn>
                      <a:cxn ang="0">
                        <a:pos x="755" y="0"/>
                      </a:cxn>
                    </a:cxnLst>
                    <a:rect l="0" t="0" r="r" b="b"/>
                    <a:pathLst>
                      <a:path w="755" h="777">
                        <a:moveTo>
                          <a:pt x="755" y="0"/>
                        </a:moveTo>
                        <a:lnTo>
                          <a:pt x="0" y="10"/>
                        </a:lnTo>
                        <a:lnTo>
                          <a:pt x="0" y="745"/>
                        </a:lnTo>
                        <a:lnTo>
                          <a:pt x="755" y="777"/>
                        </a:lnTo>
                        <a:lnTo>
                          <a:pt x="755" y="0"/>
                        </a:lnTo>
                        <a:close/>
                      </a:path>
                    </a:pathLst>
                  </a:custGeom>
                  <a:solidFill>
                    <a:srgbClr val="8CA5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5" name="Freeform 45"/>
                  <p:cNvSpPr>
                    <a:spLocks/>
                  </p:cNvSpPr>
                  <p:nvPr/>
                </p:nvSpPr>
                <p:spPr bwMode="auto">
                  <a:xfrm>
                    <a:off x="2300" y="2538"/>
                    <a:ext cx="289" cy="263"/>
                  </a:xfrm>
                  <a:custGeom>
                    <a:avLst/>
                    <a:gdLst/>
                    <a:ahLst/>
                    <a:cxnLst>
                      <a:cxn ang="0">
                        <a:pos x="718" y="0"/>
                      </a:cxn>
                      <a:cxn ang="0">
                        <a:pos x="0" y="12"/>
                      </a:cxn>
                      <a:cxn ang="0">
                        <a:pos x="0" y="755"/>
                      </a:cxn>
                      <a:cxn ang="0">
                        <a:pos x="718" y="788"/>
                      </a:cxn>
                      <a:cxn ang="0">
                        <a:pos x="718" y="0"/>
                      </a:cxn>
                    </a:cxnLst>
                    <a:rect l="0" t="0" r="r" b="b"/>
                    <a:pathLst>
                      <a:path w="718" h="788">
                        <a:moveTo>
                          <a:pt x="718" y="0"/>
                        </a:moveTo>
                        <a:lnTo>
                          <a:pt x="0" y="12"/>
                        </a:lnTo>
                        <a:lnTo>
                          <a:pt x="0" y="755"/>
                        </a:lnTo>
                        <a:lnTo>
                          <a:pt x="718" y="788"/>
                        </a:lnTo>
                        <a:lnTo>
                          <a:pt x="718" y="0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6" name="Freeform 46"/>
                  <p:cNvSpPr>
                    <a:spLocks/>
                  </p:cNvSpPr>
                  <p:nvPr/>
                </p:nvSpPr>
                <p:spPr bwMode="auto">
                  <a:xfrm>
                    <a:off x="2188" y="2623"/>
                    <a:ext cx="40" cy="62"/>
                  </a:xfrm>
                  <a:custGeom>
                    <a:avLst/>
                    <a:gdLst/>
                    <a:ahLst/>
                    <a:cxnLst>
                      <a:cxn ang="0">
                        <a:pos x="99" y="1"/>
                      </a:cxn>
                      <a:cxn ang="0">
                        <a:pos x="99" y="183"/>
                      </a:cxn>
                      <a:cxn ang="0">
                        <a:pos x="0" y="186"/>
                      </a:cxn>
                      <a:cxn ang="0">
                        <a:pos x="0" y="0"/>
                      </a:cxn>
                      <a:cxn ang="0">
                        <a:pos x="99" y="1"/>
                      </a:cxn>
                    </a:cxnLst>
                    <a:rect l="0" t="0" r="r" b="b"/>
                    <a:pathLst>
                      <a:path w="99" h="186">
                        <a:moveTo>
                          <a:pt x="99" y="1"/>
                        </a:moveTo>
                        <a:lnTo>
                          <a:pt x="99" y="183"/>
                        </a:lnTo>
                        <a:lnTo>
                          <a:pt x="0" y="186"/>
                        </a:lnTo>
                        <a:lnTo>
                          <a:pt x="0" y="0"/>
                        </a:lnTo>
                        <a:lnTo>
                          <a:pt x="99" y="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7" name="Freeform 47"/>
                  <p:cNvSpPr>
                    <a:spLocks/>
                  </p:cNvSpPr>
                  <p:nvPr/>
                </p:nvSpPr>
                <p:spPr bwMode="auto">
                  <a:xfrm>
                    <a:off x="2191" y="2629"/>
                    <a:ext cx="33" cy="50"/>
                  </a:xfrm>
                  <a:custGeom>
                    <a:avLst/>
                    <a:gdLst/>
                    <a:ahLst/>
                    <a:cxnLst>
                      <a:cxn ang="0">
                        <a:pos x="80" y="1"/>
                      </a:cxn>
                      <a:cxn ang="0">
                        <a:pos x="80" y="150"/>
                      </a:cxn>
                      <a:cxn ang="0">
                        <a:pos x="0" y="152"/>
                      </a:cxn>
                      <a:cxn ang="0">
                        <a:pos x="0" y="0"/>
                      </a:cxn>
                      <a:cxn ang="0">
                        <a:pos x="80" y="1"/>
                      </a:cxn>
                    </a:cxnLst>
                    <a:rect l="0" t="0" r="r" b="b"/>
                    <a:pathLst>
                      <a:path w="80" h="152">
                        <a:moveTo>
                          <a:pt x="80" y="1"/>
                        </a:moveTo>
                        <a:lnTo>
                          <a:pt x="80" y="150"/>
                        </a:lnTo>
                        <a:lnTo>
                          <a:pt x="0" y="152"/>
                        </a:lnTo>
                        <a:lnTo>
                          <a:pt x="0" y="0"/>
                        </a:lnTo>
                        <a:lnTo>
                          <a:pt x="80" y="1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8" name="Freeform 48"/>
                  <p:cNvSpPr>
                    <a:spLocks/>
                  </p:cNvSpPr>
                  <p:nvPr/>
                </p:nvSpPr>
                <p:spPr bwMode="auto">
                  <a:xfrm>
                    <a:off x="1698" y="2615"/>
                    <a:ext cx="183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72"/>
                      </a:cxn>
                      <a:cxn ang="0">
                        <a:pos x="454" y="184"/>
                      </a:cxn>
                      <a:cxn ang="0">
                        <a:pos x="45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4" h="184">
                        <a:moveTo>
                          <a:pt x="0" y="0"/>
                        </a:moveTo>
                        <a:lnTo>
                          <a:pt x="0" y="172"/>
                        </a:lnTo>
                        <a:lnTo>
                          <a:pt x="454" y="184"/>
                        </a:lnTo>
                        <a:lnTo>
                          <a:pt x="4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89" name="Freeform 49"/>
                  <p:cNvSpPr>
                    <a:spLocks/>
                  </p:cNvSpPr>
                  <p:nvPr/>
                </p:nvSpPr>
                <p:spPr bwMode="auto">
                  <a:xfrm>
                    <a:off x="1703" y="2617"/>
                    <a:ext cx="174" cy="5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4"/>
                      </a:cxn>
                      <a:cxn ang="0">
                        <a:pos x="432" y="174"/>
                      </a:cxn>
                      <a:cxn ang="0">
                        <a:pos x="432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2" h="174">
                        <a:moveTo>
                          <a:pt x="0" y="0"/>
                        </a:moveTo>
                        <a:lnTo>
                          <a:pt x="0" y="164"/>
                        </a:lnTo>
                        <a:lnTo>
                          <a:pt x="432" y="174"/>
                        </a:lnTo>
                        <a:lnTo>
                          <a:pt x="432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0" name="Freeform 50"/>
                  <p:cNvSpPr>
                    <a:spLocks/>
                  </p:cNvSpPr>
                  <p:nvPr/>
                </p:nvSpPr>
                <p:spPr bwMode="auto">
                  <a:xfrm>
                    <a:off x="1674" y="2672"/>
                    <a:ext cx="330" cy="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8"/>
                      </a:cxn>
                      <a:cxn ang="0">
                        <a:pos x="817" y="189"/>
                      </a:cxn>
                      <a:cxn ang="0">
                        <a:pos x="817" y="18"/>
                      </a:cxn>
                      <a:cxn ang="0">
                        <a:pos x="808" y="18"/>
                      </a:cxn>
                      <a:cxn ang="0">
                        <a:pos x="782" y="16"/>
                      </a:cxn>
                      <a:cxn ang="0">
                        <a:pos x="740" y="16"/>
                      </a:cxn>
                      <a:cxn ang="0">
                        <a:pos x="687" y="15"/>
                      </a:cxn>
                      <a:cxn ang="0">
                        <a:pos x="624" y="14"/>
                      </a:cxn>
                      <a:cxn ang="0">
                        <a:pos x="555" y="12"/>
                      </a:cxn>
                      <a:cxn ang="0">
                        <a:pos x="479" y="11"/>
                      </a:cxn>
                      <a:cxn ang="0">
                        <a:pos x="403" y="8"/>
                      </a:cxn>
                      <a:cxn ang="0">
                        <a:pos x="326" y="7"/>
                      </a:cxn>
                      <a:cxn ang="0">
                        <a:pos x="251" y="6"/>
                      </a:cxn>
                      <a:cxn ang="0">
                        <a:pos x="182" y="4"/>
                      </a:cxn>
                      <a:cxn ang="0">
                        <a:pos x="121" y="3"/>
                      </a:cxn>
                      <a:cxn ang="0">
                        <a:pos x="69" y="2"/>
                      </a:cxn>
                      <a:cxn ang="0">
                        <a:pos x="30" y="2"/>
                      </a:cxn>
                      <a:cxn ang="0">
                        <a:pos x="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817" h="189">
                        <a:moveTo>
                          <a:pt x="0" y="0"/>
                        </a:moveTo>
                        <a:lnTo>
                          <a:pt x="0" y="168"/>
                        </a:lnTo>
                        <a:lnTo>
                          <a:pt x="817" y="189"/>
                        </a:lnTo>
                        <a:lnTo>
                          <a:pt x="817" y="18"/>
                        </a:lnTo>
                        <a:lnTo>
                          <a:pt x="808" y="18"/>
                        </a:lnTo>
                        <a:lnTo>
                          <a:pt x="782" y="16"/>
                        </a:lnTo>
                        <a:lnTo>
                          <a:pt x="740" y="16"/>
                        </a:lnTo>
                        <a:lnTo>
                          <a:pt x="687" y="15"/>
                        </a:lnTo>
                        <a:lnTo>
                          <a:pt x="624" y="14"/>
                        </a:lnTo>
                        <a:lnTo>
                          <a:pt x="555" y="12"/>
                        </a:lnTo>
                        <a:lnTo>
                          <a:pt x="479" y="11"/>
                        </a:lnTo>
                        <a:lnTo>
                          <a:pt x="403" y="8"/>
                        </a:lnTo>
                        <a:lnTo>
                          <a:pt x="326" y="7"/>
                        </a:lnTo>
                        <a:lnTo>
                          <a:pt x="251" y="6"/>
                        </a:lnTo>
                        <a:lnTo>
                          <a:pt x="182" y="4"/>
                        </a:lnTo>
                        <a:lnTo>
                          <a:pt x="121" y="3"/>
                        </a:lnTo>
                        <a:lnTo>
                          <a:pt x="69" y="2"/>
                        </a:lnTo>
                        <a:lnTo>
                          <a:pt x="30" y="2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1" name="Freeform 51"/>
                  <p:cNvSpPr>
                    <a:spLocks/>
                  </p:cNvSpPr>
                  <p:nvPr/>
                </p:nvSpPr>
                <p:spPr bwMode="auto">
                  <a:xfrm>
                    <a:off x="1682" y="2677"/>
                    <a:ext cx="315" cy="5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49"/>
                      </a:cxn>
                      <a:cxn ang="0">
                        <a:pos x="778" y="170"/>
                      </a:cxn>
                      <a:cxn ang="0">
                        <a:pos x="778" y="17"/>
                      </a:cxn>
                      <a:cxn ang="0">
                        <a:pos x="769" y="17"/>
                      </a:cxn>
                      <a:cxn ang="0">
                        <a:pos x="743" y="16"/>
                      </a:cxn>
                      <a:cxn ang="0">
                        <a:pos x="705" y="16"/>
                      </a:cxn>
                      <a:cxn ang="0">
                        <a:pos x="654" y="15"/>
                      </a:cxn>
                      <a:cxn ang="0">
                        <a:pos x="594" y="13"/>
                      </a:cxn>
                      <a:cxn ang="0">
                        <a:pos x="527" y="12"/>
                      </a:cxn>
                      <a:cxn ang="0">
                        <a:pos x="457" y="11"/>
                      </a:cxn>
                      <a:cxn ang="0">
                        <a:pos x="384" y="8"/>
                      </a:cxn>
                      <a:cxn ang="0">
                        <a:pos x="310" y="7"/>
                      </a:cxn>
                      <a:cxn ang="0">
                        <a:pos x="240" y="5"/>
                      </a:cxn>
                      <a:cxn ang="0">
                        <a:pos x="174" y="4"/>
                      </a:cxn>
                      <a:cxn ang="0">
                        <a:pos x="116" y="3"/>
                      </a:cxn>
                      <a:cxn ang="0">
                        <a:pos x="67" y="1"/>
                      </a:cxn>
                      <a:cxn ang="0">
                        <a:pos x="29" y="1"/>
                      </a:cxn>
                      <a:cxn ang="0">
                        <a:pos x="7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78" h="170">
                        <a:moveTo>
                          <a:pt x="0" y="0"/>
                        </a:moveTo>
                        <a:lnTo>
                          <a:pt x="0" y="149"/>
                        </a:lnTo>
                        <a:lnTo>
                          <a:pt x="778" y="170"/>
                        </a:lnTo>
                        <a:lnTo>
                          <a:pt x="778" y="17"/>
                        </a:lnTo>
                        <a:lnTo>
                          <a:pt x="769" y="17"/>
                        </a:lnTo>
                        <a:lnTo>
                          <a:pt x="743" y="16"/>
                        </a:lnTo>
                        <a:lnTo>
                          <a:pt x="705" y="16"/>
                        </a:lnTo>
                        <a:lnTo>
                          <a:pt x="654" y="15"/>
                        </a:lnTo>
                        <a:lnTo>
                          <a:pt x="594" y="13"/>
                        </a:lnTo>
                        <a:lnTo>
                          <a:pt x="527" y="12"/>
                        </a:lnTo>
                        <a:lnTo>
                          <a:pt x="457" y="11"/>
                        </a:lnTo>
                        <a:lnTo>
                          <a:pt x="384" y="8"/>
                        </a:lnTo>
                        <a:lnTo>
                          <a:pt x="310" y="7"/>
                        </a:lnTo>
                        <a:lnTo>
                          <a:pt x="240" y="5"/>
                        </a:lnTo>
                        <a:lnTo>
                          <a:pt x="174" y="4"/>
                        </a:lnTo>
                        <a:lnTo>
                          <a:pt x="116" y="3"/>
                        </a:lnTo>
                        <a:lnTo>
                          <a:pt x="67" y="1"/>
                        </a:lnTo>
                        <a:lnTo>
                          <a:pt x="29" y="1"/>
                        </a:lnTo>
                        <a:lnTo>
                          <a:pt x="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B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2" name="Freeform 52"/>
                  <p:cNvSpPr>
                    <a:spLocks/>
                  </p:cNvSpPr>
                  <p:nvPr/>
                </p:nvSpPr>
                <p:spPr bwMode="auto">
                  <a:xfrm>
                    <a:off x="1715" y="2687"/>
                    <a:ext cx="105" cy="1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0" y="7"/>
                      </a:cxn>
                      <a:cxn ang="0">
                        <a:pos x="260" y="51"/>
                      </a:cxn>
                      <a:cxn ang="0">
                        <a:pos x="0" y="4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0" h="51">
                        <a:moveTo>
                          <a:pt x="0" y="0"/>
                        </a:moveTo>
                        <a:lnTo>
                          <a:pt x="260" y="7"/>
                        </a:lnTo>
                        <a:lnTo>
                          <a:pt x="260" y="51"/>
                        </a:lnTo>
                        <a:lnTo>
                          <a:pt x="0" y="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3" name="Freeform 53"/>
                  <p:cNvSpPr>
                    <a:spLocks/>
                  </p:cNvSpPr>
                  <p:nvPr/>
                </p:nvSpPr>
                <p:spPr bwMode="auto">
                  <a:xfrm>
                    <a:off x="1719" y="2689"/>
                    <a:ext cx="98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4" y="6"/>
                      </a:cxn>
                      <a:cxn ang="0">
                        <a:pos x="244" y="36"/>
                      </a:cxn>
                      <a:cxn ang="0">
                        <a:pos x="0" y="3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4" h="36">
                        <a:moveTo>
                          <a:pt x="0" y="0"/>
                        </a:moveTo>
                        <a:lnTo>
                          <a:pt x="244" y="6"/>
                        </a:lnTo>
                        <a:lnTo>
                          <a:pt x="244" y="36"/>
                        </a:lnTo>
                        <a:lnTo>
                          <a:pt x="0" y="3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4" name="Freeform 54"/>
                  <p:cNvSpPr>
                    <a:spLocks/>
                  </p:cNvSpPr>
                  <p:nvPr/>
                </p:nvSpPr>
                <p:spPr bwMode="auto">
                  <a:xfrm>
                    <a:off x="1843" y="2689"/>
                    <a:ext cx="104" cy="17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44"/>
                      </a:cxn>
                      <a:cxn ang="0">
                        <a:pos x="260" y="51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51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44"/>
                        </a:lnTo>
                        <a:lnTo>
                          <a:pt x="260" y="51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5" name="Freeform 55"/>
                  <p:cNvSpPr>
                    <a:spLocks/>
                  </p:cNvSpPr>
                  <p:nvPr/>
                </p:nvSpPr>
                <p:spPr bwMode="auto">
                  <a:xfrm>
                    <a:off x="1846" y="2692"/>
                    <a:ext cx="99" cy="12"/>
                  </a:xfrm>
                  <a:custGeom>
                    <a:avLst/>
                    <a:gdLst/>
                    <a:ahLst/>
                    <a:cxnLst>
                      <a:cxn ang="0">
                        <a:pos x="244" y="5"/>
                      </a:cxn>
                      <a:cxn ang="0">
                        <a:pos x="0" y="0"/>
                      </a:cxn>
                      <a:cxn ang="0">
                        <a:pos x="0" y="31"/>
                      </a:cxn>
                      <a:cxn ang="0">
                        <a:pos x="244" y="36"/>
                      </a:cxn>
                      <a:cxn ang="0">
                        <a:pos x="244" y="5"/>
                      </a:cxn>
                    </a:cxnLst>
                    <a:rect l="0" t="0" r="r" b="b"/>
                    <a:pathLst>
                      <a:path w="244" h="36">
                        <a:moveTo>
                          <a:pt x="244" y="5"/>
                        </a:moveTo>
                        <a:lnTo>
                          <a:pt x="0" y="0"/>
                        </a:lnTo>
                        <a:lnTo>
                          <a:pt x="0" y="31"/>
                        </a:lnTo>
                        <a:lnTo>
                          <a:pt x="244" y="36"/>
                        </a:lnTo>
                        <a:lnTo>
                          <a:pt x="244" y="5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6" name="Freeform 56"/>
                  <p:cNvSpPr>
                    <a:spLocks/>
                  </p:cNvSpPr>
                  <p:nvPr/>
                </p:nvSpPr>
                <p:spPr bwMode="auto">
                  <a:xfrm>
                    <a:off x="1713" y="2625"/>
                    <a:ext cx="65" cy="1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3"/>
                      </a:cxn>
                      <a:cxn ang="0">
                        <a:pos x="163" y="31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1">
                        <a:moveTo>
                          <a:pt x="0" y="0"/>
                        </a:moveTo>
                        <a:lnTo>
                          <a:pt x="163" y="3"/>
                        </a:lnTo>
                        <a:lnTo>
                          <a:pt x="163" y="31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7" name="Freeform 57"/>
                  <p:cNvSpPr>
                    <a:spLocks/>
                  </p:cNvSpPr>
                  <p:nvPr/>
                </p:nvSpPr>
                <p:spPr bwMode="auto">
                  <a:xfrm>
                    <a:off x="1714" y="2626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3"/>
                      </a:cxn>
                      <a:cxn ang="0">
                        <a:pos x="152" y="23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3">
                        <a:moveTo>
                          <a:pt x="0" y="0"/>
                        </a:moveTo>
                        <a:lnTo>
                          <a:pt x="152" y="3"/>
                        </a:lnTo>
                        <a:lnTo>
                          <a:pt x="152" y="23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8" name="Freeform 58"/>
                  <p:cNvSpPr>
                    <a:spLocks/>
                  </p:cNvSpPr>
                  <p:nvPr/>
                </p:nvSpPr>
                <p:spPr bwMode="auto">
                  <a:xfrm>
                    <a:off x="1791" y="2626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3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4" y="32"/>
                      </a:cxn>
                      <a:cxn ang="0">
                        <a:pos x="164" y="3"/>
                      </a:cxn>
                    </a:cxnLst>
                    <a:rect l="0" t="0" r="r" b="b"/>
                    <a:pathLst>
                      <a:path w="164" h="32">
                        <a:moveTo>
                          <a:pt x="164" y="3"/>
                        </a:move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164" y="32"/>
                        </a:lnTo>
                        <a:lnTo>
                          <a:pt x="164" y="3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399" name="Freeform 59"/>
                  <p:cNvSpPr>
                    <a:spLocks/>
                  </p:cNvSpPr>
                  <p:nvPr/>
                </p:nvSpPr>
                <p:spPr bwMode="auto">
                  <a:xfrm>
                    <a:off x="1794" y="2628"/>
                    <a:ext cx="61" cy="7"/>
                  </a:xfrm>
                  <a:custGeom>
                    <a:avLst/>
                    <a:gdLst/>
                    <a:ahLst/>
                    <a:cxnLst>
                      <a:cxn ang="0">
                        <a:pos x="153" y="4"/>
                      </a:cxn>
                      <a:cxn ang="0">
                        <a:pos x="0" y="0"/>
                      </a:cxn>
                      <a:cxn ang="0">
                        <a:pos x="0" y="20"/>
                      </a:cxn>
                      <a:cxn ang="0">
                        <a:pos x="153" y="23"/>
                      </a:cxn>
                      <a:cxn ang="0">
                        <a:pos x="153" y="4"/>
                      </a:cxn>
                    </a:cxnLst>
                    <a:rect l="0" t="0" r="r" b="b"/>
                    <a:pathLst>
                      <a:path w="153" h="23">
                        <a:moveTo>
                          <a:pt x="153" y="4"/>
                        </a:moveTo>
                        <a:lnTo>
                          <a:pt x="0" y="0"/>
                        </a:lnTo>
                        <a:lnTo>
                          <a:pt x="0" y="20"/>
                        </a:lnTo>
                        <a:lnTo>
                          <a:pt x="153" y="23"/>
                        </a:lnTo>
                        <a:lnTo>
                          <a:pt x="153" y="4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0" name="Freeform 60"/>
                  <p:cNvSpPr>
                    <a:spLocks/>
                  </p:cNvSpPr>
                  <p:nvPr/>
                </p:nvSpPr>
                <p:spPr bwMode="auto">
                  <a:xfrm>
                    <a:off x="1713" y="2642"/>
                    <a:ext cx="65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4"/>
                      </a:cxn>
                      <a:cxn ang="0">
                        <a:pos x="163" y="3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2">
                        <a:moveTo>
                          <a:pt x="0" y="0"/>
                        </a:moveTo>
                        <a:lnTo>
                          <a:pt x="163" y="4"/>
                        </a:lnTo>
                        <a:lnTo>
                          <a:pt x="163" y="3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1" name="Freeform 61"/>
                  <p:cNvSpPr>
                    <a:spLocks/>
                  </p:cNvSpPr>
                  <p:nvPr/>
                </p:nvSpPr>
                <p:spPr bwMode="auto">
                  <a:xfrm>
                    <a:off x="1714" y="2643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4"/>
                      </a:cxn>
                      <a:cxn ang="0">
                        <a:pos x="152" y="24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4">
                        <a:moveTo>
                          <a:pt x="0" y="0"/>
                        </a:moveTo>
                        <a:lnTo>
                          <a:pt x="152" y="4"/>
                        </a:lnTo>
                        <a:lnTo>
                          <a:pt x="152" y="24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2" name="Freeform 62"/>
                  <p:cNvSpPr>
                    <a:spLocks/>
                  </p:cNvSpPr>
                  <p:nvPr/>
                </p:nvSpPr>
                <p:spPr bwMode="auto">
                  <a:xfrm>
                    <a:off x="1791" y="2643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4"/>
                      </a:cxn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4" y="33"/>
                      </a:cxn>
                      <a:cxn ang="0">
                        <a:pos x="164" y="4"/>
                      </a:cxn>
                    </a:cxnLst>
                    <a:rect l="0" t="0" r="r" b="b"/>
                    <a:pathLst>
                      <a:path w="164" h="33">
                        <a:moveTo>
                          <a:pt x="164" y="4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64" y="33"/>
                        </a:lnTo>
                        <a:lnTo>
                          <a:pt x="164" y="4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3" name="Freeform 63"/>
                  <p:cNvSpPr>
                    <a:spLocks/>
                  </p:cNvSpPr>
                  <p:nvPr/>
                </p:nvSpPr>
                <p:spPr bwMode="auto">
                  <a:xfrm>
                    <a:off x="1794" y="2645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153" y="3"/>
                      </a:cxn>
                      <a:cxn ang="0">
                        <a:pos x="0" y="0"/>
                      </a:cxn>
                      <a:cxn ang="0">
                        <a:pos x="0" y="19"/>
                      </a:cxn>
                      <a:cxn ang="0">
                        <a:pos x="153" y="23"/>
                      </a:cxn>
                      <a:cxn ang="0">
                        <a:pos x="153" y="3"/>
                      </a:cxn>
                    </a:cxnLst>
                    <a:rect l="0" t="0" r="r" b="b"/>
                    <a:pathLst>
                      <a:path w="153" h="23">
                        <a:moveTo>
                          <a:pt x="153" y="3"/>
                        </a:moveTo>
                        <a:lnTo>
                          <a:pt x="0" y="0"/>
                        </a:lnTo>
                        <a:lnTo>
                          <a:pt x="0" y="19"/>
                        </a:lnTo>
                        <a:lnTo>
                          <a:pt x="153" y="23"/>
                        </a:lnTo>
                        <a:lnTo>
                          <a:pt x="153" y="3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4" name="Freeform 64"/>
                  <p:cNvSpPr>
                    <a:spLocks/>
                  </p:cNvSpPr>
                  <p:nvPr/>
                </p:nvSpPr>
                <p:spPr bwMode="auto">
                  <a:xfrm>
                    <a:off x="1536" y="2726"/>
                    <a:ext cx="285" cy="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5"/>
                      </a:cxn>
                      <a:cxn ang="0">
                        <a:pos x="709" y="265"/>
                      </a:cxn>
                      <a:cxn ang="0">
                        <a:pos x="709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09" h="265">
                        <a:moveTo>
                          <a:pt x="0" y="0"/>
                        </a:moveTo>
                        <a:lnTo>
                          <a:pt x="0" y="245"/>
                        </a:lnTo>
                        <a:lnTo>
                          <a:pt x="709" y="265"/>
                        </a:lnTo>
                        <a:lnTo>
                          <a:pt x="709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5" name="Freeform 65"/>
                  <p:cNvSpPr>
                    <a:spLocks/>
                  </p:cNvSpPr>
                  <p:nvPr/>
                </p:nvSpPr>
                <p:spPr bwMode="auto">
                  <a:xfrm>
                    <a:off x="1542" y="2728"/>
                    <a:ext cx="272" cy="83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0" y="225"/>
                      </a:cxn>
                      <a:cxn ang="0">
                        <a:pos x="674" y="249"/>
                      </a:cxn>
                      <a:cxn ang="0">
                        <a:pos x="674" y="4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674" h="249">
                        <a:moveTo>
                          <a:pt x="1" y="0"/>
                        </a:moveTo>
                        <a:lnTo>
                          <a:pt x="0" y="225"/>
                        </a:lnTo>
                        <a:lnTo>
                          <a:pt x="674" y="249"/>
                        </a:lnTo>
                        <a:lnTo>
                          <a:pt x="674" y="4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6" name="Freeform 66"/>
                  <p:cNvSpPr>
                    <a:spLocks/>
                  </p:cNvSpPr>
                  <p:nvPr/>
                </p:nvSpPr>
                <p:spPr bwMode="auto">
                  <a:xfrm>
                    <a:off x="2596" y="2532"/>
                    <a:ext cx="183" cy="2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830"/>
                      </a:cxn>
                      <a:cxn ang="0">
                        <a:pos x="452" y="787"/>
                      </a:cxn>
                      <a:cxn ang="0">
                        <a:pos x="437" y="4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2" h="830">
                        <a:moveTo>
                          <a:pt x="0" y="0"/>
                        </a:moveTo>
                        <a:lnTo>
                          <a:pt x="0" y="830"/>
                        </a:lnTo>
                        <a:lnTo>
                          <a:pt x="452" y="787"/>
                        </a:lnTo>
                        <a:lnTo>
                          <a:pt x="437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7" name="Freeform 67"/>
                  <p:cNvSpPr>
                    <a:spLocks/>
                  </p:cNvSpPr>
                  <p:nvPr/>
                </p:nvSpPr>
                <p:spPr bwMode="auto">
                  <a:xfrm>
                    <a:off x="2228" y="2623"/>
                    <a:ext cx="70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2"/>
                      </a:cxn>
                      <a:cxn ang="0">
                        <a:pos x="172" y="186"/>
                      </a:cxn>
                      <a:cxn ang="0">
                        <a:pos x="174" y="1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4" h="186">
                        <a:moveTo>
                          <a:pt x="0" y="0"/>
                        </a:moveTo>
                        <a:lnTo>
                          <a:pt x="0" y="182"/>
                        </a:lnTo>
                        <a:lnTo>
                          <a:pt x="172" y="186"/>
                        </a:lnTo>
                        <a:lnTo>
                          <a:pt x="174" y="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8" name="Freeform 68"/>
                  <p:cNvSpPr>
                    <a:spLocks/>
                  </p:cNvSpPr>
                  <p:nvPr/>
                </p:nvSpPr>
                <p:spPr bwMode="auto">
                  <a:xfrm>
                    <a:off x="1821" y="2678"/>
                    <a:ext cx="480" cy="135"/>
                  </a:xfrm>
                  <a:custGeom>
                    <a:avLst/>
                    <a:gdLst/>
                    <a:ahLst/>
                    <a:cxnLst>
                      <a:cxn ang="0">
                        <a:pos x="452" y="0"/>
                      </a:cxn>
                      <a:cxn ang="0">
                        <a:pos x="1180" y="22"/>
                      </a:cxn>
                      <a:cxn ang="0">
                        <a:pos x="1192" y="330"/>
                      </a:cxn>
                      <a:cxn ang="0">
                        <a:pos x="0" y="405"/>
                      </a:cxn>
                      <a:cxn ang="0">
                        <a:pos x="0" y="149"/>
                      </a:cxn>
                      <a:cxn ang="0">
                        <a:pos x="452" y="171"/>
                      </a:cxn>
                      <a:cxn ang="0">
                        <a:pos x="452" y="0"/>
                      </a:cxn>
                    </a:cxnLst>
                    <a:rect l="0" t="0" r="r" b="b"/>
                    <a:pathLst>
                      <a:path w="1192" h="405">
                        <a:moveTo>
                          <a:pt x="452" y="0"/>
                        </a:moveTo>
                        <a:lnTo>
                          <a:pt x="1180" y="22"/>
                        </a:lnTo>
                        <a:lnTo>
                          <a:pt x="1192" y="330"/>
                        </a:lnTo>
                        <a:lnTo>
                          <a:pt x="0" y="405"/>
                        </a:lnTo>
                        <a:lnTo>
                          <a:pt x="0" y="149"/>
                        </a:lnTo>
                        <a:lnTo>
                          <a:pt x="452" y="171"/>
                        </a:lnTo>
                        <a:lnTo>
                          <a:pt x="452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09" name="Freeform 69"/>
                  <p:cNvSpPr>
                    <a:spLocks/>
                  </p:cNvSpPr>
                  <p:nvPr/>
                </p:nvSpPr>
                <p:spPr bwMode="auto">
                  <a:xfrm>
                    <a:off x="2299" y="2614"/>
                    <a:ext cx="167" cy="8"/>
                  </a:xfrm>
                  <a:custGeom>
                    <a:avLst/>
                    <a:gdLst/>
                    <a:ahLst/>
                    <a:cxnLst>
                      <a:cxn ang="0">
                        <a:pos x="207" y="0"/>
                      </a:cxn>
                      <a:cxn ang="0">
                        <a:pos x="248" y="1"/>
                      </a:cxn>
                      <a:cxn ang="0">
                        <a:pos x="288" y="1"/>
                      </a:cxn>
                      <a:cxn ang="0">
                        <a:pos x="322" y="4"/>
                      </a:cxn>
                      <a:cxn ang="0">
                        <a:pos x="353" y="5"/>
                      </a:cxn>
                      <a:cxn ang="0">
                        <a:pos x="378" y="8"/>
                      </a:cxn>
                      <a:cxn ang="0">
                        <a:pos x="398" y="9"/>
                      </a:cxn>
                      <a:cxn ang="0">
                        <a:pos x="410" y="12"/>
                      </a:cxn>
                      <a:cxn ang="0">
                        <a:pos x="414" y="14"/>
                      </a:cxn>
                      <a:cxn ang="0">
                        <a:pos x="410" y="17"/>
                      </a:cxn>
                      <a:cxn ang="0">
                        <a:pos x="398" y="18"/>
                      </a:cxn>
                      <a:cxn ang="0">
                        <a:pos x="378" y="21"/>
                      </a:cxn>
                      <a:cxn ang="0">
                        <a:pos x="353" y="22"/>
                      </a:cxn>
                      <a:cxn ang="0">
                        <a:pos x="322" y="24"/>
                      </a:cxn>
                      <a:cxn ang="0">
                        <a:pos x="288" y="24"/>
                      </a:cxn>
                      <a:cxn ang="0">
                        <a:pos x="248" y="24"/>
                      </a:cxn>
                      <a:cxn ang="0">
                        <a:pos x="207" y="24"/>
                      </a:cxn>
                      <a:cxn ang="0">
                        <a:pos x="165" y="22"/>
                      </a:cxn>
                      <a:cxn ang="0">
                        <a:pos x="127" y="21"/>
                      </a:cxn>
                      <a:cxn ang="0">
                        <a:pos x="92" y="20"/>
                      </a:cxn>
                      <a:cxn ang="0">
                        <a:pos x="61" y="18"/>
                      </a:cxn>
                      <a:cxn ang="0">
                        <a:pos x="36" y="16"/>
                      </a:cxn>
                      <a:cxn ang="0">
                        <a:pos x="16" y="13"/>
                      </a:cxn>
                      <a:cxn ang="0">
                        <a:pos x="4" y="12"/>
                      </a:cxn>
                      <a:cxn ang="0">
                        <a:pos x="0" y="9"/>
                      </a:cxn>
                      <a:cxn ang="0">
                        <a:pos x="4" y="6"/>
                      </a:cxn>
                      <a:cxn ang="0">
                        <a:pos x="16" y="4"/>
                      </a:cxn>
                      <a:cxn ang="0">
                        <a:pos x="36" y="2"/>
                      </a:cxn>
                      <a:cxn ang="0">
                        <a:pos x="61" y="1"/>
                      </a:cxn>
                      <a:cxn ang="0">
                        <a:pos x="92" y="0"/>
                      </a:cxn>
                      <a:cxn ang="0">
                        <a:pos x="127" y="0"/>
                      </a:cxn>
                      <a:cxn ang="0">
                        <a:pos x="165" y="0"/>
                      </a:cxn>
                      <a:cxn ang="0">
                        <a:pos x="207" y="0"/>
                      </a:cxn>
                    </a:cxnLst>
                    <a:rect l="0" t="0" r="r" b="b"/>
                    <a:pathLst>
                      <a:path w="414" h="24">
                        <a:moveTo>
                          <a:pt x="207" y="0"/>
                        </a:moveTo>
                        <a:lnTo>
                          <a:pt x="248" y="1"/>
                        </a:lnTo>
                        <a:lnTo>
                          <a:pt x="288" y="1"/>
                        </a:lnTo>
                        <a:lnTo>
                          <a:pt x="322" y="4"/>
                        </a:lnTo>
                        <a:lnTo>
                          <a:pt x="353" y="5"/>
                        </a:lnTo>
                        <a:lnTo>
                          <a:pt x="378" y="8"/>
                        </a:lnTo>
                        <a:lnTo>
                          <a:pt x="398" y="9"/>
                        </a:lnTo>
                        <a:lnTo>
                          <a:pt x="410" y="12"/>
                        </a:lnTo>
                        <a:lnTo>
                          <a:pt x="414" y="14"/>
                        </a:lnTo>
                        <a:lnTo>
                          <a:pt x="410" y="17"/>
                        </a:lnTo>
                        <a:lnTo>
                          <a:pt x="398" y="18"/>
                        </a:lnTo>
                        <a:lnTo>
                          <a:pt x="378" y="21"/>
                        </a:lnTo>
                        <a:lnTo>
                          <a:pt x="353" y="22"/>
                        </a:lnTo>
                        <a:lnTo>
                          <a:pt x="322" y="24"/>
                        </a:lnTo>
                        <a:lnTo>
                          <a:pt x="288" y="24"/>
                        </a:lnTo>
                        <a:lnTo>
                          <a:pt x="248" y="24"/>
                        </a:lnTo>
                        <a:lnTo>
                          <a:pt x="207" y="24"/>
                        </a:lnTo>
                        <a:lnTo>
                          <a:pt x="165" y="22"/>
                        </a:lnTo>
                        <a:lnTo>
                          <a:pt x="127" y="21"/>
                        </a:lnTo>
                        <a:lnTo>
                          <a:pt x="92" y="20"/>
                        </a:lnTo>
                        <a:lnTo>
                          <a:pt x="61" y="18"/>
                        </a:lnTo>
                        <a:lnTo>
                          <a:pt x="36" y="16"/>
                        </a:lnTo>
                        <a:lnTo>
                          <a:pt x="16" y="13"/>
                        </a:lnTo>
                        <a:lnTo>
                          <a:pt x="4" y="12"/>
                        </a:lnTo>
                        <a:lnTo>
                          <a:pt x="0" y="9"/>
                        </a:lnTo>
                        <a:lnTo>
                          <a:pt x="4" y="6"/>
                        </a:lnTo>
                        <a:lnTo>
                          <a:pt x="16" y="4"/>
                        </a:lnTo>
                        <a:lnTo>
                          <a:pt x="36" y="2"/>
                        </a:lnTo>
                        <a:lnTo>
                          <a:pt x="61" y="1"/>
                        </a:lnTo>
                        <a:lnTo>
                          <a:pt x="92" y="0"/>
                        </a:lnTo>
                        <a:lnTo>
                          <a:pt x="127" y="0"/>
                        </a:lnTo>
                        <a:lnTo>
                          <a:pt x="165" y="0"/>
                        </a:lnTo>
                        <a:lnTo>
                          <a:pt x="207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10" name="Freeform 70"/>
                  <p:cNvSpPr>
                    <a:spLocks/>
                  </p:cNvSpPr>
                  <p:nvPr/>
                </p:nvSpPr>
                <p:spPr bwMode="auto">
                  <a:xfrm>
                    <a:off x="1681" y="2743"/>
                    <a:ext cx="111" cy="17"/>
                  </a:xfrm>
                  <a:custGeom>
                    <a:avLst/>
                    <a:gdLst/>
                    <a:ahLst/>
                    <a:cxnLst>
                      <a:cxn ang="0">
                        <a:pos x="278" y="5"/>
                      </a:cxn>
                      <a:cxn ang="0">
                        <a:pos x="0" y="0"/>
                      </a:cxn>
                      <a:cxn ang="0">
                        <a:pos x="0" y="48"/>
                      </a:cxn>
                      <a:cxn ang="0">
                        <a:pos x="278" y="53"/>
                      </a:cxn>
                      <a:cxn ang="0">
                        <a:pos x="278" y="5"/>
                      </a:cxn>
                    </a:cxnLst>
                    <a:rect l="0" t="0" r="r" b="b"/>
                    <a:pathLst>
                      <a:path w="278" h="53">
                        <a:moveTo>
                          <a:pt x="278" y="5"/>
                        </a:moveTo>
                        <a:lnTo>
                          <a:pt x="0" y="0"/>
                        </a:lnTo>
                        <a:lnTo>
                          <a:pt x="0" y="48"/>
                        </a:lnTo>
                        <a:lnTo>
                          <a:pt x="278" y="53"/>
                        </a:lnTo>
                        <a:lnTo>
                          <a:pt x="278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11" name="Freeform 71"/>
                  <p:cNvSpPr>
                    <a:spLocks/>
                  </p:cNvSpPr>
                  <p:nvPr/>
                </p:nvSpPr>
                <p:spPr bwMode="auto">
                  <a:xfrm>
                    <a:off x="1685" y="2745"/>
                    <a:ext cx="104" cy="13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33"/>
                      </a:cxn>
                      <a:cxn ang="0">
                        <a:pos x="260" y="39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39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33"/>
                        </a:lnTo>
                        <a:lnTo>
                          <a:pt x="260" y="39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12" name="Freeform 72"/>
                  <p:cNvSpPr>
                    <a:spLocks/>
                  </p:cNvSpPr>
                  <p:nvPr/>
                </p:nvSpPr>
                <p:spPr bwMode="auto">
                  <a:xfrm>
                    <a:off x="2311" y="2556"/>
                    <a:ext cx="121" cy="2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299" y="0"/>
                      </a:cxn>
                      <a:cxn ang="0">
                        <a:pos x="299" y="66"/>
                      </a:cxn>
                      <a:cxn ang="0">
                        <a:pos x="0" y="71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299" h="71">
                        <a:moveTo>
                          <a:pt x="0" y="5"/>
                        </a:moveTo>
                        <a:lnTo>
                          <a:pt x="299" y="0"/>
                        </a:lnTo>
                        <a:lnTo>
                          <a:pt x="299" y="66"/>
                        </a:lnTo>
                        <a:lnTo>
                          <a:pt x="0" y="71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13" name="Freeform 73"/>
                  <p:cNvSpPr>
                    <a:spLocks/>
                  </p:cNvSpPr>
                  <p:nvPr/>
                </p:nvSpPr>
                <p:spPr bwMode="auto">
                  <a:xfrm>
                    <a:off x="2315" y="2559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0" y="6"/>
                      </a:cxn>
                      <a:cxn ang="0">
                        <a:pos x="281" y="0"/>
                      </a:cxn>
                      <a:cxn ang="0">
                        <a:pos x="281" y="45"/>
                      </a:cxn>
                      <a:cxn ang="0">
                        <a:pos x="0" y="51"/>
                      </a:cxn>
                      <a:cxn ang="0">
                        <a:pos x="0" y="6"/>
                      </a:cxn>
                    </a:cxnLst>
                    <a:rect l="0" t="0" r="r" b="b"/>
                    <a:pathLst>
                      <a:path w="281" h="51">
                        <a:moveTo>
                          <a:pt x="0" y="6"/>
                        </a:moveTo>
                        <a:lnTo>
                          <a:pt x="281" y="0"/>
                        </a:lnTo>
                        <a:lnTo>
                          <a:pt x="281" y="45"/>
                        </a:lnTo>
                        <a:lnTo>
                          <a:pt x="0" y="51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14" name="Freeform 74"/>
                  <p:cNvSpPr>
                    <a:spLocks/>
                  </p:cNvSpPr>
                  <p:nvPr/>
                </p:nvSpPr>
                <p:spPr bwMode="auto">
                  <a:xfrm>
                    <a:off x="2457" y="2553"/>
                    <a:ext cx="121" cy="24"/>
                  </a:xfrm>
                  <a:custGeom>
                    <a:avLst/>
                    <a:gdLst/>
                    <a:ahLst/>
                    <a:cxnLst>
                      <a:cxn ang="0">
                        <a:pos x="300" y="0"/>
                      </a:cxn>
                      <a:cxn ang="0">
                        <a:pos x="0" y="5"/>
                      </a:cxn>
                      <a:cxn ang="0">
                        <a:pos x="0" y="72"/>
                      </a:cxn>
                      <a:cxn ang="0">
                        <a:pos x="300" y="66"/>
                      </a:cxn>
                      <a:cxn ang="0">
                        <a:pos x="300" y="0"/>
                      </a:cxn>
                    </a:cxnLst>
                    <a:rect l="0" t="0" r="r" b="b"/>
                    <a:pathLst>
                      <a:path w="300" h="72">
                        <a:moveTo>
                          <a:pt x="300" y="0"/>
                        </a:moveTo>
                        <a:lnTo>
                          <a:pt x="0" y="5"/>
                        </a:lnTo>
                        <a:lnTo>
                          <a:pt x="0" y="72"/>
                        </a:lnTo>
                        <a:lnTo>
                          <a:pt x="300" y="66"/>
                        </a:lnTo>
                        <a:lnTo>
                          <a:pt x="30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15" name="Freeform 75"/>
                  <p:cNvSpPr>
                    <a:spLocks/>
                  </p:cNvSpPr>
                  <p:nvPr/>
                </p:nvSpPr>
                <p:spPr bwMode="auto">
                  <a:xfrm>
                    <a:off x="2462" y="2557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279" y="0"/>
                      </a:cxn>
                      <a:cxn ang="0">
                        <a:pos x="0" y="5"/>
                      </a:cxn>
                      <a:cxn ang="0">
                        <a:pos x="0" y="50"/>
                      </a:cxn>
                      <a:cxn ang="0">
                        <a:pos x="279" y="46"/>
                      </a:cxn>
                      <a:cxn ang="0">
                        <a:pos x="279" y="0"/>
                      </a:cxn>
                    </a:cxnLst>
                    <a:rect l="0" t="0" r="r" b="b"/>
                    <a:pathLst>
                      <a:path w="279" h="50">
                        <a:moveTo>
                          <a:pt x="279" y="0"/>
                        </a:moveTo>
                        <a:lnTo>
                          <a:pt x="0" y="5"/>
                        </a:lnTo>
                        <a:lnTo>
                          <a:pt x="0" y="50"/>
                        </a:lnTo>
                        <a:lnTo>
                          <a:pt x="279" y="46"/>
                        </a:lnTo>
                        <a:lnTo>
                          <a:pt x="279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</p:grpSp>
            <p:sp>
              <p:nvSpPr>
                <p:cNvPr id="342" name="ZoneTexte 341"/>
                <p:cNvSpPr txBox="1"/>
                <p:nvPr/>
              </p:nvSpPr>
              <p:spPr>
                <a:xfrm>
                  <a:off x="1726008" y="5248510"/>
                  <a:ext cx="5725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/>
                    <a:t>UOX</a:t>
                  </a:r>
                </a:p>
              </p:txBody>
            </p:sp>
          </p:grpSp>
          <p:sp>
            <p:nvSpPr>
              <p:cNvPr id="339" name="AutoShape 8"/>
              <p:cNvSpPr>
                <a:spLocks noChangeArrowheads="1"/>
              </p:cNvSpPr>
              <p:nvPr/>
            </p:nvSpPr>
            <p:spPr bwMode="auto">
              <a:xfrm>
                <a:off x="144463" y="5435605"/>
                <a:ext cx="537761" cy="37457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altLang="fr-FR" sz="1600" dirty="0" smtClean="0"/>
                  <a:t>U</a:t>
                </a:r>
                <a:r>
                  <a:rPr lang="fr-FR" altLang="fr-FR" sz="1600" baseline="-25000" dirty="0" smtClean="0"/>
                  <a:t>enr</a:t>
                </a:r>
                <a:endParaRPr lang="fr-FR" altLang="fr-FR" sz="1600" baseline="-25000" dirty="0"/>
              </a:p>
            </p:txBody>
          </p:sp>
          <p:cxnSp>
            <p:nvCxnSpPr>
              <p:cNvPr id="340" name="Connecteur droit avec flèche 339"/>
              <p:cNvCxnSpPr>
                <a:stCxn id="339" idx="3"/>
              </p:cNvCxnSpPr>
              <p:nvPr/>
            </p:nvCxnSpPr>
            <p:spPr>
              <a:xfrm>
                <a:off x="682224" y="5622891"/>
                <a:ext cx="369122" cy="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6" name="Groupe 415"/>
            <p:cNvGrpSpPr/>
            <p:nvPr/>
          </p:nvGrpSpPr>
          <p:grpSpPr>
            <a:xfrm>
              <a:off x="651789" y="5820727"/>
              <a:ext cx="2504870" cy="735586"/>
              <a:chOff x="144463" y="5211127"/>
              <a:chExt cx="2504870" cy="735586"/>
            </a:xfrm>
          </p:grpSpPr>
          <p:grpSp>
            <p:nvGrpSpPr>
              <p:cNvPr id="417" name="Groupe 416"/>
              <p:cNvGrpSpPr/>
              <p:nvPr/>
            </p:nvGrpSpPr>
            <p:grpSpPr>
              <a:xfrm>
                <a:off x="827584" y="5211127"/>
                <a:ext cx="1821749" cy="735586"/>
                <a:chOff x="1042552" y="5211127"/>
                <a:chExt cx="1821749" cy="735586"/>
              </a:xfrm>
            </p:grpSpPr>
            <p:grpSp>
              <p:nvGrpSpPr>
                <p:cNvPr id="420" name="Group 2"/>
                <p:cNvGrpSpPr>
                  <a:grpSpLocks/>
                </p:cNvGrpSpPr>
                <p:nvPr/>
              </p:nvGrpSpPr>
              <p:grpSpPr bwMode="auto">
                <a:xfrm>
                  <a:off x="1042552" y="5211127"/>
                  <a:ext cx="1821749" cy="735586"/>
                  <a:chOff x="1536" y="2294"/>
                  <a:chExt cx="1243" cy="520"/>
                </a:xfrm>
              </p:grpSpPr>
              <p:sp>
                <p:nvSpPr>
                  <p:cNvPr id="422" name="Freeform 3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90" cy="228"/>
                  </a:xfrm>
                  <a:custGeom>
                    <a:avLst/>
                    <a:gdLst/>
                    <a:ahLst/>
                    <a:cxnLst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71" y="4"/>
                      </a:cxn>
                      <a:cxn ang="0">
                        <a:pos x="731" y="16"/>
                      </a:cxn>
                      <a:cxn ang="0">
                        <a:pos x="789" y="33"/>
                      </a:cxn>
                      <a:cxn ang="0">
                        <a:pos x="845" y="56"/>
                      </a:cxn>
                      <a:cxn ang="0">
                        <a:pos x="899" y="84"/>
                      </a:cxn>
                      <a:cxn ang="0">
                        <a:pos x="948" y="119"/>
                      </a:cxn>
                      <a:cxn ang="0">
                        <a:pos x="996" y="157"/>
                      </a:cxn>
                      <a:cxn ang="0">
                        <a:pos x="1039" y="201"/>
                      </a:cxn>
                      <a:cxn ang="0">
                        <a:pos x="1079" y="248"/>
                      </a:cxn>
                      <a:cxn ang="0">
                        <a:pos x="1113" y="299"/>
                      </a:cxn>
                      <a:cxn ang="0">
                        <a:pos x="1144" y="354"/>
                      </a:cxn>
                      <a:cxn ang="0">
                        <a:pos x="1169" y="413"/>
                      </a:cxn>
                      <a:cxn ang="0">
                        <a:pos x="1189" y="474"/>
                      </a:cxn>
                      <a:cxn ang="0">
                        <a:pos x="1205" y="536"/>
                      </a:cxn>
                      <a:cxn ang="0">
                        <a:pos x="1214" y="601"/>
                      </a:cxn>
                      <a:cxn ang="0">
                        <a:pos x="1217" y="669"/>
                      </a:cxn>
                      <a:cxn ang="0">
                        <a:pos x="1217" y="672"/>
                      </a:cxn>
                      <a:cxn ang="0">
                        <a:pos x="1217" y="676"/>
                      </a:cxn>
                      <a:cxn ang="0">
                        <a:pos x="1217" y="679"/>
                      </a:cxn>
                      <a:cxn ang="0">
                        <a:pos x="1217" y="683"/>
                      </a:cxn>
                      <a:cxn ang="0">
                        <a:pos x="1" y="665"/>
                      </a:cxn>
                    </a:cxnLst>
                    <a:rect l="0" t="0" r="r" b="b"/>
                    <a:pathLst>
                      <a:path w="1217" h="683">
                        <a:moveTo>
                          <a:pt x="1" y="665"/>
                        </a:move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71" y="4"/>
                        </a:lnTo>
                        <a:lnTo>
                          <a:pt x="731" y="16"/>
                        </a:lnTo>
                        <a:lnTo>
                          <a:pt x="789" y="33"/>
                        </a:lnTo>
                        <a:lnTo>
                          <a:pt x="845" y="56"/>
                        </a:lnTo>
                        <a:lnTo>
                          <a:pt x="899" y="84"/>
                        </a:lnTo>
                        <a:lnTo>
                          <a:pt x="948" y="119"/>
                        </a:lnTo>
                        <a:lnTo>
                          <a:pt x="996" y="157"/>
                        </a:lnTo>
                        <a:lnTo>
                          <a:pt x="1039" y="201"/>
                        </a:lnTo>
                        <a:lnTo>
                          <a:pt x="1079" y="248"/>
                        </a:lnTo>
                        <a:lnTo>
                          <a:pt x="1113" y="299"/>
                        </a:lnTo>
                        <a:lnTo>
                          <a:pt x="1144" y="354"/>
                        </a:lnTo>
                        <a:lnTo>
                          <a:pt x="1169" y="413"/>
                        </a:lnTo>
                        <a:lnTo>
                          <a:pt x="1189" y="474"/>
                        </a:lnTo>
                        <a:lnTo>
                          <a:pt x="1205" y="536"/>
                        </a:lnTo>
                        <a:lnTo>
                          <a:pt x="1214" y="601"/>
                        </a:lnTo>
                        <a:lnTo>
                          <a:pt x="1217" y="669"/>
                        </a:lnTo>
                        <a:lnTo>
                          <a:pt x="1217" y="672"/>
                        </a:lnTo>
                        <a:lnTo>
                          <a:pt x="1217" y="676"/>
                        </a:lnTo>
                        <a:lnTo>
                          <a:pt x="1217" y="679"/>
                        </a:lnTo>
                        <a:lnTo>
                          <a:pt x="1217" y="683"/>
                        </a:lnTo>
                        <a:lnTo>
                          <a:pt x="1" y="66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3" name="Freeform 4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77" cy="227"/>
                  </a:xfrm>
                  <a:custGeom>
                    <a:avLst/>
                    <a:gdLst/>
                    <a:ahLst/>
                    <a:cxnLst>
                      <a:cxn ang="0">
                        <a:pos x="1140" y="347"/>
                      </a:cxn>
                      <a:cxn ang="0">
                        <a:pos x="1153" y="387"/>
                      </a:cxn>
                      <a:cxn ang="0">
                        <a:pos x="1165" y="427"/>
                      </a:cxn>
                      <a:cxn ang="0">
                        <a:pos x="1174" y="468"/>
                      </a:cxn>
                      <a:cxn ang="0">
                        <a:pos x="1181" y="510"/>
                      </a:cxn>
                      <a:cxn ang="0">
                        <a:pos x="1184" y="552"/>
                      </a:cxn>
                      <a:cxn ang="0">
                        <a:pos x="1186" y="595"/>
                      </a:cxn>
                      <a:cxn ang="0">
                        <a:pos x="1185" y="639"/>
                      </a:cxn>
                      <a:cxn ang="0">
                        <a:pos x="1181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51" y="3"/>
                      </a:cxn>
                      <a:cxn ang="0">
                        <a:pos x="692" y="8"/>
                      </a:cxn>
                      <a:cxn ang="0">
                        <a:pos x="734" y="16"/>
                      </a:cxn>
                      <a:cxn ang="0">
                        <a:pos x="774" y="27"/>
                      </a:cxn>
                      <a:cxn ang="0">
                        <a:pos x="812" y="41"/>
                      </a:cxn>
                      <a:cxn ang="0">
                        <a:pos x="849" y="57"/>
                      </a:cxn>
                      <a:cxn ang="0">
                        <a:pos x="885" y="77"/>
                      </a:cxn>
                      <a:cxn ang="0">
                        <a:pos x="920" y="99"/>
                      </a:cxn>
                      <a:cxn ang="0">
                        <a:pos x="955" y="123"/>
                      </a:cxn>
                      <a:cxn ang="0">
                        <a:pos x="987" y="149"/>
                      </a:cxn>
                      <a:cxn ang="0">
                        <a:pos x="1016" y="177"/>
                      </a:cxn>
                      <a:cxn ang="0">
                        <a:pos x="1045" y="208"/>
                      </a:cxn>
                      <a:cxn ang="0">
                        <a:pos x="1072" y="240"/>
                      </a:cxn>
                      <a:cxn ang="0">
                        <a:pos x="1096" y="274"/>
                      </a:cxn>
                      <a:cxn ang="0">
                        <a:pos x="1120" y="310"/>
                      </a:cxn>
                      <a:cxn ang="0">
                        <a:pos x="1140" y="347"/>
                      </a:cxn>
                    </a:cxnLst>
                    <a:rect l="0" t="0" r="r" b="b"/>
                    <a:pathLst>
                      <a:path w="1186" h="681">
                        <a:moveTo>
                          <a:pt x="1140" y="347"/>
                        </a:moveTo>
                        <a:lnTo>
                          <a:pt x="1153" y="387"/>
                        </a:lnTo>
                        <a:lnTo>
                          <a:pt x="1165" y="427"/>
                        </a:lnTo>
                        <a:lnTo>
                          <a:pt x="1174" y="468"/>
                        </a:lnTo>
                        <a:lnTo>
                          <a:pt x="1181" y="510"/>
                        </a:lnTo>
                        <a:lnTo>
                          <a:pt x="1184" y="552"/>
                        </a:lnTo>
                        <a:lnTo>
                          <a:pt x="1186" y="595"/>
                        </a:lnTo>
                        <a:lnTo>
                          <a:pt x="1185" y="639"/>
                        </a:lnTo>
                        <a:lnTo>
                          <a:pt x="1181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51" y="3"/>
                        </a:lnTo>
                        <a:lnTo>
                          <a:pt x="692" y="8"/>
                        </a:lnTo>
                        <a:lnTo>
                          <a:pt x="734" y="16"/>
                        </a:lnTo>
                        <a:lnTo>
                          <a:pt x="774" y="27"/>
                        </a:lnTo>
                        <a:lnTo>
                          <a:pt x="812" y="41"/>
                        </a:lnTo>
                        <a:lnTo>
                          <a:pt x="849" y="57"/>
                        </a:lnTo>
                        <a:lnTo>
                          <a:pt x="885" y="77"/>
                        </a:lnTo>
                        <a:lnTo>
                          <a:pt x="920" y="99"/>
                        </a:lnTo>
                        <a:lnTo>
                          <a:pt x="955" y="123"/>
                        </a:lnTo>
                        <a:lnTo>
                          <a:pt x="987" y="149"/>
                        </a:lnTo>
                        <a:lnTo>
                          <a:pt x="1016" y="177"/>
                        </a:lnTo>
                        <a:lnTo>
                          <a:pt x="1045" y="208"/>
                        </a:lnTo>
                        <a:lnTo>
                          <a:pt x="1072" y="240"/>
                        </a:lnTo>
                        <a:lnTo>
                          <a:pt x="1096" y="274"/>
                        </a:lnTo>
                        <a:lnTo>
                          <a:pt x="1120" y="310"/>
                        </a:lnTo>
                        <a:lnTo>
                          <a:pt x="1140" y="34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4" name="Freeform 5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63" cy="227"/>
                  </a:xfrm>
                  <a:custGeom>
                    <a:avLst/>
                    <a:gdLst/>
                    <a:ahLst/>
                    <a:cxnLst>
                      <a:cxn ang="0">
                        <a:pos x="1064" y="230"/>
                      </a:cxn>
                      <a:cxn ang="0">
                        <a:pos x="1091" y="281"/>
                      </a:cxn>
                      <a:cxn ang="0">
                        <a:pos x="1113" y="333"/>
                      </a:cxn>
                      <a:cxn ang="0">
                        <a:pos x="1129" y="389"/>
                      </a:cxn>
                      <a:cxn ang="0">
                        <a:pos x="1141" y="444"/>
                      </a:cxn>
                      <a:cxn ang="0">
                        <a:pos x="1148" y="503"/>
                      </a:cxn>
                      <a:cxn ang="0">
                        <a:pos x="1149" y="561"/>
                      </a:cxn>
                      <a:cxn ang="0">
                        <a:pos x="1146" y="621"/>
                      </a:cxn>
                      <a:cxn ang="0">
                        <a:pos x="1138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42" y="2"/>
                      </a:cxn>
                      <a:cxn ang="0">
                        <a:pos x="675" y="6"/>
                      </a:cxn>
                      <a:cxn ang="0">
                        <a:pos x="708" y="11"/>
                      </a:cxn>
                      <a:cxn ang="0">
                        <a:pos x="740" y="18"/>
                      </a:cxn>
                      <a:cxn ang="0">
                        <a:pos x="772" y="27"/>
                      </a:cxn>
                      <a:cxn ang="0">
                        <a:pos x="803" y="37"/>
                      </a:cxn>
                      <a:cxn ang="0">
                        <a:pos x="832" y="51"/>
                      </a:cxn>
                      <a:cxn ang="0">
                        <a:pos x="863" y="64"/>
                      </a:cxn>
                      <a:cxn ang="0">
                        <a:pos x="891" y="80"/>
                      </a:cxn>
                      <a:cxn ang="0">
                        <a:pos x="919" y="97"/>
                      </a:cxn>
                      <a:cxn ang="0">
                        <a:pos x="945" y="116"/>
                      </a:cxn>
                      <a:cxn ang="0">
                        <a:pos x="971" y="136"/>
                      </a:cxn>
                      <a:cxn ang="0">
                        <a:pos x="996" y="158"/>
                      </a:cxn>
                      <a:cxn ang="0">
                        <a:pos x="1020" y="181"/>
                      </a:cxn>
                      <a:cxn ang="0">
                        <a:pos x="1043" y="205"/>
                      </a:cxn>
                      <a:cxn ang="0">
                        <a:pos x="1064" y="230"/>
                      </a:cxn>
                    </a:cxnLst>
                    <a:rect l="0" t="0" r="r" b="b"/>
                    <a:pathLst>
                      <a:path w="1149" h="681">
                        <a:moveTo>
                          <a:pt x="1064" y="230"/>
                        </a:moveTo>
                        <a:lnTo>
                          <a:pt x="1091" y="281"/>
                        </a:lnTo>
                        <a:lnTo>
                          <a:pt x="1113" y="333"/>
                        </a:lnTo>
                        <a:lnTo>
                          <a:pt x="1129" y="389"/>
                        </a:lnTo>
                        <a:lnTo>
                          <a:pt x="1141" y="444"/>
                        </a:lnTo>
                        <a:lnTo>
                          <a:pt x="1148" y="503"/>
                        </a:lnTo>
                        <a:lnTo>
                          <a:pt x="1149" y="561"/>
                        </a:lnTo>
                        <a:lnTo>
                          <a:pt x="1146" y="621"/>
                        </a:lnTo>
                        <a:lnTo>
                          <a:pt x="1138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42" y="2"/>
                        </a:lnTo>
                        <a:lnTo>
                          <a:pt x="675" y="6"/>
                        </a:lnTo>
                        <a:lnTo>
                          <a:pt x="708" y="11"/>
                        </a:lnTo>
                        <a:lnTo>
                          <a:pt x="740" y="18"/>
                        </a:lnTo>
                        <a:lnTo>
                          <a:pt x="772" y="27"/>
                        </a:lnTo>
                        <a:lnTo>
                          <a:pt x="803" y="37"/>
                        </a:lnTo>
                        <a:lnTo>
                          <a:pt x="832" y="51"/>
                        </a:lnTo>
                        <a:lnTo>
                          <a:pt x="863" y="64"/>
                        </a:lnTo>
                        <a:lnTo>
                          <a:pt x="891" y="80"/>
                        </a:lnTo>
                        <a:lnTo>
                          <a:pt x="919" y="97"/>
                        </a:lnTo>
                        <a:lnTo>
                          <a:pt x="945" y="116"/>
                        </a:lnTo>
                        <a:lnTo>
                          <a:pt x="971" y="136"/>
                        </a:lnTo>
                        <a:lnTo>
                          <a:pt x="996" y="158"/>
                        </a:lnTo>
                        <a:lnTo>
                          <a:pt x="1020" y="181"/>
                        </a:lnTo>
                        <a:lnTo>
                          <a:pt x="1043" y="205"/>
                        </a:lnTo>
                        <a:lnTo>
                          <a:pt x="1064" y="230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5" name="Freeform 6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48" cy="227"/>
                  </a:xfrm>
                  <a:custGeom>
                    <a:avLst/>
                    <a:gdLst/>
                    <a:ahLst/>
                    <a:cxnLst>
                      <a:cxn ang="0">
                        <a:pos x="1004" y="165"/>
                      </a:cxn>
                      <a:cxn ang="0">
                        <a:pos x="1040" y="220"/>
                      </a:cxn>
                      <a:cxn ang="0">
                        <a:pos x="1069" y="278"/>
                      </a:cxn>
                      <a:cxn ang="0">
                        <a:pos x="1091" y="341"/>
                      </a:cxn>
                      <a:cxn ang="0">
                        <a:pos x="1105" y="406"/>
                      </a:cxn>
                      <a:cxn ang="0">
                        <a:pos x="1112" y="472"/>
                      </a:cxn>
                      <a:cxn ang="0">
                        <a:pos x="1113" y="540"/>
                      </a:cxn>
                      <a:cxn ang="0">
                        <a:pos x="1107" y="611"/>
                      </a:cxn>
                      <a:cxn ang="0">
                        <a:pos x="1095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6" y="2"/>
                      </a:cxn>
                      <a:cxn ang="0">
                        <a:pos x="664" y="4"/>
                      </a:cxn>
                      <a:cxn ang="0">
                        <a:pos x="692" y="8"/>
                      </a:cxn>
                      <a:cxn ang="0">
                        <a:pos x="719" y="14"/>
                      </a:cxn>
                      <a:cxn ang="0">
                        <a:pos x="746" y="19"/>
                      </a:cxn>
                      <a:cxn ang="0">
                        <a:pos x="772" y="27"/>
                      </a:cxn>
                      <a:cxn ang="0">
                        <a:pos x="797" y="36"/>
                      </a:cxn>
                      <a:cxn ang="0">
                        <a:pos x="823" y="45"/>
                      </a:cxn>
                      <a:cxn ang="0">
                        <a:pos x="847" y="57"/>
                      </a:cxn>
                      <a:cxn ang="0">
                        <a:pos x="872" y="69"/>
                      </a:cxn>
                      <a:cxn ang="0">
                        <a:pos x="895" y="83"/>
                      </a:cxn>
                      <a:cxn ang="0">
                        <a:pos x="919" y="97"/>
                      </a:cxn>
                      <a:cxn ang="0">
                        <a:pos x="941" y="113"/>
                      </a:cxn>
                      <a:cxn ang="0">
                        <a:pos x="963" y="129"/>
                      </a:cxn>
                      <a:cxn ang="0">
                        <a:pos x="984" y="147"/>
                      </a:cxn>
                      <a:cxn ang="0">
                        <a:pos x="1004" y="165"/>
                      </a:cxn>
                    </a:cxnLst>
                    <a:rect l="0" t="0" r="r" b="b"/>
                    <a:pathLst>
                      <a:path w="1113" h="680">
                        <a:moveTo>
                          <a:pt x="1004" y="165"/>
                        </a:moveTo>
                        <a:lnTo>
                          <a:pt x="1040" y="220"/>
                        </a:lnTo>
                        <a:lnTo>
                          <a:pt x="1069" y="278"/>
                        </a:lnTo>
                        <a:lnTo>
                          <a:pt x="1091" y="341"/>
                        </a:lnTo>
                        <a:lnTo>
                          <a:pt x="1105" y="406"/>
                        </a:lnTo>
                        <a:lnTo>
                          <a:pt x="1112" y="472"/>
                        </a:lnTo>
                        <a:lnTo>
                          <a:pt x="1113" y="540"/>
                        </a:lnTo>
                        <a:lnTo>
                          <a:pt x="1107" y="611"/>
                        </a:lnTo>
                        <a:lnTo>
                          <a:pt x="1095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6" y="2"/>
                        </a:lnTo>
                        <a:lnTo>
                          <a:pt x="664" y="4"/>
                        </a:lnTo>
                        <a:lnTo>
                          <a:pt x="692" y="8"/>
                        </a:lnTo>
                        <a:lnTo>
                          <a:pt x="719" y="14"/>
                        </a:lnTo>
                        <a:lnTo>
                          <a:pt x="746" y="19"/>
                        </a:lnTo>
                        <a:lnTo>
                          <a:pt x="772" y="27"/>
                        </a:lnTo>
                        <a:lnTo>
                          <a:pt x="797" y="36"/>
                        </a:lnTo>
                        <a:lnTo>
                          <a:pt x="823" y="45"/>
                        </a:lnTo>
                        <a:lnTo>
                          <a:pt x="847" y="57"/>
                        </a:lnTo>
                        <a:lnTo>
                          <a:pt x="872" y="69"/>
                        </a:lnTo>
                        <a:lnTo>
                          <a:pt x="895" y="83"/>
                        </a:lnTo>
                        <a:lnTo>
                          <a:pt x="919" y="97"/>
                        </a:lnTo>
                        <a:lnTo>
                          <a:pt x="941" y="113"/>
                        </a:lnTo>
                        <a:lnTo>
                          <a:pt x="963" y="129"/>
                        </a:lnTo>
                        <a:lnTo>
                          <a:pt x="984" y="147"/>
                        </a:lnTo>
                        <a:lnTo>
                          <a:pt x="1004" y="165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6" name="Freeform 7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34" cy="227"/>
                  </a:xfrm>
                  <a:custGeom>
                    <a:avLst/>
                    <a:gdLst/>
                    <a:ahLst/>
                    <a:cxnLst>
                      <a:cxn ang="0">
                        <a:pos x="955" y="123"/>
                      </a:cxn>
                      <a:cxn ang="0">
                        <a:pos x="999" y="180"/>
                      </a:cxn>
                      <a:cxn ang="0">
                        <a:pos x="1033" y="241"/>
                      </a:cxn>
                      <a:cxn ang="0">
                        <a:pos x="1057" y="307"/>
                      </a:cxn>
                      <a:cxn ang="0">
                        <a:pos x="1073" y="377"/>
                      </a:cxn>
                      <a:cxn ang="0">
                        <a:pos x="1079" y="450"/>
                      </a:cxn>
                      <a:cxn ang="0">
                        <a:pos x="1076" y="526"/>
                      </a:cxn>
                      <a:cxn ang="0">
                        <a:pos x="1065" y="603"/>
                      </a:cxn>
                      <a:cxn ang="0">
                        <a:pos x="1048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2" y="2"/>
                      </a:cxn>
                      <a:cxn ang="0">
                        <a:pos x="656" y="3"/>
                      </a:cxn>
                      <a:cxn ang="0">
                        <a:pos x="679" y="6"/>
                      </a:cxn>
                      <a:cxn ang="0">
                        <a:pos x="703" y="10"/>
                      </a:cxn>
                      <a:cxn ang="0">
                        <a:pos x="726" y="15"/>
                      </a:cxn>
                      <a:cxn ang="0">
                        <a:pos x="748" y="20"/>
                      </a:cxn>
                      <a:cxn ang="0">
                        <a:pos x="771" y="27"/>
                      </a:cxn>
                      <a:cxn ang="0">
                        <a:pos x="792" y="33"/>
                      </a:cxn>
                      <a:cxn ang="0">
                        <a:pos x="815" y="43"/>
                      </a:cxn>
                      <a:cxn ang="0">
                        <a:pos x="836" y="51"/>
                      </a:cxn>
                      <a:cxn ang="0">
                        <a:pos x="856" y="61"/>
                      </a:cxn>
                      <a:cxn ang="0">
                        <a:pos x="877" y="72"/>
                      </a:cxn>
                      <a:cxn ang="0">
                        <a:pos x="897" y="84"/>
                      </a:cxn>
                      <a:cxn ang="0">
                        <a:pos x="917" y="96"/>
                      </a:cxn>
                      <a:cxn ang="0">
                        <a:pos x="936" y="109"/>
                      </a:cxn>
                      <a:cxn ang="0">
                        <a:pos x="955" y="123"/>
                      </a:cxn>
                    </a:cxnLst>
                    <a:rect l="0" t="0" r="r" b="b"/>
                    <a:pathLst>
                      <a:path w="1079" h="680">
                        <a:moveTo>
                          <a:pt x="955" y="123"/>
                        </a:moveTo>
                        <a:lnTo>
                          <a:pt x="999" y="180"/>
                        </a:lnTo>
                        <a:lnTo>
                          <a:pt x="1033" y="241"/>
                        </a:lnTo>
                        <a:lnTo>
                          <a:pt x="1057" y="307"/>
                        </a:lnTo>
                        <a:lnTo>
                          <a:pt x="1073" y="377"/>
                        </a:lnTo>
                        <a:lnTo>
                          <a:pt x="1079" y="450"/>
                        </a:lnTo>
                        <a:lnTo>
                          <a:pt x="1076" y="526"/>
                        </a:lnTo>
                        <a:lnTo>
                          <a:pt x="1065" y="603"/>
                        </a:lnTo>
                        <a:lnTo>
                          <a:pt x="1048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2" y="2"/>
                        </a:lnTo>
                        <a:lnTo>
                          <a:pt x="656" y="3"/>
                        </a:lnTo>
                        <a:lnTo>
                          <a:pt x="679" y="6"/>
                        </a:lnTo>
                        <a:lnTo>
                          <a:pt x="703" y="10"/>
                        </a:lnTo>
                        <a:lnTo>
                          <a:pt x="726" y="15"/>
                        </a:lnTo>
                        <a:lnTo>
                          <a:pt x="748" y="20"/>
                        </a:lnTo>
                        <a:lnTo>
                          <a:pt x="771" y="27"/>
                        </a:lnTo>
                        <a:lnTo>
                          <a:pt x="792" y="33"/>
                        </a:lnTo>
                        <a:lnTo>
                          <a:pt x="815" y="43"/>
                        </a:lnTo>
                        <a:lnTo>
                          <a:pt x="836" y="51"/>
                        </a:lnTo>
                        <a:lnTo>
                          <a:pt x="856" y="61"/>
                        </a:lnTo>
                        <a:lnTo>
                          <a:pt x="877" y="72"/>
                        </a:lnTo>
                        <a:lnTo>
                          <a:pt x="897" y="84"/>
                        </a:lnTo>
                        <a:lnTo>
                          <a:pt x="917" y="96"/>
                        </a:lnTo>
                        <a:lnTo>
                          <a:pt x="936" y="109"/>
                        </a:lnTo>
                        <a:lnTo>
                          <a:pt x="955" y="123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7" name="Freeform 8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21" cy="227"/>
                  </a:xfrm>
                  <a:custGeom>
                    <a:avLst/>
                    <a:gdLst/>
                    <a:ahLst/>
                    <a:cxnLst>
                      <a:cxn ang="0">
                        <a:pos x="908" y="91"/>
                      </a:cxn>
                      <a:cxn ang="0">
                        <a:pos x="961" y="148"/>
                      </a:cxn>
                      <a:cxn ang="0">
                        <a:pos x="1001" y="212"/>
                      </a:cxn>
                      <a:cxn ang="0">
                        <a:pos x="1028" y="281"/>
                      </a:cxn>
                      <a:cxn ang="0">
                        <a:pos x="1043" y="354"/>
                      </a:cxn>
                      <a:cxn ang="0">
                        <a:pos x="1045" y="432"/>
                      </a:cxn>
                      <a:cxn ang="0">
                        <a:pos x="1039" y="512"/>
                      </a:cxn>
                      <a:cxn ang="0">
                        <a:pos x="1024" y="595"/>
                      </a:cxn>
                      <a:cxn ang="0">
                        <a:pos x="1000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8" y="0"/>
                      </a:cxn>
                      <a:cxn ang="0">
                        <a:pos x="650" y="2"/>
                      </a:cxn>
                      <a:cxn ang="0">
                        <a:pos x="670" y="4"/>
                      </a:cxn>
                      <a:cxn ang="0">
                        <a:pos x="688" y="7"/>
                      </a:cxn>
                      <a:cxn ang="0">
                        <a:pos x="708" y="11"/>
                      </a:cxn>
                      <a:cxn ang="0">
                        <a:pos x="728" y="15"/>
                      </a:cxn>
                      <a:cxn ang="0">
                        <a:pos x="747" y="20"/>
                      </a:cxn>
                      <a:cxn ang="0">
                        <a:pos x="767" y="25"/>
                      </a:cxn>
                      <a:cxn ang="0">
                        <a:pos x="785" y="31"/>
                      </a:cxn>
                      <a:cxn ang="0">
                        <a:pos x="803" y="37"/>
                      </a:cxn>
                      <a:cxn ang="0">
                        <a:pos x="821" y="45"/>
                      </a:cxn>
                      <a:cxn ang="0">
                        <a:pos x="840" y="53"/>
                      </a:cxn>
                      <a:cxn ang="0">
                        <a:pos x="857" y="61"/>
                      </a:cxn>
                      <a:cxn ang="0">
                        <a:pos x="875" y="71"/>
                      </a:cxn>
                      <a:cxn ang="0">
                        <a:pos x="891" y="80"/>
                      </a:cxn>
                      <a:cxn ang="0">
                        <a:pos x="908" y="91"/>
                      </a:cxn>
                    </a:cxnLst>
                    <a:rect l="0" t="0" r="r" b="b"/>
                    <a:pathLst>
                      <a:path w="1045" h="679">
                        <a:moveTo>
                          <a:pt x="908" y="91"/>
                        </a:moveTo>
                        <a:lnTo>
                          <a:pt x="961" y="148"/>
                        </a:lnTo>
                        <a:lnTo>
                          <a:pt x="1001" y="212"/>
                        </a:lnTo>
                        <a:lnTo>
                          <a:pt x="1028" y="281"/>
                        </a:lnTo>
                        <a:lnTo>
                          <a:pt x="1043" y="354"/>
                        </a:lnTo>
                        <a:lnTo>
                          <a:pt x="1045" y="432"/>
                        </a:lnTo>
                        <a:lnTo>
                          <a:pt x="1039" y="512"/>
                        </a:lnTo>
                        <a:lnTo>
                          <a:pt x="1024" y="595"/>
                        </a:lnTo>
                        <a:lnTo>
                          <a:pt x="1000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8" y="0"/>
                        </a:lnTo>
                        <a:lnTo>
                          <a:pt x="650" y="2"/>
                        </a:lnTo>
                        <a:lnTo>
                          <a:pt x="670" y="4"/>
                        </a:lnTo>
                        <a:lnTo>
                          <a:pt x="688" y="7"/>
                        </a:lnTo>
                        <a:lnTo>
                          <a:pt x="708" y="11"/>
                        </a:lnTo>
                        <a:lnTo>
                          <a:pt x="728" y="15"/>
                        </a:lnTo>
                        <a:lnTo>
                          <a:pt x="747" y="20"/>
                        </a:lnTo>
                        <a:lnTo>
                          <a:pt x="767" y="25"/>
                        </a:lnTo>
                        <a:lnTo>
                          <a:pt x="785" y="31"/>
                        </a:lnTo>
                        <a:lnTo>
                          <a:pt x="803" y="37"/>
                        </a:lnTo>
                        <a:lnTo>
                          <a:pt x="821" y="45"/>
                        </a:lnTo>
                        <a:lnTo>
                          <a:pt x="840" y="53"/>
                        </a:lnTo>
                        <a:lnTo>
                          <a:pt x="857" y="61"/>
                        </a:lnTo>
                        <a:lnTo>
                          <a:pt x="875" y="71"/>
                        </a:lnTo>
                        <a:lnTo>
                          <a:pt x="891" y="80"/>
                        </a:lnTo>
                        <a:lnTo>
                          <a:pt x="908" y="9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8" name="Freeform 9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07" cy="227"/>
                  </a:xfrm>
                  <a:custGeom>
                    <a:avLst/>
                    <a:gdLst/>
                    <a:ahLst/>
                    <a:cxnLst>
                      <a:cxn ang="0">
                        <a:pos x="867" y="67"/>
                      </a:cxn>
                      <a:cxn ang="0">
                        <a:pos x="928" y="124"/>
                      </a:cxn>
                      <a:cxn ang="0">
                        <a:pos x="972" y="189"/>
                      </a:cxn>
                      <a:cxn ang="0">
                        <a:pos x="999" y="261"/>
                      </a:cxn>
                      <a:cxn ang="0">
                        <a:pos x="1012" y="337"/>
                      </a:cxn>
                      <a:cxn ang="0">
                        <a:pos x="1012" y="418"/>
                      </a:cxn>
                      <a:cxn ang="0">
                        <a:pos x="1000" y="503"/>
                      </a:cxn>
                      <a:cxn ang="0">
                        <a:pos x="979" y="591"/>
                      </a:cxn>
                      <a:cxn ang="0">
                        <a:pos x="949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6" y="0"/>
                      </a:cxn>
                      <a:cxn ang="0">
                        <a:pos x="643" y="2"/>
                      </a:cxn>
                      <a:cxn ang="0">
                        <a:pos x="659" y="3"/>
                      </a:cxn>
                      <a:cxn ang="0">
                        <a:pos x="676" y="6"/>
                      </a:cxn>
                      <a:cxn ang="0">
                        <a:pos x="694" y="8"/>
                      </a:cxn>
                      <a:cxn ang="0">
                        <a:pos x="710" y="11"/>
                      </a:cxn>
                      <a:cxn ang="0">
                        <a:pos x="727" y="15"/>
                      </a:cxn>
                      <a:cxn ang="0">
                        <a:pos x="743" y="19"/>
                      </a:cxn>
                      <a:cxn ang="0">
                        <a:pos x="759" y="23"/>
                      </a:cxn>
                      <a:cxn ang="0">
                        <a:pos x="775" y="28"/>
                      </a:cxn>
                      <a:cxn ang="0">
                        <a:pos x="791" y="33"/>
                      </a:cxn>
                      <a:cxn ang="0">
                        <a:pos x="807" y="39"/>
                      </a:cxn>
                      <a:cxn ang="0">
                        <a:pos x="821" y="45"/>
                      </a:cxn>
                      <a:cxn ang="0">
                        <a:pos x="837" y="52"/>
                      </a:cxn>
                      <a:cxn ang="0">
                        <a:pos x="852" y="59"/>
                      </a:cxn>
                      <a:cxn ang="0">
                        <a:pos x="867" y="67"/>
                      </a:cxn>
                    </a:cxnLst>
                    <a:rect l="0" t="0" r="r" b="b"/>
                    <a:pathLst>
                      <a:path w="1012" h="679">
                        <a:moveTo>
                          <a:pt x="867" y="67"/>
                        </a:moveTo>
                        <a:lnTo>
                          <a:pt x="928" y="124"/>
                        </a:lnTo>
                        <a:lnTo>
                          <a:pt x="972" y="189"/>
                        </a:lnTo>
                        <a:lnTo>
                          <a:pt x="999" y="261"/>
                        </a:lnTo>
                        <a:lnTo>
                          <a:pt x="1012" y="337"/>
                        </a:lnTo>
                        <a:lnTo>
                          <a:pt x="1012" y="418"/>
                        </a:lnTo>
                        <a:lnTo>
                          <a:pt x="1000" y="503"/>
                        </a:lnTo>
                        <a:lnTo>
                          <a:pt x="979" y="591"/>
                        </a:lnTo>
                        <a:lnTo>
                          <a:pt x="949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6" y="0"/>
                        </a:lnTo>
                        <a:lnTo>
                          <a:pt x="643" y="2"/>
                        </a:lnTo>
                        <a:lnTo>
                          <a:pt x="659" y="3"/>
                        </a:lnTo>
                        <a:lnTo>
                          <a:pt x="676" y="6"/>
                        </a:lnTo>
                        <a:lnTo>
                          <a:pt x="694" y="8"/>
                        </a:lnTo>
                        <a:lnTo>
                          <a:pt x="710" y="11"/>
                        </a:lnTo>
                        <a:lnTo>
                          <a:pt x="727" y="15"/>
                        </a:lnTo>
                        <a:lnTo>
                          <a:pt x="743" y="19"/>
                        </a:lnTo>
                        <a:lnTo>
                          <a:pt x="759" y="23"/>
                        </a:lnTo>
                        <a:lnTo>
                          <a:pt x="775" y="28"/>
                        </a:lnTo>
                        <a:lnTo>
                          <a:pt x="791" y="33"/>
                        </a:lnTo>
                        <a:lnTo>
                          <a:pt x="807" y="39"/>
                        </a:lnTo>
                        <a:lnTo>
                          <a:pt x="821" y="45"/>
                        </a:lnTo>
                        <a:lnTo>
                          <a:pt x="837" y="52"/>
                        </a:lnTo>
                        <a:lnTo>
                          <a:pt x="852" y="59"/>
                        </a:lnTo>
                        <a:lnTo>
                          <a:pt x="867" y="67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29" name="Freeform 10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96" cy="226"/>
                  </a:xfrm>
                  <a:custGeom>
                    <a:avLst/>
                    <a:gdLst/>
                    <a:ahLst/>
                    <a:cxnLst>
                      <a:cxn ang="0">
                        <a:pos x="828" y="48"/>
                      </a:cxn>
                      <a:cxn ang="0">
                        <a:pos x="831" y="49"/>
                      </a:cxn>
                      <a:cxn ang="0">
                        <a:pos x="832" y="51"/>
                      </a:cxn>
                      <a:cxn ang="0">
                        <a:pos x="835" y="53"/>
                      </a:cxn>
                      <a:cxn ang="0">
                        <a:pos x="837" y="55"/>
                      </a:cxn>
                      <a:cxn ang="0">
                        <a:pos x="904" y="112"/>
                      </a:cxn>
                      <a:cxn ang="0">
                        <a:pos x="949" y="177"/>
                      </a:cxn>
                      <a:cxn ang="0">
                        <a:pos x="975" y="249"/>
                      </a:cxn>
                      <a:cxn ang="0">
                        <a:pos x="984" y="326"/>
                      </a:cxn>
                      <a:cxn ang="0">
                        <a:pos x="977" y="410"/>
                      </a:cxn>
                      <a:cxn ang="0">
                        <a:pos x="960" y="496"/>
                      </a:cxn>
                      <a:cxn ang="0">
                        <a:pos x="932" y="585"/>
                      </a:cxn>
                      <a:cxn ang="0">
                        <a:pos x="897" y="677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3" y="0"/>
                      </a:cxn>
                      <a:cxn ang="0">
                        <a:pos x="638" y="2"/>
                      </a:cxn>
                      <a:cxn ang="0">
                        <a:pos x="651" y="3"/>
                      </a:cxn>
                      <a:cxn ang="0">
                        <a:pos x="666" y="4"/>
                      </a:cxn>
                      <a:cxn ang="0">
                        <a:pos x="679" y="6"/>
                      </a:cxn>
                      <a:cxn ang="0">
                        <a:pos x="694" y="8"/>
                      </a:cxn>
                      <a:cxn ang="0">
                        <a:pos x="707" y="11"/>
                      </a:cxn>
                      <a:cxn ang="0">
                        <a:pos x="722" y="14"/>
                      </a:cxn>
                      <a:cxn ang="0">
                        <a:pos x="735" y="18"/>
                      </a:cxn>
                      <a:cxn ang="0">
                        <a:pos x="748" y="20"/>
                      </a:cxn>
                      <a:cxn ang="0">
                        <a:pos x="762" y="24"/>
                      </a:cxn>
                      <a:cxn ang="0">
                        <a:pos x="775" y="28"/>
                      </a:cxn>
                      <a:cxn ang="0">
                        <a:pos x="788" y="33"/>
                      </a:cxn>
                      <a:cxn ang="0">
                        <a:pos x="801" y="37"/>
                      </a:cxn>
                      <a:cxn ang="0">
                        <a:pos x="815" y="43"/>
                      </a:cxn>
                      <a:cxn ang="0">
                        <a:pos x="828" y="48"/>
                      </a:cxn>
                    </a:cxnLst>
                    <a:rect l="0" t="0" r="r" b="b"/>
                    <a:pathLst>
                      <a:path w="984" h="677">
                        <a:moveTo>
                          <a:pt x="828" y="48"/>
                        </a:moveTo>
                        <a:lnTo>
                          <a:pt x="831" y="49"/>
                        </a:lnTo>
                        <a:lnTo>
                          <a:pt x="832" y="51"/>
                        </a:lnTo>
                        <a:lnTo>
                          <a:pt x="835" y="53"/>
                        </a:lnTo>
                        <a:lnTo>
                          <a:pt x="837" y="55"/>
                        </a:lnTo>
                        <a:lnTo>
                          <a:pt x="904" y="112"/>
                        </a:lnTo>
                        <a:lnTo>
                          <a:pt x="949" y="177"/>
                        </a:lnTo>
                        <a:lnTo>
                          <a:pt x="975" y="249"/>
                        </a:lnTo>
                        <a:lnTo>
                          <a:pt x="984" y="326"/>
                        </a:lnTo>
                        <a:lnTo>
                          <a:pt x="977" y="410"/>
                        </a:lnTo>
                        <a:lnTo>
                          <a:pt x="960" y="496"/>
                        </a:lnTo>
                        <a:lnTo>
                          <a:pt x="932" y="585"/>
                        </a:lnTo>
                        <a:lnTo>
                          <a:pt x="897" y="677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3" y="0"/>
                        </a:lnTo>
                        <a:lnTo>
                          <a:pt x="638" y="2"/>
                        </a:lnTo>
                        <a:lnTo>
                          <a:pt x="651" y="3"/>
                        </a:lnTo>
                        <a:lnTo>
                          <a:pt x="666" y="4"/>
                        </a:lnTo>
                        <a:lnTo>
                          <a:pt x="679" y="6"/>
                        </a:lnTo>
                        <a:lnTo>
                          <a:pt x="694" y="8"/>
                        </a:lnTo>
                        <a:lnTo>
                          <a:pt x="707" y="11"/>
                        </a:lnTo>
                        <a:lnTo>
                          <a:pt x="722" y="14"/>
                        </a:lnTo>
                        <a:lnTo>
                          <a:pt x="735" y="18"/>
                        </a:lnTo>
                        <a:lnTo>
                          <a:pt x="748" y="20"/>
                        </a:lnTo>
                        <a:lnTo>
                          <a:pt x="762" y="24"/>
                        </a:lnTo>
                        <a:lnTo>
                          <a:pt x="775" y="28"/>
                        </a:lnTo>
                        <a:lnTo>
                          <a:pt x="788" y="33"/>
                        </a:lnTo>
                        <a:lnTo>
                          <a:pt x="801" y="37"/>
                        </a:lnTo>
                        <a:lnTo>
                          <a:pt x="815" y="43"/>
                        </a:lnTo>
                        <a:lnTo>
                          <a:pt x="828" y="48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0" name="Freeform 11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83" cy="226"/>
                  </a:xfrm>
                  <a:custGeom>
                    <a:avLst/>
                    <a:gdLst/>
                    <a:ahLst/>
                    <a:cxnLst>
                      <a:cxn ang="0">
                        <a:pos x="786" y="32"/>
                      </a:cxn>
                      <a:cxn ang="0">
                        <a:pos x="795" y="37"/>
                      </a:cxn>
                      <a:cxn ang="0">
                        <a:pos x="806" y="44"/>
                      </a:cxn>
                      <a:cxn ang="0">
                        <a:pos x="815" y="49"/>
                      </a:cxn>
                      <a:cxn ang="0">
                        <a:pos x="825" y="56"/>
                      </a:cxn>
                      <a:cxn ang="0">
                        <a:pos x="889" y="113"/>
                      </a:cxn>
                      <a:cxn ang="0">
                        <a:pos x="930" y="178"/>
                      </a:cxn>
                      <a:cxn ang="0">
                        <a:pos x="950" y="249"/>
                      </a:cxn>
                      <a:cxn ang="0">
                        <a:pos x="951" y="326"/>
                      </a:cxn>
                      <a:cxn ang="0">
                        <a:pos x="939" y="409"/>
                      </a:cxn>
                      <a:cxn ang="0">
                        <a:pos x="914" y="495"/>
                      </a:cxn>
                      <a:cxn ang="0">
                        <a:pos x="882" y="584"/>
                      </a:cxn>
                      <a:cxn ang="0">
                        <a:pos x="843" y="676"/>
                      </a:cxn>
                      <a:cxn ang="0">
                        <a:pos x="2" y="665"/>
                      </a:cxn>
                      <a:cxn ang="0">
                        <a:pos x="0" y="648"/>
                      </a:cxn>
                      <a:cxn ang="0">
                        <a:pos x="0" y="631"/>
                      </a:cxn>
                      <a:cxn ang="0">
                        <a:pos x="0" y="613"/>
                      </a:cxn>
                      <a:cxn ang="0">
                        <a:pos x="0" y="596"/>
                      </a:cxn>
                      <a:cxn ang="0">
                        <a:pos x="8" y="534"/>
                      </a:cxn>
                      <a:cxn ang="0">
                        <a:pos x="20" y="474"/>
                      </a:cxn>
                      <a:cxn ang="0">
                        <a:pos x="38" y="415"/>
                      </a:cxn>
                      <a:cxn ang="0">
                        <a:pos x="60" y="361"/>
                      </a:cxn>
                      <a:cxn ang="0">
                        <a:pos x="88" y="307"/>
                      </a:cxn>
                      <a:cxn ang="0">
                        <a:pos x="119" y="258"/>
                      </a:cxn>
                      <a:cxn ang="0">
                        <a:pos x="153" y="213"/>
                      </a:cxn>
                      <a:cxn ang="0">
                        <a:pos x="193" y="170"/>
                      </a:cxn>
                      <a:cxn ang="0">
                        <a:pos x="235" y="132"/>
                      </a:cxn>
                      <a:cxn ang="0">
                        <a:pos x="281" y="99"/>
                      </a:cxn>
                      <a:cxn ang="0">
                        <a:pos x="329" y="69"/>
                      </a:cxn>
                      <a:cxn ang="0">
                        <a:pos x="380" y="44"/>
                      </a:cxn>
                      <a:cxn ang="0">
                        <a:pos x="434" y="25"/>
                      </a:cxn>
                      <a:cxn ang="0">
                        <a:pos x="489" y="11"/>
                      </a:cxn>
                      <a:cxn ang="0">
                        <a:pos x="548" y="3"/>
                      </a:cxn>
                      <a:cxn ang="0">
                        <a:pos x="606" y="0"/>
                      </a:cxn>
                      <a:cxn ang="0">
                        <a:pos x="630" y="2"/>
                      </a:cxn>
                      <a:cxn ang="0">
                        <a:pos x="653" y="3"/>
                      </a:cxn>
                      <a:cxn ang="0">
                        <a:pos x="676" y="6"/>
                      </a:cxn>
                      <a:cxn ang="0">
                        <a:pos x="698" y="10"/>
                      </a:cxn>
                      <a:cxn ang="0">
                        <a:pos x="721" y="14"/>
                      </a:cxn>
                      <a:cxn ang="0">
                        <a:pos x="744" y="19"/>
                      </a:cxn>
                      <a:cxn ang="0">
                        <a:pos x="765" y="25"/>
                      </a:cxn>
                      <a:cxn ang="0">
                        <a:pos x="786" y="32"/>
                      </a:cxn>
                    </a:cxnLst>
                    <a:rect l="0" t="0" r="r" b="b"/>
                    <a:pathLst>
                      <a:path w="951" h="676">
                        <a:moveTo>
                          <a:pt x="786" y="32"/>
                        </a:moveTo>
                        <a:lnTo>
                          <a:pt x="795" y="37"/>
                        </a:lnTo>
                        <a:lnTo>
                          <a:pt x="806" y="44"/>
                        </a:lnTo>
                        <a:lnTo>
                          <a:pt x="815" y="49"/>
                        </a:lnTo>
                        <a:lnTo>
                          <a:pt x="825" y="56"/>
                        </a:lnTo>
                        <a:lnTo>
                          <a:pt x="889" y="113"/>
                        </a:lnTo>
                        <a:lnTo>
                          <a:pt x="930" y="178"/>
                        </a:lnTo>
                        <a:lnTo>
                          <a:pt x="950" y="249"/>
                        </a:lnTo>
                        <a:lnTo>
                          <a:pt x="951" y="326"/>
                        </a:lnTo>
                        <a:lnTo>
                          <a:pt x="939" y="409"/>
                        </a:lnTo>
                        <a:lnTo>
                          <a:pt x="914" y="495"/>
                        </a:lnTo>
                        <a:lnTo>
                          <a:pt x="882" y="584"/>
                        </a:lnTo>
                        <a:lnTo>
                          <a:pt x="843" y="676"/>
                        </a:lnTo>
                        <a:lnTo>
                          <a:pt x="2" y="665"/>
                        </a:lnTo>
                        <a:lnTo>
                          <a:pt x="0" y="648"/>
                        </a:lnTo>
                        <a:lnTo>
                          <a:pt x="0" y="631"/>
                        </a:lnTo>
                        <a:lnTo>
                          <a:pt x="0" y="613"/>
                        </a:lnTo>
                        <a:lnTo>
                          <a:pt x="0" y="596"/>
                        </a:lnTo>
                        <a:lnTo>
                          <a:pt x="8" y="534"/>
                        </a:lnTo>
                        <a:lnTo>
                          <a:pt x="20" y="474"/>
                        </a:lnTo>
                        <a:lnTo>
                          <a:pt x="38" y="415"/>
                        </a:lnTo>
                        <a:lnTo>
                          <a:pt x="60" y="361"/>
                        </a:lnTo>
                        <a:lnTo>
                          <a:pt x="88" y="307"/>
                        </a:lnTo>
                        <a:lnTo>
                          <a:pt x="119" y="258"/>
                        </a:lnTo>
                        <a:lnTo>
                          <a:pt x="153" y="213"/>
                        </a:lnTo>
                        <a:lnTo>
                          <a:pt x="193" y="170"/>
                        </a:lnTo>
                        <a:lnTo>
                          <a:pt x="235" y="132"/>
                        </a:lnTo>
                        <a:lnTo>
                          <a:pt x="281" y="99"/>
                        </a:lnTo>
                        <a:lnTo>
                          <a:pt x="329" y="69"/>
                        </a:lnTo>
                        <a:lnTo>
                          <a:pt x="380" y="44"/>
                        </a:lnTo>
                        <a:lnTo>
                          <a:pt x="434" y="25"/>
                        </a:lnTo>
                        <a:lnTo>
                          <a:pt x="489" y="11"/>
                        </a:lnTo>
                        <a:lnTo>
                          <a:pt x="548" y="3"/>
                        </a:lnTo>
                        <a:lnTo>
                          <a:pt x="606" y="0"/>
                        </a:lnTo>
                        <a:lnTo>
                          <a:pt x="630" y="2"/>
                        </a:lnTo>
                        <a:lnTo>
                          <a:pt x="653" y="3"/>
                        </a:lnTo>
                        <a:lnTo>
                          <a:pt x="676" y="6"/>
                        </a:lnTo>
                        <a:lnTo>
                          <a:pt x="698" y="10"/>
                        </a:lnTo>
                        <a:lnTo>
                          <a:pt x="721" y="14"/>
                        </a:lnTo>
                        <a:lnTo>
                          <a:pt x="744" y="19"/>
                        </a:lnTo>
                        <a:lnTo>
                          <a:pt x="765" y="25"/>
                        </a:lnTo>
                        <a:lnTo>
                          <a:pt x="786" y="32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1" name="Freeform 12"/>
                  <p:cNvSpPr>
                    <a:spLocks/>
                  </p:cNvSpPr>
                  <p:nvPr/>
                </p:nvSpPr>
                <p:spPr bwMode="auto">
                  <a:xfrm>
                    <a:off x="1971" y="2294"/>
                    <a:ext cx="371" cy="226"/>
                  </a:xfrm>
                  <a:custGeom>
                    <a:avLst/>
                    <a:gdLst/>
                    <a:ahLst/>
                    <a:cxnLst>
                      <a:cxn ang="0">
                        <a:pos x="742" y="20"/>
                      </a:cxn>
                      <a:cxn ang="0">
                        <a:pos x="751" y="24"/>
                      </a:cxn>
                      <a:cxn ang="0">
                        <a:pos x="759" y="28"/>
                      </a:cxn>
                      <a:cxn ang="0">
                        <a:pos x="768" y="32"/>
                      </a:cxn>
                      <a:cxn ang="0">
                        <a:pos x="776" y="37"/>
                      </a:cxn>
                      <a:cxn ang="0">
                        <a:pos x="785" y="41"/>
                      </a:cxn>
                      <a:cxn ang="0">
                        <a:pos x="793" y="47"/>
                      </a:cxn>
                      <a:cxn ang="0">
                        <a:pos x="801" y="52"/>
                      </a:cxn>
                      <a:cxn ang="0">
                        <a:pos x="809" y="57"/>
                      </a:cxn>
                      <a:cxn ang="0">
                        <a:pos x="844" y="85"/>
                      </a:cxn>
                      <a:cxn ang="0">
                        <a:pos x="872" y="115"/>
                      </a:cxn>
                      <a:cxn ang="0">
                        <a:pos x="892" y="147"/>
                      </a:cxn>
                      <a:cxn ang="0">
                        <a:pos x="907" y="180"/>
                      </a:cxn>
                      <a:cxn ang="0">
                        <a:pos x="916" y="214"/>
                      </a:cxn>
                      <a:cxn ang="0">
                        <a:pos x="920" y="250"/>
                      </a:cxn>
                      <a:cxn ang="0">
                        <a:pos x="919" y="287"/>
                      </a:cxn>
                      <a:cxn ang="0">
                        <a:pos x="915" y="326"/>
                      </a:cxn>
                      <a:cxn ang="0">
                        <a:pos x="905" y="366"/>
                      </a:cxn>
                      <a:cxn ang="0">
                        <a:pos x="893" y="407"/>
                      </a:cxn>
                      <a:cxn ang="0">
                        <a:pos x="879" y="450"/>
                      </a:cxn>
                      <a:cxn ang="0">
                        <a:pos x="863" y="494"/>
                      </a:cxn>
                      <a:cxn ang="0">
                        <a:pos x="844" y="538"/>
                      </a:cxn>
                      <a:cxn ang="0">
                        <a:pos x="824" y="583"/>
                      </a:cxn>
                      <a:cxn ang="0">
                        <a:pos x="804" y="629"/>
                      </a:cxn>
                      <a:cxn ang="0">
                        <a:pos x="784" y="676"/>
                      </a:cxn>
                      <a:cxn ang="0">
                        <a:pos x="1" y="665"/>
                      </a:cxn>
                      <a:cxn ang="0">
                        <a:pos x="0" y="628"/>
                      </a:cxn>
                      <a:cxn ang="0">
                        <a:pos x="0" y="589"/>
                      </a:cxn>
                      <a:cxn ang="0">
                        <a:pos x="1" y="552"/>
                      </a:cxn>
                      <a:cxn ang="0">
                        <a:pos x="6" y="514"/>
                      </a:cxn>
                      <a:cxn ang="0">
                        <a:pos x="20" y="459"/>
                      </a:cxn>
                      <a:cxn ang="0">
                        <a:pos x="37" y="406"/>
                      </a:cxn>
                      <a:cxn ang="0">
                        <a:pos x="58" y="355"/>
                      </a:cxn>
                      <a:cxn ang="0">
                        <a:pos x="82" y="307"/>
                      </a:cxn>
                      <a:cxn ang="0">
                        <a:pos x="111" y="262"/>
                      </a:cxn>
                      <a:cxn ang="0">
                        <a:pos x="142" y="220"/>
                      </a:cxn>
                      <a:cxn ang="0">
                        <a:pos x="178" y="180"/>
                      </a:cxn>
                      <a:cxn ang="0">
                        <a:pos x="215" y="144"/>
                      </a:cxn>
                      <a:cxn ang="0">
                        <a:pos x="255" y="112"/>
                      </a:cxn>
                      <a:cxn ang="0">
                        <a:pos x="299" y="83"/>
                      </a:cxn>
                      <a:cxn ang="0">
                        <a:pos x="345" y="57"/>
                      </a:cxn>
                      <a:cxn ang="0">
                        <a:pos x="393" y="37"/>
                      </a:cxn>
                      <a:cxn ang="0">
                        <a:pos x="442" y="20"/>
                      </a:cxn>
                      <a:cxn ang="0">
                        <a:pos x="492" y="10"/>
                      </a:cxn>
                      <a:cxn ang="0">
                        <a:pos x="546" y="2"/>
                      </a:cxn>
                      <a:cxn ang="0">
                        <a:pos x="600" y="0"/>
                      </a:cxn>
                      <a:cxn ang="0">
                        <a:pos x="618" y="2"/>
                      </a:cxn>
                      <a:cxn ang="0">
                        <a:pos x="636" y="2"/>
                      </a:cxn>
                      <a:cxn ang="0">
                        <a:pos x="654" y="4"/>
                      </a:cxn>
                      <a:cxn ang="0">
                        <a:pos x="672" y="6"/>
                      </a:cxn>
                      <a:cxn ang="0">
                        <a:pos x="690" y="10"/>
                      </a:cxn>
                      <a:cxn ang="0">
                        <a:pos x="707" y="12"/>
                      </a:cxn>
                      <a:cxn ang="0">
                        <a:pos x="724" y="16"/>
                      </a:cxn>
                      <a:cxn ang="0">
                        <a:pos x="742" y="20"/>
                      </a:cxn>
                    </a:cxnLst>
                    <a:rect l="0" t="0" r="r" b="b"/>
                    <a:pathLst>
                      <a:path w="920" h="676">
                        <a:moveTo>
                          <a:pt x="742" y="20"/>
                        </a:moveTo>
                        <a:lnTo>
                          <a:pt x="751" y="24"/>
                        </a:lnTo>
                        <a:lnTo>
                          <a:pt x="759" y="28"/>
                        </a:lnTo>
                        <a:lnTo>
                          <a:pt x="768" y="32"/>
                        </a:lnTo>
                        <a:lnTo>
                          <a:pt x="776" y="37"/>
                        </a:lnTo>
                        <a:lnTo>
                          <a:pt x="785" y="41"/>
                        </a:lnTo>
                        <a:lnTo>
                          <a:pt x="793" y="47"/>
                        </a:lnTo>
                        <a:lnTo>
                          <a:pt x="801" y="52"/>
                        </a:lnTo>
                        <a:lnTo>
                          <a:pt x="809" y="57"/>
                        </a:lnTo>
                        <a:lnTo>
                          <a:pt x="844" y="85"/>
                        </a:lnTo>
                        <a:lnTo>
                          <a:pt x="872" y="115"/>
                        </a:lnTo>
                        <a:lnTo>
                          <a:pt x="892" y="147"/>
                        </a:lnTo>
                        <a:lnTo>
                          <a:pt x="907" y="180"/>
                        </a:lnTo>
                        <a:lnTo>
                          <a:pt x="916" y="214"/>
                        </a:lnTo>
                        <a:lnTo>
                          <a:pt x="920" y="250"/>
                        </a:lnTo>
                        <a:lnTo>
                          <a:pt x="919" y="287"/>
                        </a:lnTo>
                        <a:lnTo>
                          <a:pt x="915" y="326"/>
                        </a:lnTo>
                        <a:lnTo>
                          <a:pt x="905" y="366"/>
                        </a:lnTo>
                        <a:lnTo>
                          <a:pt x="893" y="407"/>
                        </a:lnTo>
                        <a:lnTo>
                          <a:pt x="879" y="450"/>
                        </a:lnTo>
                        <a:lnTo>
                          <a:pt x="863" y="494"/>
                        </a:lnTo>
                        <a:lnTo>
                          <a:pt x="844" y="538"/>
                        </a:lnTo>
                        <a:lnTo>
                          <a:pt x="824" y="583"/>
                        </a:lnTo>
                        <a:lnTo>
                          <a:pt x="804" y="629"/>
                        </a:lnTo>
                        <a:lnTo>
                          <a:pt x="784" y="676"/>
                        </a:lnTo>
                        <a:lnTo>
                          <a:pt x="1" y="665"/>
                        </a:lnTo>
                        <a:lnTo>
                          <a:pt x="0" y="628"/>
                        </a:lnTo>
                        <a:lnTo>
                          <a:pt x="0" y="589"/>
                        </a:lnTo>
                        <a:lnTo>
                          <a:pt x="1" y="552"/>
                        </a:lnTo>
                        <a:lnTo>
                          <a:pt x="6" y="514"/>
                        </a:lnTo>
                        <a:lnTo>
                          <a:pt x="20" y="459"/>
                        </a:lnTo>
                        <a:lnTo>
                          <a:pt x="37" y="406"/>
                        </a:lnTo>
                        <a:lnTo>
                          <a:pt x="58" y="355"/>
                        </a:lnTo>
                        <a:lnTo>
                          <a:pt x="82" y="307"/>
                        </a:lnTo>
                        <a:lnTo>
                          <a:pt x="111" y="262"/>
                        </a:lnTo>
                        <a:lnTo>
                          <a:pt x="142" y="220"/>
                        </a:lnTo>
                        <a:lnTo>
                          <a:pt x="178" y="180"/>
                        </a:lnTo>
                        <a:lnTo>
                          <a:pt x="215" y="144"/>
                        </a:lnTo>
                        <a:lnTo>
                          <a:pt x="255" y="112"/>
                        </a:lnTo>
                        <a:lnTo>
                          <a:pt x="299" y="83"/>
                        </a:lnTo>
                        <a:lnTo>
                          <a:pt x="345" y="57"/>
                        </a:lnTo>
                        <a:lnTo>
                          <a:pt x="393" y="37"/>
                        </a:lnTo>
                        <a:lnTo>
                          <a:pt x="442" y="20"/>
                        </a:lnTo>
                        <a:lnTo>
                          <a:pt x="492" y="10"/>
                        </a:lnTo>
                        <a:lnTo>
                          <a:pt x="546" y="2"/>
                        </a:lnTo>
                        <a:lnTo>
                          <a:pt x="600" y="0"/>
                        </a:lnTo>
                        <a:lnTo>
                          <a:pt x="618" y="2"/>
                        </a:lnTo>
                        <a:lnTo>
                          <a:pt x="636" y="2"/>
                        </a:lnTo>
                        <a:lnTo>
                          <a:pt x="654" y="4"/>
                        </a:lnTo>
                        <a:lnTo>
                          <a:pt x="672" y="6"/>
                        </a:lnTo>
                        <a:lnTo>
                          <a:pt x="690" y="10"/>
                        </a:lnTo>
                        <a:lnTo>
                          <a:pt x="707" y="12"/>
                        </a:lnTo>
                        <a:lnTo>
                          <a:pt x="724" y="16"/>
                        </a:lnTo>
                        <a:lnTo>
                          <a:pt x="742" y="20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2" name="Freeform 13"/>
                  <p:cNvSpPr>
                    <a:spLocks/>
                  </p:cNvSpPr>
                  <p:nvPr/>
                </p:nvSpPr>
                <p:spPr bwMode="auto">
                  <a:xfrm>
                    <a:off x="1973" y="2294"/>
                    <a:ext cx="360" cy="225"/>
                  </a:xfrm>
                  <a:custGeom>
                    <a:avLst/>
                    <a:gdLst/>
                    <a:ahLst/>
                    <a:cxnLst>
                      <a:cxn ang="0">
                        <a:pos x="697" y="11"/>
                      </a:cxn>
                      <a:cxn ang="0">
                        <a:pos x="710" y="15"/>
                      </a:cxn>
                      <a:cxn ang="0">
                        <a:pos x="724" y="20"/>
                      </a:cxn>
                      <a:cxn ang="0">
                        <a:pos x="737" y="25"/>
                      </a:cxn>
                      <a:cxn ang="0">
                        <a:pos x="749" y="31"/>
                      </a:cxn>
                      <a:cxn ang="0">
                        <a:pos x="761" y="37"/>
                      </a:cxn>
                      <a:cxn ang="0">
                        <a:pos x="773" y="44"/>
                      </a:cxn>
                      <a:cxn ang="0">
                        <a:pos x="785" y="51"/>
                      </a:cxn>
                      <a:cxn ang="0">
                        <a:pos x="797" y="59"/>
                      </a:cxn>
                      <a:cxn ang="0">
                        <a:pos x="831" y="87"/>
                      </a:cxn>
                      <a:cxn ang="0">
                        <a:pos x="857" y="116"/>
                      </a:cxn>
                      <a:cxn ang="0">
                        <a:pos x="875" y="148"/>
                      </a:cxn>
                      <a:cxn ang="0">
                        <a:pos x="887" y="180"/>
                      </a:cxn>
                      <a:cxn ang="0">
                        <a:pos x="893" y="214"/>
                      </a:cxn>
                      <a:cxn ang="0">
                        <a:pos x="893" y="250"/>
                      </a:cxn>
                      <a:cxn ang="0">
                        <a:pos x="887" y="287"/>
                      </a:cxn>
                      <a:cxn ang="0">
                        <a:pos x="879" y="325"/>
                      </a:cxn>
                      <a:cxn ang="0">
                        <a:pos x="866" y="365"/>
                      </a:cxn>
                      <a:cxn ang="0">
                        <a:pos x="850" y="406"/>
                      </a:cxn>
                      <a:cxn ang="0">
                        <a:pos x="833" y="447"/>
                      </a:cxn>
                      <a:cxn ang="0">
                        <a:pos x="813" y="491"/>
                      </a:cxn>
                      <a:cxn ang="0">
                        <a:pos x="791" y="535"/>
                      </a:cxn>
                      <a:cxn ang="0">
                        <a:pos x="770" y="580"/>
                      </a:cxn>
                      <a:cxn ang="0">
                        <a:pos x="749" y="627"/>
                      </a:cxn>
                      <a:cxn ang="0">
                        <a:pos x="729" y="675"/>
                      </a:cxn>
                      <a:cxn ang="0">
                        <a:pos x="3" y="665"/>
                      </a:cxn>
                      <a:cxn ang="0">
                        <a:pos x="0" y="609"/>
                      </a:cxn>
                      <a:cxn ang="0">
                        <a:pos x="3" y="552"/>
                      </a:cxn>
                      <a:cxn ang="0">
                        <a:pos x="11" y="495"/>
                      </a:cxn>
                      <a:cxn ang="0">
                        <a:pos x="23" y="439"/>
                      </a:cxn>
                      <a:cxn ang="0">
                        <a:pos x="40" y="391"/>
                      </a:cxn>
                      <a:cxn ang="0">
                        <a:pos x="60" y="346"/>
                      </a:cxn>
                      <a:cxn ang="0">
                        <a:pos x="83" y="302"/>
                      </a:cxn>
                      <a:cxn ang="0">
                        <a:pos x="109" y="261"/>
                      </a:cxn>
                      <a:cxn ang="0">
                        <a:pos x="137" y="222"/>
                      </a:cxn>
                      <a:cxn ang="0">
                        <a:pos x="169" y="186"/>
                      </a:cxn>
                      <a:cxn ang="0">
                        <a:pos x="204" y="152"/>
                      </a:cxn>
                      <a:cxn ang="0">
                        <a:pos x="240" y="121"/>
                      </a:cxn>
                      <a:cxn ang="0">
                        <a:pos x="279" y="93"/>
                      </a:cxn>
                      <a:cxn ang="0">
                        <a:pos x="320" y="69"/>
                      </a:cxn>
                      <a:cxn ang="0">
                        <a:pos x="363" y="48"/>
                      </a:cxn>
                      <a:cxn ang="0">
                        <a:pos x="407" y="31"/>
                      </a:cxn>
                      <a:cxn ang="0">
                        <a:pos x="453" y="18"/>
                      </a:cxn>
                      <a:cxn ang="0">
                        <a:pos x="500" y="7"/>
                      </a:cxn>
                      <a:cxn ang="0">
                        <a:pos x="549" y="2"/>
                      </a:cxn>
                      <a:cxn ang="0">
                        <a:pos x="598" y="0"/>
                      </a:cxn>
                      <a:cxn ang="0">
                        <a:pos x="610" y="0"/>
                      </a:cxn>
                      <a:cxn ang="0">
                        <a:pos x="624" y="2"/>
                      </a:cxn>
                      <a:cxn ang="0">
                        <a:pos x="636" y="2"/>
                      </a:cxn>
                      <a:cxn ang="0">
                        <a:pos x="648" y="3"/>
                      </a:cxn>
                      <a:cxn ang="0">
                        <a:pos x="661" y="4"/>
                      </a:cxn>
                      <a:cxn ang="0">
                        <a:pos x="673" y="7"/>
                      </a:cxn>
                      <a:cxn ang="0">
                        <a:pos x="685" y="8"/>
                      </a:cxn>
                      <a:cxn ang="0">
                        <a:pos x="697" y="11"/>
                      </a:cxn>
                    </a:cxnLst>
                    <a:rect l="0" t="0" r="r" b="b"/>
                    <a:pathLst>
                      <a:path w="893" h="675">
                        <a:moveTo>
                          <a:pt x="697" y="11"/>
                        </a:moveTo>
                        <a:lnTo>
                          <a:pt x="710" y="15"/>
                        </a:lnTo>
                        <a:lnTo>
                          <a:pt x="724" y="20"/>
                        </a:lnTo>
                        <a:lnTo>
                          <a:pt x="737" y="25"/>
                        </a:lnTo>
                        <a:lnTo>
                          <a:pt x="749" y="31"/>
                        </a:lnTo>
                        <a:lnTo>
                          <a:pt x="761" y="37"/>
                        </a:lnTo>
                        <a:lnTo>
                          <a:pt x="773" y="44"/>
                        </a:lnTo>
                        <a:lnTo>
                          <a:pt x="785" y="51"/>
                        </a:lnTo>
                        <a:lnTo>
                          <a:pt x="797" y="59"/>
                        </a:lnTo>
                        <a:lnTo>
                          <a:pt x="831" y="87"/>
                        </a:lnTo>
                        <a:lnTo>
                          <a:pt x="857" y="116"/>
                        </a:lnTo>
                        <a:lnTo>
                          <a:pt x="875" y="148"/>
                        </a:lnTo>
                        <a:lnTo>
                          <a:pt x="887" y="180"/>
                        </a:lnTo>
                        <a:lnTo>
                          <a:pt x="893" y="214"/>
                        </a:lnTo>
                        <a:lnTo>
                          <a:pt x="893" y="250"/>
                        </a:lnTo>
                        <a:lnTo>
                          <a:pt x="887" y="287"/>
                        </a:lnTo>
                        <a:lnTo>
                          <a:pt x="879" y="325"/>
                        </a:lnTo>
                        <a:lnTo>
                          <a:pt x="866" y="365"/>
                        </a:lnTo>
                        <a:lnTo>
                          <a:pt x="850" y="406"/>
                        </a:lnTo>
                        <a:lnTo>
                          <a:pt x="833" y="447"/>
                        </a:lnTo>
                        <a:lnTo>
                          <a:pt x="813" y="491"/>
                        </a:lnTo>
                        <a:lnTo>
                          <a:pt x="791" y="535"/>
                        </a:lnTo>
                        <a:lnTo>
                          <a:pt x="770" y="580"/>
                        </a:lnTo>
                        <a:lnTo>
                          <a:pt x="749" y="627"/>
                        </a:lnTo>
                        <a:lnTo>
                          <a:pt x="729" y="675"/>
                        </a:lnTo>
                        <a:lnTo>
                          <a:pt x="3" y="665"/>
                        </a:lnTo>
                        <a:lnTo>
                          <a:pt x="0" y="609"/>
                        </a:lnTo>
                        <a:lnTo>
                          <a:pt x="3" y="552"/>
                        </a:lnTo>
                        <a:lnTo>
                          <a:pt x="11" y="495"/>
                        </a:lnTo>
                        <a:lnTo>
                          <a:pt x="23" y="439"/>
                        </a:lnTo>
                        <a:lnTo>
                          <a:pt x="40" y="391"/>
                        </a:lnTo>
                        <a:lnTo>
                          <a:pt x="60" y="346"/>
                        </a:lnTo>
                        <a:lnTo>
                          <a:pt x="83" y="302"/>
                        </a:lnTo>
                        <a:lnTo>
                          <a:pt x="109" y="261"/>
                        </a:lnTo>
                        <a:lnTo>
                          <a:pt x="137" y="222"/>
                        </a:lnTo>
                        <a:lnTo>
                          <a:pt x="169" y="186"/>
                        </a:lnTo>
                        <a:lnTo>
                          <a:pt x="204" y="152"/>
                        </a:lnTo>
                        <a:lnTo>
                          <a:pt x="240" y="121"/>
                        </a:lnTo>
                        <a:lnTo>
                          <a:pt x="279" y="93"/>
                        </a:lnTo>
                        <a:lnTo>
                          <a:pt x="320" y="69"/>
                        </a:lnTo>
                        <a:lnTo>
                          <a:pt x="363" y="48"/>
                        </a:lnTo>
                        <a:lnTo>
                          <a:pt x="407" y="31"/>
                        </a:lnTo>
                        <a:lnTo>
                          <a:pt x="453" y="18"/>
                        </a:lnTo>
                        <a:lnTo>
                          <a:pt x="500" y="7"/>
                        </a:lnTo>
                        <a:lnTo>
                          <a:pt x="549" y="2"/>
                        </a:lnTo>
                        <a:lnTo>
                          <a:pt x="598" y="0"/>
                        </a:lnTo>
                        <a:lnTo>
                          <a:pt x="610" y="0"/>
                        </a:lnTo>
                        <a:lnTo>
                          <a:pt x="624" y="2"/>
                        </a:lnTo>
                        <a:lnTo>
                          <a:pt x="636" y="2"/>
                        </a:lnTo>
                        <a:lnTo>
                          <a:pt x="648" y="3"/>
                        </a:lnTo>
                        <a:lnTo>
                          <a:pt x="661" y="4"/>
                        </a:lnTo>
                        <a:lnTo>
                          <a:pt x="673" y="7"/>
                        </a:lnTo>
                        <a:lnTo>
                          <a:pt x="685" y="8"/>
                        </a:lnTo>
                        <a:lnTo>
                          <a:pt x="697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3" name="Freeform 14"/>
                  <p:cNvSpPr>
                    <a:spLocks/>
                  </p:cNvSpPr>
                  <p:nvPr/>
                </p:nvSpPr>
                <p:spPr bwMode="auto">
                  <a:xfrm>
                    <a:off x="1974" y="2294"/>
                    <a:ext cx="349" cy="225"/>
                  </a:xfrm>
                  <a:custGeom>
                    <a:avLst/>
                    <a:gdLst/>
                    <a:ahLst/>
                    <a:cxnLst>
                      <a:cxn ang="0">
                        <a:pos x="640" y="3"/>
                      </a:cxn>
                      <a:cxn ang="0">
                        <a:pos x="660" y="7"/>
                      </a:cxn>
                      <a:cxn ang="0">
                        <a:pos x="678" y="12"/>
                      </a:cxn>
                      <a:cxn ang="0">
                        <a:pos x="697" y="18"/>
                      </a:cxn>
                      <a:cxn ang="0">
                        <a:pos x="716" y="24"/>
                      </a:cxn>
                      <a:cxn ang="0">
                        <a:pos x="733" y="32"/>
                      </a:cxn>
                      <a:cxn ang="0">
                        <a:pos x="750" y="40"/>
                      </a:cxn>
                      <a:cxn ang="0">
                        <a:pos x="766" y="49"/>
                      </a:cxn>
                      <a:cxn ang="0">
                        <a:pos x="782" y="60"/>
                      </a:cxn>
                      <a:cxn ang="0">
                        <a:pos x="814" y="87"/>
                      </a:cxn>
                      <a:cxn ang="0">
                        <a:pos x="838" y="116"/>
                      </a:cxn>
                      <a:cxn ang="0">
                        <a:pos x="854" y="145"/>
                      </a:cxn>
                      <a:cxn ang="0">
                        <a:pos x="863" y="176"/>
                      </a:cxn>
                      <a:cxn ang="0">
                        <a:pos x="866" y="209"/>
                      </a:cxn>
                      <a:cxn ang="0">
                        <a:pos x="862" y="242"/>
                      </a:cxn>
                      <a:cxn ang="0">
                        <a:pos x="855" y="277"/>
                      </a:cxn>
                      <a:cxn ang="0">
                        <a:pos x="843" y="313"/>
                      </a:cxn>
                      <a:cxn ang="0">
                        <a:pos x="827" y="351"/>
                      </a:cxn>
                      <a:cxn ang="0">
                        <a:pos x="809" y="390"/>
                      </a:cxn>
                      <a:cxn ang="0">
                        <a:pos x="789" y="430"/>
                      </a:cxn>
                      <a:cxn ang="0">
                        <a:pos x="767" y="471"/>
                      </a:cxn>
                      <a:cxn ang="0">
                        <a:pos x="746" y="515"/>
                      </a:cxn>
                      <a:cxn ang="0">
                        <a:pos x="724" y="559"/>
                      </a:cxn>
                      <a:cxn ang="0">
                        <a:pos x="702" y="604"/>
                      </a:cxn>
                      <a:cxn ang="0">
                        <a:pos x="684" y="651"/>
                      </a:cxn>
                      <a:cxn ang="0">
                        <a:pos x="681" y="656"/>
                      </a:cxn>
                      <a:cxn ang="0">
                        <a:pos x="678" y="663"/>
                      </a:cxn>
                      <a:cxn ang="0">
                        <a:pos x="676" y="668"/>
                      </a:cxn>
                      <a:cxn ang="0">
                        <a:pos x="673" y="675"/>
                      </a:cxn>
                      <a:cxn ang="0">
                        <a:pos x="3" y="665"/>
                      </a:cxn>
                      <a:cxn ang="0">
                        <a:pos x="0" y="629"/>
                      </a:cxn>
                      <a:cxn ang="0">
                        <a:pos x="0" y="593"/>
                      </a:cxn>
                      <a:cxn ang="0">
                        <a:pos x="3" y="557"/>
                      </a:cxn>
                      <a:cxn ang="0">
                        <a:pos x="7" y="522"/>
                      </a:cxn>
                      <a:cxn ang="0">
                        <a:pos x="12" y="486"/>
                      </a:cxn>
                      <a:cxn ang="0">
                        <a:pos x="20" y="450"/>
                      </a:cxn>
                      <a:cxn ang="0">
                        <a:pos x="30" y="414"/>
                      </a:cxn>
                      <a:cxn ang="0">
                        <a:pos x="40" y="379"/>
                      </a:cxn>
                      <a:cxn ang="0">
                        <a:pos x="59" y="338"/>
                      </a:cxn>
                      <a:cxn ang="0">
                        <a:pos x="81" y="298"/>
                      </a:cxn>
                      <a:cxn ang="0">
                        <a:pos x="105" y="260"/>
                      </a:cxn>
                      <a:cxn ang="0">
                        <a:pos x="132" y="224"/>
                      </a:cxn>
                      <a:cxn ang="0">
                        <a:pos x="161" y="190"/>
                      </a:cxn>
                      <a:cxn ang="0">
                        <a:pos x="192" y="160"/>
                      </a:cxn>
                      <a:cxn ang="0">
                        <a:pos x="225" y="131"/>
                      </a:cxn>
                      <a:cxn ang="0">
                        <a:pos x="260" y="104"/>
                      </a:cxn>
                      <a:cxn ang="0">
                        <a:pos x="297" y="80"/>
                      </a:cxn>
                      <a:cxn ang="0">
                        <a:pos x="336" y="59"/>
                      </a:cxn>
                      <a:cxn ang="0">
                        <a:pos x="376" y="41"/>
                      </a:cxn>
                      <a:cxn ang="0">
                        <a:pos x="417" y="27"/>
                      </a:cxn>
                      <a:cxn ang="0">
                        <a:pos x="460" y="15"/>
                      </a:cxn>
                      <a:cxn ang="0">
                        <a:pos x="504" y="7"/>
                      </a:cxn>
                      <a:cxn ang="0">
                        <a:pos x="549" y="2"/>
                      </a:cxn>
                      <a:cxn ang="0">
                        <a:pos x="594" y="0"/>
                      </a:cxn>
                      <a:cxn ang="0">
                        <a:pos x="600" y="0"/>
                      </a:cxn>
                      <a:cxn ang="0">
                        <a:pos x="605" y="0"/>
                      </a:cxn>
                      <a:cxn ang="0">
                        <a:pos x="612" y="0"/>
                      </a:cxn>
                      <a:cxn ang="0">
                        <a:pos x="617" y="2"/>
                      </a:cxn>
                      <a:cxn ang="0">
                        <a:pos x="622" y="2"/>
                      </a:cxn>
                      <a:cxn ang="0">
                        <a:pos x="629" y="2"/>
                      </a:cxn>
                      <a:cxn ang="0">
                        <a:pos x="634" y="3"/>
                      </a:cxn>
                      <a:cxn ang="0">
                        <a:pos x="640" y="3"/>
                      </a:cxn>
                    </a:cxnLst>
                    <a:rect l="0" t="0" r="r" b="b"/>
                    <a:pathLst>
                      <a:path w="866" h="675">
                        <a:moveTo>
                          <a:pt x="640" y="3"/>
                        </a:moveTo>
                        <a:lnTo>
                          <a:pt x="660" y="7"/>
                        </a:lnTo>
                        <a:lnTo>
                          <a:pt x="678" y="12"/>
                        </a:lnTo>
                        <a:lnTo>
                          <a:pt x="697" y="18"/>
                        </a:lnTo>
                        <a:lnTo>
                          <a:pt x="716" y="24"/>
                        </a:lnTo>
                        <a:lnTo>
                          <a:pt x="733" y="32"/>
                        </a:lnTo>
                        <a:lnTo>
                          <a:pt x="750" y="40"/>
                        </a:lnTo>
                        <a:lnTo>
                          <a:pt x="766" y="49"/>
                        </a:lnTo>
                        <a:lnTo>
                          <a:pt x="782" y="60"/>
                        </a:lnTo>
                        <a:lnTo>
                          <a:pt x="814" y="87"/>
                        </a:lnTo>
                        <a:lnTo>
                          <a:pt x="838" y="116"/>
                        </a:lnTo>
                        <a:lnTo>
                          <a:pt x="854" y="145"/>
                        </a:lnTo>
                        <a:lnTo>
                          <a:pt x="863" y="176"/>
                        </a:lnTo>
                        <a:lnTo>
                          <a:pt x="866" y="209"/>
                        </a:lnTo>
                        <a:lnTo>
                          <a:pt x="862" y="242"/>
                        </a:lnTo>
                        <a:lnTo>
                          <a:pt x="855" y="277"/>
                        </a:lnTo>
                        <a:lnTo>
                          <a:pt x="843" y="313"/>
                        </a:lnTo>
                        <a:lnTo>
                          <a:pt x="827" y="351"/>
                        </a:lnTo>
                        <a:lnTo>
                          <a:pt x="809" y="390"/>
                        </a:lnTo>
                        <a:lnTo>
                          <a:pt x="789" y="430"/>
                        </a:lnTo>
                        <a:lnTo>
                          <a:pt x="767" y="471"/>
                        </a:lnTo>
                        <a:lnTo>
                          <a:pt x="746" y="515"/>
                        </a:lnTo>
                        <a:lnTo>
                          <a:pt x="724" y="559"/>
                        </a:lnTo>
                        <a:lnTo>
                          <a:pt x="702" y="604"/>
                        </a:lnTo>
                        <a:lnTo>
                          <a:pt x="684" y="651"/>
                        </a:lnTo>
                        <a:lnTo>
                          <a:pt x="681" y="656"/>
                        </a:lnTo>
                        <a:lnTo>
                          <a:pt x="678" y="663"/>
                        </a:lnTo>
                        <a:lnTo>
                          <a:pt x="676" y="668"/>
                        </a:lnTo>
                        <a:lnTo>
                          <a:pt x="673" y="675"/>
                        </a:lnTo>
                        <a:lnTo>
                          <a:pt x="3" y="665"/>
                        </a:lnTo>
                        <a:lnTo>
                          <a:pt x="0" y="629"/>
                        </a:lnTo>
                        <a:lnTo>
                          <a:pt x="0" y="593"/>
                        </a:lnTo>
                        <a:lnTo>
                          <a:pt x="3" y="557"/>
                        </a:lnTo>
                        <a:lnTo>
                          <a:pt x="7" y="522"/>
                        </a:lnTo>
                        <a:lnTo>
                          <a:pt x="12" y="486"/>
                        </a:lnTo>
                        <a:lnTo>
                          <a:pt x="20" y="450"/>
                        </a:lnTo>
                        <a:lnTo>
                          <a:pt x="30" y="414"/>
                        </a:lnTo>
                        <a:lnTo>
                          <a:pt x="40" y="379"/>
                        </a:lnTo>
                        <a:lnTo>
                          <a:pt x="59" y="338"/>
                        </a:lnTo>
                        <a:lnTo>
                          <a:pt x="81" y="298"/>
                        </a:lnTo>
                        <a:lnTo>
                          <a:pt x="105" y="260"/>
                        </a:lnTo>
                        <a:lnTo>
                          <a:pt x="132" y="224"/>
                        </a:lnTo>
                        <a:lnTo>
                          <a:pt x="161" y="190"/>
                        </a:lnTo>
                        <a:lnTo>
                          <a:pt x="192" y="160"/>
                        </a:lnTo>
                        <a:lnTo>
                          <a:pt x="225" y="131"/>
                        </a:lnTo>
                        <a:lnTo>
                          <a:pt x="260" y="104"/>
                        </a:lnTo>
                        <a:lnTo>
                          <a:pt x="297" y="80"/>
                        </a:lnTo>
                        <a:lnTo>
                          <a:pt x="336" y="59"/>
                        </a:lnTo>
                        <a:lnTo>
                          <a:pt x="376" y="41"/>
                        </a:lnTo>
                        <a:lnTo>
                          <a:pt x="417" y="27"/>
                        </a:lnTo>
                        <a:lnTo>
                          <a:pt x="460" y="15"/>
                        </a:lnTo>
                        <a:lnTo>
                          <a:pt x="504" y="7"/>
                        </a:lnTo>
                        <a:lnTo>
                          <a:pt x="549" y="2"/>
                        </a:lnTo>
                        <a:lnTo>
                          <a:pt x="594" y="0"/>
                        </a:lnTo>
                        <a:lnTo>
                          <a:pt x="600" y="0"/>
                        </a:lnTo>
                        <a:lnTo>
                          <a:pt x="605" y="0"/>
                        </a:lnTo>
                        <a:lnTo>
                          <a:pt x="612" y="0"/>
                        </a:lnTo>
                        <a:lnTo>
                          <a:pt x="617" y="2"/>
                        </a:lnTo>
                        <a:lnTo>
                          <a:pt x="622" y="2"/>
                        </a:lnTo>
                        <a:lnTo>
                          <a:pt x="629" y="2"/>
                        </a:lnTo>
                        <a:lnTo>
                          <a:pt x="634" y="3"/>
                        </a:lnTo>
                        <a:lnTo>
                          <a:pt x="640" y="3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4" name="Freeform 15"/>
                  <p:cNvSpPr>
                    <a:spLocks/>
                  </p:cNvSpPr>
                  <p:nvPr/>
                </p:nvSpPr>
                <p:spPr bwMode="auto">
                  <a:xfrm>
                    <a:off x="1976" y="2295"/>
                    <a:ext cx="337" cy="224"/>
                  </a:xfrm>
                  <a:custGeom>
                    <a:avLst/>
                    <a:gdLst/>
                    <a:ahLst/>
                    <a:cxnLst>
                      <a:cxn ang="0">
                        <a:pos x="548" y="0"/>
                      </a:cxn>
                      <a:cxn ang="0">
                        <a:pos x="564" y="0"/>
                      </a:cxn>
                      <a:cxn ang="0">
                        <a:pos x="578" y="0"/>
                      </a:cxn>
                      <a:cxn ang="0">
                        <a:pos x="594" y="1"/>
                      </a:cxn>
                      <a:cxn ang="0">
                        <a:pos x="609" y="2"/>
                      </a:cxn>
                      <a:cxn ang="0">
                        <a:pos x="624" y="4"/>
                      </a:cxn>
                      <a:cxn ang="0">
                        <a:pos x="638" y="6"/>
                      </a:cxn>
                      <a:cxn ang="0">
                        <a:pos x="653" y="9"/>
                      </a:cxn>
                      <a:cxn ang="0">
                        <a:pos x="668" y="13"/>
                      </a:cxn>
                      <a:cxn ang="0">
                        <a:pos x="681" y="17"/>
                      </a:cxn>
                      <a:cxn ang="0">
                        <a:pos x="694" y="21"/>
                      </a:cxn>
                      <a:cxn ang="0">
                        <a:pos x="708" y="26"/>
                      </a:cxn>
                      <a:cxn ang="0">
                        <a:pos x="721" y="31"/>
                      </a:cxn>
                      <a:cxn ang="0">
                        <a:pos x="733" y="38"/>
                      </a:cxn>
                      <a:cxn ang="0">
                        <a:pos x="746" y="45"/>
                      </a:cxn>
                      <a:cxn ang="0">
                        <a:pos x="757" y="51"/>
                      </a:cxn>
                      <a:cxn ang="0">
                        <a:pos x="769" y="59"/>
                      </a:cxn>
                      <a:cxn ang="0">
                        <a:pos x="799" y="86"/>
                      </a:cxn>
                      <a:cxn ang="0">
                        <a:pos x="821" y="113"/>
                      </a:cxn>
                      <a:cxn ang="0">
                        <a:pos x="833" y="141"/>
                      </a:cxn>
                      <a:cxn ang="0">
                        <a:pos x="839" y="170"/>
                      </a:cxn>
                      <a:cxn ang="0">
                        <a:pos x="839" y="200"/>
                      </a:cxn>
                      <a:cxn ang="0">
                        <a:pos x="833" y="231"/>
                      </a:cxn>
                      <a:cxn ang="0">
                        <a:pos x="822" y="264"/>
                      </a:cxn>
                      <a:cxn ang="0">
                        <a:pos x="807" y="297"/>
                      </a:cxn>
                      <a:cxn ang="0">
                        <a:pos x="789" y="333"/>
                      </a:cxn>
                      <a:cxn ang="0">
                        <a:pos x="769" y="369"/>
                      </a:cxn>
                      <a:cxn ang="0">
                        <a:pos x="746" y="408"/>
                      </a:cxn>
                      <a:cxn ang="0">
                        <a:pos x="724" y="446"/>
                      </a:cxn>
                      <a:cxn ang="0">
                        <a:pos x="701" y="488"/>
                      </a:cxn>
                      <a:cxn ang="0">
                        <a:pos x="678" y="530"/>
                      </a:cxn>
                      <a:cxn ang="0">
                        <a:pos x="657" y="574"/>
                      </a:cxn>
                      <a:cxn ang="0">
                        <a:pos x="638" y="619"/>
                      </a:cxn>
                      <a:cxn ang="0">
                        <a:pos x="633" y="633"/>
                      </a:cxn>
                      <a:cxn ang="0">
                        <a:pos x="629" y="645"/>
                      </a:cxn>
                      <a:cxn ang="0">
                        <a:pos x="624" y="658"/>
                      </a:cxn>
                      <a:cxn ang="0">
                        <a:pos x="618" y="671"/>
                      </a:cxn>
                      <a:cxn ang="0">
                        <a:pos x="3" y="663"/>
                      </a:cxn>
                      <a:cxn ang="0">
                        <a:pos x="0" y="622"/>
                      </a:cxn>
                      <a:cxn ang="0">
                        <a:pos x="2" y="579"/>
                      </a:cxn>
                      <a:cxn ang="0">
                        <a:pos x="6" y="537"/>
                      </a:cxn>
                      <a:cxn ang="0">
                        <a:pos x="11" y="494"/>
                      </a:cxn>
                      <a:cxn ang="0">
                        <a:pos x="19" y="452"/>
                      </a:cxn>
                      <a:cxn ang="0">
                        <a:pos x="31" y="409"/>
                      </a:cxn>
                      <a:cxn ang="0">
                        <a:pos x="43" y="368"/>
                      </a:cxn>
                      <a:cxn ang="0">
                        <a:pos x="59" y="328"/>
                      </a:cxn>
                      <a:cxn ang="0">
                        <a:pos x="77" y="293"/>
                      </a:cxn>
                      <a:cxn ang="0">
                        <a:pos x="99" y="260"/>
                      </a:cxn>
                      <a:cxn ang="0">
                        <a:pos x="123" y="230"/>
                      </a:cxn>
                      <a:cxn ang="0">
                        <a:pos x="147" y="199"/>
                      </a:cxn>
                      <a:cxn ang="0">
                        <a:pos x="173" y="171"/>
                      </a:cxn>
                      <a:cxn ang="0">
                        <a:pos x="201" y="145"/>
                      </a:cxn>
                      <a:cxn ang="0">
                        <a:pos x="231" y="121"/>
                      </a:cxn>
                      <a:cxn ang="0">
                        <a:pos x="261" y="98"/>
                      </a:cxn>
                      <a:cxn ang="0">
                        <a:pos x="293" y="78"/>
                      </a:cxn>
                      <a:cxn ang="0">
                        <a:pos x="327" y="59"/>
                      </a:cxn>
                      <a:cxn ang="0">
                        <a:pos x="361" y="43"/>
                      </a:cxn>
                      <a:cxn ang="0">
                        <a:pos x="397" y="30"/>
                      </a:cxn>
                      <a:cxn ang="0">
                        <a:pos x="433" y="18"/>
                      </a:cxn>
                      <a:cxn ang="0">
                        <a:pos x="470" y="9"/>
                      </a:cxn>
                      <a:cxn ang="0">
                        <a:pos x="509" y="4"/>
                      </a:cxn>
                      <a:cxn ang="0">
                        <a:pos x="548" y="0"/>
                      </a:cxn>
                    </a:cxnLst>
                    <a:rect l="0" t="0" r="r" b="b"/>
                    <a:pathLst>
                      <a:path w="839" h="671">
                        <a:moveTo>
                          <a:pt x="548" y="0"/>
                        </a:moveTo>
                        <a:lnTo>
                          <a:pt x="564" y="0"/>
                        </a:lnTo>
                        <a:lnTo>
                          <a:pt x="578" y="0"/>
                        </a:lnTo>
                        <a:lnTo>
                          <a:pt x="594" y="1"/>
                        </a:lnTo>
                        <a:lnTo>
                          <a:pt x="609" y="2"/>
                        </a:lnTo>
                        <a:lnTo>
                          <a:pt x="624" y="4"/>
                        </a:lnTo>
                        <a:lnTo>
                          <a:pt x="638" y="6"/>
                        </a:lnTo>
                        <a:lnTo>
                          <a:pt x="653" y="9"/>
                        </a:lnTo>
                        <a:lnTo>
                          <a:pt x="668" y="13"/>
                        </a:lnTo>
                        <a:lnTo>
                          <a:pt x="681" y="17"/>
                        </a:lnTo>
                        <a:lnTo>
                          <a:pt x="694" y="21"/>
                        </a:lnTo>
                        <a:lnTo>
                          <a:pt x="708" y="26"/>
                        </a:lnTo>
                        <a:lnTo>
                          <a:pt x="721" y="31"/>
                        </a:lnTo>
                        <a:lnTo>
                          <a:pt x="733" y="38"/>
                        </a:lnTo>
                        <a:lnTo>
                          <a:pt x="746" y="45"/>
                        </a:lnTo>
                        <a:lnTo>
                          <a:pt x="757" y="51"/>
                        </a:lnTo>
                        <a:lnTo>
                          <a:pt x="769" y="59"/>
                        </a:lnTo>
                        <a:lnTo>
                          <a:pt x="799" y="86"/>
                        </a:lnTo>
                        <a:lnTo>
                          <a:pt x="821" y="113"/>
                        </a:lnTo>
                        <a:lnTo>
                          <a:pt x="833" y="141"/>
                        </a:lnTo>
                        <a:lnTo>
                          <a:pt x="839" y="170"/>
                        </a:lnTo>
                        <a:lnTo>
                          <a:pt x="839" y="200"/>
                        </a:lnTo>
                        <a:lnTo>
                          <a:pt x="833" y="231"/>
                        </a:lnTo>
                        <a:lnTo>
                          <a:pt x="822" y="264"/>
                        </a:lnTo>
                        <a:lnTo>
                          <a:pt x="807" y="297"/>
                        </a:lnTo>
                        <a:lnTo>
                          <a:pt x="789" y="333"/>
                        </a:lnTo>
                        <a:lnTo>
                          <a:pt x="769" y="369"/>
                        </a:lnTo>
                        <a:lnTo>
                          <a:pt x="746" y="408"/>
                        </a:lnTo>
                        <a:lnTo>
                          <a:pt x="724" y="446"/>
                        </a:lnTo>
                        <a:lnTo>
                          <a:pt x="701" y="488"/>
                        </a:lnTo>
                        <a:lnTo>
                          <a:pt x="678" y="530"/>
                        </a:lnTo>
                        <a:lnTo>
                          <a:pt x="657" y="574"/>
                        </a:lnTo>
                        <a:lnTo>
                          <a:pt x="638" y="619"/>
                        </a:lnTo>
                        <a:lnTo>
                          <a:pt x="633" y="633"/>
                        </a:lnTo>
                        <a:lnTo>
                          <a:pt x="629" y="645"/>
                        </a:lnTo>
                        <a:lnTo>
                          <a:pt x="624" y="658"/>
                        </a:lnTo>
                        <a:lnTo>
                          <a:pt x="618" y="671"/>
                        </a:lnTo>
                        <a:lnTo>
                          <a:pt x="3" y="663"/>
                        </a:lnTo>
                        <a:lnTo>
                          <a:pt x="0" y="622"/>
                        </a:lnTo>
                        <a:lnTo>
                          <a:pt x="2" y="579"/>
                        </a:lnTo>
                        <a:lnTo>
                          <a:pt x="6" y="537"/>
                        </a:lnTo>
                        <a:lnTo>
                          <a:pt x="11" y="494"/>
                        </a:lnTo>
                        <a:lnTo>
                          <a:pt x="19" y="452"/>
                        </a:lnTo>
                        <a:lnTo>
                          <a:pt x="31" y="409"/>
                        </a:lnTo>
                        <a:lnTo>
                          <a:pt x="43" y="368"/>
                        </a:lnTo>
                        <a:lnTo>
                          <a:pt x="59" y="328"/>
                        </a:lnTo>
                        <a:lnTo>
                          <a:pt x="77" y="293"/>
                        </a:lnTo>
                        <a:lnTo>
                          <a:pt x="99" y="260"/>
                        </a:lnTo>
                        <a:lnTo>
                          <a:pt x="123" y="230"/>
                        </a:lnTo>
                        <a:lnTo>
                          <a:pt x="147" y="199"/>
                        </a:lnTo>
                        <a:lnTo>
                          <a:pt x="173" y="171"/>
                        </a:lnTo>
                        <a:lnTo>
                          <a:pt x="201" y="145"/>
                        </a:lnTo>
                        <a:lnTo>
                          <a:pt x="231" y="121"/>
                        </a:lnTo>
                        <a:lnTo>
                          <a:pt x="261" y="98"/>
                        </a:lnTo>
                        <a:lnTo>
                          <a:pt x="293" y="78"/>
                        </a:lnTo>
                        <a:lnTo>
                          <a:pt x="327" y="59"/>
                        </a:lnTo>
                        <a:lnTo>
                          <a:pt x="361" y="43"/>
                        </a:lnTo>
                        <a:lnTo>
                          <a:pt x="397" y="30"/>
                        </a:lnTo>
                        <a:lnTo>
                          <a:pt x="433" y="18"/>
                        </a:lnTo>
                        <a:lnTo>
                          <a:pt x="470" y="9"/>
                        </a:lnTo>
                        <a:lnTo>
                          <a:pt x="509" y="4"/>
                        </a:lnTo>
                        <a:lnTo>
                          <a:pt x="548" y="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5" name="Freeform 16"/>
                  <p:cNvSpPr>
                    <a:spLocks/>
                  </p:cNvSpPr>
                  <p:nvPr/>
                </p:nvSpPr>
                <p:spPr bwMode="auto">
                  <a:xfrm>
                    <a:off x="1977" y="2296"/>
                    <a:ext cx="329" cy="223"/>
                  </a:xfrm>
                  <a:custGeom>
                    <a:avLst/>
                    <a:gdLst/>
                    <a:ahLst/>
                    <a:cxnLst>
                      <a:cxn ang="0">
                        <a:pos x="388" y="27"/>
                      </a:cxn>
                      <a:cxn ang="0">
                        <a:pos x="413" y="19"/>
                      </a:cxn>
                      <a:cxn ang="0">
                        <a:pos x="438" y="13"/>
                      </a:cxn>
                      <a:cxn ang="0">
                        <a:pos x="464" y="8"/>
                      </a:cxn>
                      <a:cxn ang="0">
                        <a:pos x="488" y="4"/>
                      </a:cxn>
                      <a:cxn ang="0">
                        <a:pos x="513" y="1"/>
                      </a:cxn>
                      <a:cxn ang="0">
                        <a:pos x="538" y="0"/>
                      </a:cxn>
                      <a:cxn ang="0">
                        <a:pos x="562" y="0"/>
                      </a:cxn>
                      <a:cxn ang="0">
                        <a:pos x="586" y="1"/>
                      </a:cxn>
                      <a:cxn ang="0">
                        <a:pos x="610" y="2"/>
                      </a:cxn>
                      <a:cxn ang="0">
                        <a:pos x="633" y="6"/>
                      </a:cxn>
                      <a:cxn ang="0">
                        <a:pos x="656" y="12"/>
                      </a:cxn>
                      <a:cxn ang="0">
                        <a:pos x="677" y="18"/>
                      </a:cxn>
                      <a:cxn ang="0">
                        <a:pos x="698" y="26"/>
                      </a:cxn>
                      <a:cxn ang="0">
                        <a:pos x="717" y="35"/>
                      </a:cxn>
                      <a:cxn ang="0">
                        <a:pos x="737" y="46"/>
                      </a:cxn>
                      <a:cxn ang="0">
                        <a:pos x="754" y="58"/>
                      </a:cxn>
                      <a:cxn ang="0">
                        <a:pos x="782" y="83"/>
                      </a:cxn>
                      <a:cxn ang="0">
                        <a:pos x="801" y="109"/>
                      </a:cxn>
                      <a:cxn ang="0">
                        <a:pos x="811" y="135"/>
                      </a:cxn>
                      <a:cxn ang="0">
                        <a:pos x="815" y="162"/>
                      </a:cxn>
                      <a:cxn ang="0">
                        <a:pos x="811" y="190"/>
                      </a:cxn>
                      <a:cxn ang="0">
                        <a:pos x="803" y="219"/>
                      </a:cxn>
                      <a:cxn ang="0">
                        <a:pos x="789" y="250"/>
                      </a:cxn>
                      <a:cxn ang="0">
                        <a:pos x="771" y="281"/>
                      </a:cxn>
                      <a:cxn ang="0">
                        <a:pos x="752" y="313"/>
                      </a:cxn>
                      <a:cxn ang="0">
                        <a:pos x="728" y="348"/>
                      </a:cxn>
                      <a:cxn ang="0">
                        <a:pos x="704" y="383"/>
                      </a:cxn>
                      <a:cxn ang="0">
                        <a:pos x="680" y="420"/>
                      </a:cxn>
                      <a:cxn ang="0">
                        <a:pos x="656" y="458"/>
                      </a:cxn>
                      <a:cxn ang="0">
                        <a:pos x="633" y="498"/>
                      </a:cxn>
                      <a:cxn ang="0">
                        <a:pos x="612" y="541"/>
                      </a:cxn>
                      <a:cxn ang="0">
                        <a:pos x="594" y="585"/>
                      </a:cxn>
                      <a:cxn ang="0">
                        <a:pos x="588" y="605"/>
                      </a:cxn>
                      <a:cxn ang="0">
                        <a:pos x="580" y="626"/>
                      </a:cxn>
                      <a:cxn ang="0">
                        <a:pos x="572" y="646"/>
                      </a:cxn>
                      <a:cxn ang="0">
                        <a:pos x="564" y="667"/>
                      </a:cxn>
                      <a:cxn ang="0">
                        <a:pos x="3" y="659"/>
                      </a:cxn>
                      <a:cxn ang="0">
                        <a:pos x="0" y="613"/>
                      </a:cxn>
                      <a:cxn ang="0">
                        <a:pos x="2" y="565"/>
                      </a:cxn>
                      <a:cxn ang="0">
                        <a:pos x="7" y="517"/>
                      </a:cxn>
                      <a:cxn ang="0">
                        <a:pos x="15" y="469"/>
                      </a:cxn>
                      <a:cxn ang="0">
                        <a:pos x="26" y="421"/>
                      </a:cxn>
                      <a:cxn ang="0">
                        <a:pos x="40" y="375"/>
                      </a:cxn>
                      <a:cxn ang="0">
                        <a:pos x="57" y="329"/>
                      </a:cxn>
                      <a:cxn ang="0">
                        <a:pos x="76" y="285"/>
                      </a:cxn>
                      <a:cxn ang="0">
                        <a:pos x="91" y="263"/>
                      </a:cxn>
                      <a:cxn ang="0">
                        <a:pos x="105" y="242"/>
                      </a:cxn>
                      <a:cxn ang="0">
                        <a:pos x="121" y="222"/>
                      </a:cxn>
                      <a:cxn ang="0">
                        <a:pos x="139" y="202"/>
                      </a:cxn>
                      <a:cxn ang="0">
                        <a:pos x="156" y="182"/>
                      </a:cxn>
                      <a:cxn ang="0">
                        <a:pos x="173" y="163"/>
                      </a:cxn>
                      <a:cxn ang="0">
                        <a:pos x="192" y="146"/>
                      </a:cxn>
                      <a:cxn ang="0">
                        <a:pos x="212" y="129"/>
                      </a:cxn>
                      <a:cxn ang="0">
                        <a:pos x="232" y="113"/>
                      </a:cxn>
                      <a:cxn ang="0">
                        <a:pos x="253" y="98"/>
                      </a:cxn>
                      <a:cxn ang="0">
                        <a:pos x="273" y="83"/>
                      </a:cxn>
                      <a:cxn ang="0">
                        <a:pos x="296" y="70"/>
                      </a:cxn>
                      <a:cxn ang="0">
                        <a:pos x="319" y="58"/>
                      </a:cxn>
                      <a:cxn ang="0">
                        <a:pos x="341" y="47"/>
                      </a:cxn>
                      <a:cxn ang="0">
                        <a:pos x="364" y="37"/>
                      </a:cxn>
                      <a:cxn ang="0">
                        <a:pos x="388" y="27"/>
                      </a:cxn>
                    </a:cxnLst>
                    <a:rect l="0" t="0" r="r" b="b"/>
                    <a:pathLst>
                      <a:path w="815" h="667">
                        <a:moveTo>
                          <a:pt x="388" y="27"/>
                        </a:moveTo>
                        <a:lnTo>
                          <a:pt x="413" y="19"/>
                        </a:lnTo>
                        <a:lnTo>
                          <a:pt x="438" y="13"/>
                        </a:lnTo>
                        <a:lnTo>
                          <a:pt x="464" y="8"/>
                        </a:lnTo>
                        <a:lnTo>
                          <a:pt x="488" y="4"/>
                        </a:lnTo>
                        <a:lnTo>
                          <a:pt x="513" y="1"/>
                        </a:lnTo>
                        <a:lnTo>
                          <a:pt x="538" y="0"/>
                        </a:lnTo>
                        <a:lnTo>
                          <a:pt x="562" y="0"/>
                        </a:lnTo>
                        <a:lnTo>
                          <a:pt x="586" y="1"/>
                        </a:lnTo>
                        <a:lnTo>
                          <a:pt x="610" y="2"/>
                        </a:lnTo>
                        <a:lnTo>
                          <a:pt x="633" y="6"/>
                        </a:lnTo>
                        <a:lnTo>
                          <a:pt x="656" y="12"/>
                        </a:lnTo>
                        <a:lnTo>
                          <a:pt x="677" y="18"/>
                        </a:lnTo>
                        <a:lnTo>
                          <a:pt x="698" y="26"/>
                        </a:lnTo>
                        <a:lnTo>
                          <a:pt x="717" y="35"/>
                        </a:lnTo>
                        <a:lnTo>
                          <a:pt x="737" y="46"/>
                        </a:lnTo>
                        <a:lnTo>
                          <a:pt x="754" y="58"/>
                        </a:lnTo>
                        <a:lnTo>
                          <a:pt x="782" y="83"/>
                        </a:lnTo>
                        <a:lnTo>
                          <a:pt x="801" y="109"/>
                        </a:lnTo>
                        <a:lnTo>
                          <a:pt x="811" y="135"/>
                        </a:lnTo>
                        <a:lnTo>
                          <a:pt x="815" y="162"/>
                        </a:lnTo>
                        <a:lnTo>
                          <a:pt x="811" y="190"/>
                        </a:lnTo>
                        <a:lnTo>
                          <a:pt x="803" y="219"/>
                        </a:lnTo>
                        <a:lnTo>
                          <a:pt x="789" y="250"/>
                        </a:lnTo>
                        <a:lnTo>
                          <a:pt x="771" y="281"/>
                        </a:lnTo>
                        <a:lnTo>
                          <a:pt x="752" y="313"/>
                        </a:lnTo>
                        <a:lnTo>
                          <a:pt x="728" y="348"/>
                        </a:lnTo>
                        <a:lnTo>
                          <a:pt x="704" y="383"/>
                        </a:lnTo>
                        <a:lnTo>
                          <a:pt x="680" y="420"/>
                        </a:lnTo>
                        <a:lnTo>
                          <a:pt x="656" y="458"/>
                        </a:lnTo>
                        <a:lnTo>
                          <a:pt x="633" y="498"/>
                        </a:lnTo>
                        <a:lnTo>
                          <a:pt x="612" y="541"/>
                        </a:lnTo>
                        <a:lnTo>
                          <a:pt x="594" y="585"/>
                        </a:lnTo>
                        <a:lnTo>
                          <a:pt x="588" y="605"/>
                        </a:lnTo>
                        <a:lnTo>
                          <a:pt x="580" y="626"/>
                        </a:lnTo>
                        <a:lnTo>
                          <a:pt x="572" y="646"/>
                        </a:lnTo>
                        <a:lnTo>
                          <a:pt x="564" y="667"/>
                        </a:lnTo>
                        <a:lnTo>
                          <a:pt x="3" y="659"/>
                        </a:lnTo>
                        <a:lnTo>
                          <a:pt x="0" y="613"/>
                        </a:lnTo>
                        <a:lnTo>
                          <a:pt x="2" y="565"/>
                        </a:lnTo>
                        <a:lnTo>
                          <a:pt x="7" y="517"/>
                        </a:lnTo>
                        <a:lnTo>
                          <a:pt x="15" y="469"/>
                        </a:lnTo>
                        <a:lnTo>
                          <a:pt x="26" y="421"/>
                        </a:lnTo>
                        <a:lnTo>
                          <a:pt x="40" y="375"/>
                        </a:lnTo>
                        <a:lnTo>
                          <a:pt x="57" y="329"/>
                        </a:lnTo>
                        <a:lnTo>
                          <a:pt x="76" y="285"/>
                        </a:lnTo>
                        <a:lnTo>
                          <a:pt x="91" y="263"/>
                        </a:lnTo>
                        <a:lnTo>
                          <a:pt x="105" y="242"/>
                        </a:lnTo>
                        <a:lnTo>
                          <a:pt x="121" y="222"/>
                        </a:lnTo>
                        <a:lnTo>
                          <a:pt x="139" y="202"/>
                        </a:lnTo>
                        <a:lnTo>
                          <a:pt x="156" y="182"/>
                        </a:lnTo>
                        <a:lnTo>
                          <a:pt x="173" y="163"/>
                        </a:lnTo>
                        <a:lnTo>
                          <a:pt x="192" y="146"/>
                        </a:lnTo>
                        <a:lnTo>
                          <a:pt x="212" y="129"/>
                        </a:lnTo>
                        <a:lnTo>
                          <a:pt x="232" y="113"/>
                        </a:lnTo>
                        <a:lnTo>
                          <a:pt x="253" y="98"/>
                        </a:lnTo>
                        <a:lnTo>
                          <a:pt x="273" y="83"/>
                        </a:lnTo>
                        <a:lnTo>
                          <a:pt x="296" y="70"/>
                        </a:lnTo>
                        <a:lnTo>
                          <a:pt x="319" y="58"/>
                        </a:lnTo>
                        <a:lnTo>
                          <a:pt x="341" y="47"/>
                        </a:lnTo>
                        <a:lnTo>
                          <a:pt x="364" y="37"/>
                        </a:lnTo>
                        <a:lnTo>
                          <a:pt x="388" y="27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6" name="Freeform 17"/>
                  <p:cNvSpPr>
                    <a:spLocks/>
                  </p:cNvSpPr>
                  <p:nvPr/>
                </p:nvSpPr>
                <p:spPr bwMode="auto">
                  <a:xfrm>
                    <a:off x="1979" y="2298"/>
                    <a:ext cx="319" cy="220"/>
                  </a:xfrm>
                  <a:custGeom>
                    <a:avLst/>
                    <a:gdLst/>
                    <a:ahLst/>
                    <a:cxnLst>
                      <a:cxn ang="0">
                        <a:pos x="89" y="257"/>
                      </a:cxn>
                      <a:cxn ang="0">
                        <a:pos x="91" y="254"/>
                      </a:cxn>
                      <a:cxn ang="0">
                        <a:pos x="92" y="251"/>
                      </a:cxn>
                      <a:cxn ang="0">
                        <a:pos x="93" y="249"/>
                      </a:cxn>
                      <a:cxn ang="0">
                        <a:pos x="95" y="246"/>
                      </a:cxn>
                      <a:cxn ang="0">
                        <a:pos x="113" y="221"/>
                      </a:cxn>
                      <a:cxn ang="0">
                        <a:pos x="135" y="195"/>
                      </a:cxn>
                      <a:cxn ang="0">
                        <a:pos x="156" y="171"/>
                      </a:cxn>
                      <a:cxn ang="0">
                        <a:pos x="179" y="149"/>
                      </a:cxn>
                      <a:cxn ang="0">
                        <a:pos x="201" y="129"/>
                      </a:cxn>
                      <a:cxn ang="0">
                        <a:pos x="227" y="109"/>
                      </a:cxn>
                      <a:cxn ang="0">
                        <a:pos x="252" y="90"/>
                      </a:cxn>
                      <a:cxn ang="0">
                        <a:pos x="279" y="73"/>
                      </a:cxn>
                      <a:cxn ang="0">
                        <a:pos x="308" y="57"/>
                      </a:cxn>
                      <a:cxn ang="0">
                        <a:pos x="339" y="44"/>
                      </a:cxn>
                      <a:cxn ang="0">
                        <a:pos x="369" y="32"/>
                      </a:cxn>
                      <a:cxn ang="0">
                        <a:pos x="400" y="22"/>
                      </a:cxn>
                      <a:cxn ang="0">
                        <a:pos x="432" y="13"/>
                      </a:cxn>
                      <a:cxn ang="0">
                        <a:pos x="464" y="7"/>
                      </a:cxn>
                      <a:cxn ang="0">
                        <a:pos x="494" y="3"/>
                      </a:cxn>
                      <a:cxn ang="0">
                        <a:pos x="526" y="0"/>
                      </a:cxn>
                      <a:cxn ang="0">
                        <a:pos x="557" y="0"/>
                      </a:cxn>
                      <a:cxn ang="0">
                        <a:pos x="586" y="1"/>
                      </a:cxn>
                      <a:cxn ang="0">
                        <a:pos x="616" y="4"/>
                      </a:cxn>
                      <a:cxn ang="0">
                        <a:pos x="644" y="9"/>
                      </a:cxn>
                      <a:cxn ang="0">
                        <a:pos x="670" y="17"/>
                      </a:cxn>
                      <a:cxn ang="0">
                        <a:pos x="694" y="28"/>
                      </a:cxn>
                      <a:cxn ang="0">
                        <a:pos x="718" y="40"/>
                      </a:cxn>
                      <a:cxn ang="0">
                        <a:pos x="740" y="54"/>
                      </a:cxn>
                      <a:cxn ang="0">
                        <a:pos x="766" y="78"/>
                      </a:cxn>
                      <a:cxn ang="0">
                        <a:pos x="782" y="102"/>
                      </a:cxn>
                      <a:cxn ang="0">
                        <a:pos x="790" y="128"/>
                      </a:cxn>
                      <a:cxn ang="0">
                        <a:pos x="791" y="153"/>
                      </a:cxn>
                      <a:cxn ang="0">
                        <a:pos x="785" y="178"/>
                      </a:cxn>
                      <a:cxn ang="0">
                        <a:pos x="773" y="205"/>
                      </a:cxn>
                      <a:cxn ang="0">
                        <a:pos x="757" y="233"/>
                      </a:cxn>
                      <a:cxn ang="0">
                        <a:pos x="737" y="262"/>
                      </a:cxn>
                      <a:cxn ang="0">
                        <a:pos x="713" y="292"/>
                      </a:cxn>
                      <a:cxn ang="0">
                        <a:pos x="688" y="324"/>
                      </a:cxn>
                      <a:cxn ang="0">
                        <a:pos x="662" y="358"/>
                      </a:cxn>
                      <a:cxn ang="0">
                        <a:pos x="636" y="392"/>
                      </a:cxn>
                      <a:cxn ang="0">
                        <a:pos x="610" y="428"/>
                      </a:cxn>
                      <a:cxn ang="0">
                        <a:pos x="588" y="467"/>
                      </a:cxn>
                      <a:cxn ang="0">
                        <a:pos x="568" y="508"/>
                      </a:cxn>
                      <a:cxn ang="0">
                        <a:pos x="550" y="550"/>
                      </a:cxn>
                      <a:cxn ang="0">
                        <a:pos x="541" y="577"/>
                      </a:cxn>
                      <a:cxn ang="0">
                        <a:pos x="532" y="605"/>
                      </a:cxn>
                      <a:cxn ang="0">
                        <a:pos x="521" y="633"/>
                      </a:cxn>
                      <a:cxn ang="0">
                        <a:pos x="512" y="661"/>
                      </a:cxn>
                      <a:cxn ang="0">
                        <a:pos x="2" y="654"/>
                      </a:cxn>
                      <a:cxn ang="0">
                        <a:pos x="0" y="604"/>
                      </a:cxn>
                      <a:cxn ang="0">
                        <a:pos x="2" y="553"/>
                      </a:cxn>
                      <a:cxn ang="0">
                        <a:pos x="8" y="501"/>
                      </a:cxn>
                      <a:cxn ang="0">
                        <a:pos x="18" y="451"/>
                      </a:cxn>
                      <a:cxn ang="0">
                        <a:pos x="31" y="400"/>
                      </a:cxn>
                      <a:cxn ang="0">
                        <a:pos x="48" y="350"/>
                      </a:cxn>
                      <a:cxn ang="0">
                        <a:pos x="67" y="302"/>
                      </a:cxn>
                      <a:cxn ang="0">
                        <a:pos x="89" y="257"/>
                      </a:cxn>
                    </a:cxnLst>
                    <a:rect l="0" t="0" r="r" b="b"/>
                    <a:pathLst>
                      <a:path w="791" h="661">
                        <a:moveTo>
                          <a:pt x="89" y="257"/>
                        </a:moveTo>
                        <a:lnTo>
                          <a:pt x="91" y="254"/>
                        </a:lnTo>
                        <a:lnTo>
                          <a:pt x="92" y="251"/>
                        </a:lnTo>
                        <a:lnTo>
                          <a:pt x="93" y="249"/>
                        </a:lnTo>
                        <a:lnTo>
                          <a:pt x="95" y="246"/>
                        </a:lnTo>
                        <a:lnTo>
                          <a:pt x="113" y="221"/>
                        </a:lnTo>
                        <a:lnTo>
                          <a:pt x="135" y="195"/>
                        </a:lnTo>
                        <a:lnTo>
                          <a:pt x="156" y="171"/>
                        </a:lnTo>
                        <a:lnTo>
                          <a:pt x="179" y="149"/>
                        </a:lnTo>
                        <a:lnTo>
                          <a:pt x="201" y="129"/>
                        </a:lnTo>
                        <a:lnTo>
                          <a:pt x="227" y="109"/>
                        </a:lnTo>
                        <a:lnTo>
                          <a:pt x="252" y="90"/>
                        </a:lnTo>
                        <a:lnTo>
                          <a:pt x="279" y="73"/>
                        </a:lnTo>
                        <a:lnTo>
                          <a:pt x="308" y="57"/>
                        </a:lnTo>
                        <a:lnTo>
                          <a:pt x="339" y="44"/>
                        </a:lnTo>
                        <a:lnTo>
                          <a:pt x="369" y="32"/>
                        </a:lnTo>
                        <a:lnTo>
                          <a:pt x="400" y="22"/>
                        </a:lnTo>
                        <a:lnTo>
                          <a:pt x="432" y="13"/>
                        </a:lnTo>
                        <a:lnTo>
                          <a:pt x="464" y="7"/>
                        </a:lnTo>
                        <a:lnTo>
                          <a:pt x="494" y="3"/>
                        </a:lnTo>
                        <a:lnTo>
                          <a:pt x="526" y="0"/>
                        </a:lnTo>
                        <a:lnTo>
                          <a:pt x="557" y="0"/>
                        </a:lnTo>
                        <a:lnTo>
                          <a:pt x="586" y="1"/>
                        </a:lnTo>
                        <a:lnTo>
                          <a:pt x="616" y="4"/>
                        </a:lnTo>
                        <a:lnTo>
                          <a:pt x="644" y="9"/>
                        </a:lnTo>
                        <a:lnTo>
                          <a:pt x="670" y="17"/>
                        </a:lnTo>
                        <a:lnTo>
                          <a:pt x="694" y="28"/>
                        </a:lnTo>
                        <a:lnTo>
                          <a:pt x="718" y="40"/>
                        </a:lnTo>
                        <a:lnTo>
                          <a:pt x="740" y="54"/>
                        </a:lnTo>
                        <a:lnTo>
                          <a:pt x="766" y="78"/>
                        </a:lnTo>
                        <a:lnTo>
                          <a:pt x="782" y="102"/>
                        </a:lnTo>
                        <a:lnTo>
                          <a:pt x="790" y="128"/>
                        </a:lnTo>
                        <a:lnTo>
                          <a:pt x="791" y="153"/>
                        </a:lnTo>
                        <a:lnTo>
                          <a:pt x="785" y="178"/>
                        </a:lnTo>
                        <a:lnTo>
                          <a:pt x="773" y="205"/>
                        </a:lnTo>
                        <a:lnTo>
                          <a:pt x="757" y="233"/>
                        </a:lnTo>
                        <a:lnTo>
                          <a:pt x="737" y="262"/>
                        </a:lnTo>
                        <a:lnTo>
                          <a:pt x="713" y="292"/>
                        </a:lnTo>
                        <a:lnTo>
                          <a:pt x="688" y="324"/>
                        </a:lnTo>
                        <a:lnTo>
                          <a:pt x="662" y="358"/>
                        </a:lnTo>
                        <a:lnTo>
                          <a:pt x="636" y="392"/>
                        </a:lnTo>
                        <a:lnTo>
                          <a:pt x="610" y="428"/>
                        </a:lnTo>
                        <a:lnTo>
                          <a:pt x="588" y="467"/>
                        </a:lnTo>
                        <a:lnTo>
                          <a:pt x="568" y="508"/>
                        </a:lnTo>
                        <a:lnTo>
                          <a:pt x="550" y="550"/>
                        </a:lnTo>
                        <a:lnTo>
                          <a:pt x="541" y="577"/>
                        </a:lnTo>
                        <a:lnTo>
                          <a:pt x="532" y="605"/>
                        </a:lnTo>
                        <a:lnTo>
                          <a:pt x="521" y="633"/>
                        </a:lnTo>
                        <a:lnTo>
                          <a:pt x="512" y="661"/>
                        </a:lnTo>
                        <a:lnTo>
                          <a:pt x="2" y="654"/>
                        </a:lnTo>
                        <a:lnTo>
                          <a:pt x="0" y="604"/>
                        </a:lnTo>
                        <a:lnTo>
                          <a:pt x="2" y="553"/>
                        </a:lnTo>
                        <a:lnTo>
                          <a:pt x="8" y="501"/>
                        </a:lnTo>
                        <a:lnTo>
                          <a:pt x="18" y="451"/>
                        </a:lnTo>
                        <a:lnTo>
                          <a:pt x="31" y="400"/>
                        </a:lnTo>
                        <a:lnTo>
                          <a:pt x="48" y="350"/>
                        </a:lnTo>
                        <a:lnTo>
                          <a:pt x="67" y="302"/>
                        </a:lnTo>
                        <a:lnTo>
                          <a:pt x="89" y="257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7" name="Freeform 18"/>
                  <p:cNvSpPr>
                    <a:spLocks/>
                  </p:cNvSpPr>
                  <p:nvPr/>
                </p:nvSpPr>
                <p:spPr bwMode="auto">
                  <a:xfrm>
                    <a:off x="1980" y="2299"/>
                    <a:ext cx="311" cy="219"/>
                  </a:xfrm>
                  <a:custGeom>
                    <a:avLst/>
                    <a:gdLst/>
                    <a:ahLst/>
                    <a:cxnLst>
                      <a:cxn ang="0">
                        <a:pos x="92" y="251"/>
                      </a:cxn>
                      <a:cxn ang="0">
                        <a:pos x="100" y="235"/>
                      </a:cxn>
                      <a:cxn ang="0">
                        <a:pos x="109" y="221"/>
                      </a:cxn>
                      <a:cxn ang="0">
                        <a:pos x="118" y="207"/>
                      </a:cxn>
                      <a:cxn ang="0">
                        <a:pos x="129" y="194"/>
                      </a:cxn>
                      <a:cxn ang="0">
                        <a:pos x="137" y="186"/>
                      </a:cxn>
                      <a:cxn ang="0">
                        <a:pos x="144" y="178"/>
                      </a:cxn>
                      <a:cxn ang="0">
                        <a:pos x="152" y="170"/>
                      </a:cxn>
                      <a:cxn ang="0">
                        <a:pos x="158" y="162"/>
                      </a:cxn>
                      <a:cxn ang="0">
                        <a:pos x="166" y="154"/>
                      </a:cxn>
                      <a:cxn ang="0">
                        <a:pos x="173" y="146"/>
                      </a:cxn>
                      <a:cxn ang="0">
                        <a:pos x="181" y="139"/>
                      </a:cxn>
                      <a:cxn ang="0">
                        <a:pos x="189" y="132"/>
                      </a:cxn>
                      <a:cxn ang="0">
                        <a:pos x="220" y="108"/>
                      </a:cxn>
                      <a:cxn ang="0">
                        <a:pos x="253" y="86"/>
                      </a:cxn>
                      <a:cxn ang="0">
                        <a:pos x="286" y="66"/>
                      </a:cxn>
                      <a:cxn ang="0">
                        <a:pos x="322" y="50"/>
                      </a:cxn>
                      <a:cxn ang="0">
                        <a:pos x="358" y="36"/>
                      </a:cxn>
                      <a:cxn ang="0">
                        <a:pos x="395" y="22"/>
                      </a:cxn>
                      <a:cxn ang="0">
                        <a:pos x="433" y="13"/>
                      </a:cxn>
                      <a:cxn ang="0">
                        <a:pos x="470" y="5"/>
                      </a:cxn>
                      <a:cxn ang="0">
                        <a:pos x="507" y="1"/>
                      </a:cxn>
                      <a:cxn ang="0">
                        <a:pos x="543" y="0"/>
                      </a:cxn>
                      <a:cxn ang="0">
                        <a:pos x="579" y="1"/>
                      </a:cxn>
                      <a:cxn ang="0">
                        <a:pos x="613" y="5"/>
                      </a:cxn>
                      <a:cxn ang="0">
                        <a:pos x="645" y="12"/>
                      </a:cxn>
                      <a:cxn ang="0">
                        <a:pos x="675" y="22"/>
                      </a:cxn>
                      <a:cxn ang="0">
                        <a:pos x="702" y="36"/>
                      </a:cxn>
                      <a:cxn ang="0">
                        <a:pos x="727" y="52"/>
                      </a:cxn>
                      <a:cxn ang="0">
                        <a:pos x="751" y="74"/>
                      </a:cxn>
                      <a:cxn ang="0">
                        <a:pos x="766" y="97"/>
                      </a:cxn>
                      <a:cxn ang="0">
                        <a:pos x="771" y="121"/>
                      </a:cxn>
                      <a:cxn ang="0">
                        <a:pos x="768" y="143"/>
                      </a:cxn>
                      <a:cxn ang="0">
                        <a:pos x="759" y="167"/>
                      </a:cxn>
                      <a:cxn ang="0">
                        <a:pos x="745" y="193"/>
                      </a:cxn>
                      <a:cxn ang="0">
                        <a:pos x="725" y="218"/>
                      </a:cxn>
                      <a:cxn ang="0">
                        <a:pos x="702" y="245"/>
                      </a:cxn>
                      <a:cxn ang="0">
                        <a:pos x="675" y="272"/>
                      </a:cxn>
                      <a:cxn ang="0">
                        <a:pos x="649" y="302"/>
                      </a:cxn>
                      <a:cxn ang="0">
                        <a:pos x="621" y="332"/>
                      </a:cxn>
                      <a:cxn ang="0">
                        <a:pos x="593" y="364"/>
                      </a:cxn>
                      <a:cxn ang="0">
                        <a:pos x="567" y="399"/>
                      </a:cxn>
                      <a:cxn ang="0">
                        <a:pos x="543" y="436"/>
                      </a:cxn>
                      <a:cxn ang="0">
                        <a:pos x="523" y="475"/>
                      </a:cxn>
                      <a:cxn ang="0">
                        <a:pos x="507" y="516"/>
                      </a:cxn>
                      <a:cxn ang="0">
                        <a:pos x="502" y="533"/>
                      </a:cxn>
                      <a:cxn ang="0">
                        <a:pos x="497" y="550"/>
                      </a:cxn>
                      <a:cxn ang="0">
                        <a:pos x="491" y="568"/>
                      </a:cxn>
                      <a:cxn ang="0">
                        <a:pos x="485" y="585"/>
                      </a:cxn>
                      <a:cxn ang="0">
                        <a:pos x="479" y="604"/>
                      </a:cxn>
                      <a:cxn ang="0">
                        <a:pos x="474" y="621"/>
                      </a:cxn>
                      <a:cxn ang="0">
                        <a:pos x="467" y="640"/>
                      </a:cxn>
                      <a:cxn ang="0">
                        <a:pos x="462" y="657"/>
                      </a:cxn>
                      <a:cxn ang="0">
                        <a:pos x="3" y="650"/>
                      </a:cxn>
                      <a:cxn ang="0">
                        <a:pos x="0" y="600"/>
                      </a:cxn>
                      <a:cxn ang="0">
                        <a:pos x="3" y="549"/>
                      </a:cxn>
                      <a:cxn ang="0">
                        <a:pos x="9" y="497"/>
                      </a:cxn>
                      <a:cxn ang="0">
                        <a:pos x="20" y="445"/>
                      </a:cxn>
                      <a:cxn ang="0">
                        <a:pos x="33" y="395"/>
                      </a:cxn>
                      <a:cxn ang="0">
                        <a:pos x="49" y="344"/>
                      </a:cxn>
                      <a:cxn ang="0">
                        <a:pos x="69" y="296"/>
                      </a:cxn>
                      <a:cxn ang="0">
                        <a:pos x="92" y="251"/>
                      </a:cxn>
                    </a:cxnLst>
                    <a:rect l="0" t="0" r="r" b="b"/>
                    <a:pathLst>
                      <a:path w="771" h="657">
                        <a:moveTo>
                          <a:pt x="92" y="251"/>
                        </a:moveTo>
                        <a:lnTo>
                          <a:pt x="100" y="235"/>
                        </a:lnTo>
                        <a:lnTo>
                          <a:pt x="109" y="221"/>
                        </a:lnTo>
                        <a:lnTo>
                          <a:pt x="118" y="207"/>
                        </a:lnTo>
                        <a:lnTo>
                          <a:pt x="129" y="194"/>
                        </a:lnTo>
                        <a:lnTo>
                          <a:pt x="137" y="186"/>
                        </a:lnTo>
                        <a:lnTo>
                          <a:pt x="144" y="178"/>
                        </a:lnTo>
                        <a:lnTo>
                          <a:pt x="152" y="170"/>
                        </a:lnTo>
                        <a:lnTo>
                          <a:pt x="158" y="162"/>
                        </a:lnTo>
                        <a:lnTo>
                          <a:pt x="166" y="154"/>
                        </a:lnTo>
                        <a:lnTo>
                          <a:pt x="173" y="146"/>
                        </a:lnTo>
                        <a:lnTo>
                          <a:pt x="181" y="139"/>
                        </a:lnTo>
                        <a:lnTo>
                          <a:pt x="189" y="132"/>
                        </a:lnTo>
                        <a:lnTo>
                          <a:pt x="220" y="108"/>
                        </a:lnTo>
                        <a:lnTo>
                          <a:pt x="253" y="86"/>
                        </a:lnTo>
                        <a:lnTo>
                          <a:pt x="286" y="66"/>
                        </a:lnTo>
                        <a:lnTo>
                          <a:pt x="322" y="50"/>
                        </a:lnTo>
                        <a:lnTo>
                          <a:pt x="358" y="36"/>
                        </a:lnTo>
                        <a:lnTo>
                          <a:pt x="395" y="22"/>
                        </a:lnTo>
                        <a:lnTo>
                          <a:pt x="433" y="13"/>
                        </a:lnTo>
                        <a:lnTo>
                          <a:pt x="470" y="5"/>
                        </a:lnTo>
                        <a:lnTo>
                          <a:pt x="507" y="1"/>
                        </a:lnTo>
                        <a:lnTo>
                          <a:pt x="543" y="0"/>
                        </a:lnTo>
                        <a:lnTo>
                          <a:pt x="579" y="1"/>
                        </a:lnTo>
                        <a:lnTo>
                          <a:pt x="613" y="5"/>
                        </a:lnTo>
                        <a:lnTo>
                          <a:pt x="645" y="12"/>
                        </a:lnTo>
                        <a:lnTo>
                          <a:pt x="675" y="22"/>
                        </a:lnTo>
                        <a:lnTo>
                          <a:pt x="702" y="36"/>
                        </a:lnTo>
                        <a:lnTo>
                          <a:pt x="727" y="52"/>
                        </a:lnTo>
                        <a:lnTo>
                          <a:pt x="751" y="74"/>
                        </a:lnTo>
                        <a:lnTo>
                          <a:pt x="766" y="97"/>
                        </a:lnTo>
                        <a:lnTo>
                          <a:pt x="771" y="121"/>
                        </a:lnTo>
                        <a:lnTo>
                          <a:pt x="768" y="143"/>
                        </a:lnTo>
                        <a:lnTo>
                          <a:pt x="759" y="167"/>
                        </a:lnTo>
                        <a:lnTo>
                          <a:pt x="745" y="193"/>
                        </a:lnTo>
                        <a:lnTo>
                          <a:pt x="725" y="218"/>
                        </a:lnTo>
                        <a:lnTo>
                          <a:pt x="702" y="245"/>
                        </a:lnTo>
                        <a:lnTo>
                          <a:pt x="675" y="272"/>
                        </a:lnTo>
                        <a:lnTo>
                          <a:pt x="649" y="302"/>
                        </a:lnTo>
                        <a:lnTo>
                          <a:pt x="621" y="332"/>
                        </a:lnTo>
                        <a:lnTo>
                          <a:pt x="593" y="364"/>
                        </a:lnTo>
                        <a:lnTo>
                          <a:pt x="567" y="399"/>
                        </a:lnTo>
                        <a:lnTo>
                          <a:pt x="543" y="436"/>
                        </a:lnTo>
                        <a:lnTo>
                          <a:pt x="523" y="475"/>
                        </a:lnTo>
                        <a:lnTo>
                          <a:pt x="507" y="516"/>
                        </a:lnTo>
                        <a:lnTo>
                          <a:pt x="502" y="533"/>
                        </a:lnTo>
                        <a:lnTo>
                          <a:pt x="497" y="550"/>
                        </a:lnTo>
                        <a:lnTo>
                          <a:pt x="491" y="568"/>
                        </a:lnTo>
                        <a:lnTo>
                          <a:pt x="485" y="585"/>
                        </a:lnTo>
                        <a:lnTo>
                          <a:pt x="479" y="604"/>
                        </a:lnTo>
                        <a:lnTo>
                          <a:pt x="474" y="621"/>
                        </a:lnTo>
                        <a:lnTo>
                          <a:pt x="467" y="640"/>
                        </a:lnTo>
                        <a:lnTo>
                          <a:pt x="462" y="657"/>
                        </a:lnTo>
                        <a:lnTo>
                          <a:pt x="3" y="650"/>
                        </a:lnTo>
                        <a:lnTo>
                          <a:pt x="0" y="600"/>
                        </a:lnTo>
                        <a:lnTo>
                          <a:pt x="3" y="549"/>
                        </a:lnTo>
                        <a:lnTo>
                          <a:pt x="9" y="497"/>
                        </a:lnTo>
                        <a:lnTo>
                          <a:pt x="20" y="445"/>
                        </a:lnTo>
                        <a:lnTo>
                          <a:pt x="33" y="395"/>
                        </a:lnTo>
                        <a:lnTo>
                          <a:pt x="49" y="344"/>
                        </a:lnTo>
                        <a:lnTo>
                          <a:pt x="69" y="296"/>
                        </a:lnTo>
                        <a:lnTo>
                          <a:pt x="92" y="251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8" name="Freeform 19"/>
                  <p:cNvSpPr>
                    <a:spLocks/>
                  </p:cNvSpPr>
                  <p:nvPr/>
                </p:nvSpPr>
                <p:spPr bwMode="auto">
                  <a:xfrm>
                    <a:off x="1981" y="2301"/>
                    <a:ext cx="303" cy="217"/>
                  </a:xfrm>
                  <a:custGeom>
                    <a:avLst/>
                    <a:gdLst/>
                    <a:ahLst/>
                    <a:cxnLst>
                      <a:cxn ang="0">
                        <a:pos x="93" y="246"/>
                      </a:cxn>
                      <a:cxn ang="0">
                        <a:pos x="117" y="207"/>
                      </a:cxn>
                      <a:cxn ang="0">
                        <a:pos x="146" y="171"/>
                      </a:cxn>
                      <a:cxn ang="0">
                        <a:pos x="181" y="138"/>
                      </a:cxn>
                      <a:cxn ang="0">
                        <a:pos x="218" y="109"/>
                      </a:cxn>
                      <a:cxn ang="0">
                        <a:pos x="258" y="82"/>
                      </a:cxn>
                      <a:cxn ang="0">
                        <a:pos x="301" y="60"/>
                      </a:cxn>
                      <a:cxn ang="0">
                        <a:pos x="346" y="40"/>
                      </a:cxn>
                      <a:cxn ang="0">
                        <a:pos x="391" y="24"/>
                      </a:cxn>
                      <a:cxn ang="0">
                        <a:pos x="438" y="12"/>
                      </a:cxn>
                      <a:cxn ang="0">
                        <a:pos x="483" y="4"/>
                      </a:cxn>
                      <a:cxn ang="0">
                        <a:pos x="527" y="0"/>
                      </a:cxn>
                      <a:cxn ang="0">
                        <a:pos x="571" y="0"/>
                      </a:cxn>
                      <a:cxn ang="0">
                        <a:pos x="612" y="5"/>
                      </a:cxn>
                      <a:cxn ang="0">
                        <a:pos x="650" y="16"/>
                      </a:cxn>
                      <a:cxn ang="0">
                        <a:pos x="684" y="29"/>
                      </a:cxn>
                      <a:cxn ang="0">
                        <a:pos x="714" y="49"/>
                      </a:cxn>
                      <a:cxn ang="0">
                        <a:pos x="736" y="70"/>
                      </a:cxn>
                      <a:cxn ang="0">
                        <a:pos x="747" y="93"/>
                      </a:cxn>
                      <a:cxn ang="0">
                        <a:pos x="751" y="114"/>
                      </a:cxn>
                      <a:cxn ang="0">
                        <a:pos x="745" y="135"/>
                      </a:cxn>
                      <a:cxn ang="0">
                        <a:pos x="734" y="157"/>
                      </a:cxn>
                      <a:cxn ang="0">
                        <a:pos x="716" y="179"/>
                      </a:cxn>
                      <a:cxn ang="0">
                        <a:pos x="694" y="203"/>
                      </a:cxn>
                      <a:cxn ang="0">
                        <a:pos x="667" y="227"/>
                      </a:cxn>
                      <a:cxn ang="0">
                        <a:pos x="639" y="253"/>
                      </a:cxn>
                      <a:cxn ang="0">
                        <a:pos x="610" y="279"/>
                      </a:cxn>
                      <a:cxn ang="0">
                        <a:pos x="579" y="307"/>
                      </a:cxn>
                      <a:cxn ang="0">
                        <a:pos x="550" y="338"/>
                      </a:cxn>
                      <a:cxn ang="0">
                        <a:pos x="523" y="371"/>
                      </a:cxn>
                      <a:cxn ang="0">
                        <a:pos x="498" y="405"/>
                      </a:cxn>
                      <a:cxn ang="0">
                        <a:pos x="478" y="443"/>
                      </a:cxn>
                      <a:cxn ang="0">
                        <a:pos x="463" y="483"/>
                      </a:cxn>
                      <a:cxn ang="0">
                        <a:pos x="458" y="503"/>
                      </a:cxn>
                      <a:cxn ang="0">
                        <a:pos x="452" y="524"/>
                      </a:cxn>
                      <a:cxn ang="0">
                        <a:pos x="446" y="544"/>
                      </a:cxn>
                      <a:cxn ang="0">
                        <a:pos x="440" y="565"/>
                      </a:cxn>
                      <a:cxn ang="0">
                        <a:pos x="434" y="586"/>
                      </a:cxn>
                      <a:cxn ang="0">
                        <a:pos x="428" y="609"/>
                      </a:cxn>
                      <a:cxn ang="0">
                        <a:pos x="422" y="630"/>
                      </a:cxn>
                      <a:cxn ang="0">
                        <a:pos x="415" y="652"/>
                      </a:cxn>
                      <a:cxn ang="0">
                        <a:pos x="2" y="646"/>
                      </a:cxn>
                      <a:cxn ang="0">
                        <a:pos x="0" y="596"/>
                      </a:cxn>
                      <a:cxn ang="0">
                        <a:pos x="2" y="545"/>
                      </a:cxn>
                      <a:cxn ang="0">
                        <a:pos x="9" y="493"/>
                      </a:cxn>
                      <a:cxn ang="0">
                        <a:pos x="20" y="441"/>
                      </a:cxn>
                      <a:cxn ang="0">
                        <a:pos x="34" y="391"/>
                      </a:cxn>
                      <a:cxn ang="0">
                        <a:pos x="51" y="340"/>
                      </a:cxn>
                      <a:cxn ang="0">
                        <a:pos x="71" y="292"/>
                      </a:cxn>
                      <a:cxn ang="0">
                        <a:pos x="93" y="246"/>
                      </a:cxn>
                    </a:cxnLst>
                    <a:rect l="0" t="0" r="r" b="b"/>
                    <a:pathLst>
                      <a:path w="751" h="652">
                        <a:moveTo>
                          <a:pt x="93" y="246"/>
                        </a:moveTo>
                        <a:lnTo>
                          <a:pt x="117" y="207"/>
                        </a:lnTo>
                        <a:lnTo>
                          <a:pt x="146" y="171"/>
                        </a:lnTo>
                        <a:lnTo>
                          <a:pt x="181" y="138"/>
                        </a:lnTo>
                        <a:lnTo>
                          <a:pt x="218" y="109"/>
                        </a:lnTo>
                        <a:lnTo>
                          <a:pt x="258" y="82"/>
                        </a:lnTo>
                        <a:lnTo>
                          <a:pt x="301" y="60"/>
                        </a:lnTo>
                        <a:lnTo>
                          <a:pt x="346" y="40"/>
                        </a:lnTo>
                        <a:lnTo>
                          <a:pt x="391" y="24"/>
                        </a:lnTo>
                        <a:lnTo>
                          <a:pt x="438" y="12"/>
                        </a:lnTo>
                        <a:lnTo>
                          <a:pt x="483" y="4"/>
                        </a:lnTo>
                        <a:lnTo>
                          <a:pt x="527" y="0"/>
                        </a:lnTo>
                        <a:lnTo>
                          <a:pt x="571" y="0"/>
                        </a:lnTo>
                        <a:lnTo>
                          <a:pt x="612" y="5"/>
                        </a:lnTo>
                        <a:lnTo>
                          <a:pt x="650" y="16"/>
                        </a:lnTo>
                        <a:lnTo>
                          <a:pt x="684" y="29"/>
                        </a:lnTo>
                        <a:lnTo>
                          <a:pt x="714" y="49"/>
                        </a:lnTo>
                        <a:lnTo>
                          <a:pt x="736" y="70"/>
                        </a:lnTo>
                        <a:lnTo>
                          <a:pt x="747" y="93"/>
                        </a:lnTo>
                        <a:lnTo>
                          <a:pt x="751" y="114"/>
                        </a:lnTo>
                        <a:lnTo>
                          <a:pt x="745" y="135"/>
                        </a:lnTo>
                        <a:lnTo>
                          <a:pt x="734" y="157"/>
                        </a:lnTo>
                        <a:lnTo>
                          <a:pt x="716" y="179"/>
                        </a:lnTo>
                        <a:lnTo>
                          <a:pt x="694" y="203"/>
                        </a:lnTo>
                        <a:lnTo>
                          <a:pt x="667" y="227"/>
                        </a:lnTo>
                        <a:lnTo>
                          <a:pt x="639" y="253"/>
                        </a:lnTo>
                        <a:lnTo>
                          <a:pt x="610" y="279"/>
                        </a:lnTo>
                        <a:lnTo>
                          <a:pt x="579" y="307"/>
                        </a:lnTo>
                        <a:lnTo>
                          <a:pt x="550" y="338"/>
                        </a:lnTo>
                        <a:lnTo>
                          <a:pt x="523" y="371"/>
                        </a:lnTo>
                        <a:lnTo>
                          <a:pt x="498" y="405"/>
                        </a:lnTo>
                        <a:lnTo>
                          <a:pt x="478" y="443"/>
                        </a:lnTo>
                        <a:lnTo>
                          <a:pt x="463" y="483"/>
                        </a:lnTo>
                        <a:lnTo>
                          <a:pt x="458" y="503"/>
                        </a:lnTo>
                        <a:lnTo>
                          <a:pt x="452" y="524"/>
                        </a:lnTo>
                        <a:lnTo>
                          <a:pt x="446" y="544"/>
                        </a:lnTo>
                        <a:lnTo>
                          <a:pt x="440" y="565"/>
                        </a:lnTo>
                        <a:lnTo>
                          <a:pt x="434" y="586"/>
                        </a:lnTo>
                        <a:lnTo>
                          <a:pt x="428" y="609"/>
                        </a:lnTo>
                        <a:lnTo>
                          <a:pt x="422" y="630"/>
                        </a:lnTo>
                        <a:lnTo>
                          <a:pt x="415" y="652"/>
                        </a:lnTo>
                        <a:lnTo>
                          <a:pt x="2" y="646"/>
                        </a:lnTo>
                        <a:lnTo>
                          <a:pt x="0" y="596"/>
                        </a:lnTo>
                        <a:lnTo>
                          <a:pt x="2" y="545"/>
                        </a:lnTo>
                        <a:lnTo>
                          <a:pt x="9" y="493"/>
                        </a:lnTo>
                        <a:lnTo>
                          <a:pt x="20" y="441"/>
                        </a:lnTo>
                        <a:lnTo>
                          <a:pt x="34" y="391"/>
                        </a:lnTo>
                        <a:lnTo>
                          <a:pt x="51" y="340"/>
                        </a:lnTo>
                        <a:lnTo>
                          <a:pt x="71" y="292"/>
                        </a:lnTo>
                        <a:lnTo>
                          <a:pt x="93" y="246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39" name="Freeform 20"/>
                  <p:cNvSpPr>
                    <a:spLocks/>
                  </p:cNvSpPr>
                  <p:nvPr/>
                </p:nvSpPr>
                <p:spPr bwMode="auto">
                  <a:xfrm>
                    <a:off x="1982" y="2302"/>
                    <a:ext cx="295" cy="216"/>
                  </a:xfrm>
                  <a:custGeom>
                    <a:avLst/>
                    <a:gdLst/>
                    <a:ahLst/>
                    <a:cxnLst>
                      <a:cxn ang="0">
                        <a:pos x="96" y="241"/>
                      </a:cxn>
                      <a:cxn ang="0">
                        <a:pos x="120" y="203"/>
                      </a:cxn>
                      <a:cxn ang="0">
                        <a:pos x="148" y="169"/>
                      </a:cxn>
                      <a:cxn ang="0">
                        <a:pos x="181" y="137"/>
                      </a:cxn>
                      <a:cxn ang="0">
                        <a:pos x="217" y="108"/>
                      </a:cxn>
                      <a:cxn ang="0">
                        <a:pos x="257" y="82"/>
                      </a:cxn>
                      <a:cxn ang="0">
                        <a:pos x="300" y="60"/>
                      </a:cxn>
                      <a:cxn ang="0">
                        <a:pos x="344" y="40"/>
                      </a:cxn>
                      <a:cxn ang="0">
                        <a:pos x="389" y="24"/>
                      </a:cxn>
                      <a:cxn ang="0">
                        <a:pos x="433" y="12"/>
                      </a:cxn>
                      <a:cxn ang="0">
                        <a:pos x="478" y="4"/>
                      </a:cxn>
                      <a:cxn ang="0">
                        <a:pos x="522" y="0"/>
                      </a:cxn>
                      <a:cxn ang="0">
                        <a:pos x="564" y="0"/>
                      </a:cxn>
                      <a:cxn ang="0">
                        <a:pos x="604" y="5"/>
                      </a:cxn>
                      <a:cxn ang="0">
                        <a:pos x="640" y="14"/>
                      </a:cxn>
                      <a:cxn ang="0">
                        <a:pos x="673" y="28"/>
                      </a:cxn>
                      <a:cxn ang="0">
                        <a:pos x="701" y="46"/>
                      </a:cxn>
                      <a:cxn ang="0">
                        <a:pos x="721" y="68"/>
                      </a:cxn>
                      <a:cxn ang="0">
                        <a:pos x="732" y="88"/>
                      </a:cxn>
                      <a:cxn ang="0">
                        <a:pos x="732" y="108"/>
                      </a:cxn>
                      <a:cxn ang="0">
                        <a:pos x="724" y="126"/>
                      </a:cxn>
                      <a:cxn ang="0">
                        <a:pos x="709" y="146"/>
                      </a:cxn>
                      <a:cxn ang="0">
                        <a:pos x="689" y="166"/>
                      </a:cxn>
                      <a:cxn ang="0">
                        <a:pos x="664" y="187"/>
                      </a:cxn>
                      <a:cxn ang="0">
                        <a:pos x="634" y="209"/>
                      </a:cxn>
                      <a:cxn ang="0">
                        <a:pos x="604" y="233"/>
                      </a:cxn>
                      <a:cxn ang="0">
                        <a:pos x="572" y="257"/>
                      </a:cxn>
                      <a:cxn ang="0">
                        <a:pos x="540" y="283"/>
                      </a:cxn>
                      <a:cxn ang="0">
                        <a:pos x="509" y="311"/>
                      </a:cxn>
                      <a:cxn ang="0">
                        <a:pos x="480" y="342"/>
                      </a:cxn>
                      <a:cxn ang="0">
                        <a:pos x="456" y="374"/>
                      </a:cxn>
                      <a:cxn ang="0">
                        <a:pos x="436" y="409"/>
                      </a:cxn>
                      <a:cxn ang="0">
                        <a:pos x="421" y="448"/>
                      </a:cxn>
                      <a:cxn ang="0">
                        <a:pos x="416" y="472"/>
                      </a:cxn>
                      <a:cxn ang="0">
                        <a:pos x="409" y="496"/>
                      </a:cxn>
                      <a:cxn ang="0">
                        <a:pos x="404" y="520"/>
                      </a:cxn>
                      <a:cxn ang="0">
                        <a:pos x="397" y="545"/>
                      </a:cxn>
                      <a:cxn ang="0">
                        <a:pos x="392" y="572"/>
                      </a:cxn>
                      <a:cxn ang="0">
                        <a:pos x="385" y="597"/>
                      </a:cxn>
                      <a:cxn ang="0">
                        <a:pos x="379" y="622"/>
                      </a:cxn>
                      <a:cxn ang="0">
                        <a:pos x="372" y="648"/>
                      </a:cxn>
                      <a:cxn ang="0">
                        <a:pos x="3" y="642"/>
                      </a:cxn>
                      <a:cxn ang="0">
                        <a:pos x="0" y="593"/>
                      </a:cxn>
                      <a:cxn ang="0">
                        <a:pos x="4" y="541"/>
                      </a:cxn>
                      <a:cxn ang="0">
                        <a:pos x="11" y="489"/>
                      </a:cxn>
                      <a:cxn ang="0">
                        <a:pos x="22" y="437"/>
                      </a:cxn>
                      <a:cxn ang="0">
                        <a:pos x="36" y="386"/>
                      </a:cxn>
                      <a:cxn ang="0">
                        <a:pos x="53" y="335"/>
                      </a:cxn>
                      <a:cxn ang="0">
                        <a:pos x="73" y="287"/>
                      </a:cxn>
                      <a:cxn ang="0">
                        <a:pos x="96" y="241"/>
                      </a:cxn>
                    </a:cxnLst>
                    <a:rect l="0" t="0" r="r" b="b"/>
                    <a:pathLst>
                      <a:path w="732" h="648">
                        <a:moveTo>
                          <a:pt x="96" y="241"/>
                        </a:moveTo>
                        <a:lnTo>
                          <a:pt x="120" y="203"/>
                        </a:lnTo>
                        <a:lnTo>
                          <a:pt x="148" y="169"/>
                        </a:lnTo>
                        <a:lnTo>
                          <a:pt x="181" y="137"/>
                        </a:lnTo>
                        <a:lnTo>
                          <a:pt x="217" y="108"/>
                        </a:lnTo>
                        <a:lnTo>
                          <a:pt x="257" y="82"/>
                        </a:lnTo>
                        <a:lnTo>
                          <a:pt x="300" y="60"/>
                        </a:lnTo>
                        <a:lnTo>
                          <a:pt x="344" y="40"/>
                        </a:lnTo>
                        <a:lnTo>
                          <a:pt x="389" y="24"/>
                        </a:lnTo>
                        <a:lnTo>
                          <a:pt x="433" y="12"/>
                        </a:lnTo>
                        <a:lnTo>
                          <a:pt x="478" y="4"/>
                        </a:lnTo>
                        <a:lnTo>
                          <a:pt x="522" y="0"/>
                        </a:lnTo>
                        <a:lnTo>
                          <a:pt x="564" y="0"/>
                        </a:lnTo>
                        <a:lnTo>
                          <a:pt x="604" y="5"/>
                        </a:lnTo>
                        <a:lnTo>
                          <a:pt x="640" y="14"/>
                        </a:lnTo>
                        <a:lnTo>
                          <a:pt x="673" y="28"/>
                        </a:lnTo>
                        <a:lnTo>
                          <a:pt x="701" y="46"/>
                        </a:lnTo>
                        <a:lnTo>
                          <a:pt x="721" y="68"/>
                        </a:lnTo>
                        <a:lnTo>
                          <a:pt x="732" y="88"/>
                        </a:lnTo>
                        <a:lnTo>
                          <a:pt x="732" y="108"/>
                        </a:lnTo>
                        <a:lnTo>
                          <a:pt x="724" y="126"/>
                        </a:lnTo>
                        <a:lnTo>
                          <a:pt x="709" y="146"/>
                        </a:lnTo>
                        <a:lnTo>
                          <a:pt x="689" y="166"/>
                        </a:lnTo>
                        <a:lnTo>
                          <a:pt x="664" y="187"/>
                        </a:lnTo>
                        <a:lnTo>
                          <a:pt x="634" y="209"/>
                        </a:lnTo>
                        <a:lnTo>
                          <a:pt x="604" y="233"/>
                        </a:lnTo>
                        <a:lnTo>
                          <a:pt x="572" y="257"/>
                        </a:lnTo>
                        <a:lnTo>
                          <a:pt x="540" y="283"/>
                        </a:lnTo>
                        <a:lnTo>
                          <a:pt x="509" y="311"/>
                        </a:lnTo>
                        <a:lnTo>
                          <a:pt x="480" y="342"/>
                        </a:lnTo>
                        <a:lnTo>
                          <a:pt x="456" y="374"/>
                        </a:lnTo>
                        <a:lnTo>
                          <a:pt x="436" y="409"/>
                        </a:lnTo>
                        <a:lnTo>
                          <a:pt x="421" y="448"/>
                        </a:lnTo>
                        <a:lnTo>
                          <a:pt x="416" y="472"/>
                        </a:lnTo>
                        <a:lnTo>
                          <a:pt x="409" y="496"/>
                        </a:lnTo>
                        <a:lnTo>
                          <a:pt x="404" y="520"/>
                        </a:lnTo>
                        <a:lnTo>
                          <a:pt x="397" y="545"/>
                        </a:lnTo>
                        <a:lnTo>
                          <a:pt x="392" y="572"/>
                        </a:lnTo>
                        <a:lnTo>
                          <a:pt x="385" y="597"/>
                        </a:lnTo>
                        <a:lnTo>
                          <a:pt x="379" y="622"/>
                        </a:lnTo>
                        <a:lnTo>
                          <a:pt x="372" y="648"/>
                        </a:lnTo>
                        <a:lnTo>
                          <a:pt x="3" y="642"/>
                        </a:lnTo>
                        <a:lnTo>
                          <a:pt x="0" y="593"/>
                        </a:lnTo>
                        <a:lnTo>
                          <a:pt x="4" y="541"/>
                        </a:lnTo>
                        <a:lnTo>
                          <a:pt x="11" y="489"/>
                        </a:lnTo>
                        <a:lnTo>
                          <a:pt x="22" y="437"/>
                        </a:lnTo>
                        <a:lnTo>
                          <a:pt x="36" y="386"/>
                        </a:lnTo>
                        <a:lnTo>
                          <a:pt x="53" y="335"/>
                        </a:lnTo>
                        <a:lnTo>
                          <a:pt x="73" y="287"/>
                        </a:lnTo>
                        <a:lnTo>
                          <a:pt x="96" y="241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0" name="Freeform 21"/>
                  <p:cNvSpPr>
                    <a:spLocks/>
                  </p:cNvSpPr>
                  <p:nvPr/>
                </p:nvSpPr>
                <p:spPr bwMode="auto">
                  <a:xfrm>
                    <a:off x="1983" y="2304"/>
                    <a:ext cx="288" cy="214"/>
                  </a:xfrm>
                  <a:custGeom>
                    <a:avLst/>
                    <a:gdLst/>
                    <a:ahLst/>
                    <a:cxnLst>
                      <a:cxn ang="0">
                        <a:pos x="97" y="234"/>
                      </a:cxn>
                      <a:cxn ang="0">
                        <a:pos x="120" y="198"/>
                      </a:cxn>
                      <a:cxn ang="0">
                        <a:pos x="148" y="165"/>
                      </a:cxn>
                      <a:cxn ang="0">
                        <a:pos x="180" y="133"/>
                      </a:cxn>
                      <a:cxn ang="0">
                        <a:pos x="216" y="105"/>
                      </a:cxn>
                      <a:cxn ang="0">
                        <a:pos x="256" y="80"/>
                      </a:cxn>
                      <a:cxn ang="0">
                        <a:pos x="297" y="59"/>
                      </a:cxn>
                      <a:cxn ang="0">
                        <a:pos x="340" y="39"/>
                      </a:cxn>
                      <a:cxn ang="0">
                        <a:pos x="385" y="24"/>
                      </a:cxn>
                      <a:cxn ang="0">
                        <a:pos x="429" y="12"/>
                      </a:cxn>
                      <a:cxn ang="0">
                        <a:pos x="473" y="4"/>
                      </a:cxn>
                      <a:cxn ang="0">
                        <a:pos x="516" y="0"/>
                      </a:cxn>
                      <a:cxn ang="0">
                        <a:pos x="557" y="0"/>
                      </a:cxn>
                      <a:cxn ang="0">
                        <a:pos x="594" y="4"/>
                      </a:cxn>
                      <a:cxn ang="0">
                        <a:pos x="630" y="12"/>
                      </a:cxn>
                      <a:cxn ang="0">
                        <a:pos x="661" y="25"/>
                      </a:cxn>
                      <a:cxn ang="0">
                        <a:pos x="688" y="44"/>
                      </a:cxn>
                      <a:cxn ang="0">
                        <a:pos x="706" y="64"/>
                      </a:cxn>
                      <a:cxn ang="0">
                        <a:pos x="713" y="83"/>
                      </a:cxn>
                      <a:cxn ang="0">
                        <a:pos x="710" y="100"/>
                      </a:cxn>
                      <a:cxn ang="0">
                        <a:pos x="700" y="119"/>
                      </a:cxn>
                      <a:cxn ang="0">
                        <a:pos x="682" y="136"/>
                      </a:cxn>
                      <a:cxn ang="0">
                        <a:pos x="658" y="153"/>
                      </a:cxn>
                      <a:cxn ang="0">
                        <a:pos x="630" y="172"/>
                      </a:cxn>
                      <a:cxn ang="0">
                        <a:pos x="598" y="190"/>
                      </a:cxn>
                      <a:cxn ang="0">
                        <a:pos x="565" y="212"/>
                      </a:cxn>
                      <a:cxn ang="0">
                        <a:pos x="530" y="233"/>
                      </a:cxn>
                      <a:cxn ang="0">
                        <a:pos x="497" y="257"/>
                      </a:cxn>
                      <a:cxn ang="0">
                        <a:pos x="465" y="283"/>
                      </a:cxn>
                      <a:cxn ang="0">
                        <a:pos x="434" y="311"/>
                      </a:cxn>
                      <a:cxn ang="0">
                        <a:pos x="410" y="342"/>
                      </a:cxn>
                      <a:cxn ang="0">
                        <a:pos x="390" y="377"/>
                      </a:cxn>
                      <a:cxn ang="0">
                        <a:pos x="377" y="414"/>
                      </a:cxn>
                      <a:cxn ang="0">
                        <a:pos x="372" y="440"/>
                      </a:cxn>
                      <a:cxn ang="0">
                        <a:pos x="365" y="467"/>
                      </a:cxn>
                      <a:cxn ang="0">
                        <a:pos x="360" y="496"/>
                      </a:cxn>
                      <a:cxn ang="0">
                        <a:pos x="355" y="524"/>
                      </a:cxn>
                      <a:cxn ang="0">
                        <a:pos x="348" y="555"/>
                      </a:cxn>
                      <a:cxn ang="0">
                        <a:pos x="343" y="584"/>
                      </a:cxn>
                      <a:cxn ang="0">
                        <a:pos x="336" y="613"/>
                      </a:cxn>
                      <a:cxn ang="0">
                        <a:pos x="329" y="643"/>
                      </a:cxn>
                      <a:cxn ang="0">
                        <a:pos x="2" y="637"/>
                      </a:cxn>
                      <a:cxn ang="0">
                        <a:pos x="0" y="588"/>
                      </a:cxn>
                      <a:cxn ang="0">
                        <a:pos x="3" y="536"/>
                      </a:cxn>
                      <a:cxn ang="0">
                        <a:pos x="10" y="484"/>
                      </a:cxn>
                      <a:cxn ang="0">
                        <a:pos x="22" y="432"/>
                      </a:cxn>
                      <a:cxn ang="0">
                        <a:pos x="36" y="381"/>
                      </a:cxn>
                      <a:cxn ang="0">
                        <a:pos x="55" y="330"/>
                      </a:cxn>
                      <a:cxn ang="0">
                        <a:pos x="75" y="281"/>
                      </a:cxn>
                      <a:cxn ang="0">
                        <a:pos x="97" y="234"/>
                      </a:cxn>
                    </a:cxnLst>
                    <a:rect l="0" t="0" r="r" b="b"/>
                    <a:pathLst>
                      <a:path w="713" h="643">
                        <a:moveTo>
                          <a:pt x="97" y="234"/>
                        </a:moveTo>
                        <a:lnTo>
                          <a:pt x="120" y="198"/>
                        </a:lnTo>
                        <a:lnTo>
                          <a:pt x="148" y="165"/>
                        </a:lnTo>
                        <a:lnTo>
                          <a:pt x="180" y="133"/>
                        </a:lnTo>
                        <a:lnTo>
                          <a:pt x="216" y="105"/>
                        </a:lnTo>
                        <a:lnTo>
                          <a:pt x="256" y="80"/>
                        </a:lnTo>
                        <a:lnTo>
                          <a:pt x="297" y="59"/>
                        </a:lnTo>
                        <a:lnTo>
                          <a:pt x="340" y="39"/>
                        </a:lnTo>
                        <a:lnTo>
                          <a:pt x="385" y="24"/>
                        </a:lnTo>
                        <a:lnTo>
                          <a:pt x="429" y="12"/>
                        </a:lnTo>
                        <a:lnTo>
                          <a:pt x="473" y="4"/>
                        </a:lnTo>
                        <a:lnTo>
                          <a:pt x="516" y="0"/>
                        </a:lnTo>
                        <a:lnTo>
                          <a:pt x="557" y="0"/>
                        </a:lnTo>
                        <a:lnTo>
                          <a:pt x="594" y="4"/>
                        </a:lnTo>
                        <a:lnTo>
                          <a:pt x="630" y="12"/>
                        </a:lnTo>
                        <a:lnTo>
                          <a:pt x="661" y="25"/>
                        </a:lnTo>
                        <a:lnTo>
                          <a:pt x="688" y="44"/>
                        </a:lnTo>
                        <a:lnTo>
                          <a:pt x="706" y="64"/>
                        </a:lnTo>
                        <a:lnTo>
                          <a:pt x="713" y="83"/>
                        </a:lnTo>
                        <a:lnTo>
                          <a:pt x="710" y="100"/>
                        </a:lnTo>
                        <a:lnTo>
                          <a:pt x="700" y="119"/>
                        </a:lnTo>
                        <a:lnTo>
                          <a:pt x="682" y="136"/>
                        </a:lnTo>
                        <a:lnTo>
                          <a:pt x="658" y="153"/>
                        </a:lnTo>
                        <a:lnTo>
                          <a:pt x="630" y="172"/>
                        </a:lnTo>
                        <a:lnTo>
                          <a:pt x="598" y="190"/>
                        </a:lnTo>
                        <a:lnTo>
                          <a:pt x="565" y="212"/>
                        </a:lnTo>
                        <a:lnTo>
                          <a:pt x="530" y="233"/>
                        </a:lnTo>
                        <a:lnTo>
                          <a:pt x="497" y="257"/>
                        </a:lnTo>
                        <a:lnTo>
                          <a:pt x="465" y="283"/>
                        </a:lnTo>
                        <a:lnTo>
                          <a:pt x="434" y="311"/>
                        </a:lnTo>
                        <a:lnTo>
                          <a:pt x="410" y="342"/>
                        </a:lnTo>
                        <a:lnTo>
                          <a:pt x="390" y="377"/>
                        </a:lnTo>
                        <a:lnTo>
                          <a:pt x="377" y="414"/>
                        </a:lnTo>
                        <a:lnTo>
                          <a:pt x="372" y="440"/>
                        </a:lnTo>
                        <a:lnTo>
                          <a:pt x="365" y="467"/>
                        </a:lnTo>
                        <a:lnTo>
                          <a:pt x="360" y="496"/>
                        </a:lnTo>
                        <a:lnTo>
                          <a:pt x="355" y="524"/>
                        </a:lnTo>
                        <a:lnTo>
                          <a:pt x="348" y="555"/>
                        </a:lnTo>
                        <a:lnTo>
                          <a:pt x="343" y="584"/>
                        </a:lnTo>
                        <a:lnTo>
                          <a:pt x="336" y="613"/>
                        </a:lnTo>
                        <a:lnTo>
                          <a:pt x="329" y="643"/>
                        </a:lnTo>
                        <a:lnTo>
                          <a:pt x="2" y="637"/>
                        </a:lnTo>
                        <a:lnTo>
                          <a:pt x="0" y="588"/>
                        </a:lnTo>
                        <a:lnTo>
                          <a:pt x="3" y="536"/>
                        </a:lnTo>
                        <a:lnTo>
                          <a:pt x="10" y="484"/>
                        </a:lnTo>
                        <a:lnTo>
                          <a:pt x="22" y="432"/>
                        </a:lnTo>
                        <a:lnTo>
                          <a:pt x="36" y="381"/>
                        </a:lnTo>
                        <a:lnTo>
                          <a:pt x="55" y="330"/>
                        </a:lnTo>
                        <a:lnTo>
                          <a:pt x="75" y="281"/>
                        </a:lnTo>
                        <a:lnTo>
                          <a:pt x="97" y="23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1" name="Freeform 22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90" cy="195"/>
                  </a:xfrm>
                  <a:custGeom>
                    <a:avLst/>
                    <a:gdLst/>
                    <a:ahLst/>
                    <a:cxnLst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217" y="19"/>
                      </a:cxn>
                      <a:cxn ang="0">
                        <a:pos x="1217" y="65"/>
                      </a:cxn>
                      <a:cxn ang="0">
                        <a:pos x="1217" y="113"/>
                      </a:cxn>
                      <a:cxn ang="0">
                        <a:pos x="1217" y="160"/>
                      </a:cxn>
                      <a:cxn ang="0">
                        <a:pos x="1217" y="207"/>
                      </a:cxn>
                      <a:cxn ang="0">
                        <a:pos x="1217" y="301"/>
                      </a:cxn>
                      <a:cxn ang="0">
                        <a:pos x="1217" y="395"/>
                      </a:cxn>
                      <a:cxn ang="0">
                        <a:pos x="1217" y="489"/>
                      </a:cxn>
                      <a:cxn ang="0">
                        <a:pos x="1217" y="584"/>
                      </a:cxn>
                      <a:cxn ang="0">
                        <a:pos x="1" y="567"/>
                      </a:cxn>
                    </a:cxnLst>
                    <a:rect l="0" t="0" r="r" b="b"/>
                    <a:pathLst>
                      <a:path w="1217" h="584">
                        <a:moveTo>
                          <a:pt x="1" y="567"/>
                        </a:move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217" y="19"/>
                        </a:lnTo>
                        <a:lnTo>
                          <a:pt x="1217" y="65"/>
                        </a:lnTo>
                        <a:lnTo>
                          <a:pt x="1217" y="113"/>
                        </a:lnTo>
                        <a:lnTo>
                          <a:pt x="1217" y="160"/>
                        </a:lnTo>
                        <a:lnTo>
                          <a:pt x="1217" y="207"/>
                        </a:lnTo>
                        <a:lnTo>
                          <a:pt x="1217" y="301"/>
                        </a:lnTo>
                        <a:lnTo>
                          <a:pt x="1217" y="395"/>
                        </a:lnTo>
                        <a:lnTo>
                          <a:pt x="1217" y="489"/>
                        </a:lnTo>
                        <a:lnTo>
                          <a:pt x="1217" y="584"/>
                        </a:lnTo>
                        <a:lnTo>
                          <a:pt x="1" y="567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2" name="Freeform 23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76" cy="194"/>
                  </a:xfrm>
                  <a:custGeom>
                    <a:avLst/>
                    <a:gdLst/>
                    <a:ahLst/>
                    <a:cxnLst>
                      <a:cxn ang="0">
                        <a:pos x="1184" y="17"/>
                      </a:cxn>
                      <a:cxn ang="0">
                        <a:pos x="1182" y="158"/>
                      </a:cxn>
                      <a:cxn ang="0">
                        <a:pos x="1182" y="299"/>
                      </a:cxn>
                      <a:cxn ang="0">
                        <a:pos x="1182" y="442"/>
                      </a:cxn>
                      <a:cxn ang="0">
                        <a:pos x="1181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84" y="17"/>
                      </a:cxn>
                    </a:cxnLst>
                    <a:rect l="0" t="0" r="r" b="b"/>
                    <a:pathLst>
                      <a:path w="1184" h="582">
                        <a:moveTo>
                          <a:pt x="1184" y="17"/>
                        </a:moveTo>
                        <a:lnTo>
                          <a:pt x="1182" y="158"/>
                        </a:lnTo>
                        <a:lnTo>
                          <a:pt x="1182" y="299"/>
                        </a:lnTo>
                        <a:lnTo>
                          <a:pt x="1182" y="442"/>
                        </a:lnTo>
                        <a:lnTo>
                          <a:pt x="1181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84" y="1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3" name="Freeform 24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59" cy="194"/>
                  </a:xfrm>
                  <a:custGeom>
                    <a:avLst/>
                    <a:gdLst/>
                    <a:ahLst/>
                    <a:cxnLst>
                      <a:cxn ang="0">
                        <a:pos x="1142" y="17"/>
                      </a:cxn>
                      <a:cxn ang="0">
                        <a:pos x="1141" y="158"/>
                      </a:cxn>
                      <a:cxn ang="0">
                        <a:pos x="1141" y="299"/>
                      </a:cxn>
                      <a:cxn ang="0">
                        <a:pos x="1140" y="442"/>
                      </a:cxn>
                      <a:cxn ang="0">
                        <a:pos x="1138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42" y="17"/>
                      </a:cxn>
                    </a:cxnLst>
                    <a:rect l="0" t="0" r="r" b="b"/>
                    <a:pathLst>
                      <a:path w="1142" h="582">
                        <a:moveTo>
                          <a:pt x="1142" y="17"/>
                        </a:moveTo>
                        <a:lnTo>
                          <a:pt x="1141" y="158"/>
                        </a:lnTo>
                        <a:lnTo>
                          <a:pt x="1141" y="299"/>
                        </a:lnTo>
                        <a:lnTo>
                          <a:pt x="1140" y="442"/>
                        </a:lnTo>
                        <a:lnTo>
                          <a:pt x="1138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42" y="17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4" name="Freeform 25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42" cy="194"/>
                  </a:xfrm>
                  <a:custGeom>
                    <a:avLst/>
                    <a:gdLst/>
                    <a:ahLst/>
                    <a:cxnLst>
                      <a:cxn ang="0">
                        <a:pos x="1099" y="16"/>
                      </a:cxn>
                      <a:cxn ang="0">
                        <a:pos x="1097" y="157"/>
                      </a:cxn>
                      <a:cxn ang="0">
                        <a:pos x="1097" y="299"/>
                      </a:cxn>
                      <a:cxn ang="0">
                        <a:pos x="1096" y="440"/>
                      </a:cxn>
                      <a:cxn ang="0">
                        <a:pos x="1095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99" y="16"/>
                      </a:cxn>
                    </a:cxnLst>
                    <a:rect l="0" t="0" r="r" b="b"/>
                    <a:pathLst>
                      <a:path w="1099" h="582">
                        <a:moveTo>
                          <a:pt x="1099" y="16"/>
                        </a:moveTo>
                        <a:lnTo>
                          <a:pt x="1097" y="157"/>
                        </a:lnTo>
                        <a:lnTo>
                          <a:pt x="1097" y="299"/>
                        </a:lnTo>
                        <a:lnTo>
                          <a:pt x="1096" y="440"/>
                        </a:lnTo>
                        <a:lnTo>
                          <a:pt x="1095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99" y="16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5" name="Freeform 26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24" cy="194"/>
                  </a:xfrm>
                  <a:custGeom>
                    <a:avLst/>
                    <a:gdLst/>
                    <a:ahLst/>
                    <a:cxnLst>
                      <a:cxn ang="0">
                        <a:pos x="1053" y="16"/>
                      </a:cxn>
                      <a:cxn ang="0">
                        <a:pos x="1052" y="157"/>
                      </a:cxn>
                      <a:cxn ang="0">
                        <a:pos x="1051" y="298"/>
                      </a:cxn>
                      <a:cxn ang="0">
                        <a:pos x="1049" y="440"/>
                      </a:cxn>
                      <a:cxn ang="0">
                        <a:pos x="1048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53" y="16"/>
                      </a:cxn>
                    </a:cxnLst>
                    <a:rect l="0" t="0" r="r" b="b"/>
                    <a:pathLst>
                      <a:path w="1053" h="581">
                        <a:moveTo>
                          <a:pt x="1053" y="16"/>
                        </a:moveTo>
                        <a:lnTo>
                          <a:pt x="1052" y="157"/>
                        </a:lnTo>
                        <a:lnTo>
                          <a:pt x="1051" y="298"/>
                        </a:lnTo>
                        <a:lnTo>
                          <a:pt x="1049" y="440"/>
                        </a:lnTo>
                        <a:lnTo>
                          <a:pt x="1048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53" y="16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6" name="Freeform 27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05" cy="194"/>
                  </a:xfrm>
                  <a:custGeom>
                    <a:avLst/>
                    <a:gdLst/>
                    <a:ahLst/>
                    <a:cxnLst>
                      <a:cxn ang="0">
                        <a:pos x="1005" y="15"/>
                      </a:cxn>
                      <a:cxn ang="0">
                        <a:pos x="1004" y="156"/>
                      </a:cxn>
                      <a:cxn ang="0">
                        <a:pos x="1003" y="298"/>
                      </a:cxn>
                      <a:cxn ang="0">
                        <a:pos x="1001" y="439"/>
                      </a:cxn>
                      <a:cxn ang="0">
                        <a:pos x="1000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05" y="15"/>
                      </a:cxn>
                    </a:cxnLst>
                    <a:rect l="0" t="0" r="r" b="b"/>
                    <a:pathLst>
                      <a:path w="1005" h="581">
                        <a:moveTo>
                          <a:pt x="1005" y="15"/>
                        </a:moveTo>
                        <a:lnTo>
                          <a:pt x="1004" y="156"/>
                        </a:lnTo>
                        <a:lnTo>
                          <a:pt x="1003" y="298"/>
                        </a:lnTo>
                        <a:lnTo>
                          <a:pt x="1001" y="439"/>
                        </a:lnTo>
                        <a:lnTo>
                          <a:pt x="1000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05" y="15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7" name="Freeform 28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84" cy="193"/>
                  </a:xfrm>
                  <a:custGeom>
                    <a:avLst/>
                    <a:gdLst/>
                    <a:ahLst/>
                    <a:cxnLst>
                      <a:cxn ang="0">
                        <a:pos x="956" y="15"/>
                      </a:cxn>
                      <a:cxn ang="0">
                        <a:pos x="955" y="156"/>
                      </a:cxn>
                      <a:cxn ang="0">
                        <a:pos x="953" y="297"/>
                      </a:cxn>
                      <a:cxn ang="0">
                        <a:pos x="951" y="439"/>
                      </a:cxn>
                      <a:cxn ang="0">
                        <a:pos x="949" y="580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56" y="15"/>
                      </a:cxn>
                    </a:cxnLst>
                    <a:rect l="0" t="0" r="r" b="b"/>
                    <a:pathLst>
                      <a:path w="956" h="580">
                        <a:moveTo>
                          <a:pt x="956" y="15"/>
                        </a:moveTo>
                        <a:lnTo>
                          <a:pt x="955" y="156"/>
                        </a:lnTo>
                        <a:lnTo>
                          <a:pt x="953" y="297"/>
                        </a:lnTo>
                        <a:lnTo>
                          <a:pt x="951" y="439"/>
                        </a:lnTo>
                        <a:lnTo>
                          <a:pt x="949" y="580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56" y="15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8" name="Freeform 29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64" cy="193"/>
                  </a:xfrm>
                  <a:custGeom>
                    <a:avLst/>
                    <a:gdLst/>
                    <a:ahLst/>
                    <a:cxnLst>
                      <a:cxn ang="0">
                        <a:pos x="905" y="15"/>
                      </a:cxn>
                      <a:cxn ang="0">
                        <a:pos x="904" y="156"/>
                      </a:cxn>
                      <a:cxn ang="0">
                        <a:pos x="901" y="297"/>
                      </a:cxn>
                      <a:cxn ang="0">
                        <a:pos x="900" y="438"/>
                      </a:cxn>
                      <a:cxn ang="0">
                        <a:pos x="897" y="579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05" y="15"/>
                      </a:cxn>
                    </a:cxnLst>
                    <a:rect l="0" t="0" r="r" b="b"/>
                    <a:pathLst>
                      <a:path w="905" h="579">
                        <a:moveTo>
                          <a:pt x="905" y="15"/>
                        </a:moveTo>
                        <a:lnTo>
                          <a:pt x="904" y="156"/>
                        </a:lnTo>
                        <a:lnTo>
                          <a:pt x="901" y="297"/>
                        </a:lnTo>
                        <a:lnTo>
                          <a:pt x="900" y="438"/>
                        </a:lnTo>
                        <a:lnTo>
                          <a:pt x="897" y="579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05" y="15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49" name="Freeform 30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43" cy="193"/>
                  </a:xfrm>
                  <a:custGeom>
                    <a:avLst/>
                    <a:gdLst/>
                    <a:ahLst/>
                    <a:cxnLst>
                      <a:cxn ang="0">
                        <a:pos x="851" y="13"/>
                      </a:cxn>
                      <a:cxn ang="0">
                        <a:pos x="850" y="154"/>
                      </a:cxn>
                      <a:cxn ang="0">
                        <a:pos x="847" y="295"/>
                      </a:cxn>
                      <a:cxn ang="0">
                        <a:pos x="846" y="436"/>
                      </a:cxn>
                      <a:cxn ang="0">
                        <a:pos x="843" y="579"/>
                      </a:cxn>
                      <a:cxn ang="0">
                        <a:pos x="2" y="567"/>
                      </a:cxn>
                      <a:cxn ang="0">
                        <a:pos x="2" y="426"/>
                      </a:cxn>
                      <a:cxn ang="0">
                        <a:pos x="2" y="283"/>
                      </a:cxn>
                      <a:cxn ang="0">
                        <a:pos x="2" y="142"/>
                      </a:cxn>
                      <a:cxn ang="0">
                        <a:pos x="0" y="0"/>
                      </a:cxn>
                      <a:cxn ang="0">
                        <a:pos x="851" y="13"/>
                      </a:cxn>
                    </a:cxnLst>
                    <a:rect l="0" t="0" r="r" b="b"/>
                    <a:pathLst>
                      <a:path w="851" h="579">
                        <a:moveTo>
                          <a:pt x="851" y="13"/>
                        </a:moveTo>
                        <a:lnTo>
                          <a:pt x="850" y="154"/>
                        </a:lnTo>
                        <a:lnTo>
                          <a:pt x="847" y="295"/>
                        </a:lnTo>
                        <a:lnTo>
                          <a:pt x="846" y="436"/>
                        </a:lnTo>
                        <a:lnTo>
                          <a:pt x="843" y="579"/>
                        </a:lnTo>
                        <a:lnTo>
                          <a:pt x="2" y="567"/>
                        </a:lnTo>
                        <a:lnTo>
                          <a:pt x="2" y="426"/>
                        </a:lnTo>
                        <a:lnTo>
                          <a:pt x="2" y="283"/>
                        </a:lnTo>
                        <a:lnTo>
                          <a:pt x="2" y="142"/>
                        </a:lnTo>
                        <a:lnTo>
                          <a:pt x="0" y="0"/>
                        </a:lnTo>
                        <a:lnTo>
                          <a:pt x="851" y="13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0" name="Freeform 31"/>
                  <p:cNvSpPr>
                    <a:spLocks/>
                  </p:cNvSpPr>
                  <p:nvPr/>
                </p:nvSpPr>
                <p:spPr bwMode="auto">
                  <a:xfrm>
                    <a:off x="1971" y="2509"/>
                    <a:ext cx="320" cy="192"/>
                  </a:xfrm>
                  <a:custGeom>
                    <a:avLst/>
                    <a:gdLst/>
                    <a:ahLst/>
                    <a:cxnLst>
                      <a:cxn ang="0">
                        <a:pos x="792" y="11"/>
                      </a:cxn>
                      <a:cxn ang="0">
                        <a:pos x="791" y="152"/>
                      </a:cxn>
                      <a:cxn ang="0">
                        <a:pos x="788" y="293"/>
                      </a:cxn>
                      <a:cxn ang="0">
                        <a:pos x="787" y="435"/>
                      </a:cxn>
                      <a:cxn ang="0">
                        <a:pos x="784" y="576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792" y="11"/>
                      </a:cxn>
                    </a:cxnLst>
                    <a:rect l="0" t="0" r="r" b="b"/>
                    <a:pathLst>
                      <a:path w="792" h="576">
                        <a:moveTo>
                          <a:pt x="792" y="11"/>
                        </a:moveTo>
                        <a:lnTo>
                          <a:pt x="791" y="152"/>
                        </a:lnTo>
                        <a:lnTo>
                          <a:pt x="788" y="293"/>
                        </a:lnTo>
                        <a:lnTo>
                          <a:pt x="787" y="435"/>
                        </a:lnTo>
                        <a:lnTo>
                          <a:pt x="784" y="576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792" y="11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1" name="Freeform 32"/>
                  <p:cNvSpPr>
                    <a:spLocks/>
                  </p:cNvSpPr>
                  <p:nvPr/>
                </p:nvSpPr>
                <p:spPr bwMode="auto">
                  <a:xfrm>
                    <a:off x="1973" y="2509"/>
                    <a:ext cx="297" cy="192"/>
                  </a:xfrm>
                  <a:custGeom>
                    <a:avLst/>
                    <a:gdLst/>
                    <a:ahLst/>
                    <a:cxnLst>
                      <a:cxn ang="0">
                        <a:pos x="738" y="11"/>
                      </a:cxn>
                      <a:cxn ang="0">
                        <a:pos x="736" y="152"/>
                      </a:cxn>
                      <a:cxn ang="0">
                        <a:pos x="733" y="293"/>
                      </a:cxn>
                      <a:cxn ang="0">
                        <a:pos x="732" y="434"/>
                      </a:cxn>
                      <a:cxn ang="0">
                        <a:pos x="729" y="576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2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738" y="11"/>
                      </a:cxn>
                    </a:cxnLst>
                    <a:rect l="0" t="0" r="r" b="b"/>
                    <a:pathLst>
                      <a:path w="738" h="576">
                        <a:moveTo>
                          <a:pt x="738" y="11"/>
                        </a:moveTo>
                        <a:lnTo>
                          <a:pt x="736" y="152"/>
                        </a:lnTo>
                        <a:lnTo>
                          <a:pt x="733" y="293"/>
                        </a:lnTo>
                        <a:lnTo>
                          <a:pt x="732" y="434"/>
                        </a:lnTo>
                        <a:lnTo>
                          <a:pt x="729" y="576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2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738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2" name="Freeform 33"/>
                  <p:cNvSpPr>
                    <a:spLocks/>
                  </p:cNvSpPr>
                  <p:nvPr/>
                </p:nvSpPr>
                <p:spPr bwMode="auto">
                  <a:xfrm>
                    <a:off x="1975" y="2509"/>
                    <a:ext cx="273" cy="192"/>
                  </a:xfrm>
                  <a:custGeom>
                    <a:avLst/>
                    <a:gdLst/>
                    <a:ahLst/>
                    <a:cxnLst>
                      <a:cxn ang="0">
                        <a:pos x="679" y="10"/>
                      </a:cxn>
                      <a:cxn ang="0">
                        <a:pos x="678" y="151"/>
                      </a:cxn>
                      <a:cxn ang="0">
                        <a:pos x="675" y="292"/>
                      </a:cxn>
                      <a:cxn ang="0">
                        <a:pos x="674" y="434"/>
                      </a:cxn>
                      <a:cxn ang="0">
                        <a:pos x="671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79" y="10"/>
                      </a:cxn>
                    </a:cxnLst>
                    <a:rect l="0" t="0" r="r" b="b"/>
                    <a:pathLst>
                      <a:path w="679" h="575">
                        <a:moveTo>
                          <a:pt x="679" y="10"/>
                        </a:moveTo>
                        <a:lnTo>
                          <a:pt x="678" y="151"/>
                        </a:lnTo>
                        <a:lnTo>
                          <a:pt x="675" y="292"/>
                        </a:lnTo>
                        <a:lnTo>
                          <a:pt x="674" y="434"/>
                        </a:lnTo>
                        <a:lnTo>
                          <a:pt x="671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79" y="1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3" name="Freeform 34"/>
                  <p:cNvSpPr>
                    <a:spLocks/>
                  </p:cNvSpPr>
                  <p:nvPr/>
                </p:nvSpPr>
                <p:spPr bwMode="auto">
                  <a:xfrm>
                    <a:off x="1976" y="2509"/>
                    <a:ext cx="252" cy="192"/>
                  </a:xfrm>
                  <a:custGeom>
                    <a:avLst/>
                    <a:gdLst/>
                    <a:ahLst/>
                    <a:cxnLst>
                      <a:cxn ang="0">
                        <a:pos x="624" y="10"/>
                      </a:cxn>
                      <a:cxn ang="0">
                        <a:pos x="623" y="151"/>
                      </a:cxn>
                      <a:cxn ang="0">
                        <a:pos x="620" y="292"/>
                      </a:cxn>
                      <a:cxn ang="0">
                        <a:pos x="619" y="434"/>
                      </a:cxn>
                      <a:cxn ang="0">
                        <a:pos x="616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24" y="10"/>
                      </a:cxn>
                    </a:cxnLst>
                    <a:rect l="0" t="0" r="r" b="b"/>
                    <a:pathLst>
                      <a:path w="624" h="575">
                        <a:moveTo>
                          <a:pt x="624" y="10"/>
                        </a:moveTo>
                        <a:lnTo>
                          <a:pt x="623" y="151"/>
                        </a:lnTo>
                        <a:lnTo>
                          <a:pt x="620" y="292"/>
                        </a:lnTo>
                        <a:lnTo>
                          <a:pt x="619" y="434"/>
                        </a:lnTo>
                        <a:lnTo>
                          <a:pt x="616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24" y="1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4" name="Freeform 35"/>
                  <p:cNvSpPr>
                    <a:spLocks/>
                  </p:cNvSpPr>
                  <p:nvPr/>
                </p:nvSpPr>
                <p:spPr bwMode="auto">
                  <a:xfrm>
                    <a:off x="1977" y="2509"/>
                    <a:ext cx="231" cy="192"/>
                  </a:xfrm>
                  <a:custGeom>
                    <a:avLst/>
                    <a:gdLst/>
                    <a:ahLst/>
                    <a:cxnLst>
                      <a:cxn ang="0">
                        <a:pos x="572" y="8"/>
                      </a:cxn>
                      <a:cxn ang="0">
                        <a:pos x="570" y="149"/>
                      </a:cxn>
                      <a:cxn ang="0">
                        <a:pos x="568" y="290"/>
                      </a:cxn>
                      <a:cxn ang="0">
                        <a:pos x="566" y="433"/>
                      </a:cxn>
                      <a:cxn ang="0">
                        <a:pos x="564" y="574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572" y="8"/>
                      </a:cxn>
                    </a:cxnLst>
                    <a:rect l="0" t="0" r="r" b="b"/>
                    <a:pathLst>
                      <a:path w="572" h="574">
                        <a:moveTo>
                          <a:pt x="572" y="8"/>
                        </a:moveTo>
                        <a:lnTo>
                          <a:pt x="570" y="149"/>
                        </a:lnTo>
                        <a:lnTo>
                          <a:pt x="568" y="290"/>
                        </a:lnTo>
                        <a:lnTo>
                          <a:pt x="566" y="433"/>
                        </a:lnTo>
                        <a:lnTo>
                          <a:pt x="564" y="574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572" y="8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5" name="Freeform 36"/>
                  <p:cNvSpPr>
                    <a:spLocks/>
                  </p:cNvSpPr>
                  <p:nvPr/>
                </p:nvSpPr>
                <p:spPr bwMode="auto">
                  <a:xfrm>
                    <a:off x="1979" y="2509"/>
                    <a:ext cx="209" cy="191"/>
                  </a:xfrm>
                  <a:custGeom>
                    <a:avLst/>
                    <a:gdLst/>
                    <a:ahLst/>
                    <a:cxnLst>
                      <a:cxn ang="0">
                        <a:pos x="518" y="8"/>
                      </a:cxn>
                      <a:cxn ang="0">
                        <a:pos x="517" y="149"/>
                      </a:cxn>
                      <a:cxn ang="0">
                        <a:pos x="516" y="290"/>
                      </a:cxn>
                      <a:cxn ang="0">
                        <a:pos x="513" y="431"/>
                      </a:cxn>
                      <a:cxn ang="0">
                        <a:pos x="512" y="572"/>
                      </a:cxn>
                      <a:cxn ang="0">
                        <a:pos x="2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518" y="8"/>
                      </a:cxn>
                    </a:cxnLst>
                    <a:rect l="0" t="0" r="r" b="b"/>
                    <a:pathLst>
                      <a:path w="518" h="572">
                        <a:moveTo>
                          <a:pt x="518" y="8"/>
                        </a:moveTo>
                        <a:lnTo>
                          <a:pt x="517" y="149"/>
                        </a:lnTo>
                        <a:lnTo>
                          <a:pt x="516" y="290"/>
                        </a:lnTo>
                        <a:lnTo>
                          <a:pt x="513" y="431"/>
                        </a:lnTo>
                        <a:lnTo>
                          <a:pt x="512" y="572"/>
                        </a:lnTo>
                        <a:lnTo>
                          <a:pt x="2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518" y="8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6" name="Freeform 37"/>
                  <p:cNvSpPr>
                    <a:spLocks/>
                  </p:cNvSpPr>
                  <p:nvPr/>
                </p:nvSpPr>
                <p:spPr bwMode="auto">
                  <a:xfrm>
                    <a:off x="1981" y="2509"/>
                    <a:ext cx="189" cy="191"/>
                  </a:xfrm>
                  <a:custGeom>
                    <a:avLst/>
                    <a:gdLst/>
                    <a:ahLst/>
                    <a:cxnLst>
                      <a:cxn ang="0">
                        <a:pos x="468" y="7"/>
                      </a:cxn>
                      <a:cxn ang="0">
                        <a:pos x="466" y="148"/>
                      </a:cxn>
                      <a:cxn ang="0">
                        <a:pos x="465" y="289"/>
                      </a:cxn>
                      <a:cxn ang="0">
                        <a:pos x="462" y="431"/>
                      </a:cxn>
                      <a:cxn ang="0">
                        <a:pos x="461" y="572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68" y="7"/>
                      </a:cxn>
                    </a:cxnLst>
                    <a:rect l="0" t="0" r="r" b="b"/>
                    <a:pathLst>
                      <a:path w="468" h="572">
                        <a:moveTo>
                          <a:pt x="468" y="7"/>
                        </a:moveTo>
                        <a:lnTo>
                          <a:pt x="466" y="148"/>
                        </a:lnTo>
                        <a:lnTo>
                          <a:pt x="465" y="289"/>
                        </a:lnTo>
                        <a:lnTo>
                          <a:pt x="462" y="431"/>
                        </a:lnTo>
                        <a:lnTo>
                          <a:pt x="461" y="572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68" y="7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7" name="Freeform 38"/>
                  <p:cNvSpPr>
                    <a:spLocks/>
                  </p:cNvSpPr>
                  <p:nvPr/>
                </p:nvSpPr>
                <p:spPr bwMode="auto">
                  <a:xfrm>
                    <a:off x="1982" y="2509"/>
                    <a:ext cx="168" cy="191"/>
                  </a:xfrm>
                  <a:custGeom>
                    <a:avLst/>
                    <a:gdLst/>
                    <a:ahLst/>
                    <a:cxnLst>
                      <a:cxn ang="0">
                        <a:pos x="419" y="7"/>
                      </a:cxn>
                      <a:cxn ang="0">
                        <a:pos x="418" y="148"/>
                      </a:cxn>
                      <a:cxn ang="0">
                        <a:pos x="417" y="289"/>
                      </a:cxn>
                      <a:cxn ang="0">
                        <a:pos x="415" y="431"/>
                      </a:cxn>
                      <a:cxn ang="0">
                        <a:pos x="414" y="572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19" y="7"/>
                      </a:cxn>
                    </a:cxnLst>
                    <a:rect l="0" t="0" r="r" b="b"/>
                    <a:pathLst>
                      <a:path w="419" h="572">
                        <a:moveTo>
                          <a:pt x="419" y="7"/>
                        </a:moveTo>
                        <a:lnTo>
                          <a:pt x="418" y="148"/>
                        </a:lnTo>
                        <a:lnTo>
                          <a:pt x="417" y="289"/>
                        </a:lnTo>
                        <a:lnTo>
                          <a:pt x="415" y="431"/>
                        </a:lnTo>
                        <a:lnTo>
                          <a:pt x="414" y="572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19" y="7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8" name="Freeform 39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52" cy="191"/>
                  </a:xfrm>
                  <a:custGeom>
                    <a:avLst/>
                    <a:gdLst/>
                    <a:ahLst/>
                    <a:cxnLst>
                      <a:cxn ang="0">
                        <a:pos x="375" y="6"/>
                      </a:cxn>
                      <a:cxn ang="0">
                        <a:pos x="374" y="147"/>
                      </a:cxn>
                      <a:cxn ang="0">
                        <a:pos x="373" y="289"/>
                      </a:cxn>
                      <a:cxn ang="0">
                        <a:pos x="371" y="430"/>
                      </a:cxn>
                      <a:cxn ang="0">
                        <a:pos x="370" y="571"/>
                      </a:cxn>
                      <a:cxn ang="0">
                        <a:pos x="1" y="566"/>
                      </a:cxn>
                      <a:cxn ang="0">
                        <a:pos x="1" y="425"/>
                      </a:cxn>
                      <a:cxn ang="0">
                        <a:pos x="1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75" y="6"/>
                      </a:cxn>
                    </a:cxnLst>
                    <a:rect l="0" t="0" r="r" b="b"/>
                    <a:pathLst>
                      <a:path w="375" h="571">
                        <a:moveTo>
                          <a:pt x="375" y="6"/>
                        </a:moveTo>
                        <a:lnTo>
                          <a:pt x="374" y="147"/>
                        </a:lnTo>
                        <a:lnTo>
                          <a:pt x="373" y="289"/>
                        </a:lnTo>
                        <a:lnTo>
                          <a:pt x="371" y="430"/>
                        </a:lnTo>
                        <a:lnTo>
                          <a:pt x="370" y="571"/>
                        </a:lnTo>
                        <a:lnTo>
                          <a:pt x="1" y="566"/>
                        </a:lnTo>
                        <a:lnTo>
                          <a:pt x="1" y="425"/>
                        </a:lnTo>
                        <a:lnTo>
                          <a:pt x="1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75" y="6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59" name="Freeform 40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35" cy="191"/>
                  </a:xfrm>
                  <a:custGeom>
                    <a:avLst/>
                    <a:gdLst/>
                    <a:ahLst/>
                    <a:cxnLst>
                      <a:cxn ang="0">
                        <a:pos x="333" y="4"/>
                      </a:cxn>
                      <a:cxn ang="0">
                        <a:pos x="332" y="147"/>
                      </a:cxn>
                      <a:cxn ang="0">
                        <a:pos x="332" y="289"/>
                      </a:cxn>
                      <a:cxn ang="0">
                        <a:pos x="331" y="430"/>
                      </a:cxn>
                      <a:cxn ang="0">
                        <a:pos x="329" y="571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33" y="4"/>
                      </a:cxn>
                    </a:cxnLst>
                    <a:rect l="0" t="0" r="r" b="b"/>
                    <a:pathLst>
                      <a:path w="333" h="571">
                        <a:moveTo>
                          <a:pt x="333" y="4"/>
                        </a:moveTo>
                        <a:lnTo>
                          <a:pt x="332" y="147"/>
                        </a:lnTo>
                        <a:lnTo>
                          <a:pt x="332" y="289"/>
                        </a:lnTo>
                        <a:lnTo>
                          <a:pt x="331" y="430"/>
                        </a:lnTo>
                        <a:lnTo>
                          <a:pt x="329" y="571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33" y="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0" name="Freeform 41"/>
                  <p:cNvSpPr>
                    <a:spLocks/>
                  </p:cNvSpPr>
                  <p:nvPr/>
                </p:nvSpPr>
                <p:spPr bwMode="auto">
                  <a:xfrm>
                    <a:off x="1881" y="2615"/>
                    <a:ext cx="168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412" y="208"/>
                      </a:cxn>
                      <a:cxn ang="0">
                        <a:pos x="417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17" h="208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412" y="208"/>
                        </a:lnTo>
                        <a:lnTo>
                          <a:pt x="417" y="2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515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1" name="Freeform 42"/>
                  <p:cNvSpPr>
                    <a:spLocks/>
                  </p:cNvSpPr>
                  <p:nvPr/>
                </p:nvSpPr>
                <p:spPr bwMode="auto">
                  <a:xfrm>
                    <a:off x="2342" y="2510"/>
                    <a:ext cx="269" cy="41"/>
                  </a:xfrm>
                  <a:custGeom>
                    <a:avLst/>
                    <a:gdLst/>
                    <a:ahLst/>
                    <a:cxnLst>
                      <a:cxn ang="0">
                        <a:pos x="0" y="15"/>
                      </a:cxn>
                      <a:cxn ang="0">
                        <a:pos x="0" y="122"/>
                      </a:cxn>
                      <a:cxn ang="0">
                        <a:pos x="666" y="117"/>
                      </a:cxn>
                      <a:cxn ang="0">
                        <a:pos x="657" y="0"/>
                      </a:cxn>
                      <a:cxn ang="0">
                        <a:pos x="0" y="15"/>
                      </a:cxn>
                    </a:cxnLst>
                    <a:rect l="0" t="0" r="r" b="b"/>
                    <a:pathLst>
                      <a:path w="666" h="122">
                        <a:moveTo>
                          <a:pt x="0" y="15"/>
                        </a:moveTo>
                        <a:lnTo>
                          <a:pt x="0" y="122"/>
                        </a:lnTo>
                        <a:lnTo>
                          <a:pt x="666" y="117"/>
                        </a:lnTo>
                        <a:lnTo>
                          <a:pt x="657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rgbClr val="1C35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2" name="Freeform 43"/>
                  <p:cNvSpPr>
                    <a:spLocks/>
                  </p:cNvSpPr>
                  <p:nvPr/>
                </p:nvSpPr>
                <p:spPr bwMode="auto">
                  <a:xfrm>
                    <a:off x="2607" y="2510"/>
                    <a:ext cx="138" cy="46"/>
                  </a:xfrm>
                  <a:custGeom>
                    <a:avLst/>
                    <a:gdLst/>
                    <a:ahLst/>
                    <a:cxnLst>
                      <a:cxn ang="0">
                        <a:pos x="341" y="28"/>
                      </a:cxn>
                      <a:cxn ang="0">
                        <a:pos x="341" y="137"/>
                      </a:cxn>
                      <a:cxn ang="0">
                        <a:pos x="2" y="109"/>
                      </a:cxn>
                      <a:cxn ang="0">
                        <a:pos x="0" y="0"/>
                      </a:cxn>
                      <a:cxn ang="0">
                        <a:pos x="341" y="28"/>
                      </a:cxn>
                    </a:cxnLst>
                    <a:rect l="0" t="0" r="r" b="b"/>
                    <a:pathLst>
                      <a:path w="341" h="137">
                        <a:moveTo>
                          <a:pt x="341" y="28"/>
                        </a:moveTo>
                        <a:lnTo>
                          <a:pt x="341" y="137"/>
                        </a:lnTo>
                        <a:lnTo>
                          <a:pt x="2" y="109"/>
                        </a:lnTo>
                        <a:lnTo>
                          <a:pt x="0" y="0"/>
                        </a:lnTo>
                        <a:lnTo>
                          <a:pt x="341" y="28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3" name="Freeform 44"/>
                  <p:cNvSpPr>
                    <a:spLocks/>
                  </p:cNvSpPr>
                  <p:nvPr/>
                </p:nvSpPr>
                <p:spPr bwMode="auto">
                  <a:xfrm>
                    <a:off x="2293" y="2532"/>
                    <a:ext cx="303" cy="259"/>
                  </a:xfrm>
                  <a:custGeom>
                    <a:avLst/>
                    <a:gdLst/>
                    <a:ahLst/>
                    <a:cxnLst>
                      <a:cxn ang="0">
                        <a:pos x="755" y="0"/>
                      </a:cxn>
                      <a:cxn ang="0">
                        <a:pos x="0" y="10"/>
                      </a:cxn>
                      <a:cxn ang="0">
                        <a:pos x="0" y="745"/>
                      </a:cxn>
                      <a:cxn ang="0">
                        <a:pos x="755" y="777"/>
                      </a:cxn>
                      <a:cxn ang="0">
                        <a:pos x="755" y="0"/>
                      </a:cxn>
                    </a:cxnLst>
                    <a:rect l="0" t="0" r="r" b="b"/>
                    <a:pathLst>
                      <a:path w="755" h="777">
                        <a:moveTo>
                          <a:pt x="755" y="0"/>
                        </a:moveTo>
                        <a:lnTo>
                          <a:pt x="0" y="10"/>
                        </a:lnTo>
                        <a:lnTo>
                          <a:pt x="0" y="745"/>
                        </a:lnTo>
                        <a:lnTo>
                          <a:pt x="755" y="777"/>
                        </a:lnTo>
                        <a:lnTo>
                          <a:pt x="755" y="0"/>
                        </a:lnTo>
                        <a:close/>
                      </a:path>
                    </a:pathLst>
                  </a:custGeom>
                  <a:solidFill>
                    <a:srgbClr val="8CA5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4" name="Freeform 45"/>
                  <p:cNvSpPr>
                    <a:spLocks/>
                  </p:cNvSpPr>
                  <p:nvPr/>
                </p:nvSpPr>
                <p:spPr bwMode="auto">
                  <a:xfrm>
                    <a:off x="2300" y="2538"/>
                    <a:ext cx="289" cy="263"/>
                  </a:xfrm>
                  <a:custGeom>
                    <a:avLst/>
                    <a:gdLst/>
                    <a:ahLst/>
                    <a:cxnLst>
                      <a:cxn ang="0">
                        <a:pos x="718" y="0"/>
                      </a:cxn>
                      <a:cxn ang="0">
                        <a:pos x="0" y="12"/>
                      </a:cxn>
                      <a:cxn ang="0">
                        <a:pos x="0" y="755"/>
                      </a:cxn>
                      <a:cxn ang="0">
                        <a:pos x="718" y="788"/>
                      </a:cxn>
                      <a:cxn ang="0">
                        <a:pos x="718" y="0"/>
                      </a:cxn>
                    </a:cxnLst>
                    <a:rect l="0" t="0" r="r" b="b"/>
                    <a:pathLst>
                      <a:path w="718" h="788">
                        <a:moveTo>
                          <a:pt x="718" y="0"/>
                        </a:moveTo>
                        <a:lnTo>
                          <a:pt x="0" y="12"/>
                        </a:lnTo>
                        <a:lnTo>
                          <a:pt x="0" y="755"/>
                        </a:lnTo>
                        <a:lnTo>
                          <a:pt x="718" y="788"/>
                        </a:lnTo>
                        <a:lnTo>
                          <a:pt x="718" y="0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5" name="Freeform 46"/>
                  <p:cNvSpPr>
                    <a:spLocks/>
                  </p:cNvSpPr>
                  <p:nvPr/>
                </p:nvSpPr>
                <p:spPr bwMode="auto">
                  <a:xfrm>
                    <a:off x="2188" y="2623"/>
                    <a:ext cx="40" cy="62"/>
                  </a:xfrm>
                  <a:custGeom>
                    <a:avLst/>
                    <a:gdLst/>
                    <a:ahLst/>
                    <a:cxnLst>
                      <a:cxn ang="0">
                        <a:pos x="99" y="1"/>
                      </a:cxn>
                      <a:cxn ang="0">
                        <a:pos x="99" y="183"/>
                      </a:cxn>
                      <a:cxn ang="0">
                        <a:pos x="0" y="186"/>
                      </a:cxn>
                      <a:cxn ang="0">
                        <a:pos x="0" y="0"/>
                      </a:cxn>
                      <a:cxn ang="0">
                        <a:pos x="99" y="1"/>
                      </a:cxn>
                    </a:cxnLst>
                    <a:rect l="0" t="0" r="r" b="b"/>
                    <a:pathLst>
                      <a:path w="99" h="186">
                        <a:moveTo>
                          <a:pt x="99" y="1"/>
                        </a:moveTo>
                        <a:lnTo>
                          <a:pt x="99" y="183"/>
                        </a:lnTo>
                        <a:lnTo>
                          <a:pt x="0" y="186"/>
                        </a:lnTo>
                        <a:lnTo>
                          <a:pt x="0" y="0"/>
                        </a:lnTo>
                        <a:lnTo>
                          <a:pt x="99" y="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6" name="Freeform 47"/>
                  <p:cNvSpPr>
                    <a:spLocks/>
                  </p:cNvSpPr>
                  <p:nvPr/>
                </p:nvSpPr>
                <p:spPr bwMode="auto">
                  <a:xfrm>
                    <a:off x="2191" y="2629"/>
                    <a:ext cx="33" cy="50"/>
                  </a:xfrm>
                  <a:custGeom>
                    <a:avLst/>
                    <a:gdLst/>
                    <a:ahLst/>
                    <a:cxnLst>
                      <a:cxn ang="0">
                        <a:pos x="80" y="1"/>
                      </a:cxn>
                      <a:cxn ang="0">
                        <a:pos x="80" y="150"/>
                      </a:cxn>
                      <a:cxn ang="0">
                        <a:pos x="0" y="152"/>
                      </a:cxn>
                      <a:cxn ang="0">
                        <a:pos x="0" y="0"/>
                      </a:cxn>
                      <a:cxn ang="0">
                        <a:pos x="80" y="1"/>
                      </a:cxn>
                    </a:cxnLst>
                    <a:rect l="0" t="0" r="r" b="b"/>
                    <a:pathLst>
                      <a:path w="80" h="152">
                        <a:moveTo>
                          <a:pt x="80" y="1"/>
                        </a:moveTo>
                        <a:lnTo>
                          <a:pt x="80" y="150"/>
                        </a:lnTo>
                        <a:lnTo>
                          <a:pt x="0" y="152"/>
                        </a:lnTo>
                        <a:lnTo>
                          <a:pt x="0" y="0"/>
                        </a:lnTo>
                        <a:lnTo>
                          <a:pt x="80" y="1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7" name="Freeform 48"/>
                  <p:cNvSpPr>
                    <a:spLocks/>
                  </p:cNvSpPr>
                  <p:nvPr/>
                </p:nvSpPr>
                <p:spPr bwMode="auto">
                  <a:xfrm>
                    <a:off x="1698" y="2615"/>
                    <a:ext cx="183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72"/>
                      </a:cxn>
                      <a:cxn ang="0">
                        <a:pos x="454" y="184"/>
                      </a:cxn>
                      <a:cxn ang="0">
                        <a:pos x="45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4" h="184">
                        <a:moveTo>
                          <a:pt x="0" y="0"/>
                        </a:moveTo>
                        <a:lnTo>
                          <a:pt x="0" y="172"/>
                        </a:lnTo>
                        <a:lnTo>
                          <a:pt x="454" y="184"/>
                        </a:lnTo>
                        <a:lnTo>
                          <a:pt x="4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8" name="Freeform 49"/>
                  <p:cNvSpPr>
                    <a:spLocks/>
                  </p:cNvSpPr>
                  <p:nvPr/>
                </p:nvSpPr>
                <p:spPr bwMode="auto">
                  <a:xfrm>
                    <a:off x="1703" y="2617"/>
                    <a:ext cx="174" cy="5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4"/>
                      </a:cxn>
                      <a:cxn ang="0">
                        <a:pos x="432" y="174"/>
                      </a:cxn>
                      <a:cxn ang="0">
                        <a:pos x="432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2" h="174">
                        <a:moveTo>
                          <a:pt x="0" y="0"/>
                        </a:moveTo>
                        <a:lnTo>
                          <a:pt x="0" y="164"/>
                        </a:lnTo>
                        <a:lnTo>
                          <a:pt x="432" y="174"/>
                        </a:lnTo>
                        <a:lnTo>
                          <a:pt x="432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69" name="Freeform 50"/>
                  <p:cNvSpPr>
                    <a:spLocks/>
                  </p:cNvSpPr>
                  <p:nvPr/>
                </p:nvSpPr>
                <p:spPr bwMode="auto">
                  <a:xfrm>
                    <a:off x="1674" y="2672"/>
                    <a:ext cx="330" cy="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8"/>
                      </a:cxn>
                      <a:cxn ang="0">
                        <a:pos x="817" y="189"/>
                      </a:cxn>
                      <a:cxn ang="0">
                        <a:pos x="817" y="18"/>
                      </a:cxn>
                      <a:cxn ang="0">
                        <a:pos x="808" y="18"/>
                      </a:cxn>
                      <a:cxn ang="0">
                        <a:pos x="782" y="16"/>
                      </a:cxn>
                      <a:cxn ang="0">
                        <a:pos x="740" y="16"/>
                      </a:cxn>
                      <a:cxn ang="0">
                        <a:pos x="687" y="15"/>
                      </a:cxn>
                      <a:cxn ang="0">
                        <a:pos x="624" y="14"/>
                      </a:cxn>
                      <a:cxn ang="0">
                        <a:pos x="555" y="12"/>
                      </a:cxn>
                      <a:cxn ang="0">
                        <a:pos x="479" y="11"/>
                      </a:cxn>
                      <a:cxn ang="0">
                        <a:pos x="403" y="8"/>
                      </a:cxn>
                      <a:cxn ang="0">
                        <a:pos x="326" y="7"/>
                      </a:cxn>
                      <a:cxn ang="0">
                        <a:pos x="251" y="6"/>
                      </a:cxn>
                      <a:cxn ang="0">
                        <a:pos x="182" y="4"/>
                      </a:cxn>
                      <a:cxn ang="0">
                        <a:pos x="121" y="3"/>
                      </a:cxn>
                      <a:cxn ang="0">
                        <a:pos x="69" y="2"/>
                      </a:cxn>
                      <a:cxn ang="0">
                        <a:pos x="30" y="2"/>
                      </a:cxn>
                      <a:cxn ang="0">
                        <a:pos x="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817" h="189">
                        <a:moveTo>
                          <a:pt x="0" y="0"/>
                        </a:moveTo>
                        <a:lnTo>
                          <a:pt x="0" y="168"/>
                        </a:lnTo>
                        <a:lnTo>
                          <a:pt x="817" y="189"/>
                        </a:lnTo>
                        <a:lnTo>
                          <a:pt x="817" y="18"/>
                        </a:lnTo>
                        <a:lnTo>
                          <a:pt x="808" y="18"/>
                        </a:lnTo>
                        <a:lnTo>
                          <a:pt x="782" y="16"/>
                        </a:lnTo>
                        <a:lnTo>
                          <a:pt x="740" y="16"/>
                        </a:lnTo>
                        <a:lnTo>
                          <a:pt x="687" y="15"/>
                        </a:lnTo>
                        <a:lnTo>
                          <a:pt x="624" y="14"/>
                        </a:lnTo>
                        <a:lnTo>
                          <a:pt x="555" y="12"/>
                        </a:lnTo>
                        <a:lnTo>
                          <a:pt x="479" y="11"/>
                        </a:lnTo>
                        <a:lnTo>
                          <a:pt x="403" y="8"/>
                        </a:lnTo>
                        <a:lnTo>
                          <a:pt x="326" y="7"/>
                        </a:lnTo>
                        <a:lnTo>
                          <a:pt x="251" y="6"/>
                        </a:lnTo>
                        <a:lnTo>
                          <a:pt x="182" y="4"/>
                        </a:lnTo>
                        <a:lnTo>
                          <a:pt x="121" y="3"/>
                        </a:lnTo>
                        <a:lnTo>
                          <a:pt x="69" y="2"/>
                        </a:lnTo>
                        <a:lnTo>
                          <a:pt x="30" y="2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0" name="Freeform 51"/>
                  <p:cNvSpPr>
                    <a:spLocks/>
                  </p:cNvSpPr>
                  <p:nvPr/>
                </p:nvSpPr>
                <p:spPr bwMode="auto">
                  <a:xfrm>
                    <a:off x="1682" y="2677"/>
                    <a:ext cx="315" cy="5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49"/>
                      </a:cxn>
                      <a:cxn ang="0">
                        <a:pos x="778" y="170"/>
                      </a:cxn>
                      <a:cxn ang="0">
                        <a:pos x="778" y="17"/>
                      </a:cxn>
                      <a:cxn ang="0">
                        <a:pos x="769" y="17"/>
                      </a:cxn>
                      <a:cxn ang="0">
                        <a:pos x="743" y="16"/>
                      </a:cxn>
                      <a:cxn ang="0">
                        <a:pos x="705" y="16"/>
                      </a:cxn>
                      <a:cxn ang="0">
                        <a:pos x="654" y="15"/>
                      </a:cxn>
                      <a:cxn ang="0">
                        <a:pos x="594" y="13"/>
                      </a:cxn>
                      <a:cxn ang="0">
                        <a:pos x="527" y="12"/>
                      </a:cxn>
                      <a:cxn ang="0">
                        <a:pos x="457" y="11"/>
                      </a:cxn>
                      <a:cxn ang="0">
                        <a:pos x="384" y="8"/>
                      </a:cxn>
                      <a:cxn ang="0">
                        <a:pos x="310" y="7"/>
                      </a:cxn>
                      <a:cxn ang="0">
                        <a:pos x="240" y="5"/>
                      </a:cxn>
                      <a:cxn ang="0">
                        <a:pos x="174" y="4"/>
                      </a:cxn>
                      <a:cxn ang="0">
                        <a:pos x="116" y="3"/>
                      </a:cxn>
                      <a:cxn ang="0">
                        <a:pos x="67" y="1"/>
                      </a:cxn>
                      <a:cxn ang="0">
                        <a:pos x="29" y="1"/>
                      </a:cxn>
                      <a:cxn ang="0">
                        <a:pos x="7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78" h="170">
                        <a:moveTo>
                          <a:pt x="0" y="0"/>
                        </a:moveTo>
                        <a:lnTo>
                          <a:pt x="0" y="149"/>
                        </a:lnTo>
                        <a:lnTo>
                          <a:pt x="778" y="170"/>
                        </a:lnTo>
                        <a:lnTo>
                          <a:pt x="778" y="17"/>
                        </a:lnTo>
                        <a:lnTo>
                          <a:pt x="769" y="17"/>
                        </a:lnTo>
                        <a:lnTo>
                          <a:pt x="743" y="16"/>
                        </a:lnTo>
                        <a:lnTo>
                          <a:pt x="705" y="16"/>
                        </a:lnTo>
                        <a:lnTo>
                          <a:pt x="654" y="15"/>
                        </a:lnTo>
                        <a:lnTo>
                          <a:pt x="594" y="13"/>
                        </a:lnTo>
                        <a:lnTo>
                          <a:pt x="527" y="12"/>
                        </a:lnTo>
                        <a:lnTo>
                          <a:pt x="457" y="11"/>
                        </a:lnTo>
                        <a:lnTo>
                          <a:pt x="384" y="8"/>
                        </a:lnTo>
                        <a:lnTo>
                          <a:pt x="310" y="7"/>
                        </a:lnTo>
                        <a:lnTo>
                          <a:pt x="240" y="5"/>
                        </a:lnTo>
                        <a:lnTo>
                          <a:pt x="174" y="4"/>
                        </a:lnTo>
                        <a:lnTo>
                          <a:pt x="116" y="3"/>
                        </a:lnTo>
                        <a:lnTo>
                          <a:pt x="67" y="1"/>
                        </a:lnTo>
                        <a:lnTo>
                          <a:pt x="29" y="1"/>
                        </a:lnTo>
                        <a:lnTo>
                          <a:pt x="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B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1" name="Freeform 52"/>
                  <p:cNvSpPr>
                    <a:spLocks/>
                  </p:cNvSpPr>
                  <p:nvPr/>
                </p:nvSpPr>
                <p:spPr bwMode="auto">
                  <a:xfrm>
                    <a:off x="1715" y="2687"/>
                    <a:ext cx="105" cy="1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0" y="7"/>
                      </a:cxn>
                      <a:cxn ang="0">
                        <a:pos x="260" y="51"/>
                      </a:cxn>
                      <a:cxn ang="0">
                        <a:pos x="0" y="4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0" h="51">
                        <a:moveTo>
                          <a:pt x="0" y="0"/>
                        </a:moveTo>
                        <a:lnTo>
                          <a:pt x="260" y="7"/>
                        </a:lnTo>
                        <a:lnTo>
                          <a:pt x="260" y="51"/>
                        </a:lnTo>
                        <a:lnTo>
                          <a:pt x="0" y="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2" name="Freeform 53"/>
                  <p:cNvSpPr>
                    <a:spLocks/>
                  </p:cNvSpPr>
                  <p:nvPr/>
                </p:nvSpPr>
                <p:spPr bwMode="auto">
                  <a:xfrm>
                    <a:off x="1719" y="2689"/>
                    <a:ext cx="98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4" y="6"/>
                      </a:cxn>
                      <a:cxn ang="0">
                        <a:pos x="244" y="36"/>
                      </a:cxn>
                      <a:cxn ang="0">
                        <a:pos x="0" y="3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4" h="36">
                        <a:moveTo>
                          <a:pt x="0" y="0"/>
                        </a:moveTo>
                        <a:lnTo>
                          <a:pt x="244" y="6"/>
                        </a:lnTo>
                        <a:lnTo>
                          <a:pt x="244" y="36"/>
                        </a:lnTo>
                        <a:lnTo>
                          <a:pt x="0" y="3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3" name="Freeform 54"/>
                  <p:cNvSpPr>
                    <a:spLocks/>
                  </p:cNvSpPr>
                  <p:nvPr/>
                </p:nvSpPr>
                <p:spPr bwMode="auto">
                  <a:xfrm>
                    <a:off x="1843" y="2689"/>
                    <a:ext cx="104" cy="17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44"/>
                      </a:cxn>
                      <a:cxn ang="0">
                        <a:pos x="260" y="51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51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44"/>
                        </a:lnTo>
                        <a:lnTo>
                          <a:pt x="260" y="51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4" name="Freeform 55"/>
                  <p:cNvSpPr>
                    <a:spLocks/>
                  </p:cNvSpPr>
                  <p:nvPr/>
                </p:nvSpPr>
                <p:spPr bwMode="auto">
                  <a:xfrm>
                    <a:off x="1846" y="2692"/>
                    <a:ext cx="99" cy="12"/>
                  </a:xfrm>
                  <a:custGeom>
                    <a:avLst/>
                    <a:gdLst/>
                    <a:ahLst/>
                    <a:cxnLst>
                      <a:cxn ang="0">
                        <a:pos x="244" y="5"/>
                      </a:cxn>
                      <a:cxn ang="0">
                        <a:pos x="0" y="0"/>
                      </a:cxn>
                      <a:cxn ang="0">
                        <a:pos x="0" y="31"/>
                      </a:cxn>
                      <a:cxn ang="0">
                        <a:pos x="244" y="36"/>
                      </a:cxn>
                      <a:cxn ang="0">
                        <a:pos x="244" y="5"/>
                      </a:cxn>
                    </a:cxnLst>
                    <a:rect l="0" t="0" r="r" b="b"/>
                    <a:pathLst>
                      <a:path w="244" h="36">
                        <a:moveTo>
                          <a:pt x="244" y="5"/>
                        </a:moveTo>
                        <a:lnTo>
                          <a:pt x="0" y="0"/>
                        </a:lnTo>
                        <a:lnTo>
                          <a:pt x="0" y="31"/>
                        </a:lnTo>
                        <a:lnTo>
                          <a:pt x="244" y="36"/>
                        </a:lnTo>
                        <a:lnTo>
                          <a:pt x="244" y="5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5" name="Freeform 56"/>
                  <p:cNvSpPr>
                    <a:spLocks/>
                  </p:cNvSpPr>
                  <p:nvPr/>
                </p:nvSpPr>
                <p:spPr bwMode="auto">
                  <a:xfrm>
                    <a:off x="1713" y="2625"/>
                    <a:ext cx="65" cy="1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3"/>
                      </a:cxn>
                      <a:cxn ang="0">
                        <a:pos x="163" y="31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1">
                        <a:moveTo>
                          <a:pt x="0" y="0"/>
                        </a:moveTo>
                        <a:lnTo>
                          <a:pt x="163" y="3"/>
                        </a:lnTo>
                        <a:lnTo>
                          <a:pt x="163" y="31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6" name="Freeform 57"/>
                  <p:cNvSpPr>
                    <a:spLocks/>
                  </p:cNvSpPr>
                  <p:nvPr/>
                </p:nvSpPr>
                <p:spPr bwMode="auto">
                  <a:xfrm>
                    <a:off x="1714" y="2626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3"/>
                      </a:cxn>
                      <a:cxn ang="0">
                        <a:pos x="152" y="23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3">
                        <a:moveTo>
                          <a:pt x="0" y="0"/>
                        </a:moveTo>
                        <a:lnTo>
                          <a:pt x="152" y="3"/>
                        </a:lnTo>
                        <a:lnTo>
                          <a:pt x="152" y="23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7" name="Freeform 58"/>
                  <p:cNvSpPr>
                    <a:spLocks/>
                  </p:cNvSpPr>
                  <p:nvPr/>
                </p:nvSpPr>
                <p:spPr bwMode="auto">
                  <a:xfrm>
                    <a:off x="1791" y="2626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3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4" y="32"/>
                      </a:cxn>
                      <a:cxn ang="0">
                        <a:pos x="164" y="3"/>
                      </a:cxn>
                    </a:cxnLst>
                    <a:rect l="0" t="0" r="r" b="b"/>
                    <a:pathLst>
                      <a:path w="164" h="32">
                        <a:moveTo>
                          <a:pt x="164" y="3"/>
                        </a:move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164" y="32"/>
                        </a:lnTo>
                        <a:lnTo>
                          <a:pt x="164" y="3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8" name="Freeform 59"/>
                  <p:cNvSpPr>
                    <a:spLocks/>
                  </p:cNvSpPr>
                  <p:nvPr/>
                </p:nvSpPr>
                <p:spPr bwMode="auto">
                  <a:xfrm>
                    <a:off x="1794" y="2628"/>
                    <a:ext cx="61" cy="7"/>
                  </a:xfrm>
                  <a:custGeom>
                    <a:avLst/>
                    <a:gdLst/>
                    <a:ahLst/>
                    <a:cxnLst>
                      <a:cxn ang="0">
                        <a:pos x="153" y="4"/>
                      </a:cxn>
                      <a:cxn ang="0">
                        <a:pos x="0" y="0"/>
                      </a:cxn>
                      <a:cxn ang="0">
                        <a:pos x="0" y="20"/>
                      </a:cxn>
                      <a:cxn ang="0">
                        <a:pos x="153" y="23"/>
                      </a:cxn>
                      <a:cxn ang="0">
                        <a:pos x="153" y="4"/>
                      </a:cxn>
                    </a:cxnLst>
                    <a:rect l="0" t="0" r="r" b="b"/>
                    <a:pathLst>
                      <a:path w="153" h="23">
                        <a:moveTo>
                          <a:pt x="153" y="4"/>
                        </a:moveTo>
                        <a:lnTo>
                          <a:pt x="0" y="0"/>
                        </a:lnTo>
                        <a:lnTo>
                          <a:pt x="0" y="20"/>
                        </a:lnTo>
                        <a:lnTo>
                          <a:pt x="153" y="23"/>
                        </a:lnTo>
                        <a:lnTo>
                          <a:pt x="153" y="4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79" name="Freeform 60"/>
                  <p:cNvSpPr>
                    <a:spLocks/>
                  </p:cNvSpPr>
                  <p:nvPr/>
                </p:nvSpPr>
                <p:spPr bwMode="auto">
                  <a:xfrm>
                    <a:off x="1713" y="2642"/>
                    <a:ext cx="65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4"/>
                      </a:cxn>
                      <a:cxn ang="0">
                        <a:pos x="163" y="3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2">
                        <a:moveTo>
                          <a:pt x="0" y="0"/>
                        </a:moveTo>
                        <a:lnTo>
                          <a:pt x="163" y="4"/>
                        </a:lnTo>
                        <a:lnTo>
                          <a:pt x="163" y="3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0" name="Freeform 61"/>
                  <p:cNvSpPr>
                    <a:spLocks/>
                  </p:cNvSpPr>
                  <p:nvPr/>
                </p:nvSpPr>
                <p:spPr bwMode="auto">
                  <a:xfrm>
                    <a:off x="1714" y="2643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4"/>
                      </a:cxn>
                      <a:cxn ang="0">
                        <a:pos x="152" y="24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4">
                        <a:moveTo>
                          <a:pt x="0" y="0"/>
                        </a:moveTo>
                        <a:lnTo>
                          <a:pt x="152" y="4"/>
                        </a:lnTo>
                        <a:lnTo>
                          <a:pt x="152" y="24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1" name="Freeform 62"/>
                  <p:cNvSpPr>
                    <a:spLocks/>
                  </p:cNvSpPr>
                  <p:nvPr/>
                </p:nvSpPr>
                <p:spPr bwMode="auto">
                  <a:xfrm>
                    <a:off x="1791" y="2643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4"/>
                      </a:cxn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4" y="33"/>
                      </a:cxn>
                      <a:cxn ang="0">
                        <a:pos x="164" y="4"/>
                      </a:cxn>
                    </a:cxnLst>
                    <a:rect l="0" t="0" r="r" b="b"/>
                    <a:pathLst>
                      <a:path w="164" h="33">
                        <a:moveTo>
                          <a:pt x="164" y="4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64" y="33"/>
                        </a:lnTo>
                        <a:lnTo>
                          <a:pt x="164" y="4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2" name="Freeform 63"/>
                  <p:cNvSpPr>
                    <a:spLocks/>
                  </p:cNvSpPr>
                  <p:nvPr/>
                </p:nvSpPr>
                <p:spPr bwMode="auto">
                  <a:xfrm>
                    <a:off x="1794" y="2645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153" y="3"/>
                      </a:cxn>
                      <a:cxn ang="0">
                        <a:pos x="0" y="0"/>
                      </a:cxn>
                      <a:cxn ang="0">
                        <a:pos x="0" y="19"/>
                      </a:cxn>
                      <a:cxn ang="0">
                        <a:pos x="153" y="23"/>
                      </a:cxn>
                      <a:cxn ang="0">
                        <a:pos x="153" y="3"/>
                      </a:cxn>
                    </a:cxnLst>
                    <a:rect l="0" t="0" r="r" b="b"/>
                    <a:pathLst>
                      <a:path w="153" h="23">
                        <a:moveTo>
                          <a:pt x="153" y="3"/>
                        </a:moveTo>
                        <a:lnTo>
                          <a:pt x="0" y="0"/>
                        </a:lnTo>
                        <a:lnTo>
                          <a:pt x="0" y="19"/>
                        </a:lnTo>
                        <a:lnTo>
                          <a:pt x="153" y="23"/>
                        </a:lnTo>
                        <a:lnTo>
                          <a:pt x="153" y="3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3" name="Freeform 64"/>
                  <p:cNvSpPr>
                    <a:spLocks/>
                  </p:cNvSpPr>
                  <p:nvPr/>
                </p:nvSpPr>
                <p:spPr bwMode="auto">
                  <a:xfrm>
                    <a:off x="1536" y="2726"/>
                    <a:ext cx="285" cy="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5"/>
                      </a:cxn>
                      <a:cxn ang="0">
                        <a:pos x="709" y="265"/>
                      </a:cxn>
                      <a:cxn ang="0">
                        <a:pos x="709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09" h="265">
                        <a:moveTo>
                          <a:pt x="0" y="0"/>
                        </a:moveTo>
                        <a:lnTo>
                          <a:pt x="0" y="245"/>
                        </a:lnTo>
                        <a:lnTo>
                          <a:pt x="709" y="265"/>
                        </a:lnTo>
                        <a:lnTo>
                          <a:pt x="709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4" name="Freeform 65"/>
                  <p:cNvSpPr>
                    <a:spLocks/>
                  </p:cNvSpPr>
                  <p:nvPr/>
                </p:nvSpPr>
                <p:spPr bwMode="auto">
                  <a:xfrm>
                    <a:off x="1542" y="2728"/>
                    <a:ext cx="272" cy="83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0" y="225"/>
                      </a:cxn>
                      <a:cxn ang="0">
                        <a:pos x="674" y="249"/>
                      </a:cxn>
                      <a:cxn ang="0">
                        <a:pos x="674" y="4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674" h="249">
                        <a:moveTo>
                          <a:pt x="1" y="0"/>
                        </a:moveTo>
                        <a:lnTo>
                          <a:pt x="0" y="225"/>
                        </a:lnTo>
                        <a:lnTo>
                          <a:pt x="674" y="249"/>
                        </a:lnTo>
                        <a:lnTo>
                          <a:pt x="674" y="4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5" name="Freeform 66"/>
                  <p:cNvSpPr>
                    <a:spLocks/>
                  </p:cNvSpPr>
                  <p:nvPr/>
                </p:nvSpPr>
                <p:spPr bwMode="auto">
                  <a:xfrm>
                    <a:off x="2596" y="2532"/>
                    <a:ext cx="183" cy="2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830"/>
                      </a:cxn>
                      <a:cxn ang="0">
                        <a:pos x="452" y="787"/>
                      </a:cxn>
                      <a:cxn ang="0">
                        <a:pos x="437" y="4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2" h="830">
                        <a:moveTo>
                          <a:pt x="0" y="0"/>
                        </a:moveTo>
                        <a:lnTo>
                          <a:pt x="0" y="830"/>
                        </a:lnTo>
                        <a:lnTo>
                          <a:pt x="452" y="787"/>
                        </a:lnTo>
                        <a:lnTo>
                          <a:pt x="437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6" name="Freeform 67"/>
                  <p:cNvSpPr>
                    <a:spLocks/>
                  </p:cNvSpPr>
                  <p:nvPr/>
                </p:nvSpPr>
                <p:spPr bwMode="auto">
                  <a:xfrm>
                    <a:off x="2228" y="2623"/>
                    <a:ext cx="70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2"/>
                      </a:cxn>
                      <a:cxn ang="0">
                        <a:pos x="172" y="186"/>
                      </a:cxn>
                      <a:cxn ang="0">
                        <a:pos x="174" y="1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4" h="186">
                        <a:moveTo>
                          <a:pt x="0" y="0"/>
                        </a:moveTo>
                        <a:lnTo>
                          <a:pt x="0" y="182"/>
                        </a:lnTo>
                        <a:lnTo>
                          <a:pt x="172" y="186"/>
                        </a:lnTo>
                        <a:lnTo>
                          <a:pt x="174" y="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7" name="Freeform 68"/>
                  <p:cNvSpPr>
                    <a:spLocks/>
                  </p:cNvSpPr>
                  <p:nvPr/>
                </p:nvSpPr>
                <p:spPr bwMode="auto">
                  <a:xfrm>
                    <a:off x="1821" y="2678"/>
                    <a:ext cx="480" cy="135"/>
                  </a:xfrm>
                  <a:custGeom>
                    <a:avLst/>
                    <a:gdLst/>
                    <a:ahLst/>
                    <a:cxnLst>
                      <a:cxn ang="0">
                        <a:pos x="452" y="0"/>
                      </a:cxn>
                      <a:cxn ang="0">
                        <a:pos x="1180" y="22"/>
                      </a:cxn>
                      <a:cxn ang="0">
                        <a:pos x="1192" y="330"/>
                      </a:cxn>
                      <a:cxn ang="0">
                        <a:pos x="0" y="405"/>
                      </a:cxn>
                      <a:cxn ang="0">
                        <a:pos x="0" y="149"/>
                      </a:cxn>
                      <a:cxn ang="0">
                        <a:pos x="452" y="171"/>
                      </a:cxn>
                      <a:cxn ang="0">
                        <a:pos x="452" y="0"/>
                      </a:cxn>
                    </a:cxnLst>
                    <a:rect l="0" t="0" r="r" b="b"/>
                    <a:pathLst>
                      <a:path w="1192" h="405">
                        <a:moveTo>
                          <a:pt x="452" y="0"/>
                        </a:moveTo>
                        <a:lnTo>
                          <a:pt x="1180" y="22"/>
                        </a:lnTo>
                        <a:lnTo>
                          <a:pt x="1192" y="330"/>
                        </a:lnTo>
                        <a:lnTo>
                          <a:pt x="0" y="405"/>
                        </a:lnTo>
                        <a:lnTo>
                          <a:pt x="0" y="149"/>
                        </a:lnTo>
                        <a:lnTo>
                          <a:pt x="452" y="171"/>
                        </a:lnTo>
                        <a:lnTo>
                          <a:pt x="452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8" name="Freeform 69"/>
                  <p:cNvSpPr>
                    <a:spLocks/>
                  </p:cNvSpPr>
                  <p:nvPr/>
                </p:nvSpPr>
                <p:spPr bwMode="auto">
                  <a:xfrm>
                    <a:off x="2299" y="2614"/>
                    <a:ext cx="167" cy="8"/>
                  </a:xfrm>
                  <a:custGeom>
                    <a:avLst/>
                    <a:gdLst/>
                    <a:ahLst/>
                    <a:cxnLst>
                      <a:cxn ang="0">
                        <a:pos x="207" y="0"/>
                      </a:cxn>
                      <a:cxn ang="0">
                        <a:pos x="248" y="1"/>
                      </a:cxn>
                      <a:cxn ang="0">
                        <a:pos x="288" y="1"/>
                      </a:cxn>
                      <a:cxn ang="0">
                        <a:pos x="322" y="4"/>
                      </a:cxn>
                      <a:cxn ang="0">
                        <a:pos x="353" y="5"/>
                      </a:cxn>
                      <a:cxn ang="0">
                        <a:pos x="378" y="8"/>
                      </a:cxn>
                      <a:cxn ang="0">
                        <a:pos x="398" y="9"/>
                      </a:cxn>
                      <a:cxn ang="0">
                        <a:pos x="410" y="12"/>
                      </a:cxn>
                      <a:cxn ang="0">
                        <a:pos x="414" y="14"/>
                      </a:cxn>
                      <a:cxn ang="0">
                        <a:pos x="410" y="17"/>
                      </a:cxn>
                      <a:cxn ang="0">
                        <a:pos x="398" y="18"/>
                      </a:cxn>
                      <a:cxn ang="0">
                        <a:pos x="378" y="21"/>
                      </a:cxn>
                      <a:cxn ang="0">
                        <a:pos x="353" y="22"/>
                      </a:cxn>
                      <a:cxn ang="0">
                        <a:pos x="322" y="24"/>
                      </a:cxn>
                      <a:cxn ang="0">
                        <a:pos x="288" y="24"/>
                      </a:cxn>
                      <a:cxn ang="0">
                        <a:pos x="248" y="24"/>
                      </a:cxn>
                      <a:cxn ang="0">
                        <a:pos x="207" y="24"/>
                      </a:cxn>
                      <a:cxn ang="0">
                        <a:pos x="165" y="22"/>
                      </a:cxn>
                      <a:cxn ang="0">
                        <a:pos x="127" y="21"/>
                      </a:cxn>
                      <a:cxn ang="0">
                        <a:pos x="92" y="20"/>
                      </a:cxn>
                      <a:cxn ang="0">
                        <a:pos x="61" y="18"/>
                      </a:cxn>
                      <a:cxn ang="0">
                        <a:pos x="36" y="16"/>
                      </a:cxn>
                      <a:cxn ang="0">
                        <a:pos x="16" y="13"/>
                      </a:cxn>
                      <a:cxn ang="0">
                        <a:pos x="4" y="12"/>
                      </a:cxn>
                      <a:cxn ang="0">
                        <a:pos x="0" y="9"/>
                      </a:cxn>
                      <a:cxn ang="0">
                        <a:pos x="4" y="6"/>
                      </a:cxn>
                      <a:cxn ang="0">
                        <a:pos x="16" y="4"/>
                      </a:cxn>
                      <a:cxn ang="0">
                        <a:pos x="36" y="2"/>
                      </a:cxn>
                      <a:cxn ang="0">
                        <a:pos x="61" y="1"/>
                      </a:cxn>
                      <a:cxn ang="0">
                        <a:pos x="92" y="0"/>
                      </a:cxn>
                      <a:cxn ang="0">
                        <a:pos x="127" y="0"/>
                      </a:cxn>
                      <a:cxn ang="0">
                        <a:pos x="165" y="0"/>
                      </a:cxn>
                      <a:cxn ang="0">
                        <a:pos x="207" y="0"/>
                      </a:cxn>
                    </a:cxnLst>
                    <a:rect l="0" t="0" r="r" b="b"/>
                    <a:pathLst>
                      <a:path w="414" h="24">
                        <a:moveTo>
                          <a:pt x="207" y="0"/>
                        </a:moveTo>
                        <a:lnTo>
                          <a:pt x="248" y="1"/>
                        </a:lnTo>
                        <a:lnTo>
                          <a:pt x="288" y="1"/>
                        </a:lnTo>
                        <a:lnTo>
                          <a:pt x="322" y="4"/>
                        </a:lnTo>
                        <a:lnTo>
                          <a:pt x="353" y="5"/>
                        </a:lnTo>
                        <a:lnTo>
                          <a:pt x="378" y="8"/>
                        </a:lnTo>
                        <a:lnTo>
                          <a:pt x="398" y="9"/>
                        </a:lnTo>
                        <a:lnTo>
                          <a:pt x="410" y="12"/>
                        </a:lnTo>
                        <a:lnTo>
                          <a:pt x="414" y="14"/>
                        </a:lnTo>
                        <a:lnTo>
                          <a:pt x="410" y="17"/>
                        </a:lnTo>
                        <a:lnTo>
                          <a:pt x="398" y="18"/>
                        </a:lnTo>
                        <a:lnTo>
                          <a:pt x="378" y="21"/>
                        </a:lnTo>
                        <a:lnTo>
                          <a:pt x="353" y="22"/>
                        </a:lnTo>
                        <a:lnTo>
                          <a:pt x="322" y="24"/>
                        </a:lnTo>
                        <a:lnTo>
                          <a:pt x="288" y="24"/>
                        </a:lnTo>
                        <a:lnTo>
                          <a:pt x="248" y="24"/>
                        </a:lnTo>
                        <a:lnTo>
                          <a:pt x="207" y="24"/>
                        </a:lnTo>
                        <a:lnTo>
                          <a:pt x="165" y="22"/>
                        </a:lnTo>
                        <a:lnTo>
                          <a:pt x="127" y="21"/>
                        </a:lnTo>
                        <a:lnTo>
                          <a:pt x="92" y="20"/>
                        </a:lnTo>
                        <a:lnTo>
                          <a:pt x="61" y="18"/>
                        </a:lnTo>
                        <a:lnTo>
                          <a:pt x="36" y="16"/>
                        </a:lnTo>
                        <a:lnTo>
                          <a:pt x="16" y="13"/>
                        </a:lnTo>
                        <a:lnTo>
                          <a:pt x="4" y="12"/>
                        </a:lnTo>
                        <a:lnTo>
                          <a:pt x="0" y="9"/>
                        </a:lnTo>
                        <a:lnTo>
                          <a:pt x="4" y="6"/>
                        </a:lnTo>
                        <a:lnTo>
                          <a:pt x="16" y="4"/>
                        </a:lnTo>
                        <a:lnTo>
                          <a:pt x="36" y="2"/>
                        </a:lnTo>
                        <a:lnTo>
                          <a:pt x="61" y="1"/>
                        </a:lnTo>
                        <a:lnTo>
                          <a:pt x="92" y="0"/>
                        </a:lnTo>
                        <a:lnTo>
                          <a:pt x="127" y="0"/>
                        </a:lnTo>
                        <a:lnTo>
                          <a:pt x="165" y="0"/>
                        </a:lnTo>
                        <a:lnTo>
                          <a:pt x="207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89" name="Freeform 70"/>
                  <p:cNvSpPr>
                    <a:spLocks/>
                  </p:cNvSpPr>
                  <p:nvPr/>
                </p:nvSpPr>
                <p:spPr bwMode="auto">
                  <a:xfrm>
                    <a:off x="1681" y="2743"/>
                    <a:ext cx="111" cy="17"/>
                  </a:xfrm>
                  <a:custGeom>
                    <a:avLst/>
                    <a:gdLst/>
                    <a:ahLst/>
                    <a:cxnLst>
                      <a:cxn ang="0">
                        <a:pos x="278" y="5"/>
                      </a:cxn>
                      <a:cxn ang="0">
                        <a:pos x="0" y="0"/>
                      </a:cxn>
                      <a:cxn ang="0">
                        <a:pos x="0" y="48"/>
                      </a:cxn>
                      <a:cxn ang="0">
                        <a:pos x="278" y="53"/>
                      </a:cxn>
                      <a:cxn ang="0">
                        <a:pos x="278" y="5"/>
                      </a:cxn>
                    </a:cxnLst>
                    <a:rect l="0" t="0" r="r" b="b"/>
                    <a:pathLst>
                      <a:path w="278" h="53">
                        <a:moveTo>
                          <a:pt x="278" y="5"/>
                        </a:moveTo>
                        <a:lnTo>
                          <a:pt x="0" y="0"/>
                        </a:lnTo>
                        <a:lnTo>
                          <a:pt x="0" y="48"/>
                        </a:lnTo>
                        <a:lnTo>
                          <a:pt x="278" y="53"/>
                        </a:lnTo>
                        <a:lnTo>
                          <a:pt x="278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90" name="Freeform 71"/>
                  <p:cNvSpPr>
                    <a:spLocks/>
                  </p:cNvSpPr>
                  <p:nvPr/>
                </p:nvSpPr>
                <p:spPr bwMode="auto">
                  <a:xfrm>
                    <a:off x="1685" y="2745"/>
                    <a:ext cx="104" cy="13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33"/>
                      </a:cxn>
                      <a:cxn ang="0">
                        <a:pos x="260" y="39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39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33"/>
                        </a:lnTo>
                        <a:lnTo>
                          <a:pt x="260" y="39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91" name="Freeform 72"/>
                  <p:cNvSpPr>
                    <a:spLocks/>
                  </p:cNvSpPr>
                  <p:nvPr/>
                </p:nvSpPr>
                <p:spPr bwMode="auto">
                  <a:xfrm>
                    <a:off x="2311" y="2556"/>
                    <a:ext cx="121" cy="2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299" y="0"/>
                      </a:cxn>
                      <a:cxn ang="0">
                        <a:pos x="299" y="66"/>
                      </a:cxn>
                      <a:cxn ang="0">
                        <a:pos x="0" y="71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299" h="71">
                        <a:moveTo>
                          <a:pt x="0" y="5"/>
                        </a:moveTo>
                        <a:lnTo>
                          <a:pt x="299" y="0"/>
                        </a:lnTo>
                        <a:lnTo>
                          <a:pt x="299" y="66"/>
                        </a:lnTo>
                        <a:lnTo>
                          <a:pt x="0" y="71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92" name="Freeform 73"/>
                  <p:cNvSpPr>
                    <a:spLocks/>
                  </p:cNvSpPr>
                  <p:nvPr/>
                </p:nvSpPr>
                <p:spPr bwMode="auto">
                  <a:xfrm>
                    <a:off x="2315" y="2559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0" y="6"/>
                      </a:cxn>
                      <a:cxn ang="0">
                        <a:pos x="281" y="0"/>
                      </a:cxn>
                      <a:cxn ang="0">
                        <a:pos x="281" y="45"/>
                      </a:cxn>
                      <a:cxn ang="0">
                        <a:pos x="0" y="51"/>
                      </a:cxn>
                      <a:cxn ang="0">
                        <a:pos x="0" y="6"/>
                      </a:cxn>
                    </a:cxnLst>
                    <a:rect l="0" t="0" r="r" b="b"/>
                    <a:pathLst>
                      <a:path w="281" h="51">
                        <a:moveTo>
                          <a:pt x="0" y="6"/>
                        </a:moveTo>
                        <a:lnTo>
                          <a:pt x="281" y="0"/>
                        </a:lnTo>
                        <a:lnTo>
                          <a:pt x="281" y="45"/>
                        </a:lnTo>
                        <a:lnTo>
                          <a:pt x="0" y="51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93" name="Freeform 74"/>
                  <p:cNvSpPr>
                    <a:spLocks/>
                  </p:cNvSpPr>
                  <p:nvPr/>
                </p:nvSpPr>
                <p:spPr bwMode="auto">
                  <a:xfrm>
                    <a:off x="2457" y="2553"/>
                    <a:ext cx="121" cy="24"/>
                  </a:xfrm>
                  <a:custGeom>
                    <a:avLst/>
                    <a:gdLst/>
                    <a:ahLst/>
                    <a:cxnLst>
                      <a:cxn ang="0">
                        <a:pos x="300" y="0"/>
                      </a:cxn>
                      <a:cxn ang="0">
                        <a:pos x="0" y="5"/>
                      </a:cxn>
                      <a:cxn ang="0">
                        <a:pos x="0" y="72"/>
                      </a:cxn>
                      <a:cxn ang="0">
                        <a:pos x="300" y="66"/>
                      </a:cxn>
                      <a:cxn ang="0">
                        <a:pos x="300" y="0"/>
                      </a:cxn>
                    </a:cxnLst>
                    <a:rect l="0" t="0" r="r" b="b"/>
                    <a:pathLst>
                      <a:path w="300" h="72">
                        <a:moveTo>
                          <a:pt x="300" y="0"/>
                        </a:moveTo>
                        <a:lnTo>
                          <a:pt x="0" y="5"/>
                        </a:lnTo>
                        <a:lnTo>
                          <a:pt x="0" y="72"/>
                        </a:lnTo>
                        <a:lnTo>
                          <a:pt x="300" y="66"/>
                        </a:lnTo>
                        <a:lnTo>
                          <a:pt x="30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494" name="Freeform 75"/>
                  <p:cNvSpPr>
                    <a:spLocks/>
                  </p:cNvSpPr>
                  <p:nvPr/>
                </p:nvSpPr>
                <p:spPr bwMode="auto">
                  <a:xfrm>
                    <a:off x="2462" y="2557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279" y="0"/>
                      </a:cxn>
                      <a:cxn ang="0">
                        <a:pos x="0" y="5"/>
                      </a:cxn>
                      <a:cxn ang="0">
                        <a:pos x="0" y="50"/>
                      </a:cxn>
                      <a:cxn ang="0">
                        <a:pos x="279" y="46"/>
                      </a:cxn>
                      <a:cxn ang="0">
                        <a:pos x="279" y="0"/>
                      </a:cxn>
                    </a:cxnLst>
                    <a:rect l="0" t="0" r="r" b="b"/>
                    <a:pathLst>
                      <a:path w="279" h="50">
                        <a:moveTo>
                          <a:pt x="279" y="0"/>
                        </a:moveTo>
                        <a:lnTo>
                          <a:pt x="0" y="5"/>
                        </a:lnTo>
                        <a:lnTo>
                          <a:pt x="0" y="50"/>
                        </a:lnTo>
                        <a:lnTo>
                          <a:pt x="279" y="46"/>
                        </a:lnTo>
                        <a:lnTo>
                          <a:pt x="279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</p:grpSp>
            <p:sp>
              <p:nvSpPr>
                <p:cNvPr id="421" name="ZoneTexte 420"/>
                <p:cNvSpPr txBox="1"/>
                <p:nvPr/>
              </p:nvSpPr>
              <p:spPr>
                <a:xfrm>
                  <a:off x="1726008" y="5248510"/>
                  <a:ext cx="5725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/>
                    <a:t>UOX</a:t>
                  </a:r>
                </a:p>
              </p:txBody>
            </p:sp>
          </p:grpSp>
          <p:sp>
            <p:nvSpPr>
              <p:cNvPr id="418" name="AutoShape 8"/>
              <p:cNvSpPr>
                <a:spLocks noChangeArrowheads="1"/>
              </p:cNvSpPr>
              <p:nvPr/>
            </p:nvSpPr>
            <p:spPr bwMode="auto">
              <a:xfrm>
                <a:off x="144463" y="5435605"/>
                <a:ext cx="537761" cy="37457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altLang="fr-FR" sz="1600" dirty="0" smtClean="0"/>
                  <a:t>U</a:t>
                </a:r>
                <a:r>
                  <a:rPr lang="fr-FR" altLang="fr-FR" sz="1600" baseline="-25000" dirty="0" smtClean="0"/>
                  <a:t>enr</a:t>
                </a:r>
                <a:endParaRPr lang="fr-FR" altLang="fr-FR" sz="1600" baseline="-25000" dirty="0"/>
              </a:p>
            </p:txBody>
          </p:sp>
          <p:cxnSp>
            <p:nvCxnSpPr>
              <p:cNvPr id="419" name="Connecteur droit avec flèche 418"/>
              <p:cNvCxnSpPr>
                <a:stCxn id="418" idx="3"/>
              </p:cNvCxnSpPr>
              <p:nvPr/>
            </p:nvCxnSpPr>
            <p:spPr>
              <a:xfrm>
                <a:off x="682224" y="5622891"/>
                <a:ext cx="369122" cy="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5" name="Groupe 494"/>
            <p:cNvGrpSpPr/>
            <p:nvPr/>
          </p:nvGrpSpPr>
          <p:grpSpPr>
            <a:xfrm>
              <a:off x="804189" y="5973127"/>
              <a:ext cx="2504870" cy="735586"/>
              <a:chOff x="144463" y="5211127"/>
              <a:chExt cx="2504870" cy="735586"/>
            </a:xfrm>
          </p:grpSpPr>
          <p:grpSp>
            <p:nvGrpSpPr>
              <p:cNvPr id="496" name="Groupe 495"/>
              <p:cNvGrpSpPr/>
              <p:nvPr/>
            </p:nvGrpSpPr>
            <p:grpSpPr>
              <a:xfrm>
                <a:off x="827584" y="5211127"/>
                <a:ext cx="1821749" cy="735586"/>
                <a:chOff x="1042552" y="5211127"/>
                <a:chExt cx="1821749" cy="735586"/>
              </a:xfrm>
            </p:grpSpPr>
            <p:grpSp>
              <p:nvGrpSpPr>
                <p:cNvPr id="499" name="Group 2"/>
                <p:cNvGrpSpPr>
                  <a:grpSpLocks/>
                </p:cNvGrpSpPr>
                <p:nvPr/>
              </p:nvGrpSpPr>
              <p:grpSpPr bwMode="auto">
                <a:xfrm>
                  <a:off x="1042552" y="5211127"/>
                  <a:ext cx="1821749" cy="735586"/>
                  <a:chOff x="1536" y="2294"/>
                  <a:chExt cx="1243" cy="520"/>
                </a:xfrm>
              </p:grpSpPr>
              <p:sp>
                <p:nvSpPr>
                  <p:cNvPr id="501" name="Freeform 3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90" cy="228"/>
                  </a:xfrm>
                  <a:custGeom>
                    <a:avLst/>
                    <a:gdLst/>
                    <a:ahLst/>
                    <a:cxnLst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71" y="4"/>
                      </a:cxn>
                      <a:cxn ang="0">
                        <a:pos x="731" y="16"/>
                      </a:cxn>
                      <a:cxn ang="0">
                        <a:pos x="789" y="33"/>
                      </a:cxn>
                      <a:cxn ang="0">
                        <a:pos x="845" y="56"/>
                      </a:cxn>
                      <a:cxn ang="0">
                        <a:pos x="899" y="84"/>
                      </a:cxn>
                      <a:cxn ang="0">
                        <a:pos x="948" y="119"/>
                      </a:cxn>
                      <a:cxn ang="0">
                        <a:pos x="996" y="157"/>
                      </a:cxn>
                      <a:cxn ang="0">
                        <a:pos x="1039" y="201"/>
                      </a:cxn>
                      <a:cxn ang="0">
                        <a:pos x="1079" y="248"/>
                      </a:cxn>
                      <a:cxn ang="0">
                        <a:pos x="1113" y="299"/>
                      </a:cxn>
                      <a:cxn ang="0">
                        <a:pos x="1144" y="354"/>
                      </a:cxn>
                      <a:cxn ang="0">
                        <a:pos x="1169" y="413"/>
                      </a:cxn>
                      <a:cxn ang="0">
                        <a:pos x="1189" y="474"/>
                      </a:cxn>
                      <a:cxn ang="0">
                        <a:pos x="1205" y="536"/>
                      </a:cxn>
                      <a:cxn ang="0">
                        <a:pos x="1214" y="601"/>
                      </a:cxn>
                      <a:cxn ang="0">
                        <a:pos x="1217" y="669"/>
                      </a:cxn>
                      <a:cxn ang="0">
                        <a:pos x="1217" y="672"/>
                      </a:cxn>
                      <a:cxn ang="0">
                        <a:pos x="1217" y="676"/>
                      </a:cxn>
                      <a:cxn ang="0">
                        <a:pos x="1217" y="679"/>
                      </a:cxn>
                      <a:cxn ang="0">
                        <a:pos x="1217" y="683"/>
                      </a:cxn>
                      <a:cxn ang="0">
                        <a:pos x="1" y="665"/>
                      </a:cxn>
                    </a:cxnLst>
                    <a:rect l="0" t="0" r="r" b="b"/>
                    <a:pathLst>
                      <a:path w="1217" h="683">
                        <a:moveTo>
                          <a:pt x="1" y="665"/>
                        </a:move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71" y="4"/>
                        </a:lnTo>
                        <a:lnTo>
                          <a:pt x="731" y="16"/>
                        </a:lnTo>
                        <a:lnTo>
                          <a:pt x="789" y="33"/>
                        </a:lnTo>
                        <a:lnTo>
                          <a:pt x="845" y="56"/>
                        </a:lnTo>
                        <a:lnTo>
                          <a:pt x="899" y="84"/>
                        </a:lnTo>
                        <a:lnTo>
                          <a:pt x="948" y="119"/>
                        </a:lnTo>
                        <a:lnTo>
                          <a:pt x="996" y="157"/>
                        </a:lnTo>
                        <a:lnTo>
                          <a:pt x="1039" y="201"/>
                        </a:lnTo>
                        <a:lnTo>
                          <a:pt x="1079" y="248"/>
                        </a:lnTo>
                        <a:lnTo>
                          <a:pt x="1113" y="299"/>
                        </a:lnTo>
                        <a:lnTo>
                          <a:pt x="1144" y="354"/>
                        </a:lnTo>
                        <a:lnTo>
                          <a:pt x="1169" y="413"/>
                        </a:lnTo>
                        <a:lnTo>
                          <a:pt x="1189" y="474"/>
                        </a:lnTo>
                        <a:lnTo>
                          <a:pt x="1205" y="536"/>
                        </a:lnTo>
                        <a:lnTo>
                          <a:pt x="1214" y="601"/>
                        </a:lnTo>
                        <a:lnTo>
                          <a:pt x="1217" y="669"/>
                        </a:lnTo>
                        <a:lnTo>
                          <a:pt x="1217" y="672"/>
                        </a:lnTo>
                        <a:lnTo>
                          <a:pt x="1217" y="676"/>
                        </a:lnTo>
                        <a:lnTo>
                          <a:pt x="1217" y="679"/>
                        </a:lnTo>
                        <a:lnTo>
                          <a:pt x="1217" y="683"/>
                        </a:lnTo>
                        <a:lnTo>
                          <a:pt x="1" y="66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2" name="Freeform 4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77" cy="227"/>
                  </a:xfrm>
                  <a:custGeom>
                    <a:avLst/>
                    <a:gdLst/>
                    <a:ahLst/>
                    <a:cxnLst>
                      <a:cxn ang="0">
                        <a:pos x="1140" y="347"/>
                      </a:cxn>
                      <a:cxn ang="0">
                        <a:pos x="1153" y="387"/>
                      </a:cxn>
                      <a:cxn ang="0">
                        <a:pos x="1165" y="427"/>
                      </a:cxn>
                      <a:cxn ang="0">
                        <a:pos x="1174" y="468"/>
                      </a:cxn>
                      <a:cxn ang="0">
                        <a:pos x="1181" y="510"/>
                      </a:cxn>
                      <a:cxn ang="0">
                        <a:pos x="1184" y="552"/>
                      </a:cxn>
                      <a:cxn ang="0">
                        <a:pos x="1186" y="595"/>
                      </a:cxn>
                      <a:cxn ang="0">
                        <a:pos x="1185" y="639"/>
                      </a:cxn>
                      <a:cxn ang="0">
                        <a:pos x="1181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51" y="3"/>
                      </a:cxn>
                      <a:cxn ang="0">
                        <a:pos x="692" y="8"/>
                      </a:cxn>
                      <a:cxn ang="0">
                        <a:pos x="734" y="16"/>
                      </a:cxn>
                      <a:cxn ang="0">
                        <a:pos x="774" y="27"/>
                      </a:cxn>
                      <a:cxn ang="0">
                        <a:pos x="812" y="41"/>
                      </a:cxn>
                      <a:cxn ang="0">
                        <a:pos x="849" y="57"/>
                      </a:cxn>
                      <a:cxn ang="0">
                        <a:pos x="885" y="77"/>
                      </a:cxn>
                      <a:cxn ang="0">
                        <a:pos x="920" y="99"/>
                      </a:cxn>
                      <a:cxn ang="0">
                        <a:pos x="955" y="123"/>
                      </a:cxn>
                      <a:cxn ang="0">
                        <a:pos x="987" y="149"/>
                      </a:cxn>
                      <a:cxn ang="0">
                        <a:pos x="1016" y="177"/>
                      </a:cxn>
                      <a:cxn ang="0">
                        <a:pos x="1045" y="208"/>
                      </a:cxn>
                      <a:cxn ang="0">
                        <a:pos x="1072" y="240"/>
                      </a:cxn>
                      <a:cxn ang="0">
                        <a:pos x="1096" y="274"/>
                      </a:cxn>
                      <a:cxn ang="0">
                        <a:pos x="1120" y="310"/>
                      </a:cxn>
                      <a:cxn ang="0">
                        <a:pos x="1140" y="347"/>
                      </a:cxn>
                    </a:cxnLst>
                    <a:rect l="0" t="0" r="r" b="b"/>
                    <a:pathLst>
                      <a:path w="1186" h="681">
                        <a:moveTo>
                          <a:pt x="1140" y="347"/>
                        </a:moveTo>
                        <a:lnTo>
                          <a:pt x="1153" y="387"/>
                        </a:lnTo>
                        <a:lnTo>
                          <a:pt x="1165" y="427"/>
                        </a:lnTo>
                        <a:lnTo>
                          <a:pt x="1174" y="468"/>
                        </a:lnTo>
                        <a:lnTo>
                          <a:pt x="1181" y="510"/>
                        </a:lnTo>
                        <a:lnTo>
                          <a:pt x="1184" y="552"/>
                        </a:lnTo>
                        <a:lnTo>
                          <a:pt x="1186" y="595"/>
                        </a:lnTo>
                        <a:lnTo>
                          <a:pt x="1185" y="639"/>
                        </a:lnTo>
                        <a:lnTo>
                          <a:pt x="1181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51" y="3"/>
                        </a:lnTo>
                        <a:lnTo>
                          <a:pt x="692" y="8"/>
                        </a:lnTo>
                        <a:lnTo>
                          <a:pt x="734" y="16"/>
                        </a:lnTo>
                        <a:lnTo>
                          <a:pt x="774" y="27"/>
                        </a:lnTo>
                        <a:lnTo>
                          <a:pt x="812" y="41"/>
                        </a:lnTo>
                        <a:lnTo>
                          <a:pt x="849" y="57"/>
                        </a:lnTo>
                        <a:lnTo>
                          <a:pt x="885" y="77"/>
                        </a:lnTo>
                        <a:lnTo>
                          <a:pt x="920" y="99"/>
                        </a:lnTo>
                        <a:lnTo>
                          <a:pt x="955" y="123"/>
                        </a:lnTo>
                        <a:lnTo>
                          <a:pt x="987" y="149"/>
                        </a:lnTo>
                        <a:lnTo>
                          <a:pt x="1016" y="177"/>
                        </a:lnTo>
                        <a:lnTo>
                          <a:pt x="1045" y="208"/>
                        </a:lnTo>
                        <a:lnTo>
                          <a:pt x="1072" y="240"/>
                        </a:lnTo>
                        <a:lnTo>
                          <a:pt x="1096" y="274"/>
                        </a:lnTo>
                        <a:lnTo>
                          <a:pt x="1120" y="310"/>
                        </a:lnTo>
                        <a:lnTo>
                          <a:pt x="1140" y="34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3" name="Freeform 5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63" cy="227"/>
                  </a:xfrm>
                  <a:custGeom>
                    <a:avLst/>
                    <a:gdLst/>
                    <a:ahLst/>
                    <a:cxnLst>
                      <a:cxn ang="0">
                        <a:pos x="1064" y="230"/>
                      </a:cxn>
                      <a:cxn ang="0">
                        <a:pos x="1091" y="281"/>
                      </a:cxn>
                      <a:cxn ang="0">
                        <a:pos x="1113" y="333"/>
                      </a:cxn>
                      <a:cxn ang="0">
                        <a:pos x="1129" y="389"/>
                      </a:cxn>
                      <a:cxn ang="0">
                        <a:pos x="1141" y="444"/>
                      </a:cxn>
                      <a:cxn ang="0">
                        <a:pos x="1148" y="503"/>
                      </a:cxn>
                      <a:cxn ang="0">
                        <a:pos x="1149" y="561"/>
                      </a:cxn>
                      <a:cxn ang="0">
                        <a:pos x="1146" y="621"/>
                      </a:cxn>
                      <a:cxn ang="0">
                        <a:pos x="1138" y="681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42" y="2"/>
                      </a:cxn>
                      <a:cxn ang="0">
                        <a:pos x="675" y="6"/>
                      </a:cxn>
                      <a:cxn ang="0">
                        <a:pos x="708" y="11"/>
                      </a:cxn>
                      <a:cxn ang="0">
                        <a:pos x="740" y="18"/>
                      </a:cxn>
                      <a:cxn ang="0">
                        <a:pos x="772" y="27"/>
                      </a:cxn>
                      <a:cxn ang="0">
                        <a:pos x="803" y="37"/>
                      </a:cxn>
                      <a:cxn ang="0">
                        <a:pos x="832" y="51"/>
                      </a:cxn>
                      <a:cxn ang="0">
                        <a:pos x="863" y="64"/>
                      </a:cxn>
                      <a:cxn ang="0">
                        <a:pos x="891" y="80"/>
                      </a:cxn>
                      <a:cxn ang="0">
                        <a:pos x="919" y="97"/>
                      </a:cxn>
                      <a:cxn ang="0">
                        <a:pos x="945" y="116"/>
                      </a:cxn>
                      <a:cxn ang="0">
                        <a:pos x="971" y="136"/>
                      </a:cxn>
                      <a:cxn ang="0">
                        <a:pos x="996" y="158"/>
                      </a:cxn>
                      <a:cxn ang="0">
                        <a:pos x="1020" y="181"/>
                      </a:cxn>
                      <a:cxn ang="0">
                        <a:pos x="1043" y="205"/>
                      </a:cxn>
                      <a:cxn ang="0">
                        <a:pos x="1064" y="230"/>
                      </a:cxn>
                    </a:cxnLst>
                    <a:rect l="0" t="0" r="r" b="b"/>
                    <a:pathLst>
                      <a:path w="1149" h="681">
                        <a:moveTo>
                          <a:pt x="1064" y="230"/>
                        </a:moveTo>
                        <a:lnTo>
                          <a:pt x="1091" y="281"/>
                        </a:lnTo>
                        <a:lnTo>
                          <a:pt x="1113" y="333"/>
                        </a:lnTo>
                        <a:lnTo>
                          <a:pt x="1129" y="389"/>
                        </a:lnTo>
                        <a:lnTo>
                          <a:pt x="1141" y="444"/>
                        </a:lnTo>
                        <a:lnTo>
                          <a:pt x="1148" y="503"/>
                        </a:lnTo>
                        <a:lnTo>
                          <a:pt x="1149" y="561"/>
                        </a:lnTo>
                        <a:lnTo>
                          <a:pt x="1146" y="621"/>
                        </a:lnTo>
                        <a:lnTo>
                          <a:pt x="1138" y="681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42" y="2"/>
                        </a:lnTo>
                        <a:lnTo>
                          <a:pt x="675" y="6"/>
                        </a:lnTo>
                        <a:lnTo>
                          <a:pt x="708" y="11"/>
                        </a:lnTo>
                        <a:lnTo>
                          <a:pt x="740" y="18"/>
                        </a:lnTo>
                        <a:lnTo>
                          <a:pt x="772" y="27"/>
                        </a:lnTo>
                        <a:lnTo>
                          <a:pt x="803" y="37"/>
                        </a:lnTo>
                        <a:lnTo>
                          <a:pt x="832" y="51"/>
                        </a:lnTo>
                        <a:lnTo>
                          <a:pt x="863" y="64"/>
                        </a:lnTo>
                        <a:lnTo>
                          <a:pt x="891" y="80"/>
                        </a:lnTo>
                        <a:lnTo>
                          <a:pt x="919" y="97"/>
                        </a:lnTo>
                        <a:lnTo>
                          <a:pt x="945" y="116"/>
                        </a:lnTo>
                        <a:lnTo>
                          <a:pt x="971" y="136"/>
                        </a:lnTo>
                        <a:lnTo>
                          <a:pt x="996" y="158"/>
                        </a:lnTo>
                        <a:lnTo>
                          <a:pt x="1020" y="181"/>
                        </a:lnTo>
                        <a:lnTo>
                          <a:pt x="1043" y="205"/>
                        </a:lnTo>
                        <a:lnTo>
                          <a:pt x="1064" y="230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4" name="Freeform 6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48" cy="227"/>
                  </a:xfrm>
                  <a:custGeom>
                    <a:avLst/>
                    <a:gdLst/>
                    <a:ahLst/>
                    <a:cxnLst>
                      <a:cxn ang="0">
                        <a:pos x="1004" y="165"/>
                      </a:cxn>
                      <a:cxn ang="0">
                        <a:pos x="1040" y="220"/>
                      </a:cxn>
                      <a:cxn ang="0">
                        <a:pos x="1069" y="278"/>
                      </a:cxn>
                      <a:cxn ang="0">
                        <a:pos x="1091" y="341"/>
                      </a:cxn>
                      <a:cxn ang="0">
                        <a:pos x="1105" y="406"/>
                      </a:cxn>
                      <a:cxn ang="0">
                        <a:pos x="1112" y="472"/>
                      </a:cxn>
                      <a:cxn ang="0">
                        <a:pos x="1113" y="540"/>
                      </a:cxn>
                      <a:cxn ang="0">
                        <a:pos x="1107" y="611"/>
                      </a:cxn>
                      <a:cxn ang="0">
                        <a:pos x="1095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6" y="2"/>
                      </a:cxn>
                      <a:cxn ang="0">
                        <a:pos x="664" y="4"/>
                      </a:cxn>
                      <a:cxn ang="0">
                        <a:pos x="692" y="8"/>
                      </a:cxn>
                      <a:cxn ang="0">
                        <a:pos x="719" y="14"/>
                      </a:cxn>
                      <a:cxn ang="0">
                        <a:pos x="746" y="19"/>
                      </a:cxn>
                      <a:cxn ang="0">
                        <a:pos x="772" y="27"/>
                      </a:cxn>
                      <a:cxn ang="0">
                        <a:pos x="797" y="36"/>
                      </a:cxn>
                      <a:cxn ang="0">
                        <a:pos x="823" y="45"/>
                      </a:cxn>
                      <a:cxn ang="0">
                        <a:pos x="847" y="57"/>
                      </a:cxn>
                      <a:cxn ang="0">
                        <a:pos x="872" y="69"/>
                      </a:cxn>
                      <a:cxn ang="0">
                        <a:pos x="895" y="83"/>
                      </a:cxn>
                      <a:cxn ang="0">
                        <a:pos x="919" y="97"/>
                      </a:cxn>
                      <a:cxn ang="0">
                        <a:pos x="941" y="113"/>
                      </a:cxn>
                      <a:cxn ang="0">
                        <a:pos x="963" y="129"/>
                      </a:cxn>
                      <a:cxn ang="0">
                        <a:pos x="984" y="147"/>
                      </a:cxn>
                      <a:cxn ang="0">
                        <a:pos x="1004" y="165"/>
                      </a:cxn>
                    </a:cxnLst>
                    <a:rect l="0" t="0" r="r" b="b"/>
                    <a:pathLst>
                      <a:path w="1113" h="680">
                        <a:moveTo>
                          <a:pt x="1004" y="165"/>
                        </a:moveTo>
                        <a:lnTo>
                          <a:pt x="1040" y="220"/>
                        </a:lnTo>
                        <a:lnTo>
                          <a:pt x="1069" y="278"/>
                        </a:lnTo>
                        <a:lnTo>
                          <a:pt x="1091" y="341"/>
                        </a:lnTo>
                        <a:lnTo>
                          <a:pt x="1105" y="406"/>
                        </a:lnTo>
                        <a:lnTo>
                          <a:pt x="1112" y="472"/>
                        </a:lnTo>
                        <a:lnTo>
                          <a:pt x="1113" y="540"/>
                        </a:lnTo>
                        <a:lnTo>
                          <a:pt x="1107" y="611"/>
                        </a:lnTo>
                        <a:lnTo>
                          <a:pt x="1095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6" y="2"/>
                        </a:lnTo>
                        <a:lnTo>
                          <a:pt x="664" y="4"/>
                        </a:lnTo>
                        <a:lnTo>
                          <a:pt x="692" y="8"/>
                        </a:lnTo>
                        <a:lnTo>
                          <a:pt x="719" y="14"/>
                        </a:lnTo>
                        <a:lnTo>
                          <a:pt x="746" y="19"/>
                        </a:lnTo>
                        <a:lnTo>
                          <a:pt x="772" y="27"/>
                        </a:lnTo>
                        <a:lnTo>
                          <a:pt x="797" y="36"/>
                        </a:lnTo>
                        <a:lnTo>
                          <a:pt x="823" y="45"/>
                        </a:lnTo>
                        <a:lnTo>
                          <a:pt x="847" y="57"/>
                        </a:lnTo>
                        <a:lnTo>
                          <a:pt x="872" y="69"/>
                        </a:lnTo>
                        <a:lnTo>
                          <a:pt x="895" y="83"/>
                        </a:lnTo>
                        <a:lnTo>
                          <a:pt x="919" y="97"/>
                        </a:lnTo>
                        <a:lnTo>
                          <a:pt x="941" y="113"/>
                        </a:lnTo>
                        <a:lnTo>
                          <a:pt x="963" y="129"/>
                        </a:lnTo>
                        <a:lnTo>
                          <a:pt x="984" y="147"/>
                        </a:lnTo>
                        <a:lnTo>
                          <a:pt x="1004" y="165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5" name="Freeform 7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34" cy="227"/>
                  </a:xfrm>
                  <a:custGeom>
                    <a:avLst/>
                    <a:gdLst/>
                    <a:ahLst/>
                    <a:cxnLst>
                      <a:cxn ang="0">
                        <a:pos x="955" y="123"/>
                      </a:cxn>
                      <a:cxn ang="0">
                        <a:pos x="999" y="180"/>
                      </a:cxn>
                      <a:cxn ang="0">
                        <a:pos x="1033" y="241"/>
                      </a:cxn>
                      <a:cxn ang="0">
                        <a:pos x="1057" y="307"/>
                      </a:cxn>
                      <a:cxn ang="0">
                        <a:pos x="1073" y="377"/>
                      </a:cxn>
                      <a:cxn ang="0">
                        <a:pos x="1079" y="450"/>
                      </a:cxn>
                      <a:cxn ang="0">
                        <a:pos x="1076" y="526"/>
                      </a:cxn>
                      <a:cxn ang="0">
                        <a:pos x="1065" y="603"/>
                      </a:cxn>
                      <a:cxn ang="0">
                        <a:pos x="1048" y="680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32" y="2"/>
                      </a:cxn>
                      <a:cxn ang="0">
                        <a:pos x="656" y="3"/>
                      </a:cxn>
                      <a:cxn ang="0">
                        <a:pos x="679" y="6"/>
                      </a:cxn>
                      <a:cxn ang="0">
                        <a:pos x="703" y="10"/>
                      </a:cxn>
                      <a:cxn ang="0">
                        <a:pos x="726" y="15"/>
                      </a:cxn>
                      <a:cxn ang="0">
                        <a:pos x="748" y="20"/>
                      </a:cxn>
                      <a:cxn ang="0">
                        <a:pos x="771" y="27"/>
                      </a:cxn>
                      <a:cxn ang="0">
                        <a:pos x="792" y="33"/>
                      </a:cxn>
                      <a:cxn ang="0">
                        <a:pos x="815" y="43"/>
                      </a:cxn>
                      <a:cxn ang="0">
                        <a:pos x="836" y="51"/>
                      </a:cxn>
                      <a:cxn ang="0">
                        <a:pos x="856" y="61"/>
                      </a:cxn>
                      <a:cxn ang="0">
                        <a:pos x="877" y="72"/>
                      </a:cxn>
                      <a:cxn ang="0">
                        <a:pos x="897" y="84"/>
                      </a:cxn>
                      <a:cxn ang="0">
                        <a:pos x="917" y="96"/>
                      </a:cxn>
                      <a:cxn ang="0">
                        <a:pos x="936" y="109"/>
                      </a:cxn>
                      <a:cxn ang="0">
                        <a:pos x="955" y="123"/>
                      </a:cxn>
                    </a:cxnLst>
                    <a:rect l="0" t="0" r="r" b="b"/>
                    <a:pathLst>
                      <a:path w="1079" h="680">
                        <a:moveTo>
                          <a:pt x="955" y="123"/>
                        </a:moveTo>
                        <a:lnTo>
                          <a:pt x="999" y="180"/>
                        </a:lnTo>
                        <a:lnTo>
                          <a:pt x="1033" y="241"/>
                        </a:lnTo>
                        <a:lnTo>
                          <a:pt x="1057" y="307"/>
                        </a:lnTo>
                        <a:lnTo>
                          <a:pt x="1073" y="377"/>
                        </a:lnTo>
                        <a:lnTo>
                          <a:pt x="1079" y="450"/>
                        </a:lnTo>
                        <a:lnTo>
                          <a:pt x="1076" y="526"/>
                        </a:lnTo>
                        <a:lnTo>
                          <a:pt x="1065" y="603"/>
                        </a:lnTo>
                        <a:lnTo>
                          <a:pt x="1048" y="680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32" y="2"/>
                        </a:lnTo>
                        <a:lnTo>
                          <a:pt x="656" y="3"/>
                        </a:lnTo>
                        <a:lnTo>
                          <a:pt x="679" y="6"/>
                        </a:lnTo>
                        <a:lnTo>
                          <a:pt x="703" y="10"/>
                        </a:lnTo>
                        <a:lnTo>
                          <a:pt x="726" y="15"/>
                        </a:lnTo>
                        <a:lnTo>
                          <a:pt x="748" y="20"/>
                        </a:lnTo>
                        <a:lnTo>
                          <a:pt x="771" y="27"/>
                        </a:lnTo>
                        <a:lnTo>
                          <a:pt x="792" y="33"/>
                        </a:lnTo>
                        <a:lnTo>
                          <a:pt x="815" y="43"/>
                        </a:lnTo>
                        <a:lnTo>
                          <a:pt x="836" y="51"/>
                        </a:lnTo>
                        <a:lnTo>
                          <a:pt x="856" y="61"/>
                        </a:lnTo>
                        <a:lnTo>
                          <a:pt x="877" y="72"/>
                        </a:lnTo>
                        <a:lnTo>
                          <a:pt x="897" y="84"/>
                        </a:lnTo>
                        <a:lnTo>
                          <a:pt x="917" y="96"/>
                        </a:lnTo>
                        <a:lnTo>
                          <a:pt x="936" y="109"/>
                        </a:lnTo>
                        <a:lnTo>
                          <a:pt x="955" y="123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6" name="Freeform 8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21" cy="227"/>
                  </a:xfrm>
                  <a:custGeom>
                    <a:avLst/>
                    <a:gdLst/>
                    <a:ahLst/>
                    <a:cxnLst>
                      <a:cxn ang="0">
                        <a:pos x="908" y="91"/>
                      </a:cxn>
                      <a:cxn ang="0">
                        <a:pos x="961" y="148"/>
                      </a:cxn>
                      <a:cxn ang="0">
                        <a:pos x="1001" y="212"/>
                      </a:cxn>
                      <a:cxn ang="0">
                        <a:pos x="1028" y="281"/>
                      </a:cxn>
                      <a:cxn ang="0">
                        <a:pos x="1043" y="354"/>
                      </a:cxn>
                      <a:cxn ang="0">
                        <a:pos x="1045" y="432"/>
                      </a:cxn>
                      <a:cxn ang="0">
                        <a:pos x="1039" y="512"/>
                      </a:cxn>
                      <a:cxn ang="0">
                        <a:pos x="1024" y="595"/>
                      </a:cxn>
                      <a:cxn ang="0">
                        <a:pos x="1000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8" y="0"/>
                      </a:cxn>
                      <a:cxn ang="0">
                        <a:pos x="650" y="2"/>
                      </a:cxn>
                      <a:cxn ang="0">
                        <a:pos x="670" y="4"/>
                      </a:cxn>
                      <a:cxn ang="0">
                        <a:pos x="688" y="7"/>
                      </a:cxn>
                      <a:cxn ang="0">
                        <a:pos x="708" y="11"/>
                      </a:cxn>
                      <a:cxn ang="0">
                        <a:pos x="728" y="15"/>
                      </a:cxn>
                      <a:cxn ang="0">
                        <a:pos x="747" y="20"/>
                      </a:cxn>
                      <a:cxn ang="0">
                        <a:pos x="767" y="25"/>
                      </a:cxn>
                      <a:cxn ang="0">
                        <a:pos x="785" y="31"/>
                      </a:cxn>
                      <a:cxn ang="0">
                        <a:pos x="803" y="37"/>
                      </a:cxn>
                      <a:cxn ang="0">
                        <a:pos x="821" y="45"/>
                      </a:cxn>
                      <a:cxn ang="0">
                        <a:pos x="840" y="53"/>
                      </a:cxn>
                      <a:cxn ang="0">
                        <a:pos x="857" y="61"/>
                      </a:cxn>
                      <a:cxn ang="0">
                        <a:pos x="875" y="71"/>
                      </a:cxn>
                      <a:cxn ang="0">
                        <a:pos x="891" y="80"/>
                      </a:cxn>
                      <a:cxn ang="0">
                        <a:pos x="908" y="91"/>
                      </a:cxn>
                    </a:cxnLst>
                    <a:rect l="0" t="0" r="r" b="b"/>
                    <a:pathLst>
                      <a:path w="1045" h="679">
                        <a:moveTo>
                          <a:pt x="908" y="91"/>
                        </a:moveTo>
                        <a:lnTo>
                          <a:pt x="961" y="148"/>
                        </a:lnTo>
                        <a:lnTo>
                          <a:pt x="1001" y="212"/>
                        </a:lnTo>
                        <a:lnTo>
                          <a:pt x="1028" y="281"/>
                        </a:lnTo>
                        <a:lnTo>
                          <a:pt x="1043" y="354"/>
                        </a:lnTo>
                        <a:lnTo>
                          <a:pt x="1045" y="432"/>
                        </a:lnTo>
                        <a:lnTo>
                          <a:pt x="1039" y="512"/>
                        </a:lnTo>
                        <a:lnTo>
                          <a:pt x="1024" y="595"/>
                        </a:lnTo>
                        <a:lnTo>
                          <a:pt x="1000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8" y="0"/>
                        </a:lnTo>
                        <a:lnTo>
                          <a:pt x="650" y="2"/>
                        </a:lnTo>
                        <a:lnTo>
                          <a:pt x="670" y="4"/>
                        </a:lnTo>
                        <a:lnTo>
                          <a:pt x="688" y="7"/>
                        </a:lnTo>
                        <a:lnTo>
                          <a:pt x="708" y="11"/>
                        </a:lnTo>
                        <a:lnTo>
                          <a:pt x="728" y="15"/>
                        </a:lnTo>
                        <a:lnTo>
                          <a:pt x="747" y="20"/>
                        </a:lnTo>
                        <a:lnTo>
                          <a:pt x="767" y="25"/>
                        </a:lnTo>
                        <a:lnTo>
                          <a:pt x="785" y="31"/>
                        </a:lnTo>
                        <a:lnTo>
                          <a:pt x="803" y="37"/>
                        </a:lnTo>
                        <a:lnTo>
                          <a:pt x="821" y="45"/>
                        </a:lnTo>
                        <a:lnTo>
                          <a:pt x="840" y="53"/>
                        </a:lnTo>
                        <a:lnTo>
                          <a:pt x="857" y="61"/>
                        </a:lnTo>
                        <a:lnTo>
                          <a:pt x="875" y="71"/>
                        </a:lnTo>
                        <a:lnTo>
                          <a:pt x="891" y="80"/>
                        </a:lnTo>
                        <a:lnTo>
                          <a:pt x="908" y="9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7" name="Freeform 9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407" cy="227"/>
                  </a:xfrm>
                  <a:custGeom>
                    <a:avLst/>
                    <a:gdLst/>
                    <a:ahLst/>
                    <a:cxnLst>
                      <a:cxn ang="0">
                        <a:pos x="867" y="67"/>
                      </a:cxn>
                      <a:cxn ang="0">
                        <a:pos x="928" y="124"/>
                      </a:cxn>
                      <a:cxn ang="0">
                        <a:pos x="972" y="189"/>
                      </a:cxn>
                      <a:cxn ang="0">
                        <a:pos x="999" y="261"/>
                      </a:cxn>
                      <a:cxn ang="0">
                        <a:pos x="1012" y="337"/>
                      </a:cxn>
                      <a:cxn ang="0">
                        <a:pos x="1012" y="418"/>
                      </a:cxn>
                      <a:cxn ang="0">
                        <a:pos x="1000" y="503"/>
                      </a:cxn>
                      <a:cxn ang="0">
                        <a:pos x="979" y="591"/>
                      </a:cxn>
                      <a:cxn ang="0">
                        <a:pos x="949" y="679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6" y="0"/>
                      </a:cxn>
                      <a:cxn ang="0">
                        <a:pos x="643" y="2"/>
                      </a:cxn>
                      <a:cxn ang="0">
                        <a:pos x="659" y="3"/>
                      </a:cxn>
                      <a:cxn ang="0">
                        <a:pos x="676" y="6"/>
                      </a:cxn>
                      <a:cxn ang="0">
                        <a:pos x="694" y="8"/>
                      </a:cxn>
                      <a:cxn ang="0">
                        <a:pos x="710" y="11"/>
                      </a:cxn>
                      <a:cxn ang="0">
                        <a:pos x="727" y="15"/>
                      </a:cxn>
                      <a:cxn ang="0">
                        <a:pos x="743" y="19"/>
                      </a:cxn>
                      <a:cxn ang="0">
                        <a:pos x="759" y="23"/>
                      </a:cxn>
                      <a:cxn ang="0">
                        <a:pos x="775" y="28"/>
                      </a:cxn>
                      <a:cxn ang="0">
                        <a:pos x="791" y="33"/>
                      </a:cxn>
                      <a:cxn ang="0">
                        <a:pos x="807" y="39"/>
                      </a:cxn>
                      <a:cxn ang="0">
                        <a:pos x="821" y="45"/>
                      </a:cxn>
                      <a:cxn ang="0">
                        <a:pos x="837" y="52"/>
                      </a:cxn>
                      <a:cxn ang="0">
                        <a:pos x="852" y="59"/>
                      </a:cxn>
                      <a:cxn ang="0">
                        <a:pos x="867" y="67"/>
                      </a:cxn>
                    </a:cxnLst>
                    <a:rect l="0" t="0" r="r" b="b"/>
                    <a:pathLst>
                      <a:path w="1012" h="679">
                        <a:moveTo>
                          <a:pt x="867" y="67"/>
                        </a:moveTo>
                        <a:lnTo>
                          <a:pt x="928" y="124"/>
                        </a:lnTo>
                        <a:lnTo>
                          <a:pt x="972" y="189"/>
                        </a:lnTo>
                        <a:lnTo>
                          <a:pt x="999" y="261"/>
                        </a:lnTo>
                        <a:lnTo>
                          <a:pt x="1012" y="337"/>
                        </a:lnTo>
                        <a:lnTo>
                          <a:pt x="1012" y="418"/>
                        </a:lnTo>
                        <a:lnTo>
                          <a:pt x="1000" y="503"/>
                        </a:lnTo>
                        <a:lnTo>
                          <a:pt x="979" y="591"/>
                        </a:lnTo>
                        <a:lnTo>
                          <a:pt x="949" y="679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6" y="0"/>
                        </a:lnTo>
                        <a:lnTo>
                          <a:pt x="643" y="2"/>
                        </a:lnTo>
                        <a:lnTo>
                          <a:pt x="659" y="3"/>
                        </a:lnTo>
                        <a:lnTo>
                          <a:pt x="676" y="6"/>
                        </a:lnTo>
                        <a:lnTo>
                          <a:pt x="694" y="8"/>
                        </a:lnTo>
                        <a:lnTo>
                          <a:pt x="710" y="11"/>
                        </a:lnTo>
                        <a:lnTo>
                          <a:pt x="727" y="15"/>
                        </a:lnTo>
                        <a:lnTo>
                          <a:pt x="743" y="19"/>
                        </a:lnTo>
                        <a:lnTo>
                          <a:pt x="759" y="23"/>
                        </a:lnTo>
                        <a:lnTo>
                          <a:pt x="775" y="28"/>
                        </a:lnTo>
                        <a:lnTo>
                          <a:pt x="791" y="33"/>
                        </a:lnTo>
                        <a:lnTo>
                          <a:pt x="807" y="39"/>
                        </a:lnTo>
                        <a:lnTo>
                          <a:pt x="821" y="45"/>
                        </a:lnTo>
                        <a:lnTo>
                          <a:pt x="837" y="52"/>
                        </a:lnTo>
                        <a:lnTo>
                          <a:pt x="852" y="59"/>
                        </a:lnTo>
                        <a:lnTo>
                          <a:pt x="867" y="67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8" name="Freeform 10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96" cy="226"/>
                  </a:xfrm>
                  <a:custGeom>
                    <a:avLst/>
                    <a:gdLst/>
                    <a:ahLst/>
                    <a:cxnLst>
                      <a:cxn ang="0">
                        <a:pos x="828" y="48"/>
                      </a:cxn>
                      <a:cxn ang="0">
                        <a:pos x="831" y="49"/>
                      </a:cxn>
                      <a:cxn ang="0">
                        <a:pos x="832" y="51"/>
                      </a:cxn>
                      <a:cxn ang="0">
                        <a:pos x="835" y="53"/>
                      </a:cxn>
                      <a:cxn ang="0">
                        <a:pos x="837" y="55"/>
                      </a:cxn>
                      <a:cxn ang="0">
                        <a:pos x="904" y="112"/>
                      </a:cxn>
                      <a:cxn ang="0">
                        <a:pos x="949" y="177"/>
                      </a:cxn>
                      <a:cxn ang="0">
                        <a:pos x="975" y="249"/>
                      </a:cxn>
                      <a:cxn ang="0">
                        <a:pos x="984" y="326"/>
                      </a:cxn>
                      <a:cxn ang="0">
                        <a:pos x="977" y="410"/>
                      </a:cxn>
                      <a:cxn ang="0">
                        <a:pos x="960" y="496"/>
                      </a:cxn>
                      <a:cxn ang="0">
                        <a:pos x="932" y="585"/>
                      </a:cxn>
                      <a:cxn ang="0">
                        <a:pos x="897" y="677"/>
                      </a:cxn>
                      <a:cxn ang="0">
                        <a:pos x="1" y="665"/>
                      </a:cxn>
                      <a:cxn ang="0">
                        <a:pos x="0" y="661"/>
                      </a:cxn>
                      <a:cxn ang="0">
                        <a:pos x="0" y="659"/>
                      </a:cxn>
                      <a:cxn ang="0">
                        <a:pos x="0" y="655"/>
                      </a:cxn>
                      <a:cxn ang="0">
                        <a:pos x="0" y="652"/>
                      </a:cxn>
                      <a:cxn ang="0">
                        <a:pos x="2" y="584"/>
                      </a:cxn>
                      <a:cxn ang="0">
                        <a:pos x="12" y="519"/>
                      </a:cxn>
                      <a:cxn ang="0">
                        <a:pos x="28" y="456"/>
                      </a:cxn>
                      <a:cxn ang="0">
                        <a:pos x="48" y="397"/>
                      </a:cxn>
                      <a:cxn ang="0">
                        <a:pos x="73" y="339"/>
                      </a:cxn>
                      <a:cxn ang="0">
                        <a:pos x="103" y="285"/>
                      </a:cxn>
                      <a:cxn ang="0">
                        <a:pos x="138" y="234"/>
                      </a:cxn>
                      <a:cxn ang="0">
                        <a:pos x="178" y="188"/>
                      </a:cxn>
                      <a:cxn ang="0">
                        <a:pos x="221" y="145"/>
                      </a:cxn>
                      <a:cxn ang="0">
                        <a:pos x="269" y="108"/>
                      </a:cxn>
                      <a:cxn ang="0">
                        <a:pos x="318" y="76"/>
                      </a:cxn>
                      <a:cxn ang="0">
                        <a:pos x="371" y="48"/>
                      </a:cxn>
                      <a:cxn ang="0">
                        <a:pos x="427" y="27"/>
                      </a:cxn>
                      <a:cxn ang="0">
                        <a:pos x="486" y="12"/>
                      </a:cxn>
                      <a:cxn ang="0">
                        <a:pos x="546" y="3"/>
                      </a:cxn>
                      <a:cxn ang="0">
                        <a:pos x="608" y="0"/>
                      </a:cxn>
                      <a:cxn ang="0">
                        <a:pos x="623" y="0"/>
                      </a:cxn>
                      <a:cxn ang="0">
                        <a:pos x="638" y="2"/>
                      </a:cxn>
                      <a:cxn ang="0">
                        <a:pos x="651" y="3"/>
                      </a:cxn>
                      <a:cxn ang="0">
                        <a:pos x="666" y="4"/>
                      </a:cxn>
                      <a:cxn ang="0">
                        <a:pos x="679" y="6"/>
                      </a:cxn>
                      <a:cxn ang="0">
                        <a:pos x="694" y="8"/>
                      </a:cxn>
                      <a:cxn ang="0">
                        <a:pos x="707" y="11"/>
                      </a:cxn>
                      <a:cxn ang="0">
                        <a:pos x="722" y="14"/>
                      </a:cxn>
                      <a:cxn ang="0">
                        <a:pos x="735" y="18"/>
                      </a:cxn>
                      <a:cxn ang="0">
                        <a:pos x="748" y="20"/>
                      </a:cxn>
                      <a:cxn ang="0">
                        <a:pos x="762" y="24"/>
                      </a:cxn>
                      <a:cxn ang="0">
                        <a:pos x="775" y="28"/>
                      </a:cxn>
                      <a:cxn ang="0">
                        <a:pos x="788" y="33"/>
                      </a:cxn>
                      <a:cxn ang="0">
                        <a:pos x="801" y="37"/>
                      </a:cxn>
                      <a:cxn ang="0">
                        <a:pos x="815" y="43"/>
                      </a:cxn>
                      <a:cxn ang="0">
                        <a:pos x="828" y="48"/>
                      </a:cxn>
                    </a:cxnLst>
                    <a:rect l="0" t="0" r="r" b="b"/>
                    <a:pathLst>
                      <a:path w="984" h="677">
                        <a:moveTo>
                          <a:pt x="828" y="48"/>
                        </a:moveTo>
                        <a:lnTo>
                          <a:pt x="831" y="49"/>
                        </a:lnTo>
                        <a:lnTo>
                          <a:pt x="832" y="51"/>
                        </a:lnTo>
                        <a:lnTo>
                          <a:pt x="835" y="53"/>
                        </a:lnTo>
                        <a:lnTo>
                          <a:pt x="837" y="55"/>
                        </a:lnTo>
                        <a:lnTo>
                          <a:pt x="904" y="112"/>
                        </a:lnTo>
                        <a:lnTo>
                          <a:pt x="949" y="177"/>
                        </a:lnTo>
                        <a:lnTo>
                          <a:pt x="975" y="249"/>
                        </a:lnTo>
                        <a:lnTo>
                          <a:pt x="984" y="326"/>
                        </a:lnTo>
                        <a:lnTo>
                          <a:pt x="977" y="410"/>
                        </a:lnTo>
                        <a:lnTo>
                          <a:pt x="960" y="496"/>
                        </a:lnTo>
                        <a:lnTo>
                          <a:pt x="932" y="585"/>
                        </a:lnTo>
                        <a:lnTo>
                          <a:pt x="897" y="677"/>
                        </a:lnTo>
                        <a:lnTo>
                          <a:pt x="1" y="665"/>
                        </a:lnTo>
                        <a:lnTo>
                          <a:pt x="0" y="661"/>
                        </a:lnTo>
                        <a:lnTo>
                          <a:pt x="0" y="659"/>
                        </a:lnTo>
                        <a:lnTo>
                          <a:pt x="0" y="655"/>
                        </a:lnTo>
                        <a:lnTo>
                          <a:pt x="0" y="652"/>
                        </a:lnTo>
                        <a:lnTo>
                          <a:pt x="2" y="584"/>
                        </a:lnTo>
                        <a:lnTo>
                          <a:pt x="12" y="519"/>
                        </a:lnTo>
                        <a:lnTo>
                          <a:pt x="28" y="456"/>
                        </a:lnTo>
                        <a:lnTo>
                          <a:pt x="48" y="397"/>
                        </a:lnTo>
                        <a:lnTo>
                          <a:pt x="73" y="339"/>
                        </a:lnTo>
                        <a:lnTo>
                          <a:pt x="103" y="285"/>
                        </a:lnTo>
                        <a:lnTo>
                          <a:pt x="138" y="234"/>
                        </a:lnTo>
                        <a:lnTo>
                          <a:pt x="178" y="188"/>
                        </a:lnTo>
                        <a:lnTo>
                          <a:pt x="221" y="145"/>
                        </a:lnTo>
                        <a:lnTo>
                          <a:pt x="269" y="108"/>
                        </a:lnTo>
                        <a:lnTo>
                          <a:pt x="318" y="76"/>
                        </a:lnTo>
                        <a:lnTo>
                          <a:pt x="371" y="48"/>
                        </a:lnTo>
                        <a:lnTo>
                          <a:pt x="427" y="27"/>
                        </a:lnTo>
                        <a:lnTo>
                          <a:pt x="486" y="12"/>
                        </a:lnTo>
                        <a:lnTo>
                          <a:pt x="546" y="3"/>
                        </a:lnTo>
                        <a:lnTo>
                          <a:pt x="608" y="0"/>
                        </a:lnTo>
                        <a:lnTo>
                          <a:pt x="623" y="0"/>
                        </a:lnTo>
                        <a:lnTo>
                          <a:pt x="638" y="2"/>
                        </a:lnTo>
                        <a:lnTo>
                          <a:pt x="651" y="3"/>
                        </a:lnTo>
                        <a:lnTo>
                          <a:pt x="666" y="4"/>
                        </a:lnTo>
                        <a:lnTo>
                          <a:pt x="679" y="6"/>
                        </a:lnTo>
                        <a:lnTo>
                          <a:pt x="694" y="8"/>
                        </a:lnTo>
                        <a:lnTo>
                          <a:pt x="707" y="11"/>
                        </a:lnTo>
                        <a:lnTo>
                          <a:pt x="722" y="14"/>
                        </a:lnTo>
                        <a:lnTo>
                          <a:pt x="735" y="18"/>
                        </a:lnTo>
                        <a:lnTo>
                          <a:pt x="748" y="20"/>
                        </a:lnTo>
                        <a:lnTo>
                          <a:pt x="762" y="24"/>
                        </a:lnTo>
                        <a:lnTo>
                          <a:pt x="775" y="28"/>
                        </a:lnTo>
                        <a:lnTo>
                          <a:pt x="788" y="33"/>
                        </a:lnTo>
                        <a:lnTo>
                          <a:pt x="801" y="37"/>
                        </a:lnTo>
                        <a:lnTo>
                          <a:pt x="815" y="43"/>
                        </a:lnTo>
                        <a:lnTo>
                          <a:pt x="828" y="48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09" name="Freeform 11"/>
                  <p:cNvSpPr>
                    <a:spLocks/>
                  </p:cNvSpPr>
                  <p:nvPr/>
                </p:nvSpPr>
                <p:spPr bwMode="auto">
                  <a:xfrm>
                    <a:off x="1969" y="2294"/>
                    <a:ext cx="383" cy="226"/>
                  </a:xfrm>
                  <a:custGeom>
                    <a:avLst/>
                    <a:gdLst/>
                    <a:ahLst/>
                    <a:cxnLst>
                      <a:cxn ang="0">
                        <a:pos x="786" y="32"/>
                      </a:cxn>
                      <a:cxn ang="0">
                        <a:pos x="795" y="37"/>
                      </a:cxn>
                      <a:cxn ang="0">
                        <a:pos x="806" y="44"/>
                      </a:cxn>
                      <a:cxn ang="0">
                        <a:pos x="815" y="49"/>
                      </a:cxn>
                      <a:cxn ang="0">
                        <a:pos x="825" y="56"/>
                      </a:cxn>
                      <a:cxn ang="0">
                        <a:pos x="889" y="113"/>
                      </a:cxn>
                      <a:cxn ang="0">
                        <a:pos x="930" y="178"/>
                      </a:cxn>
                      <a:cxn ang="0">
                        <a:pos x="950" y="249"/>
                      </a:cxn>
                      <a:cxn ang="0">
                        <a:pos x="951" y="326"/>
                      </a:cxn>
                      <a:cxn ang="0">
                        <a:pos x="939" y="409"/>
                      </a:cxn>
                      <a:cxn ang="0">
                        <a:pos x="914" y="495"/>
                      </a:cxn>
                      <a:cxn ang="0">
                        <a:pos x="882" y="584"/>
                      </a:cxn>
                      <a:cxn ang="0">
                        <a:pos x="843" y="676"/>
                      </a:cxn>
                      <a:cxn ang="0">
                        <a:pos x="2" y="665"/>
                      </a:cxn>
                      <a:cxn ang="0">
                        <a:pos x="0" y="648"/>
                      </a:cxn>
                      <a:cxn ang="0">
                        <a:pos x="0" y="631"/>
                      </a:cxn>
                      <a:cxn ang="0">
                        <a:pos x="0" y="613"/>
                      </a:cxn>
                      <a:cxn ang="0">
                        <a:pos x="0" y="596"/>
                      </a:cxn>
                      <a:cxn ang="0">
                        <a:pos x="8" y="534"/>
                      </a:cxn>
                      <a:cxn ang="0">
                        <a:pos x="20" y="474"/>
                      </a:cxn>
                      <a:cxn ang="0">
                        <a:pos x="38" y="415"/>
                      </a:cxn>
                      <a:cxn ang="0">
                        <a:pos x="60" y="361"/>
                      </a:cxn>
                      <a:cxn ang="0">
                        <a:pos x="88" y="307"/>
                      </a:cxn>
                      <a:cxn ang="0">
                        <a:pos x="119" y="258"/>
                      </a:cxn>
                      <a:cxn ang="0">
                        <a:pos x="153" y="213"/>
                      </a:cxn>
                      <a:cxn ang="0">
                        <a:pos x="193" y="170"/>
                      </a:cxn>
                      <a:cxn ang="0">
                        <a:pos x="235" y="132"/>
                      </a:cxn>
                      <a:cxn ang="0">
                        <a:pos x="281" y="99"/>
                      </a:cxn>
                      <a:cxn ang="0">
                        <a:pos x="329" y="69"/>
                      </a:cxn>
                      <a:cxn ang="0">
                        <a:pos x="380" y="44"/>
                      </a:cxn>
                      <a:cxn ang="0">
                        <a:pos x="434" y="25"/>
                      </a:cxn>
                      <a:cxn ang="0">
                        <a:pos x="489" y="11"/>
                      </a:cxn>
                      <a:cxn ang="0">
                        <a:pos x="548" y="3"/>
                      </a:cxn>
                      <a:cxn ang="0">
                        <a:pos x="606" y="0"/>
                      </a:cxn>
                      <a:cxn ang="0">
                        <a:pos x="630" y="2"/>
                      </a:cxn>
                      <a:cxn ang="0">
                        <a:pos x="653" y="3"/>
                      </a:cxn>
                      <a:cxn ang="0">
                        <a:pos x="676" y="6"/>
                      </a:cxn>
                      <a:cxn ang="0">
                        <a:pos x="698" y="10"/>
                      </a:cxn>
                      <a:cxn ang="0">
                        <a:pos x="721" y="14"/>
                      </a:cxn>
                      <a:cxn ang="0">
                        <a:pos x="744" y="19"/>
                      </a:cxn>
                      <a:cxn ang="0">
                        <a:pos x="765" y="25"/>
                      </a:cxn>
                      <a:cxn ang="0">
                        <a:pos x="786" y="32"/>
                      </a:cxn>
                    </a:cxnLst>
                    <a:rect l="0" t="0" r="r" b="b"/>
                    <a:pathLst>
                      <a:path w="951" h="676">
                        <a:moveTo>
                          <a:pt x="786" y="32"/>
                        </a:moveTo>
                        <a:lnTo>
                          <a:pt x="795" y="37"/>
                        </a:lnTo>
                        <a:lnTo>
                          <a:pt x="806" y="44"/>
                        </a:lnTo>
                        <a:lnTo>
                          <a:pt x="815" y="49"/>
                        </a:lnTo>
                        <a:lnTo>
                          <a:pt x="825" y="56"/>
                        </a:lnTo>
                        <a:lnTo>
                          <a:pt x="889" y="113"/>
                        </a:lnTo>
                        <a:lnTo>
                          <a:pt x="930" y="178"/>
                        </a:lnTo>
                        <a:lnTo>
                          <a:pt x="950" y="249"/>
                        </a:lnTo>
                        <a:lnTo>
                          <a:pt x="951" y="326"/>
                        </a:lnTo>
                        <a:lnTo>
                          <a:pt x="939" y="409"/>
                        </a:lnTo>
                        <a:lnTo>
                          <a:pt x="914" y="495"/>
                        </a:lnTo>
                        <a:lnTo>
                          <a:pt x="882" y="584"/>
                        </a:lnTo>
                        <a:lnTo>
                          <a:pt x="843" y="676"/>
                        </a:lnTo>
                        <a:lnTo>
                          <a:pt x="2" y="665"/>
                        </a:lnTo>
                        <a:lnTo>
                          <a:pt x="0" y="648"/>
                        </a:lnTo>
                        <a:lnTo>
                          <a:pt x="0" y="631"/>
                        </a:lnTo>
                        <a:lnTo>
                          <a:pt x="0" y="613"/>
                        </a:lnTo>
                        <a:lnTo>
                          <a:pt x="0" y="596"/>
                        </a:lnTo>
                        <a:lnTo>
                          <a:pt x="8" y="534"/>
                        </a:lnTo>
                        <a:lnTo>
                          <a:pt x="20" y="474"/>
                        </a:lnTo>
                        <a:lnTo>
                          <a:pt x="38" y="415"/>
                        </a:lnTo>
                        <a:lnTo>
                          <a:pt x="60" y="361"/>
                        </a:lnTo>
                        <a:lnTo>
                          <a:pt x="88" y="307"/>
                        </a:lnTo>
                        <a:lnTo>
                          <a:pt x="119" y="258"/>
                        </a:lnTo>
                        <a:lnTo>
                          <a:pt x="153" y="213"/>
                        </a:lnTo>
                        <a:lnTo>
                          <a:pt x="193" y="170"/>
                        </a:lnTo>
                        <a:lnTo>
                          <a:pt x="235" y="132"/>
                        </a:lnTo>
                        <a:lnTo>
                          <a:pt x="281" y="99"/>
                        </a:lnTo>
                        <a:lnTo>
                          <a:pt x="329" y="69"/>
                        </a:lnTo>
                        <a:lnTo>
                          <a:pt x="380" y="44"/>
                        </a:lnTo>
                        <a:lnTo>
                          <a:pt x="434" y="25"/>
                        </a:lnTo>
                        <a:lnTo>
                          <a:pt x="489" y="11"/>
                        </a:lnTo>
                        <a:lnTo>
                          <a:pt x="548" y="3"/>
                        </a:lnTo>
                        <a:lnTo>
                          <a:pt x="606" y="0"/>
                        </a:lnTo>
                        <a:lnTo>
                          <a:pt x="630" y="2"/>
                        </a:lnTo>
                        <a:lnTo>
                          <a:pt x="653" y="3"/>
                        </a:lnTo>
                        <a:lnTo>
                          <a:pt x="676" y="6"/>
                        </a:lnTo>
                        <a:lnTo>
                          <a:pt x="698" y="10"/>
                        </a:lnTo>
                        <a:lnTo>
                          <a:pt x="721" y="14"/>
                        </a:lnTo>
                        <a:lnTo>
                          <a:pt x="744" y="19"/>
                        </a:lnTo>
                        <a:lnTo>
                          <a:pt x="765" y="25"/>
                        </a:lnTo>
                        <a:lnTo>
                          <a:pt x="786" y="32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0" name="Freeform 12"/>
                  <p:cNvSpPr>
                    <a:spLocks/>
                  </p:cNvSpPr>
                  <p:nvPr/>
                </p:nvSpPr>
                <p:spPr bwMode="auto">
                  <a:xfrm>
                    <a:off x="1971" y="2294"/>
                    <a:ext cx="371" cy="226"/>
                  </a:xfrm>
                  <a:custGeom>
                    <a:avLst/>
                    <a:gdLst/>
                    <a:ahLst/>
                    <a:cxnLst>
                      <a:cxn ang="0">
                        <a:pos x="742" y="20"/>
                      </a:cxn>
                      <a:cxn ang="0">
                        <a:pos x="751" y="24"/>
                      </a:cxn>
                      <a:cxn ang="0">
                        <a:pos x="759" y="28"/>
                      </a:cxn>
                      <a:cxn ang="0">
                        <a:pos x="768" y="32"/>
                      </a:cxn>
                      <a:cxn ang="0">
                        <a:pos x="776" y="37"/>
                      </a:cxn>
                      <a:cxn ang="0">
                        <a:pos x="785" y="41"/>
                      </a:cxn>
                      <a:cxn ang="0">
                        <a:pos x="793" y="47"/>
                      </a:cxn>
                      <a:cxn ang="0">
                        <a:pos x="801" y="52"/>
                      </a:cxn>
                      <a:cxn ang="0">
                        <a:pos x="809" y="57"/>
                      </a:cxn>
                      <a:cxn ang="0">
                        <a:pos x="844" y="85"/>
                      </a:cxn>
                      <a:cxn ang="0">
                        <a:pos x="872" y="115"/>
                      </a:cxn>
                      <a:cxn ang="0">
                        <a:pos x="892" y="147"/>
                      </a:cxn>
                      <a:cxn ang="0">
                        <a:pos x="907" y="180"/>
                      </a:cxn>
                      <a:cxn ang="0">
                        <a:pos x="916" y="214"/>
                      </a:cxn>
                      <a:cxn ang="0">
                        <a:pos x="920" y="250"/>
                      </a:cxn>
                      <a:cxn ang="0">
                        <a:pos x="919" y="287"/>
                      </a:cxn>
                      <a:cxn ang="0">
                        <a:pos x="915" y="326"/>
                      </a:cxn>
                      <a:cxn ang="0">
                        <a:pos x="905" y="366"/>
                      </a:cxn>
                      <a:cxn ang="0">
                        <a:pos x="893" y="407"/>
                      </a:cxn>
                      <a:cxn ang="0">
                        <a:pos x="879" y="450"/>
                      </a:cxn>
                      <a:cxn ang="0">
                        <a:pos x="863" y="494"/>
                      </a:cxn>
                      <a:cxn ang="0">
                        <a:pos x="844" y="538"/>
                      </a:cxn>
                      <a:cxn ang="0">
                        <a:pos x="824" y="583"/>
                      </a:cxn>
                      <a:cxn ang="0">
                        <a:pos x="804" y="629"/>
                      </a:cxn>
                      <a:cxn ang="0">
                        <a:pos x="784" y="676"/>
                      </a:cxn>
                      <a:cxn ang="0">
                        <a:pos x="1" y="665"/>
                      </a:cxn>
                      <a:cxn ang="0">
                        <a:pos x="0" y="628"/>
                      </a:cxn>
                      <a:cxn ang="0">
                        <a:pos x="0" y="589"/>
                      </a:cxn>
                      <a:cxn ang="0">
                        <a:pos x="1" y="552"/>
                      </a:cxn>
                      <a:cxn ang="0">
                        <a:pos x="6" y="514"/>
                      </a:cxn>
                      <a:cxn ang="0">
                        <a:pos x="20" y="459"/>
                      </a:cxn>
                      <a:cxn ang="0">
                        <a:pos x="37" y="406"/>
                      </a:cxn>
                      <a:cxn ang="0">
                        <a:pos x="58" y="355"/>
                      </a:cxn>
                      <a:cxn ang="0">
                        <a:pos x="82" y="307"/>
                      </a:cxn>
                      <a:cxn ang="0">
                        <a:pos x="111" y="262"/>
                      </a:cxn>
                      <a:cxn ang="0">
                        <a:pos x="142" y="220"/>
                      </a:cxn>
                      <a:cxn ang="0">
                        <a:pos x="178" y="180"/>
                      </a:cxn>
                      <a:cxn ang="0">
                        <a:pos x="215" y="144"/>
                      </a:cxn>
                      <a:cxn ang="0">
                        <a:pos x="255" y="112"/>
                      </a:cxn>
                      <a:cxn ang="0">
                        <a:pos x="299" y="83"/>
                      </a:cxn>
                      <a:cxn ang="0">
                        <a:pos x="345" y="57"/>
                      </a:cxn>
                      <a:cxn ang="0">
                        <a:pos x="393" y="37"/>
                      </a:cxn>
                      <a:cxn ang="0">
                        <a:pos x="442" y="20"/>
                      </a:cxn>
                      <a:cxn ang="0">
                        <a:pos x="492" y="10"/>
                      </a:cxn>
                      <a:cxn ang="0">
                        <a:pos x="546" y="2"/>
                      </a:cxn>
                      <a:cxn ang="0">
                        <a:pos x="600" y="0"/>
                      </a:cxn>
                      <a:cxn ang="0">
                        <a:pos x="618" y="2"/>
                      </a:cxn>
                      <a:cxn ang="0">
                        <a:pos x="636" y="2"/>
                      </a:cxn>
                      <a:cxn ang="0">
                        <a:pos x="654" y="4"/>
                      </a:cxn>
                      <a:cxn ang="0">
                        <a:pos x="672" y="6"/>
                      </a:cxn>
                      <a:cxn ang="0">
                        <a:pos x="690" y="10"/>
                      </a:cxn>
                      <a:cxn ang="0">
                        <a:pos x="707" y="12"/>
                      </a:cxn>
                      <a:cxn ang="0">
                        <a:pos x="724" y="16"/>
                      </a:cxn>
                      <a:cxn ang="0">
                        <a:pos x="742" y="20"/>
                      </a:cxn>
                    </a:cxnLst>
                    <a:rect l="0" t="0" r="r" b="b"/>
                    <a:pathLst>
                      <a:path w="920" h="676">
                        <a:moveTo>
                          <a:pt x="742" y="20"/>
                        </a:moveTo>
                        <a:lnTo>
                          <a:pt x="751" y="24"/>
                        </a:lnTo>
                        <a:lnTo>
                          <a:pt x="759" y="28"/>
                        </a:lnTo>
                        <a:lnTo>
                          <a:pt x="768" y="32"/>
                        </a:lnTo>
                        <a:lnTo>
                          <a:pt x="776" y="37"/>
                        </a:lnTo>
                        <a:lnTo>
                          <a:pt x="785" y="41"/>
                        </a:lnTo>
                        <a:lnTo>
                          <a:pt x="793" y="47"/>
                        </a:lnTo>
                        <a:lnTo>
                          <a:pt x="801" y="52"/>
                        </a:lnTo>
                        <a:lnTo>
                          <a:pt x="809" y="57"/>
                        </a:lnTo>
                        <a:lnTo>
                          <a:pt x="844" y="85"/>
                        </a:lnTo>
                        <a:lnTo>
                          <a:pt x="872" y="115"/>
                        </a:lnTo>
                        <a:lnTo>
                          <a:pt x="892" y="147"/>
                        </a:lnTo>
                        <a:lnTo>
                          <a:pt x="907" y="180"/>
                        </a:lnTo>
                        <a:lnTo>
                          <a:pt x="916" y="214"/>
                        </a:lnTo>
                        <a:lnTo>
                          <a:pt x="920" y="250"/>
                        </a:lnTo>
                        <a:lnTo>
                          <a:pt x="919" y="287"/>
                        </a:lnTo>
                        <a:lnTo>
                          <a:pt x="915" y="326"/>
                        </a:lnTo>
                        <a:lnTo>
                          <a:pt x="905" y="366"/>
                        </a:lnTo>
                        <a:lnTo>
                          <a:pt x="893" y="407"/>
                        </a:lnTo>
                        <a:lnTo>
                          <a:pt x="879" y="450"/>
                        </a:lnTo>
                        <a:lnTo>
                          <a:pt x="863" y="494"/>
                        </a:lnTo>
                        <a:lnTo>
                          <a:pt x="844" y="538"/>
                        </a:lnTo>
                        <a:lnTo>
                          <a:pt x="824" y="583"/>
                        </a:lnTo>
                        <a:lnTo>
                          <a:pt x="804" y="629"/>
                        </a:lnTo>
                        <a:lnTo>
                          <a:pt x="784" y="676"/>
                        </a:lnTo>
                        <a:lnTo>
                          <a:pt x="1" y="665"/>
                        </a:lnTo>
                        <a:lnTo>
                          <a:pt x="0" y="628"/>
                        </a:lnTo>
                        <a:lnTo>
                          <a:pt x="0" y="589"/>
                        </a:lnTo>
                        <a:lnTo>
                          <a:pt x="1" y="552"/>
                        </a:lnTo>
                        <a:lnTo>
                          <a:pt x="6" y="514"/>
                        </a:lnTo>
                        <a:lnTo>
                          <a:pt x="20" y="459"/>
                        </a:lnTo>
                        <a:lnTo>
                          <a:pt x="37" y="406"/>
                        </a:lnTo>
                        <a:lnTo>
                          <a:pt x="58" y="355"/>
                        </a:lnTo>
                        <a:lnTo>
                          <a:pt x="82" y="307"/>
                        </a:lnTo>
                        <a:lnTo>
                          <a:pt x="111" y="262"/>
                        </a:lnTo>
                        <a:lnTo>
                          <a:pt x="142" y="220"/>
                        </a:lnTo>
                        <a:lnTo>
                          <a:pt x="178" y="180"/>
                        </a:lnTo>
                        <a:lnTo>
                          <a:pt x="215" y="144"/>
                        </a:lnTo>
                        <a:lnTo>
                          <a:pt x="255" y="112"/>
                        </a:lnTo>
                        <a:lnTo>
                          <a:pt x="299" y="83"/>
                        </a:lnTo>
                        <a:lnTo>
                          <a:pt x="345" y="57"/>
                        </a:lnTo>
                        <a:lnTo>
                          <a:pt x="393" y="37"/>
                        </a:lnTo>
                        <a:lnTo>
                          <a:pt x="442" y="20"/>
                        </a:lnTo>
                        <a:lnTo>
                          <a:pt x="492" y="10"/>
                        </a:lnTo>
                        <a:lnTo>
                          <a:pt x="546" y="2"/>
                        </a:lnTo>
                        <a:lnTo>
                          <a:pt x="600" y="0"/>
                        </a:lnTo>
                        <a:lnTo>
                          <a:pt x="618" y="2"/>
                        </a:lnTo>
                        <a:lnTo>
                          <a:pt x="636" y="2"/>
                        </a:lnTo>
                        <a:lnTo>
                          <a:pt x="654" y="4"/>
                        </a:lnTo>
                        <a:lnTo>
                          <a:pt x="672" y="6"/>
                        </a:lnTo>
                        <a:lnTo>
                          <a:pt x="690" y="10"/>
                        </a:lnTo>
                        <a:lnTo>
                          <a:pt x="707" y="12"/>
                        </a:lnTo>
                        <a:lnTo>
                          <a:pt x="724" y="16"/>
                        </a:lnTo>
                        <a:lnTo>
                          <a:pt x="742" y="20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1" name="Freeform 13"/>
                  <p:cNvSpPr>
                    <a:spLocks/>
                  </p:cNvSpPr>
                  <p:nvPr/>
                </p:nvSpPr>
                <p:spPr bwMode="auto">
                  <a:xfrm>
                    <a:off x="1973" y="2294"/>
                    <a:ext cx="360" cy="225"/>
                  </a:xfrm>
                  <a:custGeom>
                    <a:avLst/>
                    <a:gdLst/>
                    <a:ahLst/>
                    <a:cxnLst>
                      <a:cxn ang="0">
                        <a:pos x="697" y="11"/>
                      </a:cxn>
                      <a:cxn ang="0">
                        <a:pos x="710" y="15"/>
                      </a:cxn>
                      <a:cxn ang="0">
                        <a:pos x="724" y="20"/>
                      </a:cxn>
                      <a:cxn ang="0">
                        <a:pos x="737" y="25"/>
                      </a:cxn>
                      <a:cxn ang="0">
                        <a:pos x="749" y="31"/>
                      </a:cxn>
                      <a:cxn ang="0">
                        <a:pos x="761" y="37"/>
                      </a:cxn>
                      <a:cxn ang="0">
                        <a:pos x="773" y="44"/>
                      </a:cxn>
                      <a:cxn ang="0">
                        <a:pos x="785" y="51"/>
                      </a:cxn>
                      <a:cxn ang="0">
                        <a:pos x="797" y="59"/>
                      </a:cxn>
                      <a:cxn ang="0">
                        <a:pos x="831" y="87"/>
                      </a:cxn>
                      <a:cxn ang="0">
                        <a:pos x="857" y="116"/>
                      </a:cxn>
                      <a:cxn ang="0">
                        <a:pos x="875" y="148"/>
                      </a:cxn>
                      <a:cxn ang="0">
                        <a:pos x="887" y="180"/>
                      </a:cxn>
                      <a:cxn ang="0">
                        <a:pos x="893" y="214"/>
                      </a:cxn>
                      <a:cxn ang="0">
                        <a:pos x="893" y="250"/>
                      </a:cxn>
                      <a:cxn ang="0">
                        <a:pos x="887" y="287"/>
                      </a:cxn>
                      <a:cxn ang="0">
                        <a:pos x="879" y="325"/>
                      </a:cxn>
                      <a:cxn ang="0">
                        <a:pos x="866" y="365"/>
                      </a:cxn>
                      <a:cxn ang="0">
                        <a:pos x="850" y="406"/>
                      </a:cxn>
                      <a:cxn ang="0">
                        <a:pos x="833" y="447"/>
                      </a:cxn>
                      <a:cxn ang="0">
                        <a:pos x="813" y="491"/>
                      </a:cxn>
                      <a:cxn ang="0">
                        <a:pos x="791" y="535"/>
                      </a:cxn>
                      <a:cxn ang="0">
                        <a:pos x="770" y="580"/>
                      </a:cxn>
                      <a:cxn ang="0">
                        <a:pos x="749" y="627"/>
                      </a:cxn>
                      <a:cxn ang="0">
                        <a:pos x="729" y="675"/>
                      </a:cxn>
                      <a:cxn ang="0">
                        <a:pos x="3" y="665"/>
                      </a:cxn>
                      <a:cxn ang="0">
                        <a:pos x="0" y="609"/>
                      </a:cxn>
                      <a:cxn ang="0">
                        <a:pos x="3" y="552"/>
                      </a:cxn>
                      <a:cxn ang="0">
                        <a:pos x="11" y="495"/>
                      </a:cxn>
                      <a:cxn ang="0">
                        <a:pos x="23" y="439"/>
                      </a:cxn>
                      <a:cxn ang="0">
                        <a:pos x="40" y="391"/>
                      </a:cxn>
                      <a:cxn ang="0">
                        <a:pos x="60" y="346"/>
                      </a:cxn>
                      <a:cxn ang="0">
                        <a:pos x="83" y="302"/>
                      </a:cxn>
                      <a:cxn ang="0">
                        <a:pos x="109" y="261"/>
                      </a:cxn>
                      <a:cxn ang="0">
                        <a:pos x="137" y="222"/>
                      </a:cxn>
                      <a:cxn ang="0">
                        <a:pos x="169" y="186"/>
                      </a:cxn>
                      <a:cxn ang="0">
                        <a:pos x="204" y="152"/>
                      </a:cxn>
                      <a:cxn ang="0">
                        <a:pos x="240" y="121"/>
                      </a:cxn>
                      <a:cxn ang="0">
                        <a:pos x="279" y="93"/>
                      </a:cxn>
                      <a:cxn ang="0">
                        <a:pos x="320" y="69"/>
                      </a:cxn>
                      <a:cxn ang="0">
                        <a:pos x="363" y="48"/>
                      </a:cxn>
                      <a:cxn ang="0">
                        <a:pos x="407" y="31"/>
                      </a:cxn>
                      <a:cxn ang="0">
                        <a:pos x="453" y="18"/>
                      </a:cxn>
                      <a:cxn ang="0">
                        <a:pos x="500" y="7"/>
                      </a:cxn>
                      <a:cxn ang="0">
                        <a:pos x="549" y="2"/>
                      </a:cxn>
                      <a:cxn ang="0">
                        <a:pos x="598" y="0"/>
                      </a:cxn>
                      <a:cxn ang="0">
                        <a:pos x="610" y="0"/>
                      </a:cxn>
                      <a:cxn ang="0">
                        <a:pos x="624" y="2"/>
                      </a:cxn>
                      <a:cxn ang="0">
                        <a:pos x="636" y="2"/>
                      </a:cxn>
                      <a:cxn ang="0">
                        <a:pos x="648" y="3"/>
                      </a:cxn>
                      <a:cxn ang="0">
                        <a:pos x="661" y="4"/>
                      </a:cxn>
                      <a:cxn ang="0">
                        <a:pos x="673" y="7"/>
                      </a:cxn>
                      <a:cxn ang="0">
                        <a:pos x="685" y="8"/>
                      </a:cxn>
                      <a:cxn ang="0">
                        <a:pos x="697" y="11"/>
                      </a:cxn>
                    </a:cxnLst>
                    <a:rect l="0" t="0" r="r" b="b"/>
                    <a:pathLst>
                      <a:path w="893" h="675">
                        <a:moveTo>
                          <a:pt x="697" y="11"/>
                        </a:moveTo>
                        <a:lnTo>
                          <a:pt x="710" y="15"/>
                        </a:lnTo>
                        <a:lnTo>
                          <a:pt x="724" y="20"/>
                        </a:lnTo>
                        <a:lnTo>
                          <a:pt x="737" y="25"/>
                        </a:lnTo>
                        <a:lnTo>
                          <a:pt x="749" y="31"/>
                        </a:lnTo>
                        <a:lnTo>
                          <a:pt x="761" y="37"/>
                        </a:lnTo>
                        <a:lnTo>
                          <a:pt x="773" y="44"/>
                        </a:lnTo>
                        <a:lnTo>
                          <a:pt x="785" y="51"/>
                        </a:lnTo>
                        <a:lnTo>
                          <a:pt x="797" y="59"/>
                        </a:lnTo>
                        <a:lnTo>
                          <a:pt x="831" y="87"/>
                        </a:lnTo>
                        <a:lnTo>
                          <a:pt x="857" y="116"/>
                        </a:lnTo>
                        <a:lnTo>
                          <a:pt x="875" y="148"/>
                        </a:lnTo>
                        <a:lnTo>
                          <a:pt x="887" y="180"/>
                        </a:lnTo>
                        <a:lnTo>
                          <a:pt x="893" y="214"/>
                        </a:lnTo>
                        <a:lnTo>
                          <a:pt x="893" y="250"/>
                        </a:lnTo>
                        <a:lnTo>
                          <a:pt x="887" y="287"/>
                        </a:lnTo>
                        <a:lnTo>
                          <a:pt x="879" y="325"/>
                        </a:lnTo>
                        <a:lnTo>
                          <a:pt x="866" y="365"/>
                        </a:lnTo>
                        <a:lnTo>
                          <a:pt x="850" y="406"/>
                        </a:lnTo>
                        <a:lnTo>
                          <a:pt x="833" y="447"/>
                        </a:lnTo>
                        <a:lnTo>
                          <a:pt x="813" y="491"/>
                        </a:lnTo>
                        <a:lnTo>
                          <a:pt x="791" y="535"/>
                        </a:lnTo>
                        <a:lnTo>
                          <a:pt x="770" y="580"/>
                        </a:lnTo>
                        <a:lnTo>
                          <a:pt x="749" y="627"/>
                        </a:lnTo>
                        <a:lnTo>
                          <a:pt x="729" y="675"/>
                        </a:lnTo>
                        <a:lnTo>
                          <a:pt x="3" y="665"/>
                        </a:lnTo>
                        <a:lnTo>
                          <a:pt x="0" y="609"/>
                        </a:lnTo>
                        <a:lnTo>
                          <a:pt x="3" y="552"/>
                        </a:lnTo>
                        <a:lnTo>
                          <a:pt x="11" y="495"/>
                        </a:lnTo>
                        <a:lnTo>
                          <a:pt x="23" y="439"/>
                        </a:lnTo>
                        <a:lnTo>
                          <a:pt x="40" y="391"/>
                        </a:lnTo>
                        <a:lnTo>
                          <a:pt x="60" y="346"/>
                        </a:lnTo>
                        <a:lnTo>
                          <a:pt x="83" y="302"/>
                        </a:lnTo>
                        <a:lnTo>
                          <a:pt x="109" y="261"/>
                        </a:lnTo>
                        <a:lnTo>
                          <a:pt x="137" y="222"/>
                        </a:lnTo>
                        <a:lnTo>
                          <a:pt x="169" y="186"/>
                        </a:lnTo>
                        <a:lnTo>
                          <a:pt x="204" y="152"/>
                        </a:lnTo>
                        <a:lnTo>
                          <a:pt x="240" y="121"/>
                        </a:lnTo>
                        <a:lnTo>
                          <a:pt x="279" y="93"/>
                        </a:lnTo>
                        <a:lnTo>
                          <a:pt x="320" y="69"/>
                        </a:lnTo>
                        <a:lnTo>
                          <a:pt x="363" y="48"/>
                        </a:lnTo>
                        <a:lnTo>
                          <a:pt x="407" y="31"/>
                        </a:lnTo>
                        <a:lnTo>
                          <a:pt x="453" y="18"/>
                        </a:lnTo>
                        <a:lnTo>
                          <a:pt x="500" y="7"/>
                        </a:lnTo>
                        <a:lnTo>
                          <a:pt x="549" y="2"/>
                        </a:lnTo>
                        <a:lnTo>
                          <a:pt x="598" y="0"/>
                        </a:lnTo>
                        <a:lnTo>
                          <a:pt x="610" y="0"/>
                        </a:lnTo>
                        <a:lnTo>
                          <a:pt x="624" y="2"/>
                        </a:lnTo>
                        <a:lnTo>
                          <a:pt x="636" y="2"/>
                        </a:lnTo>
                        <a:lnTo>
                          <a:pt x="648" y="3"/>
                        </a:lnTo>
                        <a:lnTo>
                          <a:pt x="661" y="4"/>
                        </a:lnTo>
                        <a:lnTo>
                          <a:pt x="673" y="7"/>
                        </a:lnTo>
                        <a:lnTo>
                          <a:pt x="685" y="8"/>
                        </a:lnTo>
                        <a:lnTo>
                          <a:pt x="697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2" name="Freeform 14"/>
                  <p:cNvSpPr>
                    <a:spLocks/>
                  </p:cNvSpPr>
                  <p:nvPr/>
                </p:nvSpPr>
                <p:spPr bwMode="auto">
                  <a:xfrm>
                    <a:off x="1974" y="2294"/>
                    <a:ext cx="349" cy="225"/>
                  </a:xfrm>
                  <a:custGeom>
                    <a:avLst/>
                    <a:gdLst/>
                    <a:ahLst/>
                    <a:cxnLst>
                      <a:cxn ang="0">
                        <a:pos x="640" y="3"/>
                      </a:cxn>
                      <a:cxn ang="0">
                        <a:pos x="660" y="7"/>
                      </a:cxn>
                      <a:cxn ang="0">
                        <a:pos x="678" y="12"/>
                      </a:cxn>
                      <a:cxn ang="0">
                        <a:pos x="697" y="18"/>
                      </a:cxn>
                      <a:cxn ang="0">
                        <a:pos x="716" y="24"/>
                      </a:cxn>
                      <a:cxn ang="0">
                        <a:pos x="733" y="32"/>
                      </a:cxn>
                      <a:cxn ang="0">
                        <a:pos x="750" y="40"/>
                      </a:cxn>
                      <a:cxn ang="0">
                        <a:pos x="766" y="49"/>
                      </a:cxn>
                      <a:cxn ang="0">
                        <a:pos x="782" y="60"/>
                      </a:cxn>
                      <a:cxn ang="0">
                        <a:pos x="814" y="87"/>
                      </a:cxn>
                      <a:cxn ang="0">
                        <a:pos x="838" y="116"/>
                      </a:cxn>
                      <a:cxn ang="0">
                        <a:pos x="854" y="145"/>
                      </a:cxn>
                      <a:cxn ang="0">
                        <a:pos x="863" y="176"/>
                      </a:cxn>
                      <a:cxn ang="0">
                        <a:pos x="866" y="209"/>
                      </a:cxn>
                      <a:cxn ang="0">
                        <a:pos x="862" y="242"/>
                      </a:cxn>
                      <a:cxn ang="0">
                        <a:pos x="855" y="277"/>
                      </a:cxn>
                      <a:cxn ang="0">
                        <a:pos x="843" y="313"/>
                      </a:cxn>
                      <a:cxn ang="0">
                        <a:pos x="827" y="351"/>
                      </a:cxn>
                      <a:cxn ang="0">
                        <a:pos x="809" y="390"/>
                      </a:cxn>
                      <a:cxn ang="0">
                        <a:pos x="789" y="430"/>
                      </a:cxn>
                      <a:cxn ang="0">
                        <a:pos x="767" y="471"/>
                      </a:cxn>
                      <a:cxn ang="0">
                        <a:pos x="746" y="515"/>
                      </a:cxn>
                      <a:cxn ang="0">
                        <a:pos x="724" y="559"/>
                      </a:cxn>
                      <a:cxn ang="0">
                        <a:pos x="702" y="604"/>
                      </a:cxn>
                      <a:cxn ang="0">
                        <a:pos x="684" y="651"/>
                      </a:cxn>
                      <a:cxn ang="0">
                        <a:pos x="681" y="656"/>
                      </a:cxn>
                      <a:cxn ang="0">
                        <a:pos x="678" y="663"/>
                      </a:cxn>
                      <a:cxn ang="0">
                        <a:pos x="676" y="668"/>
                      </a:cxn>
                      <a:cxn ang="0">
                        <a:pos x="673" y="675"/>
                      </a:cxn>
                      <a:cxn ang="0">
                        <a:pos x="3" y="665"/>
                      </a:cxn>
                      <a:cxn ang="0">
                        <a:pos x="0" y="629"/>
                      </a:cxn>
                      <a:cxn ang="0">
                        <a:pos x="0" y="593"/>
                      </a:cxn>
                      <a:cxn ang="0">
                        <a:pos x="3" y="557"/>
                      </a:cxn>
                      <a:cxn ang="0">
                        <a:pos x="7" y="522"/>
                      </a:cxn>
                      <a:cxn ang="0">
                        <a:pos x="12" y="486"/>
                      </a:cxn>
                      <a:cxn ang="0">
                        <a:pos x="20" y="450"/>
                      </a:cxn>
                      <a:cxn ang="0">
                        <a:pos x="30" y="414"/>
                      </a:cxn>
                      <a:cxn ang="0">
                        <a:pos x="40" y="379"/>
                      </a:cxn>
                      <a:cxn ang="0">
                        <a:pos x="59" y="338"/>
                      </a:cxn>
                      <a:cxn ang="0">
                        <a:pos x="81" y="298"/>
                      </a:cxn>
                      <a:cxn ang="0">
                        <a:pos x="105" y="260"/>
                      </a:cxn>
                      <a:cxn ang="0">
                        <a:pos x="132" y="224"/>
                      </a:cxn>
                      <a:cxn ang="0">
                        <a:pos x="161" y="190"/>
                      </a:cxn>
                      <a:cxn ang="0">
                        <a:pos x="192" y="160"/>
                      </a:cxn>
                      <a:cxn ang="0">
                        <a:pos x="225" y="131"/>
                      </a:cxn>
                      <a:cxn ang="0">
                        <a:pos x="260" y="104"/>
                      </a:cxn>
                      <a:cxn ang="0">
                        <a:pos x="297" y="80"/>
                      </a:cxn>
                      <a:cxn ang="0">
                        <a:pos x="336" y="59"/>
                      </a:cxn>
                      <a:cxn ang="0">
                        <a:pos x="376" y="41"/>
                      </a:cxn>
                      <a:cxn ang="0">
                        <a:pos x="417" y="27"/>
                      </a:cxn>
                      <a:cxn ang="0">
                        <a:pos x="460" y="15"/>
                      </a:cxn>
                      <a:cxn ang="0">
                        <a:pos x="504" y="7"/>
                      </a:cxn>
                      <a:cxn ang="0">
                        <a:pos x="549" y="2"/>
                      </a:cxn>
                      <a:cxn ang="0">
                        <a:pos x="594" y="0"/>
                      </a:cxn>
                      <a:cxn ang="0">
                        <a:pos x="600" y="0"/>
                      </a:cxn>
                      <a:cxn ang="0">
                        <a:pos x="605" y="0"/>
                      </a:cxn>
                      <a:cxn ang="0">
                        <a:pos x="612" y="0"/>
                      </a:cxn>
                      <a:cxn ang="0">
                        <a:pos x="617" y="2"/>
                      </a:cxn>
                      <a:cxn ang="0">
                        <a:pos x="622" y="2"/>
                      </a:cxn>
                      <a:cxn ang="0">
                        <a:pos x="629" y="2"/>
                      </a:cxn>
                      <a:cxn ang="0">
                        <a:pos x="634" y="3"/>
                      </a:cxn>
                      <a:cxn ang="0">
                        <a:pos x="640" y="3"/>
                      </a:cxn>
                    </a:cxnLst>
                    <a:rect l="0" t="0" r="r" b="b"/>
                    <a:pathLst>
                      <a:path w="866" h="675">
                        <a:moveTo>
                          <a:pt x="640" y="3"/>
                        </a:moveTo>
                        <a:lnTo>
                          <a:pt x="660" y="7"/>
                        </a:lnTo>
                        <a:lnTo>
                          <a:pt x="678" y="12"/>
                        </a:lnTo>
                        <a:lnTo>
                          <a:pt x="697" y="18"/>
                        </a:lnTo>
                        <a:lnTo>
                          <a:pt x="716" y="24"/>
                        </a:lnTo>
                        <a:lnTo>
                          <a:pt x="733" y="32"/>
                        </a:lnTo>
                        <a:lnTo>
                          <a:pt x="750" y="40"/>
                        </a:lnTo>
                        <a:lnTo>
                          <a:pt x="766" y="49"/>
                        </a:lnTo>
                        <a:lnTo>
                          <a:pt x="782" y="60"/>
                        </a:lnTo>
                        <a:lnTo>
                          <a:pt x="814" y="87"/>
                        </a:lnTo>
                        <a:lnTo>
                          <a:pt x="838" y="116"/>
                        </a:lnTo>
                        <a:lnTo>
                          <a:pt x="854" y="145"/>
                        </a:lnTo>
                        <a:lnTo>
                          <a:pt x="863" y="176"/>
                        </a:lnTo>
                        <a:lnTo>
                          <a:pt x="866" y="209"/>
                        </a:lnTo>
                        <a:lnTo>
                          <a:pt x="862" y="242"/>
                        </a:lnTo>
                        <a:lnTo>
                          <a:pt x="855" y="277"/>
                        </a:lnTo>
                        <a:lnTo>
                          <a:pt x="843" y="313"/>
                        </a:lnTo>
                        <a:lnTo>
                          <a:pt x="827" y="351"/>
                        </a:lnTo>
                        <a:lnTo>
                          <a:pt x="809" y="390"/>
                        </a:lnTo>
                        <a:lnTo>
                          <a:pt x="789" y="430"/>
                        </a:lnTo>
                        <a:lnTo>
                          <a:pt x="767" y="471"/>
                        </a:lnTo>
                        <a:lnTo>
                          <a:pt x="746" y="515"/>
                        </a:lnTo>
                        <a:lnTo>
                          <a:pt x="724" y="559"/>
                        </a:lnTo>
                        <a:lnTo>
                          <a:pt x="702" y="604"/>
                        </a:lnTo>
                        <a:lnTo>
                          <a:pt x="684" y="651"/>
                        </a:lnTo>
                        <a:lnTo>
                          <a:pt x="681" y="656"/>
                        </a:lnTo>
                        <a:lnTo>
                          <a:pt x="678" y="663"/>
                        </a:lnTo>
                        <a:lnTo>
                          <a:pt x="676" y="668"/>
                        </a:lnTo>
                        <a:lnTo>
                          <a:pt x="673" y="675"/>
                        </a:lnTo>
                        <a:lnTo>
                          <a:pt x="3" y="665"/>
                        </a:lnTo>
                        <a:lnTo>
                          <a:pt x="0" y="629"/>
                        </a:lnTo>
                        <a:lnTo>
                          <a:pt x="0" y="593"/>
                        </a:lnTo>
                        <a:lnTo>
                          <a:pt x="3" y="557"/>
                        </a:lnTo>
                        <a:lnTo>
                          <a:pt x="7" y="522"/>
                        </a:lnTo>
                        <a:lnTo>
                          <a:pt x="12" y="486"/>
                        </a:lnTo>
                        <a:lnTo>
                          <a:pt x="20" y="450"/>
                        </a:lnTo>
                        <a:lnTo>
                          <a:pt x="30" y="414"/>
                        </a:lnTo>
                        <a:lnTo>
                          <a:pt x="40" y="379"/>
                        </a:lnTo>
                        <a:lnTo>
                          <a:pt x="59" y="338"/>
                        </a:lnTo>
                        <a:lnTo>
                          <a:pt x="81" y="298"/>
                        </a:lnTo>
                        <a:lnTo>
                          <a:pt x="105" y="260"/>
                        </a:lnTo>
                        <a:lnTo>
                          <a:pt x="132" y="224"/>
                        </a:lnTo>
                        <a:lnTo>
                          <a:pt x="161" y="190"/>
                        </a:lnTo>
                        <a:lnTo>
                          <a:pt x="192" y="160"/>
                        </a:lnTo>
                        <a:lnTo>
                          <a:pt x="225" y="131"/>
                        </a:lnTo>
                        <a:lnTo>
                          <a:pt x="260" y="104"/>
                        </a:lnTo>
                        <a:lnTo>
                          <a:pt x="297" y="80"/>
                        </a:lnTo>
                        <a:lnTo>
                          <a:pt x="336" y="59"/>
                        </a:lnTo>
                        <a:lnTo>
                          <a:pt x="376" y="41"/>
                        </a:lnTo>
                        <a:lnTo>
                          <a:pt x="417" y="27"/>
                        </a:lnTo>
                        <a:lnTo>
                          <a:pt x="460" y="15"/>
                        </a:lnTo>
                        <a:lnTo>
                          <a:pt x="504" y="7"/>
                        </a:lnTo>
                        <a:lnTo>
                          <a:pt x="549" y="2"/>
                        </a:lnTo>
                        <a:lnTo>
                          <a:pt x="594" y="0"/>
                        </a:lnTo>
                        <a:lnTo>
                          <a:pt x="600" y="0"/>
                        </a:lnTo>
                        <a:lnTo>
                          <a:pt x="605" y="0"/>
                        </a:lnTo>
                        <a:lnTo>
                          <a:pt x="612" y="0"/>
                        </a:lnTo>
                        <a:lnTo>
                          <a:pt x="617" y="2"/>
                        </a:lnTo>
                        <a:lnTo>
                          <a:pt x="622" y="2"/>
                        </a:lnTo>
                        <a:lnTo>
                          <a:pt x="629" y="2"/>
                        </a:lnTo>
                        <a:lnTo>
                          <a:pt x="634" y="3"/>
                        </a:lnTo>
                        <a:lnTo>
                          <a:pt x="640" y="3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3" name="Freeform 15"/>
                  <p:cNvSpPr>
                    <a:spLocks/>
                  </p:cNvSpPr>
                  <p:nvPr/>
                </p:nvSpPr>
                <p:spPr bwMode="auto">
                  <a:xfrm>
                    <a:off x="1976" y="2295"/>
                    <a:ext cx="337" cy="224"/>
                  </a:xfrm>
                  <a:custGeom>
                    <a:avLst/>
                    <a:gdLst/>
                    <a:ahLst/>
                    <a:cxnLst>
                      <a:cxn ang="0">
                        <a:pos x="548" y="0"/>
                      </a:cxn>
                      <a:cxn ang="0">
                        <a:pos x="564" y="0"/>
                      </a:cxn>
                      <a:cxn ang="0">
                        <a:pos x="578" y="0"/>
                      </a:cxn>
                      <a:cxn ang="0">
                        <a:pos x="594" y="1"/>
                      </a:cxn>
                      <a:cxn ang="0">
                        <a:pos x="609" y="2"/>
                      </a:cxn>
                      <a:cxn ang="0">
                        <a:pos x="624" y="4"/>
                      </a:cxn>
                      <a:cxn ang="0">
                        <a:pos x="638" y="6"/>
                      </a:cxn>
                      <a:cxn ang="0">
                        <a:pos x="653" y="9"/>
                      </a:cxn>
                      <a:cxn ang="0">
                        <a:pos x="668" y="13"/>
                      </a:cxn>
                      <a:cxn ang="0">
                        <a:pos x="681" y="17"/>
                      </a:cxn>
                      <a:cxn ang="0">
                        <a:pos x="694" y="21"/>
                      </a:cxn>
                      <a:cxn ang="0">
                        <a:pos x="708" y="26"/>
                      </a:cxn>
                      <a:cxn ang="0">
                        <a:pos x="721" y="31"/>
                      </a:cxn>
                      <a:cxn ang="0">
                        <a:pos x="733" y="38"/>
                      </a:cxn>
                      <a:cxn ang="0">
                        <a:pos x="746" y="45"/>
                      </a:cxn>
                      <a:cxn ang="0">
                        <a:pos x="757" y="51"/>
                      </a:cxn>
                      <a:cxn ang="0">
                        <a:pos x="769" y="59"/>
                      </a:cxn>
                      <a:cxn ang="0">
                        <a:pos x="799" y="86"/>
                      </a:cxn>
                      <a:cxn ang="0">
                        <a:pos x="821" y="113"/>
                      </a:cxn>
                      <a:cxn ang="0">
                        <a:pos x="833" y="141"/>
                      </a:cxn>
                      <a:cxn ang="0">
                        <a:pos x="839" y="170"/>
                      </a:cxn>
                      <a:cxn ang="0">
                        <a:pos x="839" y="200"/>
                      </a:cxn>
                      <a:cxn ang="0">
                        <a:pos x="833" y="231"/>
                      </a:cxn>
                      <a:cxn ang="0">
                        <a:pos x="822" y="264"/>
                      </a:cxn>
                      <a:cxn ang="0">
                        <a:pos x="807" y="297"/>
                      </a:cxn>
                      <a:cxn ang="0">
                        <a:pos x="789" y="333"/>
                      </a:cxn>
                      <a:cxn ang="0">
                        <a:pos x="769" y="369"/>
                      </a:cxn>
                      <a:cxn ang="0">
                        <a:pos x="746" y="408"/>
                      </a:cxn>
                      <a:cxn ang="0">
                        <a:pos x="724" y="446"/>
                      </a:cxn>
                      <a:cxn ang="0">
                        <a:pos x="701" y="488"/>
                      </a:cxn>
                      <a:cxn ang="0">
                        <a:pos x="678" y="530"/>
                      </a:cxn>
                      <a:cxn ang="0">
                        <a:pos x="657" y="574"/>
                      </a:cxn>
                      <a:cxn ang="0">
                        <a:pos x="638" y="619"/>
                      </a:cxn>
                      <a:cxn ang="0">
                        <a:pos x="633" y="633"/>
                      </a:cxn>
                      <a:cxn ang="0">
                        <a:pos x="629" y="645"/>
                      </a:cxn>
                      <a:cxn ang="0">
                        <a:pos x="624" y="658"/>
                      </a:cxn>
                      <a:cxn ang="0">
                        <a:pos x="618" y="671"/>
                      </a:cxn>
                      <a:cxn ang="0">
                        <a:pos x="3" y="663"/>
                      </a:cxn>
                      <a:cxn ang="0">
                        <a:pos x="0" y="622"/>
                      </a:cxn>
                      <a:cxn ang="0">
                        <a:pos x="2" y="579"/>
                      </a:cxn>
                      <a:cxn ang="0">
                        <a:pos x="6" y="537"/>
                      </a:cxn>
                      <a:cxn ang="0">
                        <a:pos x="11" y="494"/>
                      </a:cxn>
                      <a:cxn ang="0">
                        <a:pos x="19" y="452"/>
                      </a:cxn>
                      <a:cxn ang="0">
                        <a:pos x="31" y="409"/>
                      </a:cxn>
                      <a:cxn ang="0">
                        <a:pos x="43" y="368"/>
                      </a:cxn>
                      <a:cxn ang="0">
                        <a:pos x="59" y="328"/>
                      </a:cxn>
                      <a:cxn ang="0">
                        <a:pos x="77" y="293"/>
                      </a:cxn>
                      <a:cxn ang="0">
                        <a:pos x="99" y="260"/>
                      </a:cxn>
                      <a:cxn ang="0">
                        <a:pos x="123" y="230"/>
                      </a:cxn>
                      <a:cxn ang="0">
                        <a:pos x="147" y="199"/>
                      </a:cxn>
                      <a:cxn ang="0">
                        <a:pos x="173" y="171"/>
                      </a:cxn>
                      <a:cxn ang="0">
                        <a:pos x="201" y="145"/>
                      </a:cxn>
                      <a:cxn ang="0">
                        <a:pos x="231" y="121"/>
                      </a:cxn>
                      <a:cxn ang="0">
                        <a:pos x="261" y="98"/>
                      </a:cxn>
                      <a:cxn ang="0">
                        <a:pos x="293" y="78"/>
                      </a:cxn>
                      <a:cxn ang="0">
                        <a:pos x="327" y="59"/>
                      </a:cxn>
                      <a:cxn ang="0">
                        <a:pos x="361" y="43"/>
                      </a:cxn>
                      <a:cxn ang="0">
                        <a:pos x="397" y="30"/>
                      </a:cxn>
                      <a:cxn ang="0">
                        <a:pos x="433" y="18"/>
                      </a:cxn>
                      <a:cxn ang="0">
                        <a:pos x="470" y="9"/>
                      </a:cxn>
                      <a:cxn ang="0">
                        <a:pos x="509" y="4"/>
                      </a:cxn>
                      <a:cxn ang="0">
                        <a:pos x="548" y="0"/>
                      </a:cxn>
                    </a:cxnLst>
                    <a:rect l="0" t="0" r="r" b="b"/>
                    <a:pathLst>
                      <a:path w="839" h="671">
                        <a:moveTo>
                          <a:pt x="548" y="0"/>
                        </a:moveTo>
                        <a:lnTo>
                          <a:pt x="564" y="0"/>
                        </a:lnTo>
                        <a:lnTo>
                          <a:pt x="578" y="0"/>
                        </a:lnTo>
                        <a:lnTo>
                          <a:pt x="594" y="1"/>
                        </a:lnTo>
                        <a:lnTo>
                          <a:pt x="609" y="2"/>
                        </a:lnTo>
                        <a:lnTo>
                          <a:pt x="624" y="4"/>
                        </a:lnTo>
                        <a:lnTo>
                          <a:pt x="638" y="6"/>
                        </a:lnTo>
                        <a:lnTo>
                          <a:pt x="653" y="9"/>
                        </a:lnTo>
                        <a:lnTo>
                          <a:pt x="668" y="13"/>
                        </a:lnTo>
                        <a:lnTo>
                          <a:pt x="681" y="17"/>
                        </a:lnTo>
                        <a:lnTo>
                          <a:pt x="694" y="21"/>
                        </a:lnTo>
                        <a:lnTo>
                          <a:pt x="708" y="26"/>
                        </a:lnTo>
                        <a:lnTo>
                          <a:pt x="721" y="31"/>
                        </a:lnTo>
                        <a:lnTo>
                          <a:pt x="733" y="38"/>
                        </a:lnTo>
                        <a:lnTo>
                          <a:pt x="746" y="45"/>
                        </a:lnTo>
                        <a:lnTo>
                          <a:pt x="757" y="51"/>
                        </a:lnTo>
                        <a:lnTo>
                          <a:pt x="769" y="59"/>
                        </a:lnTo>
                        <a:lnTo>
                          <a:pt x="799" y="86"/>
                        </a:lnTo>
                        <a:lnTo>
                          <a:pt x="821" y="113"/>
                        </a:lnTo>
                        <a:lnTo>
                          <a:pt x="833" y="141"/>
                        </a:lnTo>
                        <a:lnTo>
                          <a:pt x="839" y="170"/>
                        </a:lnTo>
                        <a:lnTo>
                          <a:pt x="839" y="200"/>
                        </a:lnTo>
                        <a:lnTo>
                          <a:pt x="833" y="231"/>
                        </a:lnTo>
                        <a:lnTo>
                          <a:pt x="822" y="264"/>
                        </a:lnTo>
                        <a:lnTo>
                          <a:pt x="807" y="297"/>
                        </a:lnTo>
                        <a:lnTo>
                          <a:pt x="789" y="333"/>
                        </a:lnTo>
                        <a:lnTo>
                          <a:pt x="769" y="369"/>
                        </a:lnTo>
                        <a:lnTo>
                          <a:pt x="746" y="408"/>
                        </a:lnTo>
                        <a:lnTo>
                          <a:pt x="724" y="446"/>
                        </a:lnTo>
                        <a:lnTo>
                          <a:pt x="701" y="488"/>
                        </a:lnTo>
                        <a:lnTo>
                          <a:pt x="678" y="530"/>
                        </a:lnTo>
                        <a:lnTo>
                          <a:pt x="657" y="574"/>
                        </a:lnTo>
                        <a:lnTo>
                          <a:pt x="638" y="619"/>
                        </a:lnTo>
                        <a:lnTo>
                          <a:pt x="633" y="633"/>
                        </a:lnTo>
                        <a:lnTo>
                          <a:pt x="629" y="645"/>
                        </a:lnTo>
                        <a:lnTo>
                          <a:pt x="624" y="658"/>
                        </a:lnTo>
                        <a:lnTo>
                          <a:pt x="618" y="671"/>
                        </a:lnTo>
                        <a:lnTo>
                          <a:pt x="3" y="663"/>
                        </a:lnTo>
                        <a:lnTo>
                          <a:pt x="0" y="622"/>
                        </a:lnTo>
                        <a:lnTo>
                          <a:pt x="2" y="579"/>
                        </a:lnTo>
                        <a:lnTo>
                          <a:pt x="6" y="537"/>
                        </a:lnTo>
                        <a:lnTo>
                          <a:pt x="11" y="494"/>
                        </a:lnTo>
                        <a:lnTo>
                          <a:pt x="19" y="452"/>
                        </a:lnTo>
                        <a:lnTo>
                          <a:pt x="31" y="409"/>
                        </a:lnTo>
                        <a:lnTo>
                          <a:pt x="43" y="368"/>
                        </a:lnTo>
                        <a:lnTo>
                          <a:pt x="59" y="328"/>
                        </a:lnTo>
                        <a:lnTo>
                          <a:pt x="77" y="293"/>
                        </a:lnTo>
                        <a:lnTo>
                          <a:pt x="99" y="260"/>
                        </a:lnTo>
                        <a:lnTo>
                          <a:pt x="123" y="230"/>
                        </a:lnTo>
                        <a:lnTo>
                          <a:pt x="147" y="199"/>
                        </a:lnTo>
                        <a:lnTo>
                          <a:pt x="173" y="171"/>
                        </a:lnTo>
                        <a:lnTo>
                          <a:pt x="201" y="145"/>
                        </a:lnTo>
                        <a:lnTo>
                          <a:pt x="231" y="121"/>
                        </a:lnTo>
                        <a:lnTo>
                          <a:pt x="261" y="98"/>
                        </a:lnTo>
                        <a:lnTo>
                          <a:pt x="293" y="78"/>
                        </a:lnTo>
                        <a:lnTo>
                          <a:pt x="327" y="59"/>
                        </a:lnTo>
                        <a:lnTo>
                          <a:pt x="361" y="43"/>
                        </a:lnTo>
                        <a:lnTo>
                          <a:pt x="397" y="30"/>
                        </a:lnTo>
                        <a:lnTo>
                          <a:pt x="433" y="18"/>
                        </a:lnTo>
                        <a:lnTo>
                          <a:pt x="470" y="9"/>
                        </a:lnTo>
                        <a:lnTo>
                          <a:pt x="509" y="4"/>
                        </a:lnTo>
                        <a:lnTo>
                          <a:pt x="548" y="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4" name="Freeform 16"/>
                  <p:cNvSpPr>
                    <a:spLocks/>
                  </p:cNvSpPr>
                  <p:nvPr/>
                </p:nvSpPr>
                <p:spPr bwMode="auto">
                  <a:xfrm>
                    <a:off x="1977" y="2296"/>
                    <a:ext cx="329" cy="223"/>
                  </a:xfrm>
                  <a:custGeom>
                    <a:avLst/>
                    <a:gdLst/>
                    <a:ahLst/>
                    <a:cxnLst>
                      <a:cxn ang="0">
                        <a:pos x="388" y="27"/>
                      </a:cxn>
                      <a:cxn ang="0">
                        <a:pos x="413" y="19"/>
                      </a:cxn>
                      <a:cxn ang="0">
                        <a:pos x="438" y="13"/>
                      </a:cxn>
                      <a:cxn ang="0">
                        <a:pos x="464" y="8"/>
                      </a:cxn>
                      <a:cxn ang="0">
                        <a:pos x="488" y="4"/>
                      </a:cxn>
                      <a:cxn ang="0">
                        <a:pos x="513" y="1"/>
                      </a:cxn>
                      <a:cxn ang="0">
                        <a:pos x="538" y="0"/>
                      </a:cxn>
                      <a:cxn ang="0">
                        <a:pos x="562" y="0"/>
                      </a:cxn>
                      <a:cxn ang="0">
                        <a:pos x="586" y="1"/>
                      </a:cxn>
                      <a:cxn ang="0">
                        <a:pos x="610" y="2"/>
                      </a:cxn>
                      <a:cxn ang="0">
                        <a:pos x="633" y="6"/>
                      </a:cxn>
                      <a:cxn ang="0">
                        <a:pos x="656" y="12"/>
                      </a:cxn>
                      <a:cxn ang="0">
                        <a:pos x="677" y="18"/>
                      </a:cxn>
                      <a:cxn ang="0">
                        <a:pos x="698" y="26"/>
                      </a:cxn>
                      <a:cxn ang="0">
                        <a:pos x="717" y="35"/>
                      </a:cxn>
                      <a:cxn ang="0">
                        <a:pos x="737" y="46"/>
                      </a:cxn>
                      <a:cxn ang="0">
                        <a:pos x="754" y="58"/>
                      </a:cxn>
                      <a:cxn ang="0">
                        <a:pos x="782" y="83"/>
                      </a:cxn>
                      <a:cxn ang="0">
                        <a:pos x="801" y="109"/>
                      </a:cxn>
                      <a:cxn ang="0">
                        <a:pos x="811" y="135"/>
                      </a:cxn>
                      <a:cxn ang="0">
                        <a:pos x="815" y="162"/>
                      </a:cxn>
                      <a:cxn ang="0">
                        <a:pos x="811" y="190"/>
                      </a:cxn>
                      <a:cxn ang="0">
                        <a:pos x="803" y="219"/>
                      </a:cxn>
                      <a:cxn ang="0">
                        <a:pos x="789" y="250"/>
                      </a:cxn>
                      <a:cxn ang="0">
                        <a:pos x="771" y="281"/>
                      </a:cxn>
                      <a:cxn ang="0">
                        <a:pos x="752" y="313"/>
                      </a:cxn>
                      <a:cxn ang="0">
                        <a:pos x="728" y="348"/>
                      </a:cxn>
                      <a:cxn ang="0">
                        <a:pos x="704" y="383"/>
                      </a:cxn>
                      <a:cxn ang="0">
                        <a:pos x="680" y="420"/>
                      </a:cxn>
                      <a:cxn ang="0">
                        <a:pos x="656" y="458"/>
                      </a:cxn>
                      <a:cxn ang="0">
                        <a:pos x="633" y="498"/>
                      </a:cxn>
                      <a:cxn ang="0">
                        <a:pos x="612" y="541"/>
                      </a:cxn>
                      <a:cxn ang="0">
                        <a:pos x="594" y="585"/>
                      </a:cxn>
                      <a:cxn ang="0">
                        <a:pos x="588" y="605"/>
                      </a:cxn>
                      <a:cxn ang="0">
                        <a:pos x="580" y="626"/>
                      </a:cxn>
                      <a:cxn ang="0">
                        <a:pos x="572" y="646"/>
                      </a:cxn>
                      <a:cxn ang="0">
                        <a:pos x="564" y="667"/>
                      </a:cxn>
                      <a:cxn ang="0">
                        <a:pos x="3" y="659"/>
                      </a:cxn>
                      <a:cxn ang="0">
                        <a:pos x="0" y="613"/>
                      </a:cxn>
                      <a:cxn ang="0">
                        <a:pos x="2" y="565"/>
                      </a:cxn>
                      <a:cxn ang="0">
                        <a:pos x="7" y="517"/>
                      </a:cxn>
                      <a:cxn ang="0">
                        <a:pos x="15" y="469"/>
                      </a:cxn>
                      <a:cxn ang="0">
                        <a:pos x="26" y="421"/>
                      </a:cxn>
                      <a:cxn ang="0">
                        <a:pos x="40" y="375"/>
                      </a:cxn>
                      <a:cxn ang="0">
                        <a:pos x="57" y="329"/>
                      </a:cxn>
                      <a:cxn ang="0">
                        <a:pos x="76" y="285"/>
                      </a:cxn>
                      <a:cxn ang="0">
                        <a:pos x="91" y="263"/>
                      </a:cxn>
                      <a:cxn ang="0">
                        <a:pos x="105" y="242"/>
                      </a:cxn>
                      <a:cxn ang="0">
                        <a:pos x="121" y="222"/>
                      </a:cxn>
                      <a:cxn ang="0">
                        <a:pos x="139" y="202"/>
                      </a:cxn>
                      <a:cxn ang="0">
                        <a:pos x="156" y="182"/>
                      </a:cxn>
                      <a:cxn ang="0">
                        <a:pos x="173" y="163"/>
                      </a:cxn>
                      <a:cxn ang="0">
                        <a:pos x="192" y="146"/>
                      </a:cxn>
                      <a:cxn ang="0">
                        <a:pos x="212" y="129"/>
                      </a:cxn>
                      <a:cxn ang="0">
                        <a:pos x="232" y="113"/>
                      </a:cxn>
                      <a:cxn ang="0">
                        <a:pos x="253" y="98"/>
                      </a:cxn>
                      <a:cxn ang="0">
                        <a:pos x="273" y="83"/>
                      </a:cxn>
                      <a:cxn ang="0">
                        <a:pos x="296" y="70"/>
                      </a:cxn>
                      <a:cxn ang="0">
                        <a:pos x="319" y="58"/>
                      </a:cxn>
                      <a:cxn ang="0">
                        <a:pos x="341" y="47"/>
                      </a:cxn>
                      <a:cxn ang="0">
                        <a:pos x="364" y="37"/>
                      </a:cxn>
                      <a:cxn ang="0">
                        <a:pos x="388" y="27"/>
                      </a:cxn>
                    </a:cxnLst>
                    <a:rect l="0" t="0" r="r" b="b"/>
                    <a:pathLst>
                      <a:path w="815" h="667">
                        <a:moveTo>
                          <a:pt x="388" y="27"/>
                        </a:moveTo>
                        <a:lnTo>
                          <a:pt x="413" y="19"/>
                        </a:lnTo>
                        <a:lnTo>
                          <a:pt x="438" y="13"/>
                        </a:lnTo>
                        <a:lnTo>
                          <a:pt x="464" y="8"/>
                        </a:lnTo>
                        <a:lnTo>
                          <a:pt x="488" y="4"/>
                        </a:lnTo>
                        <a:lnTo>
                          <a:pt x="513" y="1"/>
                        </a:lnTo>
                        <a:lnTo>
                          <a:pt x="538" y="0"/>
                        </a:lnTo>
                        <a:lnTo>
                          <a:pt x="562" y="0"/>
                        </a:lnTo>
                        <a:lnTo>
                          <a:pt x="586" y="1"/>
                        </a:lnTo>
                        <a:lnTo>
                          <a:pt x="610" y="2"/>
                        </a:lnTo>
                        <a:lnTo>
                          <a:pt x="633" y="6"/>
                        </a:lnTo>
                        <a:lnTo>
                          <a:pt x="656" y="12"/>
                        </a:lnTo>
                        <a:lnTo>
                          <a:pt x="677" y="18"/>
                        </a:lnTo>
                        <a:lnTo>
                          <a:pt x="698" y="26"/>
                        </a:lnTo>
                        <a:lnTo>
                          <a:pt x="717" y="35"/>
                        </a:lnTo>
                        <a:lnTo>
                          <a:pt x="737" y="46"/>
                        </a:lnTo>
                        <a:lnTo>
                          <a:pt x="754" y="58"/>
                        </a:lnTo>
                        <a:lnTo>
                          <a:pt x="782" y="83"/>
                        </a:lnTo>
                        <a:lnTo>
                          <a:pt x="801" y="109"/>
                        </a:lnTo>
                        <a:lnTo>
                          <a:pt x="811" y="135"/>
                        </a:lnTo>
                        <a:lnTo>
                          <a:pt x="815" y="162"/>
                        </a:lnTo>
                        <a:lnTo>
                          <a:pt x="811" y="190"/>
                        </a:lnTo>
                        <a:lnTo>
                          <a:pt x="803" y="219"/>
                        </a:lnTo>
                        <a:lnTo>
                          <a:pt x="789" y="250"/>
                        </a:lnTo>
                        <a:lnTo>
                          <a:pt x="771" y="281"/>
                        </a:lnTo>
                        <a:lnTo>
                          <a:pt x="752" y="313"/>
                        </a:lnTo>
                        <a:lnTo>
                          <a:pt x="728" y="348"/>
                        </a:lnTo>
                        <a:lnTo>
                          <a:pt x="704" y="383"/>
                        </a:lnTo>
                        <a:lnTo>
                          <a:pt x="680" y="420"/>
                        </a:lnTo>
                        <a:lnTo>
                          <a:pt x="656" y="458"/>
                        </a:lnTo>
                        <a:lnTo>
                          <a:pt x="633" y="498"/>
                        </a:lnTo>
                        <a:lnTo>
                          <a:pt x="612" y="541"/>
                        </a:lnTo>
                        <a:lnTo>
                          <a:pt x="594" y="585"/>
                        </a:lnTo>
                        <a:lnTo>
                          <a:pt x="588" y="605"/>
                        </a:lnTo>
                        <a:lnTo>
                          <a:pt x="580" y="626"/>
                        </a:lnTo>
                        <a:lnTo>
                          <a:pt x="572" y="646"/>
                        </a:lnTo>
                        <a:lnTo>
                          <a:pt x="564" y="667"/>
                        </a:lnTo>
                        <a:lnTo>
                          <a:pt x="3" y="659"/>
                        </a:lnTo>
                        <a:lnTo>
                          <a:pt x="0" y="613"/>
                        </a:lnTo>
                        <a:lnTo>
                          <a:pt x="2" y="565"/>
                        </a:lnTo>
                        <a:lnTo>
                          <a:pt x="7" y="517"/>
                        </a:lnTo>
                        <a:lnTo>
                          <a:pt x="15" y="469"/>
                        </a:lnTo>
                        <a:lnTo>
                          <a:pt x="26" y="421"/>
                        </a:lnTo>
                        <a:lnTo>
                          <a:pt x="40" y="375"/>
                        </a:lnTo>
                        <a:lnTo>
                          <a:pt x="57" y="329"/>
                        </a:lnTo>
                        <a:lnTo>
                          <a:pt x="76" y="285"/>
                        </a:lnTo>
                        <a:lnTo>
                          <a:pt x="91" y="263"/>
                        </a:lnTo>
                        <a:lnTo>
                          <a:pt x="105" y="242"/>
                        </a:lnTo>
                        <a:lnTo>
                          <a:pt x="121" y="222"/>
                        </a:lnTo>
                        <a:lnTo>
                          <a:pt x="139" y="202"/>
                        </a:lnTo>
                        <a:lnTo>
                          <a:pt x="156" y="182"/>
                        </a:lnTo>
                        <a:lnTo>
                          <a:pt x="173" y="163"/>
                        </a:lnTo>
                        <a:lnTo>
                          <a:pt x="192" y="146"/>
                        </a:lnTo>
                        <a:lnTo>
                          <a:pt x="212" y="129"/>
                        </a:lnTo>
                        <a:lnTo>
                          <a:pt x="232" y="113"/>
                        </a:lnTo>
                        <a:lnTo>
                          <a:pt x="253" y="98"/>
                        </a:lnTo>
                        <a:lnTo>
                          <a:pt x="273" y="83"/>
                        </a:lnTo>
                        <a:lnTo>
                          <a:pt x="296" y="70"/>
                        </a:lnTo>
                        <a:lnTo>
                          <a:pt x="319" y="58"/>
                        </a:lnTo>
                        <a:lnTo>
                          <a:pt x="341" y="47"/>
                        </a:lnTo>
                        <a:lnTo>
                          <a:pt x="364" y="37"/>
                        </a:lnTo>
                        <a:lnTo>
                          <a:pt x="388" y="27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5" name="Freeform 17"/>
                  <p:cNvSpPr>
                    <a:spLocks/>
                  </p:cNvSpPr>
                  <p:nvPr/>
                </p:nvSpPr>
                <p:spPr bwMode="auto">
                  <a:xfrm>
                    <a:off x="1979" y="2298"/>
                    <a:ext cx="319" cy="220"/>
                  </a:xfrm>
                  <a:custGeom>
                    <a:avLst/>
                    <a:gdLst/>
                    <a:ahLst/>
                    <a:cxnLst>
                      <a:cxn ang="0">
                        <a:pos x="89" y="257"/>
                      </a:cxn>
                      <a:cxn ang="0">
                        <a:pos x="91" y="254"/>
                      </a:cxn>
                      <a:cxn ang="0">
                        <a:pos x="92" y="251"/>
                      </a:cxn>
                      <a:cxn ang="0">
                        <a:pos x="93" y="249"/>
                      </a:cxn>
                      <a:cxn ang="0">
                        <a:pos x="95" y="246"/>
                      </a:cxn>
                      <a:cxn ang="0">
                        <a:pos x="113" y="221"/>
                      </a:cxn>
                      <a:cxn ang="0">
                        <a:pos x="135" y="195"/>
                      </a:cxn>
                      <a:cxn ang="0">
                        <a:pos x="156" y="171"/>
                      </a:cxn>
                      <a:cxn ang="0">
                        <a:pos x="179" y="149"/>
                      </a:cxn>
                      <a:cxn ang="0">
                        <a:pos x="201" y="129"/>
                      </a:cxn>
                      <a:cxn ang="0">
                        <a:pos x="227" y="109"/>
                      </a:cxn>
                      <a:cxn ang="0">
                        <a:pos x="252" y="90"/>
                      </a:cxn>
                      <a:cxn ang="0">
                        <a:pos x="279" y="73"/>
                      </a:cxn>
                      <a:cxn ang="0">
                        <a:pos x="308" y="57"/>
                      </a:cxn>
                      <a:cxn ang="0">
                        <a:pos x="339" y="44"/>
                      </a:cxn>
                      <a:cxn ang="0">
                        <a:pos x="369" y="32"/>
                      </a:cxn>
                      <a:cxn ang="0">
                        <a:pos x="400" y="22"/>
                      </a:cxn>
                      <a:cxn ang="0">
                        <a:pos x="432" y="13"/>
                      </a:cxn>
                      <a:cxn ang="0">
                        <a:pos x="464" y="7"/>
                      </a:cxn>
                      <a:cxn ang="0">
                        <a:pos x="494" y="3"/>
                      </a:cxn>
                      <a:cxn ang="0">
                        <a:pos x="526" y="0"/>
                      </a:cxn>
                      <a:cxn ang="0">
                        <a:pos x="557" y="0"/>
                      </a:cxn>
                      <a:cxn ang="0">
                        <a:pos x="586" y="1"/>
                      </a:cxn>
                      <a:cxn ang="0">
                        <a:pos x="616" y="4"/>
                      </a:cxn>
                      <a:cxn ang="0">
                        <a:pos x="644" y="9"/>
                      </a:cxn>
                      <a:cxn ang="0">
                        <a:pos x="670" y="17"/>
                      </a:cxn>
                      <a:cxn ang="0">
                        <a:pos x="694" y="28"/>
                      </a:cxn>
                      <a:cxn ang="0">
                        <a:pos x="718" y="40"/>
                      </a:cxn>
                      <a:cxn ang="0">
                        <a:pos x="740" y="54"/>
                      </a:cxn>
                      <a:cxn ang="0">
                        <a:pos x="766" y="78"/>
                      </a:cxn>
                      <a:cxn ang="0">
                        <a:pos x="782" y="102"/>
                      </a:cxn>
                      <a:cxn ang="0">
                        <a:pos x="790" y="128"/>
                      </a:cxn>
                      <a:cxn ang="0">
                        <a:pos x="791" y="153"/>
                      </a:cxn>
                      <a:cxn ang="0">
                        <a:pos x="785" y="178"/>
                      </a:cxn>
                      <a:cxn ang="0">
                        <a:pos x="773" y="205"/>
                      </a:cxn>
                      <a:cxn ang="0">
                        <a:pos x="757" y="233"/>
                      </a:cxn>
                      <a:cxn ang="0">
                        <a:pos x="737" y="262"/>
                      </a:cxn>
                      <a:cxn ang="0">
                        <a:pos x="713" y="292"/>
                      </a:cxn>
                      <a:cxn ang="0">
                        <a:pos x="688" y="324"/>
                      </a:cxn>
                      <a:cxn ang="0">
                        <a:pos x="662" y="358"/>
                      </a:cxn>
                      <a:cxn ang="0">
                        <a:pos x="636" y="392"/>
                      </a:cxn>
                      <a:cxn ang="0">
                        <a:pos x="610" y="428"/>
                      </a:cxn>
                      <a:cxn ang="0">
                        <a:pos x="588" y="467"/>
                      </a:cxn>
                      <a:cxn ang="0">
                        <a:pos x="568" y="508"/>
                      </a:cxn>
                      <a:cxn ang="0">
                        <a:pos x="550" y="550"/>
                      </a:cxn>
                      <a:cxn ang="0">
                        <a:pos x="541" y="577"/>
                      </a:cxn>
                      <a:cxn ang="0">
                        <a:pos x="532" y="605"/>
                      </a:cxn>
                      <a:cxn ang="0">
                        <a:pos x="521" y="633"/>
                      </a:cxn>
                      <a:cxn ang="0">
                        <a:pos x="512" y="661"/>
                      </a:cxn>
                      <a:cxn ang="0">
                        <a:pos x="2" y="654"/>
                      </a:cxn>
                      <a:cxn ang="0">
                        <a:pos x="0" y="604"/>
                      </a:cxn>
                      <a:cxn ang="0">
                        <a:pos x="2" y="553"/>
                      </a:cxn>
                      <a:cxn ang="0">
                        <a:pos x="8" y="501"/>
                      </a:cxn>
                      <a:cxn ang="0">
                        <a:pos x="18" y="451"/>
                      </a:cxn>
                      <a:cxn ang="0">
                        <a:pos x="31" y="400"/>
                      </a:cxn>
                      <a:cxn ang="0">
                        <a:pos x="48" y="350"/>
                      </a:cxn>
                      <a:cxn ang="0">
                        <a:pos x="67" y="302"/>
                      </a:cxn>
                      <a:cxn ang="0">
                        <a:pos x="89" y="257"/>
                      </a:cxn>
                    </a:cxnLst>
                    <a:rect l="0" t="0" r="r" b="b"/>
                    <a:pathLst>
                      <a:path w="791" h="661">
                        <a:moveTo>
                          <a:pt x="89" y="257"/>
                        </a:moveTo>
                        <a:lnTo>
                          <a:pt x="91" y="254"/>
                        </a:lnTo>
                        <a:lnTo>
                          <a:pt x="92" y="251"/>
                        </a:lnTo>
                        <a:lnTo>
                          <a:pt x="93" y="249"/>
                        </a:lnTo>
                        <a:lnTo>
                          <a:pt x="95" y="246"/>
                        </a:lnTo>
                        <a:lnTo>
                          <a:pt x="113" y="221"/>
                        </a:lnTo>
                        <a:lnTo>
                          <a:pt x="135" y="195"/>
                        </a:lnTo>
                        <a:lnTo>
                          <a:pt x="156" y="171"/>
                        </a:lnTo>
                        <a:lnTo>
                          <a:pt x="179" y="149"/>
                        </a:lnTo>
                        <a:lnTo>
                          <a:pt x="201" y="129"/>
                        </a:lnTo>
                        <a:lnTo>
                          <a:pt x="227" y="109"/>
                        </a:lnTo>
                        <a:lnTo>
                          <a:pt x="252" y="90"/>
                        </a:lnTo>
                        <a:lnTo>
                          <a:pt x="279" y="73"/>
                        </a:lnTo>
                        <a:lnTo>
                          <a:pt x="308" y="57"/>
                        </a:lnTo>
                        <a:lnTo>
                          <a:pt x="339" y="44"/>
                        </a:lnTo>
                        <a:lnTo>
                          <a:pt x="369" y="32"/>
                        </a:lnTo>
                        <a:lnTo>
                          <a:pt x="400" y="22"/>
                        </a:lnTo>
                        <a:lnTo>
                          <a:pt x="432" y="13"/>
                        </a:lnTo>
                        <a:lnTo>
                          <a:pt x="464" y="7"/>
                        </a:lnTo>
                        <a:lnTo>
                          <a:pt x="494" y="3"/>
                        </a:lnTo>
                        <a:lnTo>
                          <a:pt x="526" y="0"/>
                        </a:lnTo>
                        <a:lnTo>
                          <a:pt x="557" y="0"/>
                        </a:lnTo>
                        <a:lnTo>
                          <a:pt x="586" y="1"/>
                        </a:lnTo>
                        <a:lnTo>
                          <a:pt x="616" y="4"/>
                        </a:lnTo>
                        <a:lnTo>
                          <a:pt x="644" y="9"/>
                        </a:lnTo>
                        <a:lnTo>
                          <a:pt x="670" y="17"/>
                        </a:lnTo>
                        <a:lnTo>
                          <a:pt x="694" y="28"/>
                        </a:lnTo>
                        <a:lnTo>
                          <a:pt x="718" y="40"/>
                        </a:lnTo>
                        <a:lnTo>
                          <a:pt x="740" y="54"/>
                        </a:lnTo>
                        <a:lnTo>
                          <a:pt x="766" y="78"/>
                        </a:lnTo>
                        <a:lnTo>
                          <a:pt x="782" y="102"/>
                        </a:lnTo>
                        <a:lnTo>
                          <a:pt x="790" y="128"/>
                        </a:lnTo>
                        <a:lnTo>
                          <a:pt x="791" y="153"/>
                        </a:lnTo>
                        <a:lnTo>
                          <a:pt x="785" y="178"/>
                        </a:lnTo>
                        <a:lnTo>
                          <a:pt x="773" y="205"/>
                        </a:lnTo>
                        <a:lnTo>
                          <a:pt x="757" y="233"/>
                        </a:lnTo>
                        <a:lnTo>
                          <a:pt x="737" y="262"/>
                        </a:lnTo>
                        <a:lnTo>
                          <a:pt x="713" y="292"/>
                        </a:lnTo>
                        <a:lnTo>
                          <a:pt x="688" y="324"/>
                        </a:lnTo>
                        <a:lnTo>
                          <a:pt x="662" y="358"/>
                        </a:lnTo>
                        <a:lnTo>
                          <a:pt x="636" y="392"/>
                        </a:lnTo>
                        <a:lnTo>
                          <a:pt x="610" y="428"/>
                        </a:lnTo>
                        <a:lnTo>
                          <a:pt x="588" y="467"/>
                        </a:lnTo>
                        <a:lnTo>
                          <a:pt x="568" y="508"/>
                        </a:lnTo>
                        <a:lnTo>
                          <a:pt x="550" y="550"/>
                        </a:lnTo>
                        <a:lnTo>
                          <a:pt x="541" y="577"/>
                        </a:lnTo>
                        <a:lnTo>
                          <a:pt x="532" y="605"/>
                        </a:lnTo>
                        <a:lnTo>
                          <a:pt x="521" y="633"/>
                        </a:lnTo>
                        <a:lnTo>
                          <a:pt x="512" y="661"/>
                        </a:lnTo>
                        <a:lnTo>
                          <a:pt x="2" y="654"/>
                        </a:lnTo>
                        <a:lnTo>
                          <a:pt x="0" y="604"/>
                        </a:lnTo>
                        <a:lnTo>
                          <a:pt x="2" y="553"/>
                        </a:lnTo>
                        <a:lnTo>
                          <a:pt x="8" y="501"/>
                        </a:lnTo>
                        <a:lnTo>
                          <a:pt x="18" y="451"/>
                        </a:lnTo>
                        <a:lnTo>
                          <a:pt x="31" y="400"/>
                        </a:lnTo>
                        <a:lnTo>
                          <a:pt x="48" y="350"/>
                        </a:lnTo>
                        <a:lnTo>
                          <a:pt x="67" y="302"/>
                        </a:lnTo>
                        <a:lnTo>
                          <a:pt x="89" y="257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6" name="Freeform 18"/>
                  <p:cNvSpPr>
                    <a:spLocks/>
                  </p:cNvSpPr>
                  <p:nvPr/>
                </p:nvSpPr>
                <p:spPr bwMode="auto">
                  <a:xfrm>
                    <a:off x="1980" y="2299"/>
                    <a:ext cx="311" cy="219"/>
                  </a:xfrm>
                  <a:custGeom>
                    <a:avLst/>
                    <a:gdLst/>
                    <a:ahLst/>
                    <a:cxnLst>
                      <a:cxn ang="0">
                        <a:pos x="92" y="251"/>
                      </a:cxn>
                      <a:cxn ang="0">
                        <a:pos x="100" y="235"/>
                      </a:cxn>
                      <a:cxn ang="0">
                        <a:pos x="109" y="221"/>
                      </a:cxn>
                      <a:cxn ang="0">
                        <a:pos x="118" y="207"/>
                      </a:cxn>
                      <a:cxn ang="0">
                        <a:pos x="129" y="194"/>
                      </a:cxn>
                      <a:cxn ang="0">
                        <a:pos x="137" y="186"/>
                      </a:cxn>
                      <a:cxn ang="0">
                        <a:pos x="144" y="178"/>
                      </a:cxn>
                      <a:cxn ang="0">
                        <a:pos x="152" y="170"/>
                      </a:cxn>
                      <a:cxn ang="0">
                        <a:pos x="158" y="162"/>
                      </a:cxn>
                      <a:cxn ang="0">
                        <a:pos x="166" y="154"/>
                      </a:cxn>
                      <a:cxn ang="0">
                        <a:pos x="173" y="146"/>
                      </a:cxn>
                      <a:cxn ang="0">
                        <a:pos x="181" y="139"/>
                      </a:cxn>
                      <a:cxn ang="0">
                        <a:pos x="189" y="132"/>
                      </a:cxn>
                      <a:cxn ang="0">
                        <a:pos x="220" y="108"/>
                      </a:cxn>
                      <a:cxn ang="0">
                        <a:pos x="253" y="86"/>
                      </a:cxn>
                      <a:cxn ang="0">
                        <a:pos x="286" y="66"/>
                      </a:cxn>
                      <a:cxn ang="0">
                        <a:pos x="322" y="50"/>
                      </a:cxn>
                      <a:cxn ang="0">
                        <a:pos x="358" y="36"/>
                      </a:cxn>
                      <a:cxn ang="0">
                        <a:pos x="395" y="22"/>
                      </a:cxn>
                      <a:cxn ang="0">
                        <a:pos x="433" y="13"/>
                      </a:cxn>
                      <a:cxn ang="0">
                        <a:pos x="470" y="5"/>
                      </a:cxn>
                      <a:cxn ang="0">
                        <a:pos x="507" y="1"/>
                      </a:cxn>
                      <a:cxn ang="0">
                        <a:pos x="543" y="0"/>
                      </a:cxn>
                      <a:cxn ang="0">
                        <a:pos x="579" y="1"/>
                      </a:cxn>
                      <a:cxn ang="0">
                        <a:pos x="613" y="5"/>
                      </a:cxn>
                      <a:cxn ang="0">
                        <a:pos x="645" y="12"/>
                      </a:cxn>
                      <a:cxn ang="0">
                        <a:pos x="675" y="22"/>
                      </a:cxn>
                      <a:cxn ang="0">
                        <a:pos x="702" y="36"/>
                      </a:cxn>
                      <a:cxn ang="0">
                        <a:pos x="727" y="52"/>
                      </a:cxn>
                      <a:cxn ang="0">
                        <a:pos x="751" y="74"/>
                      </a:cxn>
                      <a:cxn ang="0">
                        <a:pos x="766" y="97"/>
                      </a:cxn>
                      <a:cxn ang="0">
                        <a:pos x="771" y="121"/>
                      </a:cxn>
                      <a:cxn ang="0">
                        <a:pos x="768" y="143"/>
                      </a:cxn>
                      <a:cxn ang="0">
                        <a:pos x="759" y="167"/>
                      </a:cxn>
                      <a:cxn ang="0">
                        <a:pos x="745" y="193"/>
                      </a:cxn>
                      <a:cxn ang="0">
                        <a:pos x="725" y="218"/>
                      </a:cxn>
                      <a:cxn ang="0">
                        <a:pos x="702" y="245"/>
                      </a:cxn>
                      <a:cxn ang="0">
                        <a:pos x="675" y="272"/>
                      </a:cxn>
                      <a:cxn ang="0">
                        <a:pos x="649" y="302"/>
                      </a:cxn>
                      <a:cxn ang="0">
                        <a:pos x="621" y="332"/>
                      </a:cxn>
                      <a:cxn ang="0">
                        <a:pos x="593" y="364"/>
                      </a:cxn>
                      <a:cxn ang="0">
                        <a:pos x="567" y="399"/>
                      </a:cxn>
                      <a:cxn ang="0">
                        <a:pos x="543" y="436"/>
                      </a:cxn>
                      <a:cxn ang="0">
                        <a:pos x="523" y="475"/>
                      </a:cxn>
                      <a:cxn ang="0">
                        <a:pos x="507" y="516"/>
                      </a:cxn>
                      <a:cxn ang="0">
                        <a:pos x="502" y="533"/>
                      </a:cxn>
                      <a:cxn ang="0">
                        <a:pos x="497" y="550"/>
                      </a:cxn>
                      <a:cxn ang="0">
                        <a:pos x="491" y="568"/>
                      </a:cxn>
                      <a:cxn ang="0">
                        <a:pos x="485" y="585"/>
                      </a:cxn>
                      <a:cxn ang="0">
                        <a:pos x="479" y="604"/>
                      </a:cxn>
                      <a:cxn ang="0">
                        <a:pos x="474" y="621"/>
                      </a:cxn>
                      <a:cxn ang="0">
                        <a:pos x="467" y="640"/>
                      </a:cxn>
                      <a:cxn ang="0">
                        <a:pos x="462" y="657"/>
                      </a:cxn>
                      <a:cxn ang="0">
                        <a:pos x="3" y="650"/>
                      </a:cxn>
                      <a:cxn ang="0">
                        <a:pos x="0" y="600"/>
                      </a:cxn>
                      <a:cxn ang="0">
                        <a:pos x="3" y="549"/>
                      </a:cxn>
                      <a:cxn ang="0">
                        <a:pos x="9" y="497"/>
                      </a:cxn>
                      <a:cxn ang="0">
                        <a:pos x="20" y="445"/>
                      </a:cxn>
                      <a:cxn ang="0">
                        <a:pos x="33" y="395"/>
                      </a:cxn>
                      <a:cxn ang="0">
                        <a:pos x="49" y="344"/>
                      </a:cxn>
                      <a:cxn ang="0">
                        <a:pos x="69" y="296"/>
                      </a:cxn>
                      <a:cxn ang="0">
                        <a:pos x="92" y="251"/>
                      </a:cxn>
                    </a:cxnLst>
                    <a:rect l="0" t="0" r="r" b="b"/>
                    <a:pathLst>
                      <a:path w="771" h="657">
                        <a:moveTo>
                          <a:pt x="92" y="251"/>
                        </a:moveTo>
                        <a:lnTo>
                          <a:pt x="100" y="235"/>
                        </a:lnTo>
                        <a:lnTo>
                          <a:pt x="109" y="221"/>
                        </a:lnTo>
                        <a:lnTo>
                          <a:pt x="118" y="207"/>
                        </a:lnTo>
                        <a:lnTo>
                          <a:pt x="129" y="194"/>
                        </a:lnTo>
                        <a:lnTo>
                          <a:pt x="137" y="186"/>
                        </a:lnTo>
                        <a:lnTo>
                          <a:pt x="144" y="178"/>
                        </a:lnTo>
                        <a:lnTo>
                          <a:pt x="152" y="170"/>
                        </a:lnTo>
                        <a:lnTo>
                          <a:pt x="158" y="162"/>
                        </a:lnTo>
                        <a:lnTo>
                          <a:pt x="166" y="154"/>
                        </a:lnTo>
                        <a:lnTo>
                          <a:pt x="173" y="146"/>
                        </a:lnTo>
                        <a:lnTo>
                          <a:pt x="181" y="139"/>
                        </a:lnTo>
                        <a:lnTo>
                          <a:pt x="189" y="132"/>
                        </a:lnTo>
                        <a:lnTo>
                          <a:pt x="220" y="108"/>
                        </a:lnTo>
                        <a:lnTo>
                          <a:pt x="253" y="86"/>
                        </a:lnTo>
                        <a:lnTo>
                          <a:pt x="286" y="66"/>
                        </a:lnTo>
                        <a:lnTo>
                          <a:pt x="322" y="50"/>
                        </a:lnTo>
                        <a:lnTo>
                          <a:pt x="358" y="36"/>
                        </a:lnTo>
                        <a:lnTo>
                          <a:pt x="395" y="22"/>
                        </a:lnTo>
                        <a:lnTo>
                          <a:pt x="433" y="13"/>
                        </a:lnTo>
                        <a:lnTo>
                          <a:pt x="470" y="5"/>
                        </a:lnTo>
                        <a:lnTo>
                          <a:pt x="507" y="1"/>
                        </a:lnTo>
                        <a:lnTo>
                          <a:pt x="543" y="0"/>
                        </a:lnTo>
                        <a:lnTo>
                          <a:pt x="579" y="1"/>
                        </a:lnTo>
                        <a:lnTo>
                          <a:pt x="613" y="5"/>
                        </a:lnTo>
                        <a:lnTo>
                          <a:pt x="645" y="12"/>
                        </a:lnTo>
                        <a:lnTo>
                          <a:pt x="675" y="22"/>
                        </a:lnTo>
                        <a:lnTo>
                          <a:pt x="702" y="36"/>
                        </a:lnTo>
                        <a:lnTo>
                          <a:pt x="727" y="52"/>
                        </a:lnTo>
                        <a:lnTo>
                          <a:pt x="751" y="74"/>
                        </a:lnTo>
                        <a:lnTo>
                          <a:pt x="766" y="97"/>
                        </a:lnTo>
                        <a:lnTo>
                          <a:pt x="771" y="121"/>
                        </a:lnTo>
                        <a:lnTo>
                          <a:pt x="768" y="143"/>
                        </a:lnTo>
                        <a:lnTo>
                          <a:pt x="759" y="167"/>
                        </a:lnTo>
                        <a:lnTo>
                          <a:pt x="745" y="193"/>
                        </a:lnTo>
                        <a:lnTo>
                          <a:pt x="725" y="218"/>
                        </a:lnTo>
                        <a:lnTo>
                          <a:pt x="702" y="245"/>
                        </a:lnTo>
                        <a:lnTo>
                          <a:pt x="675" y="272"/>
                        </a:lnTo>
                        <a:lnTo>
                          <a:pt x="649" y="302"/>
                        </a:lnTo>
                        <a:lnTo>
                          <a:pt x="621" y="332"/>
                        </a:lnTo>
                        <a:lnTo>
                          <a:pt x="593" y="364"/>
                        </a:lnTo>
                        <a:lnTo>
                          <a:pt x="567" y="399"/>
                        </a:lnTo>
                        <a:lnTo>
                          <a:pt x="543" y="436"/>
                        </a:lnTo>
                        <a:lnTo>
                          <a:pt x="523" y="475"/>
                        </a:lnTo>
                        <a:lnTo>
                          <a:pt x="507" y="516"/>
                        </a:lnTo>
                        <a:lnTo>
                          <a:pt x="502" y="533"/>
                        </a:lnTo>
                        <a:lnTo>
                          <a:pt x="497" y="550"/>
                        </a:lnTo>
                        <a:lnTo>
                          <a:pt x="491" y="568"/>
                        </a:lnTo>
                        <a:lnTo>
                          <a:pt x="485" y="585"/>
                        </a:lnTo>
                        <a:lnTo>
                          <a:pt x="479" y="604"/>
                        </a:lnTo>
                        <a:lnTo>
                          <a:pt x="474" y="621"/>
                        </a:lnTo>
                        <a:lnTo>
                          <a:pt x="467" y="640"/>
                        </a:lnTo>
                        <a:lnTo>
                          <a:pt x="462" y="657"/>
                        </a:lnTo>
                        <a:lnTo>
                          <a:pt x="3" y="650"/>
                        </a:lnTo>
                        <a:lnTo>
                          <a:pt x="0" y="600"/>
                        </a:lnTo>
                        <a:lnTo>
                          <a:pt x="3" y="549"/>
                        </a:lnTo>
                        <a:lnTo>
                          <a:pt x="9" y="497"/>
                        </a:lnTo>
                        <a:lnTo>
                          <a:pt x="20" y="445"/>
                        </a:lnTo>
                        <a:lnTo>
                          <a:pt x="33" y="395"/>
                        </a:lnTo>
                        <a:lnTo>
                          <a:pt x="49" y="344"/>
                        </a:lnTo>
                        <a:lnTo>
                          <a:pt x="69" y="296"/>
                        </a:lnTo>
                        <a:lnTo>
                          <a:pt x="92" y="251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7" name="Freeform 19"/>
                  <p:cNvSpPr>
                    <a:spLocks/>
                  </p:cNvSpPr>
                  <p:nvPr/>
                </p:nvSpPr>
                <p:spPr bwMode="auto">
                  <a:xfrm>
                    <a:off x="1981" y="2301"/>
                    <a:ext cx="303" cy="217"/>
                  </a:xfrm>
                  <a:custGeom>
                    <a:avLst/>
                    <a:gdLst/>
                    <a:ahLst/>
                    <a:cxnLst>
                      <a:cxn ang="0">
                        <a:pos x="93" y="246"/>
                      </a:cxn>
                      <a:cxn ang="0">
                        <a:pos x="117" y="207"/>
                      </a:cxn>
                      <a:cxn ang="0">
                        <a:pos x="146" y="171"/>
                      </a:cxn>
                      <a:cxn ang="0">
                        <a:pos x="181" y="138"/>
                      </a:cxn>
                      <a:cxn ang="0">
                        <a:pos x="218" y="109"/>
                      </a:cxn>
                      <a:cxn ang="0">
                        <a:pos x="258" y="82"/>
                      </a:cxn>
                      <a:cxn ang="0">
                        <a:pos x="301" y="60"/>
                      </a:cxn>
                      <a:cxn ang="0">
                        <a:pos x="346" y="40"/>
                      </a:cxn>
                      <a:cxn ang="0">
                        <a:pos x="391" y="24"/>
                      </a:cxn>
                      <a:cxn ang="0">
                        <a:pos x="438" y="12"/>
                      </a:cxn>
                      <a:cxn ang="0">
                        <a:pos x="483" y="4"/>
                      </a:cxn>
                      <a:cxn ang="0">
                        <a:pos x="527" y="0"/>
                      </a:cxn>
                      <a:cxn ang="0">
                        <a:pos x="571" y="0"/>
                      </a:cxn>
                      <a:cxn ang="0">
                        <a:pos x="612" y="5"/>
                      </a:cxn>
                      <a:cxn ang="0">
                        <a:pos x="650" y="16"/>
                      </a:cxn>
                      <a:cxn ang="0">
                        <a:pos x="684" y="29"/>
                      </a:cxn>
                      <a:cxn ang="0">
                        <a:pos x="714" y="49"/>
                      </a:cxn>
                      <a:cxn ang="0">
                        <a:pos x="736" y="70"/>
                      </a:cxn>
                      <a:cxn ang="0">
                        <a:pos x="747" y="93"/>
                      </a:cxn>
                      <a:cxn ang="0">
                        <a:pos x="751" y="114"/>
                      </a:cxn>
                      <a:cxn ang="0">
                        <a:pos x="745" y="135"/>
                      </a:cxn>
                      <a:cxn ang="0">
                        <a:pos x="734" y="157"/>
                      </a:cxn>
                      <a:cxn ang="0">
                        <a:pos x="716" y="179"/>
                      </a:cxn>
                      <a:cxn ang="0">
                        <a:pos x="694" y="203"/>
                      </a:cxn>
                      <a:cxn ang="0">
                        <a:pos x="667" y="227"/>
                      </a:cxn>
                      <a:cxn ang="0">
                        <a:pos x="639" y="253"/>
                      </a:cxn>
                      <a:cxn ang="0">
                        <a:pos x="610" y="279"/>
                      </a:cxn>
                      <a:cxn ang="0">
                        <a:pos x="579" y="307"/>
                      </a:cxn>
                      <a:cxn ang="0">
                        <a:pos x="550" y="338"/>
                      </a:cxn>
                      <a:cxn ang="0">
                        <a:pos x="523" y="371"/>
                      </a:cxn>
                      <a:cxn ang="0">
                        <a:pos x="498" y="405"/>
                      </a:cxn>
                      <a:cxn ang="0">
                        <a:pos x="478" y="443"/>
                      </a:cxn>
                      <a:cxn ang="0">
                        <a:pos x="463" y="483"/>
                      </a:cxn>
                      <a:cxn ang="0">
                        <a:pos x="458" y="503"/>
                      </a:cxn>
                      <a:cxn ang="0">
                        <a:pos x="452" y="524"/>
                      </a:cxn>
                      <a:cxn ang="0">
                        <a:pos x="446" y="544"/>
                      </a:cxn>
                      <a:cxn ang="0">
                        <a:pos x="440" y="565"/>
                      </a:cxn>
                      <a:cxn ang="0">
                        <a:pos x="434" y="586"/>
                      </a:cxn>
                      <a:cxn ang="0">
                        <a:pos x="428" y="609"/>
                      </a:cxn>
                      <a:cxn ang="0">
                        <a:pos x="422" y="630"/>
                      </a:cxn>
                      <a:cxn ang="0">
                        <a:pos x="415" y="652"/>
                      </a:cxn>
                      <a:cxn ang="0">
                        <a:pos x="2" y="646"/>
                      </a:cxn>
                      <a:cxn ang="0">
                        <a:pos x="0" y="596"/>
                      </a:cxn>
                      <a:cxn ang="0">
                        <a:pos x="2" y="545"/>
                      </a:cxn>
                      <a:cxn ang="0">
                        <a:pos x="9" y="493"/>
                      </a:cxn>
                      <a:cxn ang="0">
                        <a:pos x="20" y="441"/>
                      </a:cxn>
                      <a:cxn ang="0">
                        <a:pos x="34" y="391"/>
                      </a:cxn>
                      <a:cxn ang="0">
                        <a:pos x="51" y="340"/>
                      </a:cxn>
                      <a:cxn ang="0">
                        <a:pos x="71" y="292"/>
                      </a:cxn>
                      <a:cxn ang="0">
                        <a:pos x="93" y="246"/>
                      </a:cxn>
                    </a:cxnLst>
                    <a:rect l="0" t="0" r="r" b="b"/>
                    <a:pathLst>
                      <a:path w="751" h="652">
                        <a:moveTo>
                          <a:pt x="93" y="246"/>
                        </a:moveTo>
                        <a:lnTo>
                          <a:pt x="117" y="207"/>
                        </a:lnTo>
                        <a:lnTo>
                          <a:pt x="146" y="171"/>
                        </a:lnTo>
                        <a:lnTo>
                          <a:pt x="181" y="138"/>
                        </a:lnTo>
                        <a:lnTo>
                          <a:pt x="218" y="109"/>
                        </a:lnTo>
                        <a:lnTo>
                          <a:pt x="258" y="82"/>
                        </a:lnTo>
                        <a:lnTo>
                          <a:pt x="301" y="60"/>
                        </a:lnTo>
                        <a:lnTo>
                          <a:pt x="346" y="40"/>
                        </a:lnTo>
                        <a:lnTo>
                          <a:pt x="391" y="24"/>
                        </a:lnTo>
                        <a:lnTo>
                          <a:pt x="438" y="12"/>
                        </a:lnTo>
                        <a:lnTo>
                          <a:pt x="483" y="4"/>
                        </a:lnTo>
                        <a:lnTo>
                          <a:pt x="527" y="0"/>
                        </a:lnTo>
                        <a:lnTo>
                          <a:pt x="571" y="0"/>
                        </a:lnTo>
                        <a:lnTo>
                          <a:pt x="612" y="5"/>
                        </a:lnTo>
                        <a:lnTo>
                          <a:pt x="650" y="16"/>
                        </a:lnTo>
                        <a:lnTo>
                          <a:pt x="684" y="29"/>
                        </a:lnTo>
                        <a:lnTo>
                          <a:pt x="714" y="49"/>
                        </a:lnTo>
                        <a:lnTo>
                          <a:pt x="736" y="70"/>
                        </a:lnTo>
                        <a:lnTo>
                          <a:pt x="747" y="93"/>
                        </a:lnTo>
                        <a:lnTo>
                          <a:pt x="751" y="114"/>
                        </a:lnTo>
                        <a:lnTo>
                          <a:pt x="745" y="135"/>
                        </a:lnTo>
                        <a:lnTo>
                          <a:pt x="734" y="157"/>
                        </a:lnTo>
                        <a:lnTo>
                          <a:pt x="716" y="179"/>
                        </a:lnTo>
                        <a:lnTo>
                          <a:pt x="694" y="203"/>
                        </a:lnTo>
                        <a:lnTo>
                          <a:pt x="667" y="227"/>
                        </a:lnTo>
                        <a:lnTo>
                          <a:pt x="639" y="253"/>
                        </a:lnTo>
                        <a:lnTo>
                          <a:pt x="610" y="279"/>
                        </a:lnTo>
                        <a:lnTo>
                          <a:pt x="579" y="307"/>
                        </a:lnTo>
                        <a:lnTo>
                          <a:pt x="550" y="338"/>
                        </a:lnTo>
                        <a:lnTo>
                          <a:pt x="523" y="371"/>
                        </a:lnTo>
                        <a:lnTo>
                          <a:pt x="498" y="405"/>
                        </a:lnTo>
                        <a:lnTo>
                          <a:pt x="478" y="443"/>
                        </a:lnTo>
                        <a:lnTo>
                          <a:pt x="463" y="483"/>
                        </a:lnTo>
                        <a:lnTo>
                          <a:pt x="458" y="503"/>
                        </a:lnTo>
                        <a:lnTo>
                          <a:pt x="452" y="524"/>
                        </a:lnTo>
                        <a:lnTo>
                          <a:pt x="446" y="544"/>
                        </a:lnTo>
                        <a:lnTo>
                          <a:pt x="440" y="565"/>
                        </a:lnTo>
                        <a:lnTo>
                          <a:pt x="434" y="586"/>
                        </a:lnTo>
                        <a:lnTo>
                          <a:pt x="428" y="609"/>
                        </a:lnTo>
                        <a:lnTo>
                          <a:pt x="422" y="630"/>
                        </a:lnTo>
                        <a:lnTo>
                          <a:pt x="415" y="652"/>
                        </a:lnTo>
                        <a:lnTo>
                          <a:pt x="2" y="646"/>
                        </a:lnTo>
                        <a:lnTo>
                          <a:pt x="0" y="596"/>
                        </a:lnTo>
                        <a:lnTo>
                          <a:pt x="2" y="545"/>
                        </a:lnTo>
                        <a:lnTo>
                          <a:pt x="9" y="493"/>
                        </a:lnTo>
                        <a:lnTo>
                          <a:pt x="20" y="441"/>
                        </a:lnTo>
                        <a:lnTo>
                          <a:pt x="34" y="391"/>
                        </a:lnTo>
                        <a:lnTo>
                          <a:pt x="51" y="340"/>
                        </a:lnTo>
                        <a:lnTo>
                          <a:pt x="71" y="292"/>
                        </a:lnTo>
                        <a:lnTo>
                          <a:pt x="93" y="246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8" name="Freeform 20"/>
                  <p:cNvSpPr>
                    <a:spLocks/>
                  </p:cNvSpPr>
                  <p:nvPr/>
                </p:nvSpPr>
                <p:spPr bwMode="auto">
                  <a:xfrm>
                    <a:off x="1982" y="2302"/>
                    <a:ext cx="295" cy="216"/>
                  </a:xfrm>
                  <a:custGeom>
                    <a:avLst/>
                    <a:gdLst/>
                    <a:ahLst/>
                    <a:cxnLst>
                      <a:cxn ang="0">
                        <a:pos x="96" y="241"/>
                      </a:cxn>
                      <a:cxn ang="0">
                        <a:pos x="120" y="203"/>
                      </a:cxn>
                      <a:cxn ang="0">
                        <a:pos x="148" y="169"/>
                      </a:cxn>
                      <a:cxn ang="0">
                        <a:pos x="181" y="137"/>
                      </a:cxn>
                      <a:cxn ang="0">
                        <a:pos x="217" y="108"/>
                      </a:cxn>
                      <a:cxn ang="0">
                        <a:pos x="257" y="82"/>
                      </a:cxn>
                      <a:cxn ang="0">
                        <a:pos x="300" y="60"/>
                      </a:cxn>
                      <a:cxn ang="0">
                        <a:pos x="344" y="40"/>
                      </a:cxn>
                      <a:cxn ang="0">
                        <a:pos x="389" y="24"/>
                      </a:cxn>
                      <a:cxn ang="0">
                        <a:pos x="433" y="12"/>
                      </a:cxn>
                      <a:cxn ang="0">
                        <a:pos x="478" y="4"/>
                      </a:cxn>
                      <a:cxn ang="0">
                        <a:pos x="522" y="0"/>
                      </a:cxn>
                      <a:cxn ang="0">
                        <a:pos x="564" y="0"/>
                      </a:cxn>
                      <a:cxn ang="0">
                        <a:pos x="604" y="5"/>
                      </a:cxn>
                      <a:cxn ang="0">
                        <a:pos x="640" y="14"/>
                      </a:cxn>
                      <a:cxn ang="0">
                        <a:pos x="673" y="28"/>
                      </a:cxn>
                      <a:cxn ang="0">
                        <a:pos x="701" y="46"/>
                      </a:cxn>
                      <a:cxn ang="0">
                        <a:pos x="721" y="68"/>
                      </a:cxn>
                      <a:cxn ang="0">
                        <a:pos x="732" y="88"/>
                      </a:cxn>
                      <a:cxn ang="0">
                        <a:pos x="732" y="108"/>
                      </a:cxn>
                      <a:cxn ang="0">
                        <a:pos x="724" y="126"/>
                      </a:cxn>
                      <a:cxn ang="0">
                        <a:pos x="709" y="146"/>
                      </a:cxn>
                      <a:cxn ang="0">
                        <a:pos x="689" y="166"/>
                      </a:cxn>
                      <a:cxn ang="0">
                        <a:pos x="664" y="187"/>
                      </a:cxn>
                      <a:cxn ang="0">
                        <a:pos x="634" y="209"/>
                      </a:cxn>
                      <a:cxn ang="0">
                        <a:pos x="604" y="233"/>
                      </a:cxn>
                      <a:cxn ang="0">
                        <a:pos x="572" y="257"/>
                      </a:cxn>
                      <a:cxn ang="0">
                        <a:pos x="540" y="283"/>
                      </a:cxn>
                      <a:cxn ang="0">
                        <a:pos x="509" y="311"/>
                      </a:cxn>
                      <a:cxn ang="0">
                        <a:pos x="480" y="342"/>
                      </a:cxn>
                      <a:cxn ang="0">
                        <a:pos x="456" y="374"/>
                      </a:cxn>
                      <a:cxn ang="0">
                        <a:pos x="436" y="409"/>
                      </a:cxn>
                      <a:cxn ang="0">
                        <a:pos x="421" y="448"/>
                      </a:cxn>
                      <a:cxn ang="0">
                        <a:pos x="416" y="472"/>
                      </a:cxn>
                      <a:cxn ang="0">
                        <a:pos x="409" y="496"/>
                      </a:cxn>
                      <a:cxn ang="0">
                        <a:pos x="404" y="520"/>
                      </a:cxn>
                      <a:cxn ang="0">
                        <a:pos x="397" y="545"/>
                      </a:cxn>
                      <a:cxn ang="0">
                        <a:pos x="392" y="572"/>
                      </a:cxn>
                      <a:cxn ang="0">
                        <a:pos x="385" y="597"/>
                      </a:cxn>
                      <a:cxn ang="0">
                        <a:pos x="379" y="622"/>
                      </a:cxn>
                      <a:cxn ang="0">
                        <a:pos x="372" y="648"/>
                      </a:cxn>
                      <a:cxn ang="0">
                        <a:pos x="3" y="642"/>
                      </a:cxn>
                      <a:cxn ang="0">
                        <a:pos x="0" y="593"/>
                      </a:cxn>
                      <a:cxn ang="0">
                        <a:pos x="4" y="541"/>
                      </a:cxn>
                      <a:cxn ang="0">
                        <a:pos x="11" y="489"/>
                      </a:cxn>
                      <a:cxn ang="0">
                        <a:pos x="22" y="437"/>
                      </a:cxn>
                      <a:cxn ang="0">
                        <a:pos x="36" y="386"/>
                      </a:cxn>
                      <a:cxn ang="0">
                        <a:pos x="53" y="335"/>
                      </a:cxn>
                      <a:cxn ang="0">
                        <a:pos x="73" y="287"/>
                      </a:cxn>
                      <a:cxn ang="0">
                        <a:pos x="96" y="241"/>
                      </a:cxn>
                    </a:cxnLst>
                    <a:rect l="0" t="0" r="r" b="b"/>
                    <a:pathLst>
                      <a:path w="732" h="648">
                        <a:moveTo>
                          <a:pt x="96" y="241"/>
                        </a:moveTo>
                        <a:lnTo>
                          <a:pt x="120" y="203"/>
                        </a:lnTo>
                        <a:lnTo>
                          <a:pt x="148" y="169"/>
                        </a:lnTo>
                        <a:lnTo>
                          <a:pt x="181" y="137"/>
                        </a:lnTo>
                        <a:lnTo>
                          <a:pt x="217" y="108"/>
                        </a:lnTo>
                        <a:lnTo>
                          <a:pt x="257" y="82"/>
                        </a:lnTo>
                        <a:lnTo>
                          <a:pt x="300" y="60"/>
                        </a:lnTo>
                        <a:lnTo>
                          <a:pt x="344" y="40"/>
                        </a:lnTo>
                        <a:lnTo>
                          <a:pt x="389" y="24"/>
                        </a:lnTo>
                        <a:lnTo>
                          <a:pt x="433" y="12"/>
                        </a:lnTo>
                        <a:lnTo>
                          <a:pt x="478" y="4"/>
                        </a:lnTo>
                        <a:lnTo>
                          <a:pt x="522" y="0"/>
                        </a:lnTo>
                        <a:lnTo>
                          <a:pt x="564" y="0"/>
                        </a:lnTo>
                        <a:lnTo>
                          <a:pt x="604" y="5"/>
                        </a:lnTo>
                        <a:lnTo>
                          <a:pt x="640" y="14"/>
                        </a:lnTo>
                        <a:lnTo>
                          <a:pt x="673" y="28"/>
                        </a:lnTo>
                        <a:lnTo>
                          <a:pt x="701" y="46"/>
                        </a:lnTo>
                        <a:lnTo>
                          <a:pt x="721" y="68"/>
                        </a:lnTo>
                        <a:lnTo>
                          <a:pt x="732" y="88"/>
                        </a:lnTo>
                        <a:lnTo>
                          <a:pt x="732" y="108"/>
                        </a:lnTo>
                        <a:lnTo>
                          <a:pt x="724" y="126"/>
                        </a:lnTo>
                        <a:lnTo>
                          <a:pt x="709" y="146"/>
                        </a:lnTo>
                        <a:lnTo>
                          <a:pt x="689" y="166"/>
                        </a:lnTo>
                        <a:lnTo>
                          <a:pt x="664" y="187"/>
                        </a:lnTo>
                        <a:lnTo>
                          <a:pt x="634" y="209"/>
                        </a:lnTo>
                        <a:lnTo>
                          <a:pt x="604" y="233"/>
                        </a:lnTo>
                        <a:lnTo>
                          <a:pt x="572" y="257"/>
                        </a:lnTo>
                        <a:lnTo>
                          <a:pt x="540" y="283"/>
                        </a:lnTo>
                        <a:lnTo>
                          <a:pt x="509" y="311"/>
                        </a:lnTo>
                        <a:lnTo>
                          <a:pt x="480" y="342"/>
                        </a:lnTo>
                        <a:lnTo>
                          <a:pt x="456" y="374"/>
                        </a:lnTo>
                        <a:lnTo>
                          <a:pt x="436" y="409"/>
                        </a:lnTo>
                        <a:lnTo>
                          <a:pt x="421" y="448"/>
                        </a:lnTo>
                        <a:lnTo>
                          <a:pt x="416" y="472"/>
                        </a:lnTo>
                        <a:lnTo>
                          <a:pt x="409" y="496"/>
                        </a:lnTo>
                        <a:lnTo>
                          <a:pt x="404" y="520"/>
                        </a:lnTo>
                        <a:lnTo>
                          <a:pt x="397" y="545"/>
                        </a:lnTo>
                        <a:lnTo>
                          <a:pt x="392" y="572"/>
                        </a:lnTo>
                        <a:lnTo>
                          <a:pt x="385" y="597"/>
                        </a:lnTo>
                        <a:lnTo>
                          <a:pt x="379" y="622"/>
                        </a:lnTo>
                        <a:lnTo>
                          <a:pt x="372" y="648"/>
                        </a:lnTo>
                        <a:lnTo>
                          <a:pt x="3" y="642"/>
                        </a:lnTo>
                        <a:lnTo>
                          <a:pt x="0" y="593"/>
                        </a:lnTo>
                        <a:lnTo>
                          <a:pt x="4" y="541"/>
                        </a:lnTo>
                        <a:lnTo>
                          <a:pt x="11" y="489"/>
                        </a:lnTo>
                        <a:lnTo>
                          <a:pt x="22" y="437"/>
                        </a:lnTo>
                        <a:lnTo>
                          <a:pt x="36" y="386"/>
                        </a:lnTo>
                        <a:lnTo>
                          <a:pt x="53" y="335"/>
                        </a:lnTo>
                        <a:lnTo>
                          <a:pt x="73" y="287"/>
                        </a:lnTo>
                        <a:lnTo>
                          <a:pt x="96" y="241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19" name="Freeform 21"/>
                  <p:cNvSpPr>
                    <a:spLocks/>
                  </p:cNvSpPr>
                  <p:nvPr/>
                </p:nvSpPr>
                <p:spPr bwMode="auto">
                  <a:xfrm>
                    <a:off x="1983" y="2304"/>
                    <a:ext cx="288" cy="214"/>
                  </a:xfrm>
                  <a:custGeom>
                    <a:avLst/>
                    <a:gdLst/>
                    <a:ahLst/>
                    <a:cxnLst>
                      <a:cxn ang="0">
                        <a:pos x="97" y="234"/>
                      </a:cxn>
                      <a:cxn ang="0">
                        <a:pos x="120" y="198"/>
                      </a:cxn>
                      <a:cxn ang="0">
                        <a:pos x="148" y="165"/>
                      </a:cxn>
                      <a:cxn ang="0">
                        <a:pos x="180" y="133"/>
                      </a:cxn>
                      <a:cxn ang="0">
                        <a:pos x="216" y="105"/>
                      </a:cxn>
                      <a:cxn ang="0">
                        <a:pos x="256" y="80"/>
                      </a:cxn>
                      <a:cxn ang="0">
                        <a:pos x="297" y="59"/>
                      </a:cxn>
                      <a:cxn ang="0">
                        <a:pos x="340" y="39"/>
                      </a:cxn>
                      <a:cxn ang="0">
                        <a:pos x="385" y="24"/>
                      </a:cxn>
                      <a:cxn ang="0">
                        <a:pos x="429" y="12"/>
                      </a:cxn>
                      <a:cxn ang="0">
                        <a:pos x="473" y="4"/>
                      </a:cxn>
                      <a:cxn ang="0">
                        <a:pos x="516" y="0"/>
                      </a:cxn>
                      <a:cxn ang="0">
                        <a:pos x="557" y="0"/>
                      </a:cxn>
                      <a:cxn ang="0">
                        <a:pos x="594" y="4"/>
                      </a:cxn>
                      <a:cxn ang="0">
                        <a:pos x="630" y="12"/>
                      </a:cxn>
                      <a:cxn ang="0">
                        <a:pos x="661" y="25"/>
                      </a:cxn>
                      <a:cxn ang="0">
                        <a:pos x="688" y="44"/>
                      </a:cxn>
                      <a:cxn ang="0">
                        <a:pos x="706" y="64"/>
                      </a:cxn>
                      <a:cxn ang="0">
                        <a:pos x="713" y="83"/>
                      </a:cxn>
                      <a:cxn ang="0">
                        <a:pos x="710" y="100"/>
                      </a:cxn>
                      <a:cxn ang="0">
                        <a:pos x="700" y="119"/>
                      </a:cxn>
                      <a:cxn ang="0">
                        <a:pos x="682" y="136"/>
                      </a:cxn>
                      <a:cxn ang="0">
                        <a:pos x="658" y="153"/>
                      </a:cxn>
                      <a:cxn ang="0">
                        <a:pos x="630" y="172"/>
                      </a:cxn>
                      <a:cxn ang="0">
                        <a:pos x="598" y="190"/>
                      </a:cxn>
                      <a:cxn ang="0">
                        <a:pos x="565" y="212"/>
                      </a:cxn>
                      <a:cxn ang="0">
                        <a:pos x="530" y="233"/>
                      </a:cxn>
                      <a:cxn ang="0">
                        <a:pos x="497" y="257"/>
                      </a:cxn>
                      <a:cxn ang="0">
                        <a:pos x="465" y="283"/>
                      </a:cxn>
                      <a:cxn ang="0">
                        <a:pos x="434" y="311"/>
                      </a:cxn>
                      <a:cxn ang="0">
                        <a:pos x="410" y="342"/>
                      </a:cxn>
                      <a:cxn ang="0">
                        <a:pos x="390" y="377"/>
                      </a:cxn>
                      <a:cxn ang="0">
                        <a:pos x="377" y="414"/>
                      </a:cxn>
                      <a:cxn ang="0">
                        <a:pos x="372" y="440"/>
                      </a:cxn>
                      <a:cxn ang="0">
                        <a:pos x="365" y="467"/>
                      </a:cxn>
                      <a:cxn ang="0">
                        <a:pos x="360" y="496"/>
                      </a:cxn>
                      <a:cxn ang="0">
                        <a:pos x="355" y="524"/>
                      </a:cxn>
                      <a:cxn ang="0">
                        <a:pos x="348" y="555"/>
                      </a:cxn>
                      <a:cxn ang="0">
                        <a:pos x="343" y="584"/>
                      </a:cxn>
                      <a:cxn ang="0">
                        <a:pos x="336" y="613"/>
                      </a:cxn>
                      <a:cxn ang="0">
                        <a:pos x="329" y="643"/>
                      </a:cxn>
                      <a:cxn ang="0">
                        <a:pos x="2" y="637"/>
                      </a:cxn>
                      <a:cxn ang="0">
                        <a:pos x="0" y="588"/>
                      </a:cxn>
                      <a:cxn ang="0">
                        <a:pos x="3" y="536"/>
                      </a:cxn>
                      <a:cxn ang="0">
                        <a:pos x="10" y="484"/>
                      </a:cxn>
                      <a:cxn ang="0">
                        <a:pos x="22" y="432"/>
                      </a:cxn>
                      <a:cxn ang="0">
                        <a:pos x="36" y="381"/>
                      </a:cxn>
                      <a:cxn ang="0">
                        <a:pos x="55" y="330"/>
                      </a:cxn>
                      <a:cxn ang="0">
                        <a:pos x="75" y="281"/>
                      </a:cxn>
                      <a:cxn ang="0">
                        <a:pos x="97" y="234"/>
                      </a:cxn>
                    </a:cxnLst>
                    <a:rect l="0" t="0" r="r" b="b"/>
                    <a:pathLst>
                      <a:path w="713" h="643">
                        <a:moveTo>
                          <a:pt x="97" y="234"/>
                        </a:moveTo>
                        <a:lnTo>
                          <a:pt x="120" y="198"/>
                        </a:lnTo>
                        <a:lnTo>
                          <a:pt x="148" y="165"/>
                        </a:lnTo>
                        <a:lnTo>
                          <a:pt x="180" y="133"/>
                        </a:lnTo>
                        <a:lnTo>
                          <a:pt x="216" y="105"/>
                        </a:lnTo>
                        <a:lnTo>
                          <a:pt x="256" y="80"/>
                        </a:lnTo>
                        <a:lnTo>
                          <a:pt x="297" y="59"/>
                        </a:lnTo>
                        <a:lnTo>
                          <a:pt x="340" y="39"/>
                        </a:lnTo>
                        <a:lnTo>
                          <a:pt x="385" y="24"/>
                        </a:lnTo>
                        <a:lnTo>
                          <a:pt x="429" y="12"/>
                        </a:lnTo>
                        <a:lnTo>
                          <a:pt x="473" y="4"/>
                        </a:lnTo>
                        <a:lnTo>
                          <a:pt x="516" y="0"/>
                        </a:lnTo>
                        <a:lnTo>
                          <a:pt x="557" y="0"/>
                        </a:lnTo>
                        <a:lnTo>
                          <a:pt x="594" y="4"/>
                        </a:lnTo>
                        <a:lnTo>
                          <a:pt x="630" y="12"/>
                        </a:lnTo>
                        <a:lnTo>
                          <a:pt x="661" y="25"/>
                        </a:lnTo>
                        <a:lnTo>
                          <a:pt x="688" y="44"/>
                        </a:lnTo>
                        <a:lnTo>
                          <a:pt x="706" y="64"/>
                        </a:lnTo>
                        <a:lnTo>
                          <a:pt x="713" y="83"/>
                        </a:lnTo>
                        <a:lnTo>
                          <a:pt x="710" y="100"/>
                        </a:lnTo>
                        <a:lnTo>
                          <a:pt x="700" y="119"/>
                        </a:lnTo>
                        <a:lnTo>
                          <a:pt x="682" y="136"/>
                        </a:lnTo>
                        <a:lnTo>
                          <a:pt x="658" y="153"/>
                        </a:lnTo>
                        <a:lnTo>
                          <a:pt x="630" y="172"/>
                        </a:lnTo>
                        <a:lnTo>
                          <a:pt x="598" y="190"/>
                        </a:lnTo>
                        <a:lnTo>
                          <a:pt x="565" y="212"/>
                        </a:lnTo>
                        <a:lnTo>
                          <a:pt x="530" y="233"/>
                        </a:lnTo>
                        <a:lnTo>
                          <a:pt x="497" y="257"/>
                        </a:lnTo>
                        <a:lnTo>
                          <a:pt x="465" y="283"/>
                        </a:lnTo>
                        <a:lnTo>
                          <a:pt x="434" y="311"/>
                        </a:lnTo>
                        <a:lnTo>
                          <a:pt x="410" y="342"/>
                        </a:lnTo>
                        <a:lnTo>
                          <a:pt x="390" y="377"/>
                        </a:lnTo>
                        <a:lnTo>
                          <a:pt x="377" y="414"/>
                        </a:lnTo>
                        <a:lnTo>
                          <a:pt x="372" y="440"/>
                        </a:lnTo>
                        <a:lnTo>
                          <a:pt x="365" y="467"/>
                        </a:lnTo>
                        <a:lnTo>
                          <a:pt x="360" y="496"/>
                        </a:lnTo>
                        <a:lnTo>
                          <a:pt x="355" y="524"/>
                        </a:lnTo>
                        <a:lnTo>
                          <a:pt x="348" y="555"/>
                        </a:lnTo>
                        <a:lnTo>
                          <a:pt x="343" y="584"/>
                        </a:lnTo>
                        <a:lnTo>
                          <a:pt x="336" y="613"/>
                        </a:lnTo>
                        <a:lnTo>
                          <a:pt x="329" y="643"/>
                        </a:lnTo>
                        <a:lnTo>
                          <a:pt x="2" y="637"/>
                        </a:lnTo>
                        <a:lnTo>
                          <a:pt x="0" y="588"/>
                        </a:lnTo>
                        <a:lnTo>
                          <a:pt x="3" y="536"/>
                        </a:lnTo>
                        <a:lnTo>
                          <a:pt x="10" y="484"/>
                        </a:lnTo>
                        <a:lnTo>
                          <a:pt x="22" y="432"/>
                        </a:lnTo>
                        <a:lnTo>
                          <a:pt x="36" y="381"/>
                        </a:lnTo>
                        <a:lnTo>
                          <a:pt x="55" y="330"/>
                        </a:lnTo>
                        <a:lnTo>
                          <a:pt x="75" y="281"/>
                        </a:lnTo>
                        <a:lnTo>
                          <a:pt x="97" y="23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0" name="Freeform 22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90" cy="195"/>
                  </a:xfrm>
                  <a:custGeom>
                    <a:avLst/>
                    <a:gdLst/>
                    <a:ahLst/>
                    <a:cxnLst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217" y="19"/>
                      </a:cxn>
                      <a:cxn ang="0">
                        <a:pos x="1217" y="65"/>
                      </a:cxn>
                      <a:cxn ang="0">
                        <a:pos x="1217" y="113"/>
                      </a:cxn>
                      <a:cxn ang="0">
                        <a:pos x="1217" y="160"/>
                      </a:cxn>
                      <a:cxn ang="0">
                        <a:pos x="1217" y="207"/>
                      </a:cxn>
                      <a:cxn ang="0">
                        <a:pos x="1217" y="301"/>
                      </a:cxn>
                      <a:cxn ang="0">
                        <a:pos x="1217" y="395"/>
                      </a:cxn>
                      <a:cxn ang="0">
                        <a:pos x="1217" y="489"/>
                      </a:cxn>
                      <a:cxn ang="0">
                        <a:pos x="1217" y="584"/>
                      </a:cxn>
                      <a:cxn ang="0">
                        <a:pos x="1" y="567"/>
                      </a:cxn>
                    </a:cxnLst>
                    <a:rect l="0" t="0" r="r" b="b"/>
                    <a:pathLst>
                      <a:path w="1217" h="584">
                        <a:moveTo>
                          <a:pt x="1" y="567"/>
                        </a:move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217" y="19"/>
                        </a:lnTo>
                        <a:lnTo>
                          <a:pt x="1217" y="65"/>
                        </a:lnTo>
                        <a:lnTo>
                          <a:pt x="1217" y="113"/>
                        </a:lnTo>
                        <a:lnTo>
                          <a:pt x="1217" y="160"/>
                        </a:lnTo>
                        <a:lnTo>
                          <a:pt x="1217" y="207"/>
                        </a:lnTo>
                        <a:lnTo>
                          <a:pt x="1217" y="301"/>
                        </a:lnTo>
                        <a:lnTo>
                          <a:pt x="1217" y="395"/>
                        </a:lnTo>
                        <a:lnTo>
                          <a:pt x="1217" y="489"/>
                        </a:lnTo>
                        <a:lnTo>
                          <a:pt x="1217" y="584"/>
                        </a:lnTo>
                        <a:lnTo>
                          <a:pt x="1" y="567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1" name="Freeform 23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76" cy="194"/>
                  </a:xfrm>
                  <a:custGeom>
                    <a:avLst/>
                    <a:gdLst/>
                    <a:ahLst/>
                    <a:cxnLst>
                      <a:cxn ang="0">
                        <a:pos x="1184" y="17"/>
                      </a:cxn>
                      <a:cxn ang="0">
                        <a:pos x="1182" y="158"/>
                      </a:cxn>
                      <a:cxn ang="0">
                        <a:pos x="1182" y="299"/>
                      </a:cxn>
                      <a:cxn ang="0">
                        <a:pos x="1182" y="442"/>
                      </a:cxn>
                      <a:cxn ang="0">
                        <a:pos x="1181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84" y="17"/>
                      </a:cxn>
                    </a:cxnLst>
                    <a:rect l="0" t="0" r="r" b="b"/>
                    <a:pathLst>
                      <a:path w="1184" h="582">
                        <a:moveTo>
                          <a:pt x="1184" y="17"/>
                        </a:moveTo>
                        <a:lnTo>
                          <a:pt x="1182" y="158"/>
                        </a:lnTo>
                        <a:lnTo>
                          <a:pt x="1182" y="299"/>
                        </a:lnTo>
                        <a:lnTo>
                          <a:pt x="1182" y="442"/>
                        </a:lnTo>
                        <a:lnTo>
                          <a:pt x="1181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84" y="17"/>
                        </a:lnTo>
                        <a:close/>
                      </a:path>
                    </a:pathLst>
                  </a:custGeom>
                  <a:solidFill>
                    <a:srgbClr val="5670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2" name="Freeform 24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59" cy="194"/>
                  </a:xfrm>
                  <a:custGeom>
                    <a:avLst/>
                    <a:gdLst/>
                    <a:ahLst/>
                    <a:cxnLst>
                      <a:cxn ang="0">
                        <a:pos x="1142" y="17"/>
                      </a:cxn>
                      <a:cxn ang="0">
                        <a:pos x="1141" y="158"/>
                      </a:cxn>
                      <a:cxn ang="0">
                        <a:pos x="1141" y="299"/>
                      </a:cxn>
                      <a:cxn ang="0">
                        <a:pos x="1140" y="442"/>
                      </a:cxn>
                      <a:cxn ang="0">
                        <a:pos x="1138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142" y="17"/>
                      </a:cxn>
                    </a:cxnLst>
                    <a:rect l="0" t="0" r="r" b="b"/>
                    <a:pathLst>
                      <a:path w="1142" h="582">
                        <a:moveTo>
                          <a:pt x="1142" y="17"/>
                        </a:moveTo>
                        <a:lnTo>
                          <a:pt x="1141" y="158"/>
                        </a:lnTo>
                        <a:lnTo>
                          <a:pt x="1141" y="299"/>
                        </a:lnTo>
                        <a:lnTo>
                          <a:pt x="1140" y="442"/>
                        </a:lnTo>
                        <a:lnTo>
                          <a:pt x="1138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142" y="17"/>
                        </a:lnTo>
                        <a:close/>
                      </a:path>
                    </a:pathLst>
                  </a:custGeom>
                  <a:solidFill>
                    <a:srgbClr val="607A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3" name="Freeform 25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42" cy="194"/>
                  </a:xfrm>
                  <a:custGeom>
                    <a:avLst/>
                    <a:gdLst/>
                    <a:ahLst/>
                    <a:cxnLst>
                      <a:cxn ang="0">
                        <a:pos x="1099" y="16"/>
                      </a:cxn>
                      <a:cxn ang="0">
                        <a:pos x="1097" y="157"/>
                      </a:cxn>
                      <a:cxn ang="0">
                        <a:pos x="1097" y="299"/>
                      </a:cxn>
                      <a:cxn ang="0">
                        <a:pos x="1096" y="440"/>
                      </a:cxn>
                      <a:cxn ang="0">
                        <a:pos x="1095" y="582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99" y="16"/>
                      </a:cxn>
                    </a:cxnLst>
                    <a:rect l="0" t="0" r="r" b="b"/>
                    <a:pathLst>
                      <a:path w="1099" h="582">
                        <a:moveTo>
                          <a:pt x="1099" y="16"/>
                        </a:moveTo>
                        <a:lnTo>
                          <a:pt x="1097" y="157"/>
                        </a:lnTo>
                        <a:lnTo>
                          <a:pt x="1097" y="299"/>
                        </a:lnTo>
                        <a:lnTo>
                          <a:pt x="1096" y="440"/>
                        </a:lnTo>
                        <a:lnTo>
                          <a:pt x="1095" y="582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99" y="16"/>
                        </a:lnTo>
                        <a:close/>
                      </a:path>
                    </a:pathLst>
                  </a:custGeom>
                  <a:solidFill>
                    <a:srgbClr val="6B848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4" name="Freeform 26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24" cy="194"/>
                  </a:xfrm>
                  <a:custGeom>
                    <a:avLst/>
                    <a:gdLst/>
                    <a:ahLst/>
                    <a:cxnLst>
                      <a:cxn ang="0">
                        <a:pos x="1053" y="16"/>
                      </a:cxn>
                      <a:cxn ang="0">
                        <a:pos x="1052" y="157"/>
                      </a:cxn>
                      <a:cxn ang="0">
                        <a:pos x="1051" y="298"/>
                      </a:cxn>
                      <a:cxn ang="0">
                        <a:pos x="1049" y="440"/>
                      </a:cxn>
                      <a:cxn ang="0">
                        <a:pos x="1048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53" y="16"/>
                      </a:cxn>
                    </a:cxnLst>
                    <a:rect l="0" t="0" r="r" b="b"/>
                    <a:pathLst>
                      <a:path w="1053" h="581">
                        <a:moveTo>
                          <a:pt x="1053" y="16"/>
                        </a:moveTo>
                        <a:lnTo>
                          <a:pt x="1052" y="157"/>
                        </a:lnTo>
                        <a:lnTo>
                          <a:pt x="1051" y="298"/>
                        </a:lnTo>
                        <a:lnTo>
                          <a:pt x="1049" y="440"/>
                        </a:lnTo>
                        <a:lnTo>
                          <a:pt x="1048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53" y="16"/>
                        </a:lnTo>
                        <a:close/>
                      </a:path>
                    </a:pathLst>
                  </a:custGeom>
                  <a:solidFill>
                    <a:srgbClr val="728C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5" name="Freeform 27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405" cy="194"/>
                  </a:xfrm>
                  <a:custGeom>
                    <a:avLst/>
                    <a:gdLst/>
                    <a:ahLst/>
                    <a:cxnLst>
                      <a:cxn ang="0">
                        <a:pos x="1005" y="15"/>
                      </a:cxn>
                      <a:cxn ang="0">
                        <a:pos x="1004" y="156"/>
                      </a:cxn>
                      <a:cxn ang="0">
                        <a:pos x="1003" y="298"/>
                      </a:cxn>
                      <a:cxn ang="0">
                        <a:pos x="1001" y="439"/>
                      </a:cxn>
                      <a:cxn ang="0">
                        <a:pos x="1000" y="581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1005" y="15"/>
                      </a:cxn>
                    </a:cxnLst>
                    <a:rect l="0" t="0" r="r" b="b"/>
                    <a:pathLst>
                      <a:path w="1005" h="581">
                        <a:moveTo>
                          <a:pt x="1005" y="15"/>
                        </a:moveTo>
                        <a:lnTo>
                          <a:pt x="1004" y="156"/>
                        </a:lnTo>
                        <a:lnTo>
                          <a:pt x="1003" y="298"/>
                        </a:lnTo>
                        <a:lnTo>
                          <a:pt x="1001" y="439"/>
                        </a:lnTo>
                        <a:lnTo>
                          <a:pt x="1000" y="581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1005" y="15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6" name="Freeform 28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84" cy="193"/>
                  </a:xfrm>
                  <a:custGeom>
                    <a:avLst/>
                    <a:gdLst/>
                    <a:ahLst/>
                    <a:cxnLst>
                      <a:cxn ang="0">
                        <a:pos x="956" y="15"/>
                      </a:cxn>
                      <a:cxn ang="0">
                        <a:pos x="955" y="156"/>
                      </a:cxn>
                      <a:cxn ang="0">
                        <a:pos x="953" y="297"/>
                      </a:cxn>
                      <a:cxn ang="0">
                        <a:pos x="951" y="439"/>
                      </a:cxn>
                      <a:cxn ang="0">
                        <a:pos x="949" y="580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56" y="15"/>
                      </a:cxn>
                    </a:cxnLst>
                    <a:rect l="0" t="0" r="r" b="b"/>
                    <a:pathLst>
                      <a:path w="956" h="580">
                        <a:moveTo>
                          <a:pt x="956" y="15"/>
                        </a:moveTo>
                        <a:lnTo>
                          <a:pt x="955" y="156"/>
                        </a:lnTo>
                        <a:lnTo>
                          <a:pt x="953" y="297"/>
                        </a:lnTo>
                        <a:lnTo>
                          <a:pt x="951" y="439"/>
                        </a:lnTo>
                        <a:lnTo>
                          <a:pt x="949" y="580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56" y="15"/>
                        </a:lnTo>
                        <a:close/>
                      </a:path>
                    </a:pathLst>
                  </a:custGeom>
                  <a:solidFill>
                    <a:srgbClr val="829B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7" name="Freeform 29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64" cy="193"/>
                  </a:xfrm>
                  <a:custGeom>
                    <a:avLst/>
                    <a:gdLst/>
                    <a:ahLst/>
                    <a:cxnLst>
                      <a:cxn ang="0">
                        <a:pos x="905" y="15"/>
                      </a:cxn>
                      <a:cxn ang="0">
                        <a:pos x="904" y="156"/>
                      </a:cxn>
                      <a:cxn ang="0">
                        <a:pos x="901" y="297"/>
                      </a:cxn>
                      <a:cxn ang="0">
                        <a:pos x="900" y="438"/>
                      </a:cxn>
                      <a:cxn ang="0">
                        <a:pos x="897" y="579"/>
                      </a:cxn>
                      <a:cxn ang="0">
                        <a:pos x="1" y="567"/>
                      </a:cxn>
                      <a:cxn ang="0">
                        <a:pos x="0" y="472"/>
                      </a:cxn>
                      <a:cxn ang="0">
                        <a:pos x="0" y="378"/>
                      </a:cxn>
                      <a:cxn ang="0">
                        <a:pos x="0" y="283"/>
                      </a:cxn>
                      <a:cxn ang="0">
                        <a:pos x="0" y="190"/>
                      </a:cxn>
                      <a:cxn ang="0">
                        <a:pos x="0" y="142"/>
                      </a:cxn>
                      <a:cxn ang="0">
                        <a:pos x="0" y="94"/>
                      </a:cxn>
                      <a:cxn ang="0">
                        <a:pos x="0" y="48"/>
                      </a:cxn>
                      <a:cxn ang="0">
                        <a:pos x="1" y="0"/>
                      </a:cxn>
                      <a:cxn ang="0">
                        <a:pos x="905" y="15"/>
                      </a:cxn>
                    </a:cxnLst>
                    <a:rect l="0" t="0" r="r" b="b"/>
                    <a:pathLst>
                      <a:path w="905" h="579">
                        <a:moveTo>
                          <a:pt x="905" y="15"/>
                        </a:moveTo>
                        <a:lnTo>
                          <a:pt x="904" y="156"/>
                        </a:lnTo>
                        <a:lnTo>
                          <a:pt x="901" y="297"/>
                        </a:lnTo>
                        <a:lnTo>
                          <a:pt x="900" y="438"/>
                        </a:lnTo>
                        <a:lnTo>
                          <a:pt x="897" y="579"/>
                        </a:lnTo>
                        <a:lnTo>
                          <a:pt x="1" y="567"/>
                        </a:lnTo>
                        <a:lnTo>
                          <a:pt x="0" y="472"/>
                        </a:lnTo>
                        <a:lnTo>
                          <a:pt x="0" y="378"/>
                        </a:lnTo>
                        <a:lnTo>
                          <a:pt x="0" y="283"/>
                        </a:lnTo>
                        <a:lnTo>
                          <a:pt x="0" y="190"/>
                        </a:lnTo>
                        <a:lnTo>
                          <a:pt x="0" y="142"/>
                        </a:lnTo>
                        <a:lnTo>
                          <a:pt x="0" y="94"/>
                        </a:lnTo>
                        <a:lnTo>
                          <a:pt x="0" y="48"/>
                        </a:lnTo>
                        <a:lnTo>
                          <a:pt x="1" y="0"/>
                        </a:lnTo>
                        <a:lnTo>
                          <a:pt x="905" y="15"/>
                        </a:lnTo>
                        <a:close/>
                      </a:path>
                    </a:pathLst>
                  </a:custGeom>
                  <a:solidFill>
                    <a:srgbClr val="89A3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8" name="Freeform 30"/>
                  <p:cNvSpPr>
                    <a:spLocks/>
                  </p:cNvSpPr>
                  <p:nvPr/>
                </p:nvSpPr>
                <p:spPr bwMode="auto">
                  <a:xfrm>
                    <a:off x="1969" y="2509"/>
                    <a:ext cx="343" cy="193"/>
                  </a:xfrm>
                  <a:custGeom>
                    <a:avLst/>
                    <a:gdLst/>
                    <a:ahLst/>
                    <a:cxnLst>
                      <a:cxn ang="0">
                        <a:pos x="851" y="13"/>
                      </a:cxn>
                      <a:cxn ang="0">
                        <a:pos x="850" y="154"/>
                      </a:cxn>
                      <a:cxn ang="0">
                        <a:pos x="847" y="295"/>
                      </a:cxn>
                      <a:cxn ang="0">
                        <a:pos x="846" y="436"/>
                      </a:cxn>
                      <a:cxn ang="0">
                        <a:pos x="843" y="579"/>
                      </a:cxn>
                      <a:cxn ang="0">
                        <a:pos x="2" y="567"/>
                      </a:cxn>
                      <a:cxn ang="0">
                        <a:pos x="2" y="426"/>
                      </a:cxn>
                      <a:cxn ang="0">
                        <a:pos x="2" y="283"/>
                      </a:cxn>
                      <a:cxn ang="0">
                        <a:pos x="2" y="142"/>
                      </a:cxn>
                      <a:cxn ang="0">
                        <a:pos x="0" y="0"/>
                      </a:cxn>
                      <a:cxn ang="0">
                        <a:pos x="851" y="13"/>
                      </a:cxn>
                    </a:cxnLst>
                    <a:rect l="0" t="0" r="r" b="b"/>
                    <a:pathLst>
                      <a:path w="851" h="579">
                        <a:moveTo>
                          <a:pt x="851" y="13"/>
                        </a:moveTo>
                        <a:lnTo>
                          <a:pt x="850" y="154"/>
                        </a:lnTo>
                        <a:lnTo>
                          <a:pt x="847" y="295"/>
                        </a:lnTo>
                        <a:lnTo>
                          <a:pt x="846" y="436"/>
                        </a:lnTo>
                        <a:lnTo>
                          <a:pt x="843" y="579"/>
                        </a:lnTo>
                        <a:lnTo>
                          <a:pt x="2" y="567"/>
                        </a:lnTo>
                        <a:lnTo>
                          <a:pt x="2" y="426"/>
                        </a:lnTo>
                        <a:lnTo>
                          <a:pt x="2" y="283"/>
                        </a:lnTo>
                        <a:lnTo>
                          <a:pt x="2" y="142"/>
                        </a:lnTo>
                        <a:lnTo>
                          <a:pt x="0" y="0"/>
                        </a:lnTo>
                        <a:lnTo>
                          <a:pt x="851" y="13"/>
                        </a:lnTo>
                        <a:close/>
                      </a:path>
                    </a:pathLst>
                  </a:custGeom>
                  <a:solidFill>
                    <a:srgbClr val="8EA8A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29" name="Freeform 31"/>
                  <p:cNvSpPr>
                    <a:spLocks/>
                  </p:cNvSpPr>
                  <p:nvPr/>
                </p:nvSpPr>
                <p:spPr bwMode="auto">
                  <a:xfrm>
                    <a:off x="1971" y="2509"/>
                    <a:ext cx="320" cy="192"/>
                  </a:xfrm>
                  <a:custGeom>
                    <a:avLst/>
                    <a:gdLst/>
                    <a:ahLst/>
                    <a:cxnLst>
                      <a:cxn ang="0">
                        <a:pos x="792" y="11"/>
                      </a:cxn>
                      <a:cxn ang="0">
                        <a:pos x="791" y="152"/>
                      </a:cxn>
                      <a:cxn ang="0">
                        <a:pos x="788" y="293"/>
                      </a:cxn>
                      <a:cxn ang="0">
                        <a:pos x="787" y="435"/>
                      </a:cxn>
                      <a:cxn ang="0">
                        <a:pos x="784" y="576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792" y="11"/>
                      </a:cxn>
                    </a:cxnLst>
                    <a:rect l="0" t="0" r="r" b="b"/>
                    <a:pathLst>
                      <a:path w="792" h="576">
                        <a:moveTo>
                          <a:pt x="792" y="11"/>
                        </a:moveTo>
                        <a:lnTo>
                          <a:pt x="791" y="152"/>
                        </a:lnTo>
                        <a:lnTo>
                          <a:pt x="788" y="293"/>
                        </a:lnTo>
                        <a:lnTo>
                          <a:pt x="787" y="435"/>
                        </a:lnTo>
                        <a:lnTo>
                          <a:pt x="784" y="576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792" y="11"/>
                        </a:lnTo>
                        <a:close/>
                      </a:path>
                    </a:pathLst>
                  </a:custGeom>
                  <a:solidFill>
                    <a:srgbClr val="93AD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0" name="Freeform 32"/>
                  <p:cNvSpPr>
                    <a:spLocks/>
                  </p:cNvSpPr>
                  <p:nvPr/>
                </p:nvSpPr>
                <p:spPr bwMode="auto">
                  <a:xfrm>
                    <a:off x="1973" y="2509"/>
                    <a:ext cx="297" cy="192"/>
                  </a:xfrm>
                  <a:custGeom>
                    <a:avLst/>
                    <a:gdLst/>
                    <a:ahLst/>
                    <a:cxnLst>
                      <a:cxn ang="0">
                        <a:pos x="738" y="11"/>
                      </a:cxn>
                      <a:cxn ang="0">
                        <a:pos x="736" y="152"/>
                      </a:cxn>
                      <a:cxn ang="0">
                        <a:pos x="733" y="293"/>
                      </a:cxn>
                      <a:cxn ang="0">
                        <a:pos x="732" y="434"/>
                      </a:cxn>
                      <a:cxn ang="0">
                        <a:pos x="729" y="576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2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738" y="11"/>
                      </a:cxn>
                    </a:cxnLst>
                    <a:rect l="0" t="0" r="r" b="b"/>
                    <a:pathLst>
                      <a:path w="738" h="576">
                        <a:moveTo>
                          <a:pt x="738" y="11"/>
                        </a:moveTo>
                        <a:lnTo>
                          <a:pt x="736" y="152"/>
                        </a:lnTo>
                        <a:lnTo>
                          <a:pt x="733" y="293"/>
                        </a:lnTo>
                        <a:lnTo>
                          <a:pt x="732" y="434"/>
                        </a:lnTo>
                        <a:lnTo>
                          <a:pt x="729" y="576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2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738" y="11"/>
                        </a:lnTo>
                        <a:close/>
                      </a:path>
                    </a:pathLst>
                  </a:custGeom>
                  <a:solidFill>
                    <a:srgbClr val="99B2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1" name="Freeform 33"/>
                  <p:cNvSpPr>
                    <a:spLocks/>
                  </p:cNvSpPr>
                  <p:nvPr/>
                </p:nvSpPr>
                <p:spPr bwMode="auto">
                  <a:xfrm>
                    <a:off x="1975" y="2509"/>
                    <a:ext cx="273" cy="192"/>
                  </a:xfrm>
                  <a:custGeom>
                    <a:avLst/>
                    <a:gdLst/>
                    <a:ahLst/>
                    <a:cxnLst>
                      <a:cxn ang="0">
                        <a:pos x="679" y="10"/>
                      </a:cxn>
                      <a:cxn ang="0">
                        <a:pos x="678" y="151"/>
                      </a:cxn>
                      <a:cxn ang="0">
                        <a:pos x="675" y="292"/>
                      </a:cxn>
                      <a:cxn ang="0">
                        <a:pos x="674" y="434"/>
                      </a:cxn>
                      <a:cxn ang="0">
                        <a:pos x="671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79" y="10"/>
                      </a:cxn>
                    </a:cxnLst>
                    <a:rect l="0" t="0" r="r" b="b"/>
                    <a:pathLst>
                      <a:path w="679" h="575">
                        <a:moveTo>
                          <a:pt x="679" y="10"/>
                        </a:moveTo>
                        <a:lnTo>
                          <a:pt x="678" y="151"/>
                        </a:lnTo>
                        <a:lnTo>
                          <a:pt x="675" y="292"/>
                        </a:lnTo>
                        <a:lnTo>
                          <a:pt x="674" y="434"/>
                        </a:lnTo>
                        <a:lnTo>
                          <a:pt x="671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79" y="1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2" name="Freeform 34"/>
                  <p:cNvSpPr>
                    <a:spLocks/>
                  </p:cNvSpPr>
                  <p:nvPr/>
                </p:nvSpPr>
                <p:spPr bwMode="auto">
                  <a:xfrm>
                    <a:off x="1976" y="2509"/>
                    <a:ext cx="252" cy="192"/>
                  </a:xfrm>
                  <a:custGeom>
                    <a:avLst/>
                    <a:gdLst/>
                    <a:ahLst/>
                    <a:cxnLst>
                      <a:cxn ang="0">
                        <a:pos x="624" y="10"/>
                      </a:cxn>
                      <a:cxn ang="0">
                        <a:pos x="623" y="151"/>
                      </a:cxn>
                      <a:cxn ang="0">
                        <a:pos x="620" y="292"/>
                      </a:cxn>
                      <a:cxn ang="0">
                        <a:pos x="619" y="434"/>
                      </a:cxn>
                      <a:cxn ang="0">
                        <a:pos x="616" y="575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2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624" y="10"/>
                      </a:cxn>
                    </a:cxnLst>
                    <a:rect l="0" t="0" r="r" b="b"/>
                    <a:pathLst>
                      <a:path w="624" h="575">
                        <a:moveTo>
                          <a:pt x="624" y="10"/>
                        </a:moveTo>
                        <a:lnTo>
                          <a:pt x="623" y="151"/>
                        </a:lnTo>
                        <a:lnTo>
                          <a:pt x="620" y="292"/>
                        </a:lnTo>
                        <a:lnTo>
                          <a:pt x="619" y="434"/>
                        </a:lnTo>
                        <a:lnTo>
                          <a:pt x="616" y="575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2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624" y="10"/>
                        </a:lnTo>
                        <a:close/>
                      </a:path>
                    </a:pathLst>
                  </a:custGeom>
                  <a:solidFill>
                    <a:srgbClr val="A3BC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3" name="Freeform 35"/>
                  <p:cNvSpPr>
                    <a:spLocks/>
                  </p:cNvSpPr>
                  <p:nvPr/>
                </p:nvSpPr>
                <p:spPr bwMode="auto">
                  <a:xfrm>
                    <a:off x="1977" y="2509"/>
                    <a:ext cx="231" cy="192"/>
                  </a:xfrm>
                  <a:custGeom>
                    <a:avLst/>
                    <a:gdLst/>
                    <a:ahLst/>
                    <a:cxnLst>
                      <a:cxn ang="0">
                        <a:pos x="572" y="8"/>
                      </a:cxn>
                      <a:cxn ang="0">
                        <a:pos x="570" y="149"/>
                      </a:cxn>
                      <a:cxn ang="0">
                        <a:pos x="568" y="290"/>
                      </a:cxn>
                      <a:cxn ang="0">
                        <a:pos x="566" y="433"/>
                      </a:cxn>
                      <a:cxn ang="0">
                        <a:pos x="564" y="574"/>
                      </a:cxn>
                      <a:cxn ang="0">
                        <a:pos x="3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2" y="141"/>
                      </a:cxn>
                      <a:cxn ang="0">
                        <a:pos x="0" y="0"/>
                      </a:cxn>
                      <a:cxn ang="0">
                        <a:pos x="572" y="8"/>
                      </a:cxn>
                    </a:cxnLst>
                    <a:rect l="0" t="0" r="r" b="b"/>
                    <a:pathLst>
                      <a:path w="572" h="574">
                        <a:moveTo>
                          <a:pt x="572" y="8"/>
                        </a:moveTo>
                        <a:lnTo>
                          <a:pt x="570" y="149"/>
                        </a:lnTo>
                        <a:lnTo>
                          <a:pt x="568" y="290"/>
                        </a:lnTo>
                        <a:lnTo>
                          <a:pt x="566" y="433"/>
                        </a:lnTo>
                        <a:lnTo>
                          <a:pt x="564" y="574"/>
                        </a:lnTo>
                        <a:lnTo>
                          <a:pt x="3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2" y="141"/>
                        </a:lnTo>
                        <a:lnTo>
                          <a:pt x="0" y="0"/>
                        </a:lnTo>
                        <a:lnTo>
                          <a:pt x="572" y="8"/>
                        </a:lnTo>
                        <a:close/>
                      </a:path>
                    </a:pathLst>
                  </a:custGeom>
                  <a:solidFill>
                    <a:srgbClr val="A5BFC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4" name="Freeform 36"/>
                  <p:cNvSpPr>
                    <a:spLocks/>
                  </p:cNvSpPr>
                  <p:nvPr/>
                </p:nvSpPr>
                <p:spPr bwMode="auto">
                  <a:xfrm>
                    <a:off x="1979" y="2509"/>
                    <a:ext cx="209" cy="191"/>
                  </a:xfrm>
                  <a:custGeom>
                    <a:avLst/>
                    <a:gdLst/>
                    <a:ahLst/>
                    <a:cxnLst>
                      <a:cxn ang="0">
                        <a:pos x="518" y="8"/>
                      </a:cxn>
                      <a:cxn ang="0">
                        <a:pos x="517" y="149"/>
                      </a:cxn>
                      <a:cxn ang="0">
                        <a:pos x="516" y="290"/>
                      </a:cxn>
                      <a:cxn ang="0">
                        <a:pos x="513" y="431"/>
                      </a:cxn>
                      <a:cxn ang="0">
                        <a:pos x="512" y="572"/>
                      </a:cxn>
                      <a:cxn ang="0">
                        <a:pos x="2" y="566"/>
                      </a:cxn>
                      <a:cxn ang="0">
                        <a:pos x="2" y="425"/>
                      </a:cxn>
                      <a:cxn ang="0">
                        <a:pos x="2" y="284"/>
                      </a:cxn>
                      <a:cxn ang="0">
                        <a:pos x="0" y="141"/>
                      </a:cxn>
                      <a:cxn ang="0">
                        <a:pos x="0" y="0"/>
                      </a:cxn>
                      <a:cxn ang="0">
                        <a:pos x="518" y="8"/>
                      </a:cxn>
                    </a:cxnLst>
                    <a:rect l="0" t="0" r="r" b="b"/>
                    <a:pathLst>
                      <a:path w="518" h="572">
                        <a:moveTo>
                          <a:pt x="518" y="8"/>
                        </a:moveTo>
                        <a:lnTo>
                          <a:pt x="517" y="149"/>
                        </a:lnTo>
                        <a:lnTo>
                          <a:pt x="516" y="290"/>
                        </a:lnTo>
                        <a:lnTo>
                          <a:pt x="513" y="431"/>
                        </a:lnTo>
                        <a:lnTo>
                          <a:pt x="512" y="572"/>
                        </a:lnTo>
                        <a:lnTo>
                          <a:pt x="2" y="566"/>
                        </a:lnTo>
                        <a:lnTo>
                          <a:pt x="2" y="425"/>
                        </a:lnTo>
                        <a:lnTo>
                          <a:pt x="2" y="284"/>
                        </a:lnTo>
                        <a:lnTo>
                          <a:pt x="0" y="141"/>
                        </a:lnTo>
                        <a:lnTo>
                          <a:pt x="0" y="0"/>
                        </a:lnTo>
                        <a:lnTo>
                          <a:pt x="518" y="8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5" name="Freeform 37"/>
                  <p:cNvSpPr>
                    <a:spLocks/>
                  </p:cNvSpPr>
                  <p:nvPr/>
                </p:nvSpPr>
                <p:spPr bwMode="auto">
                  <a:xfrm>
                    <a:off x="1981" y="2509"/>
                    <a:ext cx="189" cy="191"/>
                  </a:xfrm>
                  <a:custGeom>
                    <a:avLst/>
                    <a:gdLst/>
                    <a:ahLst/>
                    <a:cxnLst>
                      <a:cxn ang="0">
                        <a:pos x="468" y="7"/>
                      </a:cxn>
                      <a:cxn ang="0">
                        <a:pos x="466" y="148"/>
                      </a:cxn>
                      <a:cxn ang="0">
                        <a:pos x="465" y="289"/>
                      </a:cxn>
                      <a:cxn ang="0">
                        <a:pos x="462" y="431"/>
                      </a:cxn>
                      <a:cxn ang="0">
                        <a:pos x="461" y="572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68" y="7"/>
                      </a:cxn>
                    </a:cxnLst>
                    <a:rect l="0" t="0" r="r" b="b"/>
                    <a:pathLst>
                      <a:path w="468" h="572">
                        <a:moveTo>
                          <a:pt x="468" y="7"/>
                        </a:moveTo>
                        <a:lnTo>
                          <a:pt x="466" y="148"/>
                        </a:lnTo>
                        <a:lnTo>
                          <a:pt x="465" y="289"/>
                        </a:lnTo>
                        <a:lnTo>
                          <a:pt x="462" y="431"/>
                        </a:lnTo>
                        <a:lnTo>
                          <a:pt x="461" y="572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68" y="7"/>
                        </a:lnTo>
                        <a:close/>
                      </a:path>
                    </a:pathLst>
                  </a:custGeom>
                  <a:solidFill>
                    <a:srgbClr val="AFC9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6" name="Freeform 38"/>
                  <p:cNvSpPr>
                    <a:spLocks/>
                  </p:cNvSpPr>
                  <p:nvPr/>
                </p:nvSpPr>
                <p:spPr bwMode="auto">
                  <a:xfrm>
                    <a:off x="1982" y="2509"/>
                    <a:ext cx="168" cy="191"/>
                  </a:xfrm>
                  <a:custGeom>
                    <a:avLst/>
                    <a:gdLst/>
                    <a:ahLst/>
                    <a:cxnLst>
                      <a:cxn ang="0">
                        <a:pos x="419" y="7"/>
                      </a:cxn>
                      <a:cxn ang="0">
                        <a:pos x="418" y="148"/>
                      </a:cxn>
                      <a:cxn ang="0">
                        <a:pos x="417" y="289"/>
                      </a:cxn>
                      <a:cxn ang="0">
                        <a:pos x="415" y="431"/>
                      </a:cxn>
                      <a:cxn ang="0">
                        <a:pos x="414" y="572"/>
                      </a:cxn>
                      <a:cxn ang="0">
                        <a:pos x="1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419" y="7"/>
                      </a:cxn>
                    </a:cxnLst>
                    <a:rect l="0" t="0" r="r" b="b"/>
                    <a:pathLst>
                      <a:path w="419" h="572">
                        <a:moveTo>
                          <a:pt x="419" y="7"/>
                        </a:moveTo>
                        <a:lnTo>
                          <a:pt x="418" y="148"/>
                        </a:lnTo>
                        <a:lnTo>
                          <a:pt x="417" y="289"/>
                        </a:lnTo>
                        <a:lnTo>
                          <a:pt x="415" y="431"/>
                        </a:lnTo>
                        <a:lnTo>
                          <a:pt x="414" y="572"/>
                        </a:lnTo>
                        <a:lnTo>
                          <a:pt x="1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419" y="7"/>
                        </a:lnTo>
                        <a:close/>
                      </a:path>
                    </a:pathLst>
                  </a:custGeom>
                  <a:solidFill>
                    <a:srgbClr val="B5CE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7" name="Freeform 39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52" cy="191"/>
                  </a:xfrm>
                  <a:custGeom>
                    <a:avLst/>
                    <a:gdLst/>
                    <a:ahLst/>
                    <a:cxnLst>
                      <a:cxn ang="0">
                        <a:pos x="375" y="6"/>
                      </a:cxn>
                      <a:cxn ang="0">
                        <a:pos x="374" y="147"/>
                      </a:cxn>
                      <a:cxn ang="0">
                        <a:pos x="373" y="289"/>
                      </a:cxn>
                      <a:cxn ang="0">
                        <a:pos x="371" y="430"/>
                      </a:cxn>
                      <a:cxn ang="0">
                        <a:pos x="370" y="571"/>
                      </a:cxn>
                      <a:cxn ang="0">
                        <a:pos x="1" y="566"/>
                      </a:cxn>
                      <a:cxn ang="0">
                        <a:pos x="1" y="425"/>
                      </a:cxn>
                      <a:cxn ang="0">
                        <a:pos x="1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75" y="6"/>
                      </a:cxn>
                    </a:cxnLst>
                    <a:rect l="0" t="0" r="r" b="b"/>
                    <a:pathLst>
                      <a:path w="375" h="571">
                        <a:moveTo>
                          <a:pt x="375" y="6"/>
                        </a:moveTo>
                        <a:lnTo>
                          <a:pt x="374" y="147"/>
                        </a:lnTo>
                        <a:lnTo>
                          <a:pt x="373" y="289"/>
                        </a:lnTo>
                        <a:lnTo>
                          <a:pt x="371" y="430"/>
                        </a:lnTo>
                        <a:lnTo>
                          <a:pt x="370" y="571"/>
                        </a:lnTo>
                        <a:lnTo>
                          <a:pt x="1" y="566"/>
                        </a:lnTo>
                        <a:lnTo>
                          <a:pt x="1" y="425"/>
                        </a:lnTo>
                        <a:lnTo>
                          <a:pt x="1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75" y="6"/>
                        </a:lnTo>
                        <a:close/>
                      </a:path>
                    </a:pathLst>
                  </a:custGeom>
                  <a:solidFill>
                    <a:srgbClr val="BAD3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8" name="Freeform 40"/>
                  <p:cNvSpPr>
                    <a:spLocks/>
                  </p:cNvSpPr>
                  <p:nvPr/>
                </p:nvSpPr>
                <p:spPr bwMode="auto">
                  <a:xfrm>
                    <a:off x="1983" y="2509"/>
                    <a:ext cx="135" cy="191"/>
                  </a:xfrm>
                  <a:custGeom>
                    <a:avLst/>
                    <a:gdLst/>
                    <a:ahLst/>
                    <a:cxnLst>
                      <a:cxn ang="0">
                        <a:pos x="333" y="4"/>
                      </a:cxn>
                      <a:cxn ang="0">
                        <a:pos x="332" y="147"/>
                      </a:cxn>
                      <a:cxn ang="0">
                        <a:pos x="332" y="289"/>
                      </a:cxn>
                      <a:cxn ang="0">
                        <a:pos x="331" y="430"/>
                      </a:cxn>
                      <a:cxn ang="0">
                        <a:pos x="329" y="571"/>
                      </a:cxn>
                      <a:cxn ang="0">
                        <a:pos x="2" y="566"/>
                      </a:cxn>
                      <a:cxn ang="0">
                        <a:pos x="0" y="425"/>
                      </a:cxn>
                      <a:cxn ang="0">
                        <a:pos x="0" y="284"/>
                      </a:cxn>
                      <a:cxn ang="0">
                        <a:pos x="0" y="143"/>
                      </a:cxn>
                      <a:cxn ang="0">
                        <a:pos x="0" y="0"/>
                      </a:cxn>
                      <a:cxn ang="0">
                        <a:pos x="333" y="4"/>
                      </a:cxn>
                    </a:cxnLst>
                    <a:rect l="0" t="0" r="r" b="b"/>
                    <a:pathLst>
                      <a:path w="333" h="571">
                        <a:moveTo>
                          <a:pt x="333" y="4"/>
                        </a:moveTo>
                        <a:lnTo>
                          <a:pt x="332" y="147"/>
                        </a:lnTo>
                        <a:lnTo>
                          <a:pt x="332" y="289"/>
                        </a:lnTo>
                        <a:lnTo>
                          <a:pt x="331" y="430"/>
                        </a:lnTo>
                        <a:lnTo>
                          <a:pt x="329" y="571"/>
                        </a:lnTo>
                        <a:lnTo>
                          <a:pt x="2" y="566"/>
                        </a:lnTo>
                        <a:lnTo>
                          <a:pt x="0" y="425"/>
                        </a:lnTo>
                        <a:lnTo>
                          <a:pt x="0" y="284"/>
                        </a:lnTo>
                        <a:lnTo>
                          <a:pt x="0" y="143"/>
                        </a:lnTo>
                        <a:lnTo>
                          <a:pt x="0" y="0"/>
                        </a:lnTo>
                        <a:lnTo>
                          <a:pt x="333" y="4"/>
                        </a:lnTo>
                        <a:close/>
                      </a:path>
                    </a:pathLst>
                  </a:custGeom>
                  <a:solidFill>
                    <a:srgbClr val="BCD6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39" name="Freeform 41"/>
                  <p:cNvSpPr>
                    <a:spLocks/>
                  </p:cNvSpPr>
                  <p:nvPr/>
                </p:nvSpPr>
                <p:spPr bwMode="auto">
                  <a:xfrm>
                    <a:off x="1881" y="2615"/>
                    <a:ext cx="168" cy="7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4"/>
                      </a:cxn>
                      <a:cxn ang="0">
                        <a:pos x="412" y="208"/>
                      </a:cxn>
                      <a:cxn ang="0">
                        <a:pos x="417" y="29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17" h="208">
                        <a:moveTo>
                          <a:pt x="0" y="0"/>
                        </a:moveTo>
                        <a:lnTo>
                          <a:pt x="0" y="184"/>
                        </a:lnTo>
                        <a:lnTo>
                          <a:pt x="412" y="208"/>
                        </a:lnTo>
                        <a:lnTo>
                          <a:pt x="417" y="2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8515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0" name="Freeform 42"/>
                  <p:cNvSpPr>
                    <a:spLocks/>
                  </p:cNvSpPr>
                  <p:nvPr/>
                </p:nvSpPr>
                <p:spPr bwMode="auto">
                  <a:xfrm>
                    <a:off x="2342" y="2510"/>
                    <a:ext cx="269" cy="41"/>
                  </a:xfrm>
                  <a:custGeom>
                    <a:avLst/>
                    <a:gdLst/>
                    <a:ahLst/>
                    <a:cxnLst>
                      <a:cxn ang="0">
                        <a:pos x="0" y="15"/>
                      </a:cxn>
                      <a:cxn ang="0">
                        <a:pos x="0" y="122"/>
                      </a:cxn>
                      <a:cxn ang="0">
                        <a:pos x="666" y="117"/>
                      </a:cxn>
                      <a:cxn ang="0">
                        <a:pos x="657" y="0"/>
                      </a:cxn>
                      <a:cxn ang="0">
                        <a:pos x="0" y="15"/>
                      </a:cxn>
                    </a:cxnLst>
                    <a:rect l="0" t="0" r="r" b="b"/>
                    <a:pathLst>
                      <a:path w="666" h="122">
                        <a:moveTo>
                          <a:pt x="0" y="15"/>
                        </a:moveTo>
                        <a:lnTo>
                          <a:pt x="0" y="122"/>
                        </a:lnTo>
                        <a:lnTo>
                          <a:pt x="666" y="117"/>
                        </a:lnTo>
                        <a:lnTo>
                          <a:pt x="657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rgbClr val="1C353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1" name="Freeform 43"/>
                  <p:cNvSpPr>
                    <a:spLocks/>
                  </p:cNvSpPr>
                  <p:nvPr/>
                </p:nvSpPr>
                <p:spPr bwMode="auto">
                  <a:xfrm>
                    <a:off x="2607" y="2510"/>
                    <a:ext cx="138" cy="46"/>
                  </a:xfrm>
                  <a:custGeom>
                    <a:avLst/>
                    <a:gdLst/>
                    <a:ahLst/>
                    <a:cxnLst>
                      <a:cxn ang="0">
                        <a:pos x="341" y="28"/>
                      </a:cxn>
                      <a:cxn ang="0">
                        <a:pos x="341" y="137"/>
                      </a:cxn>
                      <a:cxn ang="0">
                        <a:pos x="2" y="109"/>
                      </a:cxn>
                      <a:cxn ang="0">
                        <a:pos x="0" y="0"/>
                      </a:cxn>
                      <a:cxn ang="0">
                        <a:pos x="341" y="28"/>
                      </a:cxn>
                    </a:cxnLst>
                    <a:rect l="0" t="0" r="r" b="b"/>
                    <a:pathLst>
                      <a:path w="341" h="137">
                        <a:moveTo>
                          <a:pt x="341" y="28"/>
                        </a:moveTo>
                        <a:lnTo>
                          <a:pt x="341" y="137"/>
                        </a:lnTo>
                        <a:lnTo>
                          <a:pt x="2" y="109"/>
                        </a:lnTo>
                        <a:lnTo>
                          <a:pt x="0" y="0"/>
                        </a:lnTo>
                        <a:lnTo>
                          <a:pt x="341" y="28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2" name="Freeform 44"/>
                  <p:cNvSpPr>
                    <a:spLocks/>
                  </p:cNvSpPr>
                  <p:nvPr/>
                </p:nvSpPr>
                <p:spPr bwMode="auto">
                  <a:xfrm>
                    <a:off x="2293" y="2532"/>
                    <a:ext cx="303" cy="259"/>
                  </a:xfrm>
                  <a:custGeom>
                    <a:avLst/>
                    <a:gdLst/>
                    <a:ahLst/>
                    <a:cxnLst>
                      <a:cxn ang="0">
                        <a:pos x="755" y="0"/>
                      </a:cxn>
                      <a:cxn ang="0">
                        <a:pos x="0" y="10"/>
                      </a:cxn>
                      <a:cxn ang="0">
                        <a:pos x="0" y="745"/>
                      </a:cxn>
                      <a:cxn ang="0">
                        <a:pos x="755" y="777"/>
                      </a:cxn>
                      <a:cxn ang="0">
                        <a:pos x="755" y="0"/>
                      </a:cxn>
                    </a:cxnLst>
                    <a:rect l="0" t="0" r="r" b="b"/>
                    <a:pathLst>
                      <a:path w="755" h="777">
                        <a:moveTo>
                          <a:pt x="755" y="0"/>
                        </a:moveTo>
                        <a:lnTo>
                          <a:pt x="0" y="10"/>
                        </a:lnTo>
                        <a:lnTo>
                          <a:pt x="0" y="745"/>
                        </a:lnTo>
                        <a:lnTo>
                          <a:pt x="755" y="777"/>
                        </a:lnTo>
                        <a:lnTo>
                          <a:pt x="755" y="0"/>
                        </a:lnTo>
                        <a:close/>
                      </a:path>
                    </a:pathLst>
                  </a:custGeom>
                  <a:solidFill>
                    <a:srgbClr val="8CA5A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3" name="Freeform 45"/>
                  <p:cNvSpPr>
                    <a:spLocks/>
                  </p:cNvSpPr>
                  <p:nvPr/>
                </p:nvSpPr>
                <p:spPr bwMode="auto">
                  <a:xfrm>
                    <a:off x="2300" y="2538"/>
                    <a:ext cx="289" cy="263"/>
                  </a:xfrm>
                  <a:custGeom>
                    <a:avLst/>
                    <a:gdLst/>
                    <a:ahLst/>
                    <a:cxnLst>
                      <a:cxn ang="0">
                        <a:pos x="718" y="0"/>
                      </a:cxn>
                      <a:cxn ang="0">
                        <a:pos x="0" y="12"/>
                      </a:cxn>
                      <a:cxn ang="0">
                        <a:pos x="0" y="755"/>
                      </a:cxn>
                      <a:cxn ang="0">
                        <a:pos x="718" y="788"/>
                      </a:cxn>
                      <a:cxn ang="0">
                        <a:pos x="718" y="0"/>
                      </a:cxn>
                    </a:cxnLst>
                    <a:rect l="0" t="0" r="r" b="b"/>
                    <a:pathLst>
                      <a:path w="718" h="788">
                        <a:moveTo>
                          <a:pt x="718" y="0"/>
                        </a:moveTo>
                        <a:lnTo>
                          <a:pt x="0" y="12"/>
                        </a:lnTo>
                        <a:lnTo>
                          <a:pt x="0" y="755"/>
                        </a:lnTo>
                        <a:lnTo>
                          <a:pt x="718" y="788"/>
                        </a:lnTo>
                        <a:lnTo>
                          <a:pt x="718" y="0"/>
                        </a:lnTo>
                        <a:close/>
                      </a:path>
                    </a:pathLst>
                  </a:custGeom>
                  <a:solidFill>
                    <a:srgbClr val="AAC4C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4" name="Freeform 46"/>
                  <p:cNvSpPr>
                    <a:spLocks/>
                  </p:cNvSpPr>
                  <p:nvPr/>
                </p:nvSpPr>
                <p:spPr bwMode="auto">
                  <a:xfrm>
                    <a:off x="2188" y="2623"/>
                    <a:ext cx="40" cy="62"/>
                  </a:xfrm>
                  <a:custGeom>
                    <a:avLst/>
                    <a:gdLst/>
                    <a:ahLst/>
                    <a:cxnLst>
                      <a:cxn ang="0">
                        <a:pos x="99" y="1"/>
                      </a:cxn>
                      <a:cxn ang="0">
                        <a:pos x="99" y="183"/>
                      </a:cxn>
                      <a:cxn ang="0">
                        <a:pos x="0" y="186"/>
                      </a:cxn>
                      <a:cxn ang="0">
                        <a:pos x="0" y="0"/>
                      </a:cxn>
                      <a:cxn ang="0">
                        <a:pos x="99" y="1"/>
                      </a:cxn>
                    </a:cxnLst>
                    <a:rect l="0" t="0" r="r" b="b"/>
                    <a:pathLst>
                      <a:path w="99" h="186">
                        <a:moveTo>
                          <a:pt x="99" y="1"/>
                        </a:moveTo>
                        <a:lnTo>
                          <a:pt x="99" y="183"/>
                        </a:lnTo>
                        <a:lnTo>
                          <a:pt x="0" y="186"/>
                        </a:lnTo>
                        <a:lnTo>
                          <a:pt x="0" y="0"/>
                        </a:lnTo>
                        <a:lnTo>
                          <a:pt x="99" y="1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5" name="Freeform 47"/>
                  <p:cNvSpPr>
                    <a:spLocks/>
                  </p:cNvSpPr>
                  <p:nvPr/>
                </p:nvSpPr>
                <p:spPr bwMode="auto">
                  <a:xfrm>
                    <a:off x="2191" y="2629"/>
                    <a:ext cx="33" cy="50"/>
                  </a:xfrm>
                  <a:custGeom>
                    <a:avLst/>
                    <a:gdLst/>
                    <a:ahLst/>
                    <a:cxnLst>
                      <a:cxn ang="0">
                        <a:pos x="80" y="1"/>
                      </a:cxn>
                      <a:cxn ang="0">
                        <a:pos x="80" y="150"/>
                      </a:cxn>
                      <a:cxn ang="0">
                        <a:pos x="0" y="152"/>
                      </a:cxn>
                      <a:cxn ang="0">
                        <a:pos x="0" y="0"/>
                      </a:cxn>
                      <a:cxn ang="0">
                        <a:pos x="80" y="1"/>
                      </a:cxn>
                    </a:cxnLst>
                    <a:rect l="0" t="0" r="r" b="b"/>
                    <a:pathLst>
                      <a:path w="80" h="152">
                        <a:moveTo>
                          <a:pt x="80" y="1"/>
                        </a:moveTo>
                        <a:lnTo>
                          <a:pt x="80" y="150"/>
                        </a:lnTo>
                        <a:lnTo>
                          <a:pt x="0" y="152"/>
                        </a:lnTo>
                        <a:lnTo>
                          <a:pt x="0" y="0"/>
                        </a:lnTo>
                        <a:lnTo>
                          <a:pt x="80" y="1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6" name="Freeform 48"/>
                  <p:cNvSpPr>
                    <a:spLocks/>
                  </p:cNvSpPr>
                  <p:nvPr/>
                </p:nvSpPr>
                <p:spPr bwMode="auto">
                  <a:xfrm>
                    <a:off x="1698" y="2615"/>
                    <a:ext cx="183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72"/>
                      </a:cxn>
                      <a:cxn ang="0">
                        <a:pos x="454" y="184"/>
                      </a:cxn>
                      <a:cxn ang="0">
                        <a:pos x="454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4" h="184">
                        <a:moveTo>
                          <a:pt x="0" y="0"/>
                        </a:moveTo>
                        <a:lnTo>
                          <a:pt x="0" y="172"/>
                        </a:lnTo>
                        <a:lnTo>
                          <a:pt x="454" y="184"/>
                        </a:lnTo>
                        <a:lnTo>
                          <a:pt x="45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7" name="Freeform 49"/>
                  <p:cNvSpPr>
                    <a:spLocks/>
                  </p:cNvSpPr>
                  <p:nvPr/>
                </p:nvSpPr>
                <p:spPr bwMode="auto">
                  <a:xfrm>
                    <a:off x="1703" y="2617"/>
                    <a:ext cx="174" cy="5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4"/>
                      </a:cxn>
                      <a:cxn ang="0">
                        <a:pos x="432" y="174"/>
                      </a:cxn>
                      <a:cxn ang="0">
                        <a:pos x="432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32" h="174">
                        <a:moveTo>
                          <a:pt x="0" y="0"/>
                        </a:moveTo>
                        <a:lnTo>
                          <a:pt x="0" y="164"/>
                        </a:lnTo>
                        <a:lnTo>
                          <a:pt x="432" y="174"/>
                        </a:lnTo>
                        <a:lnTo>
                          <a:pt x="432" y="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6A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8" name="Freeform 50"/>
                  <p:cNvSpPr>
                    <a:spLocks/>
                  </p:cNvSpPr>
                  <p:nvPr/>
                </p:nvSpPr>
                <p:spPr bwMode="auto">
                  <a:xfrm>
                    <a:off x="1674" y="2672"/>
                    <a:ext cx="330" cy="63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68"/>
                      </a:cxn>
                      <a:cxn ang="0">
                        <a:pos x="817" y="189"/>
                      </a:cxn>
                      <a:cxn ang="0">
                        <a:pos x="817" y="18"/>
                      </a:cxn>
                      <a:cxn ang="0">
                        <a:pos x="808" y="18"/>
                      </a:cxn>
                      <a:cxn ang="0">
                        <a:pos x="782" y="16"/>
                      </a:cxn>
                      <a:cxn ang="0">
                        <a:pos x="740" y="16"/>
                      </a:cxn>
                      <a:cxn ang="0">
                        <a:pos x="687" y="15"/>
                      </a:cxn>
                      <a:cxn ang="0">
                        <a:pos x="624" y="14"/>
                      </a:cxn>
                      <a:cxn ang="0">
                        <a:pos x="555" y="12"/>
                      </a:cxn>
                      <a:cxn ang="0">
                        <a:pos x="479" y="11"/>
                      </a:cxn>
                      <a:cxn ang="0">
                        <a:pos x="403" y="8"/>
                      </a:cxn>
                      <a:cxn ang="0">
                        <a:pos x="326" y="7"/>
                      </a:cxn>
                      <a:cxn ang="0">
                        <a:pos x="251" y="6"/>
                      </a:cxn>
                      <a:cxn ang="0">
                        <a:pos x="182" y="4"/>
                      </a:cxn>
                      <a:cxn ang="0">
                        <a:pos x="121" y="3"/>
                      </a:cxn>
                      <a:cxn ang="0">
                        <a:pos x="69" y="2"/>
                      </a:cxn>
                      <a:cxn ang="0">
                        <a:pos x="30" y="2"/>
                      </a:cxn>
                      <a:cxn ang="0">
                        <a:pos x="6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817" h="189">
                        <a:moveTo>
                          <a:pt x="0" y="0"/>
                        </a:moveTo>
                        <a:lnTo>
                          <a:pt x="0" y="168"/>
                        </a:lnTo>
                        <a:lnTo>
                          <a:pt x="817" y="189"/>
                        </a:lnTo>
                        <a:lnTo>
                          <a:pt x="817" y="18"/>
                        </a:lnTo>
                        <a:lnTo>
                          <a:pt x="808" y="18"/>
                        </a:lnTo>
                        <a:lnTo>
                          <a:pt x="782" y="16"/>
                        </a:lnTo>
                        <a:lnTo>
                          <a:pt x="740" y="16"/>
                        </a:lnTo>
                        <a:lnTo>
                          <a:pt x="687" y="15"/>
                        </a:lnTo>
                        <a:lnTo>
                          <a:pt x="624" y="14"/>
                        </a:lnTo>
                        <a:lnTo>
                          <a:pt x="555" y="12"/>
                        </a:lnTo>
                        <a:lnTo>
                          <a:pt x="479" y="11"/>
                        </a:lnTo>
                        <a:lnTo>
                          <a:pt x="403" y="8"/>
                        </a:lnTo>
                        <a:lnTo>
                          <a:pt x="326" y="7"/>
                        </a:lnTo>
                        <a:lnTo>
                          <a:pt x="251" y="6"/>
                        </a:lnTo>
                        <a:lnTo>
                          <a:pt x="182" y="4"/>
                        </a:lnTo>
                        <a:lnTo>
                          <a:pt x="121" y="3"/>
                        </a:lnTo>
                        <a:lnTo>
                          <a:pt x="69" y="2"/>
                        </a:lnTo>
                        <a:lnTo>
                          <a:pt x="30" y="2"/>
                        </a:lnTo>
                        <a:lnTo>
                          <a:pt x="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49" name="Freeform 51"/>
                  <p:cNvSpPr>
                    <a:spLocks/>
                  </p:cNvSpPr>
                  <p:nvPr/>
                </p:nvSpPr>
                <p:spPr bwMode="auto">
                  <a:xfrm>
                    <a:off x="1682" y="2677"/>
                    <a:ext cx="315" cy="5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49"/>
                      </a:cxn>
                      <a:cxn ang="0">
                        <a:pos x="778" y="170"/>
                      </a:cxn>
                      <a:cxn ang="0">
                        <a:pos x="778" y="17"/>
                      </a:cxn>
                      <a:cxn ang="0">
                        <a:pos x="769" y="17"/>
                      </a:cxn>
                      <a:cxn ang="0">
                        <a:pos x="743" y="16"/>
                      </a:cxn>
                      <a:cxn ang="0">
                        <a:pos x="705" y="16"/>
                      </a:cxn>
                      <a:cxn ang="0">
                        <a:pos x="654" y="15"/>
                      </a:cxn>
                      <a:cxn ang="0">
                        <a:pos x="594" y="13"/>
                      </a:cxn>
                      <a:cxn ang="0">
                        <a:pos x="527" y="12"/>
                      </a:cxn>
                      <a:cxn ang="0">
                        <a:pos x="457" y="11"/>
                      </a:cxn>
                      <a:cxn ang="0">
                        <a:pos x="384" y="8"/>
                      </a:cxn>
                      <a:cxn ang="0">
                        <a:pos x="310" y="7"/>
                      </a:cxn>
                      <a:cxn ang="0">
                        <a:pos x="240" y="5"/>
                      </a:cxn>
                      <a:cxn ang="0">
                        <a:pos x="174" y="4"/>
                      </a:cxn>
                      <a:cxn ang="0">
                        <a:pos x="116" y="3"/>
                      </a:cxn>
                      <a:cxn ang="0">
                        <a:pos x="67" y="1"/>
                      </a:cxn>
                      <a:cxn ang="0">
                        <a:pos x="29" y="1"/>
                      </a:cxn>
                      <a:cxn ang="0">
                        <a:pos x="7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78" h="170">
                        <a:moveTo>
                          <a:pt x="0" y="0"/>
                        </a:moveTo>
                        <a:lnTo>
                          <a:pt x="0" y="149"/>
                        </a:lnTo>
                        <a:lnTo>
                          <a:pt x="778" y="170"/>
                        </a:lnTo>
                        <a:lnTo>
                          <a:pt x="778" y="17"/>
                        </a:lnTo>
                        <a:lnTo>
                          <a:pt x="769" y="17"/>
                        </a:lnTo>
                        <a:lnTo>
                          <a:pt x="743" y="16"/>
                        </a:lnTo>
                        <a:lnTo>
                          <a:pt x="705" y="16"/>
                        </a:lnTo>
                        <a:lnTo>
                          <a:pt x="654" y="15"/>
                        </a:lnTo>
                        <a:lnTo>
                          <a:pt x="594" y="13"/>
                        </a:lnTo>
                        <a:lnTo>
                          <a:pt x="527" y="12"/>
                        </a:lnTo>
                        <a:lnTo>
                          <a:pt x="457" y="11"/>
                        </a:lnTo>
                        <a:lnTo>
                          <a:pt x="384" y="8"/>
                        </a:lnTo>
                        <a:lnTo>
                          <a:pt x="310" y="7"/>
                        </a:lnTo>
                        <a:lnTo>
                          <a:pt x="240" y="5"/>
                        </a:lnTo>
                        <a:lnTo>
                          <a:pt x="174" y="4"/>
                        </a:lnTo>
                        <a:lnTo>
                          <a:pt x="116" y="3"/>
                        </a:lnTo>
                        <a:lnTo>
                          <a:pt x="67" y="1"/>
                        </a:lnTo>
                        <a:lnTo>
                          <a:pt x="29" y="1"/>
                        </a:lnTo>
                        <a:lnTo>
                          <a:pt x="7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BB5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0" name="Freeform 52"/>
                  <p:cNvSpPr>
                    <a:spLocks/>
                  </p:cNvSpPr>
                  <p:nvPr/>
                </p:nvSpPr>
                <p:spPr bwMode="auto">
                  <a:xfrm>
                    <a:off x="1715" y="2687"/>
                    <a:ext cx="105" cy="17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60" y="7"/>
                      </a:cxn>
                      <a:cxn ang="0">
                        <a:pos x="260" y="51"/>
                      </a:cxn>
                      <a:cxn ang="0">
                        <a:pos x="0" y="4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60" h="51">
                        <a:moveTo>
                          <a:pt x="0" y="0"/>
                        </a:moveTo>
                        <a:lnTo>
                          <a:pt x="260" y="7"/>
                        </a:lnTo>
                        <a:lnTo>
                          <a:pt x="260" y="51"/>
                        </a:lnTo>
                        <a:lnTo>
                          <a:pt x="0" y="4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1" name="Freeform 53"/>
                  <p:cNvSpPr>
                    <a:spLocks/>
                  </p:cNvSpPr>
                  <p:nvPr/>
                </p:nvSpPr>
                <p:spPr bwMode="auto">
                  <a:xfrm>
                    <a:off x="1719" y="2689"/>
                    <a:ext cx="98" cy="1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244" y="6"/>
                      </a:cxn>
                      <a:cxn ang="0">
                        <a:pos x="244" y="36"/>
                      </a:cxn>
                      <a:cxn ang="0">
                        <a:pos x="0" y="3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244" h="36">
                        <a:moveTo>
                          <a:pt x="0" y="0"/>
                        </a:moveTo>
                        <a:lnTo>
                          <a:pt x="244" y="6"/>
                        </a:lnTo>
                        <a:lnTo>
                          <a:pt x="244" y="36"/>
                        </a:lnTo>
                        <a:lnTo>
                          <a:pt x="0" y="3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2" name="Freeform 54"/>
                  <p:cNvSpPr>
                    <a:spLocks/>
                  </p:cNvSpPr>
                  <p:nvPr/>
                </p:nvSpPr>
                <p:spPr bwMode="auto">
                  <a:xfrm>
                    <a:off x="1843" y="2689"/>
                    <a:ext cx="104" cy="17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44"/>
                      </a:cxn>
                      <a:cxn ang="0">
                        <a:pos x="260" y="51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51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44"/>
                        </a:lnTo>
                        <a:lnTo>
                          <a:pt x="260" y="51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3" name="Freeform 55"/>
                  <p:cNvSpPr>
                    <a:spLocks/>
                  </p:cNvSpPr>
                  <p:nvPr/>
                </p:nvSpPr>
                <p:spPr bwMode="auto">
                  <a:xfrm>
                    <a:off x="1846" y="2692"/>
                    <a:ext cx="99" cy="12"/>
                  </a:xfrm>
                  <a:custGeom>
                    <a:avLst/>
                    <a:gdLst/>
                    <a:ahLst/>
                    <a:cxnLst>
                      <a:cxn ang="0">
                        <a:pos x="244" y="5"/>
                      </a:cxn>
                      <a:cxn ang="0">
                        <a:pos x="0" y="0"/>
                      </a:cxn>
                      <a:cxn ang="0">
                        <a:pos x="0" y="31"/>
                      </a:cxn>
                      <a:cxn ang="0">
                        <a:pos x="244" y="36"/>
                      </a:cxn>
                      <a:cxn ang="0">
                        <a:pos x="244" y="5"/>
                      </a:cxn>
                    </a:cxnLst>
                    <a:rect l="0" t="0" r="r" b="b"/>
                    <a:pathLst>
                      <a:path w="244" h="36">
                        <a:moveTo>
                          <a:pt x="244" y="5"/>
                        </a:moveTo>
                        <a:lnTo>
                          <a:pt x="0" y="0"/>
                        </a:lnTo>
                        <a:lnTo>
                          <a:pt x="0" y="31"/>
                        </a:lnTo>
                        <a:lnTo>
                          <a:pt x="244" y="36"/>
                        </a:lnTo>
                        <a:lnTo>
                          <a:pt x="244" y="5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4" name="Freeform 56"/>
                  <p:cNvSpPr>
                    <a:spLocks/>
                  </p:cNvSpPr>
                  <p:nvPr/>
                </p:nvSpPr>
                <p:spPr bwMode="auto">
                  <a:xfrm>
                    <a:off x="1713" y="2625"/>
                    <a:ext cx="65" cy="1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3"/>
                      </a:cxn>
                      <a:cxn ang="0">
                        <a:pos x="163" y="31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1">
                        <a:moveTo>
                          <a:pt x="0" y="0"/>
                        </a:moveTo>
                        <a:lnTo>
                          <a:pt x="163" y="3"/>
                        </a:lnTo>
                        <a:lnTo>
                          <a:pt x="163" y="31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5" name="Freeform 57"/>
                  <p:cNvSpPr>
                    <a:spLocks/>
                  </p:cNvSpPr>
                  <p:nvPr/>
                </p:nvSpPr>
                <p:spPr bwMode="auto">
                  <a:xfrm>
                    <a:off x="1714" y="2626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3"/>
                      </a:cxn>
                      <a:cxn ang="0">
                        <a:pos x="152" y="23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3">
                        <a:moveTo>
                          <a:pt x="0" y="0"/>
                        </a:moveTo>
                        <a:lnTo>
                          <a:pt x="152" y="3"/>
                        </a:lnTo>
                        <a:lnTo>
                          <a:pt x="152" y="23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6" name="Freeform 58"/>
                  <p:cNvSpPr>
                    <a:spLocks/>
                  </p:cNvSpPr>
                  <p:nvPr/>
                </p:nvSpPr>
                <p:spPr bwMode="auto">
                  <a:xfrm>
                    <a:off x="1791" y="2626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3"/>
                      </a:cxn>
                      <a:cxn ang="0">
                        <a:pos x="0" y="0"/>
                      </a:cxn>
                      <a:cxn ang="0">
                        <a:pos x="0" y="28"/>
                      </a:cxn>
                      <a:cxn ang="0">
                        <a:pos x="164" y="32"/>
                      </a:cxn>
                      <a:cxn ang="0">
                        <a:pos x="164" y="3"/>
                      </a:cxn>
                    </a:cxnLst>
                    <a:rect l="0" t="0" r="r" b="b"/>
                    <a:pathLst>
                      <a:path w="164" h="32">
                        <a:moveTo>
                          <a:pt x="164" y="3"/>
                        </a:moveTo>
                        <a:lnTo>
                          <a:pt x="0" y="0"/>
                        </a:lnTo>
                        <a:lnTo>
                          <a:pt x="0" y="28"/>
                        </a:lnTo>
                        <a:lnTo>
                          <a:pt x="164" y="32"/>
                        </a:lnTo>
                        <a:lnTo>
                          <a:pt x="164" y="3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7" name="Freeform 59"/>
                  <p:cNvSpPr>
                    <a:spLocks/>
                  </p:cNvSpPr>
                  <p:nvPr/>
                </p:nvSpPr>
                <p:spPr bwMode="auto">
                  <a:xfrm>
                    <a:off x="1794" y="2628"/>
                    <a:ext cx="61" cy="7"/>
                  </a:xfrm>
                  <a:custGeom>
                    <a:avLst/>
                    <a:gdLst/>
                    <a:ahLst/>
                    <a:cxnLst>
                      <a:cxn ang="0">
                        <a:pos x="153" y="4"/>
                      </a:cxn>
                      <a:cxn ang="0">
                        <a:pos x="0" y="0"/>
                      </a:cxn>
                      <a:cxn ang="0">
                        <a:pos x="0" y="20"/>
                      </a:cxn>
                      <a:cxn ang="0">
                        <a:pos x="153" y="23"/>
                      </a:cxn>
                      <a:cxn ang="0">
                        <a:pos x="153" y="4"/>
                      </a:cxn>
                    </a:cxnLst>
                    <a:rect l="0" t="0" r="r" b="b"/>
                    <a:pathLst>
                      <a:path w="153" h="23">
                        <a:moveTo>
                          <a:pt x="153" y="4"/>
                        </a:moveTo>
                        <a:lnTo>
                          <a:pt x="0" y="0"/>
                        </a:lnTo>
                        <a:lnTo>
                          <a:pt x="0" y="20"/>
                        </a:lnTo>
                        <a:lnTo>
                          <a:pt x="153" y="23"/>
                        </a:lnTo>
                        <a:lnTo>
                          <a:pt x="153" y="4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8" name="Freeform 60"/>
                  <p:cNvSpPr>
                    <a:spLocks/>
                  </p:cNvSpPr>
                  <p:nvPr/>
                </p:nvSpPr>
                <p:spPr bwMode="auto">
                  <a:xfrm>
                    <a:off x="1713" y="2642"/>
                    <a:ext cx="65" cy="11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63" y="4"/>
                      </a:cxn>
                      <a:cxn ang="0">
                        <a:pos x="163" y="32"/>
                      </a:cxn>
                      <a:cxn ang="0">
                        <a:pos x="0" y="28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63" h="32">
                        <a:moveTo>
                          <a:pt x="0" y="0"/>
                        </a:moveTo>
                        <a:lnTo>
                          <a:pt x="163" y="4"/>
                        </a:lnTo>
                        <a:lnTo>
                          <a:pt x="163" y="32"/>
                        </a:lnTo>
                        <a:lnTo>
                          <a:pt x="0" y="2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59" name="Freeform 61"/>
                  <p:cNvSpPr>
                    <a:spLocks/>
                  </p:cNvSpPr>
                  <p:nvPr/>
                </p:nvSpPr>
                <p:spPr bwMode="auto">
                  <a:xfrm>
                    <a:off x="1714" y="2643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52" y="4"/>
                      </a:cxn>
                      <a:cxn ang="0">
                        <a:pos x="152" y="24"/>
                      </a:cxn>
                      <a:cxn ang="0">
                        <a:pos x="0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52" h="24">
                        <a:moveTo>
                          <a:pt x="0" y="0"/>
                        </a:moveTo>
                        <a:lnTo>
                          <a:pt x="152" y="4"/>
                        </a:lnTo>
                        <a:lnTo>
                          <a:pt x="152" y="24"/>
                        </a:lnTo>
                        <a:lnTo>
                          <a:pt x="0" y="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0" name="Freeform 62"/>
                  <p:cNvSpPr>
                    <a:spLocks/>
                  </p:cNvSpPr>
                  <p:nvPr/>
                </p:nvSpPr>
                <p:spPr bwMode="auto">
                  <a:xfrm>
                    <a:off x="1791" y="2643"/>
                    <a:ext cx="67" cy="11"/>
                  </a:xfrm>
                  <a:custGeom>
                    <a:avLst/>
                    <a:gdLst/>
                    <a:ahLst/>
                    <a:cxnLst>
                      <a:cxn ang="0">
                        <a:pos x="164" y="4"/>
                      </a:cxn>
                      <a:cxn ang="0">
                        <a:pos x="0" y="0"/>
                      </a:cxn>
                      <a:cxn ang="0">
                        <a:pos x="0" y="29"/>
                      </a:cxn>
                      <a:cxn ang="0">
                        <a:pos x="164" y="33"/>
                      </a:cxn>
                      <a:cxn ang="0">
                        <a:pos x="164" y="4"/>
                      </a:cxn>
                    </a:cxnLst>
                    <a:rect l="0" t="0" r="r" b="b"/>
                    <a:pathLst>
                      <a:path w="164" h="33">
                        <a:moveTo>
                          <a:pt x="164" y="4"/>
                        </a:moveTo>
                        <a:lnTo>
                          <a:pt x="0" y="0"/>
                        </a:lnTo>
                        <a:lnTo>
                          <a:pt x="0" y="29"/>
                        </a:lnTo>
                        <a:lnTo>
                          <a:pt x="164" y="33"/>
                        </a:lnTo>
                        <a:lnTo>
                          <a:pt x="164" y="4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1" name="Freeform 63"/>
                  <p:cNvSpPr>
                    <a:spLocks/>
                  </p:cNvSpPr>
                  <p:nvPr/>
                </p:nvSpPr>
                <p:spPr bwMode="auto">
                  <a:xfrm>
                    <a:off x="1794" y="2645"/>
                    <a:ext cx="61" cy="8"/>
                  </a:xfrm>
                  <a:custGeom>
                    <a:avLst/>
                    <a:gdLst/>
                    <a:ahLst/>
                    <a:cxnLst>
                      <a:cxn ang="0">
                        <a:pos x="153" y="3"/>
                      </a:cxn>
                      <a:cxn ang="0">
                        <a:pos x="0" y="0"/>
                      </a:cxn>
                      <a:cxn ang="0">
                        <a:pos x="0" y="19"/>
                      </a:cxn>
                      <a:cxn ang="0">
                        <a:pos x="153" y="23"/>
                      </a:cxn>
                      <a:cxn ang="0">
                        <a:pos x="153" y="3"/>
                      </a:cxn>
                    </a:cxnLst>
                    <a:rect l="0" t="0" r="r" b="b"/>
                    <a:pathLst>
                      <a:path w="153" h="23">
                        <a:moveTo>
                          <a:pt x="153" y="3"/>
                        </a:moveTo>
                        <a:lnTo>
                          <a:pt x="0" y="0"/>
                        </a:lnTo>
                        <a:lnTo>
                          <a:pt x="0" y="19"/>
                        </a:lnTo>
                        <a:lnTo>
                          <a:pt x="153" y="23"/>
                        </a:lnTo>
                        <a:lnTo>
                          <a:pt x="153" y="3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2" name="Freeform 64"/>
                  <p:cNvSpPr>
                    <a:spLocks/>
                  </p:cNvSpPr>
                  <p:nvPr/>
                </p:nvSpPr>
                <p:spPr bwMode="auto">
                  <a:xfrm>
                    <a:off x="1536" y="2726"/>
                    <a:ext cx="285" cy="8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245"/>
                      </a:cxn>
                      <a:cxn ang="0">
                        <a:pos x="709" y="265"/>
                      </a:cxn>
                      <a:cxn ang="0">
                        <a:pos x="709" y="6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709" h="265">
                        <a:moveTo>
                          <a:pt x="0" y="0"/>
                        </a:moveTo>
                        <a:lnTo>
                          <a:pt x="0" y="245"/>
                        </a:lnTo>
                        <a:lnTo>
                          <a:pt x="709" y="265"/>
                        </a:lnTo>
                        <a:lnTo>
                          <a:pt x="709" y="6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791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3" name="Freeform 65"/>
                  <p:cNvSpPr>
                    <a:spLocks/>
                  </p:cNvSpPr>
                  <p:nvPr/>
                </p:nvSpPr>
                <p:spPr bwMode="auto">
                  <a:xfrm>
                    <a:off x="1542" y="2728"/>
                    <a:ext cx="272" cy="83"/>
                  </a:xfrm>
                  <a:custGeom>
                    <a:avLst/>
                    <a:gdLst/>
                    <a:ahLst/>
                    <a:cxnLst>
                      <a:cxn ang="0">
                        <a:pos x="1" y="0"/>
                      </a:cxn>
                      <a:cxn ang="0">
                        <a:pos x="0" y="225"/>
                      </a:cxn>
                      <a:cxn ang="0">
                        <a:pos x="674" y="249"/>
                      </a:cxn>
                      <a:cxn ang="0">
                        <a:pos x="674" y="4"/>
                      </a:cxn>
                      <a:cxn ang="0">
                        <a:pos x="1" y="0"/>
                      </a:cxn>
                    </a:cxnLst>
                    <a:rect l="0" t="0" r="r" b="b"/>
                    <a:pathLst>
                      <a:path w="674" h="249">
                        <a:moveTo>
                          <a:pt x="1" y="0"/>
                        </a:moveTo>
                        <a:lnTo>
                          <a:pt x="0" y="225"/>
                        </a:lnTo>
                        <a:lnTo>
                          <a:pt x="674" y="249"/>
                        </a:lnTo>
                        <a:lnTo>
                          <a:pt x="674" y="4"/>
                        </a:ln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4" name="Freeform 66"/>
                  <p:cNvSpPr>
                    <a:spLocks/>
                  </p:cNvSpPr>
                  <p:nvPr/>
                </p:nvSpPr>
                <p:spPr bwMode="auto">
                  <a:xfrm>
                    <a:off x="2596" y="2532"/>
                    <a:ext cx="183" cy="27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830"/>
                      </a:cxn>
                      <a:cxn ang="0">
                        <a:pos x="452" y="787"/>
                      </a:cxn>
                      <a:cxn ang="0">
                        <a:pos x="437" y="4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452" h="830">
                        <a:moveTo>
                          <a:pt x="0" y="0"/>
                        </a:moveTo>
                        <a:lnTo>
                          <a:pt x="0" y="830"/>
                        </a:lnTo>
                        <a:lnTo>
                          <a:pt x="452" y="787"/>
                        </a:lnTo>
                        <a:lnTo>
                          <a:pt x="437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5" name="Freeform 67"/>
                  <p:cNvSpPr>
                    <a:spLocks/>
                  </p:cNvSpPr>
                  <p:nvPr/>
                </p:nvSpPr>
                <p:spPr bwMode="auto">
                  <a:xfrm>
                    <a:off x="2228" y="2623"/>
                    <a:ext cx="70" cy="62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182"/>
                      </a:cxn>
                      <a:cxn ang="0">
                        <a:pos x="172" y="186"/>
                      </a:cxn>
                      <a:cxn ang="0">
                        <a:pos x="174" y="13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74" h="186">
                        <a:moveTo>
                          <a:pt x="0" y="0"/>
                        </a:moveTo>
                        <a:lnTo>
                          <a:pt x="0" y="182"/>
                        </a:lnTo>
                        <a:lnTo>
                          <a:pt x="172" y="186"/>
                        </a:lnTo>
                        <a:lnTo>
                          <a:pt x="174" y="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6" name="Freeform 68"/>
                  <p:cNvSpPr>
                    <a:spLocks/>
                  </p:cNvSpPr>
                  <p:nvPr/>
                </p:nvSpPr>
                <p:spPr bwMode="auto">
                  <a:xfrm>
                    <a:off x="1821" y="2678"/>
                    <a:ext cx="480" cy="135"/>
                  </a:xfrm>
                  <a:custGeom>
                    <a:avLst/>
                    <a:gdLst/>
                    <a:ahLst/>
                    <a:cxnLst>
                      <a:cxn ang="0">
                        <a:pos x="452" y="0"/>
                      </a:cxn>
                      <a:cxn ang="0">
                        <a:pos x="1180" y="22"/>
                      </a:cxn>
                      <a:cxn ang="0">
                        <a:pos x="1192" y="330"/>
                      </a:cxn>
                      <a:cxn ang="0">
                        <a:pos x="0" y="405"/>
                      </a:cxn>
                      <a:cxn ang="0">
                        <a:pos x="0" y="149"/>
                      </a:cxn>
                      <a:cxn ang="0">
                        <a:pos x="452" y="171"/>
                      </a:cxn>
                      <a:cxn ang="0">
                        <a:pos x="452" y="0"/>
                      </a:cxn>
                    </a:cxnLst>
                    <a:rect l="0" t="0" r="r" b="b"/>
                    <a:pathLst>
                      <a:path w="1192" h="405">
                        <a:moveTo>
                          <a:pt x="452" y="0"/>
                        </a:moveTo>
                        <a:lnTo>
                          <a:pt x="1180" y="22"/>
                        </a:lnTo>
                        <a:lnTo>
                          <a:pt x="1192" y="330"/>
                        </a:lnTo>
                        <a:lnTo>
                          <a:pt x="0" y="405"/>
                        </a:lnTo>
                        <a:lnTo>
                          <a:pt x="0" y="149"/>
                        </a:lnTo>
                        <a:lnTo>
                          <a:pt x="452" y="171"/>
                        </a:lnTo>
                        <a:lnTo>
                          <a:pt x="452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7" name="Freeform 69"/>
                  <p:cNvSpPr>
                    <a:spLocks/>
                  </p:cNvSpPr>
                  <p:nvPr/>
                </p:nvSpPr>
                <p:spPr bwMode="auto">
                  <a:xfrm>
                    <a:off x="2299" y="2614"/>
                    <a:ext cx="167" cy="8"/>
                  </a:xfrm>
                  <a:custGeom>
                    <a:avLst/>
                    <a:gdLst/>
                    <a:ahLst/>
                    <a:cxnLst>
                      <a:cxn ang="0">
                        <a:pos x="207" y="0"/>
                      </a:cxn>
                      <a:cxn ang="0">
                        <a:pos x="248" y="1"/>
                      </a:cxn>
                      <a:cxn ang="0">
                        <a:pos x="288" y="1"/>
                      </a:cxn>
                      <a:cxn ang="0">
                        <a:pos x="322" y="4"/>
                      </a:cxn>
                      <a:cxn ang="0">
                        <a:pos x="353" y="5"/>
                      </a:cxn>
                      <a:cxn ang="0">
                        <a:pos x="378" y="8"/>
                      </a:cxn>
                      <a:cxn ang="0">
                        <a:pos x="398" y="9"/>
                      </a:cxn>
                      <a:cxn ang="0">
                        <a:pos x="410" y="12"/>
                      </a:cxn>
                      <a:cxn ang="0">
                        <a:pos x="414" y="14"/>
                      </a:cxn>
                      <a:cxn ang="0">
                        <a:pos x="410" y="17"/>
                      </a:cxn>
                      <a:cxn ang="0">
                        <a:pos x="398" y="18"/>
                      </a:cxn>
                      <a:cxn ang="0">
                        <a:pos x="378" y="21"/>
                      </a:cxn>
                      <a:cxn ang="0">
                        <a:pos x="353" y="22"/>
                      </a:cxn>
                      <a:cxn ang="0">
                        <a:pos x="322" y="24"/>
                      </a:cxn>
                      <a:cxn ang="0">
                        <a:pos x="288" y="24"/>
                      </a:cxn>
                      <a:cxn ang="0">
                        <a:pos x="248" y="24"/>
                      </a:cxn>
                      <a:cxn ang="0">
                        <a:pos x="207" y="24"/>
                      </a:cxn>
                      <a:cxn ang="0">
                        <a:pos x="165" y="22"/>
                      </a:cxn>
                      <a:cxn ang="0">
                        <a:pos x="127" y="21"/>
                      </a:cxn>
                      <a:cxn ang="0">
                        <a:pos x="92" y="20"/>
                      </a:cxn>
                      <a:cxn ang="0">
                        <a:pos x="61" y="18"/>
                      </a:cxn>
                      <a:cxn ang="0">
                        <a:pos x="36" y="16"/>
                      </a:cxn>
                      <a:cxn ang="0">
                        <a:pos x="16" y="13"/>
                      </a:cxn>
                      <a:cxn ang="0">
                        <a:pos x="4" y="12"/>
                      </a:cxn>
                      <a:cxn ang="0">
                        <a:pos x="0" y="9"/>
                      </a:cxn>
                      <a:cxn ang="0">
                        <a:pos x="4" y="6"/>
                      </a:cxn>
                      <a:cxn ang="0">
                        <a:pos x="16" y="4"/>
                      </a:cxn>
                      <a:cxn ang="0">
                        <a:pos x="36" y="2"/>
                      </a:cxn>
                      <a:cxn ang="0">
                        <a:pos x="61" y="1"/>
                      </a:cxn>
                      <a:cxn ang="0">
                        <a:pos x="92" y="0"/>
                      </a:cxn>
                      <a:cxn ang="0">
                        <a:pos x="127" y="0"/>
                      </a:cxn>
                      <a:cxn ang="0">
                        <a:pos x="165" y="0"/>
                      </a:cxn>
                      <a:cxn ang="0">
                        <a:pos x="207" y="0"/>
                      </a:cxn>
                    </a:cxnLst>
                    <a:rect l="0" t="0" r="r" b="b"/>
                    <a:pathLst>
                      <a:path w="414" h="24">
                        <a:moveTo>
                          <a:pt x="207" y="0"/>
                        </a:moveTo>
                        <a:lnTo>
                          <a:pt x="248" y="1"/>
                        </a:lnTo>
                        <a:lnTo>
                          <a:pt x="288" y="1"/>
                        </a:lnTo>
                        <a:lnTo>
                          <a:pt x="322" y="4"/>
                        </a:lnTo>
                        <a:lnTo>
                          <a:pt x="353" y="5"/>
                        </a:lnTo>
                        <a:lnTo>
                          <a:pt x="378" y="8"/>
                        </a:lnTo>
                        <a:lnTo>
                          <a:pt x="398" y="9"/>
                        </a:lnTo>
                        <a:lnTo>
                          <a:pt x="410" y="12"/>
                        </a:lnTo>
                        <a:lnTo>
                          <a:pt x="414" y="14"/>
                        </a:lnTo>
                        <a:lnTo>
                          <a:pt x="410" y="17"/>
                        </a:lnTo>
                        <a:lnTo>
                          <a:pt x="398" y="18"/>
                        </a:lnTo>
                        <a:lnTo>
                          <a:pt x="378" y="21"/>
                        </a:lnTo>
                        <a:lnTo>
                          <a:pt x="353" y="22"/>
                        </a:lnTo>
                        <a:lnTo>
                          <a:pt x="322" y="24"/>
                        </a:lnTo>
                        <a:lnTo>
                          <a:pt x="288" y="24"/>
                        </a:lnTo>
                        <a:lnTo>
                          <a:pt x="248" y="24"/>
                        </a:lnTo>
                        <a:lnTo>
                          <a:pt x="207" y="24"/>
                        </a:lnTo>
                        <a:lnTo>
                          <a:pt x="165" y="22"/>
                        </a:lnTo>
                        <a:lnTo>
                          <a:pt x="127" y="21"/>
                        </a:lnTo>
                        <a:lnTo>
                          <a:pt x="92" y="20"/>
                        </a:lnTo>
                        <a:lnTo>
                          <a:pt x="61" y="18"/>
                        </a:lnTo>
                        <a:lnTo>
                          <a:pt x="36" y="16"/>
                        </a:lnTo>
                        <a:lnTo>
                          <a:pt x="16" y="13"/>
                        </a:lnTo>
                        <a:lnTo>
                          <a:pt x="4" y="12"/>
                        </a:lnTo>
                        <a:lnTo>
                          <a:pt x="0" y="9"/>
                        </a:lnTo>
                        <a:lnTo>
                          <a:pt x="4" y="6"/>
                        </a:lnTo>
                        <a:lnTo>
                          <a:pt x="16" y="4"/>
                        </a:lnTo>
                        <a:lnTo>
                          <a:pt x="36" y="2"/>
                        </a:lnTo>
                        <a:lnTo>
                          <a:pt x="61" y="1"/>
                        </a:lnTo>
                        <a:lnTo>
                          <a:pt x="92" y="0"/>
                        </a:lnTo>
                        <a:lnTo>
                          <a:pt x="127" y="0"/>
                        </a:lnTo>
                        <a:lnTo>
                          <a:pt x="165" y="0"/>
                        </a:lnTo>
                        <a:lnTo>
                          <a:pt x="207" y="0"/>
                        </a:lnTo>
                        <a:close/>
                      </a:path>
                    </a:pathLst>
                  </a:custGeom>
                  <a:solidFill>
                    <a:srgbClr val="9EB7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8" name="Freeform 70"/>
                  <p:cNvSpPr>
                    <a:spLocks/>
                  </p:cNvSpPr>
                  <p:nvPr/>
                </p:nvSpPr>
                <p:spPr bwMode="auto">
                  <a:xfrm>
                    <a:off x="1681" y="2743"/>
                    <a:ext cx="111" cy="17"/>
                  </a:xfrm>
                  <a:custGeom>
                    <a:avLst/>
                    <a:gdLst/>
                    <a:ahLst/>
                    <a:cxnLst>
                      <a:cxn ang="0">
                        <a:pos x="278" y="5"/>
                      </a:cxn>
                      <a:cxn ang="0">
                        <a:pos x="0" y="0"/>
                      </a:cxn>
                      <a:cxn ang="0">
                        <a:pos x="0" y="48"/>
                      </a:cxn>
                      <a:cxn ang="0">
                        <a:pos x="278" y="53"/>
                      </a:cxn>
                      <a:cxn ang="0">
                        <a:pos x="278" y="5"/>
                      </a:cxn>
                    </a:cxnLst>
                    <a:rect l="0" t="0" r="r" b="b"/>
                    <a:pathLst>
                      <a:path w="278" h="53">
                        <a:moveTo>
                          <a:pt x="278" y="5"/>
                        </a:moveTo>
                        <a:lnTo>
                          <a:pt x="0" y="0"/>
                        </a:lnTo>
                        <a:lnTo>
                          <a:pt x="0" y="48"/>
                        </a:lnTo>
                        <a:lnTo>
                          <a:pt x="278" y="53"/>
                        </a:lnTo>
                        <a:lnTo>
                          <a:pt x="278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69" name="Freeform 71"/>
                  <p:cNvSpPr>
                    <a:spLocks/>
                  </p:cNvSpPr>
                  <p:nvPr/>
                </p:nvSpPr>
                <p:spPr bwMode="auto">
                  <a:xfrm>
                    <a:off x="1685" y="2745"/>
                    <a:ext cx="104" cy="13"/>
                  </a:xfrm>
                  <a:custGeom>
                    <a:avLst/>
                    <a:gdLst/>
                    <a:ahLst/>
                    <a:cxnLst>
                      <a:cxn ang="0">
                        <a:pos x="260" y="6"/>
                      </a:cxn>
                      <a:cxn ang="0">
                        <a:pos x="0" y="0"/>
                      </a:cxn>
                      <a:cxn ang="0">
                        <a:pos x="0" y="33"/>
                      </a:cxn>
                      <a:cxn ang="0">
                        <a:pos x="260" y="39"/>
                      </a:cxn>
                      <a:cxn ang="0">
                        <a:pos x="260" y="6"/>
                      </a:cxn>
                    </a:cxnLst>
                    <a:rect l="0" t="0" r="r" b="b"/>
                    <a:pathLst>
                      <a:path w="260" h="39">
                        <a:moveTo>
                          <a:pt x="260" y="6"/>
                        </a:moveTo>
                        <a:lnTo>
                          <a:pt x="0" y="0"/>
                        </a:lnTo>
                        <a:lnTo>
                          <a:pt x="0" y="33"/>
                        </a:lnTo>
                        <a:lnTo>
                          <a:pt x="260" y="39"/>
                        </a:lnTo>
                        <a:lnTo>
                          <a:pt x="26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70" name="Freeform 72"/>
                  <p:cNvSpPr>
                    <a:spLocks/>
                  </p:cNvSpPr>
                  <p:nvPr/>
                </p:nvSpPr>
                <p:spPr bwMode="auto">
                  <a:xfrm>
                    <a:off x="2311" y="2556"/>
                    <a:ext cx="121" cy="2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299" y="0"/>
                      </a:cxn>
                      <a:cxn ang="0">
                        <a:pos x="299" y="66"/>
                      </a:cxn>
                      <a:cxn ang="0">
                        <a:pos x="0" y="71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299" h="71">
                        <a:moveTo>
                          <a:pt x="0" y="5"/>
                        </a:moveTo>
                        <a:lnTo>
                          <a:pt x="299" y="0"/>
                        </a:lnTo>
                        <a:lnTo>
                          <a:pt x="299" y="66"/>
                        </a:lnTo>
                        <a:lnTo>
                          <a:pt x="0" y="71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71" name="Freeform 73"/>
                  <p:cNvSpPr>
                    <a:spLocks/>
                  </p:cNvSpPr>
                  <p:nvPr/>
                </p:nvSpPr>
                <p:spPr bwMode="auto">
                  <a:xfrm>
                    <a:off x="2315" y="2559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0" y="6"/>
                      </a:cxn>
                      <a:cxn ang="0">
                        <a:pos x="281" y="0"/>
                      </a:cxn>
                      <a:cxn ang="0">
                        <a:pos x="281" y="45"/>
                      </a:cxn>
                      <a:cxn ang="0">
                        <a:pos x="0" y="51"/>
                      </a:cxn>
                      <a:cxn ang="0">
                        <a:pos x="0" y="6"/>
                      </a:cxn>
                    </a:cxnLst>
                    <a:rect l="0" t="0" r="r" b="b"/>
                    <a:pathLst>
                      <a:path w="281" h="51">
                        <a:moveTo>
                          <a:pt x="0" y="6"/>
                        </a:moveTo>
                        <a:lnTo>
                          <a:pt x="281" y="0"/>
                        </a:lnTo>
                        <a:lnTo>
                          <a:pt x="281" y="45"/>
                        </a:lnTo>
                        <a:lnTo>
                          <a:pt x="0" y="51"/>
                        </a:lnTo>
                        <a:lnTo>
                          <a:pt x="0" y="6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72" name="Freeform 74"/>
                  <p:cNvSpPr>
                    <a:spLocks/>
                  </p:cNvSpPr>
                  <p:nvPr/>
                </p:nvSpPr>
                <p:spPr bwMode="auto">
                  <a:xfrm>
                    <a:off x="2457" y="2553"/>
                    <a:ext cx="121" cy="24"/>
                  </a:xfrm>
                  <a:custGeom>
                    <a:avLst/>
                    <a:gdLst/>
                    <a:ahLst/>
                    <a:cxnLst>
                      <a:cxn ang="0">
                        <a:pos x="300" y="0"/>
                      </a:cxn>
                      <a:cxn ang="0">
                        <a:pos x="0" y="5"/>
                      </a:cxn>
                      <a:cxn ang="0">
                        <a:pos x="0" y="72"/>
                      </a:cxn>
                      <a:cxn ang="0">
                        <a:pos x="300" y="66"/>
                      </a:cxn>
                      <a:cxn ang="0">
                        <a:pos x="300" y="0"/>
                      </a:cxn>
                    </a:cxnLst>
                    <a:rect l="0" t="0" r="r" b="b"/>
                    <a:pathLst>
                      <a:path w="300" h="72">
                        <a:moveTo>
                          <a:pt x="300" y="0"/>
                        </a:moveTo>
                        <a:lnTo>
                          <a:pt x="0" y="5"/>
                        </a:lnTo>
                        <a:lnTo>
                          <a:pt x="0" y="72"/>
                        </a:lnTo>
                        <a:lnTo>
                          <a:pt x="300" y="66"/>
                        </a:lnTo>
                        <a:lnTo>
                          <a:pt x="300" y="0"/>
                        </a:lnTo>
                        <a:close/>
                      </a:path>
                    </a:pathLst>
                  </a:custGeom>
                  <a:solidFill>
                    <a:srgbClr val="4C666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  <p:sp>
                <p:nvSpPr>
                  <p:cNvPr id="573" name="Freeform 75"/>
                  <p:cNvSpPr>
                    <a:spLocks/>
                  </p:cNvSpPr>
                  <p:nvPr/>
                </p:nvSpPr>
                <p:spPr bwMode="auto">
                  <a:xfrm>
                    <a:off x="2462" y="2557"/>
                    <a:ext cx="113" cy="17"/>
                  </a:xfrm>
                  <a:custGeom>
                    <a:avLst/>
                    <a:gdLst/>
                    <a:ahLst/>
                    <a:cxnLst>
                      <a:cxn ang="0">
                        <a:pos x="279" y="0"/>
                      </a:cxn>
                      <a:cxn ang="0">
                        <a:pos x="0" y="5"/>
                      </a:cxn>
                      <a:cxn ang="0">
                        <a:pos x="0" y="50"/>
                      </a:cxn>
                      <a:cxn ang="0">
                        <a:pos x="279" y="46"/>
                      </a:cxn>
                      <a:cxn ang="0">
                        <a:pos x="279" y="0"/>
                      </a:cxn>
                    </a:cxnLst>
                    <a:rect l="0" t="0" r="r" b="b"/>
                    <a:pathLst>
                      <a:path w="279" h="50">
                        <a:moveTo>
                          <a:pt x="279" y="0"/>
                        </a:moveTo>
                        <a:lnTo>
                          <a:pt x="0" y="5"/>
                        </a:lnTo>
                        <a:lnTo>
                          <a:pt x="0" y="50"/>
                        </a:lnTo>
                        <a:lnTo>
                          <a:pt x="279" y="46"/>
                        </a:lnTo>
                        <a:lnTo>
                          <a:pt x="279" y="0"/>
                        </a:lnTo>
                        <a:close/>
                      </a:path>
                    </a:pathLst>
                  </a:custGeom>
                  <a:solidFill>
                    <a:srgbClr val="0007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 sz="1400" dirty="0">
                      <a:latin typeface="+mj-lt"/>
                    </a:endParaRPr>
                  </a:p>
                </p:txBody>
              </p:sp>
            </p:grpSp>
            <p:sp>
              <p:nvSpPr>
                <p:cNvPr id="500" name="ZoneTexte 499"/>
                <p:cNvSpPr txBox="1"/>
                <p:nvPr/>
              </p:nvSpPr>
              <p:spPr>
                <a:xfrm>
                  <a:off x="1726008" y="5248510"/>
                  <a:ext cx="5725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/>
                    <a:t>UOX</a:t>
                  </a:r>
                </a:p>
              </p:txBody>
            </p:sp>
          </p:grpSp>
          <p:sp>
            <p:nvSpPr>
              <p:cNvPr id="497" name="AutoShape 8"/>
              <p:cNvSpPr>
                <a:spLocks noChangeArrowheads="1"/>
              </p:cNvSpPr>
              <p:nvPr/>
            </p:nvSpPr>
            <p:spPr bwMode="auto">
              <a:xfrm>
                <a:off x="144463" y="5435605"/>
                <a:ext cx="537761" cy="374571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38100">
                <a:solidFill>
                  <a:schemeClr val="tx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fr-FR" altLang="fr-FR" sz="1600" dirty="0" smtClean="0"/>
                  <a:t>U</a:t>
                </a:r>
                <a:r>
                  <a:rPr lang="fr-FR" altLang="fr-FR" sz="1600" baseline="-25000" dirty="0" smtClean="0"/>
                  <a:t>enr</a:t>
                </a:r>
                <a:endParaRPr lang="fr-FR" altLang="fr-FR" sz="1600" baseline="-25000" dirty="0"/>
              </a:p>
            </p:txBody>
          </p:sp>
          <p:cxnSp>
            <p:nvCxnSpPr>
              <p:cNvPr id="498" name="Connecteur droit avec flèche 497"/>
              <p:cNvCxnSpPr>
                <a:stCxn id="497" idx="3"/>
              </p:cNvCxnSpPr>
              <p:nvPr/>
            </p:nvCxnSpPr>
            <p:spPr>
              <a:xfrm>
                <a:off x="682224" y="5622891"/>
                <a:ext cx="369122" cy="0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77" name="ZoneTexte 576"/>
          <p:cNvSpPr txBox="1"/>
          <p:nvPr/>
        </p:nvSpPr>
        <p:spPr>
          <a:xfrm>
            <a:off x="8142865" y="3517425"/>
            <a:ext cx="436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Pu</a:t>
            </a:r>
            <a:endParaRPr lang="fr-FR" sz="1600" dirty="0"/>
          </a:p>
        </p:txBody>
      </p:sp>
      <p:cxnSp>
        <p:nvCxnSpPr>
          <p:cNvPr id="580" name="Connecteur droit avec flèche 579"/>
          <p:cNvCxnSpPr>
            <a:endCxn id="101" idx="0"/>
          </p:cNvCxnSpPr>
          <p:nvPr/>
        </p:nvCxnSpPr>
        <p:spPr>
          <a:xfrm flipH="1">
            <a:off x="7788738" y="2413588"/>
            <a:ext cx="871479" cy="626059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1" name="Connecteur droit avec flèche 580"/>
          <p:cNvCxnSpPr>
            <a:endCxn id="101" idx="0"/>
          </p:cNvCxnSpPr>
          <p:nvPr/>
        </p:nvCxnSpPr>
        <p:spPr>
          <a:xfrm>
            <a:off x="7527726" y="2413588"/>
            <a:ext cx="261012" cy="626059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2" name="Connecteur droit avec flèche 581"/>
          <p:cNvCxnSpPr>
            <a:endCxn id="101" idx="0"/>
          </p:cNvCxnSpPr>
          <p:nvPr/>
        </p:nvCxnSpPr>
        <p:spPr>
          <a:xfrm>
            <a:off x="7015876" y="2413588"/>
            <a:ext cx="772862" cy="626059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3" name="Connecteur droit avec flèche 582"/>
          <p:cNvCxnSpPr>
            <a:endCxn id="101" idx="0"/>
          </p:cNvCxnSpPr>
          <p:nvPr/>
        </p:nvCxnSpPr>
        <p:spPr>
          <a:xfrm flipH="1">
            <a:off x="7788738" y="2413588"/>
            <a:ext cx="440706" cy="626059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4" name="Connecteur droit avec flèche 583"/>
          <p:cNvCxnSpPr>
            <a:endCxn id="101" idx="0"/>
          </p:cNvCxnSpPr>
          <p:nvPr/>
        </p:nvCxnSpPr>
        <p:spPr>
          <a:xfrm flipH="1">
            <a:off x="7788738" y="2413588"/>
            <a:ext cx="105769" cy="626059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5" name="Connecteur droit avec flèche 584"/>
          <p:cNvCxnSpPr>
            <a:stCxn id="102" idx="2"/>
          </p:cNvCxnSpPr>
          <p:nvPr/>
        </p:nvCxnSpPr>
        <p:spPr>
          <a:xfrm flipH="1">
            <a:off x="7783808" y="3995203"/>
            <a:ext cx="4930" cy="54647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31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long-term storage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 3" descr="colis ver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1107" y="620688"/>
            <a:ext cx="1428750" cy="149542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731255" y="999068"/>
            <a:ext cx="2789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ym typeface="Wingdings" panose="05000000000000000000" pitchFamily="2" charset="2"/>
              </a:rPr>
              <a:t>Two types of  long lived wastes</a:t>
            </a:r>
          </a:p>
          <a:p>
            <a:r>
              <a:rPr lang="en-US" sz="1600" i="1" dirty="0">
                <a:sym typeface="Wingdings" panose="05000000000000000000" pitchFamily="2" charset="2"/>
              </a:rPr>
              <a:t>	</a:t>
            </a:r>
            <a:r>
              <a:rPr lang="en-US" sz="1600" i="1" dirty="0" smtClean="0">
                <a:sym typeface="Wingdings" panose="05000000000000000000" pitchFamily="2" charset="2"/>
              </a:rPr>
              <a:t>- High activities </a:t>
            </a:r>
          </a:p>
          <a:p>
            <a:r>
              <a:rPr lang="en-US" sz="1600" i="1" dirty="0">
                <a:sym typeface="Wingdings" panose="05000000000000000000" pitchFamily="2" charset="2"/>
              </a:rPr>
              <a:t>	</a:t>
            </a:r>
            <a:r>
              <a:rPr lang="en-US" sz="1600" i="1" dirty="0" smtClean="0">
                <a:sym typeface="Wingdings" panose="05000000000000000000" pitchFamily="2" charset="2"/>
              </a:rPr>
              <a:t>- medium activities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73" y="3645024"/>
            <a:ext cx="4406406" cy="3021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5773" y="2564904"/>
            <a:ext cx="15738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u="sng" dirty="0" smtClean="0"/>
              <a:t>Is it safe ?</a:t>
            </a:r>
          </a:p>
        </p:txBody>
      </p:sp>
      <p:sp>
        <p:nvSpPr>
          <p:cNvPr id="9" name="Rectangle 8"/>
          <p:cNvSpPr/>
          <p:nvPr/>
        </p:nvSpPr>
        <p:spPr>
          <a:xfrm>
            <a:off x="539552" y="2910502"/>
            <a:ext cx="32085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>
                <a:sym typeface="Wingdings" pitchFamily="2" charset="2"/>
              </a:rPr>
              <a:t>Exemple : actinides diffusion </a:t>
            </a:r>
            <a:r>
              <a:rPr lang="fr-FR" sz="1600" dirty="0" err="1" smtClean="0">
                <a:sym typeface="Wingdings" pitchFamily="2" charset="2"/>
              </a:rPr>
              <a:t>after</a:t>
            </a:r>
            <a:r>
              <a:rPr lang="fr-FR" sz="1600" dirty="0" smtClean="0">
                <a:sym typeface="Wingdings" pitchFamily="2" charset="2"/>
              </a:rPr>
              <a:t> 500 000 </a:t>
            </a:r>
            <a:r>
              <a:rPr lang="fr-FR" sz="1600" dirty="0" err="1" smtClean="0">
                <a:sym typeface="Wingdings" pitchFamily="2" charset="2"/>
              </a:rPr>
              <a:t>years</a:t>
            </a:r>
            <a:r>
              <a:rPr lang="fr-FR" sz="1600" dirty="0" smtClean="0">
                <a:sym typeface="Wingdings" pitchFamily="2" charset="2"/>
              </a:rPr>
              <a:t> ~ 15 m</a:t>
            </a:r>
            <a:endParaRPr lang="fr-FR" sz="16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9157" y="3495277"/>
            <a:ext cx="4769347" cy="322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435794" y="2910502"/>
            <a:ext cx="2799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dirty="0" smtClean="0">
                <a:sym typeface="Wingdings" pitchFamily="2" charset="2"/>
              </a:rPr>
              <a:t>Maximum doses at the surface </a:t>
            </a:r>
            <a:r>
              <a:rPr lang="fr-FR" sz="1600" dirty="0" err="1" smtClean="0">
                <a:sym typeface="Wingdings" pitchFamily="2" charset="2"/>
              </a:rPr>
              <a:t>induced</a:t>
            </a:r>
            <a:r>
              <a:rPr lang="fr-FR" sz="1600" dirty="0" smtClean="0">
                <a:sym typeface="Wingdings" pitchFamily="2" charset="2"/>
              </a:rPr>
              <a:t> by the </a:t>
            </a:r>
            <a:r>
              <a:rPr lang="fr-FR" sz="1600" dirty="0" err="1" smtClean="0">
                <a:sym typeface="Wingdings" pitchFamily="2" charset="2"/>
              </a:rPr>
              <a:t>storage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5773" y="443851"/>
            <a:ext cx="50302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Only one solution so far : geological disposal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ym typeface="Wingdings" panose="05000000000000000000" pitchFamily="2" charset="2"/>
            </a:endParaRP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Granit (</a:t>
            </a:r>
            <a:r>
              <a:rPr lang="en-US" strike="sngStrike" dirty="0" smtClean="0">
                <a:sym typeface="Wingdings" pitchFamily="2" charset="2"/>
              </a:rPr>
              <a:t>USA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Sweeden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Clay (France, Belgium)</a:t>
            </a:r>
          </a:p>
          <a:p>
            <a:pPr marL="742950" lvl="1" indent="-285750">
              <a:buFont typeface="Wingdings"/>
              <a:buChar char="à"/>
            </a:pPr>
            <a:r>
              <a:rPr lang="en-US" strike="sngStrike" dirty="0" smtClean="0">
                <a:sym typeface="Wingdings" pitchFamily="2" charset="2"/>
              </a:rPr>
              <a:t>Salt mine (</a:t>
            </a:r>
            <a:r>
              <a:rPr lang="en-US" strike="sngStrike" dirty="0">
                <a:sym typeface="Wingdings" pitchFamily="2" charset="2"/>
              </a:rPr>
              <a:t>G</a:t>
            </a:r>
            <a:r>
              <a:rPr lang="en-US" strike="sngStrike" dirty="0" smtClean="0">
                <a:sym typeface="Wingdings" pitchFamily="2" charset="2"/>
              </a:rPr>
              <a:t>ermany) </a:t>
            </a:r>
            <a:r>
              <a:rPr lang="en-US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  </a:t>
            </a:r>
            <a:r>
              <a:rPr lang="en-US" i="1" dirty="0" smtClean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996936" y="4509461"/>
            <a:ext cx="372689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Clay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adapted</a:t>
            </a:r>
            <a:r>
              <a:rPr lang="fr-FR" dirty="0" smtClean="0"/>
              <a:t> for actinides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risk</a:t>
            </a:r>
            <a:r>
              <a:rPr lang="fr-FR" dirty="0" smtClean="0"/>
              <a:t> </a:t>
            </a:r>
            <a:r>
              <a:rPr lang="fr-FR" dirty="0" err="1" smtClean="0"/>
              <a:t>comes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fission </a:t>
            </a:r>
            <a:r>
              <a:rPr lang="fr-FR" dirty="0" err="1" smtClean="0"/>
              <a:t>products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256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Plutonium valorization and natural uranium </a:t>
            </a:r>
            <a:r>
              <a:rPr lang="en-US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comsumption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294418" y="545325"/>
            <a:ext cx="642875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Based on the use of </a:t>
            </a:r>
            <a:r>
              <a:rPr lang="en-US" sz="1600" i="1" baseline="30000" dirty="0" smtClean="0"/>
              <a:t>235</a:t>
            </a:r>
            <a:r>
              <a:rPr lang="en-US" sz="1600" i="1" dirty="0" smtClean="0"/>
              <a:t>U (0,7% of natural </a:t>
            </a:r>
            <a:r>
              <a:rPr lang="en-US" sz="1600" i="1" dirty="0" err="1" smtClean="0"/>
              <a:t>uraniuml</a:t>
            </a:r>
            <a:r>
              <a:rPr lang="en-US" sz="1600" i="1" dirty="0" smtClean="0"/>
              <a:t>)</a:t>
            </a:r>
          </a:p>
          <a:p>
            <a:endParaRPr lang="en-US" sz="1600" i="1" dirty="0" smtClean="0"/>
          </a:p>
          <a:p>
            <a:endParaRPr lang="en-US" sz="1600" i="1" dirty="0" smtClean="0"/>
          </a:p>
          <a:p>
            <a:endParaRPr lang="en-US" sz="1600" i="1" dirty="0" smtClean="0"/>
          </a:p>
          <a:p>
            <a:r>
              <a:rPr lang="en-US" sz="1600" i="1" dirty="0" smtClean="0"/>
              <a:t>	</a:t>
            </a:r>
            <a:r>
              <a:rPr lang="en-US" sz="1600" dirty="0" smtClean="0"/>
              <a:t>- 1 ton of fission</a:t>
            </a:r>
          </a:p>
          <a:p>
            <a:r>
              <a:rPr lang="en-US" sz="1600" dirty="0" smtClean="0"/>
              <a:t>	- 27 tons of enriched uranium</a:t>
            </a:r>
          </a:p>
          <a:p>
            <a:r>
              <a:rPr lang="en-US" sz="1600" dirty="0" smtClean="0"/>
              <a:t>	- </a:t>
            </a:r>
            <a:r>
              <a:rPr lang="en-US" sz="1600" b="1" dirty="0" smtClean="0"/>
              <a:t>200 tons of natural uranium</a:t>
            </a:r>
            <a:endParaRPr lang="en-US" sz="1600" i="1" dirty="0" smtClean="0"/>
          </a:p>
          <a:p>
            <a:endParaRPr lang="en-US" sz="1600" i="1" dirty="0" smtClean="0"/>
          </a:p>
          <a:p>
            <a:r>
              <a:rPr lang="en-US" sz="1600" i="1" dirty="0" smtClean="0"/>
              <a:t>	</a:t>
            </a:r>
            <a:r>
              <a:rPr lang="en-US" sz="1600" dirty="0" smtClean="0"/>
              <a:t>- Improve the enrichment process</a:t>
            </a:r>
          </a:p>
          <a:p>
            <a:r>
              <a:rPr lang="en-US" sz="1600" dirty="0" smtClean="0"/>
              <a:t>	- Uranium recycling</a:t>
            </a:r>
          </a:p>
          <a:p>
            <a:r>
              <a:rPr lang="en-US" sz="1600" dirty="0" smtClean="0"/>
              <a:t>	- Plutonium recycling</a:t>
            </a:r>
          </a:p>
        </p:txBody>
      </p:sp>
      <p:grpSp>
        <p:nvGrpSpPr>
          <p:cNvPr id="102" name="Group 2"/>
          <p:cNvGrpSpPr>
            <a:grpSpLocks/>
          </p:cNvGrpSpPr>
          <p:nvPr/>
        </p:nvGrpSpPr>
        <p:grpSpPr bwMode="auto">
          <a:xfrm>
            <a:off x="152498" y="631923"/>
            <a:ext cx="1821749" cy="735586"/>
            <a:chOff x="1536" y="2294"/>
            <a:chExt cx="1243" cy="520"/>
          </a:xfrm>
        </p:grpSpPr>
        <p:sp>
          <p:nvSpPr>
            <p:cNvPr id="107" name="Freeform 3"/>
            <p:cNvSpPr>
              <a:spLocks/>
            </p:cNvSpPr>
            <p:nvPr/>
          </p:nvSpPr>
          <p:spPr bwMode="auto">
            <a:xfrm>
              <a:off x="1969" y="2294"/>
              <a:ext cx="490" cy="228"/>
            </a:xfrm>
            <a:custGeom>
              <a:avLst/>
              <a:gdLst/>
              <a:ahLst/>
              <a:cxnLst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71" y="4"/>
                </a:cxn>
                <a:cxn ang="0">
                  <a:pos x="731" y="16"/>
                </a:cxn>
                <a:cxn ang="0">
                  <a:pos x="789" y="33"/>
                </a:cxn>
                <a:cxn ang="0">
                  <a:pos x="845" y="56"/>
                </a:cxn>
                <a:cxn ang="0">
                  <a:pos x="899" y="84"/>
                </a:cxn>
                <a:cxn ang="0">
                  <a:pos x="948" y="119"/>
                </a:cxn>
                <a:cxn ang="0">
                  <a:pos x="996" y="157"/>
                </a:cxn>
                <a:cxn ang="0">
                  <a:pos x="1039" y="201"/>
                </a:cxn>
                <a:cxn ang="0">
                  <a:pos x="1079" y="248"/>
                </a:cxn>
                <a:cxn ang="0">
                  <a:pos x="1113" y="299"/>
                </a:cxn>
                <a:cxn ang="0">
                  <a:pos x="1144" y="354"/>
                </a:cxn>
                <a:cxn ang="0">
                  <a:pos x="1169" y="413"/>
                </a:cxn>
                <a:cxn ang="0">
                  <a:pos x="1189" y="474"/>
                </a:cxn>
                <a:cxn ang="0">
                  <a:pos x="1205" y="536"/>
                </a:cxn>
                <a:cxn ang="0">
                  <a:pos x="1214" y="601"/>
                </a:cxn>
                <a:cxn ang="0">
                  <a:pos x="1217" y="669"/>
                </a:cxn>
                <a:cxn ang="0">
                  <a:pos x="1217" y="672"/>
                </a:cxn>
                <a:cxn ang="0">
                  <a:pos x="1217" y="676"/>
                </a:cxn>
                <a:cxn ang="0">
                  <a:pos x="1217" y="679"/>
                </a:cxn>
                <a:cxn ang="0">
                  <a:pos x="1217" y="683"/>
                </a:cxn>
                <a:cxn ang="0">
                  <a:pos x="1" y="665"/>
                </a:cxn>
              </a:cxnLst>
              <a:rect l="0" t="0" r="r" b="b"/>
              <a:pathLst>
                <a:path w="1217" h="683">
                  <a:moveTo>
                    <a:pt x="1" y="665"/>
                  </a:move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71" y="4"/>
                  </a:lnTo>
                  <a:lnTo>
                    <a:pt x="731" y="16"/>
                  </a:lnTo>
                  <a:lnTo>
                    <a:pt x="789" y="33"/>
                  </a:lnTo>
                  <a:lnTo>
                    <a:pt x="845" y="56"/>
                  </a:lnTo>
                  <a:lnTo>
                    <a:pt x="899" y="84"/>
                  </a:lnTo>
                  <a:lnTo>
                    <a:pt x="948" y="119"/>
                  </a:lnTo>
                  <a:lnTo>
                    <a:pt x="996" y="157"/>
                  </a:lnTo>
                  <a:lnTo>
                    <a:pt x="1039" y="201"/>
                  </a:lnTo>
                  <a:lnTo>
                    <a:pt x="1079" y="248"/>
                  </a:lnTo>
                  <a:lnTo>
                    <a:pt x="1113" y="299"/>
                  </a:lnTo>
                  <a:lnTo>
                    <a:pt x="1144" y="354"/>
                  </a:lnTo>
                  <a:lnTo>
                    <a:pt x="1169" y="413"/>
                  </a:lnTo>
                  <a:lnTo>
                    <a:pt x="1189" y="474"/>
                  </a:lnTo>
                  <a:lnTo>
                    <a:pt x="1205" y="536"/>
                  </a:lnTo>
                  <a:lnTo>
                    <a:pt x="1214" y="601"/>
                  </a:lnTo>
                  <a:lnTo>
                    <a:pt x="1217" y="669"/>
                  </a:lnTo>
                  <a:lnTo>
                    <a:pt x="1217" y="672"/>
                  </a:lnTo>
                  <a:lnTo>
                    <a:pt x="1217" y="676"/>
                  </a:lnTo>
                  <a:lnTo>
                    <a:pt x="1217" y="679"/>
                  </a:lnTo>
                  <a:lnTo>
                    <a:pt x="1217" y="683"/>
                  </a:lnTo>
                  <a:lnTo>
                    <a:pt x="1" y="665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08" name="Freeform 4"/>
            <p:cNvSpPr>
              <a:spLocks/>
            </p:cNvSpPr>
            <p:nvPr/>
          </p:nvSpPr>
          <p:spPr bwMode="auto">
            <a:xfrm>
              <a:off x="1969" y="2294"/>
              <a:ext cx="477" cy="227"/>
            </a:xfrm>
            <a:custGeom>
              <a:avLst/>
              <a:gdLst/>
              <a:ahLst/>
              <a:cxnLst>
                <a:cxn ang="0">
                  <a:pos x="1140" y="347"/>
                </a:cxn>
                <a:cxn ang="0">
                  <a:pos x="1153" y="387"/>
                </a:cxn>
                <a:cxn ang="0">
                  <a:pos x="1165" y="427"/>
                </a:cxn>
                <a:cxn ang="0">
                  <a:pos x="1174" y="468"/>
                </a:cxn>
                <a:cxn ang="0">
                  <a:pos x="1181" y="510"/>
                </a:cxn>
                <a:cxn ang="0">
                  <a:pos x="1184" y="552"/>
                </a:cxn>
                <a:cxn ang="0">
                  <a:pos x="1186" y="595"/>
                </a:cxn>
                <a:cxn ang="0">
                  <a:pos x="1185" y="639"/>
                </a:cxn>
                <a:cxn ang="0">
                  <a:pos x="1181" y="681"/>
                </a:cxn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51" y="3"/>
                </a:cxn>
                <a:cxn ang="0">
                  <a:pos x="692" y="8"/>
                </a:cxn>
                <a:cxn ang="0">
                  <a:pos x="734" y="16"/>
                </a:cxn>
                <a:cxn ang="0">
                  <a:pos x="774" y="27"/>
                </a:cxn>
                <a:cxn ang="0">
                  <a:pos x="812" y="41"/>
                </a:cxn>
                <a:cxn ang="0">
                  <a:pos x="849" y="57"/>
                </a:cxn>
                <a:cxn ang="0">
                  <a:pos x="885" y="77"/>
                </a:cxn>
                <a:cxn ang="0">
                  <a:pos x="920" y="99"/>
                </a:cxn>
                <a:cxn ang="0">
                  <a:pos x="955" y="123"/>
                </a:cxn>
                <a:cxn ang="0">
                  <a:pos x="987" y="149"/>
                </a:cxn>
                <a:cxn ang="0">
                  <a:pos x="1016" y="177"/>
                </a:cxn>
                <a:cxn ang="0">
                  <a:pos x="1045" y="208"/>
                </a:cxn>
                <a:cxn ang="0">
                  <a:pos x="1072" y="240"/>
                </a:cxn>
                <a:cxn ang="0">
                  <a:pos x="1096" y="274"/>
                </a:cxn>
                <a:cxn ang="0">
                  <a:pos x="1120" y="310"/>
                </a:cxn>
                <a:cxn ang="0">
                  <a:pos x="1140" y="347"/>
                </a:cxn>
              </a:cxnLst>
              <a:rect l="0" t="0" r="r" b="b"/>
              <a:pathLst>
                <a:path w="1186" h="681">
                  <a:moveTo>
                    <a:pt x="1140" y="347"/>
                  </a:moveTo>
                  <a:lnTo>
                    <a:pt x="1153" y="387"/>
                  </a:lnTo>
                  <a:lnTo>
                    <a:pt x="1165" y="427"/>
                  </a:lnTo>
                  <a:lnTo>
                    <a:pt x="1174" y="468"/>
                  </a:lnTo>
                  <a:lnTo>
                    <a:pt x="1181" y="510"/>
                  </a:lnTo>
                  <a:lnTo>
                    <a:pt x="1184" y="552"/>
                  </a:lnTo>
                  <a:lnTo>
                    <a:pt x="1186" y="595"/>
                  </a:lnTo>
                  <a:lnTo>
                    <a:pt x="1185" y="639"/>
                  </a:lnTo>
                  <a:lnTo>
                    <a:pt x="1181" y="681"/>
                  </a:lnTo>
                  <a:lnTo>
                    <a:pt x="1" y="665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51" y="3"/>
                  </a:lnTo>
                  <a:lnTo>
                    <a:pt x="692" y="8"/>
                  </a:lnTo>
                  <a:lnTo>
                    <a:pt x="734" y="16"/>
                  </a:lnTo>
                  <a:lnTo>
                    <a:pt x="774" y="27"/>
                  </a:lnTo>
                  <a:lnTo>
                    <a:pt x="812" y="41"/>
                  </a:lnTo>
                  <a:lnTo>
                    <a:pt x="849" y="57"/>
                  </a:lnTo>
                  <a:lnTo>
                    <a:pt x="885" y="77"/>
                  </a:lnTo>
                  <a:lnTo>
                    <a:pt x="920" y="99"/>
                  </a:lnTo>
                  <a:lnTo>
                    <a:pt x="955" y="123"/>
                  </a:lnTo>
                  <a:lnTo>
                    <a:pt x="987" y="149"/>
                  </a:lnTo>
                  <a:lnTo>
                    <a:pt x="1016" y="177"/>
                  </a:lnTo>
                  <a:lnTo>
                    <a:pt x="1045" y="208"/>
                  </a:lnTo>
                  <a:lnTo>
                    <a:pt x="1072" y="240"/>
                  </a:lnTo>
                  <a:lnTo>
                    <a:pt x="1096" y="274"/>
                  </a:lnTo>
                  <a:lnTo>
                    <a:pt x="1120" y="310"/>
                  </a:lnTo>
                  <a:lnTo>
                    <a:pt x="1140" y="347"/>
                  </a:lnTo>
                  <a:close/>
                </a:path>
              </a:pathLst>
            </a:custGeom>
            <a:solidFill>
              <a:srgbClr val="56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09" name="Freeform 5"/>
            <p:cNvSpPr>
              <a:spLocks/>
            </p:cNvSpPr>
            <p:nvPr/>
          </p:nvSpPr>
          <p:spPr bwMode="auto">
            <a:xfrm>
              <a:off x="1969" y="2294"/>
              <a:ext cx="463" cy="227"/>
            </a:xfrm>
            <a:custGeom>
              <a:avLst/>
              <a:gdLst/>
              <a:ahLst/>
              <a:cxnLst>
                <a:cxn ang="0">
                  <a:pos x="1064" y="230"/>
                </a:cxn>
                <a:cxn ang="0">
                  <a:pos x="1091" y="281"/>
                </a:cxn>
                <a:cxn ang="0">
                  <a:pos x="1113" y="333"/>
                </a:cxn>
                <a:cxn ang="0">
                  <a:pos x="1129" y="389"/>
                </a:cxn>
                <a:cxn ang="0">
                  <a:pos x="1141" y="444"/>
                </a:cxn>
                <a:cxn ang="0">
                  <a:pos x="1148" y="503"/>
                </a:cxn>
                <a:cxn ang="0">
                  <a:pos x="1149" y="561"/>
                </a:cxn>
                <a:cxn ang="0">
                  <a:pos x="1146" y="621"/>
                </a:cxn>
                <a:cxn ang="0">
                  <a:pos x="1138" y="681"/>
                </a:cxn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42" y="2"/>
                </a:cxn>
                <a:cxn ang="0">
                  <a:pos x="675" y="6"/>
                </a:cxn>
                <a:cxn ang="0">
                  <a:pos x="708" y="11"/>
                </a:cxn>
                <a:cxn ang="0">
                  <a:pos x="740" y="18"/>
                </a:cxn>
                <a:cxn ang="0">
                  <a:pos x="772" y="27"/>
                </a:cxn>
                <a:cxn ang="0">
                  <a:pos x="803" y="37"/>
                </a:cxn>
                <a:cxn ang="0">
                  <a:pos x="832" y="51"/>
                </a:cxn>
                <a:cxn ang="0">
                  <a:pos x="863" y="64"/>
                </a:cxn>
                <a:cxn ang="0">
                  <a:pos x="891" y="80"/>
                </a:cxn>
                <a:cxn ang="0">
                  <a:pos x="919" y="97"/>
                </a:cxn>
                <a:cxn ang="0">
                  <a:pos x="945" y="116"/>
                </a:cxn>
                <a:cxn ang="0">
                  <a:pos x="971" y="136"/>
                </a:cxn>
                <a:cxn ang="0">
                  <a:pos x="996" y="158"/>
                </a:cxn>
                <a:cxn ang="0">
                  <a:pos x="1020" y="181"/>
                </a:cxn>
                <a:cxn ang="0">
                  <a:pos x="1043" y="205"/>
                </a:cxn>
                <a:cxn ang="0">
                  <a:pos x="1064" y="230"/>
                </a:cxn>
              </a:cxnLst>
              <a:rect l="0" t="0" r="r" b="b"/>
              <a:pathLst>
                <a:path w="1149" h="681">
                  <a:moveTo>
                    <a:pt x="1064" y="230"/>
                  </a:moveTo>
                  <a:lnTo>
                    <a:pt x="1091" y="281"/>
                  </a:lnTo>
                  <a:lnTo>
                    <a:pt x="1113" y="333"/>
                  </a:lnTo>
                  <a:lnTo>
                    <a:pt x="1129" y="389"/>
                  </a:lnTo>
                  <a:lnTo>
                    <a:pt x="1141" y="444"/>
                  </a:lnTo>
                  <a:lnTo>
                    <a:pt x="1148" y="503"/>
                  </a:lnTo>
                  <a:lnTo>
                    <a:pt x="1149" y="561"/>
                  </a:lnTo>
                  <a:lnTo>
                    <a:pt x="1146" y="621"/>
                  </a:lnTo>
                  <a:lnTo>
                    <a:pt x="1138" y="681"/>
                  </a:lnTo>
                  <a:lnTo>
                    <a:pt x="1" y="665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42" y="2"/>
                  </a:lnTo>
                  <a:lnTo>
                    <a:pt x="675" y="6"/>
                  </a:lnTo>
                  <a:lnTo>
                    <a:pt x="708" y="11"/>
                  </a:lnTo>
                  <a:lnTo>
                    <a:pt x="740" y="18"/>
                  </a:lnTo>
                  <a:lnTo>
                    <a:pt x="772" y="27"/>
                  </a:lnTo>
                  <a:lnTo>
                    <a:pt x="803" y="37"/>
                  </a:lnTo>
                  <a:lnTo>
                    <a:pt x="832" y="51"/>
                  </a:lnTo>
                  <a:lnTo>
                    <a:pt x="863" y="64"/>
                  </a:lnTo>
                  <a:lnTo>
                    <a:pt x="891" y="80"/>
                  </a:lnTo>
                  <a:lnTo>
                    <a:pt x="919" y="97"/>
                  </a:lnTo>
                  <a:lnTo>
                    <a:pt x="945" y="116"/>
                  </a:lnTo>
                  <a:lnTo>
                    <a:pt x="971" y="136"/>
                  </a:lnTo>
                  <a:lnTo>
                    <a:pt x="996" y="158"/>
                  </a:lnTo>
                  <a:lnTo>
                    <a:pt x="1020" y="181"/>
                  </a:lnTo>
                  <a:lnTo>
                    <a:pt x="1043" y="205"/>
                  </a:lnTo>
                  <a:lnTo>
                    <a:pt x="1064" y="230"/>
                  </a:lnTo>
                  <a:close/>
                </a:path>
              </a:pathLst>
            </a:custGeom>
            <a:solidFill>
              <a:srgbClr val="607A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0" name="Freeform 6"/>
            <p:cNvSpPr>
              <a:spLocks/>
            </p:cNvSpPr>
            <p:nvPr/>
          </p:nvSpPr>
          <p:spPr bwMode="auto">
            <a:xfrm>
              <a:off x="1969" y="2294"/>
              <a:ext cx="448" cy="227"/>
            </a:xfrm>
            <a:custGeom>
              <a:avLst/>
              <a:gdLst/>
              <a:ahLst/>
              <a:cxnLst>
                <a:cxn ang="0">
                  <a:pos x="1004" y="165"/>
                </a:cxn>
                <a:cxn ang="0">
                  <a:pos x="1040" y="220"/>
                </a:cxn>
                <a:cxn ang="0">
                  <a:pos x="1069" y="278"/>
                </a:cxn>
                <a:cxn ang="0">
                  <a:pos x="1091" y="341"/>
                </a:cxn>
                <a:cxn ang="0">
                  <a:pos x="1105" y="406"/>
                </a:cxn>
                <a:cxn ang="0">
                  <a:pos x="1112" y="472"/>
                </a:cxn>
                <a:cxn ang="0">
                  <a:pos x="1113" y="540"/>
                </a:cxn>
                <a:cxn ang="0">
                  <a:pos x="1107" y="611"/>
                </a:cxn>
                <a:cxn ang="0">
                  <a:pos x="1095" y="680"/>
                </a:cxn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36" y="2"/>
                </a:cxn>
                <a:cxn ang="0">
                  <a:pos x="664" y="4"/>
                </a:cxn>
                <a:cxn ang="0">
                  <a:pos x="692" y="8"/>
                </a:cxn>
                <a:cxn ang="0">
                  <a:pos x="719" y="14"/>
                </a:cxn>
                <a:cxn ang="0">
                  <a:pos x="746" y="19"/>
                </a:cxn>
                <a:cxn ang="0">
                  <a:pos x="772" y="27"/>
                </a:cxn>
                <a:cxn ang="0">
                  <a:pos x="797" y="36"/>
                </a:cxn>
                <a:cxn ang="0">
                  <a:pos x="823" y="45"/>
                </a:cxn>
                <a:cxn ang="0">
                  <a:pos x="847" y="57"/>
                </a:cxn>
                <a:cxn ang="0">
                  <a:pos x="872" y="69"/>
                </a:cxn>
                <a:cxn ang="0">
                  <a:pos x="895" y="83"/>
                </a:cxn>
                <a:cxn ang="0">
                  <a:pos x="919" y="97"/>
                </a:cxn>
                <a:cxn ang="0">
                  <a:pos x="941" y="113"/>
                </a:cxn>
                <a:cxn ang="0">
                  <a:pos x="963" y="129"/>
                </a:cxn>
                <a:cxn ang="0">
                  <a:pos x="984" y="147"/>
                </a:cxn>
                <a:cxn ang="0">
                  <a:pos x="1004" y="165"/>
                </a:cxn>
              </a:cxnLst>
              <a:rect l="0" t="0" r="r" b="b"/>
              <a:pathLst>
                <a:path w="1113" h="680">
                  <a:moveTo>
                    <a:pt x="1004" y="165"/>
                  </a:moveTo>
                  <a:lnTo>
                    <a:pt x="1040" y="220"/>
                  </a:lnTo>
                  <a:lnTo>
                    <a:pt x="1069" y="278"/>
                  </a:lnTo>
                  <a:lnTo>
                    <a:pt x="1091" y="341"/>
                  </a:lnTo>
                  <a:lnTo>
                    <a:pt x="1105" y="406"/>
                  </a:lnTo>
                  <a:lnTo>
                    <a:pt x="1112" y="472"/>
                  </a:lnTo>
                  <a:lnTo>
                    <a:pt x="1113" y="540"/>
                  </a:lnTo>
                  <a:lnTo>
                    <a:pt x="1107" y="611"/>
                  </a:lnTo>
                  <a:lnTo>
                    <a:pt x="1095" y="680"/>
                  </a:lnTo>
                  <a:lnTo>
                    <a:pt x="1" y="665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36" y="2"/>
                  </a:lnTo>
                  <a:lnTo>
                    <a:pt x="664" y="4"/>
                  </a:lnTo>
                  <a:lnTo>
                    <a:pt x="692" y="8"/>
                  </a:lnTo>
                  <a:lnTo>
                    <a:pt x="719" y="14"/>
                  </a:lnTo>
                  <a:lnTo>
                    <a:pt x="746" y="19"/>
                  </a:lnTo>
                  <a:lnTo>
                    <a:pt x="772" y="27"/>
                  </a:lnTo>
                  <a:lnTo>
                    <a:pt x="797" y="36"/>
                  </a:lnTo>
                  <a:lnTo>
                    <a:pt x="823" y="45"/>
                  </a:lnTo>
                  <a:lnTo>
                    <a:pt x="847" y="57"/>
                  </a:lnTo>
                  <a:lnTo>
                    <a:pt x="872" y="69"/>
                  </a:lnTo>
                  <a:lnTo>
                    <a:pt x="895" y="83"/>
                  </a:lnTo>
                  <a:lnTo>
                    <a:pt x="919" y="97"/>
                  </a:lnTo>
                  <a:lnTo>
                    <a:pt x="941" y="113"/>
                  </a:lnTo>
                  <a:lnTo>
                    <a:pt x="963" y="129"/>
                  </a:lnTo>
                  <a:lnTo>
                    <a:pt x="984" y="147"/>
                  </a:lnTo>
                  <a:lnTo>
                    <a:pt x="1004" y="165"/>
                  </a:lnTo>
                  <a:close/>
                </a:path>
              </a:pathLst>
            </a:custGeom>
            <a:solidFill>
              <a:srgbClr val="6B84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1" name="Freeform 7"/>
            <p:cNvSpPr>
              <a:spLocks/>
            </p:cNvSpPr>
            <p:nvPr/>
          </p:nvSpPr>
          <p:spPr bwMode="auto">
            <a:xfrm>
              <a:off x="1969" y="2294"/>
              <a:ext cx="434" cy="227"/>
            </a:xfrm>
            <a:custGeom>
              <a:avLst/>
              <a:gdLst/>
              <a:ahLst/>
              <a:cxnLst>
                <a:cxn ang="0">
                  <a:pos x="955" y="123"/>
                </a:cxn>
                <a:cxn ang="0">
                  <a:pos x="999" y="180"/>
                </a:cxn>
                <a:cxn ang="0">
                  <a:pos x="1033" y="241"/>
                </a:cxn>
                <a:cxn ang="0">
                  <a:pos x="1057" y="307"/>
                </a:cxn>
                <a:cxn ang="0">
                  <a:pos x="1073" y="377"/>
                </a:cxn>
                <a:cxn ang="0">
                  <a:pos x="1079" y="450"/>
                </a:cxn>
                <a:cxn ang="0">
                  <a:pos x="1076" y="526"/>
                </a:cxn>
                <a:cxn ang="0">
                  <a:pos x="1065" y="603"/>
                </a:cxn>
                <a:cxn ang="0">
                  <a:pos x="1048" y="680"/>
                </a:cxn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32" y="2"/>
                </a:cxn>
                <a:cxn ang="0">
                  <a:pos x="656" y="3"/>
                </a:cxn>
                <a:cxn ang="0">
                  <a:pos x="679" y="6"/>
                </a:cxn>
                <a:cxn ang="0">
                  <a:pos x="703" y="10"/>
                </a:cxn>
                <a:cxn ang="0">
                  <a:pos x="726" y="15"/>
                </a:cxn>
                <a:cxn ang="0">
                  <a:pos x="748" y="20"/>
                </a:cxn>
                <a:cxn ang="0">
                  <a:pos x="771" y="27"/>
                </a:cxn>
                <a:cxn ang="0">
                  <a:pos x="792" y="33"/>
                </a:cxn>
                <a:cxn ang="0">
                  <a:pos x="815" y="43"/>
                </a:cxn>
                <a:cxn ang="0">
                  <a:pos x="836" y="51"/>
                </a:cxn>
                <a:cxn ang="0">
                  <a:pos x="856" y="61"/>
                </a:cxn>
                <a:cxn ang="0">
                  <a:pos x="877" y="72"/>
                </a:cxn>
                <a:cxn ang="0">
                  <a:pos x="897" y="84"/>
                </a:cxn>
                <a:cxn ang="0">
                  <a:pos x="917" y="96"/>
                </a:cxn>
                <a:cxn ang="0">
                  <a:pos x="936" y="109"/>
                </a:cxn>
                <a:cxn ang="0">
                  <a:pos x="955" y="123"/>
                </a:cxn>
              </a:cxnLst>
              <a:rect l="0" t="0" r="r" b="b"/>
              <a:pathLst>
                <a:path w="1079" h="680">
                  <a:moveTo>
                    <a:pt x="955" y="123"/>
                  </a:moveTo>
                  <a:lnTo>
                    <a:pt x="999" y="180"/>
                  </a:lnTo>
                  <a:lnTo>
                    <a:pt x="1033" y="241"/>
                  </a:lnTo>
                  <a:lnTo>
                    <a:pt x="1057" y="307"/>
                  </a:lnTo>
                  <a:lnTo>
                    <a:pt x="1073" y="377"/>
                  </a:lnTo>
                  <a:lnTo>
                    <a:pt x="1079" y="450"/>
                  </a:lnTo>
                  <a:lnTo>
                    <a:pt x="1076" y="526"/>
                  </a:lnTo>
                  <a:lnTo>
                    <a:pt x="1065" y="603"/>
                  </a:lnTo>
                  <a:lnTo>
                    <a:pt x="1048" y="680"/>
                  </a:lnTo>
                  <a:lnTo>
                    <a:pt x="1" y="665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32" y="2"/>
                  </a:lnTo>
                  <a:lnTo>
                    <a:pt x="656" y="3"/>
                  </a:lnTo>
                  <a:lnTo>
                    <a:pt x="679" y="6"/>
                  </a:lnTo>
                  <a:lnTo>
                    <a:pt x="703" y="10"/>
                  </a:lnTo>
                  <a:lnTo>
                    <a:pt x="726" y="15"/>
                  </a:lnTo>
                  <a:lnTo>
                    <a:pt x="748" y="20"/>
                  </a:lnTo>
                  <a:lnTo>
                    <a:pt x="771" y="27"/>
                  </a:lnTo>
                  <a:lnTo>
                    <a:pt x="792" y="33"/>
                  </a:lnTo>
                  <a:lnTo>
                    <a:pt x="815" y="43"/>
                  </a:lnTo>
                  <a:lnTo>
                    <a:pt x="836" y="51"/>
                  </a:lnTo>
                  <a:lnTo>
                    <a:pt x="856" y="61"/>
                  </a:lnTo>
                  <a:lnTo>
                    <a:pt x="877" y="72"/>
                  </a:lnTo>
                  <a:lnTo>
                    <a:pt x="897" y="84"/>
                  </a:lnTo>
                  <a:lnTo>
                    <a:pt x="917" y="96"/>
                  </a:lnTo>
                  <a:lnTo>
                    <a:pt x="936" y="109"/>
                  </a:lnTo>
                  <a:lnTo>
                    <a:pt x="955" y="123"/>
                  </a:lnTo>
                  <a:close/>
                </a:path>
              </a:pathLst>
            </a:custGeom>
            <a:solidFill>
              <a:srgbClr val="728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2" name="Freeform 8"/>
            <p:cNvSpPr>
              <a:spLocks/>
            </p:cNvSpPr>
            <p:nvPr/>
          </p:nvSpPr>
          <p:spPr bwMode="auto">
            <a:xfrm>
              <a:off x="1969" y="2294"/>
              <a:ext cx="421" cy="227"/>
            </a:xfrm>
            <a:custGeom>
              <a:avLst/>
              <a:gdLst/>
              <a:ahLst/>
              <a:cxnLst>
                <a:cxn ang="0">
                  <a:pos x="908" y="91"/>
                </a:cxn>
                <a:cxn ang="0">
                  <a:pos x="961" y="148"/>
                </a:cxn>
                <a:cxn ang="0">
                  <a:pos x="1001" y="212"/>
                </a:cxn>
                <a:cxn ang="0">
                  <a:pos x="1028" y="281"/>
                </a:cxn>
                <a:cxn ang="0">
                  <a:pos x="1043" y="354"/>
                </a:cxn>
                <a:cxn ang="0">
                  <a:pos x="1045" y="432"/>
                </a:cxn>
                <a:cxn ang="0">
                  <a:pos x="1039" y="512"/>
                </a:cxn>
                <a:cxn ang="0">
                  <a:pos x="1024" y="595"/>
                </a:cxn>
                <a:cxn ang="0">
                  <a:pos x="1000" y="679"/>
                </a:cxn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28" y="0"/>
                </a:cxn>
                <a:cxn ang="0">
                  <a:pos x="650" y="2"/>
                </a:cxn>
                <a:cxn ang="0">
                  <a:pos x="670" y="4"/>
                </a:cxn>
                <a:cxn ang="0">
                  <a:pos x="688" y="7"/>
                </a:cxn>
                <a:cxn ang="0">
                  <a:pos x="708" y="11"/>
                </a:cxn>
                <a:cxn ang="0">
                  <a:pos x="728" y="15"/>
                </a:cxn>
                <a:cxn ang="0">
                  <a:pos x="747" y="20"/>
                </a:cxn>
                <a:cxn ang="0">
                  <a:pos x="767" y="25"/>
                </a:cxn>
                <a:cxn ang="0">
                  <a:pos x="785" y="31"/>
                </a:cxn>
                <a:cxn ang="0">
                  <a:pos x="803" y="37"/>
                </a:cxn>
                <a:cxn ang="0">
                  <a:pos x="821" y="45"/>
                </a:cxn>
                <a:cxn ang="0">
                  <a:pos x="840" y="53"/>
                </a:cxn>
                <a:cxn ang="0">
                  <a:pos x="857" y="61"/>
                </a:cxn>
                <a:cxn ang="0">
                  <a:pos x="875" y="71"/>
                </a:cxn>
                <a:cxn ang="0">
                  <a:pos x="891" y="80"/>
                </a:cxn>
                <a:cxn ang="0">
                  <a:pos x="908" y="91"/>
                </a:cxn>
              </a:cxnLst>
              <a:rect l="0" t="0" r="r" b="b"/>
              <a:pathLst>
                <a:path w="1045" h="679">
                  <a:moveTo>
                    <a:pt x="908" y="91"/>
                  </a:moveTo>
                  <a:lnTo>
                    <a:pt x="961" y="148"/>
                  </a:lnTo>
                  <a:lnTo>
                    <a:pt x="1001" y="212"/>
                  </a:lnTo>
                  <a:lnTo>
                    <a:pt x="1028" y="281"/>
                  </a:lnTo>
                  <a:lnTo>
                    <a:pt x="1043" y="354"/>
                  </a:lnTo>
                  <a:lnTo>
                    <a:pt x="1045" y="432"/>
                  </a:lnTo>
                  <a:lnTo>
                    <a:pt x="1039" y="512"/>
                  </a:lnTo>
                  <a:lnTo>
                    <a:pt x="1024" y="595"/>
                  </a:lnTo>
                  <a:lnTo>
                    <a:pt x="1000" y="679"/>
                  </a:lnTo>
                  <a:lnTo>
                    <a:pt x="1" y="665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28" y="0"/>
                  </a:lnTo>
                  <a:lnTo>
                    <a:pt x="650" y="2"/>
                  </a:lnTo>
                  <a:lnTo>
                    <a:pt x="670" y="4"/>
                  </a:lnTo>
                  <a:lnTo>
                    <a:pt x="688" y="7"/>
                  </a:lnTo>
                  <a:lnTo>
                    <a:pt x="708" y="11"/>
                  </a:lnTo>
                  <a:lnTo>
                    <a:pt x="728" y="15"/>
                  </a:lnTo>
                  <a:lnTo>
                    <a:pt x="747" y="20"/>
                  </a:lnTo>
                  <a:lnTo>
                    <a:pt x="767" y="25"/>
                  </a:lnTo>
                  <a:lnTo>
                    <a:pt x="785" y="31"/>
                  </a:lnTo>
                  <a:lnTo>
                    <a:pt x="803" y="37"/>
                  </a:lnTo>
                  <a:lnTo>
                    <a:pt x="821" y="45"/>
                  </a:lnTo>
                  <a:lnTo>
                    <a:pt x="840" y="53"/>
                  </a:lnTo>
                  <a:lnTo>
                    <a:pt x="857" y="61"/>
                  </a:lnTo>
                  <a:lnTo>
                    <a:pt x="875" y="71"/>
                  </a:lnTo>
                  <a:lnTo>
                    <a:pt x="891" y="80"/>
                  </a:lnTo>
                  <a:lnTo>
                    <a:pt x="908" y="91"/>
                  </a:lnTo>
                  <a:close/>
                </a:path>
              </a:pathLst>
            </a:custGeom>
            <a:solidFill>
              <a:srgbClr val="7791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3" name="Freeform 9"/>
            <p:cNvSpPr>
              <a:spLocks/>
            </p:cNvSpPr>
            <p:nvPr/>
          </p:nvSpPr>
          <p:spPr bwMode="auto">
            <a:xfrm>
              <a:off x="1969" y="2294"/>
              <a:ext cx="407" cy="227"/>
            </a:xfrm>
            <a:custGeom>
              <a:avLst/>
              <a:gdLst/>
              <a:ahLst/>
              <a:cxnLst>
                <a:cxn ang="0">
                  <a:pos x="867" y="67"/>
                </a:cxn>
                <a:cxn ang="0">
                  <a:pos x="928" y="124"/>
                </a:cxn>
                <a:cxn ang="0">
                  <a:pos x="972" y="189"/>
                </a:cxn>
                <a:cxn ang="0">
                  <a:pos x="999" y="261"/>
                </a:cxn>
                <a:cxn ang="0">
                  <a:pos x="1012" y="337"/>
                </a:cxn>
                <a:cxn ang="0">
                  <a:pos x="1012" y="418"/>
                </a:cxn>
                <a:cxn ang="0">
                  <a:pos x="1000" y="503"/>
                </a:cxn>
                <a:cxn ang="0">
                  <a:pos x="979" y="591"/>
                </a:cxn>
                <a:cxn ang="0">
                  <a:pos x="949" y="679"/>
                </a:cxn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26" y="0"/>
                </a:cxn>
                <a:cxn ang="0">
                  <a:pos x="643" y="2"/>
                </a:cxn>
                <a:cxn ang="0">
                  <a:pos x="659" y="3"/>
                </a:cxn>
                <a:cxn ang="0">
                  <a:pos x="676" y="6"/>
                </a:cxn>
                <a:cxn ang="0">
                  <a:pos x="694" y="8"/>
                </a:cxn>
                <a:cxn ang="0">
                  <a:pos x="710" y="11"/>
                </a:cxn>
                <a:cxn ang="0">
                  <a:pos x="727" y="15"/>
                </a:cxn>
                <a:cxn ang="0">
                  <a:pos x="743" y="19"/>
                </a:cxn>
                <a:cxn ang="0">
                  <a:pos x="759" y="23"/>
                </a:cxn>
                <a:cxn ang="0">
                  <a:pos x="775" y="28"/>
                </a:cxn>
                <a:cxn ang="0">
                  <a:pos x="791" y="33"/>
                </a:cxn>
                <a:cxn ang="0">
                  <a:pos x="807" y="39"/>
                </a:cxn>
                <a:cxn ang="0">
                  <a:pos x="821" y="45"/>
                </a:cxn>
                <a:cxn ang="0">
                  <a:pos x="837" y="52"/>
                </a:cxn>
                <a:cxn ang="0">
                  <a:pos x="852" y="59"/>
                </a:cxn>
                <a:cxn ang="0">
                  <a:pos x="867" y="67"/>
                </a:cxn>
              </a:cxnLst>
              <a:rect l="0" t="0" r="r" b="b"/>
              <a:pathLst>
                <a:path w="1012" h="679">
                  <a:moveTo>
                    <a:pt x="867" y="67"/>
                  </a:moveTo>
                  <a:lnTo>
                    <a:pt x="928" y="124"/>
                  </a:lnTo>
                  <a:lnTo>
                    <a:pt x="972" y="189"/>
                  </a:lnTo>
                  <a:lnTo>
                    <a:pt x="999" y="261"/>
                  </a:lnTo>
                  <a:lnTo>
                    <a:pt x="1012" y="337"/>
                  </a:lnTo>
                  <a:lnTo>
                    <a:pt x="1012" y="418"/>
                  </a:lnTo>
                  <a:lnTo>
                    <a:pt x="1000" y="503"/>
                  </a:lnTo>
                  <a:lnTo>
                    <a:pt x="979" y="591"/>
                  </a:lnTo>
                  <a:lnTo>
                    <a:pt x="949" y="679"/>
                  </a:lnTo>
                  <a:lnTo>
                    <a:pt x="1" y="665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26" y="0"/>
                  </a:lnTo>
                  <a:lnTo>
                    <a:pt x="643" y="2"/>
                  </a:lnTo>
                  <a:lnTo>
                    <a:pt x="659" y="3"/>
                  </a:lnTo>
                  <a:lnTo>
                    <a:pt x="676" y="6"/>
                  </a:lnTo>
                  <a:lnTo>
                    <a:pt x="694" y="8"/>
                  </a:lnTo>
                  <a:lnTo>
                    <a:pt x="710" y="11"/>
                  </a:lnTo>
                  <a:lnTo>
                    <a:pt x="727" y="15"/>
                  </a:lnTo>
                  <a:lnTo>
                    <a:pt x="743" y="19"/>
                  </a:lnTo>
                  <a:lnTo>
                    <a:pt x="759" y="23"/>
                  </a:lnTo>
                  <a:lnTo>
                    <a:pt x="775" y="28"/>
                  </a:lnTo>
                  <a:lnTo>
                    <a:pt x="791" y="33"/>
                  </a:lnTo>
                  <a:lnTo>
                    <a:pt x="807" y="39"/>
                  </a:lnTo>
                  <a:lnTo>
                    <a:pt x="821" y="45"/>
                  </a:lnTo>
                  <a:lnTo>
                    <a:pt x="837" y="52"/>
                  </a:lnTo>
                  <a:lnTo>
                    <a:pt x="852" y="59"/>
                  </a:lnTo>
                  <a:lnTo>
                    <a:pt x="867" y="67"/>
                  </a:lnTo>
                  <a:close/>
                </a:path>
              </a:pathLst>
            </a:custGeom>
            <a:solidFill>
              <a:srgbClr val="829B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4" name="Freeform 10"/>
            <p:cNvSpPr>
              <a:spLocks/>
            </p:cNvSpPr>
            <p:nvPr/>
          </p:nvSpPr>
          <p:spPr bwMode="auto">
            <a:xfrm>
              <a:off x="1969" y="2294"/>
              <a:ext cx="396" cy="226"/>
            </a:xfrm>
            <a:custGeom>
              <a:avLst/>
              <a:gdLst/>
              <a:ahLst/>
              <a:cxnLst>
                <a:cxn ang="0">
                  <a:pos x="828" y="48"/>
                </a:cxn>
                <a:cxn ang="0">
                  <a:pos x="831" y="49"/>
                </a:cxn>
                <a:cxn ang="0">
                  <a:pos x="832" y="51"/>
                </a:cxn>
                <a:cxn ang="0">
                  <a:pos x="835" y="53"/>
                </a:cxn>
                <a:cxn ang="0">
                  <a:pos x="837" y="55"/>
                </a:cxn>
                <a:cxn ang="0">
                  <a:pos x="904" y="112"/>
                </a:cxn>
                <a:cxn ang="0">
                  <a:pos x="949" y="177"/>
                </a:cxn>
                <a:cxn ang="0">
                  <a:pos x="975" y="249"/>
                </a:cxn>
                <a:cxn ang="0">
                  <a:pos x="984" y="326"/>
                </a:cxn>
                <a:cxn ang="0">
                  <a:pos x="977" y="410"/>
                </a:cxn>
                <a:cxn ang="0">
                  <a:pos x="960" y="496"/>
                </a:cxn>
                <a:cxn ang="0">
                  <a:pos x="932" y="585"/>
                </a:cxn>
                <a:cxn ang="0">
                  <a:pos x="897" y="677"/>
                </a:cxn>
                <a:cxn ang="0">
                  <a:pos x="1" y="665"/>
                </a:cxn>
                <a:cxn ang="0">
                  <a:pos x="0" y="661"/>
                </a:cxn>
                <a:cxn ang="0">
                  <a:pos x="0" y="659"/>
                </a:cxn>
                <a:cxn ang="0">
                  <a:pos x="0" y="655"/>
                </a:cxn>
                <a:cxn ang="0">
                  <a:pos x="0" y="652"/>
                </a:cxn>
                <a:cxn ang="0">
                  <a:pos x="2" y="584"/>
                </a:cxn>
                <a:cxn ang="0">
                  <a:pos x="12" y="519"/>
                </a:cxn>
                <a:cxn ang="0">
                  <a:pos x="28" y="456"/>
                </a:cxn>
                <a:cxn ang="0">
                  <a:pos x="48" y="397"/>
                </a:cxn>
                <a:cxn ang="0">
                  <a:pos x="73" y="339"/>
                </a:cxn>
                <a:cxn ang="0">
                  <a:pos x="103" y="285"/>
                </a:cxn>
                <a:cxn ang="0">
                  <a:pos x="138" y="234"/>
                </a:cxn>
                <a:cxn ang="0">
                  <a:pos x="178" y="188"/>
                </a:cxn>
                <a:cxn ang="0">
                  <a:pos x="221" y="145"/>
                </a:cxn>
                <a:cxn ang="0">
                  <a:pos x="269" y="108"/>
                </a:cxn>
                <a:cxn ang="0">
                  <a:pos x="318" y="76"/>
                </a:cxn>
                <a:cxn ang="0">
                  <a:pos x="371" y="48"/>
                </a:cxn>
                <a:cxn ang="0">
                  <a:pos x="427" y="27"/>
                </a:cxn>
                <a:cxn ang="0">
                  <a:pos x="486" y="12"/>
                </a:cxn>
                <a:cxn ang="0">
                  <a:pos x="546" y="3"/>
                </a:cxn>
                <a:cxn ang="0">
                  <a:pos x="608" y="0"/>
                </a:cxn>
                <a:cxn ang="0">
                  <a:pos x="623" y="0"/>
                </a:cxn>
                <a:cxn ang="0">
                  <a:pos x="638" y="2"/>
                </a:cxn>
                <a:cxn ang="0">
                  <a:pos x="651" y="3"/>
                </a:cxn>
                <a:cxn ang="0">
                  <a:pos x="666" y="4"/>
                </a:cxn>
                <a:cxn ang="0">
                  <a:pos x="679" y="6"/>
                </a:cxn>
                <a:cxn ang="0">
                  <a:pos x="694" y="8"/>
                </a:cxn>
                <a:cxn ang="0">
                  <a:pos x="707" y="11"/>
                </a:cxn>
                <a:cxn ang="0">
                  <a:pos x="722" y="14"/>
                </a:cxn>
                <a:cxn ang="0">
                  <a:pos x="735" y="18"/>
                </a:cxn>
                <a:cxn ang="0">
                  <a:pos x="748" y="20"/>
                </a:cxn>
                <a:cxn ang="0">
                  <a:pos x="762" y="24"/>
                </a:cxn>
                <a:cxn ang="0">
                  <a:pos x="775" y="28"/>
                </a:cxn>
                <a:cxn ang="0">
                  <a:pos x="788" y="33"/>
                </a:cxn>
                <a:cxn ang="0">
                  <a:pos x="801" y="37"/>
                </a:cxn>
                <a:cxn ang="0">
                  <a:pos x="815" y="43"/>
                </a:cxn>
                <a:cxn ang="0">
                  <a:pos x="828" y="48"/>
                </a:cxn>
              </a:cxnLst>
              <a:rect l="0" t="0" r="r" b="b"/>
              <a:pathLst>
                <a:path w="984" h="677">
                  <a:moveTo>
                    <a:pt x="828" y="48"/>
                  </a:moveTo>
                  <a:lnTo>
                    <a:pt x="831" y="49"/>
                  </a:lnTo>
                  <a:lnTo>
                    <a:pt x="832" y="51"/>
                  </a:lnTo>
                  <a:lnTo>
                    <a:pt x="835" y="53"/>
                  </a:lnTo>
                  <a:lnTo>
                    <a:pt x="837" y="55"/>
                  </a:lnTo>
                  <a:lnTo>
                    <a:pt x="904" y="112"/>
                  </a:lnTo>
                  <a:lnTo>
                    <a:pt x="949" y="177"/>
                  </a:lnTo>
                  <a:lnTo>
                    <a:pt x="975" y="249"/>
                  </a:lnTo>
                  <a:lnTo>
                    <a:pt x="984" y="326"/>
                  </a:lnTo>
                  <a:lnTo>
                    <a:pt x="977" y="410"/>
                  </a:lnTo>
                  <a:lnTo>
                    <a:pt x="960" y="496"/>
                  </a:lnTo>
                  <a:lnTo>
                    <a:pt x="932" y="585"/>
                  </a:lnTo>
                  <a:lnTo>
                    <a:pt x="897" y="677"/>
                  </a:lnTo>
                  <a:lnTo>
                    <a:pt x="1" y="665"/>
                  </a:lnTo>
                  <a:lnTo>
                    <a:pt x="0" y="661"/>
                  </a:lnTo>
                  <a:lnTo>
                    <a:pt x="0" y="659"/>
                  </a:lnTo>
                  <a:lnTo>
                    <a:pt x="0" y="655"/>
                  </a:lnTo>
                  <a:lnTo>
                    <a:pt x="0" y="652"/>
                  </a:lnTo>
                  <a:lnTo>
                    <a:pt x="2" y="584"/>
                  </a:lnTo>
                  <a:lnTo>
                    <a:pt x="12" y="519"/>
                  </a:lnTo>
                  <a:lnTo>
                    <a:pt x="28" y="456"/>
                  </a:lnTo>
                  <a:lnTo>
                    <a:pt x="48" y="397"/>
                  </a:lnTo>
                  <a:lnTo>
                    <a:pt x="73" y="339"/>
                  </a:lnTo>
                  <a:lnTo>
                    <a:pt x="103" y="285"/>
                  </a:lnTo>
                  <a:lnTo>
                    <a:pt x="138" y="234"/>
                  </a:lnTo>
                  <a:lnTo>
                    <a:pt x="178" y="188"/>
                  </a:lnTo>
                  <a:lnTo>
                    <a:pt x="221" y="145"/>
                  </a:lnTo>
                  <a:lnTo>
                    <a:pt x="269" y="108"/>
                  </a:lnTo>
                  <a:lnTo>
                    <a:pt x="318" y="76"/>
                  </a:lnTo>
                  <a:lnTo>
                    <a:pt x="371" y="48"/>
                  </a:lnTo>
                  <a:lnTo>
                    <a:pt x="427" y="27"/>
                  </a:lnTo>
                  <a:lnTo>
                    <a:pt x="486" y="12"/>
                  </a:lnTo>
                  <a:lnTo>
                    <a:pt x="546" y="3"/>
                  </a:lnTo>
                  <a:lnTo>
                    <a:pt x="608" y="0"/>
                  </a:lnTo>
                  <a:lnTo>
                    <a:pt x="623" y="0"/>
                  </a:lnTo>
                  <a:lnTo>
                    <a:pt x="638" y="2"/>
                  </a:lnTo>
                  <a:lnTo>
                    <a:pt x="651" y="3"/>
                  </a:lnTo>
                  <a:lnTo>
                    <a:pt x="666" y="4"/>
                  </a:lnTo>
                  <a:lnTo>
                    <a:pt x="679" y="6"/>
                  </a:lnTo>
                  <a:lnTo>
                    <a:pt x="694" y="8"/>
                  </a:lnTo>
                  <a:lnTo>
                    <a:pt x="707" y="11"/>
                  </a:lnTo>
                  <a:lnTo>
                    <a:pt x="722" y="14"/>
                  </a:lnTo>
                  <a:lnTo>
                    <a:pt x="735" y="18"/>
                  </a:lnTo>
                  <a:lnTo>
                    <a:pt x="748" y="20"/>
                  </a:lnTo>
                  <a:lnTo>
                    <a:pt x="762" y="24"/>
                  </a:lnTo>
                  <a:lnTo>
                    <a:pt x="775" y="28"/>
                  </a:lnTo>
                  <a:lnTo>
                    <a:pt x="788" y="33"/>
                  </a:lnTo>
                  <a:lnTo>
                    <a:pt x="801" y="37"/>
                  </a:lnTo>
                  <a:lnTo>
                    <a:pt x="815" y="43"/>
                  </a:lnTo>
                  <a:lnTo>
                    <a:pt x="828" y="48"/>
                  </a:lnTo>
                  <a:close/>
                </a:path>
              </a:pathLst>
            </a:custGeom>
            <a:solidFill>
              <a:srgbClr val="89A3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5" name="Freeform 11"/>
            <p:cNvSpPr>
              <a:spLocks/>
            </p:cNvSpPr>
            <p:nvPr/>
          </p:nvSpPr>
          <p:spPr bwMode="auto">
            <a:xfrm>
              <a:off x="1969" y="2294"/>
              <a:ext cx="383" cy="226"/>
            </a:xfrm>
            <a:custGeom>
              <a:avLst/>
              <a:gdLst/>
              <a:ahLst/>
              <a:cxnLst>
                <a:cxn ang="0">
                  <a:pos x="786" y="32"/>
                </a:cxn>
                <a:cxn ang="0">
                  <a:pos x="795" y="37"/>
                </a:cxn>
                <a:cxn ang="0">
                  <a:pos x="806" y="44"/>
                </a:cxn>
                <a:cxn ang="0">
                  <a:pos x="815" y="49"/>
                </a:cxn>
                <a:cxn ang="0">
                  <a:pos x="825" y="56"/>
                </a:cxn>
                <a:cxn ang="0">
                  <a:pos x="889" y="113"/>
                </a:cxn>
                <a:cxn ang="0">
                  <a:pos x="930" y="178"/>
                </a:cxn>
                <a:cxn ang="0">
                  <a:pos x="950" y="249"/>
                </a:cxn>
                <a:cxn ang="0">
                  <a:pos x="951" y="326"/>
                </a:cxn>
                <a:cxn ang="0">
                  <a:pos x="939" y="409"/>
                </a:cxn>
                <a:cxn ang="0">
                  <a:pos x="914" y="495"/>
                </a:cxn>
                <a:cxn ang="0">
                  <a:pos x="882" y="584"/>
                </a:cxn>
                <a:cxn ang="0">
                  <a:pos x="843" y="676"/>
                </a:cxn>
                <a:cxn ang="0">
                  <a:pos x="2" y="665"/>
                </a:cxn>
                <a:cxn ang="0">
                  <a:pos x="0" y="648"/>
                </a:cxn>
                <a:cxn ang="0">
                  <a:pos x="0" y="631"/>
                </a:cxn>
                <a:cxn ang="0">
                  <a:pos x="0" y="613"/>
                </a:cxn>
                <a:cxn ang="0">
                  <a:pos x="0" y="596"/>
                </a:cxn>
                <a:cxn ang="0">
                  <a:pos x="8" y="534"/>
                </a:cxn>
                <a:cxn ang="0">
                  <a:pos x="20" y="474"/>
                </a:cxn>
                <a:cxn ang="0">
                  <a:pos x="38" y="415"/>
                </a:cxn>
                <a:cxn ang="0">
                  <a:pos x="60" y="361"/>
                </a:cxn>
                <a:cxn ang="0">
                  <a:pos x="88" y="307"/>
                </a:cxn>
                <a:cxn ang="0">
                  <a:pos x="119" y="258"/>
                </a:cxn>
                <a:cxn ang="0">
                  <a:pos x="153" y="213"/>
                </a:cxn>
                <a:cxn ang="0">
                  <a:pos x="193" y="170"/>
                </a:cxn>
                <a:cxn ang="0">
                  <a:pos x="235" y="132"/>
                </a:cxn>
                <a:cxn ang="0">
                  <a:pos x="281" y="99"/>
                </a:cxn>
                <a:cxn ang="0">
                  <a:pos x="329" y="69"/>
                </a:cxn>
                <a:cxn ang="0">
                  <a:pos x="380" y="44"/>
                </a:cxn>
                <a:cxn ang="0">
                  <a:pos x="434" y="25"/>
                </a:cxn>
                <a:cxn ang="0">
                  <a:pos x="489" y="11"/>
                </a:cxn>
                <a:cxn ang="0">
                  <a:pos x="548" y="3"/>
                </a:cxn>
                <a:cxn ang="0">
                  <a:pos x="606" y="0"/>
                </a:cxn>
                <a:cxn ang="0">
                  <a:pos x="630" y="2"/>
                </a:cxn>
                <a:cxn ang="0">
                  <a:pos x="653" y="3"/>
                </a:cxn>
                <a:cxn ang="0">
                  <a:pos x="676" y="6"/>
                </a:cxn>
                <a:cxn ang="0">
                  <a:pos x="698" y="10"/>
                </a:cxn>
                <a:cxn ang="0">
                  <a:pos x="721" y="14"/>
                </a:cxn>
                <a:cxn ang="0">
                  <a:pos x="744" y="19"/>
                </a:cxn>
                <a:cxn ang="0">
                  <a:pos x="765" y="25"/>
                </a:cxn>
                <a:cxn ang="0">
                  <a:pos x="786" y="32"/>
                </a:cxn>
              </a:cxnLst>
              <a:rect l="0" t="0" r="r" b="b"/>
              <a:pathLst>
                <a:path w="951" h="676">
                  <a:moveTo>
                    <a:pt x="786" y="32"/>
                  </a:moveTo>
                  <a:lnTo>
                    <a:pt x="795" y="37"/>
                  </a:lnTo>
                  <a:lnTo>
                    <a:pt x="806" y="44"/>
                  </a:lnTo>
                  <a:lnTo>
                    <a:pt x="815" y="49"/>
                  </a:lnTo>
                  <a:lnTo>
                    <a:pt x="825" y="56"/>
                  </a:lnTo>
                  <a:lnTo>
                    <a:pt x="889" y="113"/>
                  </a:lnTo>
                  <a:lnTo>
                    <a:pt x="930" y="178"/>
                  </a:lnTo>
                  <a:lnTo>
                    <a:pt x="950" y="249"/>
                  </a:lnTo>
                  <a:lnTo>
                    <a:pt x="951" y="326"/>
                  </a:lnTo>
                  <a:lnTo>
                    <a:pt x="939" y="409"/>
                  </a:lnTo>
                  <a:lnTo>
                    <a:pt x="914" y="495"/>
                  </a:lnTo>
                  <a:lnTo>
                    <a:pt x="882" y="584"/>
                  </a:lnTo>
                  <a:lnTo>
                    <a:pt x="843" y="676"/>
                  </a:lnTo>
                  <a:lnTo>
                    <a:pt x="2" y="665"/>
                  </a:lnTo>
                  <a:lnTo>
                    <a:pt x="0" y="648"/>
                  </a:lnTo>
                  <a:lnTo>
                    <a:pt x="0" y="631"/>
                  </a:lnTo>
                  <a:lnTo>
                    <a:pt x="0" y="613"/>
                  </a:lnTo>
                  <a:lnTo>
                    <a:pt x="0" y="596"/>
                  </a:lnTo>
                  <a:lnTo>
                    <a:pt x="8" y="534"/>
                  </a:lnTo>
                  <a:lnTo>
                    <a:pt x="20" y="474"/>
                  </a:lnTo>
                  <a:lnTo>
                    <a:pt x="38" y="415"/>
                  </a:lnTo>
                  <a:lnTo>
                    <a:pt x="60" y="361"/>
                  </a:lnTo>
                  <a:lnTo>
                    <a:pt x="88" y="307"/>
                  </a:lnTo>
                  <a:lnTo>
                    <a:pt x="119" y="258"/>
                  </a:lnTo>
                  <a:lnTo>
                    <a:pt x="153" y="213"/>
                  </a:lnTo>
                  <a:lnTo>
                    <a:pt x="193" y="170"/>
                  </a:lnTo>
                  <a:lnTo>
                    <a:pt x="235" y="132"/>
                  </a:lnTo>
                  <a:lnTo>
                    <a:pt x="281" y="99"/>
                  </a:lnTo>
                  <a:lnTo>
                    <a:pt x="329" y="69"/>
                  </a:lnTo>
                  <a:lnTo>
                    <a:pt x="380" y="44"/>
                  </a:lnTo>
                  <a:lnTo>
                    <a:pt x="434" y="25"/>
                  </a:lnTo>
                  <a:lnTo>
                    <a:pt x="489" y="11"/>
                  </a:lnTo>
                  <a:lnTo>
                    <a:pt x="548" y="3"/>
                  </a:lnTo>
                  <a:lnTo>
                    <a:pt x="606" y="0"/>
                  </a:lnTo>
                  <a:lnTo>
                    <a:pt x="630" y="2"/>
                  </a:lnTo>
                  <a:lnTo>
                    <a:pt x="653" y="3"/>
                  </a:lnTo>
                  <a:lnTo>
                    <a:pt x="676" y="6"/>
                  </a:lnTo>
                  <a:lnTo>
                    <a:pt x="698" y="10"/>
                  </a:lnTo>
                  <a:lnTo>
                    <a:pt x="721" y="14"/>
                  </a:lnTo>
                  <a:lnTo>
                    <a:pt x="744" y="19"/>
                  </a:lnTo>
                  <a:lnTo>
                    <a:pt x="765" y="25"/>
                  </a:lnTo>
                  <a:lnTo>
                    <a:pt x="786" y="32"/>
                  </a:lnTo>
                  <a:close/>
                </a:path>
              </a:pathLst>
            </a:custGeom>
            <a:solidFill>
              <a:srgbClr val="8EA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6" name="Freeform 12"/>
            <p:cNvSpPr>
              <a:spLocks/>
            </p:cNvSpPr>
            <p:nvPr/>
          </p:nvSpPr>
          <p:spPr bwMode="auto">
            <a:xfrm>
              <a:off x="1971" y="2294"/>
              <a:ext cx="371" cy="226"/>
            </a:xfrm>
            <a:custGeom>
              <a:avLst/>
              <a:gdLst/>
              <a:ahLst/>
              <a:cxnLst>
                <a:cxn ang="0">
                  <a:pos x="742" y="20"/>
                </a:cxn>
                <a:cxn ang="0">
                  <a:pos x="751" y="24"/>
                </a:cxn>
                <a:cxn ang="0">
                  <a:pos x="759" y="28"/>
                </a:cxn>
                <a:cxn ang="0">
                  <a:pos x="768" y="32"/>
                </a:cxn>
                <a:cxn ang="0">
                  <a:pos x="776" y="37"/>
                </a:cxn>
                <a:cxn ang="0">
                  <a:pos x="785" y="41"/>
                </a:cxn>
                <a:cxn ang="0">
                  <a:pos x="793" y="47"/>
                </a:cxn>
                <a:cxn ang="0">
                  <a:pos x="801" y="52"/>
                </a:cxn>
                <a:cxn ang="0">
                  <a:pos x="809" y="57"/>
                </a:cxn>
                <a:cxn ang="0">
                  <a:pos x="844" y="85"/>
                </a:cxn>
                <a:cxn ang="0">
                  <a:pos x="872" y="115"/>
                </a:cxn>
                <a:cxn ang="0">
                  <a:pos x="892" y="147"/>
                </a:cxn>
                <a:cxn ang="0">
                  <a:pos x="907" y="180"/>
                </a:cxn>
                <a:cxn ang="0">
                  <a:pos x="916" y="214"/>
                </a:cxn>
                <a:cxn ang="0">
                  <a:pos x="920" y="250"/>
                </a:cxn>
                <a:cxn ang="0">
                  <a:pos x="919" y="287"/>
                </a:cxn>
                <a:cxn ang="0">
                  <a:pos x="915" y="326"/>
                </a:cxn>
                <a:cxn ang="0">
                  <a:pos x="905" y="366"/>
                </a:cxn>
                <a:cxn ang="0">
                  <a:pos x="893" y="407"/>
                </a:cxn>
                <a:cxn ang="0">
                  <a:pos x="879" y="450"/>
                </a:cxn>
                <a:cxn ang="0">
                  <a:pos x="863" y="494"/>
                </a:cxn>
                <a:cxn ang="0">
                  <a:pos x="844" y="538"/>
                </a:cxn>
                <a:cxn ang="0">
                  <a:pos x="824" y="583"/>
                </a:cxn>
                <a:cxn ang="0">
                  <a:pos x="804" y="629"/>
                </a:cxn>
                <a:cxn ang="0">
                  <a:pos x="784" y="676"/>
                </a:cxn>
                <a:cxn ang="0">
                  <a:pos x="1" y="665"/>
                </a:cxn>
                <a:cxn ang="0">
                  <a:pos x="0" y="628"/>
                </a:cxn>
                <a:cxn ang="0">
                  <a:pos x="0" y="589"/>
                </a:cxn>
                <a:cxn ang="0">
                  <a:pos x="1" y="552"/>
                </a:cxn>
                <a:cxn ang="0">
                  <a:pos x="6" y="514"/>
                </a:cxn>
                <a:cxn ang="0">
                  <a:pos x="20" y="459"/>
                </a:cxn>
                <a:cxn ang="0">
                  <a:pos x="37" y="406"/>
                </a:cxn>
                <a:cxn ang="0">
                  <a:pos x="58" y="355"/>
                </a:cxn>
                <a:cxn ang="0">
                  <a:pos x="82" y="307"/>
                </a:cxn>
                <a:cxn ang="0">
                  <a:pos x="111" y="262"/>
                </a:cxn>
                <a:cxn ang="0">
                  <a:pos x="142" y="220"/>
                </a:cxn>
                <a:cxn ang="0">
                  <a:pos x="178" y="180"/>
                </a:cxn>
                <a:cxn ang="0">
                  <a:pos x="215" y="144"/>
                </a:cxn>
                <a:cxn ang="0">
                  <a:pos x="255" y="112"/>
                </a:cxn>
                <a:cxn ang="0">
                  <a:pos x="299" y="83"/>
                </a:cxn>
                <a:cxn ang="0">
                  <a:pos x="345" y="57"/>
                </a:cxn>
                <a:cxn ang="0">
                  <a:pos x="393" y="37"/>
                </a:cxn>
                <a:cxn ang="0">
                  <a:pos x="442" y="20"/>
                </a:cxn>
                <a:cxn ang="0">
                  <a:pos x="492" y="10"/>
                </a:cxn>
                <a:cxn ang="0">
                  <a:pos x="546" y="2"/>
                </a:cxn>
                <a:cxn ang="0">
                  <a:pos x="600" y="0"/>
                </a:cxn>
                <a:cxn ang="0">
                  <a:pos x="618" y="2"/>
                </a:cxn>
                <a:cxn ang="0">
                  <a:pos x="636" y="2"/>
                </a:cxn>
                <a:cxn ang="0">
                  <a:pos x="654" y="4"/>
                </a:cxn>
                <a:cxn ang="0">
                  <a:pos x="672" y="6"/>
                </a:cxn>
                <a:cxn ang="0">
                  <a:pos x="690" y="10"/>
                </a:cxn>
                <a:cxn ang="0">
                  <a:pos x="707" y="12"/>
                </a:cxn>
                <a:cxn ang="0">
                  <a:pos x="724" y="16"/>
                </a:cxn>
                <a:cxn ang="0">
                  <a:pos x="742" y="20"/>
                </a:cxn>
              </a:cxnLst>
              <a:rect l="0" t="0" r="r" b="b"/>
              <a:pathLst>
                <a:path w="920" h="676">
                  <a:moveTo>
                    <a:pt x="742" y="20"/>
                  </a:moveTo>
                  <a:lnTo>
                    <a:pt x="751" y="24"/>
                  </a:lnTo>
                  <a:lnTo>
                    <a:pt x="759" y="28"/>
                  </a:lnTo>
                  <a:lnTo>
                    <a:pt x="768" y="32"/>
                  </a:lnTo>
                  <a:lnTo>
                    <a:pt x="776" y="37"/>
                  </a:lnTo>
                  <a:lnTo>
                    <a:pt x="785" y="41"/>
                  </a:lnTo>
                  <a:lnTo>
                    <a:pt x="793" y="47"/>
                  </a:lnTo>
                  <a:lnTo>
                    <a:pt x="801" y="52"/>
                  </a:lnTo>
                  <a:lnTo>
                    <a:pt x="809" y="57"/>
                  </a:lnTo>
                  <a:lnTo>
                    <a:pt x="844" y="85"/>
                  </a:lnTo>
                  <a:lnTo>
                    <a:pt x="872" y="115"/>
                  </a:lnTo>
                  <a:lnTo>
                    <a:pt x="892" y="147"/>
                  </a:lnTo>
                  <a:lnTo>
                    <a:pt x="907" y="180"/>
                  </a:lnTo>
                  <a:lnTo>
                    <a:pt x="916" y="214"/>
                  </a:lnTo>
                  <a:lnTo>
                    <a:pt x="920" y="250"/>
                  </a:lnTo>
                  <a:lnTo>
                    <a:pt x="919" y="287"/>
                  </a:lnTo>
                  <a:lnTo>
                    <a:pt x="915" y="326"/>
                  </a:lnTo>
                  <a:lnTo>
                    <a:pt x="905" y="366"/>
                  </a:lnTo>
                  <a:lnTo>
                    <a:pt x="893" y="407"/>
                  </a:lnTo>
                  <a:lnTo>
                    <a:pt x="879" y="450"/>
                  </a:lnTo>
                  <a:lnTo>
                    <a:pt x="863" y="494"/>
                  </a:lnTo>
                  <a:lnTo>
                    <a:pt x="844" y="538"/>
                  </a:lnTo>
                  <a:lnTo>
                    <a:pt x="824" y="583"/>
                  </a:lnTo>
                  <a:lnTo>
                    <a:pt x="804" y="629"/>
                  </a:lnTo>
                  <a:lnTo>
                    <a:pt x="784" y="676"/>
                  </a:lnTo>
                  <a:lnTo>
                    <a:pt x="1" y="665"/>
                  </a:lnTo>
                  <a:lnTo>
                    <a:pt x="0" y="628"/>
                  </a:lnTo>
                  <a:lnTo>
                    <a:pt x="0" y="589"/>
                  </a:lnTo>
                  <a:lnTo>
                    <a:pt x="1" y="552"/>
                  </a:lnTo>
                  <a:lnTo>
                    <a:pt x="6" y="514"/>
                  </a:lnTo>
                  <a:lnTo>
                    <a:pt x="20" y="459"/>
                  </a:lnTo>
                  <a:lnTo>
                    <a:pt x="37" y="406"/>
                  </a:lnTo>
                  <a:lnTo>
                    <a:pt x="58" y="355"/>
                  </a:lnTo>
                  <a:lnTo>
                    <a:pt x="82" y="307"/>
                  </a:lnTo>
                  <a:lnTo>
                    <a:pt x="111" y="262"/>
                  </a:lnTo>
                  <a:lnTo>
                    <a:pt x="142" y="220"/>
                  </a:lnTo>
                  <a:lnTo>
                    <a:pt x="178" y="180"/>
                  </a:lnTo>
                  <a:lnTo>
                    <a:pt x="215" y="144"/>
                  </a:lnTo>
                  <a:lnTo>
                    <a:pt x="255" y="112"/>
                  </a:lnTo>
                  <a:lnTo>
                    <a:pt x="299" y="83"/>
                  </a:lnTo>
                  <a:lnTo>
                    <a:pt x="345" y="57"/>
                  </a:lnTo>
                  <a:lnTo>
                    <a:pt x="393" y="37"/>
                  </a:lnTo>
                  <a:lnTo>
                    <a:pt x="442" y="20"/>
                  </a:lnTo>
                  <a:lnTo>
                    <a:pt x="492" y="10"/>
                  </a:lnTo>
                  <a:lnTo>
                    <a:pt x="546" y="2"/>
                  </a:lnTo>
                  <a:lnTo>
                    <a:pt x="600" y="0"/>
                  </a:lnTo>
                  <a:lnTo>
                    <a:pt x="618" y="2"/>
                  </a:lnTo>
                  <a:lnTo>
                    <a:pt x="636" y="2"/>
                  </a:lnTo>
                  <a:lnTo>
                    <a:pt x="654" y="4"/>
                  </a:lnTo>
                  <a:lnTo>
                    <a:pt x="672" y="6"/>
                  </a:lnTo>
                  <a:lnTo>
                    <a:pt x="690" y="10"/>
                  </a:lnTo>
                  <a:lnTo>
                    <a:pt x="707" y="12"/>
                  </a:lnTo>
                  <a:lnTo>
                    <a:pt x="724" y="16"/>
                  </a:lnTo>
                  <a:lnTo>
                    <a:pt x="742" y="20"/>
                  </a:lnTo>
                  <a:close/>
                </a:path>
              </a:pathLst>
            </a:custGeom>
            <a:solidFill>
              <a:srgbClr val="93ADA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7" name="Freeform 13"/>
            <p:cNvSpPr>
              <a:spLocks/>
            </p:cNvSpPr>
            <p:nvPr/>
          </p:nvSpPr>
          <p:spPr bwMode="auto">
            <a:xfrm>
              <a:off x="1973" y="2294"/>
              <a:ext cx="360" cy="225"/>
            </a:xfrm>
            <a:custGeom>
              <a:avLst/>
              <a:gdLst/>
              <a:ahLst/>
              <a:cxnLst>
                <a:cxn ang="0">
                  <a:pos x="697" y="11"/>
                </a:cxn>
                <a:cxn ang="0">
                  <a:pos x="710" y="15"/>
                </a:cxn>
                <a:cxn ang="0">
                  <a:pos x="724" y="20"/>
                </a:cxn>
                <a:cxn ang="0">
                  <a:pos x="737" y="25"/>
                </a:cxn>
                <a:cxn ang="0">
                  <a:pos x="749" y="31"/>
                </a:cxn>
                <a:cxn ang="0">
                  <a:pos x="761" y="37"/>
                </a:cxn>
                <a:cxn ang="0">
                  <a:pos x="773" y="44"/>
                </a:cxn>
                <a:cxn ang="0">
                  <a:pos x="785" y="51"/>
                </a:cxn>
                <a:cxn ang="0">
                  <a:pos x="797" y="59"/>
                </a:cxn>
                <a:cxn ang="0">
                  <a:pos x="831" y="87"/>
                </a:cxn>
                <a:cxn ang="0">
                  <a:pos x="857" y="116"/>
                </a:cxn>
                <a:cxn ang="0">
                  <a:pos x="875" y="148"/>
                </a:cxn>
                <a:cxn ang="0">
                  <a:pos x="887" y="180"/>
                </a:cxn>
                <a:cxn ang="0">
                  <a:pos x="893" y="214"/>
                </a:cxn>
                <a:cxn ang="0">
                  <a:pos x="893" y="250"/>
                </a:cxn>
                <a:cxn ang="0">
                  <a:pos x="887" y="287"/>
                </a:cxn>
                <a:cxn ang="0">
                  <a:pos x="879" y="325"/>
                </a:cxn>
                <a:cxn ang="0">
                  <a:pos x="866" y="365"/>
                </a:cxn>
                <a:cxn ang="0">
                  <a:pos x="850" y="406"/>
                </a:cxn>
                <a:cxn ang="0">
                  <a:pos x="833" y="447"/>
                </a:cxn>
                <a:cxn ang="0">
                  <a:pos x="813" y="491"/>
                </a:cxn>
                <a:cxn ang="0">
                  <a:pos x="791" y="535"/>
                </a:cxn>
                <a:cxn ang="0">
                  <a:pos x="770" y="580"/>
                </a:cxn>
                <a:cxn ang="0">
                  <a:pos x="749" y="627"/>
                </a:cxn>
                <a:cxn ang="0">
                  <a:pos x="729" y="675"/>
                </a:cxn>
                <a:cxn ang="0">
                  <a:pos x="3" y="665"/>
                </a:cxn>
                <a:cxn ang="0">
                  <a:pos x="0" y="609"/>
                </a:cxn>
                <a:cxn ang="0">
                  <a:pos x="3" y="552"/>
                </a:cxn>
                <a:cxn ang="0">
                  <a:pos x="11" y="495"/>
                </a:cxn>
                <a:cxn ang="0">
                  <a:pos x="23" y="439"/>
                </a:cxn>
                <a:cxn ang="0">
                  <a:pos x="40" y="391"/>
                </a:cxn>
                <a:cxn ang="0">
                  <a:pos x="60" y="346"/>
                </a:cxn>
                <a:cxn ang="0">
                  <a:pos x="83" y="302"/>
                </a:cxn>
                <a:cxn ang="0">
                  <a:pos x="109" y="261"/>
                </a:cxn>
                <a:cxn ang="0">
                  <a:pos x="137" y="222"/>
                </a:cxn>
                <a:cxn ang="0">
                  <a:pos x="169" y="186"/>
                </a:cxn>
                <a:cxn ang="0">
                  <a:pos x="204" y="152"/>
                </a:cxn>
                <a:cxn ang="0">
                  <a:pos x="240" y="121"/>
                </a:cxn>
                <a:cxn ang="0">
                  <a:pos x="279" y="93"/>
                </a:cxn>
                <a:cxn ang="0">
                  <a:pos x="320" y="69"/>
                </a:cxn>
                <a:cxn ang="0">
                  <a:pos x="363" y="48"/>
                </a:cxn>
                <a:cxn ang="0">
                  <a:pos x="407" y="31"/>
                </a:cxn>
                <a:cxn ang="0">
                  <a:pos x="453" y="18"/>
                </a:cxn>
                <a:cxn ang="0">
                  <a:pos x="500" y="7"/>
                </a:cxn>
                <a:cxn ang="0">
                  <a:pos x="549" y="2"/>
                </a:cxn>
                <a:cxn ang="0">
                  <a:pos x="598" y="0"/>
                </a:cxn>
                <a:cxn ang="0">
                  <a:pos x="610" y="0"/>
                </a:cxn>
                <a:cxn ang="0">
                  <a:pos x="624" y="2"/>
                </a:cxn>
                <a:cxn ang="0">
                  <a:pos x="636" y="2"/>
                </a:cxn>
                <a:cxn ang="0">
                  <a:pos x="648" y="3"/>
                </a:cxn>
                <a:cxn ang="0">
                  <a:pos x="661" y="4"/>
                </a:cxn>
                <a:cxn ang="0">
                  <a:pos x="673" y="7"/>
                </a:cxn>
                <a:cxn ang="0">
                  <a:pos x="685" y="8"/>
                </a:cxn>
                <a:cxn ang="0">
                  <a:pos x="697" y="11"/>
                </a:cxn>
              </a:cxnLst>
              <a:rect l="0" t="0" r="r" b="b"/>
              <a:pathLst>
                <a:path w="893" h="675">
                  <a:moveTo>
                    <a:pt x="697" y="11"/>
                  </a:moveTo>
                  <a:lnTo>
                    <a:pt x="710" y="15"/>
                  </a:lnTo>
                  <a:lnTo>
                    <a:pt x="724" y="20"/>
                  </a:lnTo>
                  <a:lnTo>
                    <a:pt x="737" y="25"/>
                  </a:lnTo>
                  <a:lnTo>
                    <a:pt x="749" y="31"/>
                  </a:lnTo>
                  <a:lnTo>
                    <a:pt x="761" y="37"/>
                  </a:lnTo>
                  <a:lnTo>
                    <a:pt x="773" y="44"/>
                  </a:lnTo>
                  <a:lnTo>
                    <a:pt x="785" y="51"/>
                  </a:lnTo>
                  <a:lnTo>
                    <a:pt x="797" y="59"/>
                  </a:lnTo>
                  <a:lnTo>
                    <a:pt x="831" y="87"/>
                  </a:lnTo>
                  <a:lnTo>
                    <a:pt x="857" y="116"/>
                  </a:lnTo>
                  <a:lnTo>
                    <a:pt x="875" y="148"/>
                  </a:lnTo>
                  <a:lnTo>
                    <a:pt x="887" y="180"/>
                  </a:lnTo>
                  <a:lnTo>
                    <a:pt x="893" y="214"/>
                  </a:lnTo>
                  <a:lnTo>
                    <a:pt x="893" y="250"/>
                  </a:lnTo>
                  <a:lnTo>
                    <a:pt x="887" y="287"/>
                  </a:lnTo>
                  <a:lnTo>
                    <a:pt x="879" y="325"/>
                  </a:lnTo>
                  <a:lnTo>
                    <a:pt x="866" y="365"/>
                  </a:lnTo>
                  <a:lnTo>
                    <a:pt x="850" y="406"/>
                  </a:lnTo>
                  <a:lnTo>
                    <a:pt x="833" y="447"/>
                  </a:lnTo>
                  <a:lnTo>
                    <a:pt x="813" y="491"/>
                  </a:lnTo>
                  <a:lnTo>
                    <a:pt x="791" y="535"/>
                  </a:lnTo>
                  <a:lnTo>
                    <a:pt x="770" y="580"/>
                  </a:lnTo>
                  <a:lnTo>
                    <a:pt x="749" y="627"/>
                  </a:lnTo>
                  <a:lnTo>
                    <a:pt x="729" y="675"/>
                  </a:lnTo>
                  <a:lnTo>
                    <a:pt x="3" y="665"/>
                  </a:lnTo>
                  <a:lnTo>
                    <a:pt x="0" y="609"/>
                  </a:lnTo>
                  <a:lnTo>
                    <a:pt x="3" y="552"/>
                  </a:lnTo>
                  <a:lnTo>
                    <a:pt x="11" y="495"/>
                  </a:lnTo>
                  <a:lnTo>
                    <a:pt x="23" y="439"/>
                  </a:lnTo>
                  <a:lnTo>
                    <a:pt x="40" y="391"/>
                  </a:lnTo>
                  <a:lnTo>
                    <a:pt x="60" y="346"/>
                  </a:lnTo>
                  <a:lnTo>
                    <a:pt x="83" y="302"/>
                  </a:lnTo>
                  <a:lnTo>
                    <a:pt x="109" y="261"/>
                  </a:lnTo>
                  <a:lnTo>
                    <a:pt x="137" y="222"/>
                  </a:lnTo>
                  <a:lnTo>
                    <a:pt x="169" y="186"/>
                  </a:lnTo>
                  <a:lnTo>
                    <a:pt x="204" y="152"/>
                  </a:lnTo>
                  <a:lnTo>
                    <a:pt x="240" y="121"/>
                  </a:lnTo>
                  <a:lnTo>
                    <a:pt x="279" y="93"/>
                  </a:lnTo>
                  <a:lnTo>
                    <a:pt x="320" y="69"/>
                  </a:lnTo>
                  <a:lnTo>
                    <a:pt x="363" y="48"/>
                  </a:lnTo>
                  <a:lnTo>
                    <a:pt x="407" y="31"/>
                  </a:lnTo>
                  <a:lnTo>
                    <a:pt x="453" y="18"/>
                  </a:lnTo>
                  <a:lnTo>
                    <a:pt x="500" y="7"/>
                  </a:lnTo>
                  <a:lnTo>
                    <a:pt x="549" y="2"/>
                  </a:lnTo>
                  <a:lnTo>
                    <a:pt x="598" y="0"/>
                  </a:lnTo>
                  <a:lnTo>
                    <a:pt x="610" y="0"/>
                  </a:lnTo>
                  <a:lnTo>
                    <a:pt x="624" y="2"/>
                  </a:lnTo>
                  <a:lnTo>
                    <a:pt x="636" y="2"/>
                  </a:lnTo>
                  <a:lnTo>
                    <a:pt x="648" y="3"/>
                  </a:lnTo>
                  <a:lnTo>
                    <a:pt x="661" y="4"/>
                  </a:lnTo>
                  <a:lnTo>
                    <a:pt x="673" y="7"/>
                  </a:lnTo>
                  <a:lnTo>
                    <a:pt x="685" y="8"/>
                  </a:lnTo>
                  <a:lnTo>
                    <a:pt x="697" y="11"/>
                  </a:lnTo>
                  <a:close/>
                </a:path>
              </a:pathLst>
            </a:custGeom>
            <a:solidFill>
              <a:srgbClr val="99B2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8" name="Freeform 14"/>
            <p:cNvSpPr>
              <a:spLocks/>
            </p:cNvSpPr>
            <p:nvPr/>
          </p:nvSpPr>
          <p:spPr bwMode="auto">
            <a:xfrm>
              <a:off x="1974" y="2294"/>
              <a:ext cx="349" cy="225"/>
            </a:xfrm>
            <a:custGeom>
              <a:avLst/>
              <a:gdLst/>
              <a:ahLst/>
              <a:cxnLst>
                <a:cxn ang="0">
                  <a:pos x="640" y="3"/>
                </a:cxn>
                <a:cxn ang="0">
                  <a:pos x="660" y="7"/>
                </a:cxn>
                <a:cxn ang="0">
                  <a:pos x="678" y="12"/>
                </a:cxn>
                <a:cxn ang="0">
                  <a:pos x="697" y="18"/>
                </a:cxn>
                <a:cxn ang="0">
                  <a:pos x="716" y="24"/>
                </a:cxn>
                <a:cxn ang="0">
                  <a:pos x="733" y="32"/>
                </a:cxn>
                <a:cxn ang="0">
                  <a:pos x="750" y="40"/>
                </a:cxn>
                <a:cxn ang="0">
                  <a:pos x="766" y="49"/>
                </a:cxn>
                <a:cxn ang="0">
                  <a:pos x="782" y="60"/>
                </a:cxn>
                <a:cxn ang="0">
                  <a:pos x="814" y="87"/>
                </a:cxn>
                <a:cxn ang="0">
                  <a:pos x="838" y="116"/>
                </a:cxn>
                <a:cxn ang="0">
                  <a:pos x="854" y="145"/>
                </a:cxn>
                <a:cxn ang="0">
                  <a:pos x="863" y="176"/>
                </a:cxn>
                <a:cxn ang="0">
                  <a:pos x="866" y="209"/>
                </a:cxn>
                <a:cxn ang="0">
                  <a:pos x="862" y="242"/>
                </a:cxn>
                <a:cxn ang="0">
                  <a:pos x="855" y="277"/>
                </a:cxn>
                <a:cxn ang="0">
                  <a:pos x="843" y="313"/>
                </a:cxn>
                <a:cxn ang="0">
                  <a:pos x="827" y="351"/>
                </a:cxn>
                <a:cxn ang="0">
                  <a:pos x="809" y="390"/>
                </a:cxn>
                <a:cxn ang="0">
                  <a:pos x="789" y="430"/>
                </a:cxn>
                <a:cxn ang="0">
                  <a:pos x="767" y="471"/>
                </a:cxn>
                <a:cxn ang="0">
                  <a:pos x="746" y="515"/>
                </a:cxn>
                <a:cxn ang="0">
                  <a:pos x="724" y="559"/>
                </a:cxn>
                <a:cxn ang="0">
                  <a:pos x="702" y="604"/>
                </a:cxn>
                <a:cxn ang="0">
                  <a:pos x="684" y="651"/>
                </a:cxn>
                <a:cxn ang="0">
                  <a:pos x="681" y="656"/>
                </a:cxn>
                <a:cxn ang="0">
                  <a:pos x="678" y="663"/>
                </a:cxn>
                <a:cxn ang="0">
                  <a:pos x="676" y="668"/>
                </a:cxn>
                <a:cxn ang="0">
                  <a:pos x="673" y="675"/>
                </a:cxn>
                <a:cxn ang="0">
                  <a:pos x="3" y="665"/>
                </a:cxn>
                <a:cxn ang="0">
                  <a:pos x="0" y="629"/>
                </a:cxn>
                <a:cxn ang="0">
                  <a:pos x="0" y="593"/>
                </a:cxn>
                <a:cxn ang="0">
                  <a:pos x="3" y="557"/>
                </a:cxn>
                <a:cxn ang="0">
                  <a:pos x="7" y="522"/>
                </a:cxn>
                <a:cxn ang="0">
                  <a:pos x="12" y="486"/>
                </a:cxn>
                <a:cxn ang="0">
                  <a:pos x="20" y="450"/>
                </a:cxn>
                <a:cxn ang="0">
                  <a:pos x="30" y="414"/>
                </a:cxn>
                <a:cxn ang="0">
                  <a:pos x="40" y="379"/>
                </a:cxn>
                <a:cxn ang="0">
                  <a:pos x="59" y="338"/>
                </a:cxn>
                <a:cxn ang="0">
                  <a:pos x="81" y="298"/>
                </a:cxn>
                <a:cxn ang="0">
                  <a:pos x="105" y="260"/>
                </a:cxn>
                <a:cxn ang="0">
                  <a:pos x="132" y="224"/>
                </a:cxn>
                <a:cxn ang="0">
                  <a:pos x="161" y="190"/>
                </a:cxn>
                <a:cxn ang="0">
                  <a:pos x="192" y="160"/>
                </a:cxn>
                <a:cxn ang="0">
                  <a:pos x="225" y="131"/>
                </a:cxn>
                <a:cxn ang="0">
                  <a:pos x="260" y="104"/>
                </a:cxn>
                <a:cxn ang="0">
                  <a:pos x="297" y="80"/>
                </a:cxn>
                <a:cxn ang="0">
                  <a:pos x="336" y="59"/>
                </a:cxn>
                <a:cxn ang="0">
                  <a:pos x="376" y="41"/>
                </a:cxn>
                <a:cxn ang="0">
                  <a:pos x="417" y="27"/>
                </a:cxn>
                <a:cxn ang="0">
                  <a:pos x="460" y="15"/>
                </a:cxn>
                <a:cxn ang="0">
                  <a:pos x="504" y="7"/>
                </a:cxn>
                <a:cxn ang="0">
                  <a:pos x="549" y="2"/>
                </a:cxn>
                <a:cxn ang="0">
                  <a:pos x="594" y="0"/>
                </a:cxn>
                <a:cxn ang="0">
                  <a:pos x="600" y="0"/>
                </a:cxn>
                <a:cxn ang="0">
                  <a:pos x="605" y="0"/>
                </a:cxn>
                <a:cxn ang="0">
                  <a:pos x="612" y="0"/>
                </a:cxn>
                <a:cxn ang="0">
                  <a:pos x="617" y="2"/>
                </a:cxn>
                <a:cxn ang="0">
                  <a:pos x="622" y="2"/>
                </a:cxn>
                <a:cxn ang="0">
                  <a:pos x="629" y="2"/>
                </a:cxn>
                <a:cxn ang="0">
                  <a:pos x="634" y="3"/>
                </a:cxn>
                <a:cxn ang="0">
                  <a:pos x="640" y="3"/>
                </a:cxn>
              </a:cxnLst>
              <a:rect l="0" t="0" r="r" b="b"/>
              <a:pathLst>
                <a:path w="866" h="675">
                  <a:moveTo>
                    <a:pt x="640" y="3"/>
                  </a:moveTo>
                  <a:lnTo>
                    <a:pt x="660" y="7"/>
                  </a:lnTo>
                  <a:lnTo>
                    <a:pt x="678" y="12"/>
                  </a:lnTo>
                  <a:lnTo>
                    <a:pt x="697" y="18"/>
                  </a:lnTo>
                  <a:lnTo>
                    <a:pt x="716" y="24"/>
                  </a:lnTo>
                  <a:lnTo>
                    <a:pt x="733" y="32"/>
                  </a:lnTo>
                  <a:lnTo>
                    <a:pt x="750" y="40"/>
                  </a:lnTo>
                  <a:lnTo>
                    <a:pt x="766" y="49"/>
                  </a:lnTo>
                  <a:lnTo>
                    <a:pt x="782" y="60"/>
                  </a:lnTo>
                  <a:lnTo>
                    <a:pt x="814" y="87"/>
                  </a:lnTo>
                  <a:lnTo>
                    <a:pt x="838" y="116"/>
                  </a:lnTo>
                  <a:lnTo>
                    <a:pt x="854" y="145"/>
                  </a:lnTo>
                  <a:lnTo>
                    <a:pt x="863" y="176"/>
                  </a:lnTo>
                  <a:lnTo>
                    <a:pt x="866" y="209"/>
                  </a:lnTo>
                  <a:lnTo>
                    <a:pt x="862" y="242"/>
                  </a:lnTo>
                  <a:lnTo>
                    <a:pt x="855" y="277"/>
                  </a:lnTo>
                  <a:lnTo>
                    <a:pt x="843" y="313"/>
                  </a:lnTo>
                  <a:lnTo>
                    <a:pt x="827" y="351"/>
                  </a:lnTo>
                  <a:lnTo>
                    <a:pt x="809" y="390"/>
                  </a:lnTo>
                  <a:lnTo>
                    <a:pt x="789" y="430"/>
                  </a:lnTo>
                  <a:lnTo>
                    <a:pt x="767" y="471"/>
                  </a:lnTo>
                  <a:lnTo>
                    <a:pt x="746" y="515"/>
                  </a:lnTo>
                  <a:lnTo>
                    <a:pt x="724" y="559"/>
                  </a:lnTo>
                  <a:lnTo>
                    <a:pt x="702" y="604"/>
                  </a:lnTo>
                  <a:lnTo>
                    <a:pt x="684" y="651"/>
                  </a:lnTo>
                  <a:lnTo>
                    <a:pt x="681" y="656"/>
                  </a:lnTo>
                  <a:lnTo>
                    <a:pt x="678" y="663"/>
                  </a:lnTo>
                  <a:lnTo>
                    <a:pt x="676" y="668"/>
                  </a:lnTo>
                  <a:lnTo>
                    <a:pt x="673" y="675"/>
                  </a:lnTo>
                  <a:lnTo>
                    <a:pt x="3" y="665"/>
                  </a:lnTo>
                  <a:lnTo>
                    <a:pt x="0" y="629"/>
                  </a:lnTo>
                  <a:lnTo>
                    <a:pt x="0" y="593"/>
                  </a:lnTo>
                  <a:lnTo>
                    <a:pt x="3" y="557"/>
                  </a:lnTo>
                  <a:lnTo>
                    <a:pt x="7" y="522"/>
                  </a:lnTo>
                  <a:lnTo>
                    <a:pt x="12" y="486"/>
                  </a:lnTo>
                  <a:lnTo>
                    <a:pt x="20" y="450"/>
                  </a:lnTo>
                  <a:lnTo>
                    <a:pt x="30" y="414"/>
                  </a:lnTo>
                  <a:lnTo>
                    <a:pt x="40" y="379"/>
                  </a:lnTo>
                  <a:lnTo>
                    <a:pt x="59" y="338"/>
                  </a:lnTo>
                  <a:lnTo>
                    <a:pt x="81" y="298"/>
                  </a:lnTo>
                  <a:lnTo>
                    <a:pt x="105" y="260"/>
                  </a:lnTo>
                  <a:lnTo>
                    <a:pt x="132" y="224"/>
                  </a:lnTo>
                  <a:lnTo>
                    <a:pt x="161" y="190"/>
                  </a:lnTo>
                  <a:lnTo>
                    <a:pt x="192" y="160"/>
                  </a:lnTo>
                  <a:lnTo>
                    <a:pt x="225" y="131"/>
                  </a:lnTo>
                  <a:lnTo>
                    <a:pt x="260" y="104"/>
                  </a:lnTo>
                  <a:lnTo>
                    <a:pt x="297" y="80"/>
                  </a:lnTo>
                  <a:lnTo>
                    <a:pt x="336" y="59"/>
                  </a:lnTo>
                  <a:lnTo>
                    <a:pt x="376" y="41"/>
                  </a:lnTo>
                  <a:lnTo>
                    <a:pt x="417" y="27"/>
                  </a:lnTo>
                  <a:lnTo>
                    <a:pt x="460" y="15"/>
                  </a:lnTo>
                  <a:lnTo>
                    <a:pt x="504" y="7"/>
                  </a:lnTo>
                  <a:lnTo>
                    <a:pt x="549" y="2"/>
                  </a:lnTo>
                  <a:lnTo>
                    <a:pt x="594" y="0"/>
                  </a:lnTo>
                  <a:lnTo>
                    <a:pt x="600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7" y="2"/>
                  </a:lnTo>
                  <a:lnTo>
                    <a:pt x="622" y="2"/>
                  </a:lnTo>
                  <a:lnTo>
                    <a:pt x="629" y="2"/>
                  </a:lnTo>
                  <a:lnTo>
                    <a:pt x="634" y="3"/>
                  </a:lnTo>
                  <a:lnTo>
                    <a:pt x="640" y="3"/>
                  </a:lnTo>
                  <a:close/>
                </a:path>
              </a:pathLst>
            </a:custGeom>
            <a:solidFill>
              <a:srgbClr val="9EB7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19" name="Freeform 15"/>
            <p:cNvSpPr>
              <a:spLocks/>
            </p:cNvSpPr>
            <p:nvPr/>
          </p:nvSpPr>
          <p:spPr bwMode="auto">
            <a:xfrm>
              <a:off x="1976" y="2295"/>
              <a:ext cx="337" cy="224"/>
            </a:xfrm>
            <a:custGeom>
              <a:avLst/>
              <a:gdLst/>
              <a:ahLst/>
              <a:cxnLst>
                <a:cxn ang="0">
                  <a:pos x="548" y="0"/>
                </a:cxn>
                <a:cxn ang="0">
                  <a:pos x="564" y="0"/>
                </a:cxn>
                <a:cxn ang="0">
                  <a:pos x="578" y="0"/>
                </a:cxn>
                <a:cxn ang="0">
                  <a:pos x="594" y="1"/>
                </a:cxn>
                <a:cxn ang="0">
                  <a:pos x="609" y="2"/>
                </a:cxn>
                <a:cxn ang="0">
                  <a:pos x="624" y="4"/>
                </a:cxn>
                <a:cxn ang="0">
                  <a:pos x="638" y="6"/>
                </a:cxn>
                <a:cxn ang="0">
                  <a:pos x="653" y="9"/>
                </a:cxn>
                <a:cxn ang="0">
                  <a:pos x="668" y="13"/>
                </a:cxn>
                <a:cxn ang="0">
                  <a:pos x="681" y="17"/>
                </a:cxn>
                <a:cxn ang="0">
                  <a:pos x="694" y="21"/>
                </a:cxn>
                <a:cxn ang="0">
                  <a:pos x="708" y="26"/>
                </a:cxn>
                <a:cxn ang="0">
                  <a:pos x="721" y="31"/>
                </a:cxn>
                <a:cxn ang="0">
                  <a:pos x="733" y="38"/>
                </a:cxn>
                <a:cxn ang="0">
                  <a:pos x="746" y="45"/>
                </a:cxn>
                <a:cxn ang="0">
                  <a:pos x="757" y="51"/>
                </a:cxn>
                <a:cxn ang="0">
                  <a:pos x="769" y="59"/>
                </a:cxn>
                <a:cxn ang="0">
                  <a:pos x="799" y="86"/>
                </a:cxn>
                <a:cxn ang="0">
                  <a:pos x="821" y="113"/>
                </a:cxn>
                <a:cxn ang="0">
                  <a:pos x="833" y="141"/>
                </a:cxn>
                <a:cxn ang="0">
                  <a:pos x="839" y="170"/>
                </a:cxn>
                <a:cxn ang="0">
                  <a:pos x="839" y="200"/>
                </a:cxn>
                <a:cxn ang="0">
                  <a:pos x="833" y="231"/>
                </a:cxn>
                <a:cxn ang="0">
                  <a:pos x="822" y="264"/>
                </a:cxn>
                <a:cxn ang="0">
                  <a:pos x="807" y="297"/>
                </a:cxn>
                <a:cxn ang="0">
                  <a:pos x="789" y="333"/>
                </a:cxn>
                <a:cxn ang="0">
                  <a:pos x="769" y="369"/>
                </a:cxn>
                <a:cxn ang="0">
                  <a:pos x="746" y="408"/>
                </a:cxn>
                <a:cxn ang="0">
                  <a:pos x="724" y="446"/>
                </a:cxn>
                <a:cxn ang="0">
                  <a:pos x="701" y="488"/>
                </a:cxn>
                <a:cxn ang="0">
                  <a:pos x="678" y="530"/>
                </a:cxn>
                <a:cxn ang="0">
                  <a:pos x="657" y="574"/>
                </a:cxn>
                <a:cxn ang="0">
                  <a:pos x="638" y="619"/>
                </a:cxn>
                <a:cxn ang="0">
                  <a:pos x="633" y="633"/>
                </a:cxn>
                <a:cxn ang="0">
                  <a:pos x="629" y="645"/>
                </a:cxn>
                <a:cxn ang="0">
                  <a:pos x="624" y="658"/>
                </a:cxn>
                <a:cxn ang="0">
                  <a:pos x="618" y="671"/>
                </a:cxn>
                <a:cxn ang="0">
                  <a:pos x="3" y="663"/>
                </a:cxn>
                <a:cxn ang="0">
                  <a:pos x="0" y="622"/>
                </a:cxn>
                <a:cxn ang="0">
                  <a:pos x="2" y="579"/>
                </a:cxn>
                <a:cxn ang="0">
                  <a:pos x="6" y="537"/>
                </a:cxn>
                <a:cxn ang="0">
                  <a:pos x="11" y="494"/>
                </a:cxn>
                <a:cxn ang="0">
                  <a:pos x="19" y="452"/>
                </a:cxn>
                <a:cxn ang="0">
                  <a:pos x="31" y="409"/>
                </a:cxn>
                <a:cxn ang="0">
                  <a:pos x="43" y="368"/>
                </a:cxn>
                <a:cxn ang="0">
                  <a:pos x="59" y="328"/>
                </a:cxn>
                <a:cxn ang="0">
                  <a:pos x="77" y="293"/>
                </a:cxn>
                <a:cxn ang="0">
                  <a:pos x="99" y="260"/>
                </a:cxn>
                <a:cxn ang="0">
                  <a:pos x="123" y="230"/>
                </a:cxn>
                <a:cxn ang="0">
                  <a:pos x="147" y="199"/>
                </a:cxn>
                <a:cxn ang="0">
                  <a:pos x="173" y="171"/>
                </a:cxn>
                <a:cxn ang="0">
                  <a:pos x="201" y="145"/>
                </a:cxn>
                <a:cxn ang="0">
                  <a:pos x="231" y="121"/>
                </a:cxn>
                <a:cxn ang="0">
                  <a:pos x="261" y="98"/>
                </a:cxn>
                <a:cxn ang="0">
                  <a:pos x="293" y="78"/>
                </a:cxn>
                <a:cxn ang="0">
                  <a:pos x="327" y="59"/>
                </a:cxn>
                <a:cxn ang="0">
                  <a:pos x="361" y="43"/>
                </a:cxn>
                <a:cxn ang="0">
                  <a:pos x="397" y="30"/>
                </a:cxn>
                <a:cxn ang="0">
                  <a:pos x="433" y="18"/>
                </a:cxn>
                <a:cxn ang="0">
                  <a:pos x="470" y="9"/>
                </a:cxn>
                <a:cxn ang="0">
                  <a:pos x="509" y="4"/>
                </a:cxn>
                <a:cxn ang="0">
                  <a:pos x="548" y="0"/>
                </a:cxn>
              </a:cxnLst>
              <a:rect l="0" t="0" r="r" b="b"/>
              <a:pathLst>
                <a:path w="839" h="671">
                  <a:moveTo>
                    <a:pt x="548" y="0"/>
                  </a:moveTo>
                  <a:lnTo>
                    <a:pt x="564" y="0"/>
                  </a:lnTo>
                  <a:lnTo>
                    <a:pt x="578" y="0"/>
                  </a:lnTo>
                  <a:lnTo>
                    <a:pt x="594" y="1"/>
                  </a:lnTo>
                  <a:lnTo>
                    <a:pt x="609" y="2"/>
                  </a:lnTo>
                  <a:lnTo>
                    <a:pt x="624" y="4"/>
                  </a:lnTo>
                  <a:lnTo>
                    <a:pt x="638" y="6"/>
                  </a:lnTo>
                  <a:lnTo>
                    <a:pt x="653" y="9"/>
                  </a:lnTo>
                  <a:lnTo>
                    <a:pt x="668" y="13"/>
                  </a:lnTo>
                  <a:lnTo>
                    <a:pt x="681" y="17"/>
                  </a:lnTo>
                  <a:lnTo>
                    <a:pt x="694" y="21"/>
                  </a:lnTo>
                  <a:lnTo>
                    <a:pt x="708" y="26"/>
                  </a:lnTo>
                  <a:lnTo>
                    <a:pt x="721" y="31"/>
                  </a:lnTo>
                  <a:lnTo>
                    <a:pt x="733" y="38"/>
                  </a:lnTo>
                  <a:lnTo>
                    <a:pt x="746" y="45"/>
                  </a:lnTo>
                  <a:lnTo>
                    <a:pt x="757" y="51"/>
                  </a:lnTo>
                  <a:lnTo>
                    <a:pt x="769" y="59"/>
                  </a:lnTo>
                  <a:lnTo>
                    <a:pt x="799" y="86"/>
                  </a:lnTo>
                  <a:lnTo>
                    <a:pt x="821" y="113"/>
                  </a:lnTo>
                  <a:lnTo>
                    <a:pt x="833" y="141"/>
                  </a:lnTo>
                  <a:lnTo>
                    <a:pt x="839" y="170"/>
                  </a:lnTo>
                  <a:lnTo>
                    <a:pt x="839" y="200"/>
                  </a:lnTo>
                  <a:lnTo>
                    <a:pt x="833" y="231"/>
                  </a:lnTo>
                  <a:lnTo>
                    <a:pt x="822" y="264"/>
                  </a:lnTo>
                  <a:lnTo>
                    <a:pt x="807" y="297"/>
                  </a:lnTo>
                  <a:lnTo>
                    <a:pt x="789" y="333"/>
                  </a:lnTo>
                  <a:lnTo>
                    <a:pt x="769" y="369"/>
                  </a:lnTo>
                  <a:lnTo>
                    <a:pt x="746" y="408"/>
                  </a:lnTo>
                  <a:lnTo>
                    <a:pt x="724" y="446"/>
                  </a:lnTo>
                  <a:lnTo>
                    <a:pt x="701" y="488"/>
                  </a:lnTo>
                  <a:lnTo>
                    <a:pt x="678" y="530"/>
                  </a:lnTo>
                  <a:lnTo>
                    <a:pt x="657" y="574"/>
                  </a:lnTo>
                  <a:lnTo>
                    <a:pt x="638" y="619"/>
                  </a:lnTo>
                  <a:lnTo>
                    <a:pt x="633" y="633"/>
                  </a:lnTo>
                  <a:lnTo>
                    <a:pt x="629" y="645"/>
                  </a:lnTo>
                  <a:lnTo>
                    <a:pt x="624" y="658"/>
                  </a:lnTo>
                  <a:lnTo>
                    <a:pt x="618" y="671"/>
                  </a:lnTo>
                  <a:lnTo>
                    <a:pt x="3" y="663"/>
                  </a:lnTo>
                  <a:lnTo>
                    <a:pt x="0" y="622"/>
                  </a:lnTo>
                  <a:lnTo>
                    <a:pt x="2" y="579"/>
                  </a:lnTo>
                  <a:lnTo>
                    <a:pt x="6" y="537"/>
                  </a:lnTo>
                  <a:lnTo>
                    <a:pt x="11" y="494"/>
                  </a:lnTo>
                  <a:lnTo>
                    <a:pt x="19" y="452"/>
                  </a:lnTo>
                  <a:lnTo>
                    <a:pt x="31" y="409"/>
                  </a:lnTo>
                  <a:lnTo>
                    <a:pt x="43" y="368"/>
                  </a:lnTo>
                  <a:lnTo>
                    <a:pt x="59" y="328"/>
                  </a:lnTo>
                  <a:lnTo>
                    <a:pt x="77" y="293"/>
                  </a:lnTo>
                  <a:lnTo>
                    <a:pt x="99" y="260"/>
                  </a:lnTo>
                  <a:lnTo>
                    <a:pt x="123" y="230"/>
                  </a:lnTo>
                  <a:lnTo>
                    <a:pt x="147" y="199"/>
                  </a:lnTo>
                  <a:lnTo>
                    <a:pt x="173" y="171"/>
                  </a:lnTo>
                  <a:lnTo>
                    <a:pt x="201" y="145"/>
                  </a:lnTo>
                  <a:lnTo>
                    <a:pt x="231" y="121"/>
                  </a:lnTo>
                  <a:lnTo>
                    <a:pt x="261" y="98"/>
                  </a:lnTo>
                  <a:lnTo>
                    <a:pt x="293" y="78"/>
                  </a:lnTo>
                  <a:lnTo>
                    <a:pt x="327" y="59"/>
                  </a:lnTo>
                  <a:lnTo>
                    <a:pt x="361" y="43"/>
                  </a:lnTo>
                  <a:lnTo>
                    <a:pt x="397" y="30"/>
                  </a:lnTo>
                  <a:lnTo>
                    <a:pt x="433" y="18"/>
                  </a:lnTo>
                  <a:lnTo>
                    <a:pt x="470" y="9"/>
                  </a:lnTo>
                  <a:lnTo>
                    <a:pt x="509" y="4"/>
                  </a:lnTo>
                  <a:lnTo>
                    <a:pt x="548" y="0"/>
                  </a:lnTo>
                  <a:close/>
                </a:path>
              </a:pathLst>
            </a:custGeom>
            <a:solidFill>
              <a:srgbClr val="A3BC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0" name="Freeform 16"/>
            <p:cNvSpPr>
              <a:spLocks/>
            </p:cNvSpPr>
            <p:nvPr/>
          </p:nvSpPr>
          <p:spPr bwMode="auto">
            <a:xfrm>
              <a:off x="1977" y="2296"/>
              <a:ext cx="329" cy="223"/>
            </a:xfrm>
            <a:custGeom>
              <a:avLst/>
              <a:gdLst/>
              <a:ahLst/>
              <a:cxnLst>
                <a:cxn ang="0">
                  <a:pos x="388" y="27"/>
                </a:cxn>
                <a:cxn ang="0">
                  <a:pos x="413" y="19"/>
                </a:cxn>
                <a:cxn ang="0">
                  <a:pos x="438" y="13"/>
                </a:cxn>
                <a:cxn ang="0">
                  <a:pos x="464" y="8"/>
                </a:cxn>
                <a:cxn ang="0">
                  <a:pos x="488" y="4"/>
                </a:cxn>
                <a:cxn ang="0">
                  <a:pos x="513" y="1"/>
                </a:cxn>
                <a:cxn ang="0">
                  <a:pos x="538" y="0"/>
                </a:cxn>
                <a:cxn ang="0">
                  <a:pos x="562" y="0"/>
                </a:cxn>
                <a:cxn ang="0">
                  <a:pos x="586" y="1"/>
                </a:cxn>
                <a:cxn ang="0">
                  <a:pos x="610" y="2"/>
                </a:cxn>
                <a:cxn ang="0">
                  <a:pos x="633" y="6"/>
                </a:cxn>
                <a:cxn ang="0">
                  <a:pos x="656" y="12"/>
                </a:cxn>
                <a:cxn ang="0">
                  <a:pos x="677" y="18"/>
                </a:cxn>
                <a:cxn ang="0">
                  <a:pos x="698" y="26"/>
                </a:cxn>
                <a:cxn ang="0">
                  <a:pos x="717" y="35"/>
                </a:cxn>
                <a:cxn ang="0">
                  <a:pos x="737" y="46"/>
                </a:cxn>
                <a:cxn ang="0">
                  <a:pos x="754" y="58"/>
                </a:cxn>
                <a:cxn ang="0">
                  <a:pos x="782" y="83"/>
                </a:cxn>
                <a:cxn ang="0">
                  <a:pos x="801" y="109"/>
                </a:cxn>
                <a:cxn ang="0">
                  <a:pos x="811" y="135"/>
                </a:cxn>
                <a:cxn ang="0">
                  <a:pos x="815" y="162"/>
                </a:cxn>
                <a:cxn ang="0">
                  <a:pos x="811" y="190"/>
                </a:cxn>
                <a:cxn ang="0">
                  <a:pos x="803" y="219"/>
                </a:cxn>
                <a:cxn ang="0">
                  <a:pos x="789" y="250"/>
                </a:cxn>
                <a:cxn ang="0">
                  <a:pos x="771" y="281"/>
                </a:cxn>
                <a:cxn ang="0">
                  <a:pos x="752" y="313"/>
                </a:cxn>
                <a:cxn ang="0">
                  <a:pos x="728" y="348"/>
                </a:cxn>
                <a:cxn ang="0">
                  <a:pos x="704" y="383"/>
                </a:cxn>
                <a:cxn ang="0">
                  <a:pos x="680" y="420"/>
                </a:cxn>
                <a:cxn ang="0">
                  <a:pos x="656" y="458"/>
                </a:cxn>
                <a:cxn ang="0">
                  <a:pos x="633" y="498"/>
                </a:cxn>
                <a:cxn ang="0">
                  <a:pos x="612" y="541"/>
                </a:cxn>
                <a:cxn ang="0">
                  <a:pos x="594" y="585"/>
                </a:cxn>
                <a:cxn ang="0">
                  <a:pos x="588" y="605"/>
                </a:cxn>
                <a:cxn ang="0">
                  <a:pos x="580" y="626"/>
                </a:cxn>
                <a:cxn ang="0">
                  <a:pos x="572" y="646"/>
                </a:cxn>
                <a:cxn ang="0">
                  <a:pos x="564" y="667"/>
                </a:cxn>
                <a:cxn ang="0">
                  <a:pos x="3" y="659"/>
                </a:cxn>
                <a:cxn ang="0">
                  <a:pos x="0" y="613"/>
                </a:cxn>
                <a:cxn ang="0">
                  <a:pos x="2" y="565"/>
                </a:cxn>
                <a:cxn ang="0">
                  <a:pos x="7" y="517"/>
                </a:cxn>
                <a:cxn ang="0">
                  <a:pos x="15" y="469"/>
                </a:cxn>
                <a:cxn ang="0">
                  <a:pos x="26" y="421"/>
                </a:cxn>
                <a:cxn ang="0">
                  <a:pos x="40" y="375"/>
                </a:cxn>
                <a:cxn ang="0">
                  <a:pos x="57" y="329"/>
                </a:cxn>
                <a:cxn ang="0">
                  <a:pos x="76" y="285"/>
                </a:cxn>
                <a:cxn ang="0">
                  <a:pos x="91" y="263"/>
                </a:cxn>
                <a:cxn ang="0">
                  <a:pos x="105" y="242"/>
                </a:cxn>
                <a:cxn ang="0">
                  <a:pos x="121" y="222"/>
                </a:cxn>
                <a:cxn ang="0">
                  <a:pos x="139" y="202"/>
                </a:cxn>
                <a:cxn ang="0">
                  <a:pos x="156" y="182"/>
                </a:cxn>
                <a:cxn ang="0">
                  <a:pos x="173" y="163"/>
                </a:cxn>
                <a:cxn ang="0">
                  <a:pos x="192" y="146"/>
                </a:cxn>
                <a:cxn ang="0">
                  <a:pos x="212" y="129"/>
                </a:cxn>
                <a:cxn ang="0">
                  <a:pos x="232" y="113"/>
                </a:cxn>
                <a:cxn ang="0">
                  <a:pos x="253" y="98"/>
                </a:cxn>
                <a:cxn ang="0">
                  <a:pos x="273" y="83"/>
                </a:cxn>
                <a:cxn ang="0">
                  <a:pos x="296" y="70"/>
                </a:cxn>
                <a:cxn ang="0">
                  <a:pos x="319" y="58"/>
                </a:cxn>
                <a:cxn ang="0">
                  <a:pos x="341" y="47"/>
                </a:cxn>
                <a:cxn ang="0">
                  <a:pos x="364" y="37"/>
                </a:cxn>
                <a:cxn ang="0">
                  <a:pos x="388" y="27"/>
                </a:cxn>
              </a:cxnLst>
              <a:rect l="0" t="0" r="r" b="b"/>
              <a:pathLst>
                <a:path w="815" h="667">
                  <a:moveTo>
                    <a:pt x="388" y="27"/>
                  </a:moveTo>
                  <a:lnTo>
                    <a:pt x="413" y="19"/>
                  </a:lnTo>
                  <a:lnTo>
                    <a:pt x="438" y="13"/>
                  </a:lnTo>
                  <a:lnTo>
                    <a:pt x="464" y="8"/>
                  </a:lnTo>
                  <a:lnTo>
                    <a:pt x="488" y="4"/>
                  </a:lnTo>
                  <a:lnTo>
                    <a:pt x="513" y="1"/>
                  </a:lnTo>
                  <a:lnTo>
                    <a:pt x="538" y="0"/>
                  </a:lnTo>
                  <a:lnTo>
                    <a:pt x="562" y="0"/>
                  </a:lnTo>
                  <a:lnTo>
                    <a:pt x="586" y="1"/>
                  </a:lnTo>
                  <a:lnTo>
                    <a:pt x="610" y="2"/>
                  </a:lnTo>
                  <a:lnTo>
                    <a:pt x="633" y="6"/>
                  </a:lnTo>
                  <a:lnTo>
                    <a:pt x="656" y="12"/>
                  </a:lnTo>
                  <a:lnTo>
                    <a:pt x="677" y="18"/>
                  </a:lnTo>
                  <a:lnTo>
                    <a:pt x="698" y="26"/>
                  </a:lnTo>
                  <a:lnTo>
                    <a:pt x="717" y="35"/>
                  </a:lnTo>
                  <a:lnTo>
                    <a:pt x="737" y="46"/>
                  </a:lnTo>
                  <a:lnTo>
                    <a:pt x="754" y="58"/>
                  </a:lnTo>
                  <a:lnTo>
                    <a:pt x="782" y="83"/>
                  </a:lnTo>
                  <a:lnTo>
                    <a:pt x="801" y="109"/>
                  </a:lnTo>
                  <a:lnTo>
                    <a:pt x="811" y="135"/>
                  </a:lnTo>
                  <a:lnTo>
                    <a:pt x="815" y="162"/>
                  </a:lnTo>
                  <a:lnTo>
                    <a:pt x="811" y="190"/>
                  </a:lnTo>
                  <a:lnTo>
                    <a:pt x="803" y="219"/>
                  </a:lnTo>
                  <a:lnTo>
                    <a:pt x="789" y="250"/>
                  </a:lnTo>
                  <a:lnTo>
                    <a:pt x="771" y="281"/>
                  </a:lnTo>
                  <a:lnTo>
                    <a:pt x="752" y="313"/>
                  </a:lnTo>
                  <a:lnTo>
                    <a:pt x="728" y="348"/>
                  </a:lnTo>
                  <a:lnTo>
                    <a:pt x="704" y="383"/>
                  </a:lnTo>
                  <a:lnTo>
                    <a:pt x="680" y="420"/>
                  </a:lnTo>
                  <a:lnTo>
                    <a:pt x="656" y="458"/>
                  </a:lnTo>
                  <a:lnTo>
                    <a:pt x="633" y="498"/>
                  </a:lnTo>
                  <a:lnTo>
                    <a:pt x="612" y="541"/>
                  </a:lnTo>
                  <a:lnTo>
                    <a:pt x="594" y="585"/>
                  </a:lnTo>
                  <a:lnTo>
                    <a:pt x="588" y="605"/>
                  </a:lnTo>
                  <a:lnTo>
                    <a:pt x="580" y="626"/>
                  </a:lnTo>
                  <a:lnTo>
                    <a:pt x="572" y="646"/>
                  </a:lnTo>
                  <a:lnTo>
                    <a:pt x="564" y="667"/>
                  </a:lnTo>
                  <a:lnTo>
                    <a:pt x="3" y="659"/>
                  </a:lnTo>
                  <a:lnTo>
                    <a:pt x="0" y="613"/>
                  </a:lnTo>
                  <a:lnTo>
                    <a:pt x="2" y="565"/>
                  </a:lnTo>
                  <a:lnTo>
                    <a:pt x="7" y="517"/>
                  </a:lnTo>
                  <a:lnTo>
                    <a:pt x="15" y="469"/>
                  </a:lnTo>
                  <a:lnTo>
                    <a:pt x="26" y="421"/>
                  </a:lnTo>
                  <a:lnTo>
                    <a:pt x="40" y="375"/>
                  </a:lnTo>
                  <a:lnTo>
                    <a:pt x="57" y="329"/>
                  </a:lnTo>
                  <a:lnTo>
                    <a:pt x="76" y="285"/>
                  </a:lnTo>
                  <a:lnTo>
                    <a:pt x="91" y="263"/>
                  </a:lnTo>
                  <a:lnTo>
                    <a:pt x="105" y="242"/>
                  </a:lnTo>
                  <a:lnTo>
                    <a:pt x="121" y="222"/>
                  </a:lnTo>
                  <a:lnTo>
                    <a:pt x="139" y="202"/>
                  </a:lnTo>
                  <a:lnTo>
                    <a:pt x="156" y="182"/>
                  </a:lnTo>
                  <a:lnTo>
                    <a:pt x="173" y="163"/>
                  </a:lnTo>
                  <a:lnTo>
                    <a:pt x="192" y="146"/>
                  </a:lnTo>
                  <a:lnTo>
                    <a:pt x="212" y="129"/>
                  </a:lnTo>
                  <a:lnTo>
                    <a:pt x="232" y="113"/>
                  </a:lnTo>
                  <a:lnTo>
                    <a:pt x="253" y="98"/>
                  </a:lnTo>
                  <a:lnTo>
                    <a:pt x="273" y="83"/>
                  </a:lnTo>
                  <a:lnTo>
                    <a:pt x="296" y="70"/>
                  </a:lnTo>
                  <a:lnTo>
                    <a:pt x="319" y="58"/>
                  </a:lnTo>
                  <a:lnTo>
                    <a:pt x="341" y="47"/>
                  </a:lnTo>
                  <a:lnTo>
                    <a:pt x="364" y="37"/>
                  </a:lnTo>
                  <a:lnTo>
                    <a:pt x="388" y="27"/>
                  </a:lnTo>
                  <a:close/>
                </a:path>
              </a:pathLst>
            </a:custGeom>
            <a:solidFill>
              <a:srgbClr val="A5BF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1" name="Freeform 17"/>
            <p:cNvSpPr>
              <a:spLocks/>
            </p:cNvSpPr>
            <p:nvPr/>
          </p:nvSpPr>
          <p:spPr bwMode="auto">
            <a:xfrm>
              <a:off x="1979" y="2298"/>
              <a:ext cx="319" cy="220"/>
            </a:xfrm>
            <a:custGeom>
              <a:avLst/>
              <a:gdLst/>
              <a:ahLst/>
              <a:cxnLst>
                <a:cxn ang="0">
                  <a:pos x="89" y="257"/>
                </a:cxn>
                <a:cxn ang="0">
                  <a:pos x="91" y="254"/>
                </a:cxn>
                <a:cxn ang="0">
                  <a:pos x="92" y="251"/>
                </a:cxn>
                <a:cxn ang="0">
                  <a:pos x="93" y="249"/>
                </a:cxn>
                <a:cxn ang="0">
                  <a:pos x="95" y="246"/>
                </a:cxn>
                <a:cxn ang="0">
                  <a:pos x="113" y="221"/>
                </a:cxn>
                <a:cxn ang="0">
                  <a:pos x="135" y="195"/>
                </a:cxn>
                <a:cxn ang="0">
                  <a:pos x="156" y="171"/>
                </a:cxn>
                <a:cxn ang="0">
                  <a:pos x="179" y="149"/>
                </a:cxn>
                <a:cxn ang="0">
                  <a:pos x="201" y="129"/>
                </a:cxn>
                <a:cxn ang="0">
                  <a:pos x="227" y="109"/>
                </a:cxn>
                <a:cxn ang="0">
                  <a:pos x="252" y="90"/>
                </a:cxn>
                <a:cxn ang="0">
                  <a:pos x="279" y="73"/>
                </a:cxn>
                <a:cxn ang="0">
                  <a:pos x="308" y="57"/>
                </a:cxn>
                <a:cxn ang="0">
                  <a:pos x="339" y="44"/>
                </a:cxn>
                <a:cxn ang="0">
                  <a:pos x="369" y="32"/>
                </a:cxn>
                <a:cxn ang="0">
                  <a:pos x="400" y="22"/>
                </a:cxn>
                <a:cxn ang="0">
                  <a:pos x="432" y="13"/>
                </a:cxn>
                <a:cxn ang="0">
                  <a:pos x="464" y="7"/>
                </a:cxn>
                <a:cxn ang="0">
                  <a:pos x="494" y="3"/>
                </a:cxn>
                <a:cxn ang="0">
                  <a:pos x="526" y="0"/>
                </a:cxn>
                <a:cxn ang="0">
                  <a:pos x="557" y="0"/>
                </a:cxn>
                <a:cxn ang="0">
                  <a:pos x="586" y="1"/>
                </a:cxn>
                <a:cxn ang="0">
                  <a:pos x="616" y="4"/>
                </a:cxn>
                <a:cxn ang="0">
                  <a:pos x="644" y="9"/>
                </a:cxn>
                <a:cxn ang="0">
                  <a:pos x="670" y="17"/>
                </a:cxn>
                <a:cxn ang="0">
                  <a:pos x="694" y="28"/>
                </a:cxn>
                <a:cxn ang="0">
                  <a:pos x="718" y="40"/>
                </a:cxn>
                <a:cxn ang="0">
                  <a:pos x="740" y="54"/>
                </a:cxn>
                <a:cxn ang="0">
                  <a:pos x="766" y="78"/>
                </a:cxn>
                <a:cxn ang="0">
                  <a:pos x="782" y="102"/>
                </a:cxn>
                <a:cxn ang="0">
                  <a:pos x="790" y="128"/>
                </a:cxn>
                <a:cxn ang="0">
                  <a:pos x="791" y="153"/>
                </a:cxn>
                <a:cxn ang="0">
                  <a:pos x="785" y="178"/>
                </a:cxn>
                <a:cxn ang="0">
                  <a:pos x="773" y="205"/>
                </a:cxn>
                <a:cxn ang="0">
                  <a:pos x="757" y="233"/>
                </a:cxn>
                <a:cxn ang="0">
                  <a:pos x="737" y="262"/>
                </a:cxn>
                <a:cxn ang="0">
                  <a:pos x="713" y="292"/>
                </a:cxn>
                <a:cxn ang="0">
                  <a:pos x="688" y="324"/>
                </a:cxn>
                <a:cxn ang="0">
                  <a:pos x="662" y="358"/>
                </a:cxn>
                <a:cxn ang="0">
                  <a:pos x="636" y="392"/>
                </a:cxn>
                <a:cxn ang="0">
                  <a:pos x="610" y="428"/>
                </a:cxn>
                <a:cxn ang="0">
                  <a:pos x="588" y="467"/>
                </a:cxn>
                <a:cxn ang="0">
                  <a:pos x="568" y="508"/>
                </a:cxn>
                <a:cxn ang="0">
                  <a:pos x="550" y="550"/>
                </a:cxn>
                <a:cxn ang="0">
                  <a:pos x="541" y="577"/>
                </a:cxn>
                <a:cxn ang="0">
                  <a:pos x="532" y="605"/>
                </a:cxn>
                <a:cxn ang="0">
                  <a:pos x="521" y="633"/>
                </a:cxn>
                <a:cxn ang="0">
                  <a:pos x="512" y="661"/>
                </a:cxn>
                <a:cxn ang="0">
                  <a:pos x="2" y="654"/>
                </a:cxn>
                <a:cxn ang="0">
                  <a:pos x="0" y="604"/>
                </a:cxn>
                <a:cxn ang="0">
                  <a:pos x="2" y="553"/>
                </a:cxn>
                <a:cxn ang="0">
                  <a:pos x="8" y="501"/>
                </a:cxn>
                <a:cxn ang="0">
                  <a:pos x="18" y="451"/>
                </a:cxn>
                <a:cxn ang="0">
                  <a:pos x="31" y="400"/>
                </a:cxn>
                <a:cxn ang="0">
                  <a:pos x="48" y="350"/>
                </a:cxn>
                <a:cxn ang="0">
                  <a:pos x="67" y="302"/>
                </a:cxn>
                <a:cxn ang="0">
                  <a:pos x="89" y="257"/>
                </a:cxn>
              </a:cxnLst>
              <a:rect l="0" t="0" r="r" b="b"/>
              <a:pathLst>
                <a:path w="791" h="661">
                  <a:moveTo>
                    <a:pt x="89" y="257"/>
                  </a:moveTo>
                  <a:lnTo>
                    <a:pt x="91" y="254"/>
                  </a:lnTo>
                  <a:lnTo>
                    <a:pt x="92" y="251"/>
                  </a:lnTo>
                  <a:lnTo>
                    <a:pt x="93" y="249"/>
                  </a:lnTo>
                  <a:lnTo>
                    <a:pt x="95" y="246"/>
                  </a:lnTo>
                  <a:lnTo>
                    <a:pt x="113" y="221"/>
                  </a:lnTo>
                  <a:lnTo>
                    <a:pt x="135" y="195"/>
                  </a:lnTo>
                  <a:lnTo>
                    <a:pt x="156" y="171"/>
                  </a:lnTo>
                  <a:lnTo>
                    <a:pt x="179" y="149"/>
                  </a:lnTo>
                  <a:lnTo>
                    <a:pt x="201" y="129"/>
                  </a:lnTo>
                  <a:lnTo>
                    <a:pt x="227" y="109"/>
                  </a:lnTo>
                  <a:lnTo>
                    <a:pt x="252" y="90"/>
                  </a:lnTo>
                  <a:lnTo>
                    <a:pt x="279" y="73"/>
                  </a:lnTo>
                  <a:lnTo>
                    <a:pt x="308" y="57"/>
                  </a:lnTo>
                  <a:lnTo>
                    <a:pt x="339" y="44"/>
                  </a:lnTo>
                  <a:lnTo>
                    <a:pt x="369" y="32"/>
                  </a:lnTo>
                  <a:lnTo>
                    <a:pt x="400" y="22"/>
                  </a:lnTo>
                  <a:lnTo>
                    <a:pt x="432" y="13"/>
                  </a:lnTo>
                  <a:lnTo>
                    <a:pt x="464" y="7"/>
                  </a:lnTo>
                  <a:lnTo>
                    <a:pt x="494" y="3"/>
                  </a:lnTo>
                  <a:lnTo>
                    <a:pt x="526" y="0"/>
                  </a:lnTo>
                  <a:lnTo>
                    <a:pt x="557" y="0"/>
                  </a:lnTo>
                  <a:lnTo>
                    <a:pt x="586" y="1"/>
                  </a:lnTo>
                  <a:lnTo>
                    <a:pt x="616" y="4"/>
                  </a:lnTo>
                  <a:lnTo>
                    <a:pt x="644" y="9"/>
                  </a:lnTo>
                  <a:lnTo>
                    <a:pt x="670" y="17"/>
                  </a:lnTo>
                  <a:lnTo>
                    <a:pt x="694" y="28"/>
                  </a:lnTo>
                  <a:lnTo>
                    <a:pt x="718" y="40"/>
                  </a:lnTo>
                  <a:lnTo>
                    <a:pt x="740" y="54"/>
                  </a:lnTo>
                  <a:lnTo>
                    <a:pt x="766" y="78"/>
                  </a:lnTo>
                  <a:lnTo>
                    <a:pt x="782" y="102"/>
                  </a:lnTo>
                  <a:lnTo>
                    <a:pt x="790" y="128"/>
                  </a:lnTo>
                  <a:lnTo>
                    <a:pt x="791" y="153"/>
                  </a:lnTo>
                  <a:lnTo>
                    <a:pt x="785" y="178"/>
                  </a:lnTo>
                  <a:lnTo>
                    <a:pt x="773" y="205"/>
                  </a:lnTo>
                  <a:lnTo>
                    <a:pt x="757" y="233"/>
                  </a:lnTo>
                  <a:lnTo>
                    <a:pt x="737" y="262"/>
                  </a:lnTo>
                  <a:lnTo>
                    <a:pt x="713" y="292"/>
                  </a:lnTo>
                  <a:lnTo>
                    <a:pt x="688" y="324"/>
                  </a:lnTo>
                  <a:lnTo>
                    <a:pt x="662" y="358"/>
                  </a:lnTo>
                  <a:lnTo>
                    <a:pt x="636" y="392"/>
                  </a:lnTo>
                  <a:lnTo>
                    <a:pt x="610" y="428"/>
                  </a:lnTo>
                  <a:lnTo>
                    <a:pt x="588" y="467"/>
                  </a:lnTo>
                  <a:lnTo>
                    <a:pt x="568" y="508"/>
                  </a:lnTo>
                  <a:lnTo>
                    <a:pt x="550" y="550"/>
                  </a:lnTo>
                  <a:lnTo>
                    <a:pt x="541" y="577"/>
                  </a:lnTo>
                  <a:lnTo>
                    <a:pt x="532" y="605"/>
                  </a:lnTo>
                  <a:lnTo>
                    <a:pt x="521" y="633"/>
                  </a:lnTo>
                  <a:lnTo>
                    <a:pt x="512" y="661"/>
                  </a:lnTo>
                  <a:lnTo>
                    <a:pt x="2" y="654"/>
                  </a:lnTo>
                  <a:lnTo>
                    <a:pt x="0" y="604"/>
                  </a:lnTo>
                  <a:lnTo>
                    <a:pt x="2" y="553"/>
                  </a:lnTo>
                  <a:lnTo>
                    <a:pt x="8" y="501"/>
                  </a:lnTo>
                  <a:lnTo>
                    <a:pt x="18" y="451"/>
                  </a:lnTo>
                  <a:lnTo>
                    <a:pt x="31" y="400"/>
                  </a:lnTo>
                  <a:lnTo>
                    <a:pt x="48" y="350"/>
                  </a:lnTo>
                  <a:lnTo>
                    <a:pt x="67" y="302"/>
                  </a:lnTo>
                  <a:lnTo>
                    <a:pt x="89" y="257"/>
                  </a:lnTo>
                  <a:close/>
                </a:path>
              </a:pathLst>
            </a:custGeom>
            <a:solidFill>
              <a:srgbClr val="AAC4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2" name="Freeform 18"/>
            <p:cNvSpPr>
              <a:spLocks/>
            </p:cNvSpPr>
            <p:nvPr/>
          </p:nvSpPr>
          <p:spPr bwMode="auto">
            <a:xfrm>
              <a:off x="1980" y="2299"/>
              <a:ext cx="311" cy="219"/>
            </a:xfrm>
            <a:custGeom>
              <a:avLst/>
              <a:gdLst/>
              <a:ahLst/>
              <a:cxnLst>
                <a:cxn ang="0">
                  <a:pos x="92" y="251"/>
                </a:cxn>
                <a:cxn ang="0">
                  <a:pos x="100" y="235"/>
                </a:cxn>
                <a:cxn ang="0">
                  <a:pos x="109" y="221"/>
                </a:cxn>
                <a:cxn ang="0">
                  <a:pos x="118" y="207"/>
                </a:cxn>
                <a:cxn ang="0">
                  <a:pos x="129" y="194"/>
                </a:cxn>
                <a:cxn ang="0">
                  <a:pos x="137" y="186"/>
                </a:cxn>
                <a:cxn ang="0">
                  <a:pos x="144" y="178"/>
                </a:cxn>
                <a:cxn ang="0">
                  <a:pos x="152" y="170"/>
                </a:cxn>
                <a:cxn ang="0">
                  <a:pos x="158" y="162"/>
                </a:cxn>
                <a:cxn ang="0">
                  <a:pos x="166" y="154"/>
                </a:cxn>
                <a:cxn ang="0">
                  <a:pos x="173" y="146"/>
                </a:cxn>
                <a:cxn ang="0">
                  <a:pos x="181" y="139"/>
                </a:cxn>
                <a:cxn ang="0">
                  <a:pos x="189" y="132"/>
                </a:cxn>
                <a:cxn ang="0">
                  <a:pos x="220" y="108"/>
                </a:cxn>
                <a:cxn ang="0">
                  <a:pos x="253" y="86"/>
                </a:cxn>
                <a:cxn ang="0">
                  <a:pos x="286" y="66"/>
                </a:cxn>
                <a:cxn ang="0">
                  <a:pos x="322" y="50"/>
                </a:cxn>
                <a:cxn ang="0">
                  <a:pos x="358" y="36"/>
                </a:cxn>
                <a:cxn ang="0">
                  <a:pos x="395" y="22"/>
                </a:cxn>
                <a:cxn ang="0">
                  <a:pos x="433" y="13"/>
                </a:cxn>
                <a:cxn ang="0">
                  <a:pos x="470" y="5"/>
                </a:cxn>
                <a:cxn ang="0">
                  <a:pos x="507" y="1"/>
                </a:cxn>
                <a:cxn ang="0">
                  <a:pos x="543" y="0"/>
                </a:cxn>
                <a:cxn ang="0">
                  <a:pos x="579" y="1"/>
                </a:cxn>
                <a:cxn ang="0">
                  <a:pos x="613" y="5"/>
                </a:cxn>
                <a:cxn ang="0">
                  <a:pos x="645" y="12"/>
                </a:cxn>
                <a:cxn ang="0">
                  <a:pos x="675" y="22"/>
                </a:cxn>
                <a:cxn ang="0">
                  <a:pos x="702" y="36"/>
                </a:cxn>
                <a:cxn ang="0">
                  <a:pos x="727" y="52"/>
                </a:cxn>
                <a:cxn ang="0">
                  <a:pos x="751" y="74"/>
                </a:cxn>
                <a:cxn ang="0">
                  <a:pos x="766" y="97"/>
                </a:cxn>
                <a:cxn ang="0">
                  <a:pos x="771" y="121"/>
                </a:cxn>
                <a:cxn ang="0">
                  <a:pos x="768" y="143"/>
                </a:cxn>
                <a:cxn ang="0">
                  <a:pos x="759" y="167"/>
                </a:cxn>
                <a:cxn ang="0">
                  <a:pos x="745" y="193"/>
                </a:cxn>
                <a:cxn ang="0">
                  <a:pos x="725" y="218"/>
                </a:cxn>
                <a:cxn ang="0">
                  <a:pos x="702" y="245"/>
                </a:cxn>
                <a:cxn ang="0">
                  <a:pos x="675" y="272"/>
                </a:cxn>
                <a:cxn ang="0">
                  <a:pos x="649" y="302"/>
                </a:cxn>
                <a:cxn ang="0">
                  <a:pos x="621" y="332"/>
                </a:cxn>
                <a:cxn ang="0">
                  <a:pos x="593" y="364"/>
                </a:cxn>
                <a:cxn ang="0">
                  <a:pos x="567" y="399"/>
                </a:cxn>
                <a:cxn ang="0">
                  <a:pos x="543" y="436"/>
                </a:cxn>
                <a:cxn ang="0">
                  <a:pos x="523" y="475"/>
                </a:cxn>
                <a:cxn ang="0">
                  <a:pos x="507" y="516"/>
                </a:cxn>
                <a:cxn ang="0">
                  <a:pos x="502" y="533"/>
                </a:cxn>
                <a:cxn ang="0">
                  <a:pos x="497" y="550"/>
                </a:cxn>
                <a:cxn ang="0">
                  <a:pos x="491" y="568"/>
                </a:cxn>
                <a:cxn ang="0">
                  <a:pos x="485" y="585"/>
                </a:cxn>
                <a:cxn ang="0">
                  <a:pos x="479" y="604"/>
                </a:cxn>
                <a:cxn ang="0">
                  <a:pos x="474" y="621"/>
                </a:cxn>
                <a:cxn ang="0">
                  <a:pos x="467" y="640"/>
                </a:cxn>
                <a:cxn ang="0">
                  <a:pos x="462" y="657"/>
                </a:cxn>
                <a:cxn ang="0">
                  <a:pos x="3" y="650"/>
                </a:cxn>
                <a:cxn ang="0">
                  <a:pos x="0" y="600"/>
                </a:cxn>
                <a:cxn ang="0">
                  <a:pos x="3" y="549"/>
                </a:cxn>
                <a:cxn ang="0">
                  <a:pos x="9" y="497"/>
                </a:cxn>
                <a:cxn ang="0">
                  <a:pos x="20" y="445"/>
                </a:cxn>
                <a:cxn ang="0">
                  <a:pos x="33" y="395"/>
                </a:cxn>
                <a:cxn ang="0">
                  <a:pos x="49" y="344"/>
                </a:cxn>
                <a:cxn ang="0">
                  <a:pos x="69" y="296"/>
                </a:cxn>
                <a:cxn ang="0">
                  <a:pos x="92" y="251"/>
                </a:cxn>
              </a:cxnLst>
              <a:rect l="0" t="0" r="r" b="b"/>
              <a:pathLst>
                <a:path w="771" h="657">
                  <a:moveTo>
                    <a:pt x="92" y="251"/>
                  </a:moveTo>
                  <a:lnTo>
                    <a:pt x="100" y="235"/>
                  </a:lnTo>
                  <a:lnTo>
                    <a:pt x="109" y="221"/>
                  </a:lnTo>
                  <a:lnTo>
                    <a:pt x="118" y="207"/>
                  </a:lnTo>
                  <a:lnTo>
                    <a:pt x="129" y="194"/>
                  </a:lnTo>
                  <a:lnTo>
                    <a:pt x="137" y="186"/>
                  </a:lnTo>
                  <a:lnTo>
                    <a:pt x="144" y="178"/>
                  </a:lnTo>
                  <a:lnTo>
                    <a:pt x="152" y="170"/>
                  </a:lnTo>
                  <a:lnTo>
                    <a:pt x="158" y="162"/>
                  </a:lnTo>
                  <a:lnTo>
                    <a:pt x="166" y="154"/>
                  </a:lnTo>
                  <a:lnTo>
                    <a:pt x="173" y="146"/>
                  </a:lnTo>
                  <a:lnTo>
                    <a:pt x="181" y="139"/>
                  </a:lnTo>
                  <a:lnTo>
                    <a:pt x="189" y="132"/>
                  </a:lnTo>
                  <a:lnTo>
                    <a:pt x="220" y="108"/>
                  </a:lnTo>
                  <a:lnTo>
                    <a:pt x="253" y="86"/>
                  </a:lnTo>
                  <a:lnTo>
                    <a:pt x="286" y="66"/>
                  </a:lnTo>
                  <a:lnTo>
                    <a:pt x="322" y="50"/>
                  </a:lnTo>
                  <a:lnTo>
                    <a:pt x="358" y="36"/>
                  </a:lnTo>
                  <a:lnTo>
                    <a:pt x="395" y="22"/>
                  </a:lnTo>
                  <a:lnTo>
                    <a:pt x="433" y="13"/>
                  </a:lnTo>
                  <a:lnTo>
                    <a:pt x="470" y="5"/>
                  </a:lnTo>
                  <a:lnTo>
                    <a:pt x="507" y="1"/>
                  </a:lnTo>
                  <a:lnTo>
                    <a:pt x="543" y="0"/>
                  </a:lnTo>
                  <a:lnTo>
                    <a:pt x="579" y="1"/>
                  </a:lnTo>
                  <a:lnTo>
                    <a:pt x="613" y="5"/>
                  </a:lnTo>
                  <a:lnTo>
                    <a:pt x="645" y="12"/>
                  </a:lnTo>
                  <a:lnTo>
                    <a:pt x="675" y="22"/>
                  </a:lnTo>
                  <a:lnTo>
                    <a:pt x="702" y="36"/>
                  </a:lnTo>
                  <a:lnTo>
                    <a:pt x="727" y="52"/>
                  </a:lnTo>
                  <a:lnTo>
                    <a:pt x="751" y="74"/>
                  </a:lnTo>
                  <a:lnTo>
                    <a:pt x="766" y="97"/>
                  </a:lnTo>
                  <a:lnTo>
                    <a:pt x="771" y="121"/>
                  </a:lnTo>
                  <a:lnTo>
                    <a:pt x="768" y="143"/>
                  </a:lnTo>
                  <a:lnTo>
                    <a:pt x="759" y="167"/>
                  </a:lnTo>
                  <a:lnTo>
                    <a:pt x="745" y="193"/>
                  </a:lnTo>
                  <a:lnTo>
                    <a:pt x="725" y="218"/>
                  </a:lnTo>
                  <a:lnTo>
                    <a:pt x="702" y="245"/>
                  </a:lnTo>
                  <a:lnTo>
                    <a:pt x="675" y="272"/>
                  </a:lnTo>
                  <a:lnTo>
                    <a:pt x="649" y="302"/>
                  </a:lnTo>
                  <a:lnTo>
                    <a:pt x="621" y="332"/>
                  </a:lnTo>
                  <a:lnTo>
                    <a:pt x="593" y="364"/>
                  </a:lnTo>
                  <a:lnTo>
                    <a:pt x="567" y="399"/>
                  </a:lnTo>
                  <a:lnTo>
                    <a:pt x="543" y="436"/>
                  </a:lnTo>
                  <a:lnTo>
                    <a:pt x="523" y="475"/>
                  </a:lnTo>
                  <a:lnTo>
                    <a:pt x="507" y="516"/>
                  </a:lnTo>
                  <a:lnTo>
                    <a:pt x="502" y="533"/>
                  </a:lnTo>
                  <a:lnTo>
                    <a:pt x="497" y="550"/>
                  </a:lnTo>
                  <a:lnTo>
                    <a:pt x="491" y="568"/>
                  </a:lnTo>
                  <a:lnTo>
                    <a:pt x="485" y="585"/>
                  </a:lnTo>
                  <a:lnTo>
                    <a:pt x="479" y="604"/>
                  </a:lnTo>
                  <a:lnTo>
                    <a:pt x="474" y="621"/>
                  </a:lnTo>
                  <a:lnTo>
                    <a:pt x="467" y="640"/>
                  </a:lnTo>
                  <a:lnTo>
                    <a:pt x="462" y="657"/>
                  </a:lnTo>
                  <a:lnTo>
                    <a:pt x="3" y="650"/>
                  </a:lnTo>
                  <a:lnTo>
                    <a:pt x="0" y="600"/>
                  </a:lnTo>
                  <a:lnTo>
                    <a:pt x="3" y="549"/>
                  </a:lnTo>
                  <a:lnTo>
                    <a:pt x="9" y="497"/>
                  </a:lnTo>
                  <a:lnTo>
                    <a:pt x="20" y="445"/>
                  </a:lnTo>
                  <a:lnTo>
                    <a:pt x="33" y="395"/>
                  </a:lnTo>
                  <a:lnTo>
                    <a:pt x="49" y="344"/>
                  </a:lnTo>
                  <a:lnTo>
                    <a:pt x="69" y="296"/>
                  </a:lnTo>
                  <a:lnTo>
                    <a:pt x="92" y="251"/>
                  </a:lnTo>
                  <a:close/>
                </a:path>
              </a:pathLst>
            </a:custGeom>
            <a:solidFill>
              <a:srgbClr val="AFC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3" name="Freeform 19"/>
            <p:cNvSpPr>
              <a:spLocks/>
            </p:cNvSpPr>
            <p:nvPr/>
          </p:nvSpPr>
          <p:spPr bwMode="auto">
            <a:xfrm>
              <a:off x="1981" y="2301"/>
              <a:ext cx="303" cy="217"/>
            </a:xfrm>
            <a:custGeom>
              <a:avLst/>
              <a:gdLst/>
              <a:ahLst/>
              <a:cxnLst>
                <a:cxn ang="0">
                  <a:pos x="93" y="246"/>
                </a:cxn>
                <a:cxn ang="0">
                  <a:pos x="117" y="207"/>
                </a:cxn>
                <a:cxn ang="0">
                  <a:pos x="146" y="171"/>
                </a:cxn>
                <a:cxn ang="0">
                  <a:pos x="181" y="138"/>
                </a:cxn>
                <a:cxn ang="0">
                  <a:pos x="218" y="109"/>
                </a:cxn>
                <a:cxn ang="0">
                  <a:pos x="258" y="82"/>
                </a:cxn>
                <a:cxn ang="0">
                  <a:pos x="301" y="60"/>
                </a:cxn>
                <a:cxn ang="0">
                  <a:pos x="346" y="40"/>
                </a:cxn>
                <a:cxn ang="0">
                  <a:pos x="391" y="24"/>
                </a:cxn>
                <a:cxn ang="0">
                  <a:pos x="438" y="12"/>
                </a:cxn>
                <a:cxn ang="0">
                  <a:pos x="483" y="4"/>
                </a:cxn>
                <a:cxn ang="0">
                  <a:pos x="527" y="0"/>
                </a:cxn>
                <a:cxn ang="0">
                  <a:pos x="571" y="0"/>
                </a:cxn>
                <a:cxn ang="0">
                  <a:pos x="612" y="5"/>
                </a:cxn>
                <a:cxn ang="0">
                  <a:pos x="650" y="16"/>
                </a:cxn>
                <a:cxn ang="0">
                  <a:pos x="684" y="29"/>
                </a:cxn>
                <a:cxn ang="0">
                  <a:pos x="714" y="49"/>
                </a:cxn>
                <a:cxn ang="0">
                  <a:pos x="736" y="70"/>
                </a:cxn>
                <a:cxn ang="0">
                  <a:pos x="747" y="93"/>
                </a:cxn>
                <a:cxn ang="0">
                  <a:pos x="751" y="114"/>
                </a:cxn>
                <a:cxn ang="0">
                  <a:pos x="745" y="135"/>
                </a:cxn>
                <a:cxn ang="0">
                  <a:pos x="734" y="157"/>
                </a:cxn>
                <a:cxn ang="0">
                  <a:pos x="716" y="179"/>
                </a:cxn>
                <a:cxn ang="0">
                  <a:pos x="694" y="203"/>
                </a:cxn>
                <a:cxn ang="0">
                  <a:pos x="667" y="227"/>
                </a:cxn>
                <a:cxn ang="0">
                  <a:pos x="639" y="253"/>
                </a:cxn>
                <a:cxn ang="0">
                  <a:pos x="610" y="279"/>
                </a:cxn>
                <a:cxn ang="0">
                  <a:pos x="579" y="307"/>
                </a:cxn>
                <a:cxn ang="0">
                  <a:pos x="550" y="338"/>
                </a:cxn>
                <a:cxn ang="0">
                  <a:pos x="523" y="371"/>
                </a:cxn>
                <a:cxn ang="0">
                  <a:pos x="498" y="405"/>
                </a:cxn>
                <a:cxn ang="0">
                  <a:pos x="478" y="443"/>
                </a:cxn>
                <a:cxn ang="0">
                  <a:pos x="463" y="483"/>
                </a:cxn>
                <a:cxn ang="0">
                  <a:pos x="458" y="503"/>
                </a:cxn>
                <a:cxn ang="0">
                  <a:pos x="452" y="524"/>
                </a:cxn>
                <a:cxn ang="0">
                  <a:pos x="446" y="544"/>
                </a:cxn>
                <a:cxn ang="0">
                  <a:pos x="440" y="565"/>
                </a:cxn>
                <a:cxn ang="0">
                  <a:pos x="434" y="586"/>
                </a:cxn>
                <a:cxn ang="0">
                  <a:pos x="428" y="609"/>
                </a:cxn>
                <a:cxn ang="0">
                  <a:pos x="422" y="630"/>
                </a:cxn>
                <a:cxn ang="0">
                  <a:pos x="415" y="652"/>
                </a:cxn>
                <a:cxn ang="0">
                  <a:pos x="2" y="646"/>
                </a:cxn>
                <a:cxn ang="0">
                  <a:pos x="0" y="596"/>
                </a:cxn>
                <a:cxn ang="0">
                  <a:pos x="2" y="545"/>
                </a:cxn>
                <a:cxn ang="0">
                  <a:pos x="9" y="493"/>
                </a:cxn>
                <a:cxn ang="0">
                  <a:pos x="20" y="441"/>
                </a:cxn>
                <a:cxn ang="0">
                  <a:pos x="34" y="391"/>
                </a:cxn>
                <a:cxn ang="0">
                  <a:pos x="51" y="340"/>
                </a:cxn>
                <a:cxn ang="0">
                  <a:pos x="71" y="292"/>
                </a:cxn>
                <a:cxn ang="0">
                  <a:pos x="93" y="246"/>
                </a:cxn>
              </a:cxnLst>
              <a:rect l="0" t="0" r="r" b="b"/>
              <a:pathLst>
                <a:path w="751" h="652">
                  <a:moveTo>
                    <a:pt x="93" y="246"/>
                  </a:moveTo>
                  <a:lnTo>
                    <a:pt x="117" y="207"/>
                  </a:lnTo>
                  <a:lnTo>
                    <a:pt x="146" y="171"/>
                  </a:lnTo>
                  <a:lnTo>
                    <a:pt x="181" y="138"/>
                  </a:lnTo>
                  <a:lnTo>
                    <a:pt x="218" y="109"/>
                  </a:lnTo>
                  <a:lnTo>
                    <a:pt x="258" y="82"/>
                  </a:lnTo>
                  <a:lnTo>
                    <a:pt x="301" y="60"/>
                  </a:lnTo>
                  <a:lnTo>
                    <a:pt x="346" y="40"/>
                  </a:lnTo>
                  <a:lnTo>
                    <a:pt x="391" y="24"/>
                  </a:lnTo>
                  <a:lnTo>
                    <a:pt x="438" y="12"/>
                  </a:lnTo>
                  <a:lnTo>
                    <a:pt x="483" y="4"/>
                  </a:lnTo>
                  <a:lnTo>
                    <a:pt x="527" y="0"/>
                  </a:lnTo>
                  <a:lnTo>
                    <a:pt x="571" y="0"/>
                  </a:lnTo>
                  <a:lnTo>
                    <a:pt x="612" y="5"/>
                  </a:lnTo>
                  <a:lnTo>
                    <a:pt x="650" y="16"/>
                  </a:lnTo>
                  <a:lnTo>
                    <a:pt x="684" y="29"/>
                  </a:lnTo>
                  <a:lnTo>
                    <a:pt x="714" y="49"/>
                  </a:lnTo>
                  <a:lnTo>
                    <a:pt x="736" y="70"/>
                  </a:lnTo>
                  <a:lnTo>
                    <a:pt x="747" y="93"/>
                  </a:lnTo>
                  <a:lnTo>
                    <a:pt x="751" y="114"/>
                  </a:lnTo>
                  <a:lnTo>
                    <a:pt x="745" y="135"/>
                  </a:lnTo>
                  <a:lnTo>
                    <a:pt x="734" y="157"/>
                  </a:lnTo>
                  <a:lnTo>
                    <a:pt x="716" y="179"/>
                  </a:lnTo>
                  <a:lnTo>
                    <a:pt x="694" y="203"/>
                  </a:lnTo>
                  <a:lnTo>
                    <a:pt x="667" y="227"/>
                  </a:lnTo>
                  <a:lnTo>
                    <a:pt x="639" y="253"/>
                  </a:lnTo>
                  <a:lnTo>
                    <a:pt x="610" y="279"/>
                  </a:lnTo>
                  <a:lnTo>
                    <a:pt x="579" y="307"/>
                  </a:lnTo>
                  <a:lnTo>
                    <a:pt x="550" y="338"/>
                  </a:lnTo>
                  <a:lnTo>
                    <a:pt x="523" y="371"/>
                  </a:lnTo>
                  <a:lnTo>
                    <a:pt x="498" y="405"/>
                  </a:lnTo>
                  <a:lnTo>
                    <a:pt x="478" y="443"/>
                  </a:lnTo>
                  <a:lnTo>
                    <a:pt x="463" y="483"/>
                  </a:lnTo>
                  <a:lnTo>
                    <a:pt x="458" y="503"/>
                  </a:lnTo>
                  <a:lnTo>
                    <a:pt x="452" y="524"/>
                  </a:lnTo>
                  <a:lnTo>
                    <a:pt x="446" y="544"/>
                  </a:lnTo>
                  <a:lnTo>
                    <a:pt x="440" y="565"/>
                  </a:lnTo>
                  <a:lnTo>
                    <a:pt x="434" y="586"/>
                  </a:lnTo>
                  <a:lnTo>
                    <a:pt x="428" y="609"/>
                  </a:lnTo>
                  <a:lnTo>
                    <a:pt x="422" y="630"/>
                  </a:lnTo>
                  <a:lnTo>
                    <a:pt x="415" y="652"/>
                  </a:lnTo>
                  <a:lnTo>
                    <a:pt x="2" y="646"/>
                  </a:lnTo>
                  <a:lnTo>
                    <a:pt x="0" y="596"/>
                  </a:lnTo>
                  <a:lnTo>
                    <a:pt x="2" y="545"/>
                  </a:lnTo>
                  <a:lnTo>
                    <a:pt x="9" y="493"/>
                  </a:lnTo>
                  <a:lnTo>
                    <a:pt x="20" y="441"/>
                  </a:lnTo>
                  <a:lnTo>
                    <a:pt x="34" y="391"/>
                  </a:lnTo>
                  <a:lnTo>
                    <a:pt x="51" y="340"/>
                  </a:lnTo>
                  <a:lnTo>
                    <a:pt x="71" y="292"/>
                  </a:lnTo>
                  <a:lnTo>
                    <a:pt x="93" y="246"/>
                  </a:lnTo>
                  <a:close/>
                </a:path>
              </a:pathLst>
            </a:custGeom>
            <a:solidFill>
              <a:srgbClr val="B5CE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4" name="Freeform 20"/>
            <p:cNvSpPr>
              <a:spLocks/>
            </p:cNvSpPr>
            <p:nvPr/>
          </p:nvSpPr>
          <p:spPr bwMode="auto">
            <a:xfrm>
              <a:off x="1982" y="2302"/>
              <a:ext cx="295" cy="216"/>
            </a:xfrm>
            <a:custGeom>
              <a:avLst/>
              <a:gdLst/>
              <a:ahLst/>
              <a:cxnLst>
                <a:cxn ang="0">
                  <a:pos x="96" y="241"/>
                </a:cxn>
                <a:cxn ang="0">
                  <a:pos x="120" y="203"/>
                </a:cxn>
                <a:cxn ang="0">
                  <a:pos x="148" y="169"/>
                </a:cxn>
                <a:cxn ang="0">
                  <a:pos x="181" y="137"/>
                </a:cxn>
                <a:cxn ang="0">
                  <a:pos x="217" y="108"/>
                </a:cxn>
                <a:cxn ang="0">
                  <a:pos x="257" y="82"/>
                </a:cxn>
                <a:cxn ang="0">
                  <a:pos x="300" y="60"/>
                </a:cxn>
                <a:cxn ang="0">
                  <a:pos x="344" y="40"/>
                </a:cxn>
                <a:cxn ang="0">
                  <a:pos x="389" y="24"/>
                </a:cxn>
                <a:cxn ang="0">
                  <a:pos x="433" y="12"/>
                </a:cxn>
                <a:cxn ang="0">
                  <a:pos x="478" y="4"/>
                </a:cxn>
                <a:cxn ang="0">
                  <a:pos x="522" y="0"/>
                </a:cxn>
                <a:cxn ang="0">
                  <a:pos x="564" y="0"/>
                </a:cxn>
                <a:cxn ang="0">
                  <a:pos x="604" y="5"/>
                </a:cxn>
                <a:cxn ang="0">
                  <a:pos x="640" y="14"/>
                </a:cxn>
                <a:cxn ang="0">
                  <a:pos x="673" y="28"/>
                </a:cxn>
                <a:cxn ang="0">
                  <a:pos x="701" y="46"/>
                </a:cxn>
                <a:cxn ang="0">
                  <a:pos x="721" y="68"/>
                </a:cxn>
                <a:cxn ang="0">
                  <a:pos x="732" y="88"/>
                </a:cxn>
                <a:cxn ang="0">
                  <a:pos x="732" y="108"/>
                </a:cxn>
                <a:cxn ang="0">
                  <a:pos x="724" y="126"/>
                </a:cxn>
                <a:cxn ang="0">
                  <a:pos x="709" y="146"/>
                </a:cxn>
                <a:cxn ang="0">
                  <a:pos x="689" y="166"/>
                </a:cxn>
                <a:cxn ang="0">
                  <a:pos x="664" y="187"/>
                </a:cxn>
                <a:cxn ang="0">
                  <a:pos x="634" y="209"/>
                </a:cxn>
                <a:cxn ang="0">
                  <a:pos x="604" y="233"/>
                </a:cxn>
                <a:cxn ang="0">
                  <a:pos x="572" y="257"/>
                </a:cxn>
                <a:cxn ang="0">
                  <a:pos x="540" y="283"/>
                </a:cxn>
                <a:cxn ang="0">
                  <a:pos x="509" y="311"/>
                </a:cxn>
                <a:cxn ang="0">
                  <a:pos x="480" y="342"/>
                </a:cxn>
                <a:cxn ang="0">
                  <a:pos x="456" y="374"/>
                </a:cxn>
                <a:cxn ang="0">
                  <a:pos x="436" y="409"/>
                </a:cxn>
                <a:cxn ang="0">
                  <a:pos x="421" y="448"/>
                </a:cxn>
                <a:cxn ang="0">
                  <a:pos x="416" y="472"/>
                </a:cxn>
                <a:cxn ang="0">
                  <a:pos x="409" y="496"/>
                </a:cxn>
                <a:cxn ang="0">
                  <a:pos x="404" y="520"/>
                </a:cxn>
                <a:cxn ang="0">
                  <a:pos x="397" y="545"/>
                </a:cxn>
                <a:cxn ang="0">
                  <a:pos x="392" y="572"/>
                </a:cxn>
                <a:cxn ang="0">
                  <a:pos x="385" y="597"/>
                </a:cxn>
                <a:cxn ang="0">
                  <a:pos x="379" y="622"/>
                </a:cxn>
                <a:cxn ang="0">
                  <a:pos x="372" y="648"/>
                </a:cxn>
                <a:cxn ang="0">
                  <a:pos x="3" y="642"/>
                </a:cxn>
                <a:cxn ang="0">
                  <a:pos x="0" y="593"/>
                </a:cxn>
                <a:cxn ang="0">
                  <a:pos x="4" y="541"/>
                </a:cxn>
                <a:cxn ang="0">
                  <a:pos x="11" y="489"/>
                </a:cxn>
                <a:cxn ang="0">
                  <a:pos x="22" y="437"/>
                </a:cxn>
                <a:cxn ang="0">
                  <a:pos x="36" y="386"/>
                </a:cxn>
                <a:cxn ang="0">
                  <a:pos x="53" y="335"/>
                </a:cxn>
                <a:cxn ang="0">
                  <a:pos x="73" y="287"/>
                </a:cxn>
                <a:cxn ang="0">
                  <a:pos x="96" y="241"/>
                </a:cxn>
              </a:cxnLst>
              <a:rect l="0" t="0" r="r" b="b"/>
              <a:pathLst>
                <a:path w="732" h="648">
                  <a:moveTo>
                    <a:pt x="96" y="241"/>
                  </a:moveTo>
                  <a:lnTo>
                    <a:pt x="120" y="203"/>
                  </a:lnTo>
                  <a:lnTo>
                    <a:pt x="148" y="169"/>
                  </a:lnTo>
                  <a:lnTo>
                    <a:pt x="181" y="137"/>
                  </a:lnTo>
                  <a:lnTo>
                    <a:pt x="217" y="108"/>
                  </a:lnTo>
                  <a:lnTo>
                    <a:pt x="257" y="82"/>
                  </a:lnTo>
                  <a:lnTo>
                    <a:pt x="300" y="60"/>
                  </a:lnTo>
                  <a:lnTo>
                    <a:pt x="344" y="40"/>
                  </a:lnTo>
                  <a:lnTo>
                    <a:pt x="389" y="24"/>
                  </a:lnTo>
                  <a:lnTo>
                    <a:pt x="433" y="12"/>
                  </a:lnTo>
                  <a:lnTo>
                    <a:pt x="478" y="4"/>
                  </a:lnTo>
                  <a:lnTo>
                    <a:pt x="522" y="0"/>
                  </a:lnTo>
                  <a:lnTo>
                    <a:pt x="564" y="0"/>
                  </a:lnTo>
                  <a:lnTo>
                    <a:pt x="604" y="5"/>
                  </a:lnTo>
                  <a:lnTo>
                    <a:pt x="640" y="14"/>
                  </a:lnTo>
                  <a:lnTo>
                    <a:pt x="673" y="28"/>
                  </a:lnTo>
                  <a:lnTo>
                    <a:pt x="701" y="46"/>
                  </a:lnTo>
                  <a:lnTo>
                    <a:pt x="721" y="68"/>
                  </a:lnTo>
                  <a:lnTo>
                    <a:pt x="732" y="88"/>
                  </a:lnTo>
                  <a:lnTo>
                    <a:pt x="732" y="108"/>
                  </a:lnTo>
                  <a:lnTo>
                    <a:pt x="724" y="126"/>
                  </a:lnTo>
                  <a:lnTo>
                    <a:pt x="709" y="146"/>
                  </a:lnTo>
                  <a:lnTo>
                    <a:pt x="689" y="166"/>
                  </a:lnTo>
                  <a:lnTo>
                    <a:pt x="664" y="187"/>
                  </a:lnTo>
                  <a:lnTo>
                    <a:pt x="634" y="209"/>
                  </a:lnTo>
                  <a:lnTo>
                    <a:pt x="604" y="233"/>
                  </a:lnTo>
                  <a:lnTo>
                    <a:pt x="572" y="257"/>
                  </a:lnTo>
                  <a:lnTo>
                    <a:pt x="540" y="283"/>
                  </a:lnTo>
                  <a:lnTo>
                    <a:pt x="509" y="311"/>
                  </a:lnTo>
                  <a:lnTo>
                    <a:pt x="480" y="342"/>
                  </a:lnTo>
                  <a:lnTo>
                    <a:pt x="456" y="374"/>
                  </a:lnTo>
                  <a:lnTo>
                    <a:pt x="436" y="409"/>
                  </a:lnTo>
                  <a:lnTo>
                    <a:pt x="421" y="448"/>
                  </a:lnTo>
                  <a:lnTo>
                    <a:pt x="416" y="472"/>
                  </a:lnTo>
                  <a:lnTo>
                    <a:pt x="409" y="496"/>
                  </a:lnTo>
                  <a:lnTo>
                    <a:pt x="404" y="520"/>
                  </a:lnTo>
                  <a:lnTo>
                    <a:pt x="397" y="545"/>
                  </a:lnTo>
                  <a:lnTo>
                    <a:pt x="392" y="572"/>
                  </a:lnTo>
                  <a:lnTo>
                    <a:pt x="385" y="597"/>
                  </a:lnTo>
                  <a:lnTo>
                    <a:pt x="379" y="622"/>
                  </a:lnTo>
                  <a:lnTo>
                    <a:pt x="372" y="648"/>
                  </a:lnTo>
                  <a:lnTo>
                    <a:pt x="3" y="642"/>
                  </a:lnTo>
                  <a:lnTo>
                    <a:pt x="0" y="593"/>
                  </a:lnTo>
                  <a:lnTo>
                    <a:pt x="4" y="541"/>
                  </a:lnTo>
                  <a:lnTo>
                    <a:pt x="11" y="489"/>
                  </a:lnTo>
                  <a:lnTo>
                    <a:pt x="22" y="437"/>
                  </a:lnTo>
                  <a:lnTo>
                    <a:pt x="36" y="386"/>
                  </a:lnTo>
                  <a:lnTo>
                    <a:pt x="53" y="335"/>
                  </a:lnTo>
                  <a:lnTo>
                    <a:pt x="73" y="287"/>
                  </a:lnTo>
                  <a:lnTo>
                    <a:pt x="96" y="241"/>
                  </a:lnTo>
                  <a:close/>
                </a:path>
              </a:pathLst>
            </a:custGeom>
            <a:solidFill>
              <a:srgbClr val="BAD3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5" name="Freeform 21"/>
            <p:cNvSpPr>
              <a:spLocks/>
            </p:cNvSpPr>
            <p:nvPr/>
          </p:nvSpPr>
          <p:spPr bwMode="auto">
            <a:xfrm>
              <a:off x="1983" y="2304"/>
              <a:ext cx="288" cy="214"/>
            </a:xfrm>
            <a:custGeom>
              <a:avLst/>
              <a:gdLst/>
              <a:ahLst/>
              <a:cxnLst>
                <a:cxn ang="0">
                  <a:pos x="97" y="234"/>
                </a:cxn>
                <a:cxn ang="0">
                  <a:pos x="120" y="198"/>
                </a:cxn>
                <a:cxn ang="0">
                  <a:pos x="148" y="165"/>
                </a:cxn>
                <a:cxn ang="0">
                  <a:pos x="180" y="133"/>
                </a:cxn>
                <a:cxn ang="0">
                  <a:pos x="216" y="105"/>
                </a:cxn>
                <a:cxn ang="0">
                  <a:pos x="256" y="80"/>
                </a:cxn>
                <a:cxn ang="0">
                  <a:pos x="297" y="59"/>
                </a:cxn>
                <a:cxn ang="0">
                  <a:pos x="340" y="39"/>
                </a:cxn>
                <a:cxn ang="0">
                  <a:pos x="385" y="24"/>
                </a:cxn>
                <a:cxn ang="0">
                  <a:pos x="429" y="12"/>
                </a:cxn>
                <a:cxn ang="0">
                  <a:pos x="473" y="4"/>
                </a:cxn>
                <a:cxn ang="0">
                  <a:pos x="516" y="0"/>
                </a:cxn>
                <a:cxn ang="0">
                  <a:pos x="557" y="0"/>
                </a:cxn>
                <a:cxn ang="0">
                  <a:pos x="594" y="4"/>
                </a:cxn>
                <a:cxn ang="0">
                  <a:pos x="630" y="12"/>
                </a:cxn>
                <a:cxn ang="0">
                  <a:pos x="661" y="25"/>
                </a:cxn>
                <a:cxn ang="0">
                  <a:pos x="688" y="44"/>
                </a:cxn>
                <a:cxn ang="0">
                  <a:pos x="706" y="64"/>
                </a:cxn>
                <a:cxn ang="0">
                  <a:pos x="713" y="83"/>
                </a:cxn>
                <a:cxn ang="0">
                  <a:pos x="710" y="100"/>
                </a:cxn>
                <a:cxn ang="0">
                  <a:pos x="700" y="119"/>
                </a:cxn>
                <a:cxn ang="0">
                  <a:pos x="682" y="136"/>
                </a:cxn>
                <a:cxn ang="0">
                  <a:pos x="658" y="153"/>
                </a:cxn>
                <a:cxn ang="0">
                  <a:pos x="630" y="172"/>
                </a:cxn>
                <a:cxn ang="0">
                  <a:pos x="598" y="190"/>
                </a:cxn>
                <a:cxn ang="0">
                  <a:pos x="565" y="212"/>
                </a:cxn>
                <a:cxn ang="0">
                  <a:pos x="530" y="233"/>
                </a:cxn>
                <a:cxn ang="0">
                  <a:pos x="497" y="257"/>
                </a:cxn>
                <a:cxn ang="0">
                  <a:pos x="465" y="283"/>
                </a:cxn>
                <a:cxn ang="0">
                  <a:pos x="434" y="311"/>
                </a:cxn>
                <a:cxn ang="0">
                  <a:pos x="410" y="342"/>
                </a:cxn>
                <a:cxn ang="0">
                  <a:pos x="390" y="377"/>
                </a:cxn>
                <a:cxn ang="0">
                  <a:pos x="377" y="414"/>
                </a:cxn>
                <a:cxn ang="0">
                  <a:pos x="372" y="440"/>
                </a:cxn>
                <a:cxn ang="0">
                  <a:pos x="365" y="467"/>
                </a:cxn>
                <a:cxn ang="0">
                  <a:pos x="360" y="496"/>
                </a:cxn>
                <a:cxn ang="0">
                  <a:pos x="355" y="524"/>
                </a:cxn>
                <a:cxn ang="0">
                  <a:pos x="348" y="555"/>
                </a:cxn>
                <a:cxn ang="0">
                  <a:pos x="343" y="584"/>
                </a:cxn>
                <a:cxn ang="0">
                  <a:pos x="336" y="613"/>
                </a:cxn>
                <a:cxn ang="0">
                  <a:pos x="329" y="643"/>
                </a:cxn>
                <a:cxn ang="0">
                  <a:pos x="2" y="637"/>
                </a:cxn>
                <a:cxn ang="0">
                  <a:pos x="0" y="588"/>
                </a:cxn>
                <a:cxn ang="0">
                  <a:pos x="3" y="536"/>
                </a:cxn>
                <a:cxn ang="0">
                  <a:pos x="10" y="484"/>
                </a:cxn>
                <a:cxn ang="0">
                  <a:pos x="22" y="432"/>
                </a:cxn>
                <a:cxn ang="0">
                  <a:pos x="36" y="381"/>
                </a:cxn>
                <a:cxn ang="0">
                  <a:pos x="55" y="330"/>
                </a:cxn>
                <a:cxn ang="0">
                  <a:pos x="75" y="281"/>
                </a:cxn>
                <a:cxn ang="0">
                  <a:pos x="97" y="234"/>
                </a:cxn>
              </a:cxnLst>
              <a:rect l="0" t="0" r="r" b="b"/>
              <a:pathLst>
                <a:path w="713" h="643">
                  <a:moveTo>
                    <a:pt x="97" y="234"/>
                  </a:moveTo>
                  <a:lnTo>
                    <a:pt x="120" y="198"/>
                  </a:lnTo>
                  <a:lnTo>
                    <a:pt x="148" y="165"/>
                  </a:lnTo>
                  <a:lnTo>
                    <a:pt x="180" y="133"/>
                  </a:lnTo>
                  <a:lnTo>
                    <a:pt x="216" y="105"/>
                  </a:lnTo>
                  <a:lnTo>
                    <a:pt x="256" y="80"/>
                  </a:lnTo>
                  <a:lnTo>
                    <a:pt x="297" y="59"/>
                  </a:lnTo>
                  <a:lnTo>
                    <a:pt x="340" y="39"/>
                  </a:lnTo>
                  <a:lnTo>
                    <a:pt x="385" y="24"/>
                  </a:lnTo>
                  <a:lnTo>
                    <a:pt x="429" y="12"/>
                  </a:lnTo>
                  <a:lnTo>
                    <a:pt x="473" y="4"/>
                  </a:lnTo>
                  <a:lnTo>
                    <a:pt x="516" y="0"/>
                  </a:lnTo>
                  <a:lnTo>
                    <a:pt x="557" y="0"/>
                  </a:lnTo>
                  <a:lnTo>
                    <a:pt x="594" y="4"/>
                  </a:lnTo>
                  <a:lnTo>
                    <a:pt x="630" y="12"/>
                  </a:lnTo>
                  <a:lnTo>
                    <a:pt x="661" y="25"/>
                  </a:lnTo>
                  <a:lnTo>
                    <a:pt x="688" y="44"/>
                  </a:lnTo>
                  <a:lnTo>
                    <a:pt x="706" y="64"/>
                  </a:lnTo>
                  <a:lnTo>
                    <a:pt x="713" y="83"/>
                  </a:lnTo>
                  <a:lnTo>
                    <a:pt x="710" y="100"/>
                  </a:lnTo>
                  <a:lnTo>
                    <a:pt x="700" y="119"/>
                  </a:lnTo>
                  <a:lnTo>
                    <a:pt x="682" y="136"/>
                  </a:lnTo>
                  <a:lnTo>
                    <a:pt x="658" y="153"/>
                  </a:lnTo>
                  <a:lnTo>
                    <a:pt x="630" y="172"/>
                  </a:lnTo>
                  <a:lnTo>
                    <a:pt x="598" y="190"/>
                  </a:lnTo>
                  <a:lnTo>
                    <a:pt x="565" y="212"/>
                  </a:lnTo>
                  <a:lnTo>
                    <a:pt x="530" y="233"/>
                  </a:lnTo>
                  <a:lnTo>
                    <a:pt x="497" y="257"/>
                  </a:lnTo>
                  <a:lnTo>
                    <a:pt x="465" y="283"/>
                  </a:lnTo>
                  <a:lnTo>
                    <a:pt x="434" y="311"/>
                  </a:lnTo>
                  <a:lnTo>
                    <a:pt x="410" y="342"/>
                  </a:lnTo>
                  <a:lnTo>
                    <a:pt x="390" y="377"/>
                  </a:lnTo>
                  <a:lnTo>
                    <a:pt x="377" y="414"/>
                  </a:lnTo>
                  <a:lnTo>
                    <a:pt x="372" y="440"/>
                  </a:lnTo>
                  <a:lnTo>
                    <a:pt x="365" y="467"/>
                  </a:lnTo>
                  <a:lnTo>
                    <a:pt x="360" y="496"/>
                  </a:lnTo>
                  <a:lnTo>
                    <a:pt x="355" y="524"/>
                  </a:lnTo>
                  <a:lnTo>
                    <a:pt x="348" y="555"/>
                  </a:lnTo>
                  <a:lnTo>
                    <a:pt x="343" y="584"/>
                  </a:lnTo>
                  <a:lnTo>
                    <a:pt x="336" y="613"/>
                  </a:lnTo>
                  <a:lnTo>
                    <a:pt x="329" y="643"/>
                  </a:lnTo>
                  <a:lnTo>
                    <a:pt x="2" y="637"/>
                  </a:lnTo>
                  <a:lnTo>
                    <a:pt x="0" y="588"/>
                  </a:lnTo>
                  <a:lnTo>
                    <a:pt x="3" y="536"/>
                  </a:lnTo>
                  <a:lnTo>
                    <a:pt x="10" y="484"/>
                  </a:lnTo>
                  <a:lnTo>
                    <a:pt x="22" y="432"/>
                  </a:lnTo>
                  <a:lnTo>
                    <a:pt x="36" y="381"/>
                  </a:lnTo>
                  <a:lnTo>
                    <a:pt x="55" y="330"/>
                  </a:lnTo>
                  <a:lnTo>
                    <a:pt x="75" y="281"/>
                  </a:lnTo>
                  <a:lnTo>
                    <a:pt x="97" y="234"/>
                  </a:lnTo>
                  <a:close/>
                </a:path>
              </a:pathLst>
            </a:custGeom>
            <a:solidFill>
              <a:srgbClr val="BCD6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6" name="Freeform 22"/>
            <p:cNvSpPr>
              <a:spLocks/>
            </p:cNvSpPr>
            <p:nvPr/>
          </p:nvSpPr>
          <p:spPr bwMode="auto">
            <a:xfrm>
              <a:off x="1969" y="2509"/>
              <a:ext cx="490" cy="195"/>
            </a:xfrm>
            <a:custGeom>
              <a:avLst/>
              <a:gdLst/>
              <a:ahLst/>
              <a:cxnLst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1217" y="19"/>
                </a:cxn>
                <a:cxn ang="0">
                  <a:pos x="1217" y="65"/>
                </a:cxn>
                <a:cxn ang="0">
                  <a:pos x="1217" y="113"/>
                </a:cxn>
                <a:cxn ang="0">
                  <a:pos x="1217" y="160"/>
                </a:cxn>
                <a:cxn ang="0">
                  <a:pos x="1217" y="207"/>
                </a:cxn>
                <a:cxn ang="0">
                  <a:pos x="1217" y="301"/>
                </a:cxn>
                <a:cxn ang="0">
                  <a:pos x="1217" y="395"/>
                </a:cxn>
                <a:cxn ang="0">
                  <a:pos x="1217" y="489"/>
                </a:cxn>
                <a:cxn ang="0">
                  <a:pos x="1217" y="584"/>
                </a:cxn>
                <a:cxn ang="0">
                  <a:pos x="1" y="567"/>
                </a:cxn>
              </a:cxnLst>
              <a:rect l="0" t="0" r="r" b="b"/>
              <a:pathLst>
                <a:path w="1217" h="584">
                  <a:moveTo>
                    <a:pt x="1" y="567"/>
                  </a:move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1217" y="19"/>
                  </a:lnTo>
                  <a:lnTo>
                    <a:pt x="1217" y="65"/>
                  </a:lnTo>
                  <a:lnTo>
                    <a:pt x="1217" y="113"/>
                  </a:lnTo>
                  <a:lnTo>
                    <a:pt x="1217" y="160"/>
                  </a:lnTo>
                  <a:lnTo>
                    <a:pt x="1217" y="207"/>
                  </a:lnTo>
                  <a:lnTo>
                    <a:pt x="1217" y="301"/>
                  </a:lnTo>
                  <a:lnTo>
                    <a:pt x="1217" y="395"/>
                  </a:lnTo>
                  <a:lnTo>
                    <a:pt x="1217" y="489"/>
                  </a:lnTo>
                  <a:lnTo>
                    <a:pt x="1217" y="584"/>
                  </a:lnTo>
                  <a:lnTo>
                    <a:pt x="1" y="567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7" name="Freeform 23"/>
            <p:cNvSpPr>
              <a:spLocks/>
            </p:cNvSpPr>
            <p:nvPr/>
          </p:nvSpPr>
          <p:spPr bwMode="auto">
            <a:xfrm>
              <a:off x="1969" y="2509"/>
              <a:ext cx="476" cy="194"/>
            </a:xfrm>
            <a:custGeom>
              <a:avLst/>
              <a:gdLst/>
              <a:ahLst/>
              <a:cxnLst>
                <a:cxn ang="0">
                  <a:pos x="1184" y="17"/>
                </a:cxn>
                <a:cxn ang="0">
                  <a:pos x="1182" y="158"/>
                </a:cxn>
                <a:cxn ang="0">
                  <a:pos x="1182" y="299"/>
                </a:cxn>
                <a:cxn ang="0">
                  <a:pos x="1182" y="442"/>
                </a:cxn>
                <a:cxn ang="0">
                  <a:pos x="1181" y="582"/>
                </a:cxn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1184" y="17"/>
                </a:cxn>
              </a:cxnLst>
              <a:rect l="0" t="0" r="r" b="b"/>
              <a:pathLst>
                <a:path w="1184" h="582">
                  <a:moveTo>
                    <a:pt x="1184" y="17"/>
                  </a:moveTo>
                  <a:lnTo>
                    <a:pt x="1182" y="158"/>
                  </a:lnTo>
                  <a:lnTo>
                    <a:pt x="1182" y="299"/>
                  </a:lnTo>
                  <a:lnTo>
                    <a:pt x="1182" y="442"/>
                  </a:lnTo>
                  <a:lnTo>
                    <a:pt x="1181" y="582"/>
                  </a:lnTo>
                  <a:lnTo>
                    <a:pt x="1" y="567"/>
                  </a:ln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1184" y="17"/>
                  </a:lnTo>
                  <a:close/>
                </a:path>
              </a:pathLst>
            </a:custGeom>
            <a:solidFill>
              <a:srgbClr val="56707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8" name="Freeform 24"/>
            <p:cNvSpPr>
              <a:spLocks/>
            </p:cNvSpPr>
            <p:nvPr/>
          </p:nvSpPr>
          <p:spPr bwMode="auto">
            <a:xfrm>
              <a:off x="1969" y="2509"/>
              <a:ext cx="459" cy="194"/>
            </a:xfrm>
            <a:custGeom>
              <a:avLst/>
              <a:gdLst/>
              <a:ahLst/>
              <a:cxnLst>
                <a:cxn ang="0">
                  <a:pos x="1142" y="17"/>
                </a:cxn>
                <a:cxn ang="0">
                  <a:pos x="1141" y="158"/>
                </a:cxn>
                <a:cxn ang="0">
                  <a:pos x="1141" y="299"/>
                </a:cxn>
                <a:cxn ang="0">
                  <a:pos x="1140" y="442"/>
                </a:cxn>
                <a:cxn ang="0">
                  <a:pos x="1138" y="582"/>
                </a:cxn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1142" y="17"/>
                </a:cxn>
              </a:cxnLst>
              <a:rect l="0" t="0" r="r" b="b"/>
              <a:pathLst>
                <a:path w="1142" h="582">
                  <a:moveTo>
                    <a:pt x="1142" y="17"/>
                  </a:moveTo>
                  <a:lnTo>
                    <a:pt x="1141" y="158"/>
                  </a:lnTo>
                  <a:lnTo>
                    <a:pt x="1141" y="299"/>
                  </a:lnTo>
                  <a:lnTo>
                    <a:pt x="1140" y="442"/>
                  </a:lnTo>
                  <a:lnTo>
                    <a:pt x="1138" y="582"/>
                  </a:lnTo>
                  <a:lnTo>
                    <a:pt x="1" y="567"/>
                  </a:ln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1142" y="17"/>
                  </a:lnTo>
                  <a:close/>
                </a:path>
              </a:pathLst>
            </a:custGeom>
            <a:solidFill>
              <a:srgbClr val="607A7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29" name="Freeform 25"/>
            <p:cNvSpPr>
              <a:spLocks/>
            </p:cNvSpPr>
            <p:nvPr/>
          </p:nvSpPr>
          <p:spPr bwMode="auto">
            <a:xfrm>
              <a:off x="1969" y="2509"/>
              <a:ext cx="442" cy="194"/>
            </a:xfrm>
            <a:custGeom>
              <a:avLst/>
              <a:gdLst/>
              <a:ahLst/>
              <a:cxnLst>
                <a:cxn ang="0">
                  <a:pos x="1099" y="16"/>
                </a:cxn>
                <a:cxn ang="0">
                  <a:pos x="1097" y="157"/>
                </a:cxn>
                <a:cxn ang="0">
                  <a:pos x="1097" y="299"/>
                </a:cxn>
                <a:cxn ang="0">
                  <a:pos x="1096" y="440"/>
                </a:cxn>
                <a:cxn ang="0">
                  <a:pos x="1095" y="582"/>
                </a:cxn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1099" y="16"/>
                </a:cxn>
              </a:cxnLst>
              <a:rect l="0" t="0" r="r" b="b"/>
              <a:pathLst>
                <a:path w="1099" h="582">
                  <a:moveTo>
                    <a:pt x="1099" y="16"/>
                  </a:moveTo>
                  <a:lnTo>
                    <a:pt x="1097" y="157"/>
                  </a:lnTo>
                  <a:lnTo>
                    <a:pt x="1097" y="299"/>
                  </a:lnTo>
                  <a:lnTo>
                    <a:pt x="1096" y="440"/>
                  </a:lnTo>
                  <a:lnTo>
                    <a:pt x="1095" y="582"/>
                  </a:lnTo>
                  <a:lnTo>
                    <a:pt x="1" y="567"/>
                  </a:ln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1099" y="16"/>
                  </a:lnTo>
                  <a:close/>
                </a:path>
              </a:pathLst>
            </a:custGeom>
            <a:solidFill>
              <a:srgbClr val="6B84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0" name="Freeform 26"/>
            <p:cNvSpPr>
              <a:spLocks/>
            </p:cNvSpPr>
            <p:nvPr/>
          </p:nvSpPr>
          <p:spPr bwMode="auto">
            <a:xfrm>
              <a:off x="1969" y="2509"/>
              <a:ext cx="424" cy="194"/>
            </a:xfrm>
            <a:custGeom>
              <a:avLst/>
              <a:gdLst/>
              <a:ahLst/>
              <a:cxnLst>
                <a:cxn ang="0">
                  <a:pos x="1053" y="16"/>
                </a:cxn>
                <a:cxn ang="0">
                  <a:pos x="1052" y="157"/>
                </a:cxn>
                <a:cxn ang="0">
                  <a:pos x="1051" y="298"/>
                </a:cxn>
                <a:cxn ang="0">
                  <a:pos x="1049" y="440"/>
                </a:cxn>
                <a:cxn ang="0">
                  <a:pos x="1048" y="581"/>
                </a:cxn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1053" y="16"/>
                </a:cxn>
              </a:cxnLst>
              <a:rect l="0" t="0" r="r" b="b"/>
              <a:pathLst>
                <a:path w="1053" h="581">
                  <a:moveTo>
                    <a:pt x="1053" y="16"/>
                  </a:moveTo>
                  <a:lnTo>
                    <a:pt x="1052" y="157"/>
                  </a:lnTo>
                  <a:lnTo>
                    <a:pt x="1051" y="298"/>
                  </a:lnTo>
                  <a:lnTo>
                    <a:pt x="1049" y="440"/>
                  </a:lnTo>
                  <a:lnTo>
                    <a:pt x="1048" y="581"/>
                  </a:lnTo>
                  <a:lnTo>
                    <a:pt x="1" y="567"/>
                  </a:ln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1053" y="16"/>
                  </a:lnTo>
                  <a:close/>
                </a:path>
              </a:pathLst>
            </a:custGeom>
            <a:solidFill>
              <a:srgbClr val="728C8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1" name="Freeform 27"/>
            <p:cNvSpPr>
              <a:spLocks/>
            </p:cNvSpPr>
            <p:nvPr/>
          </p:nvSpPr>
          <p:spPr bwMode="auto">
            <a:xfrm>
              <a:off x="1969" y="2509"/>
              <a:ext cx="405" cy="194"/>
            </a:xfrm>
            <a:custGeom>
              <a:avLst/>
              <a:gdLst/>
              <a:ahLst/>
              <a:cxnLst>
                <a:cxn ang="0">
                  <a:pos x="1005" y="15"/>
                </a:cxn>
                <a:cxn ang="0">
                  <a:pos x="1004" y="156"/>
                </a:cxn>
                <a:cxn ang="0">
                  <a:pos x="1003" y="298"/>
                </a:cxn>
                <a:cxn ang="0">
                  <a:pos x="1001" y="439"/>
                </a:cxn>
                <a:cxn ang="0">
                  <a:pos x="1000" y="581"/>
                </a:cxn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1005" y="15"/>
                </a:cxn>
              </a:cxnLst>
              <a:rect l="0" t="0" r="r" b="b"/>
              <a:pathLst>
                <a:path w="1005" h="581">
                  <a:moveTo>
                    <a:pt x="1005" y="15"/>
                  </a:moveTo>
                  <a:lnTo>
                    <a:pt x="1004" y="156"/>
                  </a:lnTo>
                  <a:lnTo>
                    <a:pt x="1003" y="298"/>
                  </a:lnTo>
                  <a:lnTo>
                    <a:pt x="1001" y="439"/>
                  </a:lnTo>
                  <a:lnTo>
                    <a:pt x="1000" y="581"/>
                  </a:lnTo>
                  <a:lnTo>
                    <a:pt x="1" y="567"/>
                  </a:ln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1005" y="15"/>
                  </a:lnTo>
                  <a:close/>
                </a:path>
              </a:pathLst>
            </a:custGeom>
            <a:solidFill>
              <a:srgbClr val="7791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2" name="Freeform 28"/>
            <p:cNvSpPr>
              <a:spLocks/>
            </p:cNvSpPr>
            <p:nvPr/>
          </p:nvSpPr>
          <p:spPr bwMode="auto">
            <a:xfrm>
              <a:off x="1969" y="2509"/>
              <a:ext cx="384" cy="193"/>
            </a:xfrm>
            <a:custGeom>
              <a:avLst/>
              <a:gdLst/>
              <a:ahLst/>
              <a:cxnLst>
                <a:cxn ang="0">
                  <a:pos x="956" y="15"/>
                </a:cxn>
                <a:cxn ang="0">
                  <a:pos x="955" y="156"/>
                </a:cxn>
                <a:cxn ang="0">
                  <a:pos x="953" y="297"/>
                </a:cxn>
                <a:cxn ang="0">
                  <a:pos x="951" y="439"/>
                </a:cxn>
                <a:cxn ang="0">
                  <a:pos x="949" y="580"/>
                </a:cxn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956" y="15"/>
                </a:cxn>
              </a:cxnLst>
              <a:rect l="0" t="0" r="r" b="b"/>
              <a:pathLst>
                <a:path w="956" h="580">
                  <a:moveTo>
                    <a:pt x="956" y="15"/>
                  </a:moveTo>
                  <a:lnTo>
                    <a:pt x="955" y="156"/>
                  </a:lnTo>
                  <a:lnTo>
                    <a:pt x="953" y="297"/>
                  </a:lnTo>
                  <a:lnTo>
                    <a:pt x="951" y="439"/>
                  </a:lnTo>
                  <a:lnTo>
                    <a:pt x="949" y="580"/>
                  </a:lnTo>
                  <a:lnTo>
                    <a:pt x="1" y="567"/>
                  </a:ln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956" y="15"/>
                  </a:lnTo>
                  <a:close/>
                </a:path>
              </a:pathLst>
            </a:custGeom>
            <a:solidFill>
              <a:srgbClr val="829B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3" name="Freeform 29"/>
            <p:cNvSpPr>
              <a:spLocks/>
            </p:cNvSpPr>
            <p:nvPr/>
          </p:nvSpPr>
          <p:spPr bwMode="auto">
            <a:xfrm>
              <a:off x="1969" y="2509"/>
              <a:ext cx="364" cy="193"/>
            </a:xfrm>
            <a:custGeom>
              <a:avLst/>
              <a:gdLst/>
              <a:ahLst/>
              <a:cxnLst>
                <a:cxn ang="0">
                  <a:pos x="905" y="15"/>
                </a:cxn>
                <a:cxn ang="0">
                  <a:pos x="904" y="156"/>
                </a:cxn>
                <a:cxn ang="0">
                  <a:pos x="901" y="297"/>
                </a:cxn>
                <a:cxn ang="0">
                  <a:pos x="900" y="438"/>
                </a:cxn>
                <a:cxn ang="0">
                  <a:pos x="897" y="579"/>
                </a:cxn>
                <a:cxn ang="0">
                  <a:pos x="1" y="567"/>
                </a:cxn>
                <a:cxn ang="0">
                  <a:pos x="0" y="472"/>
                </a:cxn>
                <a:cxn ang="0">
                  <a:pos x="0" y="378"/>
                </a:cxn>
                <a:cxn ang="0">
                  <a:pos x="0" y="283"/>
                </a:cxn>
                <a:cxn ang="0">
                  <a:pos x="0" y="190"/>
                </a:cxn>
                <a:cxn ang="0">
                  <a:pos x="0" y="142"/>
                </a:cxn>
                <a:cxn ang="0">
                  <a:pos x="0" y="94"/>
                </a:cxn>
                <a:cxn ang="0">
                  <a:pos x="0" y="48"/>
                </a:cxn>
                <a:cxn ang="0">
                  <a:pos x="1" y="0"/>
                </a:cxn>
                <a:cxn ang="0">
                  <a:pos x="905" y="15"/>
                </a:cxn>
              </a:cxnLst>
              <a:rect l="0" t="0" r="r" b="b"/>
              <a:pathLst>
                <a:path w="905" h="579">
                  <a:moveTo>
                    <a:pt x="905" y="15"/>
                  </a:moveTo>
                  <a:lnTo>
                    <a:pt x="904" y="156"/>
                  </a:lnTo>
                  <a:lnTo>
                    <a:pt x="901" y="297"/>
                  </a:lnTo>
                  <a:lnTo>
                    <a:pt x="900" y="438"/>
                  </a:lnTo>
                  <a:lnTo>
                    <a:pt x="897" y="579"/>
                  </a:lnTo>
                  <a:lnTo>
                    <a:pt x="1" y="567"/>
                  </a:lnTo>
                  <a:lnTo>
                    <a:pt x="0" y="472"/>
                  </a:lnTo>
                  <a:lnTo>
                    <a:pt x="0" y="378"/>
                  </a:lnTo>
                  <a:lnTo>
                    <a:pt x="0" y="283"/>
                  </a:lnTo>
                  <a:lnTo>
                    <a:pt x="0" y="190"/>
                  </a:lnTo>
                  <a:lnTo>
                    <a:pt x="0" y="142"/>
                  </a:lnTo>
                  <a:lnTo>
                    <a:pt x="0" y="94"/>
                  </a:lnTo>
                  <a:lnTo>
                    <a:pt x="0" y="48"/>
                  </a:lnTo>
                  <a:lnTo>
                    <a:pt x="1" y="0"/>
                  </a:lnTo>
                  <a:lnTo>
                    <a:pt x="905" y="15"/>
                  </a:lnTo>
                  <a:close/>
                </a:path>
              </a:pathLst>
            </a:custGeom>
            <a:solidFill>
              <a:srgbClr val="89A3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4" name="Freeform 30"/>
            <p:cNvSpPr>
              <a:spLocks/>
            </p:cNvSpPr>
            <p:nvPr/>
          </p:nvSpPr>
          <p:spPr bwMode="auto">
            <a:xfrm>
              <a:off x="1969" y="2509"/>
              <a:ext cx="343" cy="193"/>
            </a:xfrm>
            <a:custGeom>
              <a:avLst/>
              <a:gdLst/>
              <a:ahLst/>
              <a:cxnLst>
                <a:cxn ang="0">
                  <a:pos x="851" y="13"/>
                </a:cxn>
                <a:cxn ang="0">
                  <a:pos x="850" y="154"/>
                </a:cxn>
                <a:cxn ang="0">
                  <a:pos x="847" y="295"/>
                </a:cxn>
                <a:cxn ang="0">
                  <a:pos x="846" y="436"/>
                </a:cxn>
                <a:cxn ang="0">
                  <a:pos x="843" y="579"/>
                </a:cxn>
                <a:cxn ang="0">
                  <a:pos x="2" y="567"/>
                </a:cxn>
                <a:cxn ang="0">
                  <a:pos x="2" y="426"/>
                </a:cxn>
                <a:cxn ang="0">
                  <a:pos x="2" y="283"/>
                </a:cxn>
                <a:cxn ang="0">
                  <a:pos x="2" y="142"/>
                </a:cxn>
                <a:cxn ang="0">
                  <a:pos x="0" y="0"/>
                </a:cxn>
                <a:cxn ang="0">
                  <a:pos x="851" y="13"/>
                </a:cxn>
              </a:cxnLst>
              <a:rect l="0" t="0" r="r" b="b"/>
              <a:pathLst>
                <a:path w="851" h="579">
                  <a:moveTo>
                    <a:pt x="851" y="13"/>
                  </a:moveTo>
                  <a:lnTo>
                    <a:pt x="850" y="154"/>
                  </a:lnTo>
                  <a:lnTo>
                    <a:pt x="847" y="295"/>
                  </a:lnTo>
                  <a:lnTo>
                    <a:pt x="846" y="436"/>
                  </a:lnTo>
                  <a:lnTo>
                    <a:pt x="843" y="579"/>
                  </a:lnTo>
                  <a:lnTo>
                    <a:pt x="2" y="567"/>
                  </a:lnTo>
                  <a:lnTo>
                    <a:pt x="2" y="426"/>
                  </a:lnTo>
                  <a:lnTo>
                    <a:pt x="2" y="283"/>
                  </a:lnTo>
                  <a:lnTo>
                    <a:pt x="2" y="142"/>
                  </a:lnTo>
                  <a:lnTo>
                    <a:pt x="0" y="0"/>
                  </a:lnTo>
                  <a:lnTo>
                    <a:pt x="851" y="13"/>
                  </a:lnTo>
                  <a:close/>
                </a:path>
              </a:pathLst>
            </a:custGeom>
            <a:solidFill>
              <a:srgbClr val="8EA8A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5" name="Freeform 31"/>
            <p:cNvSpPr>
              <a:spLocks/>
            </p:cNvSpPr>
            <p:nvPr/>
          </p:nvSpPr>
          <p:spPr bwMode="auto">
            <a:xfrm>
              <a:off x="1971" y="2509"/>
              <a:ext cx="320" cy="192"/>
            </a:xfrm>
            <a:custGeom>
              <a:avLst/>
              <a:gdLst/>
              <a:ahLst/>
              <a:cxnLst>
                <a:cxn ang="0">
                  <a:pos x="792" y="11"/>
                </a:cxn>
                <a:cxn ang="0">
                  <a:pos x="791" y="152"/>
                </a:cxn>
                <a:cxn ang="0">
                  <a:pos x="788" y="293"/>
                </a:cxn>
                <a:cxn ang="0">
                  <a:pos x="787" y="435"/>
                </a:cxn>
                <a:cxn ang="0">
                  <a:pos x="784" y="576"/>
                </a:cxn>
                <a:cxn ang="0">
                  <a:pos x="1" y="566"/>
                </a:cxn>
                <a:cxn ang="0">
                  <a:pos x="0" y="425"/>
                </a:cxn>
                <a:cxn ang="0">
                  <a:pos x="0" y="282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792" y="11"/>
                </a:cxn>
              </a:cxnLst>
              <a:rect l="0" t="0" r="r" b="b"/>
              <a:pathLst>
                <a:path w="792" h="576">
                  <a:moveTo>
                    <a:pt x="792" y="11"/>
                  </a:moveTo>
                  <a:lnTo>
                    <a:pt x="791" y="152"/>
                  </a:lnTo>
                  <a:lnTo>
                    <a:pt x="788" y="293"/>
                  </a:lnTo>
                  <a:lnTo>
                    <a:pt x="787" y="435"/>
                  </a:lnTo>
                  <a:lnTo>
                    <a:pt x="784" y="576"/>
                  </a:lnTo>
                  <a:lnTo>
                    <a:pt x="1" y="566"/>
                  </a:lnTo>
                  <a:lnTo>
                    <a:pt x="0" y="425"/>
                  </a:lnTo>
                  <a:lnTo>
                    <a:pt x="0" y="282"/>
                  </a:lnTo>
                  <a:lnTo>
                    <a:pt x="0" y="141"/>
                  </a:lnTo>
                  <a:lnTo>
                    <a:pt x="0" y="0"/>
                  </a:lnTo>
                  <a:lnTo>
                    <a:pt x="792" y="11"/>
                  </a:lnTo>
                  <a:close/>
                </a:path>
              </a:pathLst>
            </a:custGeom>
            <a:solidFill>
              <a:srgbClr val="93ADA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6" name="Freeform 32"/>
            <p:cNvSpPr>
              <a:spLocks/>
            </p:cNvSpPr>
            <p:nvPr/>
          </p:nvSpPr>
          <p:spPr bwMode="auto">
            <a:xfrm>
              <a:off x="1973" y="2509"/>
              <a:ext cx="297" cy="192"/>
            </a:xfrm>
            <a:custGeom>
              <a:avLst/>
              <a:gdLst/>
              <a:ahLst/>
              <a:cxnLst>
                <a:cxn ang="0">
                  <a:pos x="738" y="11"/>
                </a:cxn>
                <a:cxn ang="0">
                  <a:pos x="736" y="152"/>
                </a:cxn>
                <a:cxn ang="0">
                  <a:pos x="733" y="293"/>
                </a:cxn>
                <a:cxn ang="0">
                  <a:pos x="732" y="434"/>
                </a:cxn>
                <a:cxn ang="0">
                  <a:pos x="729" y="576"/>
                </a:cxn>
                <a:cxn ang="0">
                  <a:pos x="3" y="566"/>
                </a:cxn>
                <a:cxn ang="0">
                  <a:pos x="2" y="425"/>
                </a:cxn>
                <a:cxn ang="0">
                  <a:pos x="2" y="282"/>
                </a:cxn>
                <a:cxn ang="0">
                  <a:pos x="2" y="141"/>
                </a:cxn>
                <a:cxn ang="0">
                  <a:pos x="0" y="0"/>
                </a:cxn>
                <a:cxn ang="0">
                  <a:pos x="738" y="11"/>
                </a:cxn>
              </a:cxnLst>
              <a:rect l="0" t="0" r="r" b="b"/>
              <a:pathLst>
                <a:path w="738" h="576">
                  <a:moveTo>
                    <a:pt x="738" y="11"/>
                  </a:moveTo>
                  <a:lnTo>
                    <a:pt x="736" y="152"/>
                  </a:lnTo>
                  <a:lnTo>
                    <a:pt x="733" y="293"/>
                  </a:lnTo>
                  <a:lnTo>
                    <a:pt x="732" y="434"/>
                  </a:lnTo>
                  <a:lnTo>
                    <a:pt x="729" y="576"/>
                  </a:lnTo>
                  <a:lnTo>
                    <a:pt x="3" y="566"/>
                  </a:lnTo>
                  <a:lnTo>
                    <a:pt x="2" y="425"/>
                  </a:lnTo>
                  <a:lnTo>
                    <a:pt x="2" y="282"/>
                  </a:lnTo>
                  <a:lnTo>
                    <a:pt x="2" y="141"/>
                  </a:lnTo>
                  <a:lnTo>
                    <a:pt x="0" y="0"/>
                  </a:lnTo>
                  <a:lnTo>
                    <a:pt x="738" y="11"/>
                  </a:lnTo>
                  <a:close/>
                </a:path>
              </a:pathLst>
            </a:custGeom>
            <a:solidFill>
              <a:srgbClr val="99B2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7" name="Freeform 33"/>
            <p:cNvSpPr>
              <a:spLocks/>
            </p:cNvSpPr>
            <p:nvPr/>
          </p:nvSpPr>
          <p:spPr bwMode="auto">
            <a:xfrm>
              <a:off x="1975" y="2509"/>
              <a:ext cx="273" cy="192"/>
            </a:xfrm>
            <a:custGeom>
              <a:avLst/>
              <a:gdLst/>
              <a:ahLst/>
              <a:cxnLst>
                <a:cxn ang="0">
                  <a:pos x="679" y="10"/>
                </a:cxn>
                <a:cxn ang="0">
                  <a:pos x="678" y="151"/>
                </a:cxn>
                <a:cxn ang="0">
                  <a:pos x="675" y="292"/>
                </a:cxn>
                <a:cxn ang="0">
                  <a:pos x="674" y="434"/>
                </a:cxn>
                <a:cxn ang="0">
                  <a:pos x="671" y="575"/>
                </a:cxn>
                <a:cxn ang="0">
                  <a:pos x="1" y="566"/>
                </a:cxn>
                <a:cxn ang="0">
                  <a:pos x="0" y="425"/>
                </a:cxn>
                <a:cxn ang="0">
                  <a:pos x="0" y="282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679" y="10"/>
                </a:cxn>
              </a:cxnLst>
              <a:rect l="0" t="0" r="r" b="b"/>
              <a:pathLst>
                <a:path w="679" h="575">
                  <a:moveTo>
                    <a:pt x="679" y="10"/>
                  </a:moveTo>
                  <a:lnTo>
                    <a:pt x="678" y="151"/>
                  </a:lnTo>
                  <a:lnTo>
                    <a:pt x="675" y="292"/>
                  </a:lnTo>
                  <a:lnTo>
                    <a:pt x="674" y="434"/>
                  </a:lnTo>
                  <a:lnTo>
                    <a:pt x="671" y="575"/>
                  </a:lnTo>
                  <a:lnTo>
                    <a:pt x="1" y="566"/>
                  </a:lnTo>
                  <a:lnTo>
                    <a:pt x="0" y="425"/>
                  </a:lnTo>
                  <a:lnTo>
                    <a:pt x="0" y="282"/>
                  </a:lnTo>
                  <a:lnTo>
                    <a:pt x="0" y="141"/>
                  </a:lnTo>
                  <a:lnTo>
                    <a:pt x="0" y="0"/>
                  </a:lnTo>
                  <a:lnTo>
                    <a:pt x="679" y="10"/>
                  </a:lnTo>
                  <a:close/>
                </a:path>
              </a:pathLst>
            </a:custGeom>
            <a:solidFill>
              <a:srgbClr val="9EB7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8" name="Freeform 34"/>
            <p:cNvSpPr>
              <a:spLocks/>
            </p:cNvSpPr>
            <p:nvPr/>
          </p:nvSpPr>
          <p:spPr bwMode="auto">
            <a:xfrm>
              <a:off x="1976" y="2509"/>
              <a:ext cx="252" cy="192"/>
            </a:xfrm>
            <a:custGeom>
              <a:avLst/>
              <a:gdLst/>
              <a:ahLst/>
              <a:cxnLst>
                <a:cxn ang="0">
                  <a:pos x="624" y="10"/>
                </a:cxn>
                <a:cxn ang="0">
                  <a:pos x="623" y="151"/>
                </a:cxn>
                <a:cxn ang="0">
                  <a:pos x="620" y="292"/>
                </a:cxn>
                <a:cxn ang="0">
                  <a:pos x="619" y="434"/>
                </a:cxn>
                <a:cxn ang="0">
                  <a:pos x="616" y="575"/>
                </a:cxn>
                <a:cxn ang="0">
                  <a:pos x="1" y="566"/>
                </a:cxn>
                <a:cxn ang="0">
                  <a:pos x="0" y="425"/>
                </a:cxn>
                <a:cxn ang="0">
                  <a:pos x="0" y="282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624" y="10"/>
                </a:cxn>
              </a:cxnLst>
              <a:rect l="0" t="0" r="r" b="b"/>
              <a:pathLst>
                <a:path w="624" h="575">
                  <a:moveTo>
                    <a:pt x="624" y="10"/>
                  </a:moveTo>
                  <a:lnTo>
                    <a:pt x="623" y="151"/>
                  </a:lnTo>
                  <a:lnTo>
                    <a:pt x="620" y="292"/>
                  </a:lnTo>
                  <a:lnTo>
                    <a:pt x="619" y="434"/>
                  </a:lnTo>
                  <a:lnTo>
                    <a:pt x="616" y="575"/>
                  </a:lnTo>
                  <a:lnTo>
                    <a:pt x="1" y="566"/>
                  </a:lnTo>
                  <a:lnTo>
                    <a:pt x="0" y="425"/>
                  </a:lnTo>
                  <a:lnTo>
                    <a:pt x="0" y="282"/>
                  </a:lnTo>
                  <a:lnTo>
                    <a:pt x="0" y="141"/>
                  </a:lnTo>
                  <a:lnTo>
                    <a:pt x="0" y="0"/>
                  </a:lnTo>
                  <a:lnTo>
                    <a:pt x="624" y="10"/>
                  </a:lnTo>
                  <a:close/>
                </a:path>
              </a:pathLst>
            </a:custGeom>
            <a:solidFill>
              <a:srgbClr val="A3BC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39" name="Freeform 35"/>
            <p:cNvSpPr>
              <a:spLocks/>
            </p:cNvSpPr>
            <p:nvPr/>
          </p:nvSpPr>
          <p:spPr bwMode="auto">
            <a:xfrm>
              <a:off x="1977" y="2509"/>
              <a:ext cx="231" cy="192"/>
            </a:xfrm>
            <a:custGeom>
              <a:avLst/>
              <a:gdLst/>
              <a:ahLst/>
              <a:cxnLst>
                <a:cxn ang="0">
                  <a:pos x="572" y="8"/>
                </a:cxn>
                <a:cxn ang="0">
                  <a:pos x="570" y="149"/>
                </a:cxn>
                <a:cxn ang="0">
                  <a:pos x="568" y="290"/>
                </a:cxn>
                <a:cxn ang="0">
                  <a:pos x="566" y="433"/>
                </a:cxn>
                <a:cxn ang="0">
                  <a:pos x="564" y="574"/>
                </a:cxn>
                <a:cxn ang="0">
                  <a:pos x="3" y="566"/>
                </a:cxn>
                <a:cxn ang="0">
                  <a:pos x="2" y="425"/>
                </a:cxn>
                <a:cxn ang="0">
                  <a:pos x="2" y="284"/>
                </a:cxn>
                <a:cxn ang="0">
                  <a:pos x="2" y="141"/>
                </a:cxn>
                <a:cxn ang="0">
                  <a:pos x="0" y="0"/>
                </a:cxn>
                <a:cxn ang="0">
                  <a:pos x="572" y="8"/>
                </a:cxn>
              </a:cxnLst>
              <a:rect l="0" t="0" r="r" b="b"/>
              <a:pathLst>
                <a:path w="572" h="574">
                  <a:moveTo>
                    <a:pt x="572" y="8"/>
                  </a:moveTo>
                  <a:lnTo>
                    <a:pt x="570" y="149"/>
                  </a:lnTo>
                  <a:lnTo>
                    <a:pt x="568" y="290"/>
                  </a:lnTo>
                  <a:lnTo>
                    <a:pt x="566" y="433"/>
                  </a:lnTo>
                  <a:lnTo>
                    <a:pt x="564" y="574"/>
                  </a:lnTo>
                  <a:lnTo>
                    <a:pt x="3" y="566"/>
                  </a:lnTo>
                  <a:lnTo>
                    <a:pt x="2" y="425"/>
                  </a:lnTo>
                  <a:lnTo>
                    <a:pt x="2" y="284"/>
                  </a:lnTo>
                  <a:lnTo>
                    <a:pt x="2" y="141"/>
                  </a:lnTo>
                  <a:lnTo>
                    <a:pt x="0" y="0"/>
                  </a:lnTo>
                  <a:lnTo>
                    <a:pt x="572" y="8"/>
                  </a:lnTo>
                  <a:close/>
                </a:path>
              </a:pathLst>
            </a:custGeom>
            <a:solidFill>
              <a:srgbClr val="A5BFC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0" name="Freeform 36"/>
            <p:cNvSpPr>
              <a:spLocks/>
            </p:cNvSpPr>
            <p:nvPr/>
          </p:nvSpPr>
          <p:spPr bwMode="auto">
            <a:xfrm>
              <a:off x="1979" y="2509"/>
              <a:ext cx="209" cy="191"/>
            </a:xfrm>
            <a:custGeom>
              <a:avLst/>
              <a:gdLst/>
              <a:ahLst/>
              <a:cxnLst>
                <a:cxn ang="0">
                  <a:pos x="518" y="8"/>
                </a:cxn>
                <a:cxn ang="0">
                  <a:pos x="517" y="149"/>
                </a:cxn>
                <a:cxn ang="0">
                  <a:pos x="516" y="290"/>
                </a:cxn>
                <a:cxn ang="0">
                  <a:pos x="513" y="431"/>
                </a:cxn>
                <a:cxn ang="0">
                  <a:pos x="512" y="572"/>
                </a:cxn>
                <a:cxn ang="0">
                  <a:pos x="2" y="566"/>
                </a:cxn>
                <a:cxn ang="0">
                  <a:pos x="2" y="425"/>
                </a:cxn>
                <a:cxn ang="0">
                  <a:pos x="2" y="284"/>
                </a:cxn>
                <a:cxn ang="0">
                  <a:pos x="0" y="141"/>
                </a:cxn>
                <a:cxn ang="0">
                  <a:pos x="0" y="0"/>
                </a:cxn>
                <a:cxn ang="0">
                  <a:pos x="518" y="8"/>
                </a:cxn>
              </a:cxnLst>
              <a:rect l="0" t="0" r="r" b="b"/>
              <a:pathLst>
                <a:path w="518" h="572">
                  <a:moveTo>
                    <a:pt x="518" y="8"/>
                  </a:moveTo>
                  <a:lnTo>
                    <a:pt x="517" y="149"/>
                  </a:lnTo>
                  <a:lnTo>
                    <a:pt x="516" y="290"/>
                  </a:lnTo>
                  <a:lnTo>
                    <a:pt x="513" y="431"/>
                  </a:lnTo>
                  <a:lnTo>
                    <a:pt x="512" y="572"/>
                  </a:lnTo>
                  <a:lnTo>
                    <a:pt x="2" y="566"/>
                  </a:lnTo>
                  <a:lnTo>
                    <a:pt x="2" y="425"/>
                  </a:lnTo>
                  <a:lnTo>
                    <a:pt x="2" y="284"/>
                  </a:lnTo>
                  <a:lnTo>
                    <a:pt x="0" y="141"/>
                  </a:lnTo>
                  <a:lnTo>
                    <a:pt x="0" y="0"/>
                  </a:lnTo>
                  <a:lnTo>
                    <a:pt x="518" y="8"/>
                  </a:lnTo>
                  <a:close/>
                </a:path>
              </a:pathLst>
            </a:custGeom>
            <a:solidFill>
              <a:srgbClr val="AAC4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1" name="Freeform 37"/>
            <p:cNvSpPr>
              <a:spLocks/>
            </p:cNvSpPr>
            <p:nvPr/>
          </p:nvSpPr>
          <p:spPr bwMode="auto">
            <a:xfrm>
              <a:off x="1981" y="2509"/>
              <a:ext cx="189" cy="191"/>
            </a:xfrm>
            <a:custGeom>
              <a:avLst/>
              <a:gdLst/>
              <a:ahLst/>
              <a:cxnLst>
                <a:cxn ang="0">
                  <a:pos x="468" y="7"/>
                </a:cxn>
                <a:cxn ang="0">
                  <a:pos x="466" y="148"/>
                </a:cxn>
                <a:cxn ang="0">
                  <a:pos x="465" y="289"/>
                </a:cxn>
                <a:cxn ang="0">
                  <a:pos x="462" y="431"/>
                </a:cxn>
                <a:cxn ang="0">
                  <a:pos x="461" y="572"/>
                </a:cxn>
                <a:cxn ang="0">
                  <a:pos x="2" y="566"/>
                </a:cxn>
                <a:cxn ang="0">
                  <a:pos x="0" y="425"/>
                </a:cxn>
                <a:cxn ang="0">
                  <a:pos x="0" y="284"/>
                </a:cxn>
                <a:cxn ang="0">
                  <a:pos x="0" y="143"/>
                </a:cxn>
                <a:cxn ang="0">
                  <a:pos x="0" y="0"/>
                </a:cxn>
                <a:cxn ang="0">
                  <a:pos x="468" y="7"/>
                </a:cxn>
              </a:cxnLst>
              <a:rect l="0" t="0" r="r" b="b"/>
              <a:pathLst>
                <a:path w="468" h="572">
                  <a:moveTo>
                    <a:pt x="468" y="7"/>
                  </a:moveTo>
                  <a:lnTo>
                    <a:pt x="466" y="148"/>
                  </a:lnTo>
                  <a:lnTo>
                    <a:pt x="465" y="289"/>
                  </a:lnTo>
                  <a:lnTo>
                    <a:pt x="462" y="431"/>
                  </a:lnTo>
                  <a:lnTo>
                    <a:pt x="461" y="572"/>
                  </a:lnTo>
                  <a:lnTo>
                    <a:pt x="2" y="566"/>
                  </a:lnTo>
                  <a:lnTo>
                    <a:pt x="0" y="425"/>
                  </a:lnTo>
                  <a:lnTo>
                    <a:pt x="0" y="284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468" y="7"/>
                  </a:lnTo>
                  <a:close/>
                </a:path>
              </a:pathLst>
            </a:custGeom>
            <a:solidFill>
              <a:srgbClr val="AFC9C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2" name="Freeform 38"/>
            <p:cNvSpPr>
              <a:spLocks/>
            </p:cNvSpPr>
            <p:nvPr/>
          </p:nvSpPr>
          <p:spPr bwMode="auto">
            <a:xfrm>
              <a:off x="1982" y="2509"/>
              <a:ext cx="168" cy="191"/>
            </a:xfrm>
            <a:custGeom>
              <a:avLst/>
              <a:gdLst/>
              <a:ahLst/>
              <a:cxnLst>
                <a:cxn ang="0">
                  <a:pos x="419" y="7"/>
                </a:cxn>
                <a:cxn ang="0">
                  <a:pos x="418" y="148"/>
                </a:cxn>
                <a:cxn ang="0">
                  <a:pos x="417" y="289"/>
                </a:cxn>
                <a:cxn ang="0">
                  <a:pos x="415" y="431"/>
                </a:cxn>
                <a:cxn ang="0">
                  <a:pos x="414" y="572"/>
                </a:cxn>
                <a:cxn ang="0">
                  <a:pos x="1" y="566"/>
                </a:cxn>
                <a:cxn ang="0">
                  <a:pos x="0" y="425"/>
                </a:cxn>
                <a:cxn ang="0">
                  <a:pos x="0" y="284"/>
                </a:cxn>
                <a:cxn ang="0">
                  <a:pos x="0" y="143"/>
                </a:cxn>
                <a:cxn ang="0">
                  <a:pos x="0" y="0"/>
                </a:cxn>
                <a:cxn ang="0">
                  <a:pos x="419" y="7"/>
                </a:cxn>
              </a:cxnLst>
              <a:rect l="0" t="0" r="r" b="b"/>
              <a:pathLst>
                <a:path w="419" h="572">
                  <a:moveTo>
                    <a:pt x="419" y="7"/>
                  </a:moveTo>
                  <a:lnTo>
                    <a:pt x="418" y="148"/>
                  </a:lnTo>
                  <a:lnTo>
                    <a:pt x="417" y="289"/>
                  </a:lnTo>
                  <a:lnTo>
                    <a:pt x="415" y="431"/>
                  </a:lnTo>
                  <a:lnTo>
                    <a:pt x="414" y="572"/>
                  </a:lnTo>
                  <a:lnTo>
                    <a:pt x="1" y="566"/>
                  </a:lnTo>
                  <a:lnTo>
                    <a:pt x="0" y="425"/>
                  </a:lnTo>
                  <a:lnTo>
                    <a:pt x="0" y="284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419" y="7"/>
                  </a:lnTo>
                  <a:close/>
                </a:path>
              </a:pathLst>
            </a:custGeom>
            <a:solidFill>
              <a:srgbClr val="B5CED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3" name="Freeform 39"/>
            <p:cNvSpPr>
              <a:spLocks/>
            </p:cNvSpPr>
            <p:nvPr/>
          </p:nvSpPr>
          <p:spPr bwMode="auto">
            <a:xfrm>
              <a:off x="1983" y="2509"/>
              <a:ext cx="152" cy="191"/>
            </a:xfrm>
            <a:custGeom>
              <a:avLst/>
              <a:gdLst/>
              <a:ahLst/>
              <a:cxnLst>
                <a:cxn ang="0">
                  <a:pos x="375" y="6"/>
                </a:cxn>
                <a:cxn ang="0">
                  <a:pos x="374" y="147"/>
                </a:cxn>
                <a:cxn ang="0">
                  <a:pos x="373" y="289"/>
                </a:cxn>
                <a:cxn ang="0">
                  <a:pos x="371" y="430"/>
                </a:cxn>
                <a:cxn ang="0">
                  <a:pos x="370" y="571"/>
                </a:cxn>
                <a:cxn ang="0">
                  <a:pos x="1" y="566"/>
                </a:cxn>
                <a:cxn ang="0">
                  <a:pos x="1" y="425"/>
                </a:cxn>
                <a:cxn ang="0">
                  <a:pos x="1" y="284"/>
                </a:cxn>
                <a:cxn ang="0">
                  <a:pos x="0" y="143"/>
                </a:cxn>
                <a:cxn ang="0">
                  <a:pos x="0" y="0"/>
                </a:cxn>
                <a:cxn ang="0">
                  <a:pos x="375" y="6"/>
                </a:cxn>
              </a:cxnLst>
              <a:rect l="0" t="0" r="r" b="b"/>
              <a:pathLst>
                <a:path w="375" h="571">
                  <a:moveTo>
                    <a:pt x="375" y="6"/>
                  </a:moveTo>
                  <a:lnTo>
                    <a:pt x="374" y="147"/>
                  </a:lnTo>
                  <a:lnTo>
                    <a:pt x="373" y="289"/>
                  </a:lnTo>
                  <a:lnTo>
                    <a:pt x="371" y="430"/>
                  </a:lnTo>
                  <a:lnTo>
                    <a:pt x="370" y="571"/>
                  </a:lnTo>
                  <a:lnTo>
                    <a:pt x="1" y="566"/>
                  </a:lnTo>
                  <a:lnTo>
                    <a:pt x="1" y="425"/>
                  </a:lnTo>
                  <a:lnTo>
                    <a:pt x="1" y="284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375" y="6"/>
                  </a:lnTo>
                  <a:close/>
                </a:path>
              </a:pathLst>
            </a:custGeom>
            <a:solidFill>
              <a:srgbClr val="BAD3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4" name="Freeform 40"/>
            <p:cNvSpPr>
              <a:spLocks/>
            </p:cNvSpPr>
            <p:nvPr/>
          </p:nvSpPr>
          <p:spPr bwMode="auto">
            <a:xfrm>
              <a:off x="1983" y="2509"/>
              <a:ext cx="135" cy="191"/>
            </a:xfrm>
            <a:custGeom>
              <a:avLst/>
              <a:gdLst/>
              <a:ahLst/>
              <a:cxnLst>
                <a:cxn ang="0">
                  <a:pos x="333" y="4"/>
                </a:cxn>
                <a:cxn ang="0">
                  <a:pos x="332" y="147"/>
                </a:cxn>
                <a:cxn ang="0">
                  <a:pos x="332" y="289"/>
                </a:cxn>
                <a:cxn ang="0">
                  <a:pos x="331" y="430"/>
                </a:cxn>
                <a:cxn ang="0">
                  <a:pos x="329" y="571"/>
                </a:cxn>
                <a:cxn ang="0">
                  <a:pos x="2" y="566"/>
                </a:cxn>
                <a:cxn ang="0">
                  <a:pos x="0" y="425"/>
                </a:cxn>
                <a:cxn ang="0">
                  <a:pos x="0" y="284"/>
                </a:cxn>
                <a:cxn ang="0">
                  <a:pos x="0" y="143"/>
                </a:cxn>
                <a:cxn ang="0">
                  <a:pos x="0" y="0"/>
                </a:cxn>
                <a:cxn ang="0">
                  <a:pos x="333" y="4"/>
                </a:cxn>
              </a:cxnLst>
              <a:rect l="0" t="0" r="r" b="b"/>
              <a:pathLst>
                <a:path w="333" h="571">
                  <a:moveTo>
                    <a:pt x="333" y="4"/>
                  </a:moveTo>
                  <a:lnTo>
                    <a:pt x="332" y="147"/>
                  </a:lnTo>
                  <a:lnTo>
                    <a:pt x="332" y="289"/>
                  </a:lnTo>
                  <a:lnTo>
                    <a:pt x="331" y="430"/>
                  </a:lnTo>
                  <a:lnTo>
                    <a:pt x="329" y="571"/>
                  </a:lnTo>
                  <a:lnTo>
                    <a:pt x="2" y="566"/>
                  </a:lnTo>
                  <a:lnTo>
                    <a:pt x="0" y="425"/>
                  </a:lnTo>
                  <a:lnTo>
                    <a:pt x="0" y="284"/>
                  </a:lnTo>
                  <a:lnTo>
                    <a:pt x="0" y="143"/>
                  </a:lnTo>
                  <a:lnTo>
                    <a:pt x="0" y="0"/>
                  </a:lnTo>
                  <a:lnTo>
                    <a:pt x="333" y="4"/>
                  </a:lnTo>
                  <a:close/>
                </a:path>
              </a:pathLst>
            </a:custGeom>
            <a:solidFill>
              <a:srgbClr val="BCD6D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5" name="Freeform 41"/>
            <p:cNvSpPr>
              <a:spLocks/>
            </p:cNvSpPr>
            <p:nvPr/>
          </p:nvSpPr>
          <p:spPr bwMode="auto">
            <a:xfrm>
              <a:off x="1881" y="2615"/>
              <a:ext cx="168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4"/>
                </a:cxn>
                <a:cxn ang="0">
                  <a:pos x="412" y="208"/>
                </a:cxn>
                <a:cxn ang="0">
                  <a:pos x="417" y="29"/>
                </a:cxn>
                <a:cxn ang="0">
                  <a:pos x="0" y="0"/>
                </a:cxn>
              </a:cxnLst>
              <a:rect l="0" t="0" r="r" b="b"/>
              <a:pathLst>
                <a:path w="417" h="208">
                  <a:moveTo>
                    <a:pt x="0" y="0"/>
                  </a:moveTo>
                  <a:lnTo>
                    <a:pt x="0" y="184"/>
                  </a:lnTo>
                  <a:lnTo>
                    <a:pt x="412" y="208"/>
                  </a:lnTo>
                  <a:lnTo>
                    <a:pt x="417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8515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6" name="Freeform 42"/>
            <p:cNvSpPr>
              <a:spLocks/>
            </p:cNvSpPr>
            <p:nvPr/>
          </p:nvSpPr>
          <p:spPr bwMode="auto">
            <a:xfrm>
              <a:off x="2342" y="2510"/>
              <a:ext cx="269" cy="41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0" y="122"/>
                </a:cxn>
                <a:cxn ang="0">
                  <a:pos x="666" y="117"/>
                </a:cxn>
                <a:cxn ang="0">
                  <a:pos x="657" y="0"/>
                </a:cxn>
                <a:cxn ang="0">
                  <a:pos x="0" y="15"/>
                </a:cxn>
              </a:cxnLst>
              <a:rect l="0" t="0" r="r" b="b"/>
              <a:pathLst>
                <a:path w="666" h="122">
                  <a:moveTo>
                    <a:pt x="0" y="15"/>
                  </a:moveTo>
                  <a:lnTo>
                    <a:pt x="0" y="122"/>
                  </a:lnTo>
                  <a:lnTo>
                    <a:pt x="666" y="117"/>
                  </a:lnTo>
                  <a:lnTo>
                    <a:pt x="657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C353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7" name="Freeform 43"/>
            <p:cNvSpPr>
              <a:spLocks/>
            </p:cNvSpPr>
            <p:nvPr/>
          </p:nvSpPr>
          <p:spPr bwMode="auto">
            <a:xfrm>
              <a:off x="2607" y="2510"/>
              <a:ext cx="138" cy="46"/>
            </a:xfrm>
            <a:custGeom>
              <a:avLst/>
              <a:gdLst/>
              <a:ahLst/>
              <a:cxnLst>
                <a:cxn ang="0">
                  <a:pos x="341" y="28"/>
                </a:cxn>
                <a:cxn ang="0">
                  <a:pos x="341" y="137"/>
                </a:cxn>
                <a:cxn ang="0">
                  <a:pos x="2" y="109"/>
                </a:cxn>
                <a:cxn ang="0">
                  <a:pos x="0" y="0"/>
                </a:cxn>
                <a:cxn ang="0">
                  <a:pos x="341" y="28"/>
                </a:cxn>
              </a:cxnLst>
              <a:rect l="0" t="0" r="r" b="b"/>
              <a:pathLst>
                <a:path w="341" h="137">
                  <a:moveTo>
                    <a:pt x="341" y="28"/>
                  </a:moveTo>
                  <a:lnTo>
                    <a:pt x="341" y="137"/>
                  </a:lnTo>
                  <a:lnTo>
                    <a:pt x="2" y="109"/>
                  </a:lnTo>
                  <a:lnTo>
                    <a:pt x="0" y="0"/>
                  </a:lnTo>
                  <a:lnTo>
                    <a:pt x="341" y="28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8" name="Freeform 44"/>
            <p:cNvSpPr>
              <a:spLocks/>
            </p:cNvSpPr>
            <p:nvPr/>
          </p:nvSpPr>
          <p:spPr bwMode="auto">
            <a:xfrm>
              <a:off x="2293" y="2532"/>
              <a:ext cx="303" cy="259"/>
            </a:xfrm>
            <a:custGeom>
              <a:avLst/>
              <a:gdLst/>
              <a:ahLst/>
              <a:cxnLst>
                <a:cxn ang="0">
                  <a:pos x="755" y="0"/>
                </a:cxn>
                <a:cxn ang="0">
                  <a:pos x="0" y="10"/>
                </a:cxn>
                <a:cxn ang="0">
                  <a:pos x="0" y="745"/>
                </a:cxn>
                <a:cxn ang="0">
                  <a:pos x="755" y="777"/>
                </a:cxn>
                <a:cxn ang="0">
                  <a:pos x="755" y="0"/>
                </a:cxn>
              </a:cxnLst>
              <a:rect l="0" t="0" r="r" b="b"/>
              <a:pathLst>
                <a:path w="755" h="777">
                  <a:moveTo>
                    <a:pt x="755" y="0"/>
                  </a:moveTo>
                  <a:lnTo>
                    <a:pt x="0" y="10"/>
                  </a:lnTo>
                  <a:lnTo>
                    <a:pt x="0" y="745"/>
                  </a:lnTo>
                  <a:lnTo>
                    <a:pt x="755" y="777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rgbClr val="8CA5A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49" name="Freeform 45"/>
            <p:cNvSpPr>
              <a:spLocks/>
            </p:cNvSpPr>
            <p:nvPr/>
          </p:nvSpPr>
          <p:spPr bwMode="auto">
            <a:xfrm>
              <a:off x="2300" y="2538"/>
              <a:ext cx="289" cy="263"/>
            </a:xfrm>
            <a:custGeom>
              <a:avLst/>
              <a:gdLst/>
              <a:ahLst/>
              <a:cxnLst>
                <a:cxn ang="0">
                  <a:pos x="718" y="0"/>
                </a:cxn>
                <a:cxn ang="0">
                  <a:pos x="0" y="12"/>
                </a:cxn>
                <a:cxn ang="0">
                  <a:pos x="0" y="755"/>
                </a:cxn>
                <a:cxn ang="0">
                  <a:pos x="718" y="788"/>
                </a:cxn>
                <a:cxn ang="0">
                  <a:pos x="718" y="0"/>
                </a:cxn>
              </a:cxnLst>
              <a:rect l="0" t="0" r="r" b="b"/>
              <a:pathLst>
                <a:path w="718" h="788">
                  <a:moveTo>
                    <a:pt x="718" y="0"/>
                  </a:moveTo>
                  <a:lnTo>
                    <a:pt x="0" y="12"/>
                  </a:lnTo>
                  <a:lnTo>
                    <a:pt x="0" y="755"/>
                  </a:lnTo>
                  <a:lnTo>
                    <a:pt x="718" y="788"/>
                  </a:lnTo>
                  <a:lnTo>
                    <a:pt x="718" y="0"/>
                  </a:lnTo>
                  <a:close/>
                </a:path>
              </a:pathLst>
            </a:custGeom>
            <a:solidFill>
              <a:srgbClr val="AAC4C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0" name="Freeform 46"/>
            <p:cNvSpPr>
              <a:spLocks/>
            </p:cNvSpPr>
            <p:nvPr/>
          </p:nvSpPr>
          <p:spPr bwMode="auto">
            <a:xfrm>
              <a:off x="2188" y="2623"/>
              <a:ext cx="40" cy="62"/>
            </a:xfrm>
            <a:custGeom>
              <a:avLst/>
              <a:gdLst/>
              <a:ahLst/>
              <a:cxnLst>
                <a:cxn ang="0">
                  <a:pos x="99" y="1"/>
                </a:cxn>
                <a:cxn ang="0">
                  <a:pos x="99" y="183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99" y="1"/>
                </a:cxn>
              </a:cxnLst>
              <a:rect l="0" t="0" r="r" b="b"/>
              <a:pathLst>
                <a:path w="99" h="186">
                  <a:moveTo>
                    <a:pt x="99" y="1"/>
                  </a:moveTo>
                  <a:lnTo>
                    <a:pt x="99" y="183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99" y="1"/>
                  </a:lnTo>
                  <a:close/>
                </a:path>
              </a:pathLst>
            </a:custGeom>
            <a:solidFill>
              <a:srgbClr val="7791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1" name="Freeform 47"/>
            <p:cNvSpPr>
              <a:spLocks/>
            </p:cNvSpPr>
            <p:nvPr/>
          </p:nvSpPr>
          <p:spPr bwMode="auto">
            <a:xfrm>
              <a:off x="2191" y="2629"/>
              <a:ext cx="33" cy="50"/>
            </a:xfrm>
            <a:custGeom>
              <a:avLst/>
              <a:gdLst/>
              <a:ahLst/>
              <a:cxnLst>
                <a:cxn ang="0">
                  <a:pos x="80" y="1"/>
                </a:cxn>
                <a:cxn ang="0">
                  <a:pos x="80" y="150"/>
                </a:cxn>
                <a:cxn ang="0">
                  <a:pos x="0" y="152"/>
                </a:cxn>
                <a:cxn ang="0">
                  <a:pos x="0" y="0"/>
                </a:cxn>
                <a:cxn ang="0">
                  <a:pos x="80" y="1"/>
                </a:cxn>
              </a:cxnLst>
              <a:rect l="0" t="0" r="r" b="b"/>
              <a:pathLst>
                <a:path w="80" h="152">
                  <a:moveTo>
                    <a:pt x="80" y="1"/>
                  </a:moveTo>
                  <a:lnTo>
                    <a:pt x="80" y="150"/>
                  </a:lnTo>
                  <a:lnTo>
                    <a:pt x="0" y="152"/>
                  </a:lnTo>
                  <a:lnTo>
                    <a:pt x="0" y="0"/>
                  </a:lnTo>
                  <a:lnTo>
                    <a:pt x="80" y="1"/>
                  </a:lnTo>
                  <a:close/>
                </a:path>
              </a:pathLst>
            </a:custGeom>
            <a:solidFill>
              <a:srgbClr val="96A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2" name="Freeform 48"/>
            <p:cNvSpPr>
              <a:spLocks/>
            </p:cNvSpPr>
            <p:nvPr/>
          </p:nvSpPr>
          <p:spPr bwMode="auto">
            <a:xfrm>
              <a:off x="1698" y="2615"/>
              <a:ext cx="183" cy="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72"/>
                </a:cxn>
                <a:cxn ang="0">
                  <a:pos x="454" y="184"/>
                </a:cxn>
                <a:cxn ang="0">
                  <a:pos x="454" y="0"/>
                </a:cxn>
                <a:cxn ang="0">
                  <a:pos x="0" y="0"/>
                </a:cxn>
              </a:cxnLst>
              <a:rect l="0" t="0" r="r" b="b"/>
              <a:pathLst>
                <a:path w="454" h="184">
                  <a:moveTo>
                    <a:pt x="0" y="0"/>
                  </a:moveTo>
                  <a:lnTo>
                    <a:pt x="0" y="172"/>
                  </a:lnTo>
                  <a:lnTo>
                    <a:pt x="454" y="184"/>
                  </a:lnTo>
                  <a:lnTo>
                    <a:pt x="4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1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3" name="Freeform 49"/>
            <p:cNvSpPr>
              <a:spLocks/>
            </p:cNvSpPr>
            <p:nvPr/>
          </p:nvSpPr>
          <p:spPr bwMode="auto">
            <a:xfrm>
              <a:off x="1703" y="2617"/>
              <a:ext cx="174" cy="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4"/>
                </a:cxn>
                <a:cxn ang="0">
                  <a:pos x="432" y="174"/>
                </a:cxn>
                <a:cxn ang="0">
                  <a:pos x="432" y="1"/>
                </a:cxn>
                <a:cxn ang="0">
                  <a:pos x="0" y="0"/>
                </a:cxn>
              </a:cxnLst>
              <a:rect l="0" t="0" r="r" b="b"/>
              <a:pathLst>
                <a:path w="432" h="174">
                  <a:moveTo>
                    <a:pt x="0" y="0"/>
                  </a:moveTo>
                  <a:lnTo>
                    <a:pt x="0" y="164"/>
                  </a:lnTo>
                  <a:lnTo>
                    <a:pt x="432" y="174"/>
                  </a:lnTo>
                  <a:lnTo>
                    <a:pt x="43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AFB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4" name="Freeform 50"/>
            <p:cNvSpPr>
              <a:spLocks/>
            </p:cNvSpPr>
            <p:nvPr/>
          </p:nvSpPr>
          <p:spPr bwMode="auto">
            <a:xfrm>
              <a:off x="1674" y="2672"/>
              <a:ext cx="330" cy="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8"/>
                </a:cxn>
                <a:cxn ang="0">
                  <a:pos x="817" y="189"/>
                </a:cxn>
                <a:cxn ang="0">
                  <a:pos x="817" y="18"/>
                </a:cxn>
                <a:cxn ang="0">
                  <a:pos x="808" y="18"/>
                </a:cxn>
                <a:cxn ang="0">
                  <a:pos x="782" y="16"/>
                </a:cxn>
                <a:cxn ang="0">
                  <a:pos x="740" y="16"/>
                </a:cxn>
                <a:cxn ang="0">
                  <a:pos x="687" y="15"/>
                </a:cxn>
                <a:cxn ang="0">
                  <a:pos x="624" y="14"/>
                </a:cxn>
                <a:cxn ang="0">
                  <a:pos x="555" y="12"/>
                </a:cxn>
                <a:cxn ang="0">
                  <a:pos x="479" y="11"/>
                </a:cxn>
                <a:cxn ang="0">
                  <a:pos x="403" y="8"/>
                </a:cxn>
                <a:cxn ang="0">
                  <a:pos x="326" y="7"/>
                </a:cxn>
                <a:cxn ang="0">
                  <a:pos x="251" y="6"/>
                </a:cxn>
                <a:cxn ang="0">
                  <a:pos x="182" y="4"/>
                </a:cxn>
                <a:cxn ang="0">
                  <a:pos x="121" y="3"/>
                </a:cxn>
                <a:cxn ang="0">
                  <a:pos x="69" y="2"/>
                </a:cxn>
                <a:cxn ang="0">
                  <a:pos x="30" y="2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817" h="189">
                  <a:moveTo>
                    <a:pt x="0" y="0"/>
                  </a:moveTo>
                  <a:lnTo>
                    <a:pt x="0" y="168"/>
                  </a:lnTo>
                  <a:lnTo>
                    <a:pt x="817" y="189"/>
                  </a:lnTo>
                  <a:lnTo>
                    <a:pt x="817" y="18"/>
                  </a:lnTo>
                  <a:lnTo>
                    <a:pt x="808" y="18"/>
                  </a:lnTo>
                  <a:lnTo>
                    <a:pt x="782" y="16"/>
                  </a:lnTo>
                  <a:lnTo>
                    <a:pt x="740" y="16"/>
                  </a:lnTo>
                  <a:lnTo>
                    <a:pt x="687" y="15"/>
                  </a:lnTo>
                  <a:lnTo>
                    <a:pt x="624" y="14"/>
                  </a:lnTo>
                  <a:lnTo>
                    <a:pt x="555" y="12"/>
                  </a:lnTo>
                  <a:lnTo>
                    <a:pt x="479" y="11"/>
                  </a:lnTo>
                  <a:lnTo>
                    <a:pt x="403" y="8"/>
                  </a:lnTo>
                  <a:lnTo>
                    <a:pt x="326" y="7"/>
                  </a:lnTo>
                  <a:lnTo>
                    <a:pt x="251" y="6"/>
                  </a:lnTo>
                  <a:lnTo>
                    <a:pt x="182" y="4"/>
                  </a:lnTo>
                  <a:lnTo>
                    <a:pt x="121" y="3"/>
                  </a:lnTo>
                  <a:lnTo>
                    <a:pt x="69" y="2"/>
                  </a:lnTo>
                  <a:lnTo>
                    <a:pt x="30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1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5" name="Freeform 51"/>
            <p:cNvSpPr>
              <a:spLocks/>
            </p:cNvSpPr>
            <p:nvPr/>
          </p:nvSpPr>
          <p:spPr bwMode="auto">
            <a:xfrm>
              <a:off x="1682" y="2677"/>
              <a:ext cx="315" cy="5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778" y="170"/>
                </a:cxn>
                <a:cxn ang="0">
                  <a:pos x="778" y="17"/>
                </a:cxn>
                <a:cxn ang="0">
                  <a:pos x="769" y="17"/>
                </a:cxn>
                <a:cxn ang="0">
                  <a:pos x="743" y="16"/>
                </a:cxn>
                <a:cxn ang="0">
                  <a:pos x="705" y="16"/>
                </a:cxn>
                <a:cxn ang="0">
                  <a:pos x="654" y="15"/>
                </a:cxn>
                <a:cxn ang="0">
                  <a:pos x="594" y="13"/>
                </a:cxn>
                <a:cxn ang="0">
                  <a:pos x="527" y="12"/>
                </a:cxn>
                <a:cxn ang="0">
                  <a:pos x="457" y="11"/>
                </a:cxn>
                <a:cxn ang="0">
                  <a:pos x="384" y="8"/>
                </a:cxn>
                <a:cxn ang="0">
                  <a:pos x="310" y="7"/>
                </a:cxn>
                <a:cxn ang="0">
                  <a:pos x="240" y="5"/>
                </a:cxn>
                <a:cxn ang="0">
                  <a:pos x="174" y="4"/>
                </a:cxn>
                <a:cxn ang="0">
                  <a:pos x="116" y="3"/>
                </a:cxn>
                <a:cxn ang="0">
                  <a:pos x="67" y="1"/>
                </a:cxn>
                <a:cxn ang="0">
                  <a:pos x="29" y="1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r" b="b"/>
              <a:pathLst>
                <a:path w="778" h="170">
                  <a:moveTo>
                    <a:pt x="0" y="0"/>
                  </a:moveTo>
                  <a:lnTo>
                    <a:pt x="0" y="149"/>
                  </a:lnTo>
                  <a:lnTo>
                    <a:pt x="778" y="170"/>
                  </a:lnTo>
                  <a:lnTo>
                    <a:pt x="778" y="17"/>
                  </a:lnTo>
                  <a:lnTo>
                    <a:pt x="769" y="17"/>
                  </a:lnTo>
                  <a:lnTo>
                    <a:pt x="743" y="16"/>
                  </a:lnTo>
                  <a:lnTo>
                    <a:pt x="705" y="16"/>
                  </a:lnTo>
                  <a:lnTo>
                    <a:pt x="654" y="15"/>
                  </a:lnTo>
                  <a:lnTo>
                    <a:pt x="594" y="13"/>
                  </a:lnTo>
                  <a:lnTo>
                    <a:pt x="527" y="12"/>
                  </a:lnTo>
                  <a:lnTo>
                    <a:pt x="457" y="11"/>
                  </a:lnTo>
                  <a:lnTo>
                    <a:pt x="384" y="8"/>
                  </a:lnTo>
                  <a:lnTo>
                    <a:pt x="310" y="7"/>
                  </a:lnTo>
                  <a:lnTo>
                    <a:pt x="240" y="5"/>
                  </a:lnTo>
                  <a:lnTo>
                    <a:pt x="174" y="4"/>
                  </a:lnTo>
                  <a:lnTo>
                    <a:pt x="116" y="3"/>
                  </a:lnTo>
                  <a:lnTo>
                    <a:pt x="67" y="1"/>
                  </a:lnTo>
                  <a:lnTo>
                    <a:pt x="29" y="1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BB5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6" name="Freeform 52"/>
            <p:cNvSpPr>
              <a:spLocks/>
            </p:cNvSpPr>
            <p:nvPr/>
          </p:nvSpPr>
          <p:spPr bwMode="auto">
            <a:xfrm>
              <a:off x="1715" y="2687"/>
              <a:ext cx="105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60" y="7"/>
                </a:cxn>
                <a:cxn ang="0">
                  <a:pos x="260" y="51"/>
                </a:cxn>
                <a:cxn ang="0">
                  <a:pos x="0" y="46"/>
                </a:cxn>
                <a:cxn ang="0">
                  <a:pos x="0" y="0"/>
                </a:cxn>
              </a:cxnLst>
              <a:rect l="0" t="0" r="r" b="b"/>
              <a:pathLst>
                <a:path w="260" h="51">
                  <a:moveTo>
                    <a:pt x="0" y="0"/>
                  </a:moveTo>
                  <a:lnTo>
                    <a:pt x="260" y="7"/>
                  </a:lnTo>
                  <a:lnTo>
                    <a:pt x="260" y="51"/>
                  </a:lnTo>
                  <a:lnTo>
                    <a:pt x="0" y="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7" name="Freeform 53"/>
            <p:cNvSpPr>
              <a:spLocks/>
            </p:cNvSpPr>
            <p:nvPr/>
          </p:nvSpPr>
          <p:spPr bwMode="auto">
            <a:xfrm>
              <a:off x="1719" y="2689"/>
              <a:ext cx="98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4" y="6"/>
                </a:cxn>
                <a:cxn ang="0">
                  <a:pos x="244" y="36"/>
                </a:cxn>
                <a:cxn ang="0">
                  <a:pos x="0" y="31"/>
                </a:cxn>
                <a:cxn ang="0">
                  <a:pos x="0" y="0"/>
                </a:cxn>
              </a:cxnLst>
              <a:rect l="0" t="0" r="r" b="b"/>
              <a:pathLst>
                <a:path w="244" h="36">
                  <a:moveTo>
                    <a:pt x="0" y="0"/>
                  </a:moveTo>
                  <a:lnTo>
                    <a:pt x="244" y="6"/>
                  </a:lnTo>
                  <a:lnTo>
                    <a:pt x="244" y="36"/>
                  </a:lnTo>
                  <a:lnTo>
                    <a:pt x="0" y="3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8" name="Freeform 54"/>
            <p:cNvSpPr>
              <a:spLocks/>
            </p:cNvSpPr>
            <p:nvPr/>
          </p:nvSpPr>
          <p:spPr bwMode="auto">
            <a:xfrm>
              <a:off x="1843" y="2689"/>
              <a:ext cx="104" cy="17"/>
            </a:xfrm>
            <a:custGeom>
              <a:avLst/>
              <a:gdLst/>
              <a:ahLst/>
              <a:cxnLst>
                <a:cxn ang="0">
                  <a:pos x="260" y="6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260" y="51"/>
                </a:cxn>
                <a:cxn ang="0">
                  <a:pos x="260" y="6"/>
                </a:cxn>
              </a:cxnLst>
              <a:rect l="0" t="0" r="r" b="b"/>
              <a:pathLst>
                <a:path w="260" h="51">
                  <a:moveTo>
                    <a:pt x="260" y="6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260" y="51"/>
                  </a:lnTo>
                  <a:lnTo>
                    <a:pt x="260" y="6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59" name="Freeform 55"/>
            <p:cNvSpPr>
              <a:spLocks/>
            </p:cNvSpPr>
            <p:nvPr/>
          </p:nvSpPr>
          <p:spPr bwMode="auto">
            <a:xfrm>
              <a:off x="1846" y="2692"/>
              <a:ext cx="99" cy="12"/>
            </a:xfrm>
            <a:custGeom>
              <a:avLst/>
              <a:gdLst/>
              <a:ahLst/>
              <a:cxnLst>
                <a:cxn ang="0">
                  <a:pos x="244" y="5"/>
                </a:cxn>
                <a:cxn ang="0">
                  <a:pos x="0" y="0"/>
                </a:cxn>
                <a:cxn ang="0">
                  <a:pos x="0" y="31"/>
                </a:cxn>
                <a:cxn ang="0">
                  <a:pos x="244" y="36"/>
                </a:cxn>
                <a:cxn ang="0">
                  <a:pos x="244" y="5"/>
                </a:cxn>
              </a:cxnLst>
              <a:rect l="0" t="0" r="r" b="b"/>
              <a:pathLst>
                <a:path w="244" h="36">
                  <a:moveTo>
                    <a:pt x="244" y="5"/>
                  </a:moveTo>
                  <a:lnTo>
                    <a:pt x="0" y="0"/>
                  </a:lnTo>
                  <a:lnTo>
                    <a:pt x="0" y="31"/>
                  </a:lnTo>
                  <a:lnTo>
                    <a:pt x="244" y="36"/>
                  </a:lnTo>
                  <a:lnTo>
                    <a:pt x="244" y="5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0" name="Freeform 56"/>
            <p:cNvSpPr>
              <a:spLocks/>
            </p:cNvSpPr>
            <p:nvPr/>
          </p:nvSpPr>
          <p:spPr bwMode="auto">
            <a:xfrm>
              <a:off x="1713" y="2625"/>
              <a:ext cx="65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3" y="3"/>
                </a:cxn>
                <a:cxn ang="0">
                  <a:pos x="163" y="31"/>
                </a:cxn>
                <a:cxn ang="0">
                  <a:pos x="0" y="28"/>
                </a:cxn>
                <a:cxn ang="0">
                  <a:pos x="0" y="0"/>
                </a:cxn>
              </a:cxnLst>
              <a:rect l="0" t="0" r="r" b="b"/>
              <a:pathLst>
                <a:path w="163" h="31">
                  <a:moveTo>
                    <a:pt x="0" y="0"/>
                  </a:moveTo>
                  <a:lnTo>
                    <a:pt x="163" y="3"/>
                  </a:lnTo>
                  <a:lnTo>
                    <a:pt x="163" y="31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1" name="Freeform 57"/>
            <p:cNvSpPr>
              <a:spLocks/>
            </p:cNvSpPr>
            <p:nvPr/>
          </p:nvSpPr>
          <p:spPr bwMode="auto">
            <a:xfrm>
              <a:off x="1714" y="2626"/>
              <a:ext cx="61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2" y="3"/>
                </a:cxn>
                <a:cxn ang="0">
                  <a:pos x="152" y="23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152" h="23">
                  <a:moveTo>
                    <a:pt x="0" y="0"/>
                  </a:moveTo>
                  <a:lnTo>
                    <a:pt x="152" y="3"/>
                  </a:lnTo>
                  <a:lnTo>
                    <a:pt x="152" y="23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2" name="Freeform 58"/>
            <p:cNvSpPr>
              <a:spLocks/>
            </p:cNvSpPr>
            <p:nvPr/>
          </p:nvSpPr>
          <p:spPr bwMode="auto">
            <a:xfrm>
              <a:off x="1791" y="2626"/>
              <a:ext cx="67" cy="11"/>
            </a:xfrm>
            <a:custGeom>
              <a:avLst/>
              <a:gdLst/>
              <a:ahLst/>
              <a:cxnLst>
                <a:cxn ang="0">
                  <a:pos x="164" y="3"/>
                </a:cxn>
                <a:cxn ang="0">
                  <a:pos x="0" y="0"/>
                </a:cxn>
                <a:cxn ang="0">
                  <a:pos x="0" y="28"/>
                </a:cxn>
                <a:cxn ang="0">
                  <a:pos x="164" y="32"/>
                </a:cxn>
                <a:cxn ang="0">
                  <a:pos x="164" y="3"/>
                </a:cxn>
              </a:cxnLst>
              <a:rect l="0" t="0" r="r" b="b"/>
              <a:pathLst>
                <a:path w="164" h="32">
                  <a:moveTo>
                    <a:pt x="164" y="3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164" y="32"/>
                  </a:lnTo>
                  <a:lnTo>
                    <a:pt x="164" y="3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3" name="Freeform 59"/>
            <p:cNvSpPr>
              <a:spLocks/>
            </p:cNvSpPr>
            <p:nvPr/>
          </p:nvSpPr>
          <p:spPr bwMode="auto">
            <a:xfrm>
              <a:off x="1794" y="2628"/>
              <a:ext cx="61" cy="7"/>
            </a:xfrm>
            <a:custGeom>
              <a:avLst/>
              <a:gdLst/>
              <a:ahLst/>
              <a:cxnLst>
                <a:cxn ang="0">
                  <a:pos x="153" y="4"/>
                </a:cxn>
                <a:cxn ang="0">
                  <a:pos x="0" y="0"/>
                </a:cxn>
                <a:cxn ang="0">
                  <a:pos x="0" y="20"/>
                </a:cxn>
                <a:cxn ang="0">
                  <a:pos x="153" y="23"/>
                </a:cxn>
                <a:cxn ang="0">
                  <a:pos x="153" y="4"/>
                </a:cxn>
              </a:cxnLst>
              <a:rect l="0" t="0" r="r" b="b"/>
              <a:pathLst>
                <a:path w="153" h="23">
                  <a:moveTo>
                    <a:pt x="153" y="4"/>
                  </a:moveTo>
                  <a:lnTo>
                    <a:pt x="0" y="0"/>
                  </a:lnTo>
                  <a:lnTo>
                    <a:pt x="0" y="20"/>
                  </a:lnTo>
                  <a:lnTo>
                    <a:pt x="153" y="23"/>
                  </a:lnTo>
                  <a:lnTo>
                    <a:pt x="153" y="4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4" name="Freeform 60"/>
            <p:cNvSpPr>
              <a:spLocks/>
            </p:cNvSpPr>
            <p:nvPr/>
          </p:nvSpPr>
          <p:spPr bwMode="auto">
            <a:xfrm>
              <a:off x="1713" y="2642"/>
              <a:ext cx="65" cy="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3" y="4"/>
                </a:cxn>
                <a:cxn ang="0">
                  <a:pos x="163" y="32"/>
                </a:cxn>
                <a:cxn ang="0">
                  <a:pos x="0" y="28"/>
                </a:cxn>
                <a:cxn ang="0">
                  <a:pos x="0" y="0"/>
                </a:cxn>
              </a:cxnLst>
              <a:rect l="0" t="0" r="r" b="b"/>
              <a:pathLst>
                <a:path w="163" h="32">
                  <a:moveTo>
                    <a:pt x="0" y="0"/>
                  </a:moveTo>
                  <a:lnTo>
                    <a:pt x="163" y="4"/>
                  </a:lnTo>
                  <a:lnTo>
                    <a:pt x="163" y="32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5" name="Freeform 61"/>
            <p:cNvSpPr>
              <a:spLocks/>
            </p:cNvSpPr>
            <p:nvPr/>
          </p:nvSpPr>
          <p:spPr bwMode="auto">
            <a:xfrm>
              <a:off x="1714" y="2643"/>
              <a:ext cx="61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2" y="4"/>
                </a:cxn>
                <a:cxn ang="0">
                  <a:pos x="152" y="24"/>
                </a:cxn>
                <a:cxn ang="0">
                  <a:pos x="0" y="20"/>
                </a:cxn>
                <a:cxn ang="0">
                  <a:pos x="0" y="0"/>
                </a:cxn>
              </a:cxnLst>
              <a:rect l="0" t="0" r="r" b="b"/>
              <a:pathLst>
                <a:path w="152" h="24">
                  <a:moveTo>
                    <a:pt x="0" y="0"/>
                  </a:moveTo>
                  <a:lnTo>
                    <a:pt x="152" y="4"/>
                  </a:lnTo>
                  <a:lnTo>
                    <a:pt x="152" y="24"/>
                  </a:lnTo>
                  <a:lnTo>
                    <a:pt x="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6" name="Freeform 62"/>
            <p:cNvSpPr>
              <a:spLocks/>
            </p:cNvSpPr>
            <p:nvPr/>
          </p:nvSpPr>
          <p:spPr bwMode="auto">
            <a:xfrm>
              <a:off x="1791" y="2643"/>
              <a:ext cx="67" cy="11"/>
            </a:xfrm>
            <a:custGeom>
              <a:avLst/>
              <a:gdLst/>
              <a:ahLst/>
              <a:cxnLst>
                <a:cxn ang="0">
                  <a:pos x="164" y="4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164" y="33"/>
                </a:cxn>
                <a:cxn ang="0">
                  <a:pos x="164" y="4"/>
                </a:cxn>
              </a:cxnLst>
              <a:rect l="0" t="0" r="r" b="b"/>
              <a:pathLst>
                <a:path w="164" h="33">
                  <a:moveTo>
                    <a:pt x="164" y="4"/>
                  </a:moveTo>
                  <a:lnTo>
                    <a:pt x="0" y="0"/>
                  </a:lnTo>
                  <a:lnTo>
                    <a:pt x="0" y="29"/>
                  </a:lnTo>
                  <a:lnTo>
                    <a:pt x="164" y="33"/>
                  </a:lnTo>
                  <a:lnTo>
                    <a:pt x="164" y="4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7" name="Freeform 63"/>
            <p:cNvSpPr>
              <a:spLocks/>
            </p:cNvSpPr>
            <p:nvPr/>
          </p:nvSpPr>
          <p:spPr bwMode="auto">
            <a:xfrm>
              <a:off x="1794" y="2645"/>
              <a:ext cx="61" cy="8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0" y="0"/>
                </a:cxn>
                <a:cxn ang="0">
                  <a:pos x="0" y="19"/>
                </a:cxn>
                <a:cxn ang="0">
                  <a:pos x="153" y="23"/>
                </a:cxn>
                <a:cxn ang="0">
                  <a:pos x="153" y="3"/>
                </a:cxn>
              </a:cxnLst>
              <a:rect l="0" t="0" r="r" b="b"/>
              <a:pathLst>
                <a:path w="153" h="23">
                  <a:moveTo>
                    <a:pt x="153" y="3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153" y="23"/>
                  </a:lnTo>
                  <a:lnTo>
                    <a:pt x="153" y="3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8" name="Freeform 64"/>
            <p:cNvSpPr>
              <a:spLocks/>
            </p:cNvSpPr>
            <p:nvPr/>
          </p:nvSpPr>
          <p:spPr bwMode="auto">
            <a:xfrm>
              <a:off x="1536" y="2726"/>
              <a:ext cx="285" cy="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45"/>
                </a:cxn>
                <a:cxn ang="0">
                  <a:pos x="709" y="265"/>
                </a:cxn>
                <a:cxn ang="0">
                  <a:pos x="709" y="6"/>
                </a:cxn>
                <a:cxn ang="0">
                  <a:pos x="0" y="0"/>
                </a:cxn>
              </a:cxnLst>
              <a:rect l="0" t="0" r="r" b="b"/>
              <a:pathLst>
                <a:path w="709" h="265">
                  <a:moveTo>
                    <a:pt x="0" y="0"/>
                  </a:moveTo>
                  <a:lnTo>
                    <a:pt x="0" y="245"/>
                  </a:lnTo>
                  <a:lnTo>
                    <a:pt x="709" y="265"/>
                  </a:lnTo>
                  <a:lnTo>
                    <a:pt x="709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919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69" name="Freeform 65"/>
            <p:cNvSpPr>
              <a:spLocks/>
            </p:cNvSpPr>
            <p:nvPr/>
          </p:nvSpPr>
          <p:spPr bwMode="auto">
            <a:xfrm>
              <a:off x="1542" y="2728"/>
              <a:ext cx="272" cy="8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225"/>
                </a:cxn>
                <a:cxn ang="0">
                  <a:pos x="674" y="249"/>
                </a:cxn>
                <a:cxn ang="0">
                  <a:pos x="674" y="4"/>
                </a:cxn>
                <a:cxn ang="0">
                  <a:pos x="1" y="0"/>
                </a:cxn>
              </a:cxnLst>
              <a:rect l="0" t="0" r="r" b="b"/>
              <a:pathLst>
                <a:path w="674" h="249">
                  <a:moveTo>
                    <a:pt x="1" y="0"/>
                  </a:moveTo>
                  <a:lnTo>
                    <a:pt x="0" y="225"/>
                  </a:lnTo>
                  <a:lnTo>
                    <a:pt x="674" y="249"/>
                  </a:lnTo>
                  <a:lnTo>
                    <a:pt x="674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EB7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0" name="Freeform 66"/>
            <p:cNvSpPr>
              <a:spLocks/>
            </p:cNvSpPr>
            <p:nvPr/>
          </p:nvSpPr>
          <p:spPr bwMode="auto">
            <a:xfrm>
              <a:off x="2596" y="2532"/>
              <a:ext cx="183" cy="2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830"/>
                </a:cxn>
                <a:cxn ang="0">
                  <a:pos x="452" y="787"/>
                </a:cxn>
                <a:cxn ang="0">
                  <a:pos x="437" y="40"/>
                </a:cxn>
                <a:cxn ang="0">
                  <a:pos x="0" y="0"/>
                </a:cxn>
              </a:cxnLst>
              <a:rect l="0" t="0" r="r" b="b"/>
              <a:pathLst>
                <a:path w="452" h="830">
                  <a:moveTo>
                    <a:pt x="0" y="0"/>
                  </a:moveTo>
                  <a:lnTo>
                    <a:pt x="0" y="830"/>
                  </a:lnTo>
                  <a:lnTo>
                    <a:pt x="452" y="787"/>
                  </a:lnTo>
                  <a:lnTo>
                    <a:pt x="437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1" name="Freeform 67"/>
            <p:cNvSpPr>
              <a:spLocks/>
            </p:cNvSpPr>
            <p:nvPr/>
          </p:nvSpPr>
          <p:spPr bwMode="auto">
            <a:xfrm>
              <a:off x="2228" y="2623"/>
              <a:ext cx="70" cy="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2"/>
                </a:cxn>
                <a:cxn ang="0">
                  <a:pos x="172" y="186"/>
                </a:cxn>
                <a:cxn ang="0">
                  <a:pos x="174" y="13"/>
                </a:cxn>
                <a:cxn ang="0">
                  <a:pos x="0" y="0"/>
                </a:cxn>
              </a:cxnLst>
              <a:rect l="0" t="0" r="r" b="b"/>
              <a:pathLst>
                <a:path w="174" h="186">
                  <a:moveTo>
                    <a:pt x="0" y="0"/>
                  </a:moveTo>
                  <a:lnTo>
                    <a:pt x="0" y="182"/>
                  </a:lnTo>
                  <a:lnTo>
                    <a:pt x="172" y="186"/>
                  </a:lnTo>
                  <a:lnTo>
                    <a:pt x="174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2" name="Freeform 68"/>
            <p:cNvSpPr>
              <a:spLocks/>
            </p:cNvSpPr>
            <p:nvPr/>
          </p:nvSpPr>
          <p:spPr bwMode="auto">
            <a:xfrm>
              <a:off x="1821" y="2678"/>
              <a:ext cx="480" cy="135"/>
            </a:xfrm>
            <a:custGeom>
              <a:avLst/>
              <a:gdLst/>
              <a:ahLst/>
              <a:cxnLst>
                <a:cxn ang="0">
                  <a:pos x="452" y="0"/>
                </a:cxn>
                <a:cxn ang="0">
                  <a:pos x="1180" y="22"/>
                </a:cxn>
                <a:cxn ang="0">
                  <a:pos x="1192" y="330"/>
                </a:cxn>
                <a:cxn ang="0">
                  <a:pos x="0" y="405"/>
                </a:cxn>
                <a:cxn ang="0">
                  <a:pos x="0" y="149"/>
                </a:cxn>
                <a:cxn ang="0">
                  <a:pos x="452" y="171"/>
                </a:cxn>
                <a:cxn ang="0">
                  <a:pos x="452" y="0"/>
                </a:cxn>
              </a:cxnLst>
              <a:rect l="0" t="0" r="r" b="b"/>
              <a:pathLst>
                <a:path w="1192" h="405">
                  <a:moveTo>
                    <a:pt x="452" y="0"/>
                  </a:moveTo>
                  <a:lnTo>
                    <a:pt x="1180" y="22"/>
                  </a:lnTo>
                  <a:lnTo>
                    <a:pt x="1192" y="330"/>
                  </a:lnTo>
                  <a:lnTo>
                    <a:pt x="0" y="405"/>
                  </a:lnTo>
                  <a:lnTo>
                    <a:pt x="0" y="149"/>
                  </a:lnTo>
                  <a:lnTo>
                    <a:pt x="452" y="171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3" name="Freeform 69"/>
            <p:cNvSpPr>
              <a:spLocks/>
            </p:cNvSpPr>
            <p:nvPr/>
          </p:nvSpPr>
          <p:spPr bwMode="auto">
            <a:xfrm>
              <a:off x="2299" y="2614"/>
              <a:ext cx="167" cy="8"/>
            </a:xfrm>
            <a:custGeom>
              <a:avLst/>
              <a:gdLst/>
              <a:ahLst/>
              <a:cxnLst>
                <a:cxn ang="0">
                  <a:pos x="207" y="0"/>
                </a:cxn>
                <a:cxn ang="0">
                  <a:pos x="248" y="1"/>
                </a:cxn>
                <a:cxn ang="0">
                  <a:pos x="288" y="1"/>
                </a:cxn>
                <a:cxn ang="0">
                  <a:pos x="322" y="4"/>
                </a:cxn>
                <a:cxn ang="0">
                  <a:pos x="353" y="5"/>
                </a:cxn>
                <a:cxn ang="0">
                  <a:pos x="378" y="8"/>
                </a:cxn>
                <a:cxn ang="0">
                  <a:pos x="398" y="9"/>
                </a:cxn>
                <a:cxn ang="0">
                  <a:pos x="410" y="12"/>
                </a:cxn>
                <a:cxn ang="0">
                  <a:pos x="414" y="14"/>
                </a:cxn>
                <a:cxn ang="0">
                  <a:pos x="410" y="17"/>
                </a:cxn>
                <a:cxn ang="0">
                  <a:pos x="398" y="18"/>
                </a:cxn>
                <a:cxn ang="0">
                  <a:pos x="378" y="21"/>
                </a:cxn>
                <a:cxn ang="0">
                  <a:pos x="353" y="22"/>
                </a:cxn>
                <a:cxn ang="0">
                  <a:pos x="322" y="24"/>
                </a:cxn>
                <a:cxn ang="0">
                  <a:pos x="288" y="24"/>
                </a:cxn>
                <a:cxn ang="0">
                  <a:pos x="248" y="24"/>
                </a:cxn>
                <a:cxn ang="0">
                  <a:pos x="207" y="24"/>
                </a:cxn>
                <a:cxn ang="0">
                  <a:pos x="165" y="22"/>
                </a:cxn>
                <a:cxn ang="0">
                  <a:pos x="127" y="21"/>
                </a:cxn>
                <a:cxn ang="0">
                  <a:pos x="92" y="20"/>
                </a:cxn>
                <a:cxn ang="0">
                  <a:pos x="61" y="18"/>
                </a:cxn>
                <a:cxn ang="0">
                  <a:pos x="36" y="16"/>
                </a:cxn>
                <a:cxn ang="0">
                  <a:pos x="16" y="13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4" y="6"/>
                </a:cxn>
                <a:cxn ang="0">
                  <a:pos x="16" y="4"/>
                </a:cxn>
                <a:cxn ang="0">
                  <a:pos x="36" y="2"/>
                </a:cxn>
                <a:cxn ang="0">
                  <a:pos x="61" y="1"/>
                </a:cxn>
                <a:cxn ang="0">
                  <a:pos x="92" y="0"/>
                </a:cxn>
                <a:cxn ang="0">
                  <a:pos x="127" y="0"/>
                </a:cxn>
                <a:cxn ang="0">
                  <a:pos x="165" y="0"/>
                </a:cxn>
                <a:cxn ang="0">
                  <a:pos x="207" y="0"/>
                </a:cxn>
              </a:cxnLst>
              <a:rect l="0" t="0" r="r" b="b"/>
              <a:pathLst>
                <a:path w="414" h="24">
                  <a:moveTo>
                    <a:pt x="207" y="0"/>
                  </a:moveTo>
                  <a:lnTo>
                    <a:pt x="248" y="1"/>
                  </a:lnTo>
                  <a:lnTo>
                    <a:pt x="288" y="1"/>
                  </a:lnTo>
                  <a:lnTo>
                    <a:pt x="322" y="4"/>
                  </a:lnTo>
                  <a:lnTo>
                    <a:pt x="353" y="5"/>
                  </a:lnTo>
                  <a:lnTo>
                    <a:pt x="378" y="8"/>
                  </a:lnTo>
                  <a:lnTo>
                    <a:pt x="398" y="9"/>
                  </a:lnTo>
                  <a:lnTo>
                    <a:pt x="410" y="12"/>
                  </a:lnTo>
                  <a:lnTo>
                    <a:pt x="414" y="14"/>
                  </a:lnTo>
                  <a:lnTo>
                    <a:pt x="410" y="17"/>
                  </a:lnTo>
                  <a:lnTo>
                    <a:pt x="398" y="18"/>
                  </a:lnTo>
                  <a:lnTo>
                    <a:pt x="378" y="21"/>
                  </a:lnTo>
                  <a:lnTo>
                    <a:pt x="353" y="22"/>
                  </a:lnTo>
                  <a:lnTo>
                    <a:pt x="322" y="24"/>
                  </a:lnTo>
                  <a:lnTo>
                    <a:pt x="288" y="24"/>
                  </a:lnTo>
                  <a:lnTo>
                    <a:pt x="248" y="24"/>
                  </a:lnTo>
                  <a:lnTo>
                    <a:pt x="207" y="24"/>
                  </a:lnTo>
                  <a:lnTo>
                    <a:pt x="165" y="22"/>
                  </a:lnTo>
                  <a:lnTo>
                    <a:pt x="127" y="21"/>
                  </a:lnTo>
                  <a:lnTo>
                    <a:pt x="92" y="20"/>
                  </a:lnTo>
                  <a:lnTo>
                    <a:pt x="61" y="18"/>
                  </a:lnTo>
                  <a:lnTo>
                    <a:pt x="36" y="16"/>
                  </a:lnTo>
                  <a:lnTo>
                    <a:pt x="16" y="13"/>
                  </a:lnTo>
                  <a:lnTo>
                    <a:pt x="4" y="12"/>
                  </a:lnTo>
                  <a:lnTo>
                    <a:pt x="0" y="9"/>
                  </a:lnTo>
                  <a:lnTo>
                    <a:pt x="4" y="6"/>
                  </a:lnTo>
                  <a:lnTo>
                    <a:pt x="16" y="4"/>
                  </a:lnTo>
                  <a:lnTo>
                    <a:pt x="36" y="2"/>
                  </a:lnTo>
                  <a:lnTo>
                    <a:pt x="61" y="1"/>
                  </a:lnTo>
                  <a:lnTo>
                    <a:pt x="92" y="0"/>
                  </a:lnTo>
                  <a:lnTo>
                    <a:pt x="127" y="0"/>
                  </a:lnTo>
                  <a:lnTo>
                    <a:pt x="165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9EB7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4" name="Freeform 70"/>
            <p:cNvSpPr>
              <a:spLocks/>
            </p:cNvSpPr>
            <p:nvPr/>
          </p:nvSpPr>
          <p:spPr bwMode="auto">
            <a:xfrm>
              <a:off x="1681" y="2743"/>
              <a:ext cx="111" cy="17"/>
            </a:xfrm>
            <a:custGeom>
              <a:avLst/>
              <a:gdLst/>
              <a:ahLst/>
              <a:cxnLst>
                <a:cxn ang="0">
                  <a:pos x="278" y="5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278" y="53"/>
                </a:cxn>
                <a:cxn ang="0">
                  <a:pos x="278" y="5"/>
                </a:cxn>
              </a:cxnLst>
              <a:rect l="0" t="0" r="r" b="b"/>
              <a:pathLst>
                <a:path w="278" h="53">
                  <a:moveTo>
                    <a:pt x="278" y="5"/>
                  </a:moveTo>
                  <a:lnTo>
                    <a:pt x="0" y="0"/>
                  </a:lnTo>
                  <a:lnTo>
                    <a:pt x="0" y="48"/>
                  </a:lnTo>
                  <a:lnTo>
                    <a:pt x="278" y="53"/>
                  </a:lnTo>
                  <a:lnTo>
                    <a:pt x="278" y="5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5" name="Freeform 71"/>
            <p:cNvSpPr>
              <a:spLocks/>
            </p:cNvSpPr>
            <p:nvPr/>
          </p:nvSpPr>
          <p:spPr bwMode="auto">
            <a:xfrm>
              <a:off x="1685" y="2745"/>
              <a:ext cx="104" cy="13"/>
            </a:xfrm>
            <a:custGeom>
              <a:avLst/>
              <a:gdLst/>
              <a:ahLst/>
              <a:cxnLst>
                <a:cxn ang="0">
                  <a:pos x="260" y="6"/>
                </a:cxn>
                <a:cxn ang="0">
                  <a:pos x="0" y="0"/>
                </a:cxn>
                <a:cxn ang="0">
                  <a:pos x="0" y="33"/>
                </a:cxn>
                <a:cxn ang="0">
                  <a:pos x="260" y="39"/>
                </a:cxn>
                <a:cxn ang="0">
                  <a:pos x="260" y="6"/>
                </a:cxn>
              </a:cxnLst>
              <a:rect l="0" t="0" r="r" b="b"/>
              <a:pathLst>
                <a:path w="260" h="39">
                  <a:moveTo>
                    <a:pt x="260" y="6"/>
                  </a:moveTo>
                  <a:lnTo>
                    <a:pt x="0" y="0"/>
                  </a:lnTo>
                  <a:lnTo>
                    <a:pt x="0" y="33"/>
                  </a:lnTo>
                  <a:lnTo>
                    <a:pt x="260" y="39"/>
                  </a:lnTo>
                  <a:lnTo>
                    <a:pt x="260" y="6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6" name="Freeform 72"/>
            <p:cNvSpPr>
              <a:spLocks/>
            </p:cNvSpPr>
            <p:nvPr/>
          </p:nvSpPr>
          <p:spPr bwMode="auto">
            <a:xfrm>
              <a:off x="2311" y="2556"/>
              <a:ext cx="121" cy="2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299" y="0"/>
                </a:cxn>
                <a:cxn ang="0">
                  <a:pos x="299" y="66"/>
                </a:cxn>
                <a:cxn ang="0">
                  <a:pos x="0" y="71"/>
                </a:cxn>
                <a:cxn ang="0">
                  <a:pos x="0" y="5"/>
                </a:cxn>
              </a:cxnLst>
              <a:rect l="0" t="0" r="r" b="b"/>
              <a:pathLst>
                <a:path w="299" h="71">
                  <a:moveTo>
                    <a:pt x="0" y="5"/>
                  </a:moveTo>
                  <a:lnTo>
                    <a:pt x="299" y="0"/>
                  </a:lnTo>
                  <a:lnTo>
                    <a:pt x="299" y="66"/>
                  </a:lnTo>
                  <a:lnTo>
                    <a:pt x="0" y="7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7" name="Freeform 73"/>
            <p:cNvSpPr>
              <a:spLocks/>
            </p:cNvSpPr>
            <p:nvPr/>
          </p:nvSpPr>
          <p:spPr bwMode="auto">
            <a:xfrm>
              <a:off x="2315" y="2559"/>
              <a:ext cx="113" cy="17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281" y="0"/>
                </a:cxn>
                <a:cxn ang="0">
                  <a:pos x="281" y="45"/>
                </a:cxn>
                <a:cxn ang="0">
                  <a:pos x="0" y="51"/>
                </a:cxn>
                <a:cxn ang="0">
                  <a:pos x="0" y="6"/>
                </a:cxn>
              </a:cxnLst>
              <a:rect l="0" t="0" r="r" b="b"/>
              <a:pathLst>
                <a:path w="281" h="51">
                  <a:moveTo>
                    <a:pt x="0" y="6"/>
                  </a:moveTo>
                  <a:lnTo>
                    <a:pt x="281" y="0"/>
                  </a:lnTo>
                  <a:lnTo>
                    <a:pt x="281" y="45"/>
                  </a:lnTo>
                  <a:lnTo>
                    <a:pt x="0" y="51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8" name="Freeform 74"/>
            <p:cNvSpPr>
              <a:spLocks/>
            </p:cNvSpPr>
            <p:nvPr/>
          </p:nvSpPr>
          <p:spPr bwMode="auto">
            <a:xfrm>
              <a:off x="2457" y="2553"/>
              <a:ext cx="121" cy="24"/>
            </a:xfrm>
            <a:custGeom>
              <a:avLst/>
              <a:gdLst/>
              <a:ahLst/>
              <a:cxnLst>
                <a:cxn ang="0">
                  <a:pos x="300" y="0"/>
                </a:cxn>
                <a:cxn ang="0">
                  <a:pos x="0" y="5"/>
                </a:cxn>
                <a:cxn ang="0">
                  <a:pos x="0" y="72"/>
                </a:cxn>
                <a:cxn ang="0">
                  <a:pos x="300" y="66"/>
                </a:cxn>
                <a:cxn ang="0">
                  <a:pos x="300" y="0"/>
                </a:cxn>
              </a:cxnLst>
              <a:rect l="0" t="0" r="r" b="b"/>
              <a:pathLst>
                <a:path w="300" h="72">
                  <a:moveTo>
                    <a:pt x="300" y="0"/>
                  </a:moveTo>
                  <a:lnTo>
                    <a:pt x="0" y="5"/>
                  </a:lnTo>
                  <a:lnTo>
                    <a:pt x="0" y="72"/>
                  </a:lnTo>
                  <a:lnTo>
                    <a:pt x="300" y="66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4C666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  <p:sp>
          <p:nvSpPr>
            <p:cNvPr id="179" name="Freeform 75"/>
            <p:cNvSpPr>
              <a:spLocks/>
            </p:cNvSpPr>
            <p:nvPr/>
          </p:nvSpPr>
          <p:spPr bwMode="auto">
            <a:xfrm>
              <a:off x="2462" y="2557"/>
              <a:ext cx="113" cy="17"/>
            </a:xfrm>
            <a:custGeom>
              <a:avLst/>
              <a:gdLst/>
              <a:ahLst/>
              <a:cxnLst>
                <a:cxn ang="0">
                  <a:pos x="279" y="0"/>
                </a:cxn>
                <a:cxn ang="0">
                  <a:pos x="0" y="5"/>
                </a:cxn>
                <a:cxn ang="0">
                  <a:pos x="0" y="50"/>
                </a:cxn>
                <a:cxn ang="0">
                  <a:pos x="279" y="46"/>
                </a:cxn>
                <a:cxn ang="0">
                  <a:pos x="279" y="0"/>
                </a:cxn>
              </a:cxnLst>
              <a:rect l="0" t="0" r="r" b="b"/>
              <a:pathLst>
                <a:path w="279" h="50">
                  <a:moveTo>
                    <a:pt x="279" y="0"/>
                  </a:moveTo>
                  <a:lnTo>
                    <a:pt x="0" y="5"/>
                  </a:lnTo>
                  <a:lnTo>
                    <a:pt x="0" y="50"/>
                  </a:lnTo>
                  <a:lnTo>
                    <a:pt x="279" y="46"/>
                  </a:lnTo>
                  <a:lnTo>
                    <a:pt x="279" y="0"/>
                  </a:lnTo>
                  <a:close/>
                </a:path>
              </a:pathLst>
            </a:custGeom>
            <a:solidFill>
              <a:srgbClr val="00070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>
                <a:latin typeface="+mj-lt"/>
              </a:endParaRPr>
            </a:p>
          </p:txBody>
        </p:sp>
      </p:grpSp>
      <p:sp>
        <p:nvSpPr>
          <p:cNvPr id="180" name="ZoneTexte 179"/>
          <p:cNvSpPr txBox="1"/>
          <p:nvPr/>
        </p:nvSpPr>
        <p:spPr>
          <a:xfrm>
            <a:off x="854880" y="682875"/>
            <a:ext cx="57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PWR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82031" y="1700808"/>
            <a:ext cx="1287533" cy="5078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 </a:t>
            </a:r>
            <a:r>
              <a:rPr lang="en-US" dirty="0" err="1" smtClean="0"/>
              <a:t>GWe.y</a:t>
            </a:r>
            <a:endParaRPr lang="en-US" dirty="0"/>
          </a:p>
        </p:txBody>
      </p:sp>
      <p:cxnSp>
        <p:nvCxnSpPr>
          <p:cNvPr id="182" name="Connecteur droit avec flèche 181"/>
          <p:cNvCxnSpPr/>
          <p:nvPr/>
        </p:nvCxnSpPr>
        <p:spPr>
          <a:xfrm>
            <a:off x="2282586" y="1954721"/>
            <a:ext cx="77724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Accolade ouvrante 182"/>
          <p:cNvSpPr/>
          <p:nvPr/>
        </p:nvSpPr>
        <p:spPr>
          <a:xfrm>
            <a:off x="3104544" y="1700808"/>
            <a:ext cx="144016" cy="50782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5" name="Connecteur en angle 184"/>
          <p:cNvCxnSpPr>
            <a:stCxn id="11" idx="2"/>
          </p:cNvCxnSpPr>
          <p:nvPr/>
        </p:nvCxnSpPr>
        <p:spPr>
          <a:xfrm rot="16200000" flipH="1">
            <a:off x="1989610" y="1844819"/>
            <a:ext cx="642636" cy="1370261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Accolade ouvrante 185"/>
          <p:cNvSpPr/>
          <p:nvPr/>
        </p:nvSpPr>
        <p:spPr>
          <a:xfrm>
            <a:off x="3041184" y="2597356"/>
            <a:ext cx="188728" cy="507824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9" name="Connecteur droit avec flèche 188"/>
          <p:cNvCxnSpPr/>
          <p:nvPr/>
        </p:nvCxnSpPr>
        <p:spPr>
          <a:xfrm>
            <a:off x="6095176" y="2961684"/>
            <a:ext cx="77724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Rectangle 189"/>
          <p:cNvSpPr/>
          <p:nvPr/>
        </p:nvSpPr>
        <p:spPr>
          <a:xfrm>
            <a:off x="6943525" y="2600720"/>
            <a:ext cx="1692113" cy="710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&gt; 130 tons of </a:t>
            </a:r>
            <a:r>
              <a:rPr lang="en-US" dirty="0" err="1" smtClean="0"/>
              <a:t>Unat</a:t>
            </a:r>
            <a:r>
              <a:rPr lang="en-US" dirty="0" smtClean="0"/>
              <a:t>/</a:t>
            </a:r>
            <a:r>
              <a:rPr lang="en-US" dirty="0" err="1" smtClean="0"/>
              <a:t>GWe.y</a:t>
            </a:r>
            <a:endParaRPr lang="en-US" dirty="0"/>
          </a:p>
        </p:txBody>
      </p:sp>
      <p:cxnSp>
        <p:nvCxnSpPr>
          <p:cNvPr id="15" name="Connecteur en arc 14"/>
          <p:cNvCxnSpPr>
            <a:stCxn id="190" idx="0"/>
          </p:cNvCxnSpPr>
          <p:nvPr/>
        </p:nvCxnSpPr>
        <p:spPr>
          <a:xfrm rot="16200000" flipV="1">
            <a:off x="6199234" y="1010371"/>
            <a:ext cx="899912" cy="2280785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/>
              <p:cNvSpPr txBox="1"/>
              <p:nvPr/>
            </p:nvSpPr>
            <p:spPr>
              <a:xfrm>
                <a:off x="6943525" y="1331476"/>
                <a:ext cx="20200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 smtClean="0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238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𝑈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+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→</m:t>
                          </m:r>
                        </m:e>
                      </m:sPre>
                      <m:sPre>
                        <m:sPrePr>
                          <m:ctrlPr>
                            <a:rPr lang="fr-FR" i="1" smtClean="0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239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𝑃𝑢</m:t>
                          </m:r>
                        </m:e>
                      </m:sPre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" name="ZoneText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3525" y="1331476"/>
                <a:ext cx="2020058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1" name="ZoneTexte 180"/>
              <p:cNvSpPr txBox="1"/>
              <p:nvPr/>
            </p:nvSpPr>
            <p:spPr>
              <a:xfrm>
                <a:off x="6901691" y="1700807"/>
                <a:ext cx="20200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 smtClean="0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232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𝑇h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+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→</m:t>
                          </m:r>
                        </m:e>
                      </m:sPre>
                      <m:sPre>
                        <m:sPrePr>
                          <m:ctrlPr>
                            <a:rPr lang="fr-FR" i="1" smtClean="0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232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𝑈</m:t>
                          </m:r>
                        </m:e>
                      </m:sPre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1" name="ZoneTexte 1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1691" y="1700807"/>
                <a:ext cx="202005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4" name="Rectangle 183"/>
          <p:cNvSpPr/>
          <p:nvPr/>
        </p:nvSpPr>
        <p:spPr>
          <a:xfrm>
            <a:off x="150060" y="3833722"/>
            <a:ext cx="5508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u="sng" dirty="0" smtClean="0"/>
              <a:t>Neutron balance :</a:t>
            </a:r>
            <a:endParaRPr lang="fr-FR" i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7" name="Tableau 18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419856"/>
                  </p:ext>
                </p:extLst>
              </p:nvPr>
            </p:nvGraphicFramePr>
            <p:xfrm>
              <a:off x="179512" y="4293096"/>
              <a:ext cx="5544616" cy="20216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20280"/>
                    <a:gridCol w="3024336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noProof="0" dirty="0" smtClean="0"/>
                            <a:t>Neutron production</a:t>
                          </a:r>
                          <a:endParaRPr lang="fr-FR" sz="18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noProof="0" dirty="0" smtClean="0"/>
                            <a:t>Neutron </a:t>
                          </a:r>
                          <a:r>
                            <a:rPr lang="fr-FR" sz="1800" noProof="0" dirty="0" err="1" smtClean="0"/>
                            <a:t>consumption</a:t>
                          </a:r>
                          <a:endParaRPr lang="fr-FR" sz="1800" noProof="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fr-FR" sz="1800" b="0" i="1" noProof="0" dirty="0" smtClean="0">
                                  <a:latin typeface="Cambria Math"/>
                                </a:rPr>
                                <m:t>𝜈</m:t>
                              </m:r>
                            </m:oMath>
                          </a14:m>
                          <a:r>
                            <a:rPr lang="fr-FR" sz="1800" noProof="0" dirty="0" smtClean="0"/>
                            <a:t> neutrons by fission</a:t>
                          </a:r>
                          <a:endParaRPr lang="fr-FR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noProof="0" dirty="0" smtClean="0"/>
                            <a:t>1</a:t>
                          </a:r>
                          <a:r>
                            <a:rPr lang="fr-FR" sz="1800" baseline="0" noProof="0" dirty="0" smtClean="0"/>
                            <a:t> n for fission</a:t>
                          </a:r>
                          <a:endParaRPr lang="fr-FR" sz="1800" noProof="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noProof="0" dirty="0" smtClean="0"/>
                            <a:t>+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2000" b="0" i="1" noProof="0" smtClean="0">
                                  <a:latin typeface="Cambria Math"/>
                                </a:rPr>
                                <m:t>𝛼</m:t>
                              </m:r>
                              <m:r>
                                <a:rPr lang="fr-FR" sz="2000" b="0" i="1" noProof="0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18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800" i="1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fr-FR" sz="1800" i="1">
                                          <a:latin typeface="Cambria Math"/>
                                        </a:rPr>
                                        <m:t>𝑐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fr-FR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sz="1800" i="1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fr-FR" sz="1800" i="1">
                                          <a:latin typeface="Cambria Math"/>
                                        </a:rPr>
                                        <m:t>𝑓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fr-FR" sz="1800" noProof="0" dirty="0" smtClean="0"/>
                            <a:t> n</a:t>
                          </a:r>
                          <a:r>
                            <a:rPr lang="fr-FR" sz="1800" baseline="0" noProof="0" dirty="0" smtClean="0"/>
                            <a:t> for capture on fissile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800" baseline="0" noProof="0" dirty="0" smtClean="0"/>
                            <a:t>+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fr-FR" sz="1800" b="0" i="1" noProof="0" smtClean="0">
                                  <a:latin typeface="Cambria Math"/>
                                </a:rPr>
                                <m:t>1+</m:t>
                              </m:r>
                              <m:r>
                                <a:rPr lang="fr-FR" sz="1800" b="0" i="1" noProof="0" smtClean="0">
                                  <a:latin typeface="Cambria Math"/>
                                </a:rPr>
                                <m:t>𝛼</m:t>
                              </m:r>
                            </m:oMath>
                          </a14:m>
                          <a:r>
                            <a:rPr lang="fr-FR" sz="1800" noProof="0" dirty="0" smtClean="0"/>
                            <a:t> neutrons on</a:t>
                          </a:r>
                          <a:r>
                            <a:rPr lang="fr-FR" sz="1800" baseline="0" noProof="0" dirty="0" smtClean="0"/>
                            <a:t> the fertile</a:t>
                          </a:r>
                          <a:r>
                            <a:rPr lang="fr-FR" sz="1800" noProof="0" dirty="0" smtClean="0"/>
                            <a:t> </a:t>
                          </a:r>
                          <a:endParaRPr lang="fr-FR" sz="1800" noProof="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87" name="Tableau 18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419856"/>
                  </p:ext>
                </p:extLst>
              </p:nvPr>
            </p:nvGraphicFramePr>
            <p:xfrm>
              <a:off x="179512" y="4293096"/>
              <a:ext cx="5544616" cy="202165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20280"/>
                    <a:gridCol w="3024336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noProof="0" dirty="0" smtClean="0"/>
                            <a:t>Neutron production</a:t>
                          </a:r>
                          <a:endParaRPr lang="fr-FR" sz="1800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800" noProof="0" dirty="0" smtClean="0"/>
                            <a:t>Neutron </a:t>
                          </a:r>
                          <a:r>
                            <a:rPr lang="fr-FR" sz="1800" noProof="0" dirty="0" err="1" smtClean="0"/>
                            <a:t>consumption</a:t>
                          </a:r>
                          <a:endParaRPr lang="fr-FR" sz="1800" noProof="0" dirty="0"/>
                        </a:p>
                      </a:txBody>
                      <a:tcPr/>
                    </a:tc>
                  </a:tr>
                  <a:tr h="165081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5"/>
                          <a:stretch>
                            <a:fillRect t="-24354" r="-119807" b="-59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83468" t="-24354" b="-590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95" name="Accolade fermante 194"/>
          <p:cNvSpPr/>
          <p:nvPr/>
        </p:nvSpPr>
        <p:spPr>
          <a:xfrm>
            <a:off x="5821708" y="4715004"/>
            <a:ext cx="216024" cy="64807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ZoneTexte 195"/>
              <p:cNvSpPr txBox="1"/>
              <p:nvPr/>
            </p:nvSpPr>
            <p:spPr>
              <a:xfrm>
                <a:off x="6084168" y="4730244"/>
                <a:ext cx="33123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1+</m:t>
                    </m:r>
                    <m:r>
                      <a:rPr lang="en-US" b="0" i="1" smtClean="0">
                        <a:latin typeface="Cambria Math"/>
                      </a:rPr>
                      <m:t>𝛼</m:t>
                    </m:r>
                  </m:oMath>
                </a14:m>
                <a:r>
                  <a:rPr lang="en-US" smtClean="0"/>
                  <a:t> fissile nuclei are disappearing for chain reaction </a:t>
                </a:r>
                <a:endParaRPr lang="en-US"/>
              </a:p>
            </p:txBody>
          </p:sp>
        </mc:Choice>
        <mc:Fallback xmlns="">
          <p:sp>
            <p:nvSpPr>
              <p:cNvPr id="196" name="ZoneTexte 1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730244"/>
                <a:ext cx="3312368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1473"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7" name="ZoneTexte 196"/>
              <p:cNvSpPr txBox="1"/>
              <p:nvPr/>
            </p:nvSpPr>
            <p:spPr>
              <a:xfrm>
                <a:off x="5878569" y="5886564"/>
                <a:ext cx="301391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/>
                  <a:t>Production of fissile should be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&gt;</m:t>
                    </m:r>
                    <m:r>
                      <a:rPr lang="en-US" i="1">
                        <a:latin typeface="Cambria Math"/>
                      </a:rPr>
                      <m:t>1+</m:t>
                    </m:r>
                    <m:r>
                      <a:rPr lang="en-US" i="1">
                        <a:latin typeface="Cambria Math"/>
                      </a:rPr>
                      <m:t>𝛼</m:t>
                    </m:r>
                  </m:oMath>
                </a14:m>
                <a:r>
                  <a:rPr lang="en-US" dirty="0" smtClean="0"/>
                  <a:t> at</a:t>
                </a:r>
                <a:r>
                  <a:rPr lang="en-US" dirty="0"/>
                  <a:t> </a:t>
                </a:r>
                <a:r>
                  <a:rPr lang="en-US" dirty="0" smtClean="0"/>
                  <a:t>each fission </a:t>
                </a:r>
                <a:endParaRPr lang="en-US" dirty="0"/>
              </a:p>
            </p:txBody>
          </p:sp>
        </mc:Choice>
        <mc:Fallback xmlns="">
          <p:sp>
            <p:nvSpPr>
              <p:cNvPr id="197" name="ZoneTexte 1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8569" y="5886564"/>
                <a:ext cx="3013911" cy="646331"/>
              </a:xfrm>
              <a:prstGeom prst="rect">
                <a:avLst/>
              </a:prstGeom>
              <a:blipFill rotWithShape="1">
                <a:blip r:embed="rId7"/>
                <a:stretch>
                  <a:fillRect l="-1616" t="-4717" r="-2424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8" name="ZoneTexte 197"/>
          <p:cNvSpPr txBox="1"/>
          <p:nvPr/>
        </p:nvSpPr>
        <p:spPr>
          <a:xfrm>
            <a:off x="5426721" y="1270609"/>
            <a:ext cx="1410449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1 ton/</a:t>
            </a:r>
            <a:r>
              <a:rPr lang="fr-FR" dirty="0" err="1" smtClean="0"/>
              <a:t>Gwe.y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058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1" grpId="0"/>
      <p:bldP spid="184" grpId="0"/>
      <p:bldP spid="195" grpId="0" animBg="1"/>
      <p:bldP spid="196" grpId="0"/>
      <p:bldP spid="197" grpId="0"/>
      <p:bldP spid="198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Breeding reactors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58" y="1268760"/>
            <a:ext cx="8977282" cy="461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ZoneTexte 186"/>
              <p:cNvSpPr txBox="1"/>
              <p:nvPr/>
            </p:nvSpPr>
            <p:spPr>
              <a:xfrm>
                <a:off x="0" y="561758"/>
                <a:ext cx="7488831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b="0" dirty="0" smtClean="0"/>
                  <a:t>For breeding, the number of available neutrons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N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d</m:t>
                        </m:r>
                      </m:sub>
                    </m:sSub>
                    <m:r>
                      <a:rPr lang="en-US" b="0" i="0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𝜈</m:t>
                    </m:r>
                    <m:r>
                      <a:rPr lang="en-US" b="0" i="1" smtClean="0">
                        <a:latin typeface="Cambria Math"/>
                      </a:rPr>
                      <m:t>−2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1+</m:t>
                        </m:r>
                        <m:r>
                          <a:rPr lang="en-US" b="0" i="1" smtClean="0">
                            <a:latin typeface="Cambria Math"/>
                          </a:rPr>
                          <m:t>𝛼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&gt;0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7" name="ZoneTexte 1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1758"/>
                <a:ext cx="7488831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489" t="-8197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ZoneTexte 4"/>
          <p:cNvSpPr txBox="1"/>
          <p:nvPr/>
        </p:nvSpPr>
        <p:spPr>
          <a:xfrm>
            <a:off x="0" y="6093296"/>
            <a:ext cx="74888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0" dirty="0" smtClean="0"/>
              <a:t>Breeding capability depends (at first order) only on the fissile nucleus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1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AutoShape 5"/>
          <p:cNvSpPr>
            <a:spLocks noChangeArrowheads="1"/>
          </p:cNvSpPr>
          <p:nvPr/>
        </p:nvSpPr>
        <p:spPr bwMode="auto">
          <a:xfrm>
            <a:off x="6188075" y="6124790"/>
            <a:ext cx="1769474" cy="64698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altLang="fr-FR" sz="1600" smtClean="0"/>
              <a:t> 50 years of PWR operation</a:t>
            </a:r>
            <a:endParaRPr lang="en-US" altLang="fr-FR" sz="1600"/>
          </a:p>
        </p:txBody>
      </p:sp>
      <p:sp>
        <p:nvSpPr>
          <p:cNvPr id="79878" name="AutoShape 6"/>
          <p:cNvSpPr>
            <a:spLocks noChangeArrowheads="1"/>
          </p:cNvSpPr>
          <p:nvPr/>
        </p:nvSpPr>
        <p:spPr bwMode="auto">
          <a:xfrm>
            <a:off x="929541" y="6093297"/>
            <a:ext cx="2047161" cy="64698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altLang="fr-FR" sz="1600" dirty="0" smtClean="0"/>
              <a:t>One Fast reactor initial inventory</a:t>
            </a:r>
            <a:endParaRPr lang="en-US" altLang="fr-FR" sz="1600" dirty="0"/>
          </a:p>
        </p:txBody>
      </p:sp>
      <p:sp>
        <p:nvSpPr>
          <p:cNvPr id="79879" name="AutoShape 7"/>
          <p:cNvSpPr>
            <a:spLocks noChangeArrowheads="1"/>
          </p:cNvSpPr>
          <p:nvPr/>
        </p:nvSpPr>
        <p:spPr bwMode="auto">
          <a:xfrm>
            <a:off x="3225800" y="6257782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600" smtClean="0">
                <a:sym typeface="Symbol" pitchFamily="18" charset="2"/>
              </a:rPr>
              <a:t></a:t>
            </a:r>
            <a:endParaRPr lang="en-US" altLang="fr-FR" sz="1600"/>
          </a:p>
        </p:txBody>
      </p:sp>
      <p:sp>
        <p:nvSpPr>
          <p:cNvPr id="79880" name="AutoShape 8"/>
          <p:cNvSpPr>
            <a:spLocks noChangeArrowheads="1"/>
          </p:cNvSpPr>
          <p:nvPr/>
        </p:nvSpPr>
        <p:spPr bwMode="auto">
          <a:xfrm>
            <a:off x="4230572" y="6124789"/>
            <a:ext cx="675437" cy="64698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fr-FR" sz="1600" smtClean="0"/>
              <a:t>12 t </a:t>
            </a:r>
          </a:p>
          <a:p>
            <a:pPr algn="ctr"/>
            <a:r>
              <a:rPr lang="en-US" altLang="fr-FR" sz="1600" smtClean="0"/>
              <a:t>of Pu</a:t>
            </a:r>
            <a:endParaRPr lang="en-US" altLang="fr-FR" sz="1600"/>
          </a:p>
        </p:txBody>
      </p:sp>
      <p:sp>
        <p:nvSpPr>
          <p:cNvPr id="79881" name="AutoShape 9"/>
          <p:cNvSpPr>
            <a:spLocks noChangeArrowheads="1"/>
          </p:cNvSpPr>
          <p:nvPr/>
        </p:nvSpPr>
        <p:spPr bwMode="auto">
          <a:xfrm>
            <a:off x="5386388" y="6257782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600" smtClean="0">
                <a:sym typeface="Symbol" pitchFamily="18" charset="2"/>
              </a:rPr>
              <a:t></a:t>
            </a:r>
            <a:endParaRPr lang="en-US" altLang="fr-FR" sz="1600">
              <a:sym typeface="Symbol" pitchFamily="18" charset="2"/>
            </a:endParaRPr>
          </a:p>
        </p:txBody>
      </p:sp>
      <p:sp>
        <p:nvSpPr>
          <p:cNvPr id="79883" name="AutoShape 11"/>
          <p:cNvSpPr>
            <a:spLocks noChangeArrowheads="1"/>
          </p:cNvSpPr>
          <p:nvPr/>
        </p:nvSpPr>
        <p:spPr bwMode="auto">
          <a:xfrm>
            <a:off x="144463" y="28774"/>
            <a:ext cx="5193666" cy="510778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2">
                        <a:gamma/>
                        <a:shade val="19216"/>
                        <a:invGamma/>
                      </a:schemeClr>
                    </a:gs>
                    <a:gs pos="50000">
                      <a:schemeClr val="accent2"/>
                    </a:gs>
                    <a:gs pos="100000">
                      <a:schemeClr val="accent2">
                        <a:gamma/>
                        <a:shade val="19216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accent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altLang="fr-FR" sz="2400">
                <a:solidFill>
                  <a:schemeClr val="bg1"/>
                </a:solidFill>
              </a:rPr>
              <a:t>Nucléaire durable : les réacteurs rapides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Fissile inventory issue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76945" y="1988840"/>
            <a:ext cx="5581798" cy="4057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>
          <a:xfrm rot="1609225">
            <a:off x="2405059" y="2912551"/>
            <a:ext cx="12961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baseline="30000" smtClean="0"/>
              <a:t>235</a:t>
            </a:r>
            <a:r>
              <a:rPr lang="en-US" sz="1600" i="1" smtClean="0"/>
              <a:t>U –fission </a:t>
            </a:r>
            <a:endParaRPr lang="en-US" sz="1600"/>
          </a:p>
        </p:txBody>
      </p:sp>
      <p:sp>
        <p:nvSpPr>
          <p:cNvPr id="24" name="Rectangle 23"/>
          <p:cNvSpPr/>
          <p:nvPr/>
        </p:nvSpPr>
        <p:spPr>
          <a:xfrm rot="1560815">
            <a:off x="2235920" y="3463321"/>
            <a:ext cx="15481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baseline="30000" smtClean="0"/>
              <a:t>235</a:t>
            </a:r>
            <a:r>
              <a:rPr lang="en-US" sz="1600" i="1" smtClean="0"/>
              <a:t>U –capture</a:t>
            </a:r>
            <a:endParaRPr lang="en-US" sz="1600"/>
          </a:p>
        </p:txBody>
      </p:sp>
      <p:sp>
        <p:nvSpPr>
          <p:cNvPr id="25" name="Rectangle 24"/>
          <p:cNvSpPr/>
          <p:nvPr/>
        </p:nvSpPr>
        <p:spPr>
          <a:xfrm rot="1490399">
            <a:off x="2115124" y="4016353"/>
            <a:ext cx="14004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baseline="30000" smtClean="0"/>
              <a:t>238</a:t>
            </a:r>
            <a:r>
              <a:rPr lang="en-US" sz="1600" i="1" smtClean="0"/>
              <a:t>U –capture</a:t>
            </a:r>
            <a:endParaRPr lang="en-US" sz="1600"/>
          </a:p>
        </p:txBody>
      </p:sp>
      <p:sp>
        <p:nvSpPr>
          <p:cNvPr id="4" name="Flèche courbée vers le haut 3"/>
          <p:cNvSpPr/>
          <p:nvPr/>
        </p:nvSpPr>
        <p:spPr>
          <a:xfrm>
            <a:off x="876095" y="4581128"/>
            <a:ext cx="2177036" cy="432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Flèche courbée vers le haut 28"/>
          <p:cNvSpPr/>
          <p:nvPr/>
        </p:nvSpPr>
        <p:spPr>
          <a:xfrm rot="10800000">
            <a:off x="6447554" y="3252231"/>
            <a:ext cx="1822377" cy="41404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-12848" y="533400"/>
            <a:ext cx="9151417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altLang="fr-FR" b="1" dirty="0" smtClean="0"/>
              <a:t>Fast neutron reactors do not value U-238</a:t>
            </a:r>
          </a:p>
          <a:p>
            <a:r>
              <a:rPr lang="en-US" altLang="fr-FR" i="1" dirty="0" smtClean="0">
                <a:sym typeface="Wingdings" panose="05000000000000000000" pitchFamily="2" charset="2"/>
              </a:rPr>
              <a:t>	- In France, there are 200 000 tons of depleted uranium available (30 000 tons of </a:t>
            </a:r>
            <a:r>
              <a:rPr lang="en-US" altLang="fr-FR" i="1" dirty="0" err="1" smtClean="0">
                <a:sym typeface="Wingdings" panose="05000000000000000000" pitchFamily="2" charset="2"/>
              </a:rPr>
              <a:t>Th</a:t>
            </a:r>
            <a:r>
              <a:rPr lang="en-US" altLang="fr-FR" i="1" dirty="0" smtClean="0">
                <a:sym typeface="Wingdings" panose="05000000000000000000" pitchFamily="2" charset="2"/>
              </a:rPr>
              <a:t>)</a:t>
            </a:r>
          </a:p>
          <a:p>
            <a:endParaRPr lang="en-US" altLang="fr-FR" sz="1000" i="1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altLang="fr-FR" dirty="0" smtClean="0">
                <a:sym typeface="Wingdings" panose="05000000000000000000" pitchFamily="2" charset="2"/>
              </a:rPr>
              <a:t>Those reactors needs an initial fissile inventory ; </a:t>
            </a:r>
            <a:r>
              <a:rPr lang="en-US" altLang="fr-FR" i="1" dirty="0" smtClean="0">
                <a:sym typeface="Wingdings" panose="05000000000000000000" pitchFamily="2" charset="2"/>
              </a:rPr>
              <a:t>and then, can be operated indefinitely</a:t>
            </a:r>
            <a:endParaRPr lang="en-US" altLang="fr-FR" dirty="0" smtClean="0">
              <a:sym typeface="Wingdings" panose="05000000000000000000" pitchFamily="2" charset="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344598" y="3690183"/>
            <a:ext cx="1737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solidFill>
                  <a:schemeClr val="tx2"/>
                </a:solidFill>
              </a:rPr>
              <a:t>With fast reactors, the enrichment should be higher : </a:t>
            </a:r>
            <a:r>
              <a:rPr lang="en-US" sz="1400" b="1" smtClean="0">
                <a:solidFill>
                  <a:schemeClr val="tx2"/>
                </a:solidFill>
              </a:rPr>
              <a:t>10 to 12%</a:t>
            </a:r>
          </a:p>
        </p:txBody>
      </p:sp>
      <p:sp>
        <p:nvSpPr>
          <p:cNvPr id="32" name="Rectangle 31"/>
          <p:cNvSpPr/>
          <p:nvPr/>
        </p:nvSpPr>
        <p:spPr>
          <a:xfrm>
            <a:off x="-45953" y="3534556"/>
            <a:ext cx="20105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smtClean="0">
                <a:solidFill>
                  <a:schemeClr val="tx2"/>
                </a:solidFill>
              </a:rPr>
              <a:t>With thermal reactors, cross sections impose a uranium enrichment between 3 and 4%</a:t>
            </a:r>
          </a:p>
        </p:txBody>
      </p:sp>
    </p:spTree>
    <p:extLst>
      <p:ext uri="{BB962C8B-B14F-4D97-AF65-F5344CB8AC3E}">
        <p14:creationId xmlns:p14="http://schemas.microsoft.com/office/powerpoint/2010/main" val="223400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 animBg="1"/>
      <p:bldP spid="79878" grpId="0" animBg="1"/>
      <p:bldP spid="79879" grpId="0" animBg="1"/>
      <p:bldP spid="79880" grpId="0" animBg="1"/>
      <p:bldP spid="79881" grpId="0" animBg="1"/>
      <p:bldP spid="23" grpId="0"/>
      <p:bldP spid="24" grpId="0"/>
      <p:bldP spid="25" grpId="0"/>
      <p:bldP spid="4" grpId="0" animBg="1"/>
      <p:bldP spid="29" grpId="0" animBg="1"/>
      <p:bldP spid="30" grpId="0"/>
      <p:bldP spid="3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Sodium </a:t>
            </a:r>
            <a:r>
              <a:rPr lang="fr-FR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cooled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fr-FR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fr-FR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Neutron </a:t>
            </a:r>
            <a:r>
              <a:rPr lang="fr-FR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fr-FR" sz="20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eactor</a:t>
            </a:r>
            <a:r>
              <a:rPr lang="fr-F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fr-FR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3717031"/>
            <a:ext cx="5321800" cy="2971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3404996" y="490264"/>
            <a:ext cx="5739004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0" dirty="0" smtClean="0"/>
              <a:t>Why liquid sodium as  </a:t>
            </a:r>
            <a:r>
              <a:rPr lang="en-US" dirty="0" smtClean="0"/>
              <a:t>coolant : </a:t>
            </a:r>
          </a:p>
          <a:p>
            <a:pPr marL="742950" lvl="1" indent="-285750">
              <a:buFontTx/>
              <a:buChar char="-"/>
            </a:pPr>
            <a:r>
              <a:rPr lang="en-US" b="0" dirty="0" smtClean="0"/>
              <a:t>Cheap element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Good thermal properties (compact reactors)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Sodium is unstable neither with water nor with air</a:t>
            </a:r>
          </a:p>
          <a:p>
            <a:pPr marL="742950" lvl="1" indent="-285750">
              <a:buFontTx/>
              <a:buChar char="-"/>
            </a:pPr>
            <a:r>
              <a:rPr lang="en-US" dirty="0" smtClean="0">
                <a:solidFill>
                  <a:srgbClr val="C00000"/>
                </a:solidFill>
              </a:rPr>
              <a:t>Positive void coefficient </a:t>
            </a:r>
            <a:endParaRPr lang="en-US" b="0" dirty="0" smtClean="0">
              <a:solidFill>
                <a:srgbClr val="C00000"/>
              </a:solidFill>
            </a:endParaRPr>
          </a:p>
          <a:p>
            <a:endParaRPr lang="en-US" b="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Such reactors are developed to face a potential uranium lack on a world wide scale</a:t>
            </a:r>
          </a:p>
          <a:p>
            <a:pPr marL="742950" lvl="1" indent="-285750">
              <a:buFontTx/>
              <a:buChar char="-"/>
            </a:pPr>
            <a:r>
              <a:rPr lang="en-US" i="1" dirty="0" smtClean="0"/>
              <a:t>What are the uranium resources ? </a:t>
            </a:r>
          </a:p>
          <a:p>
            <a:pPr marL="742950" lvl="1" indent="-285750">
              <a:buFontTx/>
              <a:buChar char="-"/>
            </a:pPr>
            <a:endParaRPr lang="en-US" dirty="0"/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2299"/>
            <a:ext cx="3240360" cy="238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19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/>
          <p:cNvCxnSpPr/>
          <p:nvPr/>
        </p:nvCxnSpPr>
        <p:spPr>
          <a:xfrm>
            <a:off x="5814135" y="1700808"/>
            <a:ext cx="0" cy="2592288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 viability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 flipV="1">
            <a:off x="971600" y="1052736"/>
            <a:ext cx="0" cy="34563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683568" y="4293096"/>
            <a:ext cx="755245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732240" y="4355231"/>
            <a:ext cx="2241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Natural uranium price ($)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1948" y="751896"/>
            <a:ext cx="1719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Electricity price ($)</a:t>
            </a:r>
          </a:p>
        </p:txBody>
      </p:sp>
      <p:cxnSp>
        <p:nvCxnSpPr>
          <p:cNvPr id="13" name="Connecteur droit 12"/>
          <p:cNvCxnSpPr/>
          <p:nvPr/>
        </p:nvCxnSpPr>
        <p:spPr>
          <a:xfrm flipV="1">
            <a:off x="971600" y="1268760"/>
            <a:ext cx="6192688" cy="19442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 rot="20533095">
            <a:off x="2449241" y="254199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PWR-type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11948" y="4909074"/>
            <a:ext cx="1719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Investment for the reactor construction</a:t>
            </a:r>
          </a:p>
        </p:txBody>
      </p:sp>
      <p:cxnSp>
        <p:nvCxnSpPr>
          <p:cNvPr id="19" name="Connecteur droit avec flèche 18"/>
          <p:cNvCxnSpPr>
            <a:stCxn id="17" idx="0"/>
          </p:cNvCxnSpPr>
          <p:nvPr/>
        </p:nvCxnSpPr>
        <p:spPr>
          <a:xfrm flipV="1">
            <a:off x="971600" y="4509120"/>
            <a:ext cx="0" cy="399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971600" y="1700808"/>
            <a:ext cx="6345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989573" y="14211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Breeder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372200" y="2742337"/>
            <a:ext cx="2391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“</a:t>
            </a:r>
            <a:r>
              <a:rPr lang="en-US" sz="1400" i="1" dirty="0">
                <a:sym typeface="Wingdings" panose="05000000000000000000" pitchFamily="2" charset="2"/>
              </a:rPr>
              <a:t>M</a:t>
            </a:r>
            <a:r>
              <a:rPr lang="en-US" sz="1400" i="1" dirty="0" smtClean="0">
                <a:sym typeface="Wingdings" panose="05000000000000000000" pitchFamily="2" charset="2"/>
              </a:rPr>
              <a:t>aximum” natural price that defines the ultimate resources</a:t>
            </a:r>
          </a:p>
        </p:txBody>
      </p:sp>
      <p:cxnSp>
        <p:nvCxnSpPr>
          <p:cNvPr id="18" name="Connecteur droit avec flèche 17"/>
          <p:cNvCxnSpPr>
            <a:stCxn id="15" idx="1"/>
          </p:cNvCxnSpPr>
          <p:nvPr/>
        </p:nvCxnSpPr>
        <p:spPr>
          <a:xfrm flipH="1">
            <a:off x="5852235" y="3003947"/>
            <a:ext cx="51996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5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riangle isocèle 2"/>
          <p:cNvSpPr/>
          <p:nvPr/>
        </p:nvSpPr>
        <p:spPr>
          <a:xfrm rot="15133161">
            <a:off x="4223660" y="-2134323"/>
            <a:ext cx="1210868" cy="8208086"/>
          </a:xfrm>
          <a:prstGeom prst="triangle">
            <a:avLst/>
          </a:prstGeom>
          <a:solidFill>
            <a:schemeClr val="bg1">
              <a:lumMod val="5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ZoneTexte 1"/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 viability, with error bars !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 flipV="1">
            <a:off x="971600" y="1052736"/>
            <a:ext cx="0" cy="34563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683568" y="4293096"/>
            <a:ext cx="84249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732240" y="4355231"/>
            <a:ext cx="2241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Natural uranium price ($)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11948" y="751896"/>
            <a:ext cx="1719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Electricity price ($)</a:t>
            </a:r>
          </a:p>
        </p:txBody>
      </p:sp>
      <p:cxnSp>
        <p:nvCxnSpPr>
          <p:cNvPr id="13" name="Connecteur droit 12"/>
          <p:cNvCxnSpPr/>
          <p:nvPr/>
        </p:nvCxnSpPr>
        <p:spPr>
          <a:xfrm flipV="1">
            <a:off x="971600" y="1268760"/>
            <a:ext cx="6192688" cy="19442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 rot="20533095">
            <a:off x="2449241" y="2541998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PWR-type 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971600" y="1700808"/>
            <a:ext cx="6345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989573" y="1421160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ym typeface="Wingdings" panose="05000000000000000000" pitchFamily="2" charset="2"/>
              </a:rPr>
              <a:t>Breeder</a:t>
            </a:r>
          </a:p>
        </p:txBody>
      </p:sp>
      <p:sp>
        <p:nvSpPr>
          <p:cNvPr id="5" name="Rectangle 4"/>
          <p:cNvSpPr/>
          <p:nvPr/>
        </p:nvSpPr>
        <p:spPr>
          <a:xfrm>
            <a:off x="971600" y="1311054"/>
            <a:ext cx="7950382" cy="779508"/>
          </a:xfrm>
          <a:prstGeom prst="rect">
            <a:avLst/>
          </a:prstGeom>
          <a:solidFill>
            <a:srgbClr val="7F7F7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Connecteur droit 14"/>
          <p:cNvCxnSpPr/>
          <p:nvPr/>
        </p:nvCxnSpPr>
        <p:spPr>
          <a:xfrm>
            <a:off x="3735523" y="2090562"/>
            <a:ext cx="0" cy="2202534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8820472" y="1311054"/>
            <a:ext cx="0" cy="2982042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4716016" y="3212976"/>
            <a:ext cx="30398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ym typeface="Wingdings" panose="05000000000000000000" pitchFamily="2" charset="2"/>
              </a:rPr>
              <a:t>“</a:t>
            </a:r>
            <a:r>
              <a:rPr lang="en-US" sz="1400" i="1" dirty="0">
                <a:sym typeface="Wingdings" panose="05000000000000000000" pitchFamily="2" charset="2"/>
              </a:rPr>
              <a:t>M</a:t>
            </a:r>
            <a:r>
              <a:rPr lang="en-US" sz="1400" i="1" dirty="0" smtClean="0">
                <a:sym typeface="Wingdings" panose="05000000000000000000" pitchFamily="2" charset="2"/>
              </a:rPr>
              <a:t>aximum” natural :</a:t>
            </a:r>
          </a:p>
          <a:p>
            <a:pPr algn="ctr"/>
            <a:r>
              <a:rPr lang="en-US" sz="1400" i="1" dirty="0" smtClean="0">
                <a:sym typeface="Wingdings" panose="05000000000000000000" pitchFamily="2" charset="2"/>
              </a:rPr>
              <a:t>From 130 $/kg until &gt; 1000$/kg</a:t>
            </a:r>
          </a:p>
        </p:txBody>
      </p:sp>
      <p:cxnSp>
        <p:nvCxnSpPr>
          <p:cNvPr id="24" name="Connecteur droit avec flèche 23"/>
          <p:cNvCxnSpPr>
            <a:stCxn id="23" idx="1"/>
          </p:cNvCxnSpPr>
          <p:nvPr/>
        </p:nvCxnSpPr>
        <p:spPr>
          <a:xfrm flipH="1">
            <a:off x="3735523" y="3474586"/>
            <a:ext cx="98049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23" idx="3"/>
          </p:cNvCxnSpPr>
          <p:nvPr/>
        </p:nvCxnSpPr>
        <p:spPr>
          <a:xfrm>
            <a:off x="7755870" y="3474586"/>
            <a:ext cx="10646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971600" y="4941168"/>
            <a:ext cx="4692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Today : 285 </a:t>
            </a:r>
            <a:r>
              <a:rPr lang="en-US" dirty="0" err="1" smtClean="0">
                <a:sym typeface="Wingdings" panose="05000000000000000000" pitchFamily="2" charset="2"/>
              </a:rPr>
              <a:t>Gwe</a:t>
            </a:r>
            <a:r>
              <a:rPr lang="en-US" dirty="0" smtClean="0">
                <a:sym typeface="Wingdings" panose="05000000000000000000" pitchFamily="2" charset="2"/>
              </a:rPr>
              <a:t> (Full power equivalent)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60 000 tons of natural uranium/years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Estimated resources 10 – 23 millions of tons</a:t>
            </a:r>
          </a:p>
        </p:txBody>
      </p:sp>
    </p:spTree>
    <p:extLst>
      <p:ext uri="{BB962C8B-B14F-4D97-AF65-F5344CB8AC3E}">
        <p14:creationId xmlns:p14="http://schemas.microsoft.com/office/powerpoint/2010/main" val="163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reactor physics 101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9521" y="493367"/>
            <a:ext cx="7206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i="1" dirty="0" smtClean="0"/>
              <a:t>Fission = between 2 and 3 neutrons + 200 MeV + 2 Fission Fragments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i="1" dirty="0" smtClean="0"/>
              <a:t>A nuclear reactor core = a place where a chain reaction take place</a:t>
            </a:r>
            <a:endParaRPr lang="en-US" dirty="0" smtClean="0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5732308" y="5159152"/>
            <a:ext cx="914400" cy="1143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732308" y="3254152"/>
            <a:ext cx="914400" cy="1143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>
            <a:off x="5732308" y="1577752"/>
            <a:ext cx="914400" cy="1143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2608108" y="3177952"/>
            <a:ext cx="914400" cy="1143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03108" y="3633565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1495271" y="3424015"/>
            <a:ext cx="503237" cy="487362"/>
            <a:chOff x="1008" y="3504"/>
            <a:chExt cx="522" cy="517"/>
          </a:xfrm>
        </p:grpSpPr>
        <p:grpSp>
          <p:nvGrpSpPr>
            <p:cNvPr id="12" name="Group 8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107" name="Oval 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8" name="Oval 1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9" name="Oval 1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0" name="Oval 1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103" name="Oval 1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" name="Oval 1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" name="Oval 1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" name="Oval 1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4" name="Group 18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99" name="Oval 1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0" name="Oval 2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1" name="Oval 2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" name="Oval 2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5" name="Group 23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95" name="Oval 2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" name="Oval 2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" name="Oval 2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8" name="Oval 2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6" name="Group 28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91" name="Oval 2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" name="Oval 3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" name="Oval 3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" name="Oval 3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7" name="Group 33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87" name="Oval 3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8" name="Oval 3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9" name="Oval 3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0" name="Oval 3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8" name="Group 38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83" name="Oval 3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" name="Oval 4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" name="Oval 4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" name="Oval 4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" name="Group 43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79" name="Oval 4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0" name="Oval 4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1" name="Oval 4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" name="Oval 4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" name="Group 48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75" name="Oval 4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" name="Oval 5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" name="Oval 5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8" name="Oval 5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1" name="Group 53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71" name="Oval 5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" name="Oval 5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" name="Oval 5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" name="Oval 5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2" name="Group 58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67" name="Oval 5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8" name="Oval 6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9" name="Oval 6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0" name="Oval 6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3" name="Group 63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63" name="Oval 6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" name="Oval 6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" name="Oval 6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" name="Oval 6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4" name="Group 68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59" name="Oval 6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0" name="Oval 7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1" name="Oval 7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" name="Oval 7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5" name="Group 73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55" name="Oval 7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" name="Oval 7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" name="Oval 7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8" name="Oval 7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6" name="Group 78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51" name="Oval 7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" name="Oval 8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" name="Oval 8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" name="Oval 8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7" name="Group 83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47" name="Oval 8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8" name="Oval 8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9" name="Oval 8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0" name="Oval 8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8" name="Group 88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43" name="Oval 8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" name="Oval 9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" name="Oval 9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" name="Oval 9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" name="Group 93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39" name="Oval 9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0" name="Oval 9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1" name="Oval 9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" name="Oval 9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" name="Group 98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35" name="Oval 9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" name="Oval 10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" name="Oval 10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" name="Oval 10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31" name="Oval 103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2" name="Oval 104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3" name="Oval 105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4" name="Oval 106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111" name="Group 107"/>
          <p:cNvGrpSpPr>
            <a:grpSpLocks/>
          </p:cNvGrpSpPr>
          <p:nvPr/>
        </p:nvGrpSpPr>
        <p:grpSpPr bwMode="auto">
          <a:xfrm>
            <a:off x="2862108" y="3285902"/>
            <a:ext cx="431800" cy="835025"/>
            <a:chOff x="1296" y="1584"/>
            <a:chExt cx="288" cy="528"/>
          </a:xfrm>
        </p:grpSpPr>
        <p:grpSp>
          <p:nvGrpSpPr>
            <p:cNvPr id="112" name="Group 108"/>
            <p:cNvGrpSpPr>
              <a:grpSpLocks/>
            </p:cNvGrpSpPr>
            <p:nvPr/>
          </p:nvGrpSpPr>
          <p:grpSpPr bwMode="auto">
            <a:xfrm>
              <a:off x="1296" y="1872"/>
              <a:ext cx="240" cy="240"/>
              <a:chOff x="3072" y="2112"/>
              <a:chExt cx="373" cy="325"/>
            </a:xfrm>
          </p:grpSpPr>
          <p:grpSp>
            <p:nvGrpSpPr>
              <p:cNvPr id="155" name="Group 109"/>
              <p:cNvGrpSpPr>
                <a:grpSpLocks/>
              </p:cNvGrpSpPr>
              <p:nvPr/>
            </p:nvGrpSpPr>
            <p:grpSpPr bwMode="auto">
              <a:xfrm>
                <a:off x="3072" y="2208"/>
                <a:ext cx="181" cy="181"/>
                <a:chOff x="1207" y="3617"/>
                <a:chExt cx="181" cy="181"/>
              </a:xfrm>
            </p:grpSpPr>
            <p:sp>
              <p:nvSpPr>
                <p:cNvPr id="183" name="Oval 11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84" name="Oval 11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85" name="Oval 11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86" name="Oval 11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6" name="Group 114"/>
              <p:cNvGrpSpPr>
                <a:grpSpLocks/>
              </p:cNvGrpSpPr>
              <p:nvPr/>
            </p:nvGrpSpPr>
            <p:grpSpPr bwMode="auto">
              <a:xfrm>
                <a:off x="3168" y="2208"/>
                <a:ext cx="181" cy="181"/>
                <a:chOff x="1207" y="3617"/>
                <a:chExt cx="181" cy="181"/>
              </a:xfrm>
            </p:grpSpPr>
            <p:sp>
              <p:nvSpPr>
                <p:cNvPr id="179" name="Oval 11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80" name="Oval 11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81" name="Oval 11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82" name="Oval 11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7" name="Group 119"/>
              <p:cNvGrpSpPr>
                <a:grpSpLocks/>
              </p:cNvGrpSpPr>
              <p:nvPr/>
            </p:nvGrpSpPr>
            <p:grpSpPr bwMode="auto">
              <a:xfrm>
                <a:off x="3120" y="2112"/>
                <a:ext cx="181" cy="181"/>
                <a:chOff x="1207" y="3617"/>
                <a:chExt cx="181" cy="181"/>
              </a:xfrm>
            </p:grpSpPr>
            <p:sp>
              <p:nvSpPr>
                <p:cNvPr id="175" name="Oval 12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76" name="Oval 12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77" name="Oval 12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78" name="Oval 12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8" name="Group 124"/>
              <p:cNvGrpSpPr>
                <a:grpSpLocks/>
              </p:cNvGrpSpPr>
              <p:nvPr/>
            </p:nvGrpSpPr>
            <p:grpSpPr bwMode="auto">
              <a:xfrm>
                <a:off x="3168" y="2256"/>
                <a:ext cx="181" cy="181"/>
                <a:chOff x="1207" y="3617"/>
                <a:chExt cx="181" cy="181"/>
              </a:xfrm>
            </p:grpSpPr>
            <p:sp>
              <p:nvSpPr>
                <p:cNvPr id="171" name="Oval 12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72" name="Oval 12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73" name="Oval 12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74" name="Oval 12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9" name="Group 129"/>
              <p:cNvGrpSpPr>
                <a:grpSpLocks/>
              </p:cNvGrpSpPr>
              <p:nvPr/>
            </p:nvGrpSpPr>
            <p:grpSpPr bwMode="auto">
              <a:xfrm>
                <a:off x="3264" y="2160"/>
                <a:ext cx="181" cy="181"/>
                <a:chOff x="1207" y="3617"/>
                <a:chExt cx="181" cy="181"/>
              </a:xfrm>
            </p:grpSpPr>
            <p:sp>
              <p:nvSpPr>
                <p:cNvPr id="167" name="Oval 13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8" name="Oval 13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9" name="Oval 13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70" name="Oval 13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60" name="Group 134"/>
              <p:cNvGrpSpPr>
                <a:grpSpLocks/>
              </p:cNvGrpSpPr>
              <p:nvPr/>
            </p:nvGrpSpPr>
            <p:grpSpPr bwMode="auto">
              <a:xfrm>
                <a:off x="3264" y="2256"/>
                <a:ext cx="181" cy="181"/>
                <a:chOff x="1207" y="3617"/>
                <a:chExt cx="181" cy="181"/>
              </a:xfrm>
            </p:grpSpPr>
            <p:sp>
              <p:nvSpPr>
                <p:cNvPr id="163" name="Oval 13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4" name="Oval 13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5" name="Oval 13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6" name="Oval 13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61" name="Oval 139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62" name="Oval 140"/>
              <p:cNvSpPr>
                <a:spLocks noChangeArrowheads="1"/>
              </p:cNvSpPr>
              <p:nvPr/>
            </p:nvSpPr>
            <p:spPr bwMode="auto">
              <a:xfrm>
                <a:off x="3264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3" name="Group 141"/>
            <p:cNvGrpSpPr>
              <a:grpSpLocks/>
            </p:cNvGrpSpPr>
            <p:nvPr/>
          </p:nvGrpSpPr>
          <p:grpSpPr bwMode="auto">
            <a:xfrm>
              <a:off x="1296" y="1584"/>
              <a:ext cx="288" cy="240"/>
              <a:chOff x="3264" y="1632"/>
              <a:chExt cx="469" cy="421"/>
            </a:xfrm>
          </p:grpSpPr>
          <p:grpSp>
            <p:nvGrpSpPr>
              <p:cNvPr id="114" name="Group 142"/>
              <p:cNvGrpSpPr>
                <a:grpSpLocks/>
              </p:cNvGrpSpPr>
              <p:nvPr/>
            </p:nvGrpSpPr>
            <p:grpSpPr bwMode="auto">
              <a:xfrm>
                <a:off x="3415" y="1745"/>
                <a:ext cx="181" cy="181"/>
                <a:chOff x="1207" y="3617"/>
                <a:chExt cx="181" cy="181"/>
              </a:xfrm>
            </p:grpSpPr>
            <p:sp>
              <p:nvSpPr>
                <p:cNvPr id="151" name="Oval 14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" name="Oval 14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" name="Oval 14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4" name="Oval 14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15" name="Group 147"/>
              <p:cNvGrpSpPr>
                <a:grpSpLocks/>
              </p:cNvGrpSpPr>
              <p:nvPr/>
            </p:nvGrpSpPr>
            <p:grpSpPr bwMode="auto">
              <a:xfrm>
                <a:off x="3312" y="1632"/>
                <a:ext cx="181" cy="181"/>
                <a:chOff x="1207" y="3617"/>
                <a:chExt cx="181" cy="181"/>
              </a:xfrm>
            </p:grpSpPr>
            <p:sp>
              <p:nvSpPr>
                <p:cNvPr id="147" name="Oval 14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" name="Oval 14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" name="Oval 15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0" name="Oval 15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16" name="Group 152"/>
              <p:cNvGrpSpPr>
                <a:grpSpLocks/>
              </p:cNvGrpSpPr>
              <p:nvPr/>
            </p:nvGrpSpPr>
            <p:grpSpPr bwMode="auto">
              <a:xfrm>
                <a:off x="3456" y="1632"/>
                <a:ext cx="181" cy="181"/>
                <a:chOff x="1207" y="3617"/>
                <a:chExt cx="181" cy="181"/>
              </a:xfrm>
            </p:grpSpPr>
            <p:sp>
              <p:nvSpPr>
                <p:cNvPr id="143" name="Oval 15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" name="Oval 15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" name="Oval 15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6" name="Oval 15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17" name="Group 157"/>
              <p:cNvGrpSpPr>
                <a:grpSpLocks/>
              </p:cNvGrpSpPr>
              <p:nvPr/>
            </p:nvGrpSpPr>
            <p:grpSpPr bwMode="auto">
              <a:xfrm>
                <a:off x="3312" y="1776"/>
                <a:ext cx="181" cy="181"/>
                <a:chOff x="1207" y="3617"/>
                <a:chExt cx="181" cy="181"/>
              </a:xfrm>
            </p:grpSpPr>
            <p:sp>
              <p:nvSpPr>
                <p:cNvPr id="139" name="Oval 15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" name="Oval 15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" name="Oval 16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" name="Oval 16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18" name="Group 162"/>
              <p:cNvGrpSpPr>
                <a:grpSpLocks/>
              </p:cNvGrpSpPr>
              <p:nvPr/>
            </p:nvGrpSpPr>
            <p:grpSpPr bwMode="auto">
              <a:xfrm>
                <a:off x="3456" y="1872"/>
                <a:ext cx="181" cy="181"/>
                <a:chOff x="1207" y="3617"/>
                <a:chExt cx="181" cy="181"/>
              </a:xfrm>
            </p:grpSpPr>
            <p:sp>
              <p:nvSpPr>
                <p:cNvPr id="135" name="Oval 16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36" name="Oval 16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37" name="Oval 16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38" name="Oval 16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19" name="Group 167"/>
              <p:cNvGrpSpPr>
                <a:grpSpLocks/>
              </p:cNvGrpSpPr>
              <p:nvPr/>
            </p:nvGrpSpPr>
            <p:grpSpPr bwMode="auto">
              <a:xfrm>
                <a:off x="3552" y="1728"/>
                <a:ext cx="181" cy="181"/>
                <a:chOff x="1207" y="3617"/>
                <a:chExt cx="181" cy="181"/>
              </a:xfrm>
            </p:grpSpPr>
            <p:sp>
              <p:nvSpPr>
                <p:cNvPr id="131" name="Oval 16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32" name="Oval 16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33" name="Oval 17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34" name="Oval 17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20" name="Group 172"/>
              <p:cNvGrpSpPr>
                <a:grpSpLocks/>
              </p:cNvGrpSpPr>
              <p:nvPr/>
            </p:nvGrpSpPr>
            <p:grpSpPr bwMode="auto">
              <a:xfrm>
                <a:off x="3264" y="1728"/>
                <a:ext cx="181" cy="181"/>
                <a:chOff x="1207" y="3617"/>
                <a:chExt cx="181" cy="181"/>
              </a:xfrm>
            </p:grpSpPr>
            <p:sp>
              <p:nvSpPr>
                <p:cNvPr id="127" name="Oval 17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28" name="Oval 17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29" name="Oval 17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30" name="Oval 17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21" name="Group 177"/>
              <p:cNvGrpSpPr>
                <a:grpSpLocks/>
              </p:cNvGrpSpPr>
              <p:nvPr/>
            </p:nvGrpSpPr>
            <p:grpSpPr bwMode="auto">
              <a:xfrm>
                <a:off x="3456" y="1824"/>
                <a:ext cx="181" cy="181"/>
                <a:chOff x="1207" y="3617"/>
                <a:chExt cx="181" cy="181"/>
              </a:xfrm>
            </p:grpSpPr>
            <p:sp>
              <p:nvSpPr>
                <p:cNvPr id="123" name="Oval 17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24" name="Oval 17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25" name="Oval 18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26" name="Oval 18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22" name="Oval 182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</p:grpSp>
      <p:grpSp>
        <p:nvGrpSpPr>
          <p:cNvPr id="187" name="Group 183"/>
          <p:cNvGrpSpPr>
            <a:grpSpLocks/>
          </p:cNvGrpSpPr>
          <p:nvPr/>
        </p:nvGrpSpPr>
        <p:grpSpPr bwMode="auto">
          <a:xfrm>
            <a:off x="4373408" y="2728690"/>
            <a:ext cx="503238" cy="487362"/>
            <a:chOff x="1008" y="3504"/>
            <a:chExt cx="522" cy="517"/>
          </a:xfrm>
        </p:grpSpPr>
        <p:grpSp>
          <p:nvGrpSpPr>
            <p:cNvPr id="188" name="Group 1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283" name="Oval 1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84" name="Oval 1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85" name="Oval 1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86" name="Oval 1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89" name="Group 1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279" name="Oval 1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80" name="Oval 1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81" name="Oval 1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82" name="Oval 1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0" name="Group 1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275" name="Oval 1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6" name="Oval 1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7" name="Oval 1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8" name="Oval 1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1" name="Group 1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271" name="Oval 2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2" name="Oval 2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3" name="Oval 2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4" name="Oval 2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2" name="Group 2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267" name="Oval 2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8" name="Oval 2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9" name="Oval 2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70" name="Oval 2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3" name="Group 2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263" name="Oval 2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4" name="Oval 2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5" name="Oval 2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6" name="Oval 2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4" name="Group 2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259" name="Oval 2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0" name="Oval 2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1" name="Oval 2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62" name="Oval 2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5" name="Group 2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255" name="Oval 2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56" name="Oval 2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57" name="Oval 2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58" name="Oval 2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6" name="Group 2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251" name="Oval 2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52" name="Oval 2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53" name="Oval 2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54" name="Oval 2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7" name="Group 2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247" name="Oval 2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8" name="Oval 2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9" name="Oval 2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50" name="Oval 2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8" name="Group 2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243" name="Oval 2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4" name="Oval 2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5" name="Oval 2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6" name="Oval 2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99" name="Group 2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239" name="Oval 2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0" name="Oval 2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1" name="Oval 2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42" name="Oval 2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0" name="Group 2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235" name="Oval 2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36" name="Oval 2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37" name="Oval 2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38" name="Oval 2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1" name="Group 2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231" name="Oval 2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32" name="Oval 2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33" name="Oval 2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34" name="Oval 2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2" name="Group 2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227" name="Oval 2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8" name="Oval 2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9" name="Oval 2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30" name="Oval 2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3" name="Group 2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223" name="Oval 2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4" name="Oval 2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5" name="Oval 2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6" name="Oval 2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4" name="Group 2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219" name="Oval 2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0" name="Oval 2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1" name="Oval 2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22" name="Oval 2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5" name="Group 2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215" name="Oval 2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16" name="Oval 2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17" name="Oval 2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18" name="Oval 2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06" name="Group 2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211" name="Oval 2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12" name="Oval 2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13" name="Oval 2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214" name="Oval 2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207" name="Oval 2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208" name="Oval 2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209" name="Oval 2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210" name="Oval 2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287" name="Group 283"/>
          <p:cNvGrpSpPr>
            <a:grpSpLocks/>
          </p:cNvGrpSpPr>
          <p:nvPr/>
        </p:nvGrpSpPr>
        <p:grpSpPr bwMode="auto">
          <a:xfrm>
            <a:off x="4517871" y="3493865"/>
            <a:ext cx="503237" cy="487362"/>
            <a:chOff x="1008" y="3504"/>
            <a:chExt cx="522" cy="517"/>
          </a:xfrm>
        </p:grpSpPr>
        <p:grpSp>
          <p:nvGrpSpPr>
            <p:cNvPr id="288" name="Group 2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383" name="Oval 2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4" name="Oval 2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5" name="Oval 2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6" name="Oval 2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89" name="Group 2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379" name="Oval 2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0" name="Oval 2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1" name="Oval 2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82" name="Oval 2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0" name="Group 2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375" name="Oval 2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6" name="Oval 2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7" name="Oval 2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8" name="Oval 2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1" name="Group 2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371" name="Oval 3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2" name="Oval 3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3" name="Oval 3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4" name="Oval 3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2" name="Group 3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367" name="Oval 3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8" name="Oval 3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9" name="Oval 3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70" name="Oval 3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3" name="Group 3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363" name="Oval 3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4" name="Oval 3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5" name="Oval 3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6" name="Oval 3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4" name="Group 3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359" name="Oval 3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0" name="Oval 3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1" name="Oval 3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62" name="Oval 3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5" name="Group 3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355" name="Oval 3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6" name="Oval 3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7" name="Oval 3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8" name="Oval 3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6" name="Group 3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351" name="Oval 3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2" name="Oval 3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3" name="Oval 3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4" name="Oval 3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7" name="Group 3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347" name="Oval 3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8" name="Oval 3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9" name="Oval 3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50" name="Oval 3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8" name="Group 3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343" name="Oval 3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4" name="Oval 3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5" name="Oval 3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6" name="Oval 3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299" name="Group 3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339" name="Oval 3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0" name="Oval 3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1" name="Oval 3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42" name="Oval 3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0" name="Group 3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335" name="Oval 3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36" name="Oval 3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37" name="Oval 3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38" name="Oval 3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1" name="Group 3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331" name="Oval 3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32" name="Oval 3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33" name="Oval 3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34" name="Oval 3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2" name="Group 3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327" name="Oval 3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8" name="Oval 3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9" name="Oval 3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30" name="Oval 3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3" name="Group 3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323" name="Oval 3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4" name="Oval 3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5" name="Oval 3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6" name="Oval 3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4" name="Group 3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319" name="Oval 3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0" name="Oval 3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1" name="Oval 3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22" name="Oval 3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5" name="Group 3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315" name="Oval 3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16" name="Oval 3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17" name="Oval 3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18" name="Oval 3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06" name="Group 3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311" name="Oval 3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12" name="Oval 3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13" name="Oval 3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314" name="Oval 3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307" name="Oval 3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08" name="Oval 3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09" name="Oval 3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310" name="Oval 3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387" name="Group 383"/>
          <p:cNvGrpSpPr>
            <a:grpSpLocks/>
          </p:cNvGrpSpPr>
          <p:nvPr/>
        </p:nvGrpSpPr>
        <p:grpSpPr bwMode="auto">
          <a:xfrm>
            <a:off x="4444846" y="4259040"/>
            <a:ext cx="504825" cy="487362"/>
            <a:chOff x="1008" y="3504"/>
            <a:chExt cx="522" cy="517"/>
          </a:xfrm>
        </p:grpSpPr>
        <p:grpSp>
          <p:nvGrpSpPr>
            <p:cNvPr id="388" name="Group 3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483" name="Oval 3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84" name="Oval 3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85" name="Oval 3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86" name="Oval 3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89" name="Group 3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479" name="Oval 3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80" name="Oval 3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81" name="Oval 3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82" name="Oval 3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0" name="Group 3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475" name="Oval 3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76" name="Oval 3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77" name="Oval 3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78" name="Oval 3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1" name="Group 3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471" name="Oval 4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72" name="Oval 4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73" name="Oval 4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74" name="Oval 4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2" name="Group 4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467" name="Oval 4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8" name="Oval 4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9" name="Oval 4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70" name="Oval 4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3" name="Group 4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463" name="Oval 4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4" name="Oval 4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5" name="Oval 4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6" name="Oval 4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4" name="Group 4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459" name="Oval 4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0" name="Oval 4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1" name="Oval 4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62" name="Oval 4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5" name="Group 4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455" name="Oval 4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6" name="Oval 4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7" name="Oval 4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8" name="Oval 4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6" name="Group 4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451" name="Oval 4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2" name="Oval 4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3" name="Oval 4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4" name="Oval 4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7" name="Group 4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447" name="Oval 4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8" name="Oval 4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9" name="Oval 4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50" name="Oval 4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8" name="Group 4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443" name="Oval 4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4" name="Oval 4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5" name="Oval 4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6" name="Oval 4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399" name="Group 4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439" name="Oval 4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0" name="Oval 4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1" name="Oval 4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42" name="Oval 4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00" name="Group 4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435" name="Oval 4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36" name="Oval 4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37" name="Oval 4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38" name="Oval 4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01" name="Group 4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431" name="Oval 4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32" name="Oval 4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33" name="Oval 4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34" name="Oval 4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02" name="Group 4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427" name="Oval 4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8" name="Oval 4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9" name="Oval 4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30" name="Oval 4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03" name="Group 4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423" name="Oval 4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4" name="Oval 4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5" name="Oval 4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6" name="Oval 4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04" name="Group 4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419" name="Oval 4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0" name="Oval 4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1" name="Oval 4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22" name="Oval 4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05" name="Group 4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415" name="Oval 4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16" name="Oval 4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17" name="Oval 4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18" name="Oval 4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06" name="Group 4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411" name="Oval 4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12" name="Oval 4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13" name="Oval 4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414" name="Oval 4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407" name="Oval 4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408" name="Oval 4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409" name="Oval 4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410" name="Oval 4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487" name="Group 483"/>
          <p:cNvGrpSpPr>
            <a:grpSpLocks/>
          </p:cNvGrpSpPr>
          <p:nvPr/>
        </p:nvGrpSpPr>
        <p:grpSpPr bwMode="auto">
          <a:xfrm>
            <a:off x="7972271" y="1823815"/>
            <a:ext cx="503237" cy="487362"/>
            <a:chOff x="1008" y="3504"/>
            <a:chExt cx="522" cy="517"/>
          </a:xfrm>
        </p:grpSpPr>
        <p:grpSp>
          <p:nvGrpSpPr>
            <p:cNvPr id="488" name="Group 4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583" name="Oval 4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84" name="Oval 4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85" name="Oval 4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86" name="Oval 4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89" name="Group 4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579" name="Oval 4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80" name="Oval 4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81" name="Oval 4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82" name="Oval 4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0" name="Group 4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575" name="Oval 4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6" name="Oval 4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7" name="Oval 4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8" name="Oval 4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1" name="Group 4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571" name="Oval 5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2" name="Oval 5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3" name="Oval 5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4" name="Oval 5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2" name="Group 5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567" name="Oval 5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8" name="Oval 5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9" name="Oval 5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70" name="Oval 5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3" name="Group 5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563" name="Oval 5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4" name="Oval 5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5" name="Oval 5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6" name="Oval 5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4" name="Group 5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559" name="Oval 5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0" name="Oval 5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1" name="Oval 5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62" name="Oval 5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5" name="Group 5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555" name="Oval 5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56" name="Oval 5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57" name="Oval 5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58" name="Oval 5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6" name="Group 5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551" name="Oval 5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52" name="Oval 5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53" name="Oval 5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54" name="Oval 5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7" name="Group 5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547" name="Oval 5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8" name="Oval 5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9" name="Oval 5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50" name="Oval 5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8" name="Group 5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543" name="Oval 5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4" name="Oval 5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5" name="Oval 5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6" name="Oval 5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499" name="Group 5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539" name="Oval 5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0" name="Oval 5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1" name="Oval 5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42" name="Oval 5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00" name="Group 5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535" name="Oval 5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6" name="Oval 5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7" name="Oval 5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8" name="Oval 5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01" name="Group 5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531" name="Oval 5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2" name="Oval 5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3" name="Oval 5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4" name="Oval 5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02" name="Group 5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527" name="Oval 5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8" name="Oval 5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9" name="Oval 5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30" name="Oval 5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03" name="Group 5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523" name="Oval 5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4" name="Oval 5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5" name="Oval 5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6" name="Oval 5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04" name="Group 5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519" name="Oval 5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0" name="Oval 5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1" name="Oval 5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22" name="Oval 5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05" name="Group 5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515" name="Oval 5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16" name="Oval 5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17" name="Oval 5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18" name="Oval 5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06" name="Group 5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511" name="Oval 5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12" name="Oval 5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13" name="Oval 5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514" name="Oval 5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507" name="Oval 5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508" name="Oval 5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509" name="Oval 5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510" name="Oval 5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587" name="Group 583"/>
          <p:cNvGrpSpPr>
            <a:grpSpLocks/>
          </p:cNvGrpSpPr>
          <p:nvPr/>
        </p:nvGrpSpPr>
        <p:grpSpPr bwMode="auto">
          <a:xfrm>
            <a:off x="7972271" y="2449290"/>
            <a:ext cx="503237" cy="487362"/>
            <a:chOff x="1008" y="3504"/>
            <a:chExt cx="522" cy="517"/>
          </a:xfrm>
        </p:grpSpPr>
        <p:grpSp>
          <p:nvGrpSpPr>
            <p:cNvPr id="588" name="Group 5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683" name="Oval 5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84" name="Oval 5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85" name="Oval 5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86" name="Oval 5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89" name="Group 5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679" name="Oval 5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80" name="Oval 5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81" name="Oval 5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82" name="Oval 5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0" name="Group 5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675" name="Oval 5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76" name="Oval 5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77" name="Oval 5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78" name="Oval 5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1" name="Group 5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671" name="Oval 6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72" name="Oval 6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73" name="Oval 6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74" name="Oval 6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2" name="Group 6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667" name="Oval 6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8" name="Oval 6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9" name="Oval 6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70" name="Oval 6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3" name="Group 6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663" name="Oval 6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4" name="Oval 6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5" name="Oval 6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6" name="Oval 6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4" name="Group 6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659" name="Oval 6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0" name="Oval 6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1" name="Oval 6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62" name="Oval 6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5" name="Group 6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655" name="Oval 6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6" name="Oval 6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7" name="Oval 6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8" name="Oval 6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6" name="Group 6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651" name="Oval 6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2" name="Oval 6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3" name="Oval 6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4" name="Oval 6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7" name="Group 6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647" name="Oval 6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8" name="Oval 6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9" name="Oval 6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50" name="Oval 6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8" name="Group 6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643" name="Oval 6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4" name="Oval 6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5" name="Oval 6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6" name="Oval 6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599" name="Group 6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639" name="Oval 6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0" name="Oval 6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1" name="Oval 6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42" name="Oval 6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00" name="Group 6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635" name="Oval 6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36" name="Oval 6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37" name="Oval 6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38" name="Oval 6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01" name="Group 6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631" name="Oval 6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32" name="Oval 6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33" name="Oval 6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34" name="Oval 6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02" name="Group 6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627" name="Oval 6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8" name="Oval 6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9" name="Oval 6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30" name="Oval 6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03" name="Group 6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623" name="Oval 6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4" name="Oval 6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5" name="Oval 6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6" name="Oval 6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04" name="Group 6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619" name="Oval 6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0" name="Oval 6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1" name="Oval 6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22" name="Oval 6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05" name="Group 6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615" name="Oval 6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16" name="Oval 6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17" name="Oval 6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18" name="Oval 6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06" name="Group 6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611" name="Oval 6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12" name="Oval 6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13" name="Oval 6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614" name="Oval 6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607" name="Oval 6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608" name="Oval 6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609" name="Oval 6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610" name="Oval 6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687" name="Group 683"/>
          <p:cNvGrpSpPr>
            <a:grpSpLocks/>
          </p:cNvGrpSpPr>
          <p:nvPr/>
        </p:nvGrpSpPr>
        <p:grpSpPr bwMode="auto">
          <a:xfrm>
            <a:off x="7972271" y="3633565"/>
            <a:ext cx="503237" cy="487362"/>
            <a:chOff x="1008" y="3504"/>
            <a:chExt cx="522" cy="517"/>
          </a:xfrm>
        </p:grpSpPr>
        <p:grpSp>
          <p:nvGrpSpPr>
            <p:cNvPr id="688" name="Group 6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783" name="Oval 6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84" name="Oval 6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85" name="Oval 6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86" name="Oval 6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89" name="Group 6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779" name="Oval 6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80" name="Oval 6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81" name="Oval 6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82" name="Oval 6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0" name="Group 6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775" name="Oval 6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6" name="Oval 6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7" name="Oval 6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8" name="Oval 6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1" name="Group 6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771" name="Oval 7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2" name="Oval 7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3" name="Oval 7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4" name="Oval 7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2" name="Group 7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767" name="Oval 7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8" name="Oval 7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9" name="Oval 7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70" name="Oval 7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3" name="Group 7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763" name="Oval 7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4" name="Oval 7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5" name="Oval 7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6" name="Oval 7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4" name="Group 7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759" name="Oval 7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0" name="Oval 7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1" name="Oval 7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62" name="Oval 7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5" name="Group 7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755" name="Oval 7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56" name="Oval 7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57" name="Oval 7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58" name="Oval 7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6" name="Group 7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751" name="Oval 7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52" name="Oval 7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53" name="Oval 7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54" name="Oval 7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7" name="Group 7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747" name="Oval 7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8" name="Oval 7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9" name="Oval 7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50" name="Oval 7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8" name="Group 7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743" name="Oval 7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4" name="Oval 7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5" name="Oval 7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6" name="Oval 7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699" name="Group 7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739" name="Oval 7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0" name="Oval 7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1" name="Oval 7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42" name="Oval 7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00" name="Group 7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735" name="Oval 7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6" name="Oval 7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7" name="Oval 7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8" name="Oval 7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01" name="Group 7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731" name="Oval 7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2" name="Oval 7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3" name="Oval 7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4" name="Oval 7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02" name="Group 7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727" name="Oval 7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8" name="Oval 7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9" name="Oval 7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30" name="Oval 7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03" name="Group 7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723" name="Oval 7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4" name="Oval 7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5" name="Oval 7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6" name="Oval 7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04" name="Group 7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719" name="Oval 7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0" name="Oval 7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1" name="Oval 7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22" name="Oval 7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05" name="Group 7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715" name="Oval 7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16" name="Oval 7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17" name="Oval 7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18" name="Oval 7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06" name="Group 7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711" name="Oval 7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12" name="Oval 7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13" name="Oval 7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714" name="Oval 7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707" name="Oval 7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708" name="Oval 7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709" name="Oval 7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710" name="Oval 7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787" name="Group 783"/>
          <p:cNvGrpSpPr>
            <a:grpSpLocks/>
          </p:cNvGrpSpPr>
          <p:nvPr/>
        </p:nvGrpSpPr>
        <p:grpSpPr bwMode="auto">
          <a:xfrm>
            <a:off x="7972271" y="4259040"/>
            <a:ext cx="503237" cy="487362"/>
            <a:chOff x="1008" y="3504"/>
            <a:chExt cx="522" cy="517"/>
          </a:xfrm>
        </p:grpSpPr>
        <p:grpSp>
          <p:nvGrpSpPr>
            <p:cNvPr id="788" name="Group 7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883" name="Oval 7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84" name="Oval 7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85" name="Oval 7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86" name="Oval 7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89" name="Group 7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879" name="Oval 7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80" name="Oval 7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81" name="Oval 7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82" name="Oval 7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0" name="Group 7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875" name="Oval 7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76" name="Oval 7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77" name="Oval 7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78" name="Oval 7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1" name="Group 7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871" name="Oval 8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72" name="Oval 8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73" name="Oval 8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74" name="Oval 8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2" name="Group 8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867" name="Oval 8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8" name="Oval 8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9" name="Oval 8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70" name="Oval 8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3" name="Group 8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863" name="Oval 8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4" name="Oval 8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5" name="Oval 8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6" name="Oval 8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4" name="Group 8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859" name="Oval 8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0" name="Oval 8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1" name="Oval 8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62" name="Oval 8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5" name="Group 8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855" name="Oval 8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6" name="Oval 8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7" name="Oval 8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8" name="Oval 8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6" name="Group 8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851" name="Oval 8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2" name="Oval 8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3" name="Oval 8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4" name="Oval 8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7" name="Group 8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847" name="Oval 8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8" name="Oval 8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9" name="Oval 8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50" name="Oval 8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8" name="Group 8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843" name="Oval 8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4" name="Oval 8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5" name="Oval 8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6" name="Oval 8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799" name="Group 8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839" name="Oval 8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0" name="Oval 8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1" name="Oval 8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42" name="Oval 8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00" name="Group 8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835" name="Oval 8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36" name="Oval 8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37" name="Oval 8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38" name="Oval 8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01" name="Group 8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831" name="Oval 8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32" name="Oval 8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33" name="Oval 8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34" name="Oval 8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02" name="Group 8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827" name="Oval 8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8" name="Oval 8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9" name="Oval 8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30" name="Oval 8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03" name="Group 8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823" name="Oval 8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4" name="Oval 8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5" name="Oval 8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6" name="Oval 8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04" name="Group 8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819" name="Oval 8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0" name="Oval 8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1" name="Oval 8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22" name="Oval 8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05" name="Group 8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815" name="Oval 8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16" name="Oval 8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17" name="Oval 8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18" name="Oval 8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06" name="Group 8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811" name="Oval 8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12" name="Oval 8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13" name="Oval 8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814" name="Oval 8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807" name="Oval 8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808" name="Oval 8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809" name="Oval 8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810" name="Oval 8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887" name="Group 883"/>
          <p:cNvGrpSpPr>
            <a:grpSpLocks/>
          </p:cNvGrpSpPr>
          <p:nvPr/>
        </p:nvGrpSpPr>
        <p:grpSpPr bwMode="auto">
          <a:xfrm>
            <a:off x="7972271" y="4886102"/>
            <a:ext cx="503237" cy="487363"/>
            <a:chOff x="1008" y="3504"/>
            <a:chExt cx="522" cy="517"/>
          </a:xfrm>
        </p:grpSpPr>
        <p:grpSp>
          <p:nvGrpSpPr>
            <p:cNvPr id="888" name="Group 8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983" name="Oval 8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84" name="Oval 8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85" name="Oval 8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86" name="Oval 8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89" name="Group 8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979" name="Oval 8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80" name="Oval 8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81" name="Oval 8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82" name="Oval 8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0" name="Group 8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975" name="Oval 8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6" name="Oval 8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7" name="Oval 8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8" name="Oval 8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1" name="Group 8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971" name="Oval 9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2" name="Oval 9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3" name="Oval 9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4" name="Oval 9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2" name="Group 9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967" name="Oval 9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8" name="Oval 9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9" name="Oval 9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70" name="Oval 9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3" name="Group 9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963" name="Oval 9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4" name="Oval 9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5" name="Oval 9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6" name="Oval 9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4" name="Group 9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959" name="Oval 9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0" name="Oval 9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1" name="Oval 9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62" name="Oval 9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5" name="Group 9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955" name="Oval 9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56" name="Oval 9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57" name="Oval 9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58" name="Oval 9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6" name="Group 9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951" name="Oval 9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52" name="Oval 9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53" name="Oval 9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54" name="Oval 9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7" name="Group 9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947" name="Oval 9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8" name="Oval 9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9" name="Oval 9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50" name="Oval 9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8" name="Group 9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943" name="Oval 9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4" name="Oval 9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5" name="Oval 9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6" name="Oval 9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899" name="Group 9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939" name="Oval 9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0" name="Oval 9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1" name="Oval 9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42" name="Oval 9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00" name="Group 9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935" name="Oval 9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6" name="Oval 9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7" name="Oval 9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8" name="Oval 9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01" name="Group 9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931" name="Oval 9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2" name="Oval 9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3" name="Oval 9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4" name="Oval 9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02" name="Group 9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927" name="Oval 9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8" name="Oval 9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9" name="Oval 9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30" name="Oval 9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03" name="Group 9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923" name="Oval 9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4" name="Oval 9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5" name="Oval 9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6" name="Oval 9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04" name="Group 9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919" name="Oval 9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0" name="Oval 9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1" name="Oval 9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22" name="Oval 9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05" name="Group 9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915" name="Oval 9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16" name="Oval 9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17" name="Oval 9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18" name="Oval 9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06" name="Group 9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911" name="Oval 9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12" name="Oval 9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13" name="Oval 9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914" name="Oval 9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907" name="Oval 9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908" name="Oval 9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909" name="Oval 9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910" name="Oval 9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987" name="Group 983"/>
          <p:cNvGrpSpPr>
            <a:grpSpLocks/>
          </p:cNvGrpSpPr>
          <p:nvPr/>
        </p:nvGrpSpPr>
        <p:grpSpPr bwMode="auto">
          <a:xfrm>
            <a:off x="7972271" y="5513165"/>
            <a:ext cx="503237" cy="487362"/>
            <a:chOff x="1008" y="3504"/>
            <a:chExt cx="522" cy="517"/>
          </a:xfrm>
        </p:grpSpPr>
        <p:grpSp>
          <p:nvGrpSpPr>
            <p:cNvPr id="988" name="Group 9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1083" name="Oval 9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84" name="Oval 9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85" name="Oval 9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86" name="Oval 9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89" name="Group 9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1079" name="Oval 9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80" name="Oval 9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81" name="Oval 9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82" name="Oval 9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0" name="Group 9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1075" name="Oval 9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76" name="Oval 9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77" name="Oval 9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78" name="Oval 9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1" name="Group 9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1071" name="Oval 10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72" name="Oval 10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73" name="Oval 10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74" name="Oval 10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2" name="Group 10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1067" name="Oval 10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8" name="Oval 10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9" name="Oval 10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70" name="Oval 10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3" name="Group 10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1063" name="Oval 10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4" name="Oval 10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5" name="Oval 10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6" name="Oval 10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4" name="Group 10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1059" name="Oval 10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0" name="Oval 10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1" name="Oval 10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62" name="Oval 10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5" name="Group 10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1055" name="Oval 10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6" name="Oval 10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7" name="Oval 10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8" name="Oval 10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6" name="Group 10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1051" name="Oval 10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2" name="Oval 10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3" name="Oval 10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4" name="Oval 10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7" name="Group 10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1047" name="Oval 10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8" name="Oval 10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9" name="Oval 10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50" name="Oval 10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8" name="Group 10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1043" name="Oval 10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4" name="Oval 10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5" name="Oval 10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6" name="Oval 10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999" name="Group 10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1039" name="Oval 10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0" name="Oval 10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1" name="Oval 10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42" name="Oval 10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00" name="Group 10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1035" name="Oval 10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36" name="Oval 10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37" name="Oval 10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38" name="Oval 10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01" name="Group 10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1031" name="Oval 10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32" name="Oval 10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33" name="Oval 10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34" name="Oval 10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02" name="Group 10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1027" name="Oval 10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8" name="Oval 10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9" name="Oval 10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30" name="Oval 10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03" name="Group 10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1023" name="Oval 10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4" name="Oval 10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5" name="Oval 10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6" name="Oval 10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04" name="Group 10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1019" name="Oval 10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0" name="Oval 10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1" name="Oval 10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22" name="Oval 10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05" name="Group 10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1015" name="Oval 10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16" name="Oval 10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17" name="Oval 10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18" name="Oval 10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06" name="Group 10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1011" name="Oval 10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12" name="Oval 10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13" name="Oval 10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014" name="Oval 10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1007" name="Oval 10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008" name="Oval 10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009" name="Oval 10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010" name="Oval 10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1087" name="Group 1083"/>
          <p:cNvGrpSpPr>
            <a:grpSpLocks/>
          </p:cNvGrpSpPr>
          <p:nvPr/>
        </p:nvGrpSpPr>
        <p:grpSpPr bwMode="auto">
          <a:xfrm>
            <a:off x="7972271" y="1196752"/>
            <a:ext cx="503237" cy="487363"/>
            <a:chOff x="1008" y="3504"/>
            <a:chExt cx="522" cy="517"/>
          </a:xfrm>
        </p:grpSpPr>
        <p:grpSp>
          <p:nvGrpSpPr>
            <p:cNvPr id="1088" name="Group 10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1183" name="Oval 10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84" name="Oval 10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85" name="Oval 10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86" name="Oval 10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89" name="Group 10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1179" name="Oval 10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80" name="Oval 10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81" name="Oval 10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82" name="Oval 10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0" name="Group 10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1175" name="Oval 10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76" name="Oval 10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77" name="Oval 10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78" name="Oval 10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1" name="Group 10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1171" name="Oval 11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72" name="Oval 11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73" name="Oval 11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74" name="Oval 11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2" name="Group 11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1167" name="Oval 11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8" name="Oval 11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9" name="Oval 11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70" name="Oval 11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3" name="Group 11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1163" name="Oval 11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4" name="Oval 11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5" name="Oval 11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6" name="Oval 11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4" name="Group 11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1159" name="Oval 11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0" name="Oval 11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1" name="Oval 11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62" name="Oval 11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5" name="Group 11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1155" name="Oval 11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56" name="Oval 11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57" name="Oval 11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58" name="Oval 11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6" name="Group 11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1151" name="Oval 11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52" name="Oval 11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53" name="Oval 11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54" name="Oval 11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7" name="Group 11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1147" name="Oval 11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8" name="Oval 11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9" name="Oval 11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50" name="Oval 11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8" name="Group 11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1143" name="Oval 11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4" name="Oval 11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5" name="Oval 11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6" name="Oval 11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099" name="Group 11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1139" name="Oval 11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0" name="Oval 11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1" name="Oval 11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42" name="Oval 11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00" name="Group 11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1135" name="Oval 11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36" name="Oval 11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37" name="Oval 11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38" name="Oval 11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01" name="Group 11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1131" name="Oval 11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32" name="Oval 11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33" name="Oval 11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34" name="Oval 11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02" name="Group 11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1127" name="Oval 11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8" name="Oval 11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9" name="Oval 11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30" name="Oval 11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03" name="Group 11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1123" name="Oval 11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4" name="Oval 11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5" name="Oval 11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6" name="Oval 11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04" name="Group 11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1119" name="Oval 11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0" name="Oval 11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1" name="Oval 11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22" name="Oval 11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05" name="Group 11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1115" name="Oval 11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16" name="Oval 11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17" name="Oval 11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18" name="Oval 11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06" name="Group 11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1111" name="Oval 11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12" name="Oval 11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13" name="Oval 11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114" name="Oval 11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1107" name="Oval 11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108" name="Oval 11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109" name="Oval 11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110" name="Oval 11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1187" name="Group 1183"/>
          <p:cNvGrpSpPr>
            <a:grpSpLocks/>
          </p:cNvGrpSpPr>
          <p:nvPr/>
        </p:nvGrpSpPr>
        <p:grpSpPr bwMode="auto">
          <a:xfrm>
            <a:off x="7972271" y="3076352"/>
            <a:ext cx="503237" cy="487363"/>
            <a:chOff x="1008" y="3504"/>
            <a:chExt cx="522" cy="517"/>
          </a:xfrm>
        </p:grpSpPr>
        <p:grpSp>
          <p:nvGrpSpPr>
            <p:cNvPr id="1188" name="Group 11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1283" name="Oval 11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84" name="Oval 11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85" name="Oval 11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86" name="Oval 11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89" name="Group 11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1279" name="Oval 11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80" name="Oval 11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81" name="Oval 11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82" name="Oval 11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0" name="Group 11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1275" name="Oval 11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76" name="Oval 11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77" name="Oval 11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78" name="Oval 11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1" name="Group 11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1271" name="Oval 12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72" name="Oval 12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73" name="Oval 12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74" name="Oval 12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2" name="Group 12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1267" name="Oval 12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8" name="Oval 12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9" name="Oval 12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70" name="Oval 12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3" name="Group 12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1263" name="Oval 12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4" name="Oval 12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5" name="Oval 12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6" name="Oval 12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4" name="Group 12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1259" name="Oval 12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0" name="Oval 12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1" name="Oval 12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62" name="Oval 12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5" name="Group 12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1255" name="Oval 12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56" name="Oval 12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57" name="Oval 12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58" name="Oval 12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6" name="Group 12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1251" name="Oval 12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52" name="Oval 12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53" name="Oval 12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54" name="Oval 12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7" name="Group 12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1247" name="Oval 12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8" name="Oval 12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9" name="Oval 12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50" name="Oval 12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8" name="Group 12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1243" name="Oval 12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4" name="Oval 12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5" name="Oval 12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6" name="Oval 12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199" name="Group 12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1239" name="Oval 12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0" name="Oval 12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1" name="Oval 12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42" name="Oval 12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00" name="Group 12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1235" name="Oval 12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36" name="Oval 12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37" name="Oval 12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38" name="Oval 12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01" name="Group 12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1231" name="Oval 12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32" name="Oval 12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33" name="Oval 12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34" name="Oval 12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02" name="Group 12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1227" name="Oval 12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8" name="Oval 12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9" name="Oval 12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30" name="Oval 12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03" name="Group 12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1223" name="Oval 12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4" name="Oval 12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5" name="Oval 12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6" name="Oval 12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04" name="Group 12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1219" name="Oval 12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0" name="Oval 12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1" name="Oval 12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22" name="Oval 12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05" name="Group 12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1215" name="Oval 12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16" name="Oval 12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17" name="Oval 12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18" name="Oval 12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06" name="Group 12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1211" name="Oval 12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12" name="Oval 12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13" name="Oval 12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214" name="Oval 12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1207" name="Oval 12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208" name="Oval 12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209" name="Oval 12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210" name="Oval 12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1287" name="Group 1283"/>
          <p:cNvGrpSpPr>
            <a:grpSpLocks/>
          </p:cNvGrpSpPr>
          <p:nvPr/>
        </p:nvGrpSpPr>
        <p:grpSpPr bwMode="auto">
          <a:xfrm>
            <a:off x="7972271" y="6208490"/>
            <a:ext cx="503237" cy="487362"/>
            <a:chOff x="1008" y="3504"/>
            <a:chExt cx="522" cy="517"/>
          </a:xfrm>
        </p:grpSpPr>
        <p:grpSp>
          <p:nvGrpSpPr>
            <p:cNvPr id="1288" name="Group 1284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1383" name="Oval 128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84" name="Oval 128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85" name="Oval 128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86" name="Oval 128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89" name="Group 1289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1379" name="Oval 129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80" name="Oval 129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81" name="Oval 129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82" name="Oval 129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0" name="Group 1294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1375" name="Oval 129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76" name="Oval 129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77" name="Oval 129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78" name="Oval 129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1" name="Group 1299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1371" name="Oval 130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72" name="Oval 130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73" name="Oval 130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74" name="Oval 130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2" name="Group 1304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1367" name="Oval 130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8" name="Oval 130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9" name="Oval 130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70" name="Oval 130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3" name="Group 1309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1363" name="Oval 131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4" name="Oval 131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5" name="Oval 131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6" name="Oval 131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4" name="Group 1314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1359" name="Oval 131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0" name="Oval 131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1" name="Oval 131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62" name="Oval 131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5" name="Group 1319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1355" name="Oval 132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56" name="Oval 132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57" name="Oval 132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58" name="Oval 132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6" name="Group 1324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1351" name="Oval 132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52" name="Oval 132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53" name="Oval 132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54" name="Oval 132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7" name="Group 1329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1347" name="Oval 133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8" name="Oval 133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9" name="Oval 133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50" name="Oval 133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8" name="Group 1334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1343" name="Oval 133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4" name="Oval 133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5" name="Oval 133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6" name="Oval 133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299" name="Group 1339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1339" name="Oval 134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0" name="Oval 134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1" name="Oval 134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42" name="Oval 134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00" name="Group 1344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1335" name="Oval 134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36" name="Oval 134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37" name="Oval 134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38" name="Oval 134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01" name="Group 1349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1331" name="Oval 135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32" name="Oval 135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33" name="Oval 135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34" name="Oval 135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02" name="Group 1354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1327" name="Oval 135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8" name="Oval 135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9" name="Oval 135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30" name="Oval 135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03" name="Group 1359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1323" name="Oval 136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4" name="Oval 136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5" name="Oval 136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6" name="Oval 136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04" name="Group 1364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1319" name="Oval 136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0" name="Oval 136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1" name="Oval 136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22" name="Oval 136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05" name="Group 1369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1315" name="Oval 1370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16" name="Oval 1371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17" name="Oval 1372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18" name="Oval 1373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06" name="Group 1374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1311" name="Oval 1375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12" name="Oval 1376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13" name="Oval 1377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314" name="Oval 1378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sp>
          <p:nvSpPr>
            <p:cNvPr id="1307" name="Oval 1379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308" name="Oval 1380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309" name="Oval 1381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  <p:sp>
          <p:nvSpPr>
            <p:cNvPr id="1310" name="Oval 1382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fr-FR"/>
            </a:p>
          </p:txBody>
        </p:sp>
      </p:grpSp>
      <p:grpSp>
        <p:nvGrpSpPr>
          <p:cNvPr id="1387" name="Group 1383"/>
          <p:cNvGrpSpPr>
            <a:grpSpLocks/>
          </p:cNvGrpSpPr>
          <p:nvPr/>
        </p:nvGrpSpPr>
        <p:grpSpPr bwMode="auto">
          <a:xfrm>
            <a:off x="6029171" y="1684115"/>
            <a:ext cx="431800" cy="765175"/>
            <a:chOff x="1296" y="1584"/>
            <a:chExt cx="288" cy="528"/>
          </a:xfrm>
        </p:grpSpPr>
        <p:grpSp>
          <p:nvGrpSpPr>
            <p:cNvPr id="1388" name="Group 1384"/>
            <p:cNvGrpSpPr>
              <a:grpSpLocks/>
            </p:cNvGrpSpPr>
            <p:nvPr/>
          </p:nvGrpSpPr>
          <p:grpSpPr bwMode="auto">
            <a:xfrm>
              <a:off x="1296" y="1872"/>
              <a:ext cx="240" cy="240"/>
              <a:chOff x="3072" y="2112"/>
              <a:chExt cx="373" cy="325"/>
            </a:xfrm>
          </p:grpSpPr>
          <p:grpSp>
            <p:nvGrpSpPr>
              <p:cNvPr id="1431" name="Group 1385"/>
              <p:cNvGrpSpPr>
                <a:grpSpLocks/>
              </p:cNvGrpSpPr>
              <p:nvPr/>
            </p:nvGrpSpPr>
            <p:grpSpPr bwMode="auto">
              <a:xfrm>
                <a:off x="3072" y="2208"/>
                <a:ext cx="181" cy="181"/>
                <a:chOff x="1207" y="3617"/>
                <a:chExt cx="181" cy="181"/>
              </a:xfrm>
            </p:grpSpPr>
            <p:sp>
              <p:nvSpPr>
                <p:cNvPr id="1459" name="Oval 1386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60" name="Oval 1387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61" name="Oval 1388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62" name="Oval 1389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32" name="Group 1390"/>
              <p:cNvGrpSpPr>
                <a:grpSpLocks/>
              </p:cNvGrpSpPr>
              <p:nvPr/>
            </p:nvGrpSpPr>
            <p:grpSpPr bwMode="auto">
              <a:xfrm>
                <a:off x="3168" y="2208"/>
                <a:ext cx="181" cy="181"/>
                <a:chOff x="1207" y="3617"/>
                <a:chExt cx="181" cy="181"/>
              </a:xfrm>
            </p:grpSpPr>
            <p:sp>
              <p:nvSpPr>
                <p:cNvPr id="1455" name="Oval 1391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6" name="Oval 1392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7" name="Oval 1393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8" name="Oval 1394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33" name="Group 1395"/>
              <p:cNvGrpSpPr>
                <a:grpSpLocks/>
              </p:cNvGrpSpPr>
              <p:nvPr/>
            </p:nvGrpSpPr>
            <p:grpSpPr bwMode="auto">
              <a:xfrm>
                <a:off x="3120" y="2112"/>
                <a:ext cx="181" cy="181"/>
                <a:chOff x="1207" y="3617"/>
                <a:chExt cx="181" cy="181"/>
              </a:xfrm>
            </p:grpSpPr>
            <p:sp>
              <p:nvSpPr>
                <p:cNvPr id="1451" name="Oval 1396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2" name="Oval 1397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3" name="Oval 1398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4" name="Oval 1399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34" name="Group 1400"/>
              <p:cNvGrpSpPr>
                <a:grpSpLocks/>
              </p:cNvGrpSpPr>
              <p:nvPr/>
            </p:nvGrpSpPr>
            <p:grpSpPr bwMode="auto">
              <a:xfrm>
                <a:off x="3168" y="2256"/>
                <a:ext cx="181" cy="181"/>
                <a:chOff x="1207" y="3617"/>
                <a:chExt cx="181" cy="181"/>
              </a:xfrm>
            </p:grpSpPr>
            <p:sp>
              <p:nvSpPr>
                <p:cNvPr id="1447" name="Oval 1401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8" name="Oval 1402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9" name="Oval 1403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50" name="Oval 1404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35" name="Group 1405"/>
              <p:cNvGrpSpPr>
                <a:grpSpLocks/>
              </p:cNvGrpSpPr>
              <p:nvPr/>
            </p:nvGrpSpPr>
            <p:grpSpPr bwMode="auto">
              <a:xfrm>
                <a:off x="3264" y="2160"/>
                <a:ext cx="181" cy="181"/>
                <a:chOff x="1207" y="3617"/>
                <a:chExt cx="181" cy="181"/>
              </a:xfrm>
            </p:grpSpPr>
            <p:sp>
              <p:nvSpPr>
                <p:cNvPr id="1443" name="Oval 1406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4" name="Oval 1407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5" name="Oval 1408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6" name="Oval 1409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36" name="Group 1410"/>
              <p:cNvGrpSpPr>
                <a:grpSpLocks/>
              </p:cNvGrpSpPr>
              <p:nvPr/>
            </p:nvGrpSpPr>
            <p:grpSpPr bwMode="auto">
              <a:xfrm>
                <a:off x="3264" y="2256"/>
                <a:ext cx="181" cy="181"/>
                <a:chOff x="1207" y="3617"/>
                <a:chExt cx="181" cy="181"/>
              </a:xfrm>
            </p:grpSpPr>
            <p:sp>
              <p:nvSpPr>
                <p:cNvPr id="1439" name="Oval 1411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0" name="Oval 1412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1" name="Oval 1413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42" name="Oval 1414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437" name="Oval 1415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438" name="Oval 1416"/>
              <p:cNvSpPr>
                <a:spLocks noChangeArrowheads="1"/>
              </p:cNvSpPr>
              <p:nvPr/>
            </p:nvSpPr>
            <p:spPr bwMode="auto">
              <a:xfrm>
                <a:off x="3264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389" name="Group 1417"/>
            <p:cNvGrpSpPr>
              <a:grpSpLocks/>
            </p:cNvGrpSpPr>
            <p:nvPr/>
          </p:nvGrpSpPr>
          <p:grpSpPr bwMode="auto">
            <a:xfrm>
              <a:off x="1296" y="1584"/>
              <a:ext cx="288" cy="240"/>
              <a:chOff x="3264" y="1632"/>
              <a:chExt cx="469" cy="421"/>
            </a:xfrm>
          </p:grpSpPr>
          <p:grpSp>
            <p:nvGrpSpPr>
              <p:cNvPr id="1390" name="Group 1418"/>
              <p:cNvGrpSpPr>
                <a:grpSpLocks/>
              </p:cNvGrpSpPr>
              <p:nvPr/>
            </p:nvGrpSpPr>
            <p:grpSpPr bwMode="auto">
              <a:xfrm>
                <a:off x="3415" y="1745"/>
                <a:ext cx="181" cy="181"/>
                <a:chOff x="1207" y="3617"/>
                <a:chExt cx="181" cy="181"/>
              </a:xfrm>
            </p:grpSpPr>
            <p:sp>
              <p:nvSpPr>
                <p:cNvPr id="1427" name="Oval 141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8" name="Oval 142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9" name="Oval 142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30" name="Oval 142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391" name="Group 1423"/>
              <p:cNvGrpSpPr>
                <a:grpSpLocks/>
              </p:cNvGrpSpPr>
              <p:nvPr/>
            </p:nvGrpSpPr>
            <p:grpSpPr bwMode="auto">
              <a:xfrm>
                <a:off x="3312" y="1632"/>
                <a:ext cx="181" cy="181"/>
                <a:chOff x="1207" y="3617"/>
                <a:chExt cx="181" cy="181"/>
              </a:xfrm>
            </p:grpSpPr>
            <p:sp>
              <p:nvSpPr>
                <p:cNvPr id="1423" name="Oval 142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4" name="Oval 142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5" name="Oval 142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6" name="Oval 142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392" name="Group 1428"/>
              <p:cNvGrpSpPr>
                <a:grpSpLocks/>
              </p:cNvGrpSpPr>
              <p:nvPr/>
            </p:nvGrpSpPr>
            <p:grpSpPr bwMode="auto">
              <a:xfrm>
                <a:off x="3456" y="1632"/>
                <a:ext cx="181" cy="181"/>
                <a:chOff x="1207" y="3617"/>
                <a:chExt cx="181" cy="181"/>
              </a:xfrm>
            </p:grpSpPr>
            <p:sp>
              <p:nvSpPr>
                <p:cNvPr id="1419" name="Oval 142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0" name="Oval 143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1" name="Oval 143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22" name="Oval 143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393" name="Group 1433"/>
              <p:cNvGrpSpPr>
                <a:grpSpLocks/>
              </p:cNvGrpSpPr>
              <p:nvPr/>
            </p:nvGrpSpPr>
            <p:grpSpPr bwMode="auto">
              <a:xfrm>
                <a:off x="3312" y="1776"/>
                <a:ext cx="181" cy="181"/>
                <a:chOff x="1207" y="3617"/>
                <a:chExt cx="181" cy="181"/>
              </a:xfrm>
            </p:grpSpPr>
            <p:sp>
              <p:nvSpPr>
                <p:cNvPr id="1415" name="Oval 143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6" name="Oval 143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7" name="Oval 143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8" name="Oval 143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394" name="Group 1438"/>
              <p:cNvGrpSpPr>
                <a:grpSpLocks/>
              </p:cNvGrpSpPr>
              <p:nvPr/>
            </p:nvGrpSpPr>
            <p:grpSpPr bwMode="auto">
              <a:xfrm>
                <a:off x="3456" y="1872"/>
                <a:ext cx="181" cy="181"/>
                <a:chOff x="1207" y="3617"/>
                <a:chExt cx="181" cy="181"/>
              </a:xfrm>
            </p:grpSpPr>
            <p:sp>
              <p:nvSpPr>
                <p:cNvPr id="1411" name="Oval 143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2" name="Oval 144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3" name="Oval 144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4" name="Oval 144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395" name="Group 1443"/>
              <p:cNvGrpSpPr>
                <a:grpSpLocks/>
              </p:cNvGrpSpPr>
              <p:nvPr/>
            </p:nvGrpSpPr>
            <p:grpSpPr bwMode="auto">
              <a:xfrm>
                <a:off x="3552" y="1728"/>
                <a:ext cx="181" cy="181"/>
                <a:chOff x="1207" y="3617"/>
                <a:chExt cx="181" cy="181"/>
              </a:xfrm>
            </p:grpSpPr>
            <p:sp>
              <p:nvSpPr>
                <p:cNvPr id="1407" name="Oval 144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8" name="Oval 144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9" name="Oval 144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10" name="Oval 144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396" name="Group 1448"/>
              <p:cNvGrpSpPr>
                <a:grpSpLocks/>
              </p:cNvGrpSpPr>
              <p:nvPr/>
            </p:nvGrpSpPr>
            <p:grpSpPr bwMode="auto">
              <a:xfrm>
                <a:off x="3264" y="1728"/>
                <a:ext cx="181" cy="181"/>
                <a:chOff x="1207" y="3617"/>
                <a:chExt cx="181" cy="181"/>
              </a:xfrm>
            </p:grpSpPr>
            <p:sp>
              <p:nvSpPr>
                <p:cNvPr id="1403" name="Oval 144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4" name="Oval 145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5" name="Oval 145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6" name="Oval 145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397" name="Group 1453"/>
              <p:cNvGrpSpPr>
                <a:grpSpLocks/>
              </p:cNvGrpSpPr>
              <p:nvPr/>
            </p:nvGrpSpPr>
            <p:grpSpPr bwMode="auto">
              <a:xfrm>
                <a:off x="3456" y="1824"/>
                <a:ext cx="181" cy="181"/>
                <a:chOff x="1207" y="3617"/>
                <a:chExt cx="181" cy="181"/>
              </a:xfrm>
            </p:grpSpPr>
            <p:sp>
              <p:nvSpPr>
                <p:cNvPr id="1399" name="Oval 145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0" name="Oval 145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1" name="Oval 145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02" name="Oval 145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398" name="Oval 1458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</p:grpSp>
      <p:grpSp>
        <p:nvGrpSpPr>
          <p:cNvPr id="1463" name="Group 1459"/>
          <p:cNvGrpSpPr>
            <a:grpSpLocks/>
          </p:cNvGrpSpPr>
          <p:nvPr/>
        </p:nvGrpSpPr>
        <p:grpSpPr bwMode="auto">
          <a:xfrm>
            <a:off x="6029171" y="5303615"/>
            <a:ext cx="431800" cy="766762"/>
            <a:chOff x="1296" y="1584"/>
            <a:chExt cx="288" cy="528"/>
          </a:xfrm>
        </p:grpSpPr>
        <p:grpSp>
          <p:nvGrpSpPr>
            <p:cNvPr id="1464" name="Group 1460"/>
            <p:cNvGrpSpPr>
              <a:grpSpLocks/>
            </p:cNvGrpSpPr>
            <p:nvPr/>
          </p:nvGrpSpPr>
          <p:grpSpPr bwMode="auto">
            <a:xfrm>
              <a:off x="1296" y="1872"/>
              <a:ext cx="240" cy="240"/>
              <a:chOff x="3072" y="2112"/>
              <a:chExt cx="373" cy="325"/>
            </a:xfrm>
          </p:grpSpPr>
          <p:grpSp>
            <p:nvGrpSpPr>
              <p:cNvPr id="1507" name="Group 1461"/>
              <p:cNvGrpSpPr>
                <a:grpSpLocks/>
              </p:cNvGrpSpPr>
              <p:nvPr/>
            </p:nvGrpSpPr>
            <p:grpSpPr bwMode="auto">
              <a:xfrm>
                <a:off x="3072" y="2208"/>
                <a:ext cx="181" cy="181"/>
                <a:chOff x="1207" y="3617"/>
                <a:chExt cx="181" cy="181"/>
              </a:xfrm>
            </p:grpSpPr>
            <p:sp>
              <p:nvSpPr>
                <p:cNvPr id="1535" name="Oval 146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6" name="Oval 146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7" name="Oval 146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8" name="Oval 146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08" name="Group 1466"/>
              <p:cNvGrpSpPr>
                <a:grpSpLocks/>
              </p:cNvGrpSpPr>
              <p:nvPr/>
            </p:nvGrpSpPr>
            <p:grpSpPr bwMode="auto">
              <a:xfrm>
                <a:off x="3168" y="2208"/>
                <a:ext cx="181" cy="181"/>
                <a:chOff x="1207" y="3617"/>
                <a:chExt cx="181" cy="181"/>
              </a:xfrm>
            </p:grpSpPr>
            <p:sp>
              <p:nvSpPr>
                <p:cNvPr id="1531" name="Oval 146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2" name="Oval 146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3" name="Oval 146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4" name="Oval 147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09" name="Group 1471"/>
              <p:cNvGrpSpPr>
                <a:grpSpLocks/>
              </p:cNvGrpSpPr>
              <p:nvPr/>
            </p:nvGrpSpPr>
            <p:grpSpPr bwMode="auto">
              <a:xfrm>
                <a:off x="3120" y="2112"/>
                <a:ext cx="181" cy="181"/>
                <a:chOff x="1207" y="3617"/>
                <a:chExt cx="181" cy="181"/>
              </a:xfrm>
            </p:grpSpPr>
            <p:sp>
              <p:nvSpPr>
                <p:cNvPr id="1527" name="Oval 147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8" name="Oval 147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9" name="Oval 147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30" name="Oval 147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10" name="Group 1476"/>
              <p:cNvGrpSpPr>
                <a:grpSpLocks/>
              </p:cNvGrpSpPr>
              <p:nvPr/>
            </p:nvGrpSpPr>
            <p:grpSpPr bwMode="auto">
              <a:xfrm>
                <a:off x="3168" y="2256"/>
                <a:ext cx="181" cy="181"/>
                <a:chOff x="1207" y="3617"/>
                <a:chExt cx="181" cy="181"/>
              </a:xfrm>
            </p:grpSpPr>
            <p:sp>
              <p:nvSpPr>
                <p:cNvPr id="1523" name="Oval 147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4" name="Oval 147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5" name="Oval 147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6" name="Oval 148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11" name="Group 1481"/>
              <p:cNvGrpSpPr>
                <a:grpSpLocks/>
              </p:cNvGrpSpPr>
              <p:nvPr/>
            </p:nvGrpSpPr>
            <p:grpSpPr bwMode="auto">
              <a:xfrm>
                <a:off x="3264" y="2160"/>
                <a:ext cx="181" cy="181"/>
                <a:chOff x="1207" y="3617"/>
                <a:chExt cx="181" cy="181"/>
              </a:xfrm>
            </p:grpSpPr>
            <p:sp>
              <p:nvSpPr>
                <p:cNvPr id="1519" name="Oval 148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0" name="Oval 148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1" name="Oval 148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22" name="Oval 148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12" name="Group 1486"/>
              <p:cNvGrpSpPr>
                <a:grpSpLocks/>
              </p:cNvGrpSpPr>
              <p:nvPr/>
            </p:nvGrpSpPr>
            <p:grpSpPr bwMode="auto">
              <a:xfrm>
                <a:off x="3264" y="2256"/>
                <a:ext cx="181" cy="181"/>
                <a:chOff x="1207" y="3617"/>
                <a:chExt cx="181" cy="181"/>
              </a:xfrm>
            </p:grpSpPr>
            <p:sp>
              <p:nvSpPr>
                <p:cNvPr id="1515" name="Oval 148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16" name="Oval 148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17" name="Oval 148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18" name="Oval 149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513" name="Oval 1491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514" name="Oval 1492"/>
              <p:cNvSpPr>
                <a:spLocks noChangeArrowheads="1"/>
              </p:cNvSpPr>
              <p:nvPr/>
            </p:nvSpPr>
            <p:spPr bwMode="auto">
              <a:xfrm>
                <a:off x="3264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465" name="Group 1493"/>
            <p:cNvGrpSpPr>
              <a:grpSpLocks/>
            </p:cNvGrpSpPr>
            <p:nvPr/>
          </p:nvGrpSpPr>
          <p:grpSpPr bwMode="auto">
            <a:xfrm>
              <a:off x="1296" y="1584"/>
              <a:ext cx="288" cy="240"/>
              <a:chOff x="3264" y="1632"/>
              <a:chExt cx="469" cy="421"/>
            </a:xfrm>
          </p:grpSpPr>
          <p:grpSp>
            <p:nvGrpSpPr>
              <p:cNvPr id="1466" name="Group 1494"/>
              <p:cNvGrpSpPr>
                <a:grpSpLocks/>
              </p:cNvGrpSpPr>
              <p:nvPr/>
            </p:nvGrpSpPr>
            <p:grpSpPr bwMode="auto">
              <a:xfrm>
                <a:off x="3415" y="1745"/>
                <a:ext cx="181" cy="181"/>
                <a:chOff x="1207" y="3617"/>
                <a:chExt cx="181" cy="181"/>
              </a:xfrm>
            </p:grpSpPr>
            <p:sp>
              <p:nvSpPr>
                <p:cNvPr id="1503" name="Oval 149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04" name="Oval 149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05" name="Oval 149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06" name="Oval 149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67" name="Group 1499"/>
              <p:cNvGrpSpPr>
                <a:grpSpLocks/>
              </p:cNvGrpSpPr>
              <p:nvPr/>
            </p:nvGrpSpPr>
            <p:grpSpPr bwMode="auto">
              <a:xfrm>
                <a:off x="3312" y="1632"/>
                <a:ext cx="181" cy="181"/>
                <a:chOff x="1207" y="3617"/>
                <a:chExt cx="181" cy="181"/>
              </a:xfrm>
            </p:grpSpPr>
            <p:sp>
              <p:nvSpPr>
                <p:cNvPr id="1499" name="Oval 150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00" name="Oval 150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01" name="Oval 150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02" name="Oval 150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68" name="Group 1504"/>
              <p:cNvGrpSpPr>
                <a:grpSpLocks/>
              </p:cNvGrpSpPr>
              <p:nvPr/>
            </p:nvGrpSpPr>
            <p:grpSpPr bwMode="auto">
              <a:xfrm>
                <a:off x="3456" y="1632"/>
                <a:ext cx="181" cy="181"/>
                <a:chOff x="1207" y="3617"/>
                <a:chExt cx="181" cy="181"/>
              </a:xfrm>
            </p:grpSpPr>
            <p:sp>
              <p:nvSpPr>
                <p:cNvPr id="1495" name="Oval 150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6" name="Oval 150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7" name="Oval 150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8" name="Oval 150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69" name="Group 1509"/>
              <p:cNvGrpSpPr>
                <a:grpSpLocks/>
              </p:cNvGrpSpPr>
              <p:nvPr/>
            </p:nvGrpSpPr>
            <p:grpSpPr bwMode="auto">
              <a:xfrm>
                <a:off x="3312" y="1776"/>
                <a:ext cx="181" cy="181"/>
                <a:chOff x="1207" y="3617"/>
                <a:chExt cx="181" cy="181"/>
              </a:xfrm>
            </p:grpSpPr>
            <p:sp>
              <p:nvSpPr>
                <p:cNvPr id="1491" name="Oval 151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2" name="Oval 151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3" name="Oval 151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4" name="Oval 151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70" name="Group 1514"/>
              <p:cNvGrpSpPr>
                <a:grpSpLocks/>
              </p:cNvGrpSpPr>
              <p:nvPr/>
            </p:nvGrpSpPr>
            <p:grpSpPr bwMode="auto">
              <a:xfrm>
                <a:off x="3456" y="1872"/>
                <a:ext cx="181" cy="181"/>
                <a:chOff x="1207" y="3617"/>
                <a:chExt cx="181" cy="181"/>
              </a:xfrm>
            </p:grpSpPr>
            <p:sp>
              <p:nvSpPr>
                <p:cNvPr id="1487" name="Oval 151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8" name="Oval 151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9" name="Oval 151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90" name="Oval 151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71" name="Group 1519"/>
              <p:cNvGrpSpPr>
                <a:grpSpLocks/>
              </p:cNvGrpSpPr>
              <p:nvPr/>
            </p:nvGrpSpPr>
            <p:grpSpPr bwMode="auto">
              <a:xfrm>
                <a:off x="3552" y="1728"/>
                <a:ext cx="181" cy="181"/>
                <a:chOff x="1207" y="3617"/>
                <a:chExt cx="181" cy="181"/>
              </a:xfrm>
            </p:grpSpPr>
            <p:sp>
              <p:nvSpPr>
                <p:cNvPr id="1483" name="Oval 152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4" name="Oval 152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5" name="Oval 152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6" name="Oval 152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72" name="Group 1524"/>
              <p:cNvGrpSpPr>
                <a:grpSpLocks/>
              </p:cNvGrpSpPr>
              <p:nvPr/>
            </p:nvGrpSpPr>
            <p:grpSpPr bwMode="auto">
              <a:xfrm>
                <a:off x="3264" y="1728"/>
                <a:ext cx="181" cy="181"/>
                <a:chOff x="1207" y="3617"/>
                <a:chExt cx="181" cy="181"/>
              </a:xfrm>
            </p:grpSpPr>
            <p:sp>
              <p:nvSpPr>
                <p:cNvPr id="1479" name="Oval 152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0" name="Oval 152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1" name="Oval 152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82" name="Oval 152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473" name="Group 1529"/>
              <p:cNvGrpSpPr>
                <a:grpSpLocks/>
              </p:cNvGrpSpPr>
              <p:nvPr/>
            </p:nvGrpSpPr>
            <p:grpSpPr bwMode="auto">
              <a:xfrm>
                <a:off x="3456" y="1824"/>
                <a:ext cx="181" cy="181"/>
                <a:chOff x="1207" y="3617"/>
                <a:chExt cx="181" cy="181"/>
              </a:xfrm>
            </p:grpSpPr>
            <p:sp>
              <p:nvSpPr>
                <p:cNvPr id="1475" name="Oval 153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76" name="Oval 153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77" name="Oval 153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478" name="Oval 153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474" name="Oval 1534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</p:grpSp>
      <p:grpSp>
        <p:nvGrpSpPr>
          <p:cNvPr id="1539" name="Group 1535"/>
          <p:cNvGrpSpPr>
            <a:grpSpLocks/>
          </p:cNvGrpSpPr>
          <p:nvPr/>
        </p:nvGrpSpPr>
        <p:grpSpPr bwMode="auto">
          <a:xfrm>
            <a:off x="5956146" y="3424015"/>
            <a:ext cx="431800" cy="766762"/>
            <a:chOff x="1296" y="1584"/>
            <a:chExt cx="288" cy="528"/>
          </a:xfrm>
        </p:grpSpPr>
        <p:grpSp>
          <p:nvGrpSpPr>
            <p:cNvPr id="1540" name="Group 1536"/>
            <p:cNvGrpSpPr>
              <a:grpSpLocks/>
            </p:cNvGrpSpPr>
            <p:nvPr/>
          </p:nvGrpSpPr>
          <p:grpSpPr bwMode="auto">
            <a:xfrm>
              <a:off x="1296" y="1872"/>
              <a:ext cx="240" cy="240"/>
              <a:chOff x="3072" y="2112"/>
              <a:chExt cx="373" cy="325"/>
            </a:xfrm>
          </p:grpSpPr>
          <p:grpSp>
            <p:nvGrpSpPr>
              <p:cNvPr id="1583" name="Group 1537"/>
              <p:cNvGrpSpPr>
                <a:grpSpLocks/>
              </p:cNvGrpSpPr>
              <p:nvPr/>
            </p:nvGrpSpPr>
            <p:grpSpPr bwMode="auto">
              <a:xfrm>
                <a:off x="3072" y="2208"/>
                <a:ext cx="181" cy="181"/>
                <a:chOff x="1207" y="3617"/>
                <a:chExt cx="181" cy="181"/>
              </a:xfrm>
            </p:grpSpPr>
            <p:sp>
              <p:nvSpPr>
                <p:cNvPr id="1611" name="Oval 153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12" name="Oval 153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13" name="Oval 154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14" name="Oval 154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84" name="Group 1542"/>
              <p:cNvGrpSpPr>
                <a:grpSpLocks/>
              </p:cNvGrpSpPr>
              <p:nvPr/>
            </p:nvGrpSpPr>
            <p:grpSpPr bwMode="auto">
              <a:xfrm>
                <a:off x="3168" y="2208"/>
                <a:ext cx="181" cy="181"/>
                <a:chOff x="1207" y="3617"/>
                <a:chExt cx="181" cy="181"/>
              </a:xfrm>
            </p:grpSpPr>
            <p:sp>
              <p:nvSpPr>
                <p:cNvPr id="1607" name="Oval 154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8" name="Oval 154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9" name="Oval 154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10" name="Oval 154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85" name="Group 1547"/>
              <p:cNvGrpSpPr>
                <a:grpSpLocks/>
              </p:cNvGrpSpPr>
              <p:nvPr/>
            </p:nvGrpSpPr>
            <p:grpSpPr bwMode="auto">
              <a:xfrm>
                <a:off x="3120" y="2112"/>
                <a:ext cx="181" cy="181"/>
                <a:chOff x="1207" y="3617"/>
                <a:chExt cx="181" cy="181"/>
              </a:xfrm>
            </p:grpSpPr>
            <p:sp>
              <p:nvSpPr>
                <p:cNvPr id="1603" name="Oval 154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4" name="Oval 154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5" name="Oval 155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6" name="Oval 155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86" name="Group 1552"/>
              <p:cNvGrpSpPr>
                <a:grpSpLocks/>
              </p:cNvGrpSpPr>
              <p:nvPr/>
            </p:nvGrpSpPr>
            <p:grpSpPr bwMode="auto">
              <a:xfrm>
                <a:off x="3168" y="2256"/>
                <a:ext cx="181" cy="181"/>
                <a:chOff x="1207" y="3617"/>
                <a:chExt cx="181" cy="181"/>
              </a:xfrm>
            </p:grpSpPr>
            <p:sp>
              <p:nvSpPr>
                <p:cNvPr id="1599" name="Oval 155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0" name="Oval 155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1" name="Oval 155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602" name="Oval 155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87" name="Group 1557"/>
              <p:cNvGrpSpPr>
                <a:grpSpLocks/>
              </p:cNvGrpSpPr>
              <p:nvPr/>
            </p:nvGrpSpPr>
            <p:grpSpPr bwMode="auto">
              <a:xfrm>
                <a:off x="3264" y="2160"/>
                <a:ext cx="181" cy="181"/>
                <a:chOff x="1207" y="3617"/>
                <a:chExt cx="181" cy="181"/>
              </a:xfrm>
            </p:grpSpPr>
            <p:sp>
              <p:nvSpPr>
                <p:cNvPr id="1595" name="Oval 155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96" name="Oval 155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97" name="Oval 156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98" name="Oval 156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88" name="Group 1562"/>
              <p:cNvGrpSpPr>
                <a:grpSpLocks/>
              </p:cNvGrpSpPr>
              <p:nvPr/>
            </p:nvGrpSpPr>
            <p:grpSpPr bwMode="auto">
              <a:xfrm>
                <a:off x="3264" y="2256"/>
                <a:ext cx="181" cy="181"/>
                <a:chOff x="1207" y="3617"/>
                <a:chExt cx="181" cy="181"/>
              </a:xfrm>
            </p:grpSpPr>
            <p:sp>
              <p:nvSpPr>
                <p:cNvPr id="1591" name="Oval 156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92" name="Oval 156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93" name="Oval 156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94" name="Oval 156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589" name="Oval 1567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  <p:sp>
            <p:nvSpPr>
              <p:cNvPr id="1590" name="Oval 1568"/>
              <p:cNvSpPr>
                <a:spLocks noChangeArrowheads="1"/>
              </p:cNvSpPr>
              <p:nvPr/>
            </p:nvSpPr>
            <p:spPr bwMode="auto">
              <a:xfrm>
                <a:off x="3264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  <p:grpSp>
          <p:nvGrpSpPr>
            <p:cNvPr id="1541" name="Group 1569"/>
            <p:cNvGrpSpPr>
              <a:grpSpLocks/>
            </p:cNvGrpSpPr>
            <p:nvPr/>
          </p:nvGrpSpPr>
          <p:grpSpPr bwMode="auto">
            <a:xfrm>
              <a:off x="1296" y="1584"/>
              <a:ext cx="288" cy="240"/>
              <a:chOff x="3264" y="1632"/>
              <a:chExt cx="469" cy="421"/>
            </a:xfrm>
          </p:grpSpPr>
          <p:grpSp>
            <p:nvGrpSpPr>
              <p:cNvPr id="1542" name="Group 1570"/>
              <p:cNvGrpSpPr>
                <a:grpSpLocks/>
              </p:cNvGrpSpPr>
              <p:nvPr/>
            </p:nvGrpSpPr>
            <p:grpSpPr bwMode="auto">
              <a:xfrm>
                <a:off x="3415" y="1745"/>
                <a:ext cx="181" cy="181"/>
                <a:chOff x="1207" y="3617"/>
                <a:chExt cx="181" cy="181"/>
              </a:xfrm>
            </p:grpSpPr>
            <p:sp>
              <p:nvSpPr>
                <p:cNvPr id="1579" name="Oval 1571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80" name="Oval 1572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81" name="Oval 1573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82" name="Oval 1574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43" name="Group 1575"/>
              <p:cNvGrpSpPr>
                <a:grpSpLocks/>
              </p:cNvGrpSpPr>
              <p:nvPr/>
            </p:nvGrpSpPr>
            <p:grpSpPr bwMode="auto">
              <a:xfrm>
                <a:off x="3312" y="1632"/>
                <a:ext cx="181" cy="181"/>
                <a:chOff x="1207" y="3617"/>
                <a:chExt cx="181" cy="181"/>
              </a:xfrm>
            </p:grpSpPr>
            <p:sp>
              <p:nvSpPr>
                <p:cNvPr id="1575" name="Oval 1576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76" name="Oval 1577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77" name="Oval 1578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78" name="Oval 1579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44" name="Group 1580"/>
              <p:cNvGrpSpPr>
                <a:grpSpLocks/>
              </p:cNvGrpSpPr>
              <p:nvPr/>
            </p:nvGrpSpPr>
            <p:grpSpPr bwMode="auto">
              <a:xfrm>
                <a:off x="3456" y="1632"/>
                <a:ext cx="181" cy="181"/>
                <a:chOff x="1207" y="3617"/>
                <a:chExt cx="181" cy="181"/>
              </a:xfrm>
            </p:grpSpPr>
            <p:sp>
              <p:nvSpPr>
                <p:cNvPr id="1571" name="Oval 1581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72" name="Oval 1582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73" name="Oval 1583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74" name="Oval 1584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45" name="Group 1585"/>
              <p:cNvGrpSpPr>
                <a:grpSpLocks/>
              </p:cNvGrpSpPr>
              <p:nvPr/>
            </p:nvGrpSpPr>
            <p:grpSpPr bwMode="auto">
              <a:xfrm>
                <a:off x="3312" y="1776"/>
                <a:ext cx="181" cy="181"/>
                <a:chOff x="1207" y="3617"/>
                <a:chExt cx="181" cy="181"/>
              </a:xfrm>
            </p:grpSpPr>
            <p:sp>
              <p:nvSpPr>
                <p:cNvPr id="1567" name="Oval 1586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8" name="Oval 1587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9" name="Oval 1588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70" name="Oval 1589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46" name="Group 1590"/>
              <p:cNvGrpSpPr>
                <a:grpSpLocks/>
              </p:cNvGrpSpPr>
              <p:nvPr/>
            </p:nvGrpSpPr>
            <p:grpSpPr bwMode="auto">
              <a:xfrm>
                <a:off x="3456" y="1872"/>
                <a:ext cx="181" cy="181"/>
                <a:chOff x="1207" y="3617"/>
                <a:chExt cx="181" cy="181"/>
              </a:xfrm>
            </p:grpSpPr>
            <p:sp>
              <p:nvSpPr>
                <p:cNvPr id="1563" name="Oval 1591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4" name="Oval 1592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5" name="Oval 1593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6" name="Oval 1594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47" name="Group 1595"/>
              <p:cNvGrpSpPr>
                <a:grpSpLocks/>
              </p:cNvGrpSpPr>
              <p:nvPr/>
            </p:nvGrpSpPr>
            <p:grpSpPr bwMode="auto">
              <a:xfrm>
                <a:off x="3552" y="1728"/>
                <a:ext cx="181" cy="181"/>
                <a:chOff x="1207" y="3617"/>
                <a:chExt cx="181" cy="181"/>
              </a:xfrm>
            </p:grpSpPr>
            <p:sp>
              <p:nvSpPr>
                <p:cNvPr id="1559" name="Oval 1596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0" name="Oval 1597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1" name="Oval 1598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62" name="Oval 1599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48" name="Group 1600"/>
              <p:cNvGrpSpPr>
                <a:grpSpLocks/>
              </p:cNvGrpSpPr>
              <p:nvPr/>
            </p:nvGrpSpPr>
            <p:grpSpPr bwMode="auto">
              <a:xfrm>
                <a:off x="3264" y="1728"/>
                <a:ext cx="181" cy="181"/>
                <a:chOff x="1207" y="3617"/>
                <a:chExt cx="181" cy="181"/>
              </a:xfrm>
            </p:grpSpPr>
            <p:sp>
              <p:nvSpPr>
                <p:cNvPr id="1555" name="Oval 1601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56" name="Oval 1602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57" name="Oval 1603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58" name="Oval 1604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grpSp>
            <p:nvGrpSpPr>
              <p:cNvPr id="1549" name="Group 1605"/>
              <p:cNvGrpSpPr>
                <a:grpSpLocks/>
              </p:cNvGrpSpPr>
              <p:nvPr/>
            </p:nvGrpSpPr>
            <p:grpSpPr bwMode="auto">
              <a:xfrm>
                <a:off x="3456" y="1824"/>
                <a:ext cx="181" cy="181"/>
                <a:chOff x="1207" y="3617"/>
                <a:chExt cx="181" cy="181"/>
              </a:xfrm>
            </p:grpSpPr>
            <p:sp>
              <p:nvSpPr>
                <p:cNvPr id="1551" name="Oval 1606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52" name="Oval 1607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53" name="Oval 1608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  <p:sp>
              <p:nvSpPr>
                <p:cNvPr id="1554" name="Oval 1609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US" altLang="fr-FR"/>
                </a:p>
              </p:txBody>
            </p:sp>
          </p:grpSp>
          <p:sp>
            <p:nvSpPr>
              <p:cNvPr id="1550" name="Oval 1610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fr-FR"/>
              </a:p>
            </p:txBody>
          </p:sp>
        </p:grpSp>
      </p:grpSp>
      <p:sp>
        <p:nvSpPr>
          <p:cNvPr id="1615" name="Line 1611"/>
          <p:cNvSpPr>
            <a:spLocks noChangeShapeType="1"/>
          </p:cNvSpPr>
          <p:nvPr/>
        </p:nvSpPr>
        <p:spPr bwMode="auto">
          <a:xfrm>
            <a:off x="2358871" y="1684116"/>
            <a:ext cx="3174" cy="4880706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6" name="Line 1612"/>
          <p:cNvSpPr>
            <a:spLocks noChangeShapeType="1"/>
          </p:cNvSpPr>
          <p:nvPr/>
        </p:nvSpPr>
        <p:spPr bwMode="auto">
          <a:xfrm>
            <a:off x="5668808" y="1684116"/>
            <a:ext cx="7938" cy="4880706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17" name="Oval 1613"/>
          <p:cNvSpPr>
            <a:spLocks noChangeArrowheads="1"/>
          </p:cNvSpPr>
          <p:nvPr/>
        </p:nvSpPr>
        <p:spPr bwMode="auto">
          <a:xfrm>
            <a:off x="3365346" y="3216052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18" name="Oval 1614"/>
          <p:cNvSpPr>
            <a:spLocks noChangeArrowheads="1"/>
          </p:cNvSpPr>
          <p:nvPr/>
        </p:nvSpPr>
        <p:spPr bwMode="auto">
          <a:xfrm>
            <a:off x="3365346" y="3703415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19" name="Oval 1615"/>
          <p:cNvSpPr>
            <a:spLocks noChangeArrowheads="1"/>
          </p:cNvSpPr>
          <p:nvPr/>
        </p:nvSpPr>
        <p:spPr bwMode="auto">
          <a:xfrm>
            <a:off x="3365346" y="4190777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0" name="Oval 1616"/>
          <p:cNvSpPr>
            <a:spLocks noChangeArrowheads="1"/>
          </p:cNvSpPr>
          <p:nvPr/>
        </p:nvSpPr>
        <p:spPr bwMode="auto">
          <a:xfrm>
            <a:off x="6532408" y="1544415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1" name="Oval 1617"/>
          <p:cNvSpPr>
            <a:spLocks noChangeArrowheads="1"/>
          </p:cNvSpPr>
          <p:nvPr/>
        </p:nvSpPr>
        <p:spPr bwMode="auto">
          <a:xfrm>
            <a:off x="6532408" y="2031777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2" name="Oval 1618"/>
          <p:cNvSpPr>
            <a:spLocks noChangeArrowheads="1"/>
          </p:cNvSpPr>
          <p:nvPr/>
        </p:nvSpPr>
        <p:spPr bwMode="auto">
          <a:xfrm>
            <a:off x="6532408" y="2519140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3" name="Oval 1619"/>
          <p:cNvSpPr>
            <a:spLocks noChangeArrowheads="1"/>
          </p:cNvSpPr>
          <p:nvPr/>
        </p:nvSpPr>
        <p:spPr bwMode="auto">
          <a:xfrm>
            <a:off x="6532408" y="3285902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4" name="Oval 1620"/>
          <p:cNvSpPr>
            <a:spLocks noChangeArrowheads="1"/>
          </p:cNvSpPr>
          <p:nvPr/>
        </p:nvSpPr>
        <p:spPr bwMode="auto">
          <a:xfrm>
            <a:off x="6532408" y="3773265"/>
            <a:ext cx="104775" cy="10001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5" name="Oval 1621"/>
          <p:cNvSpPr>
            <a:spLocks noChangeArrowheads="1"/>
          </p:cNvSpPr>
          <p:nvPr/>
        </p:nvSpPr>
        <p:spPr bwMode="auto">
          <a:xfrm>
            <a:off x="6532408" y="4259040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6" name="Oval 1622"/>
          <p:cNvSpPr>
            <a:spLocks noChangeArrowheads="1"/>
          </p:cNvSpPr>
          <p:nvPr/>
        </p:nvSpPr>
        <p:spPr bwMode="auto">
          <a:xfrm>
            <a:off x="6532408" y="5165502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7" name="Oval 1623"/>
          <p:cNvSpPr>
            <a:spLocks noChangeArrowheads="1"/>
          </p:cNvSpPr>
          <p:nvPr/>
        </p:nvSpPr>
        <p:spPr bwMode="auto">
          <a:xfrm>
            <a:off x="6532408" y="5652865"/>
            <a:ext cx="104775" cy="10001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8" name="Oval 1624"/>
          <p:cNvSpPr>
            <a:spLocks noChangeArrowheads="1"/>
          </p:cNvSpPr>
          <p:nvPr/>
        </p:nvSpPr>
        <p:spPr bwMode="auto">
          <a:xfrm>
            <a:off x="6532408" y="6138640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fr-FR"/>
          </a:p>
        </p:txBody>
      </p:sp>
      <p:sp>
        <p:nvSpPr>
          <p:cNvPr id="1629" name="Line 1625"/>
          <p:cNvSpPr>
            <a:spLocks noChangeShapeType="1"/>
          </p:cNvSpPr>
          <p:nvPr/>
        </p:nvSpPr>
        <p:spPr bwMode="auto">
          <a:xfrm>
            <a:off x="919008" y="3703415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0" name="Line 1626"/>
          <p:cNvSpPr>
            <a:spLocks noChangeShapeType="1"/>
          </p:cNvSpPr>
          <p:nvPr/>
        </p:nvSpPr>
        <p:spPr bwMode="auto">
          <a:xfrm>
            <a:off x="3725708" y="4259040"/>
            <a:ext cx="576263" cy="209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1" name="Line 1627"/>
          <p:cNvSpPr>
            <a:spLocks noChangeShapeType="1"/>
          </p:cNvSpPr>
          <p:nvPr/>
        </p:nvSpPr>
        <p:spPr bwMode="auto">
          <a:xfrm flipV="1">
            <a:off x="3725708" y="3076352"/>
            <a:ext cx="503238" cy="139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2" name="Line 1628"/>
          <p:cNvSpPr>
            <a:spLocks noChangeShapeType="1"/>
          </p:cNvSpPr>
          <p:nvPr/>
        </p:nvSpPr>
        <p:spPr bwMode="auto">
          <a:xfrm>
            <a:off x="3725708" y="3773265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3" name="Line 1629"/>
          <p:cNvSpPr>
            <a:spLocks noChangeShapeType="1"/>
          </p:cNvSpPr>
          <p:nvPr/>
        </p:nvSpPr>
        <p:spPr bwMode="auto">
          <a:xfrm>
            <a:off x="6964208" y="2588990"/>
            <a:ext cx="576263" cy="69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4" name="Line 1630"/>
          <p:cNvSpPr>
            <a:spLocks noChangeShapeType="1"/>
          </p:cNvSpPr>
          <p:nvPr/>
        </p:nvSpPr>
        <p:spPr bwMode="auto">
          <a:xfrm flipV="1">
            <a:off x="6964208" y="1474565"/>
            <a:ext cx="503238" cy="69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5" name="Line 1631"/>
          <p:cNvSpPr>
            <a:spLocks noChangeShapeType="1"/>
          </p:cNvSpPr>
          <p:nvPr/>
        </p:nvSpPr>
        <p:spPr bwMode="auto">
          <a:xfrm>
            <a:off x="6964208" y="2101627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6" name="Line 1632"/>
          <p:cNvSpPr>
            <a:spLocks noChangeShapeType="1"/>
          </p:cNvSpPr>
          <p:nvPr/>
        </p:nvSpPr>
        <p:spPr bwMode="auto">
          <a:xfrm>
            <a:off x="6892771" y="4328890"/>
            <a:ext cx="647700" cy="139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7" name="Line 1633"/>
          <p:cNvSpPr>
            <a:spLocks noChangeShapeType="1"/>
          </p:cNvSpPr>
          <p:nvPr/>
        </p:nvSpPr>
        <p:spPr bwMode="auto">
          <a:xfrm flipV="1">
            <a:off x="6964208" y="3216052"/>
            <a:ext cx="503238" cy="698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8" name="Line 1634"/>
          <p:cNvSpPr>
            <a:spLocks noChangeShapeType="1"/>
          </p:cNvSpPr>
          <p:nvPr/>
        </p:nvSpPr>
        <p:spPr bwMode="auto">
          <a:xfrm>
            <a:off x="6964208" y="3841527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" name="Line 1635"/>
          <p:cNvSpPr>
            <a:spLocks noChangeShapeType="1"/>
          </p:cNvSpPr>
          <p:nvPr/>
        </p:nvSpPr>
        <p:spPr bwMode="auto">
          <a:xfrm>
            <a:off x="6964208" y="6208490"/>
            <a:ext cx="576263" cy="139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" name="Line 1636"/>
          <p:cNvSpPr>
            <a:spLocks noChangeShapeType="1"/>
          </p:cNvSpPr>
          <p:nvPr/>
        </p:nvSpPr>
        <p:spPr bwMode="auto">
          <a:xfrm flipV="1">
            <a:off x="6964208" y="5165502"/>
            <a:ext cx="503238" cy="68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" name="Line 1637"/>
          <p:cNvSpPr>
            <a:spLocks noChangeShapeType="1"/>
          </p:cNvSpPr>
          <p:nvPr/>
        </p:nvSpPr>
        <p:spPr bwMode="auto">
          <a:xfrm>
            <a:off x="6964208" y="5721127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642" name="Connecteur droit avec flèche 1641"/>
          <p:cNvCxnSpPr/>
          <p:nvPr/>
        </p:nvCxnSpPr>
        <p:spPr>
          <a:xfrm>
            <a:off x="2379508" y="6138640"/>
            <a:ext cx="3309937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3" name="ZoneTexte 1642"/>
          <p:cNvSpPr txBox="1"/>
          <p:nvPr/>
        </p:nvSpPr>
        <p:spPr>
          <a:xfrm>
            <a:off x="2419989" y="5463864"/>
            <a:ext cx="3208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  <a:latin typeface="+mj-lt"/>
              </a:rPr>
              <a:t>Mean generation time:  </a:t>
            </a:r>
          </a:p>
          <a:p>
            <a:pPr algn="ctr"/>
            <a:r>
              <a:rPr lang="en-US" b="1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en-US" b="1" smtClean="0">
                <a:solidFill>
                  <a:srgbClr val="FF0000"/>
                </a:solidFill>
              </a:rPr>
              <a:t>~10</a:t>
            </a:r>
            <a:r>
              <a:rPr lang="en-US" b="1" baseline="30000" smtClean="0">
                <a:solidFill>
                  <a:srgbClr val="FF0000"/>
                </a:solidFill>
              </a:rPr>
              <a:t>-6</a:t>
            </a:r>
            <a:r>
              <a:rPr lang="en-US" b="1" smtClean="0">
                <a:solidFill>
                  <a:srgbClr val="FF0000"/>
                </a:solidFill>
              </a:rPr>
              <a:t> s</a:t>
            </a:r>
            <a:endParaRPr lang="en-US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9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616" grpId="0" animBg="1"/>
      <p:bldP spid="1620" grpId="0" animBg="1"/>
      <p:bldP spid="1621" grpId="0" animBg="1"/>
      <p:bldP spid="1622" grpId="0" animBg="1"/>
      <p:bldP spid="1623" grpId="0" animBg="1"/>
      <p:bldP spid="1624" grpId="0" animBg="1"/>
      <p:bldP spid="1625" grpId="0" animBg="1"/>
      <p:bldP spid="1626" grpId="0" animBg="1"/>
      <p:bldP spid="1627" grpId="0" animBg="1"/>
      <p:bldP spid="1628" grpId="0" animBg="1"/>
      <p:bldP spid="1633" grpId="0" animBg="1"/>
      <p:bldP spid="1634" grpId="0" animBg="1"/>
      <p:bldP spid="1635" grpId="0" animBg="1"/>
      <p:bldP spid="1636" grpId="0" animBg="1"/>
      <p:bldP spid="1637" grpId="0" animBg="1"/>
      <p:bldP spid="1638" grpId="0" animBg="1"/>
      <p:bldP spid="1639" grpId="0" animBg="1"/>
      <p:bldP spid="1640" grpId="0" animBg="1"/>
      <p:bldP spid="1641" grpId="0" animBg="1"/>
      <p:bldP spid="164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uranium consumption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Obj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7290680"/>
              </p:ext>
            </p:extLst>
          </p:nvPr>
        </p:nvGraphicFramePr>
        <p:xfrm>
          <a:off x="76117" y="481086"/>
          <a:ext cx="4457701" cy="2883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6" name="Graphique" r:id="rId3" imgW="3609975" imgH="2181225" progId="Excel.Sheet.8">
                  <p:embed/>
                </p:oleObj>
              </mc:Choice>
              <mc:Fallback>
                <p:oleObj name="Graphique" r:id="rId3" imgW="3609975" imgH="218122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17" y="481086"/>
                        <a:ext cx="4457701" cy="28830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741302"/>
              </p:ext>
            </p:extLst>
          </p:nvPr>
        </p:nvGraphicFramePr>
        <p:xfrm>
          <a:off x="4396598" y="445476"/>
          <a:ext cx="4762274" cy="3077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7" name="Worksheet" r:id="rId5" imgW="3571830" imgH="2076540" progId="Excel.Sheet.8">
                  <p:embed/>
                </p:oleObj>
              </mc:Choice>
              <mc:Fallback>
                <p:oleObj name="Worksheet" r:id="rId5" imgW="3571830" imgH="207654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6598" y="445476"/>
                        <a:ext cx="4762274" cy="3077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562340"/>
              </p:ext>
            </p:extLst>
          </p:nvPr>
        </p:nvGraphicFramePr>
        <p:xfrm>
          <a:off x="4386587" y="396116"/>
          <a:ext cx="4762800" cy="3000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8" name="Feuille de calcul" r:id="rId8" imgW="3520461" imgH="2217342" progId="Excel.Sheet.8">
                  <p:embed/>
                </p:oleObj>
              </mc:Choice>
              <mc:Fallback>
                <p:oleObj name="Feuille de calcul" r:id="rId8" imgW="3520461" imgH="2217342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6587" y="396116"/>
                        <a:ext cx="4762800" cy="30009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5103353" y="1681558"/>
            <a:ext cx="3717119" cy="399523"/>
          </a:xfrm>
          <a:prstGeom prst="rect">
            <a:avLst/>
          </a:prstGeom>
          <a:solidFill>
            <a:srgbClr val="FF6600">
              <a:alpha val="3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Rectangle 22"/>
          <p:cNvSpPr>
            <a:spLocks noChangeArrowheads="1"/>
          </p:cNvSpPr>
          <p:nvPr/>
        </p:nvSpPr>
        <p:spPr bwMode="auto">
          <a:xfrm>
            <a:off x="5086476" y="1676758"/>
            <a:ext cx="3717119" cy="425311"/>
          </a:xfrm>
          <a:prstGeom prst="rect">
            <a:avLst/>
          </a:prstGeom>
          <a:solidFill>
            <a:srgbClr val="FF6600">
              <a:alpha val="34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066351"/>
              </p:ext>
            </p:extLst>
          </p:nvPr>
        </p:nvGraphicFramePr>
        <p:xfrm>
          <a:off x="11284" y="390017"/>
          <a:ext cx="4456800" cy="2828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9" name="Worksheet" r:id="rId10" imgW="3571830" imgH="2181135" progId="Excel.Sheet.8">
                  <p:embed/>
                </p:oleObj>
              </mc:Choice>
              <mc:Fallback>
                <p:oleObj name="Worksheet" r:id="rId10" imgW="3571830" imgH="218113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84" y="390017"/>
                        <a:ext cx="4456800" cy="28281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19"/>
          <p:cNvSpPr txBox="1">
            <a:spLocks noChangeArrowheads="1"/>
          </p:cNvSpPr>
          <p:nvPr/>
        </p:nvSpPr>
        <p:spPr bwMode="auto">
          <a:xfrm>
            <a:off x="1590660" y="459975"/>
            <a:ext cx="12980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latin typeface="Calibri" pitchFamily="34" charset="0"/>
                <a:cs typeface="Calibri" pitchFamily="34" charset="0"/>
              </a:rPr>
              <a:t>Nuclear power </a:t>
            </a:r>
            <a:endParaRPr lang="en-US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8177842" y="1804081"/>
            <a:ext cx="771365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E55904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smtClean="0">
                <a:solidFill>
                  <a:srgbClr val="E55904"/>
                </a:solidFill>
                <a:latin typeface="Calibri" pitchFamily="34" charset="0"/>
                <a:cs typeface="Calibri" pitchFamily="34" charset="0"/>
              </a:rPr>
              <a:t> 400 $/kg</a:t>
            </a:r>
            <a:endParaRPr lang="en-US" sz="1200">
              <a:solidFill>
                <a:srgbClr val="E55904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7724474" y="3119035"/>
            <a:ext cx="14330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200t/(GWe.an)</a:t>
            </a:r>
            <a:endParaRPr lang="en-US" sz="160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02520" y="3364095"/>
            <a:ext cx="23563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	130t/(GWe.an)</a:t>
            </a:r>
            <a:endParaRPr lang="en-US" sz="1600">
              <a:solidFill>
                <a:schemeClr val="accent3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 Box 20"/>
          <p:cNvSpPr txBox="1">
            <a:spLocks noChangeArrowheads="1"/>
          </p:cNvSpPr>
          <p:nvPr/>
        </p:nvSpPr>
        <p:spPr bwMode="auto">
          <a:xfrm>
            <a:off x="5594259" y="459975"/>
            <a:ext cx="279473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smtClean="0">
                <a:latin typeface="Calibri" pitchFamily="34" charset="0"/>
                <a:cs typeface="Calibri" pitchFamily="34" charset="0"/>
              </a:rPr>
              <a:t>Cumulated ressources consumption</a:t>
            </a:r>
            <a:endParaRPr lang="en-US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1990370" y="2748541"/>
            <a:ext cx="9001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smtClean="0">
                <a:latin typeface="Calibri" pitchFamily="34" charset="0"/>
                <a:cs typeface="Calibri" pitchFamily="34" charset="0"/>
              </a:rPr>
              <a:t>Year</a:t>
            </a:r>
            <a:endParaRPr lang="en-US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6541579" y="2980535"/>
            <a:ext cx="90010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smtClean="0">
                <a:latin typeface="Calibri" pitchFamily="34" charset="0"/>
                <a:cs typeface="Calibri" pitchFamily="34" charset="0"/>
              </a:rPr>
              <a:t>Year</a:t>
            </a:r>
            <a:endParaRPr lang="en-US" sz="14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AutoShape 5"/>
          <p:cNvSpPr>
            <a:spLocks noChangeArrowheads="1"/>
          </p:cNvSpPr>
          <p:nvPr/>
        </p:nvSpPr>
        <p:spPr bwMode="auto">
          <a:xfrm>
            <a:off x="6418096" y="3734470"/>
            <a:ext cx="1971154" cy="64698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altLang="fr-FR" sz="1600" smtClean="0"/>
              <a:t>50 years of PWR production</a:t>
            </a:r>
            <a:endParaRPr lang="en-US" altLang="fr-FR" sz="1600"/>
          </a:p>
        </p:txBody>
      </p:sp>
      <p:sp>
        <p:nvSpPr>
          <p:cNvPr id="40" name="AutoShape 6"/>
          <p:cNvSpPr>
            <a:spLocks noChangeArrowheads="1"/>
          </p:cNvSpPr>
          <p:nvPr/>
        </p:nvSpPr>
        <p:spPr bwMode="auto">
          <a:xfrm>
            <a:off x="960006" y="3839184"/>
            <a:ext cx="2149441" cy="37457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fr-FR" sz="1600" smtClean="0"/>
              <a:t>Initial SFR-Na inventory</a:t>
            </a:r>
            <a:endParaRPr lang="en-US" altLang="fr-FR" sz="1600"/>
          </a:p>
        </p:txBody>
      </p:sp>
      <p:sp>
        <p:nvSpPr>
          <p:cNvPr id="41" name="AutoShape 7"/>
          <p:cNvSpPr>
            <a:spLocks noChangeArrowheads="1"/>
          </p:cNvSpPr>
          <p:nvPr/>
        </p:nvSpPr>
        <p:spPr bwMode="auto">
          <a:xfrm>
            <a:off x="3369087" y="3867462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600" smtClean="0">
                <a:sym typeface="Symbol" pitchFamily="18" charset="2"/>
              </a:rPr>
              <a:t></a:t>
            </a:r>
            <a:endParaRPr lang="en-US" altLang="fr-FR" sz="1600"/>
          </a:p>
        </p:txBody>
      </p:sp>
      <p:sp>
        <p:nvSpPr>
          <p:cNvPr id="42" name="AutoShape 8"/>
          <p:cNvSpPr>
            <a:spLocks noChangeArrowheads="1"/>
          </p:cNvSpPr>
          <p:nvPr/>
        </p:nvSpPr>
        <p:spPr bwMode="auto">
          <a:xfrm>
            <a:off x="4396597" y="3737297"/>
            <a:ext cx="629961" cy="64133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n-US" altLang="fr-FR" sz="1600" smtClean="0"/>
              <a:t>12 t </a:t>
            </a:r>
          </a:p>
          <a:p>
            <a:pPr algn="ctr"/>
            <a:r>
              <a:rPr lang="en-US" altLang="fr-FR" sz="1600" smtClean="0"/>
              <a:t>ofPu</a:t>
            </a:r>
            <a:endParaRPr lang="en-US" altLang="fr-FR" sz="1600"/>
          </a:p>
        </p:txBody>
      </p:sp>
      <p:sp>
        <p:nvSpPr>
          <p:cNvPr id="43" name="AutoShape 9"/>
          <p:cNvSpPr>
            <a:spLocks noChangeArrowheads="1"/>
          </p:cNvSpPr>
          <p:nvPr/>
        </p:nvSpPr>
        <p:spPr bwMode="auto">
          <a:xfrm>
            <a:off x="5529675" y="3867462"/>
            <a:ext cx="457200" cy="381000"/>
          </a:xfrm>
          <a:prstGeom prst="rightArrow">
            <a:avLst>
              <a:gd name="adj1" fmla="val 50000"/>
              <a:gd name="adj2" fmla="val 30000"/>
            </a:avLst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fr-FR" sz="1600" smtClean="0">
                <a:sym typeface="Symbol" pitchFamily="18" charset="2"/>
              </a:rPr>
              <a:t></a:t>
            </a:r>
            <a:endParaRPr lang="en-US" altLang="fr-FR" sz="1600">
              <a:sym typeface="Symbol" pitchFamily="18" charset="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117" y="4527138"/>
            <a:ext cx="86409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u="sng" smtClean="0"/>
              <a:t>Exemple : French fleet of  60 GWe (100% SFR-Na) :</a:t>
            </a:r>
            <a:r>
              <a:rPr lang="en-US" i="1" smtClean="0"/>
              <a:t> </a:t>
            </a:r>
            <a:r>
              <a:rPr lang="en-US" b="1" smtClean="0"/>
              <a:t>≈ 1200 tonnes de Pu</a:t>
            </a:r>
          </a:p>
          <a:p>
            <a:endParaRPr lang="en-US" sz="1400" smtClean="0"/>
          </a:p>
          <a:p>
            <a:r>
              <a:rPr lang="en-US" b="1" smtClean="0"/>
              <a:t>	In 2015 : 350 tons of Pu «available» </a:t>
            </a:r>
            <a:r>
              <a:rPr lang="en-US" smtClean="0"/>
              <a:t>= 30% of the needed Pu	</a:t>
            </a:r>
            <a:endParaRPr lang="en-US"/>
          </a:p>
        </p:txBody>
      </p:sp>
      <p:sp>
        <p:nvSpPr>
          <p:cNvPr id="45" name="ZoneTexte 44"/>
          <p:cNvSpPr txBox="1"/>
          <p:nvPr/>
        </p:nvSpPr>
        <p:spPr>
          <a:xfrm>
            <a:off x="2355598" y="6333745"/>
            <a:ext cx="4760406" cy="36819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b="1" smtClean="0">
                <a:sym typeface="Wingdings" pitchFamily="2" charset="2"/>
              </a:rPr>
              <a:t>It’s a long term choice with a huge uncertainty</a:t>
            </a:r>
            <a:endParaRPr lang="en-US" b="1">
              <a:sym typeface="Wingdings" pitchFamily="2" charset="2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1579880" y="5612824"/>
            <a:ext cx="1993831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Pu = valuable matter</a:t>
            </a: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735801" y="5589240"/>
            <a:ext cx="3981276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A drastic increase of nuclear production before the end of the century</a:t>
            </a:r>
            <a:endParaRPr lang="en-US"/>
          </a:p>
        </p:txBody>
      </p:sp>
      <p:sp>
        <p:nvSpPr>
          <p:cNvPr id="48" name="Double flèche horizontale 47"/>
          <p:cNvSpPr/>
          <p:nvPr/>
        </p:nvSpPr>
        <p:spPr>
          <a:xfrm>
            <a:off x="3826287" y="5733256"/>
            <a:ext cx="570310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9" grpId="0" animBg="1"/>
      <p:bldP spid="20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 animBg="1"/>
      <p:bldP spid="47" grpId="0" animBg="1"/>
      <p:bldP spid="4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Outline: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840" y="4327549"/>
            <a:ext cx="2880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 pitchFamily="2" charset="2"/>
              </a:rPr>
              <a:t>PART IV : Transmutation </a:t>
            </a:r>
          </a:p>
          <a:p>
            <a:r>
              <a:rPr lang="fr-FR" dirty="0">
                <a:sym typeface="Wingdings" pitchFamily="2" charset="2"/>
              </a:rPr>
              <a:t>	</a:t>
            </a:r>
            <a:r>
              <a:rPr lang="fr-FR" dirty="0" smtClean="0">
                <a:sym typeface="Wingdings" pitchFamily="2" charset="2"/>
              </a:rPr>
              <a:t>- Fission </a:t>
            </a:r>
            <a:r>
              <a:rPr lang="fr-FR" dirty="0" err="1" smtClean="0">
                <a:sym typeface="Wingdings" pitchFamily="2" charset="2"/>
              </a:rPr>
              <a:t>products</a:t>
            </a:r>
            <a:endParaRPr lang="fr-FR" dirty="0" smtClean="0">
              <a:sym typeface="Wingdings" pitchFamily="2" charset="2"/>
            </a:endParaRPr>
          </a:p>
          <a:p>
            <a:r>
              <a:rPr lang="fr-FR" dirty="0">
                <a:sym typeface="Wingdings" pitchFamily="2" charset="2"/>
              </a:rPr>
              <a:t>	</a:t>
            </a:r>
            <a:r>
              <a:rPr lang="fr-FR" dirty="0" smtClean="0">
                <a:sym typeface="Wingdings" pitchFamily="2" charset="2"/>
              </a:rPr>
              <a:t>- </a:t>
            </a:r>
            <a:r>
              <a:rPr lang="fr-FR" dirty="0" err="1" smtClean="0">
                <a:sym typeface="Wingdings" pitchFamily="2" charset="2"/>
              </a:rPr>
              <a:t>Minor</a:t>
            </a:r>
            <a:r>
              <a:rPr lang="fr-FR" dirty="0" smtClean="0">
                <a:sym typeface="Wingdings" pitchFamily="2" charset="2"/>
              </a:rPr>
              <a:t> actinides</a:t>
            </a:r>
          </a:p>
        </p:txBody>
      </p:sp>
      <p:sp>
        <p:nvSpPr>
          <p:cNvPr id="5" name="Rectangle 4"/>
          <p:cNvSpPr/>
          <p:nvPr/>
        </p:nvSpPr>
        <p:spPr>
          <a:xfrm>
            <a:off x="-21272" y="430590"/>
            <a:ext cx="90852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u="sng" dirty="0" smtClean="0">
                <a:solidFill>
                  <a:schemeClr val="tx2"/>
                </a:solidFill>
              </a:rPr>
              <a:t>Take home messages :</a:t>
            </a:r>
          </a:p>
          <a:p>
            <a:endParaRPr lang="en-US" i="1" u="sng" dirty="0" smtClean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  <a:sym typeface="Wingdings" pitchFamily="2" charset="2"/>
              </a:rPr>
              <a:t>Plutonium can be either the most painful waste, either a valuable matter</a:t>
            </a:r>
          </a:p>
          <a:p>
            <a:pPr marL="1200150" lvl="2" indent="-285750">
              <a:buFont typeface="Wingdings"/>
              <a:buChar char="à"/>
            </a:pPr>
            <a:r>
              <a:rPr lang="en-US" i="1" dirty="0" smtClean="0">
                <a:solidFill>
                  <a:schemeClr val="tx2"/>
                </a:solidFill>
                <a:sym typeface="Wingdings" pitchFamily="2" charset="2"/>
              </a:rPr>
              <a:t>Its definition would considerably change the game of waste management</a:t>
            </a:r>
          </a:p>
          <a:p>
            <a:pPr marL="1200150" lvl="2" indent="-285750">
              <a:buFont typeface="Wingdings"/>
              <a:buChar char="à"/>
            </a:pPr>
            <a:r>
              <a:rPr lang="en-US" i="1" dirty="0" smtClean="0">
                <a:solidFill>
                  <a:schemeClr val="tx2"/>
                </a:solidFill>
                <a:sym typeface="Wingdings" pitchFamily="2" charset="2"/>
              </a:rPr>
              <a:t>The valorization of plutonium into </a:t>
            </a:r>
            <a:r>
              <a:rPr lang="en-US" i="1" dirty="0" err="1" smtClean="0">
                <a:solidFill>
                  <a:schemeClr val="tx2"/>
                </a:solidFill>
                <a:sym typeface="Wingdings" pitchFamily="2" charset="2"/>
              </a:rPr>
              <a:t>Mox</a:t>
            </a:r>
            <a:r>
              <a:rPr lang="en-US" i="1" dirty="0" smtClean="0">
                <a:solidFill>
                  <a:schemeClr val="tx2"/>
                </a:solidFill>
                <a:sym typeface="Wingdings" pitchFamily="2" charset="2"/>
              </a:rPr>
              <a:t> fuel make sense if and only if there a development of GEN-IV reactors</a:t>
            </a:r>
          </a:p>
          <a:p>
            <a:pPr marL="1200150" lvl="2" indent="-285750">
              <a:buFont typeface="Wingdings"/>
              <a:buChar char="à"/>
            </a:pPr>
            <a:endParaRPr lang="en-US" i="1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An urgent need of GEN-IV reactors implies a huge increase of nuclear power !</a:t>
            </a:r>
          </a:p>
          <a:p>
            <a:pPr marL="1200150" lvl="2" indent="-285750">
              <a:buFont typeface="Wingdings"/>
              <a:buChar char="à"/>
            </a:pPr>
            <a:r>
              <a:rPr lang="en-US" i="1" dirty="0" smtClean="0">
                <a:solidFill>
                  <a:schemeClr val="tx2"/>
                </a:solidFill>
                <a:sym typeface="Wingdings" pitchFamily="2" charset="2"/>
              </a:rPr>
              <a:t>Drastically means more than a factor 4 </a:t>
            </a:r>
          </a:p>
          <a:p>
            <a:pPr lvl="1"/>
            <a:endParaRPr lang="en-US" i="1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If the plutonium is a valuable matter, what can be done for other radiotoxic elements </a:t>
            </a:r>
            <a:endParaRPr lang="en-US" i="1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1200150" lvl="2" indent="-285750">
              <a:buFont typeface="Wingdings"/>
              <a:buChar char="à"/>
            </a:pPr>
            <a:endParaRPr lang="en-US" i="1" dirty="0">
              <a:solidFill>
                <a:schemeClr val="tx2"/>
              </a:solidFill>
              <a:sym typeface="Wingdings" pitchFamily="2" charset="2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4355976" y="3643758"/>
            <a:ext cx="4708024" cy="3214242"/>
            <a:chOff x="803842" y="1735988"/>
            <a:chExt cx="6089644" cy="3845260"/>
          </a:xfrm>
        </p:grpSpPr>
        <p:pic>
          <p:nvPicPr>
            <p:cNvPr id="7" name="Picture 2" descr="C:\Users\doligez.IPN\TAF\Présentation\Figure\RadioUOX50GWjt@5ans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52" t="13130" r="8019" b="9728"/>
            <a:stretch/>
          </p:blipFill>
          <p:spPr bwMode="auto">
            <a:xfrm>
              <a:off x="1292332" y="1735988"/>
              <a:ext cx="5601154" cy="3845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ZoneTexte 7"/>
            <p:cNvSpPr txBox="1"/>
            <p:nvPr/>
          </p:nvSpPr>
          <p:spPr>
            <a:xfrm>
              <a:off x="2862404" y="4928926"/>
              <a:ext cx="2342018" cy="46976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/>
                <a:t>Time in year </a:t>
              </a:r>
              <a:endParaRPr lang="en-US" sz="1600" i="1" dirty="0"/>
            </a:p>
          </p:txBody>
        </p:sp>
        <p:sp>
          <p:nvSpPr>
            <p:cNvPr id="9" name="ZoneTexte 8"/>
            <p:cNvSpPr txBox="1"/>
            <p:nvPr/>
          </p:nvSpPr>
          <p:spPr>
            <a:xfrm rot="16200000">
              <a:off x="-317538" y="3130343"/>
              <a:ext cx="2744900" cy="502139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err="1" smtClean="0"/>
                <a:t>Radiotoxicity</a:t>
              </a:r>
              <a:r>
                <a:rPr lang="en-US" sz="1600" i="1" dirty="0" smtClean="0"/>
                <a:t> (</a:t>
              </a:r>
              <a:r>
                <a:rPr lang="en-US" sz="1600" i="1" dirty="0" err="1" smtClean="0"/>
                <a:t>u.a</a:t>
              </a:r>
              <a:r>
                <a:rPr lang="en-US" sz="1600" i="1" dirty="0" smtClean="0"/>
                <a:t>.)</a:t>
              </a:r>
              <a:endParaRPr lang="en-US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1097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Transmutation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-3449" y="404664"/>
            <a:ext cx="87519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transmutation = recycling nuclei in reactors to make them disappear by nuclear reactions</a:t>
            </a:r>
          </a:p>
          <a:p>
            <a:endParaRPr lang="en-US" sz="1600" dirty="0"/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baseline="30000" dirty="0" smtClean="0"/>
              <a:t>99</a:t>
            </a:r>
            <a:r>
              <a:rPr lang="en-US" sz="1600" dirty="0" smtClean="0"/>
              <a:t>Tc (210 000 y) + n</a:t>
            </a:r>
            <a:r>
              <a:rPr lang="en-US" sz="1600" dirty="0"/>
              <a:t>	</a:t>
            </a:r>
            <a:r>
              <a:rPr lang="en-US" sz="1600" baseline="30000" dirty="0" smtClean="0">
                <a:sym typeface="Wingdings" pitchFamily="2" charset="2"/>
              </a:rPr>
              <a:t>100</a:t>
            </a:r>
            <a:r>
              <a:rPr lang="en-US" sz="1600" dirty="0" smtClean="0">
                <a:sym typeface="Wingdings" pitchFamily="2" charset="2"/>
              </a:rPr>
              <a:t>Tc	         </a:t>
            </a:r>
            <a:r>
              <a:rPr lang="en-US" sz="1600" baseline="30000" dirty="0" smtClean="0">
                <a:sym typeface="Wingdings" pitchFamily="2" charset="2"/>
              </a:rPr>
              <a:t>100</a:t>
            </a:r>
            <a:r>
              <a:rPr lang="en-US" sz="1600" dirty="0" smtClean="0">
                <a:sym typeface="Wingdings" pitchFamily="2" charset="2"/>
              </a:rPr>
              <a:t>Ru (stable)</a:t>
            </a:r>
          </a:p>
          <a:p>
            <a:pPr marL="1200150" lvl="2" indent="-285750">
              <a:buFont typeface="Wingdings" pitchFamily="2" charset="2"/>
              <a:buChar char="Ø"/>
            </a:pPr>
            <a:endParaRPr lang="en-US" sz="1600" dirty="0">
              <a:sym typeface="Wingdings" pitchFamily="2" charset="2"/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baseline="30000" dirty="0" smtClean="0">
                <a:sym typeface="Wingdings" pitchFamily="2" charset="2"/>
              </a:rPr>
              <a:t>135</a:t>
            </a:r>
            <a:r>
              <a:rPr lang="en-US" sz="1600" dirty="0" smtClean="0">
                <a:sym typeface="Wingdings" pitchFamily="2" charset="2"/>
              </a:rPr>
              <a:t>Cs (2.3 .10</a:t>
            </a:r>
            <a:r>
              <a:rPr lang="en-US" sz="1600" baseline="30000" dirty="0" smtClean="0">
                <a:sym typeface="Wingdings" pitchFamily="2" charset="2"/>
              </a:rPr>
              <a:t>6</a:t>
            </a:r>
            <a:r>
              <a:rPr lang="en-US" sz="1600" dirty="0" smtClean="0">
                <a:sym typeface="Wingdings" pitchFamily="2" charset="2"/>
              </a:rPr>
              <a:t> y) +n 	</a:t>
            </a:r>
            <a:r>
              <a:rPr lang="en-US" sz="1600" baseline="30000" dirty="0">
                <a:sym typeface="Wingdings" pitchFamily="2" charset="2"/>
              </a:rPr>
              <a:t> </a:t>
            </a:r>
            <a:r>
              <a:rPr lang="en-US" sz="1600" baseline="30000" dirty="0" smtClean="0">
                <a:sym typeface="Wingdings" pitchFamily="2" charset="2"/>
              </a:rPr>
              <a:t>136</a:t>
            </a:r>
            <a:r>
              <a:rPr lang="en-US" sz="1600" dirty="0" smtClean="0">
                <a:sym typeface="Wingdings" pitchFamily="2" charset="2"/>
              </a:rPr>
              <a:t>Cs 	             </a:t>
            </a:r>
            <a:r>
              <a:rPr lang="en-US" sz="1600" baseline="30000" dirty="0" smtClean="0">
                <a:sym typeface="Wingdings" pitchFamily="2" charset="2"/>
              </a:rPr>
              <a:t> 136</a:t>
            </a:r>
            <a:r>
              <a:rPr lang="en-US" sz="1600" dirty="0" smtClean="0">
                <a:sym typeface="Wingdings" pitchFamily="2" charset="2"/>
              </a:rPr>
              <a:t>Ba (stable) 	 </a:t>
            </a:r>
          </a:p>
          <a:p>
            <a:pPr marL="1200150" lvl="2" indent="-285750">
              <a:buFont typeface="Wingdings" pitchFamily="2" charset="2"/>
              <a:buChar char="Ø"/>
            </a:pPr>
            <a:endParaRPr lang="en-US" sz="1600" dirty="0">
              <a:sym typeface="Wingdings" pitchFamily="2" charset="2"/>
            </a:endParaRPr>
          </a:p>
          <a:p>
            <a:pPr marL="1200150" lvl="2" indent="-285750">
              <a:buFont typeface="Wingdings" pitchFamily="2" charset="2"/>
              <a:buChar char="Ø"/>
            </a:pPr>
            <a:r>
              <a:rPr lang="en-US" sz="1600" baseline="30000" dirty="0" smtClean="0">
                <a:solidFill>
                  <a:srgbClr val="C00000"/>
                </a:solidFill>
                <a:sym typeface="Wingdings" pitchFamily="2" charset="2"/>
              </a:rPr>
              <a:t>133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Cs (stable) + 2 n 	</a:t>
            </a:r>
            <a:r>
              <a:rPr lang="en-US" sz="1600" baseline="30000" dirty="0">
                <a:solidFill>
                  <a:srgbClr val="C00000"/>
                </a:solidFill>
                <a:sym typeface="Wingdings" pitchFamily="2" charset="2"/>
              </a:rPr>
              <a:t> 135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Cs (2.3 .10</a:t>
            </a:r>
            <a:r>
              <a:rPr lang="en-US" sz="1600" baseline="30000" dirty="0">
                <a:solidFill>
                  <a:srgbClr val="C00000"/>
                </a:solidFill>
                <a:sym typeface="Wingdings" pitchFamily="2" charset="2"/>
              </a:rPr>
              <a:t>6</a:t>
            </a:r>
            <a:r>
              <a:rPr lang="en-US" sz="1600" dirty="0">
                <a:solidFill>
                  <a:srgbClr val="C00000"/>
                </a:solidFill>
                <a:sym typeface="Wingdings" pitchFamily="2" charset="2"/>
              </a:rPr>
              <a:t> y) </a:t>
            </a:r>
            <a:r>
              <a:rPr lang="en-US" sz="1600" dirty="0" smtClean="0"/>
              <a:t>	 </a:t>
            </a:r>
            <a:endParaRPr lang="en-US" sz="1600" dirty="0"/>
          </a:p>
        </p:txBody>
      </p:sp>
      <p:cxnSp>
        <p:nvCxnSpPr>
          <p:cNvPr id="3" name="Connecteur droit avec flèche 2"/>
          <p:cNvCxnSpPr/>
          <p:nvPr/>
        </p:nvCxnSpPr>
        <p:spPr>
          <a:xfrm>
            <a:off x="2987824" y="1085394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>
            <a:off x="4161910" y="1058675"/>
            <a:ext cx="8426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4145581" y="727829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β</a:t>
            </a:r>
            <a:r>
              <a:rPr lang="fr-FR" sz="1600" dirty="0" smtClean="0"/>
              <a:t>- (15s)</a:t>
            </a:r>
            <a:endParaRPr lang="fr-FR" sz="1600" dirty="0"/>
          </a:p>
        </p:txBody>
      </p:sp>
      <p:cxnSp>
        <p:nvCxnSpPr>
          <p:cNvPr id="70" name="Connecteur droit avec flèche 69"/>
          <p:cNvCxnSpPr/>
          <p:nvPr/>
        </p:nvCxnSpPr>
        <p:spPr>
          <a:xfrm>
            <a:off x="4383004" y="1556792"/>
            <a:ext cx="84269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ZoneTexte 70"/>
          <p:cNvSpPr txBox="1"/>
          <p:nvPr/>
        </p:nvSpPr>
        <p:spPr>
          <a:xfrm>
            <a:off x="4534322" y="1218783"/>
            <a:ext cx="540060" cy="338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/>
              <a:t>β</a:t>
            </a:r>
            <a:r>
              <a:rPr lang="fr-FR" sz="1600" dirty="0" smtClean="0"/>
              <a:t>-</a:t>
            </a:r>
            <a:endParaRPr lang="fr-FR" sz="1600" dirty="0"/>
          </a:p>
        </p:txBody>
      </p:sp>
      <p:cxnSp>
        <p:nvCxnSpPr>
          <p:cNvPr id="72" name="Connecteur droit avec flèche 71"/>
          <p:cNvCxnSpPr/>
          <p:nvPr/>
        </p:nvCxnSpPr>
        <p:spPr>
          <a:xfrm>
            <a:off x="3059832" y="1556792"/>
            <a:ext cx="50405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>
            <a:off x="2990021" y="2037827"/>
            <a:ext cx="573867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ZoneTexte 73"/>
              <p:cNvSpPr txBox="1"/>
              <p:nvPr/>
            </p:nvSpPr>
            <p:spPr>
              <a:xfrm>
                <a:off x="2478229" y="2666738"/>
                <a:ext cx="5683841" cy="618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𝜙</m:t>
                      </m:r>
                      <m:r>
                        <a:rPr lang="fr-FR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r>
                        <a:rPr lang="fr-FR" b="0" i="1" smtClean="0">
                          <a:latin typeface="Cambria Math"/>
                        </a:rPr>
                        <m:t>𝑃𝑟𝑜𝑑𝑢𝑐𝑡𝑖𝑜𝑛</m:t>
                      </m:r>
                      <m:r>
                        <a:rPr lang="fr-FR" b="0" i="1" smtClean="0">
                          <a:latin typeface="Cambria Math"/>
                        </a:rPr>
                        <m:t> </m:t>
                      </m:r>
                      <m:r>
                        <a:rPr lang="fr-FR" b="0" i="1" smtClean="0">
                          <a:latin typeface="Cambria Math"/>
                        </a:rPr>
                        <m:t>𝑏𝑦</m:t>
                      </m:r>
                      <m:r>
                        <a:rPr lang="fr-FR" b="0" i="1" smtClean="0">
                          <a:latin typeface="Cambria Math"/>
                        </a:rPr>
                        <m:t> </m:t>
                      </m:r>
                      <m:r>
                        <a:rPr lang="fr-FR" b="0" i="1" smtClean="0">
                          <a:latin typeface="Cambria Math"/>
                        </a:rPr>
                        <m:t>𝑓𝑖𝑠𝑠𝑖𝑜𝑛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4" name="ZoneTexte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229" y="2666738"/>
                <a:ext cx="5683841" cy="6182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ZoneTexte 77"/>
          <p:cNvSpPr txBox="1"/>
          <p:nvPr/>
        </p:nvSpPr>
        <p:spPr>
          <a:xfrm>
            <a:off x="-3448" y="2806584"/>
            <a:ext cx="2993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A look on the evolution	 </a:t>
            </a:r>
            <a:endParaRPr lang="en-US" sz="1600" dirty="0"/>
          </a:p>
        </p:txBody>
      </p:sp>
      <p:cxnSp>
        <p:nvCxnSpPr>
          <p:cNvPr id="79" name="Connecteur droit avec flèche 78"/>
          <p:cNvCxnSpPr/>
          <p:nvPr/>
        </p:nvCxnSpPr>
        <p:spPr>
          <a:xfrm>
            <a:off x="244263" y="6405736"/>
            <a:ext cx="3744416" cy="0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/>
          <p:nvPr/>
        </p:nvCxnSpPr>
        <p:spPr>
          <a:xfrm flipV="1">
            <a:off x="316271" y="3525416"/>
            <a:ext cx="0" cy="3028528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ZoneTexte 80"/>
              <p:cNvSpPr txBox="1"/>
              <p:nvPr/>
            </p:nvSpPr>
            <p:spPr>
              <a:xfrm>
                <a:off x="3631985" y="6438528"/>
                <a:ext cx="48032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𝑇𝑖𝑚𝑒</m:t>
                      </m:r>
                    </m:oMath>
                  </m:oMathPara>
                </a14:m>
                <a:endParaRPr lang="fr-FR" sz="15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1" name="ZoneTexte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1985" y="6438528"/>
                <a:ext cx="480324" cy="230832"/>
              </a:xfrm>
              <a:prstGeom prst="rect">
                <a:avLst/>
              </a:prstGeom>
              <a:blipFill rotWithShape="1">
                <a:blip r:embed="rId3"/>
                <a:stretch>
                  <a:fillRect l="-12658" r="-2532" b="-5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ZoneTexte 138"/>
              <p:cNvSpPr txBox="1"/>
              <p:nvPr/>
            </p:nvSpPr>
            <p:spPr>
              <a:xfrm>
                <a:off x="107504" y="3429587"/>
                <a:ext cx="189026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fr-FR" sz="15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9" name="ZoneTexte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429587"/>
                <a:ext cx="189026" cy="230832"/>
              </a:xfrm>
              <a:prstGeom prst="rect">
                <a:avLst/>
              </a:prstGeom>
              <a:blipFill rotWithShape="1">
                <a:blip r:embed="rId4"/>
                <a:stretch>
                  <a:fillRect l="-32258" r="-12903" b="-540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Connecteur droit 4"/>
          <p:cNvCxnSpPr/>
          <p:nvPr/>
        </p:nvCxnSpPr>
        <p:spPr>
          <a:xfrm flipV="1">
            <a:off x="316271" y="5558760"/>
            <a:ext cx="2880320" cy="849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/>
          <p:cNvCxnSpPr/>
          <p:nvPr/>
        </p:nvCxnSpPr>
        <p:spPr>
          <a:xfrm flipV="1">
            <a:off x="279719" y="4709470"/>
            <a:ext cx="2880320" cy="849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eur droit 140"/>
          <p:cNvCxnSpPr/>
          <p:nvPr/>
        </p:nvCxnSpPr>
        <p:spPr>
          <a:xfrm flipV="1">
            <a:off x="335351" y="4284825"/>
            <a:ext cx="2861240" cy="4246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141"/>
          <p:cNvCxnSpPr/>
          <p:nvPr/>
        </p:nvCxnSpPr>
        <p:spPr>
          <a:xfrm>
            <a:off x="316271" y="5558760"/>
            <a:ext cx="288032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Connecteur droit 142"/>
          <p:cNvCxnSpPr/>
          <p:nvPr/>
        </p:nvCxnSpPr>
        <p:spPr>
          <a:xfrm>
            <a:off x="316271" y="4709470"/>
            <a:ext cx="288032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eur droit 143"/>
          <p:cNvCxnSpPr/>
          <p:nvPr/>
        </p:nvCxnSpPr>
        <p:spPr>
          <a:xfrm>
            <a:off x="279719" y="4284825"/>
            <a:ext cx="288032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144"/>
          <p:cNvCxnSpPr/>
          <p:nvPr/>
        </p:nvCxnSpPr>
        <p:spPr>
          <a:xfrm flipV="1">
            <a:off x="340508" y="4072502"/>
            <a:ext cx="2856083" cy="2123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eur droit 145"/>
          <p:cNvCxnSpPr/>
          <p:nvPr/>
        </p:nvCxnSpPr>
        <p:spPr>
          <a:xfrm>
            <a:off x="325811" y="4072502"/>
            <a:ext cx="288032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eur droit 147"/>
          <p:cNvCxnSpPr/>
          <p:nvPr/>
        </p:nvCxnSpPr>
        <p:spPr>
          <a:xfrm flipV="1">
            <a:off x="296530" y="3933056"/>
            <a:ext cx="2909601" cy="139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eur droit avec flèche 148"/>
          <p:cNvCxnSpPr/>
          <p:nvPr/>
        </p:nvCxnSpPr>
        <p:spPr>
          <a:xfrm>
            <a:off x="4685641" y="6389008"/>
            <a:ext cx="3744416" cy="0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eur droit avec flèche 149"/>
          <p:cNvCxnSpPr/>
          <p:nvPr/>
        </p:nvCxnSpPr>
        <p:spPr>
          <a:xfrm flipV="1">
            <a:off x="4757649" y="3508688"/>
            <a:ext cx="0" cy="3028528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1" name="ZoneTexte 150"/>
              <p:cNvSpPr txBox="1"/>
              <p:nvPr/>
            </p:nvSpPr>
            <p:spPr>
              <a:xfrm>
                <a:off x="8073363" y="6421800"/>
                <a:ext cx="480324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𝑇𝑖𝑚𝑒</m:t>
                      </m:r>
                    </m:oMath>
                  </m:oMathPara>
                </a14:m>
                <a:endParaRPr lang="fr-FR" sz="15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1" name="ZoneTexte 1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363" y="6421800"/>
                <a:ext cx="480324" cy="230832"/>
              </a:xfrm>
              <a:prstGeom prst="rect">
                <a:avLst/>
              </a:prstGeom>
              <a:blipFill rotWithShape="1">
                <a:blip r:embed="rId5"/>
                <a:stretch>
                  <a:fillRect l="-12658" r="-2532" b="-5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ZoneTexte 151"/>
              <p:cNvSpPr txBox="1"/>
              <p:nvPr/>
            </p:nvSpPr>
            <p:spPr>
              <a:xfrm>
                <a:off x="4548882" y="3412859"/>
                <a:ext cx="189026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5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𝑁</m:t>
                      </m:r>
                    </m:oMath>
                  </m:oMathPara>
                </a14:m>
                <a:endParaRPr lang="fr-FR" sz="15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2" name="ZoneTexte 1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882" y="3412859"/>
                <a:ext cx="189026" cy="230832"/>
              </a:xfrm>
              <a:prstGeom prst="rect">
                <a:avLst/>
              </a:prstGeom>
              <a:blipFill rotWithShape="1">
                <a:blip r:embed="rId6"/>
                <a:stretch>
                  <a:fillRect l="-32258" r="-12903" b="-26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2" name="Connecteur droit 161"/>
          <p:cNvCxnSpPr/>
          <p:nvPr/>
        </p:nvCxnSpPr>
        <p:spPr>
          <a:xfrm>
            <a:off x="4757649" y="3933056"/>
            <a:ext cx="4206839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Forme libre 162"/>
          <p:cNvSpPr/>
          <p:nvPr/>
        </p:nvSpPr>
        <p:spPr>
          <a:xfrm>
            <a:off x="4757648" y="3933057"/>
            <a:ext cx="4206839" cy="2455952"/>
          </a:xfrm>
          <a:custGeom>
            <a:avLst/>
            <a:gdLst>
              <a:gd name="connsiteX0" fmla="*/ 0 w 3462866"/>
              <a:gd name="connsiteY0" fmla="*/ 2040467 h 2040467"/>
              <a:gd name="connsiteX1" fmla="*/ 448733 w 3462866"/>
              <a:gd name="connsiteY1" fmla="*/ 787400 h 2040467"/>
              <a:gd name="connsiteX2" fmla="*/ 2201333 w 3462866"/>
              <a:gd name="connsiteY2" fmla="*/ 160867 h 2040467"/>
              <a:gd name="connsiteX3" fmla="*/ 3462866 w 3462866"/>
              <a:gd name="connsiteY3" fmla="*/ 0 h 2040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2866" h="2040467">
                <a:moveTo>
                  <a:pt x="0" y="2040467"/>
                </a:moveTo>
                <a:cubicBezTo>
                  <a:pt x="40922" y="1570567"/>
                  <a:pt x="81844" y="1100667"/>
                  <a:pt x="448733" y="787400"/>
                </a:cubicBezTo>
                <a:cubicBezTo>
                  <a:pt x="815622" y="474133"/>
                  <a:pt x="1698977" y="292100"/>
                  <a:pt x="2201333" y="160867"/>
                </a:cubicBezTo>
                <a:cubicBezTo>
                  <a:pt x="2703689" y="29634"/>
                  <a:pt x="3083277" y="14817"/>
                  <a:pt x="3462866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ZoneTexte 163"/>
              <p:cNvSpPr txBox="1"/>
              <p:nvPr/>
            </p:nvSpPr>
            <p:spPr>
              <a:xfrm>
                <a:off x="7291978" y="3392436"/>
                <a:ext cx="903196" cy="5025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𝑵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𝑷</m:t>
                          </m:r>
                        </m:num>
                        <m:den>
                          <m:r>
                            <a:rPr lang="fr-FR" sz="16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𝝈𝝓</m:t>
                          </m:r>
                        </m:den>
                      </m:f>
                    </m:oMath>
                  </m:oMathPara>
                </a14:m>
                <a:endParaRPr lang="fr-FR" sz="1600" b="1" dirty="0" smtClean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4" name="ZoneTexte 1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1978" y="3392436"/>
                <a:ext cx="903196" cy="5025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Connecteur droit 16"/>
          <p:cNvCxnSpPr>
            <a:stCxn id="163" idx="0"/>
          </p:cNvCxnSpPr>
          <p:nvPr/>
        </p:nvCxnSpPr>
        <p:spPr>
          <a:xfrm flipV="1">
            <a:off x="4757648" y="3894946"/>
            <a:ext cx="316734" cy="2494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ZoneTexte 164"/>
              <p:cNvSpPr txBox="1"/>
              <p:nvPr/>
            </p:nvSpPr>
            <p:spPr>
              <a:xfrm>
                <a:off x="5218692" y="5878484"/>
                <a:ext cx="1441540" cy="5105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𝑻</m:t>
                          </m:r>
                        </m:e>
                        <m:sub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𝒕𝒓𝒂𝒏𝒔</m:t>
                          </m:r>
                        </m:sub>
                      </m:sSub>
                      <m:r>
                        <a:rPr lang="fr-FR" sz="16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𝑳𝒏</m:t>
                          </m:r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fr-FR" sz="16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fr-FR" sz="16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𝝈𝝓</m:t>
                          </m:r>
                        </m:den>
                      </m:f>
                    </m:oMath>
                  </m:oMathPara>
                </a14:m>
                <a:endParaRPr lang="fr-FR" sz="1600" b="1" dirty="0" smtClean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65" name="ZoneTexte 1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8692" y="5878484"/>
                <a:ext cx="1441540" cy="510524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6" name="Connecteur droit 165"/>
          <p:cNvCxnSpPr/>
          <p:nvPr/>
        </p:nvCxnSpPr>
        <p:spPr>
          <a:xfrm flipV="1">
            <a:off x="5074382" y="3933058"/>
            <a:ext cx="0" cy="245595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899592" y="328498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At reactor level</a:t>
            </a:r>
            <a:endParaRPr lang="en-US" sz="1600" i="1" dirty="0"/>
          </a:p>
        </p:txBody>
      </p:sp>
      <p:sp>
        <p:nvSpPr>
          <p:cNvPr id="167" name="ZoneTexte 166"/>
          <p:cNvSpPr txBox="1"/>
          <p:nvPr/>
        </p:nvSpPr>
        <p:spPr>
          <a:xfrm>
            <a:off x="5320149" y="3321865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At fleet level</a:t>
            </a:r>
            <a:endParaRPr lang="en-US" sz="1600" i="1" dirty="0"/>
          </a:p>
        </p:txBody>
      </p:sp>
      <p:cxnSp>
        <p:nvCxnSpPr>
          <p:cNvPr id="24" name="Connecteur droit 23"/>
          <p:cNvCxnSpPr/>
          <p:nvPr/>
        </p:nvCxnSpPr>
        <p:spPr>
          <a:xfrm flipV="1">
            <a:off x="4737429" y="2693922"/>
            <a:ext cx="335195" cy="628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eur droit 167"/>
          <p:cNvCxnSpPr/>
          <p:nvPr/>
        </p:nvCxnSpPr>
        <p:spPr>
          <a:xfrm flipH="1" flipV="1">
            <a:off x="4737429" y="2693922"/>
            <a:ext cx="335195" cy="62891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59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139" grpId="0"/>
      <p:bldP spid="151" grpId="0"/>
      <p:bldP spid="152" grpId="0"/>
      <p:bldP spid="163" grpId="0" animBg="1"/>
      <p:bldP spid="164" grpId="0"/>
      <p:bldP spid="165" grpId="0"/>
      <p:bldP spid="22" grpId="0"/>
      <p:bldP spid="16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Transmutation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0" y="488395"/>
            <a:ext cx="8751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 smtClean="0"/>
              <a:t>Principle </a:t>
            </a:r>
            <a:r>
              <a:rPr lang="en-US" dirty="0" smtClean="0"/>
              <a:t>contributors</a:t>
            </a:r>
            <a:r>
              <a:rPr lang="en-US" sz="1600" dirty="0" smtClean="0"/>
              <a:t> for radioactive pollution :	 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5534309"/>
                  </p:ext>
                </p:extLst>
              </p:nvPr>
            </p:nvGraphicFramePr>
            <p:xfrm>
              <a:off x="287524" y="980728"/>
              <a:ext cx="8568952" cy="2672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  <a:gridCol w="1260140"/>
                    <a:gridCol w="1404156"/>
                    <a:gridCol w="1224136"/>
                    <a:gridCol w="1224136"/>
                    <a:gridCol w="1224136"/>
                    <a:gridCol w="1224136"/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Isotope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Quantities</a:t>
                          </a:r>
                          <a:r>
                            <a:rPr lang="en-US" sz="1800" baseline="0" noProof="0" dirty="0" smtClean="0"/>
                            <a:t> produced in PWR (kg/</a:t>
                          </a:r>
                          <a:r>
                            <a:rPr lang="en-US" sz="1800" baseline="0" noProof="0" dirty="0" err="1" smtClean="0"/>
                            <a:t>Twhe</a:t>
                          </a:r>
                          <a:r>
                            <a:rPr lang="en-US" sz="1800" baseline="0" noProof="0" dirty="0" smtClean="0"/>
                            <a:t>)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Radio-active</a:t>
                          </a:r>
                          <a:r>
                            <a:rPr lang="en-US" sz="1800" b="1" baseline="0" noProof="0" dirty="0" smtClean="0">
                              <a:solidFill>
                                <a:schemeClr val="bg1"/>
                              </a:solidFill>
                            </a:rPr>
                            <a:t> decay (years)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Cross section </a:t>
                          </a:r>
                          <a14:m>
                            <m:oMath xmlns:m="http://schemas.openxmlformats.org/officeDocument/2006/math">
                              <m:r>
                                <a:rPr lang="fr-FR" sz="1800" b="1" i="1" noProof="0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𝝈</m:t>
                              </m:r>
                            </m:oMath>
                          </a14:m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 (barns)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1800" b="1" i="1" noProof="0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1" i="1" noProof="0" smtClean="0">
                                      <a:latin typeface="Cambria Math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fr-FR" sz="1800" b="1" i="1" noProof="0" smtClean="0">
                                      <a:latin typeface="Cambria Math"/>
                                    </a:rPr>
                                    <m:t>𝑻𝒓𝒂𝒏𝒔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noProof="0" dirty="0" smtClean="0"/>
                            <a:t> (years)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Fast spectrum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thermal</a:t>
                          </a:r>
                          <a:r>
                            <a:rPr lang="en-US" sz="1800" b="1" baseline="0" noProof="0" dirty="0" smtClean="0">
                              <a:solidFill>
                                <a:schemeClr val="bg1"/>
                              </a:solidFill>
                            </a:rPr>
                            <a:t> spectrum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Fast spectrum 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Thermal spectrum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79 Se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0.02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6.5 .10</a:t>
                          </a:r>
                          <a:r>
                            <a:rPr lang="en-US" sz="1800" baseline="30000" noProof="0" dirty="0" smtClean="0"/>
                            <a:t>4</a:t>
                          </a:r>
                          <a:endParaRPr lang="en-US" sz="1800" baseline="300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0.03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0.1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730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2200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99 </a:t>
                          </a:r>
                          <a:r>
                            <a:rPr lang="en-US" sz="1800" noProof="0" dirty="0" err="1" smtClean="0"/>
                            <a:t>Tc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2.9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noProof="0" dirty="0" smtClean="0"/>
                            <a:t>1.5 .10</a:t>
                          </a:r>
                          <a:r>
                            <a:rPr lang="en-US" sz="1800" baseline="30000" noProof="0" dirty="0" smtClean="0"/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0.2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4.3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110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tx1"/>
                              </a:solidFill>
                            </a:rPr>
                            <a:t>51</a:t>
                          </a:r>
                          <a:endParaRPr lang="en-US" sz="1800" b="1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129 I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0.66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noProof="0" dirty="0" smtClean="0"/>
                            <a:t>1.6 .10</a:t>
                          </a:r>
                          <a:r>
                            <a:rPr lang="en-US" sz="1800" baseline="30000" noProof="0" dirty="0" smtClean="0"/>
                            <a:t>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0.14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4.3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160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tx1"/>
                              </a:solidFill>
                            </a:rPr>
                            <a:t>51</a:t>
                          </a:r>
                          <a:endParaRPr lang="en-US" sz="1800" b="1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135 Cs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1.4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noProof="0" dirty="0" smtClean="0"/>
                            <a:t>2.3 .10</a:t>
                          </a:r>
                          <a:r>
                            <a:rPr lang="en-US" sz="1800" baseline="30000" noProof="0" dirty="0" smtClean="0"/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0.07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0.07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310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170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au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5534309"/>
                  </p:ext>
                </p:extLst>
              </p:nvPr>
            </p:nvGraphicFramePr>
            <p:xfrm>
              <a:off x="287524" y="980728"/>
              <a:ext cx="8568952" cy="26720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8112"/>
                    <a:gridCol w="1260140"/>
                    <a:gridCol w="1404156"/>
                    <a:gridCol w="1224136"/>
                    <a:gridCol w="1224136"/>
                    <a:gridCol w="1224136"/>
                    <a:gridCol w="1224136"/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Isotope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Quantities</a:t>
                          </a:r>
                          <a:r>
                            <a:rPr lang="en-US" sz="1800" baseline="0" noProof="0" dirty="0" smtClean="0"/>
                            <a:t> produced in PWR (kg/</a:t>
                          </a:r>
                          <a:r>
                            <a:rPr lang="en-US" sz="1800" baseline="0" noProof="0" dirty="0" err="1" smtClean="0"/>
                            <a:t>Twhe</a:t>
                          </a:r>
                          <a:r>
                            <a:rPr lang="en-US" sz="1800" baseline="0" noProof="0" dirty="0" smtClean="0"/>
                            <a:t>)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Radio-active</a:t>
                          </a:r>
                          <a:r>
                            <a:rPr lang="en-US" sz="1800" b="1" baseline="0" noProof="0" dirty="0" smtClean="0">
                              <a:solidFill>
                                <a:schemeClr val="bg1"/>
                              </a:solidFill>
                            </a:rPr>
                            <a:t> decay (years)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150374" t="-8197" r="-100249" b="-6442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249751" t="-8197" b="-6442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</a:tr>
                  <a:tr h="817880">
                    <a:tc v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Fast spectrum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thermal</a:t>
                          </a:r>
                          <a:r>
                            <a:rPr lang="en-US" sz="1800" b="1" baseline="0" noProof="0" dirty="0" smtClean="0">
                              <a:solidFill>
                                <a:schemeClr val="bg1"/>
                              </a:solidFill>
                            </a:rPr>
                            <a:t> spectrum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Fast spectrum 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bg1"/>
                              </a:solidFill>
                            </a:rPr>
                            <a:t>Thermal spectrum</a:t>
                          </a:r>
                          <a:endParaRPr lang="en-US" sz="18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solidFill>
                          <a:schemeClr val="accent1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79 Se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0.02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6.5 .10</a:t>
                          </a:r>
                          <a:r>
                            <a:rPr lang="en-US" sz="1800" baseline="30000" noProof="0" dirty="0" smtClean="0"/>
                            <a:t>4</a:t>
                          </a:r>
                          <a:endParaRPr lang="en-US" sz="1800" baseline="300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0.03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0.1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730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2200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99 </a:t>
                          </a:r>
                          <a:r>
                            <a:rPr lang="en-US" sz="1800" noProof="0" dirty="0" err="1" smtClean="0"/>
                            <a:t>Tc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2.9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noProof="0" dirty="0" smtClean="0"/>
                            <a:t>1.5 .10</a:t>
                          </a:r>
                          <a:r>
                            <a:rPr lang="en-US" sz="1800" baseline="30000" noProof="0" dirty="0" smtClean="0"/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0.2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4.3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110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tx1"/>
                              </a:solidFill>
                            </a:rPr>
                            <a:t>51</a:t>
                          </a:r>
                          <a:endParaRPr lang="en-US" sz="1800" b="1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129 I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0.66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noProof="0" dirty="0" smtClean="0"/>
                            <a:t>1.6 .10</a:t>
                          </a:r>
                          <a:r>
                            <a:rPr lang="en-US" sz="1800" baseline="30000" noProof="0" dirty="0" smtClean="0"/>
                            <a:t>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0.14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4.3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160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chemeClr val="tx1"/>
                              </a:solidFill>
                            </a:rPr>
                            <a:t>51</a:t>
                          </a:r>
                          <a:endParaRPr lang="en-US" sz="1800" b="1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135 Cs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1.4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noProof="0" dirty="0" smtClean="0"/>
                            <a:t>2.3 .10</a:t>
                          </a:r>
                          <a:r>
                            <a:rPr lang="en-US" sz="1800" baseline="30000" noProof="0" dirty="0" smtClean="0"/>
                            <a:t>6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0.07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noProof="0" dirty="0" smtClean="0"/>
                            <a:t>0.07</a:t>
                          </a:r>
                          <a:endParaRPr lang="en-US" sz="18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310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noProof="0" dirty="0" smtClean="0">
                              <a:solidFill>
                                <a:srgbClr val="C00000"/>
                              </a:solidFill>
                            </a:rPr>
                            <a:t>170</a:t>
                          </a:r>
                          <a:endParaRPr lang="en-US" sz="1800" b="1" noProof="0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36" name="ZoneTexte 35"/>
          <p:cNvSpPr txBox="1"/>
          <p:nvPr/>
        </p:nvSpPr>
        <p:spPr>
          <a:xfrm>
            <a:off x="9520" y="4005064"/>
            <a:ext cx="9134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b="1" dirty="0" smtClean="0">
                <a:sym typeface="Wingdings" pitchFamily="2" charset="2"/>
              </a:rPr>
              <a:t> Only I and </a:t>
            </a:r>
            <a:r>
              <a:rPr lang="en-US" b="1" dirty="0" err="1" smtClean="0">
                <a:sym typeface="Wingdings" pitchFamily="2" charset="2"/>
              </a:rPr>
              <a:t>Tc</a:t>
            </a:r>
            <a:r>
              <a:rPr lang="en-US" b="1" dirty="0" smtClean="0">
                <a:sym typeface="Wingdings" pitchFamily="2" charset="2"/>
              </a:rPr>
              <a:t> transmutation is possible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solution is to recycle fission products in dedicated target (with a special neutron moderation) in a high neutron flux available in fast reactors</a:t>
            </a:r>
          </a:p>
          <a:p>
            <a:endParaRPr lang="en-US" dirty="0" smtClean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No material that could contain iodine that may suffer irradiation have been found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1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Transmutation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ZoneTexte 81"/>
          <p:cNvSpPr txBox="1"/>
          <p:nvPr/>
        </p:nvSpPr>
        <p:spPr>
          <a:xfrm>
            <a:off x="1815534" y="3242287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239</a:t>
            </a:r>
            <a:r>
              <a:rPr lang="fr-FR" sz="1500" dirty="0" smtClean="0"/>
              <a:t>Pu</a:t>
            </a:r>
          </a:p>
        </p:txBody>
      </p:sp>
      <p:sp>
        <p:nvSpPr>
          <p:cNvPr id="83" name="Rectangle 82"/>
          <p:cNvSpPr/>
          <p:nvPr/>
        </p:nvSpPr>
        <p:spPr>
          <a:xfrm>
            <a:off x="1795531" y="3068959"/>
            <a:ext cx="616069" cy="57606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ZoneTexte 83"/>
          <p:cNvSpPr txBox="1"/>
          <p:nvPr/>
        </p:nvSpPr>
        <p:spPr>
          <a:xfrm>
            <a:off x="2637920" y="3242287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240</a:t>
            </a:r>
            <a:r>
              <a:rPr lang="fr-FR" sz="1500" dirty="0" smtClean="0"/>
              <a:t>Pu</a:t>
            </a:r>
          </a:p>
        </p:txBody>
      </p:sp>
      <p:sp>
        <p:nvSpPr>
          <p:cNvPr id="85" name="Rectangle 84"/>
          <p:cNvSpPr/>
          <p:nvPr/>
        </p:nvSpPr>
        <p:spPr>
          <a:xfrm>
            <a:off x="2617917" y="3068959"/>
            <a:ext cx="616069" cy="576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ZoneTexte 85"/>
          <p:cNvSpPr txBox="1"/>
          <p:nvPr/>
        </p:nvSpPr>
        <p:spPr>
          <a:xfrm>
            <a:off x="3470013" y="3242286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241</a:t>
            </a:r>
            <a:r>
              <a:rPr lang="fr-FR" sz="1500" dirty="0" smtClean="0"/>
              <a:t>Pu</a:t>
            </a:r>
          </a:p>
        </p:txBody>
      </p:sp>
      <p:sp>
        <p:nvSpPr>
          <p:cNvPr id="87" name="Rectangle 86"/>
          <p:cNvSpPr/>
          <p:nvPr/>
        </p:nvSpPr>
        <p:spPr>
          <a:xfrm>
            <a:off x="3450010" y="3068958"/>
            <a:ext cx="616069" cy="57606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ZoneTexte 87"/>
          <p:cNvSpPr txBox="1"/>
          <p:nvPr/>
        </p:nvSpPr>
        <p:spPr>
          <a:xfrm>
            <a:off x="4302106" y="3242286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242</a:t>
            </a:r>
            <a:r>
              <a:rPr lang="fr-FR" sz="1500" dirty="0" smtClean="0"/>
              <a:t>Pu</a:t>
            </a:r>
          </a:p>
        </p:txBody>
      </p:sp>
      <p:sp>
        <p:nvSpPr>
          <p:cNvPr id="89" name="Rectangle 88"/>
          <p:cNvSpPr/>
          <p:nvPr/>
        </p:nvSpPr>
        <p:spPr>
          <a:xfrm>
            <a:off x="4282103" y="3068958"/>
            <a:ext cx="616069" cy="576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ZoneTexte 89"/>
          <p:cNvSpPr txBox="1"/>
          <p:nvPr/>
        </p:nvSpPr>
        <p:spPr>
          <a:xfrm>
            <a:off x="2638003" y="2234886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241</a:t>
            </a:r>
            <a:r>
              <a:rPr lang="fr-FR" sz="1500" dirty="0" smtClean="0"/>
              <a:t>Am</a:t>
            </a:r>
          </a:p>
        </p:txBody>
      </p:sp>
      <p:sp>
        <p:nvSpPr>
          <p:cNvPr id="91" name="Rectangle 90"/>
          <p:cNvSpPr/>
          <p:nvPr/>
        </p:nvSpPr>
        <p:spPr>
          <a:xfrm>
            <a:off x="2618000" y="2061558"/>
            <a:ext cx="616069" cy="576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ZoneTexte 91"/>
          <p:cNvSpPr txBox="1"/>
          <p:nvPr/>
        </p:nvSpPr>
        <p:spPr>
          <a:xfrm>
            <a:off x="1001273" y="3242285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238</a:t>
            </a:r>
            <a:r>
              <a:rPr lang="fr-FR" sz="1500" dirty="0" smtClean="0"/>
              <a:t>Pu</a:t>
            </a:r>
          </a:p>
        </p:txBody>
      </p:sp>
      <p:sp>
        <p:nvSpPr>
          <p:cNvPr id="93" name="Rectangle 92"/>
          <p:cNvSpPr/>
          <p:nvPr/>
        </p:nvSpPr>
        <p:spPr>
          <a:xfrm>
            <a:off x="969735" y="3068957"/>
            <a:ext cx="616069" cy="576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ZoneTexte 93"/>
          <p:cNvSpPr txBox="1"/>
          <p:nvPr/>
        </p:nvSpPr>
        <p:spPr>
          <a:xfrm>
            <a:off x="3478480" y="1910708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242</a:t>
            </a:r>
            <a:r>
              <a:rPr lang="fr-FR" sz="1500" dirty="0" smtClean="0"/>
              <a:t>Am</a:t>
            </a:r>
          </a:p>
        </p:txBody>
      </p:sp>
      <p:sp>
        <p:nvSpPr>
          <p:cNvPr id="95" name="Rectangle 94"/>
          <p:cNvSpPr/>
          <p:nvPr/>
        </p:nvSpPr>
        <p:spPr>
          <a:xfrm>
            <a:off x="3458477" y="1737380"/>
            <a:ext cx="616069" cy="5760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3458477" y="2378550"/>
            <a:ext cx="616069" cy="57606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7" name="Groupe 96"/>
          <p:cNvGrpSpPr/>
          <p:nvPr/>
        </p:nvGrpSpPr>
        <p:grpSpPr>
          <a:xfrm>
            <a:off x="3478480" y="2502292"/>
            <a:ext cx="830393" cy="280418"/>
            <a:chOff x="3512348" y="3120638"/>
            <a:chExt cx="830393" cy="280418"/>
          </a:xfrm>
        </p:grpSpPr>
        <p:sp>
          <p:nvSpPr>
            <p:cNvPr id="98" name="ZoneTexte 97"/>
            <p:cNvSpPr txBox="1"/>
            <p:nvPr/>
          </p:nvSpPr>
          <p:spPr>
            <a:xfrm>
              <a:off x="3512348" y="3170224"/>
              <a:ext cx="576064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500" baseline="30000" dirty="0" smtClean="0"/>
                <a:t>242</a:t>
              </a:r>
              <a:r>
                <a:rPr lang="fr-FR" sz="1500" dirty="0" smtClean="0"/>
                <a:t>Am</a:t>
              </a: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3766677" y="3120638"/>
              <a:ext cx="576064" cy="230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fr-FR" sz="1500" baseline="30000" dirty="0" smtClean="0"/>
                <a:t>*</a:t>
              </a:r>
              <a:endParaRPr lang="fr-FR" sz="1500" dirty="0" smtClean="0"/>
            </a:p>
          </p:txBody>
        </p:sp>
      </p:grpSp>
      <p:sp>
        <p:nvSpPr>
          <p:cNvPr id="100" name="ZoneTexte 99"/>
          <p:cNvSpPr txBox="1"/>
          <p:nvPr/>
        </p:nvSpPr>
        <p:spPr>
          <a:xfrm>
            <a:off x="2657923" y="1226062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242</a:t>
            </a:r>
            <a:r>
              <a:rPr lang="fr-FR" sz="1500" dirty="0"/>
              <a:t>C</a:t>
            </a:r>
            <a:r>
              <a:rPr lang="fr-FR" sz="1500" dirty="0" smtClean="0"/>
              <a:t>m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2637920" y="1052734"/>
            <a:ext cx="616069" cy="5760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ZoneTexte 101"/>
          <p:cNvSpPr txBox="1"/>
          <p:nvPr/>
        </p:nvSpPr>
        <p:spPr>
          <a:xfrm>
            <a:off x="3470012" y="1226062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243</a:t>
            </a:r>
            <a:r>
              <a:rPr lang="fr-FR" sz="1500" dirty="0" smtClean="0"/>
              <a:t>Cm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3450009" y="1052734"/>
            <a:ext cx="616069" cy="57606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ZoneTexte 103"/>
          <p:cNvSpPr txBox="1"/>
          <p:nvPr/>
        </p:nvSpPr>
        <p:spPr>
          <a:xfrm>
            <a:off x="4282104" y="1226062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244</a:t>
            </a:r>
            <a:r>
              <a:rPr lang="fr-FR" sz="1500" dirty="0" smtClean="0"/>
              <a:t>Cm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4262101" y="1052734"/>
            <a:ext cx="616069" cy="576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ZoneTexte 105"/>
          <p:cNvSpPr txBox="1"/>
          <p:nvPr/>
        </p:nvSpPr>
        <p:spPr>
          <a:xfrm>
            <a:off x="5094194" y="1226773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245</a:t>
            </a:r>
            <a:r>
              <a:rPr lang="fr-FR" sz="1500" dirty="0" smtClean="0"/>
              <a:t>Cm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5074191" y="1053445"/>
            <a:ext cx="616069" cy="57606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ZoneTexte 107"/>
          <p:cNvSpPr txBox="1"/>
          <p:nvPr/>
        </p:nvSpPr>
        <p:spPr>
          <a:xfrm>
            <a:off x="6752242" y="1199538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dirty="0" smtClean="0"/>
              <a:t>Fission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6372200" y="1026210"/>
            <a:ext cx="1296144" cy="57606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ZoneTexte 109"/>
          <p:cNvSpPr txBox="1"/>
          <p:nvPr/>
        </p:nvSpPr>
        <p:spPr>
          <a:xfrm>
            <a:off x="6628229" y="1910707"/>
            <a:ext cx="8240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dirty="0" smtClean="0"/>
              <a:t>Capture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6392203" y="1737379"/>
            <a:ext cx="1276141" cy="576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ZoneTexte 111"/>
          <p:cNvSpPr txBox="1"/>
          <p:nvPr/>
        </p:nvSpPr>
        <p:spPr>
          <a:xfrm>
            <a:off x="5094194" y="3242286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243</a:t>
            </a:r>
            <a:r>
              <a:rPr lang="fr-FR" sz="1500" dirty="0" smtClean="0"/>
              <a:t>Pu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5074191" y="3068958"/>
            <a:ext cx="616069" cy="5760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4" name="ZoneTexte 113"/>
          <p:cNvSpPr txBox="1"/>
          <p:nvPr/>
        </p:nvSpPr>
        <p:spPr>
          <a:xfrm>
            <a:off x="6412205" y="2618419"/>
            <a:ext cx="1256139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dirty="0" err="1" smtClean="0"/>
              <a:t>Decay</a:t>
            </a:r>
            <a:endParaRPr lang="fr-FR" sz="1500" dirty="0" smtClean="0"/>
          </a:p>
        </p:txBody>
      </p:sp>
      <p:sp>
        <p:nvSpPr>
          <p:cNvPr id="115" name="Rectangle 114"/>
          <p:cNvSpPr/>
          <p:nvPr/>
        </p:nvSpPr>
        <p:spPr>
          <a:xfrm>
            <a:off x="6392203" y="2445091"/>
            <a:ext cx="1276141" cy="5760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6" name="Connecteur droit avec flèche 115"/>
          <p:cNvCxnSpPr>
            <a:stCxn id="93" idx="3"/>
            <a:endCxn id="82" idx="1"/>
          </p:cNvCxnSpPr>
          <p:nvPr/>
        </p:nvCxnSpPr>
        <p:spPr>
          <a:xfrm>
            <a:off x="1585804" y="3356990"/>
            <a:ext cx="229730" cy="71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>
            <a:stCxn id="83" idx="3"/>
            <a:endCxn id="84" idx="1"/>
          </p:cNvCxnSpPr>
          <p:nvPr/>
        </p:nvCxnSpPr>
        <p:spPr>
          <a:xfrm>
            <a:off x="2411600" y="3356992"/>
            <a:ext cx="226320" cy="71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eur droit avec flèche 117"/>
          <p:cNvCxnSpPr>
            <a:stCxn id="85" idx="3"/>
            <a:endCxn id="87" idx="1"/>
          </p:cNvCxnSpPr>
          <p:nvPr/>
        </p:nvCxnSpPr>
        <p:spPr>
          <a:xfrm flipV="1">
            <a:off x="3233986" y="3356991"/>
            <a:ext cx="216024" cy="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eur droit avec flèche 118"/>
          <p:cNvCxnSpPr>
            <a:stCxn id="87" idx="3"/>
            <a:endCxn id="88" idx="1"/>
          </p:cNvCxnSpPr>
          <p:nvPr/>
        </p:nvCxnSpPr>
        <p:spPr>
          <a:xfrm>
            <a:off x="4066079" y="3356991"/>
            <a:ext cx="236027" cy="71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eur droit avec flèche 119"/>
          <p:cNvCxnSpPr>
            <a:stCxn id="89" idx="3"/>
            <a:endCxn id="112" idx="1"/>
          </p:cNvCxnSpPr>
          <p:nvPr/>
        </p:nvCxnSpPr>
        <p:spPr>
          <a:xfrm>
            <a:off x="4898172" y="3356991"/>
            <a:ext cx="196022" cy="71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eur droit avec flèche 120"/>
          <p:cNvCxnSpPr/>
          <p:nvPr/>
        </p:nvCxnSpPr>
        <p:spPr>
          <a:xfrm flipH="1" flipV="1">
            <a:off x="3213984" y="2637623"/>
            <a:ext cx="244493" cy="43133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Connecteur droit avec flèche 121"/>
          <p:cNvCxnSpPr>
            <a:stCxn id="91" idx="3"/>
            <a:endCxn id="96" idx="1"/>
          </p:cNvCxnSpPr>
          <p:nvPr/>
        </p:nvCxnSpPr>
        <p:spPr>
          <a:xfrm>
            <a:off x="3234069" y="2349591"/>
            <a:ext cx="224408" cy="31699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necteur droit avec flèche 122"/>
          <p:cNvCxnSpPr>
            <a:stCxn id="91" idx="3"/>
            <a:endCxn id="95" idx="1"/>
          </p:cNvCxnSpPr>
          <p:nvPr/>
        </p:nvCxnSpPr>
        <p:spPr>
          <a:xfrm flipV="1">
            <a:off x="3234069" y="2025413"/>
            <a:ext cx="224408" cy="32417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/>
          <p:cNvCxnSpPr/>
          <p:nvPr/>
        </p:nvCxnSpPr>
        <p:spPr>
          <a:xfrm flipH="1" flipV="1">
            <a:off x="3253989" y="1629510"/>
            <a:ext cx="216023" cy="10787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cteur droit avec flèche 124"/>
          <p:cNvCxnSpPr/>
          <p:nvPr/>
        </p:nvCxnSpPr>
        <p:spPr>
          <a:xfrm flipH="1">
            <a:off x="1585804" y="1629510"/>
            <a:ext cx="1052200" cy="143944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avec flèche 125"/>
          <p:cNvCxnSpPr>
            <a:stCxn id="101" idx="3"/>
            <a:endCxn id="102" idx="1"/>
          </p:cNvCxnSpPr>
          <p:nvPr/>
        </p:nvCxnSpPr>
        <p:spPr>
          <a:xfrm>
            <a:off x="3253989" y="1340767"/>
            <a:ext cx="216023" cy="71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avec flèche 126"/>
          <p:cNvCxnSpPr>
            <a:stCxn id="103" idx="3"/>
            <a:endCxn id="105" idx="1"/>
          </p:cNvCxnSpPr>
          <p:nvPr/>
        </p:nvCxnSpPr>
        <p:spPr>
          <a:xfrm>
            <a:off x="4066078" y="1340767"/>
            <a:ext cx="196023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avec flèche 127"/>
          <p:cNvCxnSpPr>
            <a:stCxn id="105" idx="3"/>
            <a:endCxn id="107" idx="1"/>
          </p:cNvCxnSpPr>
          <p:nvPr/>
        </p:nvCxnSpPr>
        <p:spPr>
          <a:xfrm>
            <a:off x="4878170" y="1340767"/>
            <a:ext cx="196021" cy="71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ZoneTexte 128"/>
          <p:cNvSpPr txBox="1"/>
          <p:nvPr/>
        </p:nvSpPr>
        <p:spPr>
          <a:xfrm>
            <a:off x="4282103" y="2235597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243</a:t>
            </a:r>
            <a:r>
              <a:rPr lang="fr-FR" sz="1500" dirty="0" smtClean="0"/>
              <a:t>Am</a:t>
            </a:r>
          </a:p>
        </p:txBody>
      </p:sp>
      <p:sp>
        <p:nvSpPr>
          <p:cNvPr id="130" name="Rectangle 129"/>
          <p:cNvSpPr/>
          <p:nvPr/>
        </p:nvSpPr>
        <p:spPr>
          <a:xfrm>
            <a:off x="4262100" y="2062269"/>
            <a:ext cx="616069" cy="5760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1" name="Connecteur droit avec flèche 130"/>
          <p:cNvCxnSpPr/>
          <p:nvPr/>
        </p:nvCxnSpPr>
        <p:spPr>
          <a:xfrm flipH="1" flipV="1">
            <a:off x="4878170" y="2638335"/>
            <a:ext cx="196021" cy="4306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31"/>
          <p:cNvCxnSpPr>
            <a:stCxn id="96" idx="3"/>
            <a:endCxn id="129" idx="1"/>
          </p:cNvCxnSpPr>
          <p:nvPr/>
        </p:nvCxnSpPr>
        <p:spPr>
          <a:xfrm flipV="1">
            <a:off x="4074546" y="2351013"/>
            <a:ext cx="207557" cy="31557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ZoneTexte 132"/>
          <p:cNvSpPr txBox="1"/>
          <p:nvPr/>
        </p:nvSpPr>
        <p:spPr>
          <a:xfrm>
            <a:off x="5114197" y="2238028"/>
            <a:ext cx="576064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500" baseline="30000" dirty="0" smtClean="0"/>
              <a:t>244</a:t>
            </a:r>
            <a:r>
              <a:rPr lang="fr-FR" sz="1500" dirty="0" smtClean="0"/>
              <a:t>Am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5094194" y="2064700"/>
            <a:ext cx="616069" cy="576065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5" name="Connecteur droit avec flèche 134"/>
          <p:cNvCxnSpPr/>
          <p:nvPr/>
        </p:nvCxnSpPr>
        <p:spPr>
          <a:xfrm>
            <a:off x="4911847" y="2349590"/>
            <a:ext cx="196022" cy="71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avec flèche 135"/>
          <p:cNvCxnSpPr/>
          <p:nvPr/>
        </p:nvCxnSpPr>
        <p:spPr>
          <a:xfrm flipH="1" flipV="1">
            <a:off x="4891844" y="1630934"/>
            <a:ext cx="196021" cy="43062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ZoneTexte 136"/>
          <p:cNvSpPr txBox="1"/>
          <p:nvPr/>
        </p:nvSpPr>
        <p:spPr>
          <a:xfrm>
            <a:off x="-25950" y="523419"/>
            <a:ext cx="8918430" cy="36933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Actinide transmutation = fission after one or several neutron capture on the given actinide</a:t>
            </a:r>
            <a:endParaRPr lang="en-US" dirty="0"/>
          </a:p>
        </p:txBody>
      </p:sp>
      <p:sp>
        <p:nvSpPr>
          <p:cNvPr id="139" name="ZoneTexte 138"/>
          <p:cNvSpPr txBox="1"/>
          <p:nvPr/>
        </p:nvSpPr>
        <p:spPr>
          <a:xfrm>
            <a:off x="-25950" y="3861048"/>
            <a:ext cx="8918430" cy="120032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Fission and capture cross section of minor actinides impose a fast spectrum for transmutation</a:t>
            </a:r>
          </a:p>
          <a:p>
            <a:r>
              <a:rPr lang="en-US" dirty="0"/>
              <a:t>	</a:t>
            </a:r>
            <a:r>
              <a:rPr lang="en-US" i="1" dirty="0" smtClean="0">
                <a:sym typeface="Wingdings" pitchFamily="2" charset="2"/>
              </a:rPr>
              <a:t> The reduction of safety coefficient is too important in current PWR 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Two strategies are possible : </a:t>
            </a:r>
          </a:p>
        </p:txBody>
      </p:sp>
      <p:grpSp>
        <p:nvGrpSpPr>
          <p:cNvPr id="140" name="Groupe 139"/>
          <p:cNvGrpSpPr/>
          <p:nvPr/>
        </p:nvGrpSpPr>
        <p:grpSpPr>
          <a:xfrm>
            <a:off x="424179" y="5465914"/>
            <a:ext cx="1942273" cy="1229333"/>
            <a:chOff x="181455" y="1335571"/>
            <a:chExt cx="1942273" cy="1229333"/>
          </a:xfrm>
        </p:grpSpPr>
        <p:grpSp>
          <p:nvGrpSpPr>
            <p:cNvPr id="141" name="Group 2"/>
            <p:cNvGrpSpPr>
              <a:grpSpLocks/>
            </p:cNvGrpSpPr>
            <p:nvPr/>
          </p:nvGrpSpPr>
          <p:grpSpPr bwMode="auto">
            <a:xfrm>
              <a:off x="181455" y="1365485"/>
              <a:ext cx="1365803" cy="551484"/>
              <a:chOff x="1536" y="2294"/>
              <a:chExt cx="1243" cy="520"/>
            </a:xfrm>
          </p:grpSpPr>
          <p:sp>
            <p:nvSpPr>
              <p:cNvPr id="146" name="Freeform 3"/>
              <p:cNvSpPr>
                <a:spLocks/>
              </p:cNvSpPr>
              <p:nvPr/>
            </p:nvSpPr>
            <p:spPr bwMode="auto">
              <a:xfrm>
                <a:off x="1969" y="2294"/>
                <a:ext cx="490" cy="228"/>
              </a:xfrm>
              <a:custGeom>
                <a:avLst/>
                <a:gdLst/>
                <a:ahLst/>
                <a:cxnLst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71" y="4"/>
                  </a:cxn>
                  <a:cxn ang="0">
                    <a:pos x="731" y="16"/>
                  </a:cxn>
                  <a:cxn ang="0">
                    <a:pos x="789" y="33"/>
                  </a:cxn>
                  <a:cxn ang="0">
                    <a:pos x="845" y="56"/>
                  </a:cxn>
                  <a:cxn ang="0">
                    <a:pos x="899" y="84"/>
                  </a:cxn>
                  <a:cxn ang="0">
                    <a:pos x="948" y="119"/>
                  </a:cxn>
                  <a:cxn ang="0">
                    <a:pos x="996" y="157"/>
                  </a:cxn>
                  <a:cxn ang="0">
                    <a:pos x="1039" y="201"/>
                  </a:cxn>
                  <a:cxn ang="0">
                    <a:pos x="1079" y="248"/>
                  </a:cxn>
                  <a:cxn ang="0">
                    <a:pos x="1113" y="299"/>
                  </a:cxn>
                  <a:cxn ang="0">
                    <a:pos x="1144" y="354"/>
                  </a:cxn>
                  <a:cxn ang="0">
                    <a:pos x="1169" y="413"/>
                  </a:cxn>
                  <a:cxn ang="0">
                    <a:pos x="1189" y="474"/>
                  </a:cxn>
                  <a:cxn ang="0">
                    <a:pos x="1205" y="536"/>
                  </a:cxn>
                  <a:cxn ang="0">
                    <a:pos x="1214" y="601"/>
                  </a:cxn>
                  <a:cxn ang="0">
                    <a:pos x="1217" y="669"/>
                  </a:cxn>
                  <a:cxn ang="0">
                    <a:pos x="1217" y="672"/>
                  </a:cxn>
                  <a:cxn ang="0">
                    <a:pos x="1217" y="676"/>
                  </a:cxn>
                  <a:cxn ang="0">
                    <a:pos x="1217" y="679"/>
                  </a:cxn>
                  <a:cxn ang="0">
                    <a:pos x="1217" y="683"/>
                  </a:cxn>
                  <a:cxn ang="0">
                    <a:pos x="1" y="665"/>
                  </a:cxn>
                </a:cxnLst>
                <a:rect l="0" t="0" r="r" b="b"/>
                <a:pathLst>
                  <a:path w="1217" h="683">
                    <a:moveTo>
                      <a:pt x="1" y="665"/>
                    </a:move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71" y="4"/>
                    </a:lnTo>
                    <a:lnTo>
                      <a:pt x="731" y="16"/>
                    </a:lnTo>
                    <a:lnTo>
                      <a:pt x="789" y="33"/>
                    </a:lnTo>
                    <a:lnTo>
                      <a:pt x="845" y="56"/>
                    </a:lnTo>
                    <a:lnTo>
                      <a:pt x="899" y="84"/>
                    </a:lnTo>
                    <a:lnTo>
                      <a:pt x="948" y="119"/>
                    </a:lnTo>
                    <a:lnTo>
                      <a:pt x="996" y="157"/>
                    </a:lnTo>
                    <a:lnTo>
                      <a:pt x="1039" y="201"/>
                    </a:lnTo>
                    <a:lnTo>
                      <a:pt x="1079" y="248"/>
                    </a:lnTo>
                    <a:lnTo>
                      <a:pt x="1113" y="299"/>
                    </a:lnTo>
                    <a:lnTo>
                      <a:pt x="1144" y="354"/>
                    </a:lnTo>
                    <a:lnTo>
                      <a:pt x="1169" y="413"/>
                    </a:lnTo>
                    <a:lnTo>
                      <a:pt x="1189" y="474"/>
                    </a:lnTo>
                    <a:lnTo>
                      <a:pt x="1205" y="536"/>
                    </a:lnTo>
                    <a:lnTo>
                      <a:pt x="1214" y="601"/>
                    </a:lnTo>
                    <a:lnTo>
                      <a:pt x="1217" y="669"/>
                    </a:lnTo>
                    <a:lnTo>
                      <a:pt x="1217" y="672"/>
                    </a:lnTo>
                    <a:lnTo>
                      <a:pt x="1217" y="676"/>
                    </a:lnTo>
                    <a:lnTo>
                      <a:pt x="1217" y="679"/>
                    </a:lnTo>
                    <a:lnTo>
                      <a:pt x="1217" y="683"/>
                    </a:lnTo>
                    <a:lnTo>
                      <a:pt x="1" y="66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47" name="Freeform 4"/>
              <p:cNvSpPr>
                <a:spLocks/>
              </p:cNvSpPr>
              <p:nvPr/>
            </p:nvSpPr>
            <p:spPr bwMode="auto">
              <a:xfrm>
                <a:off x="1969" y="2294"/>
                <a:ext cx="477" cy="227"/>
              </a:xfrm>
              <a:custGeom>
                <a:avLst/>
                <a:gdLst/>
                <a:ahLst/>
                <a:cxnLst>
                  <a:cxn ang="0">
                    <a:pos x="1140" y="347"/>
                  </a:cxn>
                  <a:cxn ang="0">
                    <a:pos x="1153" y="387"/>
                  </a:cxn>
                  <a:cxn ang="0">
                    <a:pos x="1165" y="427"/>
                  </a:cxn>
                  <a:cxn ang="0">
                    <a:pos x="1174" y="468"/>
                  </a:cxn>
                  <a:cxn ang="0">
                    <a:pos x="1181" y="510"/>
                  </a:cxn>
                  <a:cxn ang="0">
                    <a:pos x="1184" y="552"/>
                  </a:cxn>
                  <a:cxn ang="0">
                    <a:pos x="1186" y="595"/>
                  </a:cxn>
                  <a:cxn ang="0">
                    <a:pos x="1185" y="639"/>
                  </a:cxn>
                  <a:cxn ang="0">
                    <a:pos x="1181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51" y="3"/>
                  </a:cxn>
                  <a:cxn ang="0">
                    <a:pos x="692" y="8"/>
                  </a:cxn>
                  <a:cxn ang="0">
                    <a:pos x="734" y="16"/>
                  </a:cxn>
                  <a:cxn ang="0">
                    <a:pos x="774" y="27"/>
                  </a:cxn>
                  <a:cxn ang="0">
                    <a:pos x="812" y="41"/>
                  </a:cxn>
                  <a:cxn ang="0">
                    <a:pos x="849" y="57"/>
                  </a:cxn>
                  <a:cxn ang="0">
                    <a:pos x="885" y="77"/>
                  </a:cxn>
                  <a:cxn ang="0">
                    <a:pos x="920" y="99"/>
                  </a:cxn>
                  <a:cxn ang="0">
                    <a:pos x="955" y="123"/>
                  </a:cxn>
                  <a:cxn ang="0">
                    <a:pos x="987" y="149"/>
                  </a:cxn>
                  <a:cxn ang="0">
                    <a:pos x="1016" y="177"/>
                  </a:cxn>
                  <a:cxn ang="0">
                    <a:pos x="1045" y="208"/>
                  </a:cxn>
                  <a:cxn ang="0">
                    <a:pos x="1072" y="240"/>
                  </a:cxn>
                  <a:cxn ang="0">
                    <a:pos x="1096" y="274"/>
                  </a:cxn>
                  <a:cxn ang="0">
                    <a:pos x="1120" y="310"/>
                  </a:cxn>
                  <a:cxn ang="0">
                    <a:pos x="1140" y="347"/>
                  </a:cxn>
                </a:cxnLst>
                <a:rect l="0" t="0" r="r" b="b"/>
                <a:pathLst>
                  <a:path w="1186" h="681">
                    <a:moveTo>
                      <a:pt x="1140" y="347"/>
                    </a:moveTo>
                    <a:lnTo>
                      <a:pt x="1153" y="387"/>
                    </a:lnTo>
                    <a:lnTo>
                      <a:pt x="1165" y="427"/>
                    </a:lnTo>
                    <a:lnTo>
                      <a:pt x="1174" y="468"/>
                    </a:lnTo>
                    <a:lnTo>
                      <a:pt x="1181" y="510"/>
                    </a:lnTo>
                    <a:lnTo>
                      <a:pt x="1184" y="552"/>
                    </a:lnTo>
                    <a:lnTo>
                      <a:pt x="1186" y="595"/>
                    </a:lnTo>
                    <a:lnTo>
                      <a:pt x="1185" y="639"/>
                    </a:lnTo>
                    <a:lnTo>
                      <a:pt x="1181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51" y="3"/>
                    </a:lnTo>
                    <a:lnTo>
                      <a:pt x="692" y="8"/>
                    </a:lnTo>
                    <a:lnTo>
                      <a:pt x="734" y="16"/>
                    </a:lnTo>
                    <a:lnTo>
                      <a:pt x="774" y="27"/>
                    </a:lnTo>
                    <a:lnTo>
                      <a:pt x="812" y="41"/>
                    </a:lnTo>
                    <a:lnTo>
                      <a:pt x="849" y="57"/>
                    </a:lnTo>
                    <a:lnTo>
                      <a:pt x="885" y="77"/>
                    </a:lnTo>
                    <a:lnTo>
                      <a:pt x="920" y="99"/>
                    </a:lnTo>
                    <a:lnTo>
                      <a:pt x="955" y="123"/>
                    </a:lnTo>
                    <a:lnTo>
                      <a:pt x="987" y="149"/>
                    </a:lnTo>
                    <a:lnTo>
                      <a:pt x="1016" y="177"/>
                    </a:lnTo>
                    <a:lnTo>
                      <a:pt x="1045" y="208"/>
                    </a:lnTo>
                    <a:lnTo>
                      <a:pt x="1072" y="240"/>
                    </a:lnTo>
                    <a:lnTo>
                      <a:pt x="1096" y="274"/>
                    </a:lnTo>
                    <a:lnTo>
                      <a:pt x="1120" y="310"/>
                    </a:lnTo>
                    <a:lnTo>
                      <a:pt x="1140" y="34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48" name="Freeform 5"/>
              <p:cNvSpPr>
                <a:spLocks/>
              </p:cNvSpPr>
              <p:nvPr/>
            </p:nvSpPr>
            <p:spPr bwMode="auto">
              <a:xfrm>
                <a:off x="1969" y="2294"/>
                <a:ext cx="463" cy="227"/>
              </a:xfrm>
              <a:custGeom>
                <a:avLst/>
                <a:gdLst/>
                <a:ahLst/>
                <a:cxnLst>
                  <a:cxn ang="0">
                    <a:pos x="1064" y="230"/>
                  </a:cxn>
                  <a:cxn ang="0">
                    <a:pos x="1091" y="281"/>
                  </a:cxn>
                  <a:cxn ang="0">
                    <a:pos x="1113" y="333"/>
                  </a:cxn>
                  <a:cxn ang="0">
                    <a:pos x="1129" y="389"/>
                  </a:cxn>
                  <a:cxn ang="0">
                    <a:pos x="1141" y="444"/>
                  </a:cxn>
                  <a:cxn ang="0">
                    <a:pos x="1148" y="503"/>
                  </a:cxn>
                  <a:cxn ang="0">
                    <a:pos x="1149" y="561"/>
                  </a:cxn>
                  <a:cxn ang="0">
                    <a:pos x="1146" y="621"/>
                  </a:cxn>
                  <a:cxn ang="0">
                    <a:pos x="1138" y="681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42" y="2"/>
                  </a:cxn>
                  <a:cxn ang="0">
                    <a:pos x="675" y="6"/>
                  </a:cxn>
                  <a:cxn ang="0">
                    <a:pos x="708" y="11"/>
                  </a:cxn>
                  <a:cxn ang="0">
                    <a:pos x="740" y="18"/>
                  </a:cxn>
                  <a:cxn ang="0">
                    <a:pos x="772" y="27"/>
                  </a:cxn>
                  <a:cxn ang="0">
                    <a:pos x="803" y="37"/>
                  </a:cxn>
                  <a:cxn ang="0">
                    <a:pos x="832" y="51"/>
                  </a:cxn>
                  <a:cxn ang="0">
                    <a:pos x="863" y="64"/>
                  </a:cxn>
                  <a:cxn ang="0">
                    <a:pos x="891" y="80"/>
                  </a:cxn>
                  <a:cxn ang="0">
                    <a:pos x="919" y="97"/>
                  </a:cxn>
                  <a:cxn ang="0">
                    <a:pos x="945" y="116"/>
                  </a:cxn>
                  <a:cxn ang="0">
                    <a:pos x="971" y="136"/>
                  </a:cxn>
                  <a:cxn ang="0">
                    <a:pos x="996" y="158"/>
                  </a:cxn>
                  <a:cxn ang="0">
                    <a:pos x="1020" y="181"/>
                  </a:cxn>
                  <a:cxn ang="0">
                    <a:pos x="1043" y="205"/>
                  </a:cxn>
                  <a:cxn ang="0">
                    <a:pos x="1064" y="230"/>
                  </a:cxn>
                </a:cxnLst>
                <a:rect l="0" t="0" r="r" b="b"/>
                <a:pathLst>
                  <a:path w="1149" h="681">
                    <a:moveTo>
                      <a:pt x="1064" y="230"/>
                    </a:moveTo>
                    <a:lnTo>
                      <a:pt x="1091" y="281"/>
                    </a:lnTo>
                    <a:lnTo>
                      <a:pt x="1113" y="333"/>
                    </a:lnTo>
                    <a:lnTo>
                      <a:pt x="1129" y="389"/>
                    </a:lnTo>
                    <a:lnTo>
                      <a:pt x="1141" y="444"/>
                    </a:lnTo>
                    <a:lnTo>
                      <a:pt x="1148" y="503"/>
                    </a:lnTo>
                    <a:lnTo>
                      <a:pt x="1149" y="561"/>
                    </a:lnTo>
                    <a:lnTo>
                      <a:pt x="1146" y="621"/>
                    </a:lnTo>
                    <a:lnTo>
                      <a:pt x="1138" y="681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42" y="2"/>
                    </a:lnTo>
                    <a:lnTo>
                      <a:pt x="675" y="6"/>
                    </a:lnTo>
                    <a:lnTo>
                      <a:pt x="708" y="11"/>
                    </a:lnTo>
                    <a:lnTo>
                      <a:pt x="740" y="18"/>
                    </a:lnTo>
                    <a:lnTo>
                      <a:pt x="772" y="27"/>
                    </a:lnTo>
                    <a:lnTo>
                      <a:pt x="803" y="37"/>
                    </a:lnTo>
                    <a:lnTo>
                      <a:pt x="832" y="51"/>
                    </a:lnTo>
                    <a:lnTo>
                      <a:pt x="863" y="64"/>
                    </a:lnTo>
                    <a:lnTo>
                      <a:pt x="891" y="80"/>
                    </a:lnTo>
                    <a:lnTo>
                      <a:pt x="919" y="97"/>
                    </a:lnTo>
                    <a:lnTo>
                      <a:pt x="945" y="116"/>
                    </a:lnTo>
                    <a:lnTo>
                      <a:pt x="971" y="136"/>
                    </a:lnTo>
                    <a:lnTo>
                      <a:pt x="996" y="158"/>
                    </a:lnTo>
                    <a:lnTo>
                      <a:pt x="1020" y="181"/>
                    </a:lnTo>
                    <a:lnTo>
                      <a:pt x="1043" y="205"/>
                    </a:lnTo>
                    <a:lnTo>
                      <a:pt x="1064" y="230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49" name="Freeform 6"/>
              <p:cNvSpPr>
                <a:spLocks/>
              </p:cNvSpPr>
              <p:nvPr/>
            </p:nvSpPr>
            <p:spPr bwMode="auto">
              <a:xfrm>
                <a:off x="1969" y="2294"/>
                <a:ext cx="448" cy="227"/>
              </a:xfrm>
              <a:custGeom>
                <a:avLst/>
                <a:gdLst/>
                <a:ahLst/>
                <a:cxnLst>
                  <a:cxn ang="0">
                    <a:pos x="1004" y="165"/>
                  </a:cxn>
                  <a:cxn ang="0">
                    <a:pos x="1040" y="220"/>
                  </a:cxn>
                  <a:cxn ang="0">
                    <a:pos x="1069" y="278"/>
                  </a:cxn>
                  <a:cxn ang="0">
                    <a:pos x="1091" y="341"/>
                  </a:cxn>
                  <a:cxn ang="0">
                    <a:pos x="1105" y="406"/>
                  </a:cxn>
                  <a:cxn ang="0">
                    <a:pos x="1112" y="472"/>
                  </a:cxn>
                  <a:cxn ang="0">
                    <a:pos x="1113" y="540"/>
                  </a:cxn>
                  <a:cxn ang="0">
                    <a:pos x="1107" y="611"/>
                  </a:cxn>
                  <a:cxn ang="0">
                    <a:pos x="1095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6" y="2"/>
                  </a:cxn>
                  <a:cxn ang="0">
                    <a:pos x="664" y="4"/>
                  </a:cxn>
                  <a:cxn ang="0">
                    <a:pos x="692" y="8"/>
                  </a:cxn>
                  <a:cxn ang="0">
                    <a:pos x="719" y="14"/>
                  </a:cxn>
                  <a:cxn ang="0">
                    <a:pos x="746" y="19"/>
                  </a:cxn>
                  <a:cxn ang="0">
                    <a:pos x="772" y="27"/>
                  </a:cxn>
                  <a:cxn ang="0">
                    <a:pos x="797" y="36"/>
                  </a:cxn>
                  <a:cxn ang="0">
                    <a:pos x="823" y="45"/>
                  </a:cxn>
                  <a:cxn ang="0">
                    <a:pos x="847" y="57"/>
                  </a:cxn>
                  <a:cxn ang="0">
                    <a:pos x="872" y="69"/>
                  </a:cxn>
                  <a:cxn ang="0">
                    <a:pos x="895" y="83"/>
                  </a:cxn>
                  <a:cxn ang="0">
                    <a:pos x="919" y="97"/>
                  </a:cxn>
                  <a:cxn ang="0">
                    <a:pos x="941" y="113"/>
                  </a:cxn>
                  <a:cxn ang="0">
                    <a:pos x="963" y="129"/>
                  </a:cxn>
                  <a:cxn ang="0">
                    <a:pos x="984" y="147"/>
                  </a:cxn>
                  <a:cxn ang="0">
                    <a:pos x="1004" y="165"/>
                  </a:cxn>
                </a:cxnLst>
                <a:rect l="0" t="0" r="r" b="b"/>
                <a:pathLst>
                  <a:path w="1113" h="680">
                    <a:moveTo>
                      <a:pt x="1004" y="165"/>
                    </a:moveTo>
                    <a:lnTo>
                      <a:pt x="1040" y="220"/>
                    </a:lnTo>
                    <a:lnTo>
                      <a:pt x="1069" y="278"/>
                    </a:lnTo>
                    <a:lnTo>
                      <a:pt x="1091" y="341"/>
                    </a:lnTo>
                    <a:lnTo>
                      <a:pt x="1105" y="406"/>
                    </a:lnTo>
                    <a:lnTo>
                      <a:pt x="1112" y="472"/>
                    </a:lnTo>
                    <a:lnTo>
                      <a:pt x="1113" y="540"/>
                    </a:lnTo>
                    <a:lnTo>
                      <a:pt x="1107" y="611"/>
                    </a:lnTo>
                    <a:lnTo>
                      <a:pt x="1095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6" y="2"/>
                    </a:lnTo>
                    <a:lnTo>
                      <a:pt x="664" y="4"/>
                    </a:lnTo>
                    <a:lnTo>
                      <a:pt x="692" y="8"/>
                    </a:lnTo>
                    <a:lnTo>
                      <a:pt x="719" y="14"/>
                    </a:lnTo>
                    <a:lnTo>
                      <a:pt x="746" y="19"/>
                    </a:lnTo>
                    <a:lnTo>
                      <a:pt x="772" y="27"/>
                    </a:lnTo>
                    <a:lnTo>
                      <a:pt x="797" y="36"/>
                    </a:lnTo>
                    <a:lnTo>
                      <a:pt x="823" y="45"/>
                    </a:lnTo>
                    <a:lnTo>
                      <a:pt x="847" y="57"/>
                    </a:lnTo>
                    <a:lnTo>
                      <a:pt x="872" y="69"/>
                    </a:lnTo>
                    <a:lnTo>
                      <a:pt x="895" y="83"/>
                    </a:lnTo>
                    <a:lnTo>
                      <a:pt x="919" y="97"/>
                    </a:lnTo>
                    <a:lnTo>
                      <a:pt x="941" y="113"/>
                    </a:lnTo>
                    <a:lnTo>
                      <a:pt x="963" y="129"/>
                    </a:lnTo>
                    <a:lnTo>
                      <a:pt x="984" y="147"/>
                    </a:lnTo>
                    <a:lnTo>
                      <a:pt x="1004" y="165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0" name="Freeform 7"/>
              <p:cNvSpPr>
                <a:spLocks/>
              </p:cNvSpPr>
              <p:nvPr/>
            </p:nvSpPr>
            <p:spPr bwMode="auto">
              <a:xfrm>
                <a:off x="1969" y="2294"/>
                <a:ext cx="434" cy="227"/>
              </a:xfrm>
              <a:custGeom>
                <a:avLst/>
                <a:gdLst/>
                <a:ahLst/>
                <a:cxnLst>
                  <a:cxn ang="0">
                    <a:pos x="955" y="123"/>
                  </a:cxn>
                  <a:cxn ang="0">
                    <a:pos x="999" y="180"/>
                  </a:cxn>
                  <a:cxn ang="0">
                    <a:pos x="1033" y="241"/>
                  </a:cxn>
                  <a:cxn ang="0">
                    <a:pos x="1057" y="307"/>
                  </a:cxn>
                  <a:cxn ang="0">
                    <a:pos x="1073" y="377"/>
                  </a:cxn>
                  <a:cxn ang="0">
                    <a:pos x="1079" y="450"/>
                  </a:cxn>
                  <a:cxn ang="0">
                    <a:pos x="1076" y="526"/>
                  </a:cxn>
                  <a:cxn ang="0">
                    <a:pos x="1065" y="603"/>
                  </a:cxn>
                  <a:cxn ang="0">
                    <a:pos x="1048" y="680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32" y="2"/>
                  </a:cxn>
                  <a:cxn ang="0">
                    <a:pos x="656" y="3"/>
                  </a:cxn>
                  <a:cxn ang="0">
                    <a:pos x="679" y="6"/>
                  </a:cxn>
                  <a:cxn ang="0">
                    <a:pos x="703" y="10"/>
                  </a:cxn>
                  <a:cxn ang="0">
                    <a:pos x="726" y="15"/>
                  </a:cxn>
                  <a:cxn ang="0">
                    <a:pos x="748" y="20"/>
                  </a:cxn>
                  <a:cxn ang="0">
                    <a:pos x="771" y="27"/>
                  </a:cxn>
                  <a:cxn ang="0">
                    <a:pos x="792" y="33"/>
                  </a:cxn>
                  <a:cxn ang="0">
                    <a:pos x="815" y="43"/>
                  </a:cxn>
                  <a:cxn ang="0">
                    <a:pos x="836" y="51"/>
                  </a:cxn>
                  <a:cxn ang="0">
                    <a:pos x="856" y="61"/>
                  </a:cxn>
                  <a:cxn ang="0">
                    <a:pos x="877" y="72"/>
                  </a:cxn>
                  <a:cxn ang="0">
                    <a:pos x="897" y="84"/>
                  </a:cxn>
                  <a:cxn ang="0">
                    <a:pos x="917" y="96"/>
                  </a:cxn>
                  <a:cxn ang="0">
                    <a:pos x="936" y="109"/>
                  </a:cxn>
                  <a:cxn ang="0">
                    <a:pos x="955" y="123"/>
                  </a:cxn>
                </a:cxnLst>
                <a:rect l="0" t="0" r="r" b="b"/>
                <a:pathLst>
                  <a:path w="1079" h="680">
                    <a:moveTo>
                      <a:pt x="955" y="123"/>
                    </a:moveTo>
                    <a:lnTo>
                      <a:pt x="999" y="180"/>
                    </a:lnTo>
                    <a:lnTo>
                      <a:pt x="1033" y="241"/>
                    </a:lnTo>
                    <a:lnTo>
                      <a:pt x="1057" y="307"/>
                    </a:lnTo>
                    <a:lnTo>
                      <a:pt x="1073" y="377"/>
                    </a:lnTo>
                    <a:lnTo>
                      <a:pt x="1079" y="450"/>
                    </a:lnTo>
                    <a:lnTo>
                      <a:pt x="1076" y="526"/>
                    </a:lnTo>
                    <a:lnTo>
                      <a:pt x="1065" y="603"/>
                    </a:lnTo>
                    <a:lnTo>
                      <a:pt x="1048" y="680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32" y="2"/>
                    </a:lnTo>
                    <a:lnTo>
                      <a:pt x="656" y="3"/>
                    </a:lnTo>
                    <a:lnTo>
                      <a:pt x="679" y="6"/>
                    </a:lnTo>
                    <a:lnTo>
                      <a:pt x="703" y="10"/>
                    </a:lnTo>
                    <a:lnTo>
                      <a:pt x="726" y="15"/>
                    </a:lnTo>
                    <a:lnTo>
                      <a:pt x="748" y="20"/>
                    </a:lnTo>
                    <a:lnTo>
                      <a:pt x="771" y="27"/>
                    </a:lnTo>
                    <a:lnTo>
                      <a:pt x="792" y="33"/>
                    </a:lnTo>
                    <a:lnTo>
                      <a:pt x="815" y="43"/>
                    </a:lnTo>
                    <a:lnTo>
                      <a:pt x="836" y="51"/>
                    </a:lnTo>
                    <a:lnTo>
                      <a:pt x="856" y="61"/>
                    </a:lnTo>
                    <a:lnTo>
                      <a:pt x="877" y="72"/>
                    </a:lnTo>
                    <a:lnTo>
                      <a:pt x="897" y="84"/>
                    </a:lnTo>
                    <a:lnTo>
                      <a:pt x="917" y="96"/>
                    </a:lnTo>
                    <a:lnTo>
                      <a:pt x="936" y="109"/>
                    </a:lnTo>
                    <a:lnTo>
                      <a:pt x="955" y="123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1" name="Freeform 8"/>
              <p:cNvSpPr>
                <a:spLocks/>
              </p:cNvSpPr>
              <p:nvPr/>
            </p:nvSpPr>
            <p:spPr bwMode="auto">
              <a:xfrm>
                <a:off x="1969" y="2294"/>
                <a:ext cx="421" cy="227"/>
              </a:xfrm>
              <a:custGeom>
                <a:avLst/>
                <a:gdLst/>
                <a:ahLst/>
                <a:cxnLst>
                  <a:cxn ang="0">
                    <a:pos x="908" y="91"/>
                  </a:cxn>
                  <a:cxn ang="0">
                    <a:pos x="961" y="148"/>
                  </a:cxn>
                  <a:cxn ang="0">
                    <a:pos x="1001" y="212"/>
                  </a:cxn>
                  <a:cxn ang="0">
                    <a:pos x="1028" y="281"/>
                  </a:cxn>
                  <a:cxn ang="0">
                    <a:pos x="1043" y="354"/>
                  </a:cxn>
                  <a:cxn ang="0">
                    <a:pos x="1045" y="432"/>
                  </a:cxn>
                  <a:cxn ang="0">
                    <a:pos x="1039" y="512"/>
                  </a:cxn>
                  <a:cxn ang="0">
                    <a:pos x="1024" y="595"/>
                  </a:cxn>
                  <a:cxn ang="0">
                    <a:pos x="1000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8" y="0"/>
                  </a:cxn>
                  <a:cxn ang="0">
                    <a:pos x="650" y="2"/>
                  </a:cxn>
                  <a:cxn ang="0">
                    <a:pos x="670" y="4"/>
                  </a:cxn>
                  <a:cxn ang="0">
                    <a:pos x="688" y="7"/>
                  </a:cxn>
                  <a:cxn ang="0">
                    <a:pos x="708" y="11"/>
                  </a:cxn>
                  <a:cxn ang="0">
                    <a:pos x="728" y="15"/>
                  </a:cxn>
                  <a:cxn ang="0">
                    <a:pos x="747" y="20"/>
                  </a:cxn>
                  <a:cxn ang="0">
                    <a:pos x="767" y="25"/>
                  </a:cxn>
                  <a:cxn ang="0">
                    <a:pos x="785" y="31"/>
                  </a:cxn>
                  <a:cxn ang="0">
                    <a:pos x="803" y="37"/>
                  </a:cxn>
                  <a:cxn ang="0">
                    <a:pos x="821" y="45"/>
                  </a:cxn>
                  <a:cxn ang="0">
                    <a:pos x="840" y="53"/>
                  </a:cxn>
                  <a:cxn ang="0">
                    <a:pos x="857" y="61"/>
                  </a:cxn>
                  <a:cxn ang="0">
                    <a:pos x="875" y="71"/>
                  </a:cxn>
                  <a:cxn ang="0">
                    <a:pos x="891" y="80"/>
                  </a:cxn>
                  <a:cxn ang="0">
                    <a:pos x="908" y="91"/>
                  </a:cxn>
                </a:cxnLst>
                <a:rect l="0" t="0" r="r" b="b"/>
                <a:pathLst>
                  <a:path w="1045" h="679">
                    <a:moveTo>
                      <a:pt x="908" y="91"/>
                    </a:moveTo>
                    <a:lnTo>
                      <a:pt x="961" y="148"/>
                    </a:lnTo>
                    <a:lnTo>
                      <a:pt x="1001" y="212"/>
                    </a:lnTo>
                    <a:lnTo>
                      <a:pt x="1028" y="281"/>
                    </a:lnTo>
                    <a:lnTo>
                      <a:pt x="1043" y="354"/>
                    </a:lnTo>
                    <a:lnTo>
                      <a:pt x="1045" y="432"/>
                    </a:lnTo>
                    <a:lnTo>
                      <a:pt x="1039" y="512"/>
                    </a:lnTo>
                    <a:lnTo>
                      <a:pt x="1024" y="595"/>
                    </a:lnTo>
                    <a:lnTo>
                      <a:pt x="1000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8" y="0"/>
                    </a:lnTo>
                    <a:lnTo>
                      <a:pt x="650" y="2"/>
                    </a:lnTo>
                    <a:lnTo>
                      <a:pt x="670" y="4"/>
                    </a:lnTo>
                    <a:lnTo>
                      <a:pt x="688" y="7"/>
                    </a:lnTo>
                    <a:lnTo>
                      <a:pt x="708" y="11"/>
                    </a:lnTo>
                    <a:lnTo>
                      <a:pt x="728" y="15"/>
                    </a:lnTo>
                    <a:lnTo>
                      <a:pt x="747" y="20"/>
                    </a:lnTo>
                    <a:lnTo>
                      <a:pt x="767" y="25"/>
                    </a:lnTo>
                    <a:lnTo>
                      <a:pt x="785" y="31"/>
                    </a:lnTo>
                    <a:lnTo>
                      <a:pt x="803" y="37"/>
                    </a:lnTo>
                    <a:lnTo>
                      <a:pt x="821" y="45"/>
                    </a:lnTo>
                    <a:lnTo>
                      <a:pt x="840" y="53"/>
                    </a:lnTo>
                    <a:lnTo>
                      <a:pt x="857" y="61"/>
                    </a:lnTo>
                    <a:lnTo>
                      <a:pt x="875" y="71"/>
                    </a:lnTo>
                    <a:lnTo>
                      <a:pt x="891" y="80"/>
                    </a:lnTo>
                    <a:lnTo>
                      <a:pt x="908" y="9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2" name="Freeform 9"/>
              <p:cNvSpPr>
                <a:spLocks/>
              </p:cNvSpPr>
              <p:nvPr/>
            </p:nvSpPr>
            <p:spPr bwMode="auto">
              <a:xfrm>
                <a:off x="1969" y="2294"/>
                <a:ext cx="407" cy="227"/>
              </a:xfrm>
              <a:custGeom>
                <a:avLst/>
                <a:gdLst/>
                <a:ahLst/>
                <a:cxnLst>
                  <a:cxn ang="0">
                    <a:pos x="867" y="67"/>
                  </a:cxn>
                  <a:cxn ang="0">
                    <a:pos x="928" y="124"/>
                  </a:cxn>
                  <a:cxn ang="0">
                    <a:pos x="972" y="189"/>
                  </a:cxn>
                  <a:cxn ang="0">
                    <a:pos x="999" y="261"/>
                  </a:cxn>
                  <a:cxn ang="0">
                    <a:pos x="1012" y="337"/>
                  </a:cxn>
                  <a:cxn ang="0">
                    <a:pos x="1012" y="418"/>
                  </a:cxn>
                  <a:cxn ang="0">
                    <a:pos x="1000" y="503"/>
                  </a:cxn>
                  <a:cxn ang="0">
                    <a:pos x="979" y="591"/>
                  </a:cxn>
                  <a:cxn ang="0">
                    <a:pos x="949" y="679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6" y="0"/>
                  </a:cxn>
                  <a:cxn ang="0">
                    <a:pos x="643" y="2"/>
                  </a:cxn>
                  <a:cxn ang="0">
                    <a:pos x="659" y="3"/>
                  </a:cxn>
                  <a:cxn ang="0">
                    <a:pos x="676" y="6"/>
                  </a:cxn>
                  <a:cxn ang="0">
                    <a:pos x="694" y="8"/>
                  </a:cxn>
                  <a:cxn ang="0">
                    <a:pos x="710" y="11"/>
                  </a:cxn>
                  <a:cxn ang="0">
                    <a:pos x="727" y="15"/>
                  </a:cxn>
                  <a:cxn ang="0">
                    <a:pos x="743" y="19"/>
                  </a:cxn>
                  <a:cxn ang="0">
                    <a:pos x="759" y="23"/>
                  </a:cxn>
                  <a:cxn ang="0">
                    <a:pos x="775" y="28"/>
                  </a:cxn>
                  <a:cxn ang="0">
                    <a:pos x="791" y="33"/>
                  </a:cxn>
                  <a:cxn ang="0">
                    <a:pos x="807" y="39"/>
                  </a:cxn>
                  <a:cxn ang="0">
                    <a:pos x="821" y="45"/>
                  </a:cxn>
                  <a:cxn ang="0">
                    <a:pos x="837" y="52"/>
                  </a:cxn>
                  <a:cxn ang="0">
                    <a:pos x="852" y="59"/>
                  </a:cxn>
                  <a:cxn ang="0">
                    <a:pos x="867" y="67"/>
                  </a:cxn>
                </a:cxnLst>
                <a:rect l="0" t="0" r="r" b="b"/>
                <a:pathLst>
                  <a:path w="1012" h="679">
                    <a:moveTo>
                      <a:pt x="867" y="67"/>
                    </a:moveTo>
                    <a:lnTo>
                      <a:pt x="928" y="124"/>
                    </a:lnTo>
                    <a:lnTo>
                      <a:pt x="972" y="189"/>
                    </a:lnTo>
                    <a:lnTo>
                      <a:pt x="999" y="261"/>
                    </a:lnTo>
                    <a:lnTo>
                      <a:pt x="1012" y="337"/>
                    </a:lnTo>
                    <a:lnTo>
                      <a:pt x="1012" y="418"/>
                    </a:lnTo>
                    <a:lnTo>
                      <a:pt x="1000" y="503"/>
                    </a:lnTo>
                    <a:lnTo>
                      <a:pt x="979" y="591"/>
                    </a:lnTo>
                    <a:lnTo>
                      <a:pt x="949" y="679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6" y="0"/>
                    </a:lnTo>
                    <a:lnTo>
                      <a:pt x="643" y="2"/>
                    </a:lnTo>
                    <a:lnTo>
                      <a:pt x="659" y="3"/>
                    </a:lnTo>
                    <a:lnTo>
                      <a:pt x="676" y="6"/>
                    </a:lnTo>
                    <a:lnTo>
                      <a:pt x="694" y="8"/>
                    </a:lnTo>
                    <a:lnTo>
                      <a:pt x="710" y="11"/>
                    </a:lnTo>
                    <a:lnTo>
                      <a:pt x="727" y="15"/>
                    </a:lnTo>
                    <a:lnTo>
                      <a:pt x="743" y="19"/>
                    </a:lnTo>
                    <a:lnTo>
                      <a:pt x="759" y="23"/>
                    </a:lnTo>
                    <a:lnTo>
                      <a:pt x="775" y="28"/>
                    </a:lnTo>
                    <a:lnTo>
                      <a:pt x="791" y="33"/>
                    </a:lnTo>
                    <a:lnTo>
                      <a:pt x="807" y="39"/>
                    </a:lnTo>
                    <a:lnTo>
                      <a:pt x="821" y="45"/>
                    </a:lnTo>
                    <a:lnTo>
                      <a:pt x="837" y="52"/>
                    </a:lnTo>
                    <a:lnTo>
                      <a:pt x="852" y="59"/>
                    </a:lnTo>
                    <a:lnTo>
                      <a:pt x="867" y="67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3" name="Freeform 10"/>
              <p:cNvSpPr>
                <a:spLocks/>
              </p:cNvSpPr>
              <p:nvPr/>
            </p:nvSpPr>
            <p:spPr bwMode="auto">
              <a:xfrm>
                <a:off x="1969" y="2294"/>
                <a:ext cx="396" cy="226"/>
              </a:xfrm>
              <a:custGeom>
                <a:avLst/>
                <a:gdLst/>
                <a:ahLst/>
                <a:cxnLst>
                  <a:cxn ang="0">
                    <a:pos x="828" y="48"/>
                  </a:cxn>
                  <a:cxn ang="0">
                    <a:pos x="831" y="49"/>
                  </a:cxn>
                  <a:cxn ang="0">
                    <a:pos x="832" y="51"/>
                  </a:cxn>
                  <a:cxn ang="0">
                    <a:pos x="835" y="53"/>
                  </a:cxn>
                  <a:cxn ang="0">
                    <a:pos x="837" y="55"/>
                  </a:cxn>
                  <a:cxn ang="0">
                    <a:pos x="904" y="112"/>
                  </a:cxn>
                  <a:cxn ang="0">
                    <a:pos x="949" y="177"/>
                  </a:cxn>
                  <a:cxn ang="0">
                    <a:pos x="975" y="249"/>
                  </a:cxn>
                  <a:cxn ang="0">
                    <a:pos x="984" y="326"/>
                  </a:cxn>
                  <a:cxn ang="0">
                    <a:pos x="977" y="410"/>
                  </a:cxn>
                  <a:cxn ang="0">
                    <a:pos x="960" y="496"/>
                  </a:cxn>
                  <a:cxn ang="0">
                    <a:pos x="932" y="585"/>
                  </a:cxn>
                  <a:cxn ang="0">
                    <a:pos x="897" y="677"/>
                  </a:cxn>
                  <a:cxn ang="0">
                    <a:pos x="1" y="665"/>
                  </a:cxn>
                  <a:cxn ang="0">
                    <a:pos x="0" y="661"/>
                  </a:cxn>
                  <a:cxn ang="0">
                    <a:pos x="0" y="659"/>
                  </a:cxn>
                  <a:cxn ang="0">
                    <a:pos x="0" y="655"/>
                  </a:cxn>
                  <a:cxn ang="0">
                    <a:pos x="0" y="652"/>
                  </a:cxn>
                  <a:cxn ang="0">
                    <a:pos x="2" y="584"/>
                  </a:cxn>
                  <a:cxn ang="0">
                    <a:pos x="12" y="519"/>
                  </a:cxn>
                  <a:cxn ang="0">
                    <a:pos x="28" y="456"/>
                  </a:cxn>
                  <a:cxn ang="0">
                    <a:pos x="48" y="397"/>
                  </a:cxn>
                  <a:cxn ang="0">
                    <a:pos x="73" y="339"/>
                  </a:cxn>
                  <a:cxn ang="0">
                    <a:pos x="103" y="285"/>
                  </a:cxn>
                  <a:cxn ang="0">
                    <a:pos x="138" y="234"/>
                  </a:cxn>
                  <a:cxn ang="0">
                    <a:pos x="178" y="188"/>
                  </a:cxn>
                  <a:cxn ang="0">
                    <a:pos x="221" y="145"/>
                  </a:cxn>
                  <a:cxn ang="0">
                    <a:pos x="269" y="108"/>
                  </a:cxn>
                  <a:cxn ang="0">
                    <a:pos x="318" y="76"/>
                  </a:cxn>
                  <a:cxn ang="0">
                    <a:pos x="371" y="48"/>
                  </a:cxn>
                  <a:cxn ang="0">
                    <a:pos x="427" y="27"/>
                  </a:cxn>
                  <a:cxn ang="0">
                    <a:pos x="486" y="12"/>
                  </a:cxn>
                  <a:cxn ang="0">
                    <a:pos x="546" y="3"/>
                  </a:cxn>
                  <a:cxn ang="0">
                    <a:pos x="608" y="0"/>
                  </a:cxn>
                  <a:cxn ang="0">
                    <a:pos x="623" y="0"/>
                  </a:cxn>
                  <a:cxn ang="0">
                    <a:pos x="638" y="2"/>
                  </a:cxn>
                  <a:cxn ang="0">
                    <a:pos x="651" y="3"/>
                  </a:cxn>
                  <a:cxn ang="0">
                    <a:pos x="666" y="4"/>
                  </a:cxn>
                  <a:cxn ang="0">
                    <a:pos x="679" y="6"/>
                  </a:cxn>
                  <a:cxn ang="0">
                    <a:pos x="694" y="8"/>
                  </a:cxn>
                  <a:cxn ang="0">
                    <a:pos x="707" y="11"/>
                  </a:cxn>
                  <a:cxn ang="0">
                    <a:pos x="722" y="14"/>
                  </a:cxn>
                  <a:cxn ang="0">
                    <a:pos x="735" y="18"/>
                  </a:cxn>
                  <a:cxn ang="0">
                    <a:pos x="748" y="20"/>
                  </a:cxn>
                  <a:cxn ang="0">
                    <a:pos x="762" y="24"/>
                  </a:cxn>
                  <a:cxn ang="0">
                    <a:pos x="775" y="28"/>
                  </a:cxn>
                  <a:cxn ang="0">
                    <a:pos x="788" y="33"/>
                  </a:cxn>
                  <a:cxn ang="0">
                    <a:pos x="801" y="37"/>
                  </a:cxn>
                  <a:cxn ang="0">
                    <a:pos x="815" y="43"/>
                  </a:cxn>
                  <a:cxn ang="0">
                    <a:pos x="828" y="48"/>
                  </a:cxn>
                </a:cxnLst>
                <a:rect l="0" t="0" r="r" b="b"/>
                <a:pathLst>
                  <a:path w="984" h="677">
                    <a:moveTo>
                      <a:pt x="828" y="48"/>
                    </a:moveTo>
                    <a:lnTo>
                      <a:pt x="831" y="49"/>
                    </a:lnTo>
                    <a:lnTo>
                      <a:pt x="832" y="51"/>
                    </a:lnTo>
                    <a:lnTo>
                      <a:pt x="835" y="53"/>
                    </a:lnTo>
                    <a:lnTo>
                      <a:pt x="837" y="55"/>
                    </a:lnTo>
                    <a:lnTo>
                      <a:pt x="904" y="112"/>
                    </a:lnTo>
                    <a:lnTo>
                      <a:pt x="949" y="177"/>
                    </a:lnTo>
                    <a:lnTo>
                      <a:pt x="975" y="249"/>
                    </a:lnTo>
                    <a:lnTo>
                      <a:pt x="984" y="326"/>
                    </a:lnTo>
                    <a:lnTo>
                      <a:pt x="977" y="410"/>
                    </a:lnTo>
                    <a:lnTo>
                      <a:pt x="960" y="496"/>
                    </a:lnTo>
                    <a:lnTo>
                      <a:pt x="932" y="585"/>
                    </a:lnTo>
                    <a:lnTo>
                      <a:pt x="897" y="677"/>
                    </a:lnTo>
                    <a:lnTo>
                      <a:pt x="1" y="665"/>
                    </a:lnTo>
                    <a:lnTo>
                      <a:pt x="0" y="661"/>
                    </a:lnTo>
                    <a:lnTo>
                      <a:pt x="0" y="659"/>
                    </a:lnTo>
                    <a:lnTo>
                      <a:pt x="0" y="655"/>
                    </a:lnTo>
                    <a:lnTo>
                      <a:pt x="0" y="652"/>
                    </a:lnTo>
                    <a:lnTo>
                      <a:pt x="2" y="584"/>
                    </a:lnTo>
                    <a:lnTo>
                      <a:pt x="12" y="519"/>
                    </a:lnTo>
                    <a:lnTo>
                      <a:pt x="28" y="456"/>
                    </a:lnTo>
                    <a:lnTo>
                      <a:pt x="48" y="397"/>
                    </a:lnTo>
                    <a:lnTo>
                      <a:pt x="73" y="339"/>
                    </a:lnTo>
                    <a:lnTo>
                      <a:pt x="103" y="285"/>
                    </a:lnTo>
                    <a:lnTo>
                      <a:pt x="138" y="234"/>
                    </a:lnTo>
                    <a:lnTo>
                      <a:pt x="178" y="188"/>
                    </a:lnTo>
                    <a:lnTo>
                      <a:pt x="221" y="145"/>
                    </a:lnTo>
                    <a:lnTo>
                      <a:pt x="269" y="108"/>
                    </a:lnTo>
                    <a:lnTo>
                      <a:pt x="318" y="76"/>
                    </a:lnTo>
                    <a:lnTo>
                      <a:pt x="371" y="48"/>
                    </a:lnTo>
                    <a:lnTo>
                      <a:pt x="427" y="27"/>
                    </a:lnTo>
                    <a:lnTo>
                      <a:pt x="486" y="12"/>
                    </a:lnTo>
                    <a:lnTo>
                      <a:pt x="546" y="3"/>
                    </a:lnTo>
                    <a:lnTo>
                      <a:pt x="608" y="0"/>
                    </a:lnTo>
                    <a:lnTo>
                      <a:pt x="623" y="0"/>
                    </a:lnTo>
                    <a:lnTo>
                      <a:pt x="638" y="2"/>
                    </a:lnTo>
                    <a:lnTo>
                      <a:pt x="651" y="3"/>
                    </a:lnTo>
                    <a:lnTo>
                      <a:pt x="666" y="4"/>
                    </a:lnTo>
                    <a:lnTo>
                      <a:pt x="679" y="6"/>
                    </a:lnTo>
                    <a:lnTo>
                      <a:pt x="694" y="8"/>
                    </a:lnTo>
                    <a:lnTo>
                      <a:pt x="707" y="11"/>
                    </a:lnTo>
                    <a:lnTo>
                      <a:pt x="722" y="14"/>
                    </a:lnTo>
                    <a:lnTo>
                      <a:pt x="735" y="18"/>
                    </a:lnTo>
                    <a:lnTo>
                      <a:pt x="748" y="20"/>
                    </a:lnTo>
                    <a:lnTo>
                      <a:pt x="762" y="24"/>
                    </a:lnTo>
                    <a:lnTo>
                      <a:pt x="775" y="28"/>
                    </a:lnTo>
                    <a:lnTo>
                      <a:pt x="788" y="33"/>
                    </a:lnTo>
                    <a:lnTo>
                      <a:pt x="801" y="37"/>
                    </a:lnTo>
                    <a:lnTo>
                      <a:pt x="815" y="43"/>
                    </a:lnTo>
                    <a:lnTo>
                      <a:pt x="828" y="48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4" name="Freeform 11"/>
              <p:cNvSpPr>
                <a:spLocks/>
              </p:cNvSpPr>
              <p:nvPr/>
            </p:nvSpPr>
            <p:spPr bwMode="auto">
              <a:xfrm>
                <a:off x="1969" y="2294"/>
                <a:ext cx="383" cy="226"/>
              </a:xfrm>
              <a:custGeom>
                <a:avLst/>
                <a:gdLst/>
                <a:ahLst/>
                <a:cxnLst>
                  <a:cxn ang="0">
                    <a:pos x="786" y="32"/>
                  </a:cxn>
                  <a:cxn ang="0">
                    <a:pos x="795" y="37"/>
                  </a:cxn>
                  <a:cxn ang="0">
                    <a:pos x="806" y="44"/>
                  </a:cxn>
                  <a:cxn ang="0">
                    <a:pos x="815" y="49"/>
                  </a:cxn>
                  <a:cxn ang="0">
                    <a:pos x="825" y="56"/>
                  </a:cxn>
                  <a:cxn ang="0">
                    <a:pos x="889" y="113"/>
                  </a:cxn>
                  <a:cxn ang="0">
                    <a:pos x="930" y="178"/>
                  </a:cxn>
                  <a:cxn ang="0">
                    <a:pos x="950" y="249"/>
                  </a:cxn>
                  <a:cxn ang="0">
                    <a:pos x="951" y="326"/>
                  </a:cxn>
                  <a:cxn ang="0">
                    <a:pos x="939" y="409"/>
                  </a:cxn>
                  <a:cxn ang="0">
                    <a:pos x="914" y="495"/>
                  </a:cxn>
                  <a:cxn ang="0">
                    <a:pos x="882" y="584"/>
                  </a:cxn>
                  <a:cxn ang="0">
                    <a:pos x="843" y="676"/>
                  </a:cxn>
                  <a:cxn ang="0">
                    <a:pos x="2" y="665"/>
                  </a:cxn>
                  <a:cxn ang="0">
                    <a:pos x="0" y="648"/>
                  </a:cxn>
                  <a:cxn ang="0">
                    <a:pos x="0" y="631"/>
                  </a:cxn>
                  <a:cxn ang="0">
                    <a:pos x="0" y="613"/>
                  </a:cxn>
                  <a:cxn ang="0">
                    <a:pos x="0" y="596"/>
                  </a:cxn>
                  <a:cxn ang="0">
                    <a:pos x="8" y="534"/>
                  </a:cxn>
                  <a:cxn ang="0">
                    <a:pos x="20" y="474"/>
                  </a:cxn>
                  <a:cxn ang="0">
                    <a:pos x="38" y="415"/>
                  </a:cxn>
                  <a:cxn ang="0">
                    <a:pos x="60" y="361"/>
                  </a:cxn>
                  <a:cxn ang="0">
                    <a:pos x="88" y="307"/>
                  </a:cxn>
                  <a:cxn ang="0">
                    <a:pos x="119" y="258"/>
                  </a:cxn>
                  <a:cxn ang="0">
                    <a:pos x="153" y="213"/>
                  </a:cxn>
                  <a:cxn ang="0">
                    <a:pos x="193" y="170"/>
                  </a:cxn>
                  <a:cxn ang="0">
                    <a:pos x="235" y="132"/>
                  </a:cxn>
                  <a:cxn ang="0">
                    <a:pos x="281" y="99"/>
                  </a:cxn>
                  <a:cxn ang="0">
                    <a:pos x="329" y="69"/>
                  </a:cxn>
                  <a:cxn ang="0">
                    <a:pos x="380" y="44"/>
                  </a:cxn>
                  <a:cxn ang="0">
                    <a:pos x="434" y="25"/>
                  </a:cxn>
                  <a:cxn ang="0">
                    <a:pos x="489" y="11"/>
                  </a:cxn>
                  <a:cxn ang="0">
                    <a:pos x="548" y="3"/>
                  </a:cxn>
                  <a:cxn ang="0">
                    <a:pos x="606" y="0"/>
                  </a:cxn>
                  <a:cxn ang="0">
                    <a:pos x="630" y="2"/>
                  </a:cxn>
                  <a:cxn ang="0">
                    <a:pos x="653" y="3"/>
                  </a:cxn>
                  <a:cxn ang="0">
                    <a:pos x="676" y="6"/>
                  </a:cxn>
                  <a:cxn ang="0">
                    <a:pos x="698" y="10"/>
                  </a:cxn>
                  <a:cxn ang="0">
                    <a:pos x="721" y="14"/>
                  </a:cxn>
                  <a:cxn ang="0">
                    <a:pos x="744" y="19"/>
                  </a:cxn>
                  <a:cxn ang="0">
                    <a:pos x="765" y="25"/>
                  </a:cxn>
                  <a:cxn ang="0">
                    <a:pos x="786" y="32"/>
                  </a:cxn>
                </a:cxnLst>
                <a:rect l="0" t="0" r="r" b="b"/>
                <a:pathLst>
                  <a:path w="951" h="676">
                    <a:moveTo>
                      <a:pt x="786" y="32"/>
                    </a:moveTo>
                    <a:lnTo>
                      <a:pt x="795" y="37"/>
                    </a:lnTo>
                    <a:lnTo>
                      <a:pt x="806" y="44"/>
                    </a:lnTo>
                    <a:lnTo>
                      <a:pt x="815" y="49"/>
                    </a:lnTo>
                    <a:lnTo>
                      <a:pt x="825" y="56"/>
                    </a:lnTo>
                    <a:lnTo>
                      <a:pt x="889" y="113"/>
                    </a:lnTo>
                    <a:lnTo>
                      <a:pt x="930" y="178"/>
                    </a:lnTo>
                    <a:lnTo>
                      <a:pt x="950" y="249"/>
                    </a:lnTo>
                    <a:lnTo>
                      <a:pt x="951" y="326"/>
                    </a:lnTo>
                    <a:lnTo>
                      <a:pt x="939" y="409"/>
                    </a:lnTo>
                    <a:lnTo>
                      <a:pt x="914" y="495"/>
                    </a:lnTo>
                    <a:lnTo>
                      <a:pt x="882" y="584"/>
                    </a:lnTo>
                    <a:lnTo>
                      <a:pt x="843" y="676"/>
                    </a:lnTo>
                    <a:lnTo>
                      <a:pt x="2" y="665"/>
                    </a:lnTo>
                    <a:lnTo>
                      <a:pt x="0" y="648"/>
                    </a:lnTo>
                    <a:lnTo>
                      <a:pt x="0" y="631"/>
                    </a:lnTo>
                    <a:lnTo>
                      <a:pt x="0" y="613"/>
                    </a:lnTo>
                    <a:lnTo>
                      <a:pt x="0" y="596"/>
                    </a:lnTo>
                    <a:lnTo>
                      <a:pt x="8" y="534"/>
                    </a:lnTo>
                    <a:lnTo>
                      <a:pt x="20" y="474"/>
                    </a:lnTo>
                    <a:lnTo>
                      <a:pt x="38" y="415"/>
                    </a:lnTo>
                    <a:lnTo>
                      <a:pt x="60" y="361"/>
                    </a:lnTo>
                    <a:lnTo>
                      <a:pt x="88" y="307"/>
                    </a:lnTo>
                    <a:lnTo>
                      <a:pt x="119" y="258"/>
                    </a:lnTo>
                    <a:lnTo>
                      <a:pt x="153" y="213"/>
                    </a:lnTo>
                    <a:lnTo>
                      <a:pt x="193" y="170"/>
                    </a:lnTo>
                    <a:lnTo>
                      <a:pt x="235" y="132"/>
                    </a:lnTo>
                    <a:lnTo>
                      <a:pt x="281" y="99"/>
                    </a:lnTo>
                    <a:lnTo>
                      <a:pt x="329" y="69"/>
                    </a:lnTo>
                    <a:lnTo>
                      <a:pt x="380" y="44"/>
                    </a:lnTo>
                    <a:lnTo>
                      <a:pt x="434" y="25"/>
                    </a:lnTo>
                    <a:lnTo>
                      <a:pt x="489" y="11"/>
                    </a:lnTo>
                    <a:lnTo>
                      <a:pt x="548" y="3"/>
                    </a:lnTo>
                    <a:lnTo>
                      <a:pt x="606" y="0"/>
                    </a:lnTo>
                    <a:lnTo>
                      <a:pt x="630" y="2"/>
                    </a:lnTo>
                    <a:lnTo>
                      <a:pt x="653" y="3"/>
                    </a:lnTo>
                    <a:lnTo>
                      <a:pt x="676" y="6"/>
                    </a:lnTo>
                    <a:lnTo>
                      <a:pt x="698" y="10"/>
                    </a:lnTo>
                    <a:lnTo>
                      <a:pt x="721" y="14"/>
                    </a:lnTo>
                    <a:lnTo>
                      <a:pt x="744" y="19"/>
                    </a:lnTo>
                    <a:lnTo>
                      <a:pt x="765" y="25"/>
                    </a:lnTo>
                    <a:lnTo>
                      <a:pt x="786" y="32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5" name="Freeform 12"/>
              <p:cNvSpPr>
                <a:spLocks/>
              </p:cNvSpPr>
              <p:nvPr/>
            </p:nvSpPr>
            <p:spPr bwMode="auto">
              <a:xfrm>
                <a:off x="1971" y="2294"/>
                <a:ext cx="371" cy="226"/>
              </a:xfrm>
              <a:custGeom>
                <a:avLst/>
                <a:gdLst/>
                <a:ahLst/>
                <a:cxnLst>
                  <a:cxn ang="0">
                    <a:pos x="742" y="20"/>
                  </a:cxn>
                  <a:cxn ang="0">
                    <a:pos x="751" y="24"/>
                  </a:cxn>
                  <a:cxn ang="0">
                    <a:pos x="759" y="28"/>
                  </a:cxn>
                  <a:cxn ang="0">
                    <a:pos x="768" y="32"/>
                  </a:cxn>
                  <a:cxn ang="0">
                    <a:pos x="776" y="37"/>
                  </a:cxn>
                  <a:cxn ang="0">
                    <a:pos x="785" y="41"/>
                  </a:cxn>
                  <a:cxn ang="0">
                    <a:pos x="793" y="47"/>
                  </a:cxn>
                  <a:cxn ang="0">
                    <a:pos x="801" y="52"/>
                  </a:cxn>
                  <a:cxn ang="0">
                    <a:pos x="809" y="57"/>
                  </a:cxn>
                  <a:cxn ang="0">
                    <a:pos x="844" y="85"/>
                  </a:cxn>
                  <a:cxn ang="0">
                    <a:pos x="872" y="115"/>
                  </a:cxn>
                  <a:cxn ang="0">
                    <a:pos x="892" y="147"/>
                  </a:cxn>
                  <a:cxn ang="0">
                    <a:pos x="907" y="180"/>
                  </a:cxn>
                  <a:cxn ang="0">
                    <a:pos x="916" y="214"/>
                  </a:cxn>
                  <a:cxn ang="0">
                    <a:pos x="920" y="250"/>
                  </a:cxn>
                  <a:cxn ang="0">
                    <a:pos x="919" y="287"/>
                  </a:cxn>
                  <a:cxn ang="0">
                    <a:pos x="915" y="326"/>
                  </a:cxn>
                  <a:cxn ang="0">
                    <a:pos x="905" y="366"/>
                  </a:cxn>
                  <a:cxn ang="0">
                    <a:pos x="893" y="407"/>
                  </a:cxn>
                  <a:cxn ang="0">
                    <a:pos x="879" y="450"/>
                  </a:cxn>
                  <a:cxn ang="0">
                    <a:pos x="863" y="494"/>
                  </a:cxn>
                  <a:cxn ang="0">
                    <a:pos x="844" y="538"/>
                  </a:cxn>
                  <a:cxn ang="0">
                    <a:pos x="824" y="583"/>
                  </a:cxn>
                  <a:cxn ang="0">
                    <a:pos x="804" y="629"/>
                  </a:cxn>
                  <a:cxn ang="0">
                    <a:pos x="784" y="676"/>
                  </a:cxn>
                  <a:cxn ang="0">
                    <a:pos x="1" y="665"/>
                  </a:cxn>
                  <a:cxn ang="0">
                    <a:pos x="0" y="628"/>
                  </a:cxn>
                  <a:cxn ang="0">
                    <a:pos x="0" y="589"/>
                  </a:cxn>
                  <a:cxn ang="0">
                    <a:pos x="1" y="552"/>
                  </a:cxn>
                  <a:cxn ang="0">
                    <a:pos x="6" y="514"/>
                  </a:cxn>
                  <a:cxn ang="0">
                    <a:pos x="20" y="459"/>
                  </a:cxn>
                  <a:cxn ang="0">
                    <a:pos x="37" y="406"/>
                  </a:cxn>
                  <a:cxn ang="0">
                    <a:pos x="58" y="355"/>
                  </a:cxn>
                  <a:cxn ang="0">
                    <a:pos x="82" y="307"/>
                  </a:cxn>
                  <a:cxn ang="0">
                    <a:pos x="111" y="262"/>
                  </a:cxn>
                  <a:cxn ang="0">
                    <a:pos x="142" y="220"/>
                  </a:cxn>
                  <a:cxn ang="0">
                    <a:pos x="178" y="180"/>
                  </a:cxn>
                  <a:cxn ang="0">
                    <a:pos x="215" y="144"/>
                  </a:cxn>
                  <a:cxn ang="0">
                    <a:pos x="255" y="112"/>
                  </a:cxn>
                  <a:cxn ang="0">
                    <a:pos x="299" y="83"/>
                  </a:cxn>
                  <a:cxn ang="0">
                    <a:pos x="345" y="57"/>
                  </a:cxn>
                  <a:cxn ang="0">
                    <a:pos x="393" y="37"/>
                  </a:cxn>
                  <a:cxn ang="0">
                    <a:pos x="442" y="20"/>
                  </a:cxn>
                  <a:cxn ang="0">
                    <a:pos x="492" y="10"/>
                  </a:cxn>
                  <a:cxn ang="0">
                    <a:pos x="546" y="2"/>
                  </a:cxn>
                  <a:cxn ang="0">
                    <a:pos x="600" y="0"/>
                  </a:cxn>
                  <a:cxn ang="0">
                    <a:pos x="618" y="2"/>
                  </a:cxn>
                  <a:cxn ang="0">
                    <a:pos x="636" y="2"/>
                  </a:cxn>
                  <a:cxn ang="0">
                    <a:pos x="654" y="4"/>
                  </a:cxn>
                  <a:cxn ang="0">
                    <a:pos x="672" y="6"/>
                  </a:cxn>
                  <a:cxn ang="0">
                    <a:pos x="690" y="10"/>
                  </a:cxn>
                  <a:cxn ang="0">
                    <a:pos x="707" y="12"/>
                  </a:cxn>
                  <a:cxn ang="0">
                    <a:pos x="724" y="16"/>
                  </a:cxn>
                  <a:cxn ang="0">
                    <a:pos x="742" y="20"/>
                  </a:cxn>
                </a:cxnLst>
                <a:rect l="0" t="0" r="r" b="b"/>
                <a:pathLst>
                  <a:path w="920" h="676">
                    <a:moveTo>
                      <a:pt x="742" y="20"/>
                    </a:moveTo>
                    <a:lnTo>
                      <a:pt x="751" y="24"/>
                    </a:lnTo>
                    <a:lnTo>
                      <a:pt x="759" y="28"/>
                    </a:lnTo>
                    <a:lnTo>
                      <a:pt x="768" y="32"/>
                    </a:lnTo>
                    <a:lnTo>
                      <a:pt x="776" y="37"/>
                    </a:lnTo>
                    <a:lnTo>
                      <a:pt x="785" y="41"/>
                    </a:lnTo>
                    <a:lnTo>
                      <a:pt x="793" y="47"/>
                    </a:lnTo>
                    <a:lnTo>
                      <a:pt x="801" y="52"/>
                    </a:lnTo>
                    <a:lnTo>
                      <a:pt x="809" y="57"/>
                    </a:lnTo>
                    <a:lnTo>
                      <a:pt x="844" y="85"/>
                    </a:lnTo>
                    <a:lnTo>
                      <a:pt x="872" y="115"/>
                    </a:lnTo>
                    <a:lnTo>
                      <a:pt x="892" y="147"/>
                    </a:lnTo>
                    <a:lnTo>
                      <a:pt x="907" y="180"/>
                    </a:lnTo>
                    <a:lnTo>
                      <a:pt x="916" y="214"/>
                    </a:lnTo>
                    <a:lnTo>
                      <a:pt x="920" y="250"/>
                    </a:lnTo>
                    <a:lnTo>
                      <a:pt x="919" y="287"/>
                    </a:lnTo>
                    <a:lnTo>
                      <a:pt x="915" y="326"/>
                    </a:lnTo>
                    <a:lnTo>
                      <a:pt x="905" y="366"/>
                    </a:lnTo>
                    <a:lnTo>
                      <a:pt x="893" y="407"/>
                    </a:lnTo>
                    <a:lnTo>
                      <a:pt x="879" y="450"/>
                    </a:lnTo>
                    <a:lnTo>
                      <a:pt x="863" y="494"/>
                    </a:lnTo>
                    <a:lnTo>
                      <a:pt x="844" y="538"/>
                    </a:lnTo>
                    <a:lnTo>
                      <a:pt x="824" y="583"/>
                    </a:lnTo>
                    <a:lnTo>
                      <a:pt x="804" y="629"/>
                    </a:lnTo>
                    <a:lnTo>
                      <a:pt x="784" y="676"/>
                    </a:lnTo>
                    <a:lnTo>
                      <a:pt x="1" y="665"/>
                    </a:lnTo>
                    <a:lnTo>
                      <a:pt x="0" y="628"/>
                    </a:lnTo>
                    <a:lnTo>
                      <a:pt x="0" y="589"/>
                    </a:lnTo>
                    <a:lnTo>
                      <a:pt x="1" y="552"/>
                    </a:lnTo>
                    <a:lnTo>
                      <a:pt x="6" y="514"/>
                    </a:lnTo>
                    <a:lnTo>
                      <a:pt x="20" y="459"/>
                    </a:lnTo>
                    <a:lnTo>
                      <a:pt x="37" y="406"/>
                    </a:lnTo>
                    <a:lnTo>
                      <a:pt x="58" y="355"/>
                    </a:lnTo>
                    <a:lnTo>
                      <a:pt x="82" y="307"/>
                    </a:lnTo>
                    <a:lnTo>
                      <a:pt x="111" y="262"/>
                    </a:lnTo>
                    <a:lnTo>
                      <a:pt x="142" y="220"/>
                    </a:lnTo>
                    <a:lnTo>
                      <a:pt x="178" y="180"/>
                    </a:lnTo>
                    <a:lnTo>
                      <a:pt x="215" y="144"/>
                    </a:lnTo>
                    <a:lnTo>
                      <a:pt x="255" y="112"/>
                    </a:lnTo>
                    <a:lnTo>
                      <a:pt x="299" y="83"/>
                    </a:lnTo>
                    <a:lnTo>
                      <a:pt x="345" y="57"/>
                    </a:lnTo>
                    <a:lnTo>
                      <a:pt x="393" y="37"/>
                    </a:lnTo>
                    <a:lnTo>
                      <a:pt x="442" y="20"/>
                    </a:lnTo>
                    <a:lnTo>
                      <a:pt x="492" y="10"/>
                    </a:lnTo>
                    <a:lnTo>
                      <a:pt x="546" y="2"/>
                    </a:lnTo>
                    <a:lnTo>
                      <a:pt x="600" y="0"/>
                    </a:lnTo>
                    <a:lnTo>
                      <a:pt x="618" y="2"/>
                    </a:lnTo>
                    <a:lnTo>
                      <a:pt x="636" y="2"/>
                    </a:lnTo>
                    <a:lnTo>
                      <a:pt x="654" y="4"/>
                    </a:lnTo>
                    <a:lnTo>
                      <a:pt x="672" y="6"/>
                    </a:lnTo>
                    <a:lnTo>
                      <a:pt x="690" y="10"/>
                    </a:lnTo>
                    <a:lnTo>
                      <a:pt x="707" y="12"/>
                    </a:lnTo>
                    <a:lnTo>
                      <a:pt x="724" y="16"/>
                    </a:lnTo>
                    <a:lnTo>
                      <a:pt x="742" y="20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6" name="Freeform 13"/>
              <p:cNvSpPr>
                <a:spLocks/>
              </p:cNvSpPr>
              <p:nvPr/>
            </p:nvSpPr>
            <p:spPr bwMode="auto">
              <a:xfrm>
                <a:off x="1973" y="2294"/>
                <a:ext cx="360" cy="225"/>
              </a:xfrm>
              <a:custGeom>
                <a:avLst/>
                <a:gdLst/>
                <a:ahLst/>
                <a:cxnLst>
                  <a:cxn ang="0">
                    <a:pos x="697" y="11"/>
                  </a:cxn>
                  <a:cxn ang="0">
                    <a:pos x="710" y="15"/>
                  </a:cxn>
                  <a:cxn ang="0">
                    <a:pos x="724" y="20"/>
                  </a:cxn>
                  <a:cxn ang="0">
                    <a:pos x="737" y="25"/>
                  </a:cxn>
                  <a:cxn ang="0">
                    <a:pos x="749" y="31"/>
                  </a:cxn>
                  <a:cxn ang="0">
                    <a:pos x="761" y="37"/>
                  </a:cxn>
                  <a:cxn ang="0">
                    <a:pos x="773" y="44"/>
                  </a:cxn>
                  <a:cxn ang="0">
                    <a:pos x="785" y="51"/>
                  </a:cxn>
                  <a:cxn ang="0">
                    <a:pos x="797" y="59"/>
                  </a:cxn>
                  <a:cxn ang="0">
                    <a:pos x="831" y="87"/>
                  </a:cxn>
                  <a:cxn ang="0">
                    <a:pos x="857" y="116"/>
                  </a:cxn>
                  <a:cxn ang="0">
                    <a:pos x="875" y="148"/>
                  </a:cxn>
                  <a:cxn ang="0">
                    <a:pos x="887" y="180"/>
                  </a:cxn>
                  <a:cxn ang="0">
                    <a:pos x="893" y="214"/>
                  </a:cxn>
                  <a:cxn ang="0">
                    <a:pos x="893" y="250"/>
                  </a:cxn>
                  <a:cxn ang="0">
                    <a:pos x="887" y="287"/>
                  </a:cxn>
                  <a:cxn ang="0">
                    <a:pos x="879" y="325"/>
                  </a:cxn>
                  <a:cxn ang="0">
                    <a:pos x="866" y="365"/>
                  </a:cxn>
                  <a:cxn ang="0">
                    <a:pos x="850" y="406"/>
                  </a:cxn>
                  <a:cxn ang="0">
                    <a:pos x="833" y="447"/>
                  </a:cxn>
                  <a:cxn ang="0">
                    <a:pos x="813" y="491"/>
                  </a:cxn>
                  <a:cxn ang="0">
                    <a:pos x="791" y="535"/>
                  </a:cxn>
                  <a:cxn ang="0">
                    <a:pos x="770" y="580"/>
                  </a:cxn>
                  <a:cxn ang="0">
                    <a:pos x="749" y="627"/>
                  </a:cxn>
                  <a:cxn ang="0">
                    <a:pos x="729" y="675"/>
                  </a:cxn>
                  <a:cxn ang="0">
                    <a:pos x="3" y="665"/>
                  </a:cxn>
                  <a:cxn ang="0">
                    <a:pos x="0" y="609"/>
                  </a:cxn>
                  <a:cxn ang="0">
                    <a:pos x="3" y="552"/>
                  </a:cxn>
                  <a:cxn ang="0">
                    <a:pos x="11" y="495"/>
                  </a:cxn>
                  <a:cxn ang="0">
                    <a:pos x="23" y="439"/>
                  </a:cxn>
                  <a:cxn ang="0">
                    <a:pos x="40" y="391"/>
                  </a:cxn>
                  <a:cxn ang="0">
                    <a:pos x="60" y="346"/>
                  </a:cxn>
                  <a:cxn ang="0">
                    <a:pos x="83" y="302"/>
                  </a:cxn>
                  <a:cxn ang="0">
                    <a:pos x="109" y="261"/>
                  </a:cxn>
                  <a:cxn ang="0">
                    <a:pos x="137" y="222"/>
                  </a:cxn>
                  <a:cxn ang="0">
                    <a:pos x="169" y="186"/>
                  </a:cxn>
                  <a:cxn ang="0">
                    <a:pos x="204" y="152"/>
                  </a:cxn>
                  <a:cxn ang="0">
                    <a:pos x="240" y="121"/>
                  </a:cxn>
                  <a:cxn ang="0">
                    <a:pos x="279" y="93"/>
                  </a:cxn>
                  <a:cxn ang="0">
                    <a:pos x="320" y="69"/>
                  </a:cxn>
                  <a:cxn ang="0">
                    <a:pos x="363" y="48"/>
                  </a:cxn>
                  <a:cxn ang="0">
                    <a:pos x="407" y="31"/>
                  </a:cxn>
                  <a:cxn ang="0">
                    <a:pos x="453" y="18"/>
                  </a:cxn>
                  <a:cxn ang="0">
                    <a:pos x="500" y="7"/>
                  </a:cxn>
                  <a:cxn ang="0">
                    <a:pos x="549" y="2"/>
                  </a:cxn>
                  <a:cxn ang="0">
                    <a:pos x="598" y="0"/>
                  </a:cxn>
                  <a:cxn ang="0">
                    <a:pos x="610" y="0"/>
                  </a:cxn>
                  <a:cxn ang="0">
                    <a:pos x="624" y="2"/>
                  </a:cxn>
                  <a:cxn ang="0">
                    <a:pos x="636" y="2"/>
                  </a:cxn>
                  <a:cxn ang="0">
                    <a:pos x="648" y="3"/>
                  </a:cxn>
                  <a:cxn ang="0">
                    <a:pos x="661" y="4"/>
                  </a:cxn>
                  <a:cxn ang="0">
                    <a:pos x="673" y="7"/>
                  </a:cxn>
                  <a:cxn ang="0">
                    <a:pos x="685" y="8"/>
                  </a:cxn>
                  <a:cxn ang="0">
                    <a:pos x="697" y="11"/>
                  </a:cxn>
                </a:cxnLst>
                <a:rect l="0" t="0" r="r" b="b"/>
                <a:pathLst>
                  <a:path w="893" h="675">
                    <a:moveTo>
                      <a:pt x="697" y="11"/>
                    </a:moveTo>
                    <a:lnTo>
                      <a:pt x="710" y="15"/>
                    </a:lnTo>
                    <a:lnTo>
                      <a:pt x="724" y="20"/>
                    </a:lnTo>
                    <a:lnTo>
                      <a:pt x="737" y="25"/>
                    </a:lnTo>
                    <a:lnTo>
                      <a:pt x="749" y="31"/>
                    </a:lnTo>
                    <a:lnTo>
                      <a:pt x="761" y="37"/>
                    </a:lnTo>
                    <a:lnTo>
                      <a:pt x="773" y="44"/>
                    </a:lnTo>
                    <a:lnTo>
                      <a:pt x="785" y="51"/>
                    </a:lnTo>
                    <a:lnTo>
                      <a:pt x="797" y="59"/>
                    </a:lnTo>
                    <a:lnTo>
                      <a:pt x="831" y="87"/>
                    </a:lnTo>
                    <a:lnTo>
                      <a:pt x="857" y="116"/>
                    </a:lnTo>
                    <a:lnTo>
                      <a:pt x="875" y="148"/>
                    </a:lnTo>
                    <a:lnTo>
                      <a:pt x="887" y="180"/>
                    </a:lnTo>
                    <a:lnTo>
                      <a:pt x="893" y="214"/>
                    </a:lnTo>
                    <a:lnTo>
                      <a:pt x="893" y="250"/>
                    </a:lnTo>
                    <a:lnTo>
                      <a:pt x="887" y="287"/>
                    </a:lnTo>
                    <a:lnTo>
                      <a:pt x="879" y="325"/>
                    </a:lnTo>
                    <a:lnTo>
                      <a:pt x="866" y="365"/>
                    </a:lnTo>
                    <a:lnTo>
                      <a:pt x="850" y="406"/>
                    </a:lnTo>
                    <a:lnTo>
                      <a:pt x="833" y="447"/>
                    </a:lnTo>
                    <a:lnTo>
                      <a:pt x="813" y="491"/>
                    </a:lnTo>
                    <a:lnTo>
                      <a:pt x="791" y="535"/>
                    </a:lnTo>
                    <a:lnTo>
                      <a:pt x="770" y="580"/>
                    </a:lnTo>
                    <a:lnTo>
                      <a:pt x="749" y="627"/>
                    </a:lnTo>
                    <a:lnTo>
                      <a:pt x="729" y="675"/>
                    </a:lnTo>
                    <a:lnTo>
                      <a:pt x="3" y="665"/>
                    </a:lnTo>
                    <a:lnTo>
                      <a:pt x="0" y="609"/>
                    </a:lnTo>
                    <a:lnTo>
                      <a:pt x="3" y="552"/>
                    </a:lnTo>
                    <a:lnTo>
                      <a:pt x="11" y="495"/>
                    </a:lnTo>
                    <a:lnTo>
                      <a:pt x="23" y="439"/>
                    </a:lnTo>
                    <a:lnTo>
                      <a:pt x="40" y="391"/>
                    </a:lnTo>
                    <a:lnTo>
                      <a:pt x="60" y="346"/>
                    </a:lnTo>
                    <a:lnTo>
                      <a:pt x="83" y="302"/>
                    </a:lnTo>
                    <a:lnTo>
                      <a:pt x="109" y="261"/>
                    </a:lnTo>
                    <a:lnTo>
                      <a:pt x="137" y="222"/>
                    </a:lnTo>
                    <a:lnTo>
                      <a:pt x="169" y="186"/>
                    </a:lnTo>
                    <a:lnTo>
                      <a:pt x="204" y="152"/>
                    </a:lnTo>
                    <a:lnTo>
                      <a:pt x="240" y="121"/>
                    </a:lnTo>
                    <a:lnTo>
                      <a:pt x="279" y="93"/>
                    </a:lnTo>
                    <a:lnTo>
                      <a:pt x="320" y="69"/>
                    </a:lnTo>
                    <a:lnTo>
                      <a:pt x="363" y="48"/>
                    </a:lnTo>
                    <a:lnTo>
                      <a:pt x="407" y="31"/>
                    </a:lnTo>
                    <a:lnTo>
                      <a:pt x="453" y="18"/>
                    </a:lnTo>
                    <a:lnTo>
                      <a:pt x="500" y="7"/>
                    </a:lnTo>
                    <a:lnTo>
                      <a:pt x="549" y="2"/>
                    </a:lnTo>
                    <a:lnTo>
                      <a:pt x="598" y="0"/>
                    </a:lnTo>
                    <a:lnTo>
                      <a:pt x="610" y="0"/>
                    </a:lnTo>
                    <a:lnTo>
                      <a:pt x="624" y="2"/>
                    </a:lnTo>
                    <a:lnTo>
                      <a:pt x="636" y="2"/>
                    </a:lnTo>
                    <a:lnTo>
                      <a:pt x="648" y="3"/>
                    </a:lnTo>
                    <a:lnTo>
                      <a:pt x="661" y="4"/>
                    </a:lnTo>
                    <a:lnTo>
                      <a:pt x="673" y="7"/>
                    </a:lnTo>
                    <a:lnTo>
                      <a:pt x="685" y="8"/>
                    </a:lnTo>
                    <a:lnTo>
                      <a:pt x="697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7" name="Freeform 14"/>
              <p:cNvSpPr>
                <a:spLocks/>
              </p:cNvSpPr>
              <p:nvPr/>
            </p:nvSpPr>
            <p:spPr bwMode="auto">
              <a:xfrm>
                <a:off x="1974" y="2294"/>
                <a:ext cx="349" cy="225"/>
              </a:xfrm>
              <a:custGeom>
                <a:avLst/>
                <a:gdLst/>
                <a:ahLst/>
                <a:cxnLst>
                  <a:cxn ang="0">
                    <a:pos x="640" y="3"/>
                  </a:cxn>
                  <a:cxn ang="0">
                    <a:pos x="660" y="7"/>
                  </a:cxn>
                  <a:cxn ang="0">
                    <a:pos x="678" y="12"/>
                  </a:cxn>
                  <a:cxn ang="0">
                    <a:pos x="697" y="18"/>
                  </a:cxn>
                  <a:cxn ang="0">
                    <a:pos x="716" y="24"/>
                  </a:cxn>
                  <a:cxn ang="0">
                    <a:pos x="733" y="32"/>
                  </a:cxn>
                  <a:cxn ang="0">
                    <a:pos x="750" y="40"/>
                  </a:cxn>
                  <a:cxn ang="0">
                    <a:pos x="766" y="49"/>
                  </a:cxn>
                  <a:cxn ang="0">
                    <a:pos x="782" y="60"/>
                  </a:cxn>
                  <a:cxn ang="0">
                    <a:pos x="814" y="87"/>
                  </a:cxn>
                  <a:cxn ang="0">
                    <a:pos x="838" y="116"/>
                  </a:cxn>
                  <a:cxn ang="0">
                    <a:pos x="854" y="145"/>
                  </a:cxn>
                  <a:cxn ang="0">
                    <a:pos x="863" y="176"/>
                  </a:cxn>
                  <a:cxn ang="0">
                    <a:pos x="866" y="209"/>
                  </a:cxn>
                  <a:cxn ang="0">
                    <a:pos x="862" y="242"/>
                  </a:cxn>
                  <a:cxn ang="0">
                    <a:pos x="855" y="277"/>
                  </a:cxn>
                  <a:cxn ang="0">
                    <a:pos x="843" y="313"/>
                  </a:cxn>
                  <a:cxn ang="0">
                    <a:pos x="827" y="351"/>
                  </a:cxn>
                  <a:cxn ang="0">
                    <a:pos x="809" y="390"/>
                  </a:cxn>
                  <a:cxn ang="0">
                    <a:pos x="789" y="430"/>
                  </a:cxn>
                  <a:cxn ang="0">
                    <a:pos x="767" y="471"/>
                  </a:cxn>
                  <a:cxn ang="0">
                    <a:pos x="746" y="515"/>
                  </a:cxn>
                  <a:cxn ang="0">
                    <a:pos x="724" y="559"/>
                  </a:cxn>
                  <a:cxn ang="0">
                    <a:pos x="702" y="604"/>
                  </a:cxn>
                  <a:cxn ang="0">
                    <a:pos x="684" y="651"/>
                  </a:cxn>
                  <a:cxn ang="0">
                    <a:pos x="681" y="656"/>
                  </a:cxn>
                  <a:cxn ang="0">
                    <a:pos x="678" y="663"/>
                  </a:cxn>
                  <a:cxn ang="0">
                    <a:pos x="676" y="668"/>
                  </a:cxn>
                  <a:cxn ang="0">
                    <a:pos x="673" y="675"/>
                  </a:cxn>
                  <a:cxn ang="0">
                    <a:pos x="3" y="665"/>
                  </a:cxn>
                  <a:cxn ang="0">
                    <a:pos x="0" y="629"/>
                  </a:cxn>
                  <a:cxn ang="0">
                    <a:pos x="0" y="593"/>
                  </a:cxn>
                  <a:cxn ang="0">
                    <a:pos x="3" y="557"/>
                  </a:cxn>
                  <a:cxn ang="0">
                    <a:pos x="7" y="522"/>
                  </a:cxn>
                  <a:cxn ang="0">
                    <a:pos x="12" y="486"/>
                  </a:cxn>
                  <a:cxn ang="0">
                    <a:pos x="20" y="450"/>
                  </a:cxn>
                  <a:cxn ang="0">
                    <a:pos x="30" y="414"/>
                  </a:cxn>
                  <a:cxn ang="0">
                    <a:pos x="40" y="379"/>
                  </a:cxn>
                  <a:cxn ang="0">
                    <a:pos x="59" y="338"/>
                  </a:cxn>
                  <a:cxn ang="0">
                    <a:pos x="81" y="298"/>
                  </a:cxn>
                  <a:cxn ang="0">
                    <a:pos x="105" y="260"/>
                  </a:cxn>
                  <a:cxn ang="0">
                    <a:pos x="132" y="224"/>
                  </a:cxn>
                  <a:cxn ang="0">
                    <a:pos x="161" y="190"/>
                  </a:cxn>
                  <a:cxn ang="0">
                    <a:pos x="192" y="160"/>
                  </a:cxn>
                  <a:cxn ang="0">
                    <a:pos x="225" y="131"/>
                  </a:cxn>
                  <a:cxn ang="0">
                    <a:pos x="260" y="104"/>
                  </a:cxn>
                  <a:cxn ang="0">
                    <a:pos x="297" y="80"/>
                  </a:cxn>
                  <a:cxn ang="0">
                    <a:pos x="336" y="59"/>
                  </a:cxn>
                  <a:cxn ang="0">
                    <a:pos x="376" y="41"/>
                  </a:cxn>
                  <a:cxn ang="0">
                    <a:pos x="417" y="27"/>
                  </a:cxn>
                  <a:cxn ang="0">
                    <a:pos x="460" y="15"/>
                  </a:cxn>
                  <a:cxn ang="0">
                    <a:pos x="504" y="7"/>
                  </a:cxn>
                  <a:cxn ang="0">
                    <a:pos x="549" y="2"/>
                  </a:cxn>
                  <a:cxn ang="0">
                    <a:pos x="594" y="0"/>
                  </a:cxn>
                  <a:cxn ang="0">
                    <a:pos x="600" y="0"/>
                  </a:cxn>
                  <a:cxn ang="0">
                    <a:pos x="605" y="0"/>
                  </a:cxn>
                  <a:cxn ang="0">
                    <a:pos x="612" y="0"/>
                  </a:cxn>
                  <a:cxn ang="0">
                    <a:pos x="617" y="2"/>
                  </a:cxn>
                  <a:cxn ang="0">
                    <a:pos x="622" y="2"/>
                  </a:cxn>
                  <a:cxn ang="0">
                    <a:pos x="629" y="2"/>
                  </a:cxn>
                  <a:cxn ang="0">
                    <a:pos x="634" y="3"/>
                  </a:cxn>
                  <a:cxn ang="0">
                    <a:pos x="640" y="3"/>
                  </a:cxn>
                </a:cxnLst>
                <a:rect l="0" t="0" r="r" b="b"/>
                <a:pathLst>
                  <a:path w="866" h="675">
                    <a:moveTo>
                      <a:pt x="640" y="3"/>
                    </a:moveTo>
                    <a:lnTo>
                      <a:pt x="660" y="7"/>
                    </a:lnTo>
                    <a:lnTo>
                      <a:pt x="678" y="12"/>
                    </a:lnTo>
                    <a:lnTo>
                      <a:pt x="697" y="18"/>
                    </a:lnTo>
                    <a:lnTo>
                      <a:pt x="716" y="24"/>
                    </a:lnTo>
                    <a:lnTo>
                      <a:pt x="733" y="32"/>
                    </a:lnTo>
                    <a:lnTo>
                      <a:pt x="750" y="40"/>
                    </a:lnTo>
                    <a:lnTo>
                      <a:pt x="766" y="49"/>
                    </a:lnTo>
                    <a:lnTo>
                      <a:pt x="782" y="60"/>
                    </a:lnTo>
                    <a:lnTo>
                      <a:pt x="814" y="87"/>
                    </a:lnTo>
                    <a:lnTo>
                      <a:pt x="838" y="116"/>
                    </a:lnTo>
                    <a:lnTo>
                      <a:pt x="854" y="145"/>
                    </a:lnTo>
                    <a:lnTo>
                      <a:pt x="863" y="176"/>
                    </a:lnTo>
                    <a:lnTo>
                      <a:pt x="866" y="209"/>
                    </a:lnTo>
                    <a:lnTo>
                      <a:pt x="862" y="242"/>
                    </a:lnTo>
                    <a:lnTo>
                      <a:pt x="855" y="277"/>
                    </a:lnTo>
                    <a:lnTo>
                      <a:pt x="843" y="313"/>
                    </a:lnTo>
                    <a:lnTo>
                      <a:pt x="827" y="351"/>
                    </a:lnTo>
                    <a:lnTo>
                      <a:pt x="809" y="390"/>
                    </a:lnTo>
                    <a:lnTo>
                      <a:pt x="789" y="430"/>
                    </a:lnTo>
                    <a:lnTo>
                      <a:pt x="767" y="471"/>
                    </a:lnTo>
                    <a:lnTo>
                      <a:pt x="746" y="515"/>
                    </a:lnTo>
                    <a:lnTo>
                      <a:pt x="724" y="559"/>
                    </a:lnTo>
                    <a:lnTo>
                      <a:pt x="702" y="604"/>
                    </a:lnTo>
                    <a:lnTo>
                      <a:pt x="684" y="651"/>
                    </a:lnTo>
                    <a:lnTo>
                      <a:pt x="681" y="656"/>
                    </a:lnTo>
                    <a:lnTo>
                      <a:pt x="678" y="663"/>
                    </a:lnTo>
                    <a:lnTo>
                      <a:pt x="676" y="668"/>
                    </a:lnTo>
                    <a:lnTo>
                      <a:pt x="673" y="675"/>
                    </a:lnTo>
                    <a:lnTo>
                      <a:pt x="3" y="665"/>
                    </a:lnTo>
                    <a:lnTo>
                      <a:pt x="0" y="629"/>
                    </a:lnTo>
                    <a:lnTo>
                      <a:pt x="0" y="593"/>
                    </a:lnTo>
                    <a:lnTo>
                      <a:pt x="3" y="557"/>
                    </a:lnTo>
                    <a:lnTo>
                      <a:pt x="7" y="522"/>
                    </a:lnTo>
                    <a:lnTo>
                      <a:pt x="12" y="486"/>
                    </a:lnTo>
                    <a:lnTo>
                      <a:pt x="20" y="450"/>
                    </a:lnTo>
                    <a:lnTo>
                      <a:pt x="30" y="414"/>
                    </a:lnTo>
                    <a:lnTo>
                      <a:pt x="40" y="379"/>
                    </a:lnTo>
                    <a:lnTo>
                      <a:pt x="59" y="338"/>
                    </a:lnTo>
                    <a:lnTo>
                      <a:pt x="81" y="298"/>
                    </a:lnTo>
                    <a:lnTo>
                      <a:pt x="105" y="260"/>
                    </a:lnTo>
                    <a:lnTo>
                      <a:pt x="132" y="224"/>
                    </a:lnTo>
                    <a:lnTo>
                      <a:pt x="161" y="190"/>
                    </a:lnTo>
                    <a:lnTo>
                      <a:pt x="192" y="160"/>
                    </a:lnTo>
                    <a:lnTo>
                      <a:pt x="225" y="131"/>
                    </a:lnTo>
                    <a:lnTo>
                      <a:pt x="260" y="104"/>
                    </a:lnTo>
                    <a:lnTo>
                      <a:pt x="297" y="80"/>
                    </a:lnTo>
                    <a:lnTo>
                      <a:pt x="336" y="59"/>
                    </a:lnTo>
                    <a:lnTo>
                      <a:pt x="376" y="41"/>
                    </a:lnTo>
                    <a:lnTo>
                      <a:pt x="417" y="27"/>
                    </a:lnTo>
                    <a:lnTo>
                      <a:pt x="460" y="15"/>
                    </a:lnTo>
                    <a:lnTo>
                      <a:pt x="504" y="7"/>
                    </a:lnTo>
                    <a:lnTo>
                      <a:pt x="549" y="2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5" y="0"/>
                    </a:lnTo>
                    <a:lnTo>
                      <a:pt x="612" y="0"/>
                    </a:lnTo>
                    <a:lnTo>
                      <a:pt x="617" y="2"/>
                    </a:lnTo>
                    <a:lnTo>
                      <a:pt x="622" y="2"/>
                    </a:lnTo>
                    <a:lnTo>
                      <a:pt x="629" y="2"/>
                    </a:lnTo>
                    <a:lnTo>
                      <a:pt x="634" y="3"/>
                    </a:lnTo>
                    <a:lnTo>
                      <a:pt x="640" y="3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8" name="Freeform 15"/>
              <p:cNvSpPr>
                <a:spLocks/>
              </p:cNvSpPr>
              <p:nvPr/>
            </p:nvSpPr>
            <p:spPr bwMode="auto">
              <a:xfrm>
                <a:off x="1976" y="2295"/>
                <a:ext cx="337" cy="224"/>
              </a:xfrm>
              <a:custGeom>
                <a:avLst/>
                <a:gdLst/>
                <a:ahLst/>
                <a:cxnLst>
                  <a:cxn ang="0">
                    <a:pos x="548" y="0"/>
                  </a:cxn>
                  <a:cxn ang="0">
                    <a:pos x="564" y="0"/>
                  </a:cxn>
                  <a:cxn ang="0">
                    <a:pos x="578" y="0"/>
                  </a:cxn>
                  <a:cxn ang="0">
                    <a:pos x="594" y="1"/>
                  </a:cxn>
                  <a:cxn ang="0">
                    <a:pos x="609" y="2"/>
                  </a:cxn>
                  <a:cxn ang="0">
                    <a:pos x="624" y="4"/>
                  </a:cxn>
                  <a:cxn ang="0">
                    <a:pos x="638" y="6"/>
                  </a:cxn>
                  <a:cxn ang="0">
                    <a:pos x="653" y="9"/>
                  </a:cxn>
                  <a:cxn ang="0">
                    <a:pos x="668" y="13"/>
                  </a:cxn>
                  <a:cxn ang="0">
                    <a:pos x="681" y="17"/>
                  </a:cxn>
                  <a:cxn ang="0">
                    <a:pos x="694" y="21"/>
                  </a:cxn>
                  <a:cxn ang="0">
                    <a:pos x="708" y="26"/>
                  </a:cxn>
                  <a:cxn ang="0">
                    <a:pos x="721" y="31"/>
                  </a:cxn>
                  <a:cxn ang="0">
                    <a:pos x="733" y="38"/>
                  </a:cxn>
                  <a:cxn ang="0">
                    <a:pos x="746" y="45"/>
                  </a:cxn>
                  <a:cxn ang="0">
                    <a:pos x="757" y="51"/>
                  </a:cxn>
                  <a:cxn ang="0">
                    <a:pos x="769" y="59"/>
                  </a:cxn>
                  <a:cxn ang="0">
                    <a:pos x="799" y="86"/>
                  </a:cxn>
                  <a:cxn ang="0">
                    <a:pos x="821" y="113"/>
                  </a:cxn>
                  <a:cxn ang="0">
                    <a:pos x="833" y="141"/>
                  </a:cxn>
                  <a:cxn ang="0">
                    <a:pos x="839" y="170"/>
                  </a:cxn>
                  <a:cxn ang="0">
                    <a:pos x="839" y="200"/>
                  </a:cxn>
                  <a:cxn ang="0">
                    <a:pos x="833" y="231"/>
                  </a:cxn>
                  <a:cxn ang="0">
                    <a:pos x="822" y="264"/>
                  </a:cxn>
                  <a:cxn ang="0">
                    <a:pos x="807" y="297"/>
                  </a:cxn>
                  <a:cxn ang="0">
                    <a:pos x="789" y="333"/>
                  </a:cxn>
                  <a:cxn ang="0">
                    <a:pos x="769" y="369"/>
                  </a:cxn>
                  <a:cxn ang="0">
                    <a:pos x="746" y="408"/>
                  </a:cxn>
                  <a:cxn ang="0">
                    <a:pos x="724" y="446"/>
                  </a:cxn>
                  <a:cxn ang="0">
                    <a:pos x="701" y="488"/>
                  </a:cxn>
                  <a:cxn ang="0">
                    <a:pos x="678" y="530"/>
                  </a:cxn>
                  <a:cxn ang="0">
                    <a:pos x="657" y="574"/>
                  </a:cxn>
                  <a:cxn ang="0">
                    <a:pos x="638" y="619"/>
                  </a:cxn>
                  <a:cxn ang="0">
                    <a:pos x="633" y="633"/>
                  </a:cxn>
                  <a:cxn ang="0">
                    <a:pos x="629" y="645"/>
                  </a:cxn>
                  <a:cxn ang="0">
                    <a:pos x="624" y="658"/>
                  </a:cxn>
                  <a:cxn ang="0">
                    <a:pos x="618" y="671"/>
                  </a:cxn>
                  <a:cxn ang="0">
                    <a:pos x="3" y="663"/>
                  </a:cxn>
                  <a:cxn ang="0">
                    <a:pos x="0" y="622"/>
                  </a:cxn>
                  <a:cxn ang="0">
                    <a:pos x="2" y="579"/>
                  </a:cxn>
                  <a:cxn ang="0">
                    <a:pos x="6" y="537"/>
                  </a:cxn>
                  <a:cxn ang="0">
                    <a:pos x="11" y="494"/>
                  </a:cxn>
                  <a:cxn ang="0">
                    <a:pos x="19" y="452"/>
                  </a:cxn>
                  <a:cxn ang="0">
                    <a:pos x="31" y="409"/>
                  </a:cxn>
                  <a:cxn ang="0">
                    <a:pos x="43" y="368"/>
                  </a:cxn>
                  <a:cxn ang="0">
                    <a:pos x="59" y="328"/>
                  </a:cxn>
                  <a:cxn ang="0">
                    <a:pos x="77" y="293"/>
                  </a:cxn>
                  <a:cxn ang="0">
                    <a:pos x="99" y="260"/>
                  </a:cxn>
                  <a:cxn ang="0">
                    <a:pos x="123" y="230"/>
                  </a:cxn>
                  <a:cxn ang="0">
                    <a:pos x="147" y="199"/>
                  </a:cxn>
                  <a:cxn ang="0">
                    <a:pos x="173" y="171"/>
                  </a:cxn>
                  <a:cxn ang="0">
                    <a:pos x="201" y="145"/>
                  </a:cxn>
                  <a:cxn ang="0">
                    <a:pos x="231" y="121"/>
                  </a:cxn>
                  <a:cxn ang="0">
                    <a:pos x="261" y="98"/>
                  </a:cxn>
                  <a:cxn ang="0">
                    <a:pos x="293" y="78"/>
                  </a:cxn>
                  <a:cxn ang="0">
                    <a:pos x="327" y="59"/>
                  </a:cxn>
                  <a:cxn ang="0">
                    <a:pos x="361" y="43"/>
                  </a:cxn>
                  <a:cxn ang="0">
                    <a:pos x="397" y="30"/>
                  </a:cxn>
                  <a:cxn ang="0">
                    <a:pos x="433" y="18"/>
                  </a:cxn>
                  <a:cxn ang="0">
                    <a:pos x="470" y="9"/>
                  </a:cxn>
                  <a:cxn ang="0">
                    <a:pos x="509" y="4"/>
                  </a:cxn>
                  <a:cxn ang="0">
                    <a:pos x="548" y="0"/>
                  </a:cxn>
                </a:cxnLst>
                <a:rect l="0" t="0" r="r" b="b"/>
                <a:pathLst>
                  <a:path w="839" h="671">
                    <a:moveTo>
                      <a:pt x="548" y="0"/>
                    </a:moveTo>
                    <a:lnTo>
                      <a:pt x="564" y="0"/>
                    </a:lnTo>
                    <a:lnTo>
                      <a:pt x="578" y="0"/>
                    </a:lnTo>
                    <a:lnTo>
                      <a:pt x="594" y="1"/>
                    </a:lnTo>
                    <a:lnTo>
                      <a:pt x="609" y="2"/>
                    </a:lnTo>
                    <a:lnTo>
                      <a:pt x="624" y="4"/>
                    </a:lnTo>
                    <a:lnTo>
                      <a:pt x="638" y="6"/>
                    </a:lnTo>
                    <a:lnTo>
                      <a:pt x="653" y="9"/>
                    </a:lnTo>
                    <a:lnTo>
                      <a:pt x="668" y="13"/>
                    </a:lnTo>
                    <a:lnTo>
                      <a:pt x="681" y="17"/>
                    </a:lnTo>
                    <a:lnTo>
                      <a:pt x="694" y="21"/>
                    </a:lnTo>
                    <a:lnTo>
                      <a:pt x="708" y="26"/>
                    </a:lnTo>
                    <a:lnTo>
                      <a:pt x="721" y="31"/>
                    </a:lnTo>
                    <a:lnTo>
                      <a:pt x="733" y="38"/>
                    </a:lnTo>
                    <a:lnTo>
                      <a:pt x="746" y="45"/>
                    </a:lnTo>
                    <a:lnTo>
                      <a:pt x="757" y="51"/>
                    </a:lnTo>
                    <a:lnTo>
                      <a:pt x="769" y="59"/>
                    </a:lnTo>
                    <a:lnTo>
                      <a:pt x="799" y="86"/>
                    </a:lnTo>
                    <a:lnTo>
                      <a:pt x="821" y="113"/>
                    </a:lnTo>
                    <a:lnTo>
                      <a:pt x="833" y="141"/>
                    </a:lnTo>
                    <a:lnTo>
                      <a:pt x="839" y="170"/>
                    </a:lnTo>
                    <a:lnTo>
                      <a:pt x="839" y="200"/>
                    </a:lnTo>
                    <a:lnTo>
                      <a:pt x="833" y="231"/>
                    </a:lnTo>
                    <a:lnTo>
                      <a:pt x="822" y="264"/>
                    </a:lnTo>
                    <a:lnTo>
                      <a:pt x="807" y="297"/>
                    </a:lnTo>
                    <a:lnTo>
                      <a:pt x="789" y="333"/>
                    </a:lnTo>
                    <a:lnTo>
                      <a:pt x="769" y="369"/>
                    </a:lnTo>
                    <a:lnTo>
                      <a:pt x="746" y="408"/>
                    </a:lnTo>
                    <a:lnTo>
                      <a:pt x="724" y="446"/>
                    </a:lnTo>
                    <a:lnTo>
                      <a:pt x="701" y="488"/>
                    </a:lnTo>
                    <a:lnTo>
                      <a:pt x="678" y="530"/>
                    </a:lnTo>
                    <a:lnTo>
                      <a:pt x="657" y="574"/>
                    </a:lnTo>
                    <a:lnTo>
                      <a:pt x="638" y="619"/>
                    </a:lnTo>
                    <a:lnTo>
                      <a:pt x="633" y="633"/>
                    </a:lnTo>
                    <a:lnTo>
                      <a:pt x="629" y="645"/>
                    </a:lnTo>
                    <a:lnTo>
                      <a:pt x="624" y="658"/>
                    </a:lnTo>
                    <a:lnTo>
                      <a:pt x="618" y="671"/>
                    </a:lnTo>
                    <a:lnTo>
                      <a:pt x="3" y="663"/>
                    </a:lnTo>
                    <a:lnTo>
                      <a:pt x="0" y="622"/>
                    </a:lnTo>
                    <a:lnTo>
                      <a:pt x="2" y="579"/>
                    </a:lnTo>
                    <a:lnTo>
                      <a:pt x="6" y="537"/>
                    </a:lnTo>
                    <a:lnTo>
                      <a:pt x="11" y="494"/>
                    </a:lnTo>
                    <a:lnTo>
                      <a:pt x="19" y="452"/>
                    </a:lnTo>
                    <a:lnTo>
                      <a:pt x="31" y="409"/>
                    </a:lnTo>
                    <a:lnTo>
                      <a:pt x="43" y="368"/>
                    </a:lnTo>
                    <a:lnTo>
                      <a:pt x="59" y="328"/>
                    </a:lnTo>
                    <a:lnTo>
                      <a:pt x="77" y="293"/>
                    </a:lnTo>
                    <a:lnTo>
                      <a:pt x="99" y="260"/>
                    </a:lnTo>
                    <a:lnTo>
                      <a:pt x="123" y="230"/>
                    </a:lnTo>
                    <a:lnTo>
                      <a:pt x="147" y="199"/>
                    </a:lnTo>
                    <a:lnTo>
                      <a:pt x="173" y="171"/>
                    </a:lnTo>
                    <a:lnTo>
                      <a:pt x="201" y="145"/>
                    </a:lnTo>
                    <a:lnTo>
                      <a:pt x="231" y="121"/>
                    </a:lnTo>
                    <a:lnTo>
                      <a:pt x="261" y="98"/>
                    </a:lnTo>
                    <a:lnTo>
                      <a:pt x="293" y="78"/>
                    </a:lnTo>
                    <a:lnTo>
                      <a:pt x="327" y="59"/>
                    </a:lnTo>
                    <a:lnTo>
                      <a:pt x="361" y="43"/>
                    </a:lnTo>
                    <a:lnTo>
                      <a:pt x="397" y="30"/>
                    </a:lnTo>
                    <a:lnTo>
                      <a:pt x="433" y="18"/>
                    </a:lnTo>
                    <a:lnTo>
                      <a:pt x="470" y="9"/>
                    </a:lnTo>
                    <a:lnTo>
                      <a:pt x="509" y="4"/>
                    </a:lnTo>
                    <a:lnTo>
                      <a:pt x="548" y="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59" name="Freeform 16"/>
              <p:cNvSpPr>
                <a:spLocks/>
              </p:cNvSpPr>
              <p:nvPr/>
            </p:nvSpPr>
            <p:spPr bwMode="auto">
              <a:xfrm>
                <a:off x="1977" y="2296"/>
                <a:ext cx="329" cy="223"/>
              </a:xfrm>
              <a:custGeom>
                <a:avLst/>
                <a:gdLst/>
                <a:ahLst/>
                <a:cxnLst>
                  <a:cxn ang="0">
                    <a:pos x="388" y="27"/>
                  </a:cxn>
                  <a:cxn ang="0">
                    <a:pos x="413" y="19"/>
                  </a:cxn>
                  <a:cxn ang="0">
                    <a:pos x="438" y="13"/>
                  </a:cxn>
                  <a:cxn ang="0">
                    <a:pos x="464" y="8"/>
                  </a:cxn>
                  <a:cxn ang="0">
                    <a:pos x="488" y="4"/>
                  </a:cxn>
                  <a:cxn ang="0">
                    <a:pos x="513" y="1"/>
                  </a:cxn>
                  <a:cxn ang="0">
                    <a:pos x="538" y="0"/>
                  </a:cxn>
                  <a:cxn ang="0">
                    <a:pos x="562" y="0"/>
                  </a:cxn>
                  <a:cxn ang="0">
                    <a:pos x="586" y="1"/>
                  </a:cxn>
                  <a:cxn ang="0">
                    <a:pos x="610" y="2"/>
                  </a:cxn>
                  <a:cxn ang="0">
                    <a:pos x="633" y="6"/>
                  </a:cxn>
                  <a:cxn ang="0">
                    <a:pos x="656" y="12"/>
                  </a:cxn>
                  <a:cxn ang="0">
                    <a:pos x="677" y="18"/>
                  </a:cxn>
                  <a:cxn ang="0">
                    <a:pos x="698" y="26"/>
                  </a:cxn>
                  <a:cxn ang="0">
                    <a:pos x="717" y="35"/>
                  </a:cxn>
                  <a:cxn ang="0">
                    <a:pos x="737" y="46"/>
                  </a:cxn>
                  <a:cxn ang="0">
                    <a:pos x="754" y="58"/>
                  </a:cxn>
                  <a:cxn ang="0">
                    <a:pos x="782" y="83"/>
                  </a:cxn>
                  <a:cxn ang="0">
                    <a:pos x="801" y="109"/>
                  </a:cxn>
                  <a:cxn ang="0">
                    <a:pos x="811" y="135"/>
                  </a:cxn>
                  <a:cxn ang="0">
                    <a:pos x="815" y="162"/>
                  </a:cxn>
                  <a:cxn ang="0">
                    <a:pos x="811" y="190"/>
                  </a:cxn>
                  <a:cxn ang="0">
                    <a:pos x="803" y="219"/>
                  </a:cxn>
                  <a:cxn ang="0">
                    <a:pos x="789" y="250"/>
                  </a:cxn>
                  <a:cxn ang="0">
                    <a:pos x="771" y="281"/>
                  </a:cxn>
                  <a:cxn ang="0">
                    <a:pos x="752" y="313"/>
                  </a:cxn>
                  <a:cxn ang="0">
                    <a:pos x="728" y="348"/>
                  </a:cxn>
                  <a:cxn ang="0">
                    <a:pos x="704" y="383"/>
                  </a:cxn>
                  <a:cxn ang="0">
                    <a:pos x="680" y="420"/>
                  </a:cxn>
                  <a:cxn ang="0">
                    <a:pos x="656" y="458"/>
                  </a:cxn>
                  <a:cxn ang="0">
                    <a:pos x="633" y="498"/>
                  </a:cxn>
                  <a:cxn ang="0">
                    <a:pos x="612" y="541"/>
                  </a:cxn>
                  <a:cxn ang="0">
                    <a:pos x="594" y="585"/>
                  </a:cxn>
                  <a:cxn ang="0">
                    <a:pos x="588" y="605"/>
                  </a:cxn>
                  <a:cxn ang="0">
                    <a:pos x="580" y="626"/>
                  </a:cxn>
                  <a:cxn ang="0">
                    <a:pos x="572" y="646"/>
                  </a:cxn>
                  <a:cxn ang="0">
                    <a:pos x="564" y="667"/>
                  </a:cxn>
                  <a:cxn ang="0">
                    <a:pos x="3" y="659"/>
                  </a:cxn>
                  <a:cxn ang="0">
                    <a:pos x="0" y="613"/>
                  </a:cxn>
                  <a:cxn ang="0">
                    <a:pos x="2" y="565"/>
                  </a:cxn>
                  <a:cxn ang="0">
                    <a:pos x="7" y="517"/>
                  </a:cxn>
                  <a:cxn ang="0">
                    <a:pos x="15" y="469"/>
                  </a:cxn>
                  <a:cxn ang="0">
                    <a:pos x="26" y="421"/>
                  </a:cxn>
                  <a:cxn ang="0">
                    <a:pos x="40" y="375"/>
                  </a:cxn>
                  <a:cxn ang="0">
                    <a:pos x="57" y="329"/>
                  </a:cxn>
                  <a:cxn ang="0">
                    <a:pos x="76" y="285"/>
                  </a:cxn>
                  <a:cxn ang="0">
                    <a:pos x="91" y="263"/>
                  </a:cxn>
                  <a:cxn ang="0">
                    <a:pos x="105" y="242"/>
                  </a:cxn>
                  <a:cxn ang="0">
                    <a:pos x="121" y="222"/>
                  </a:cxn>
                  <a:cxn ang="0">
                    <a:pos x="139" y="202"/>
                  </a:cxn>
                  <a:cxn ang="0">
                    <a:pos x="156" y="182"/>
                  </a:cxn>
                  <a:cxn ang="0">
                    <a:pos x="173" y="163"/>
                  </a:cxn>
                  <a:cxn ang="0">
                    <a:pos x="192" y="146"/>
                  </a:cxn>
                  <a:cxn ang="0">
                    <a:pos x="212" y="129"/>
                  </a:cxn>
                  <a:cxn ang="0">
                    <a:pos x="232" y="113"/>
                  </a:cxn>
                  <a:cxn ang="0">
                    <a:pos x="253" y="98"/>
                  </a:cxn>
                  <a:cxn ang="0">
                    <a:pos x="273" y="83"/>
                  </a:cxn>
                  <a:cxn ang="0">
                    <a:pos x="296" y="70"/>
                  </a:cxn>
                  <a:cxn ang="0">
                    <a:pos x="319" y="58"/>
                  </a:cxn>
                  <a:cxn ang="0">
                    <a:pos x="341" y="47"/>
                  </a:cxn>
                  <a:cxn ang="0">
                    <a:pos x="364" y="37"/>
                  </a:cxn>
                  <a:cxn ang="0">
                    <a:pos x="388" y="27"/>
                  </a:cxn>
                </a:cxnLst>
                <a:rect l="0" t="0" r="r" b="b"/>
                <a:pathLst>
                  <a:path w="815" h="667">
                    <a:moveTo>
                      <a:pt x="388" y="27"/>
                    </a:moveTo>
                    <a:lnTo>
                      <a:pt x="413" y="19"/>
                    </a:lnTo>
                    <a:lnTo>
                      <a:pt x="438" y="13"/>
                    </a:lnTo>
                    <a:lnTo>
                      <a:pt x="464" y="8"/>
                    </a:lnTo>
                    <a:lnTo>
                      <a:pt x="488" y="4"/>
                    </a:lnTo>
                    <a:lnTo>
                      <a:pt x="513" y="1"/>
                    </a:lnTo>
                    <a:lnTo>
                      <a:pt x="538" y="0"/>
                    </a:lnTo>
                    <a:lnTo>
                      <a:pt x="562" y="0"/>
                    </a:lnTo>
                    <a:lnTo>
                      <a:pt x="586" y="1"/>
                    </a:lnTo>
                    <a:lnTo>
                      <a:pt x="610" y="2"/>
                    </a:lnTo>
                    <a:lnTo>
                      <a:pt x="633" y="6"/>
                    </a:lnTo>
                    <a:lnTo>
                      <a:pt x="656" y="12"/>
                    </a:lnTo>
                    <a:lnTo>
                      <a:pt x="677" y="18"/>
                    </a:lnTo>
                    <a:lnTo>
                      <a:pt x="698" y="26"/>
                    </a:lnTo>
                    <a:lnTo>
                      <a:pt x="717" y="35"/>
                    </a:lnTo>
                    <a:lnTo>
                      <a:pt x="737" y="46"/>
                    </a:lnTo>
                    <a:lnTo>
                      <a:pt x="754" y="58"/>
                    </a:lnTo>
                    <a:lnTo>
                      <a:pt x="782" y="83"/>
                    </a:lnTo>
                    <a:lnTo>
                      <a:pt x="801" y="109"/>
                    </a:lnTo>
                    <a:lnTo>
                      <a:pt x="811" y="135"/>
                    </a:lnTo>
                    <a:lnTo>
                      <a:pt x="815" y="162"/>
                    </a:lnTo>
                    <a:lnTo>
                      <a:pt x="811" y="190"/>
                    </a:lnTo>
                    <a:lnTo>
                      <a:pt x="803" y="219"/>
                    </a:lnTo>
                    <a:lnTo>
                      <a:pt x="789" y="250"/>
                    </a:lnTo>
                    <a:lnTo>
                      <a:pt x="771" y="281"/>
                    </a:lnTo>
                    <a:lnTo>
                      <a:pt x="752" y="313"/>
                    </a:lnTo>
                    <a:lnTo>
                      <a:pt x="728" y="348"/>
                    </a:lnTo>
                    <a:lnTo>
                      <a:pt x="704" y="383"/>
                    </a:lnTo>
                    <a:lnTo>
                      <a:pt x="680" y="420"/>
                    </a:lnTo>
                    <a:lnTo>
                      <a:pt x="656" y="458"/>
                    </a:lnTo>
                    <a:lnTo>
                      <a:pt x="633" y="498"/>
                    </a:lnTo>
                    <a:lnTo>
                      <a:pt x="612" y="541"/>
                    </a:lnTo>
                    <a:lnTo>
                      <a:pt x="594" y="585"/>
                    </a:lnTo>
                    <a:lnTo>
                      <a:pt x="588" y="605"/>
                    </a:lnTo>
                    <a:lnTo>
                      <a:pt x="580" y="626"/>
                    </a:lnTo>
                    <a:lnTo>
                      <a:pt x="572" y="646"/>
                    </a:lnTo>
                    <a:lnTo>
                      <a:pt x="564" y="667"/>
                    </a:lnTo>
                    <a:lnTo>
                      <a:pt x="3" y="659"/>
                    </a:lnTo>
                    <a:lnTo>
                      <a:pt x="0" y="613"/>
                    </a:lnTo>
                    <a:lnTo>
                      <a:pt x="2" y="565"/>
                    </a:lnTo>
                    <a:lnTo>
                      <a:pt x="7" y="517"/>
                    </a:lnTo>
                    <a:lnTo>
                      <a:pt x="15" y="469"/>
                    </a:lnTo>
                    <a:lnTo>
                      <a:pt x="26" y="421"/>
                    </a:lnTo>
                    <a:lnTo>
                      <a:pt x="40" y="375"/>
                    </a:lnTo>
                    <a:lnTo>
                      <a:pt x="57" y="329"/>
                    </a:lnTo>
                    <a:lnTo>
                      <a:pt x="76" y="285"/>
                    </a:lnTo>
                    <a:lnTo>
                      <a:pt x="91" y="263"/>
                    </a:lnTo>
                    <a:lnTo>
                      <a:pt x="105" y="242"/>
                    </a:lnTo>
                    <a:lnTo>
                      <a:pt x="121" y="222"/>
                    </a:lnTo>
                    <a:lnTo>
                      <a:pt x="139" y="202"/>
                    </a:lnTo>
                    <a:lnTo>
                      <a:pt x="156" y="182"/>
                    </a:lnTo>
                    <a:lnTo>
                      <a:pt x="173" y="163"/>
                    </a:lnTo>
                    <a:lnTo>
                      <a:pt x="192" y="146"/>
                    </a:lnTo>
                    <a:lnTo>
                      <a:pt x="212" y="129"/>
                    </a:lnTo>
                    <a:lnTo>
                      <a:pt x="232" y="113"/>
                    </a:lnTo>
                    <a:lnTo>
                      <a:pt x="253" y="98"/>
                    </a:lnTo>
                    <a:lnTo>
                      <a:pt x="273" y="83"/>
                    </a:lnTo>
                    <a:lnTo>
                      <a:pt x="296" y="70"/>
                    </a:lnTo>
                    <a:lnTo>
                      <a:pt x="319" y="58"/>
                    </a:lnTo>
                    <a:lnTo>
                      <a:pt x="341" y="47"/>
                    </a:lnTo>
                    <a:lnTo>
                      <a:pt x="364" y="37"/>
                    </a:lnTo>
                    <a:lnTo>
                      <a:pt x="388" y="27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0" name="Freeform 17"/>
              <p:cNvSpPr>
                <a:spLocks/>
              </p:cNvSpPr>
              <p:nvPr/>
            </p:nvSpPr>
            <p:spPr bwMode="auto">
              <a:xfrm>
                <a:off x="1979" y="2298"/>
                <a:ext cx="319" cy="220"/>
              </a:xfrm>
              <a:custGeom>
                <a:avLst/>
                <a:gdLst/>
                <a:ahLst/>
                <a:cxnLst>
                  <a:cxn ang="0">
                    <a:pos x="89" y="257"/>
                  </a:cxn>
                  <a:cxn ang="0">
                    <a:pos x="91" y="254"/>
                  </a:cxn>
                  <a:cxn ang="0">
                    <a:pos x="92" y="251"/>
                  </a:cxn>
                  <a:cxn ang="0">
                    <a:pos x="93" y="249"/>
                  </a:cxn>
                  <a:cxn ang="0">
                    <a:pos x="95" y="246"/>
                  </a:cxn>
                  <a:cxn ang="0">
                    <a:pos x="113" y="221"/>
                  </a:cxn>
                  <a:cxn ang="0">
                    <a:pos x="135" y="195"/>
                  </a:cxn>
                  <a:cxn ang="0">
                    <a:pos x="156" y="171"/>
                  </a:cxn>
                  <a:cxn ang="0">
                    <a:pos x="179" y="149"/>
                  </a:cxn>
                  <a:cxn ang="0">
                    <a:pos x="201" y="129"/>
                  </a:cxn>
                  <a:cxn ang="0">
                    <a:pos x="227" y="109"/>
                  </a:cxn>
                  <a:cxn ang="0">
                    <a:pos x="252" y="90"/>
                  </a:cxn>
                  <a:cxn ang="0">
                    <a:pos x="279" y="73"/>
                  </a:cxn>
                  <a:cxn ang="0">
                    <a:pos x="308" y="57"/>
                  </a:cxn>
                  <a:cxn ang="0">
                    <a:pos x="339" y="44"/>
                  </a:cxn>
                  <a:cxn ang="0">
                    <a:pos x="369" y="32"/>
                  </a:cxn>
                  <a:cxn ang="0">
                    <a:pos x="400" y="22"/>
                  </a:cxn>
                  <a:cxn ang="0">
                    <a:pos x="432" y="13"/>
                  </a:cxn>
                  <a:cxn ang="0">
                    <a:pos x="464" y="7"/>
                  </a:cxn>
                  <a:cxn ang="0">
                    <a:pos x="494" y="3"/>
                  </a:cxn>
                  <a:cxn ang="0">
                    <a:pos x="526" y="0"/>
                  </a:cxn>
                  <a:cxn ang="0">
                    <a:pos x="557" y="0"/>
                  </a:cxn>
                  <a:cxn ang="0">
                    <a:pos x="586" y="1"/>
                  </a:cxn>
                  <a:cxn ang="0">
                    <a:pos x="616" y="4"/>
                  </a:cxn>
                  <a:cxn ang="0">
                    <a:pos x="644" y="9"/>
                  </a:cxn>
                  <a:cxn ang="0">
                    <a:pos x="670" y="17"/>
                  </a:cxn>
                  <a:cxn ang="0">
                    <a:pos x="694" y="28"/>
                  </a:cxn>
                  <a:cxn ang="0">
                    <a:pos x="718" y="40"/>
                  </a:cxn>
                  <a:cxn ang="0">
                    <a:pos x="740" y="54"/>
                  </a:cxn>
                  <a:cxn ang="0">
                    <a:pos x="766" y="78"/>
                  </a:cxn>
                  <a:cxn ang="0">
                    <a:pos x="782" y="102"/>
                  </a:cxn>
                  <a:cxn ang="0">
                    <a:pos x="790" y="128"/>
                  </a:cxn>
                  <a:cxn ang="0">
                    <a:pos x="791" y="153"/>
                  </a:cxn>
                  <a:cxn ang="0">
                    <a:pos x="785" y="178"/>
                  </a:cxn>
                  <a:cxn ang="0">
                    <a:pos x="773" y="205"/>
                  </a:cxn>
                  <a:cxn ang="0">
                    <a:pos x="757" y="233"/>
                  </a:cxn>
                  <a:cxn ang="0">
                    <a:pos x="737" y="262"/>
                  </a:cxn>
                  <a:cxn ang="0">
                    <a:pos x="713" y="292"/>
                  </a:cxn>
                  <a:cxn ang="0">
                    <a:pos x="688" y="324"/>
                  </a:cxn>
                  <a:cxn ang="0">
                    <a:pos x="662" y="358"/>
                  </a:cxn>
                  <a:cxn ang="0">
                    <a:pos x="636" y="392"/>
                  </a:cxn>
                  <a:cxn ang="0">
                    <a:pos x="610" y="428"/>
                  </a:cxn>
                  <a:cxn ang="0">
                    <a:pos x="588" y="467"/>
                  </a:cxn>
                  <a:cxn ang="0">
                    <a:pos x="568" y="508"/>
                  </a:cxn>
                  <a:cxn ang="0">
                    <a:pos x="550" y="550"/>
                  </a:cxn>
                  <a:cxn ang="0">
                    <a:pos x="541" y="577"/>
                  </a:cxn>
                  <a:cxn ang="0">
                    <a:pos x="532" y="605"/>
                  </a:cxn>
                  <a:cxn ang="0">
                    <a:pos x="521" y="633"/>
                  </a:cxn>
                  <a:cxn ang="0">
                    <a:pos x="512" y="661"/>
                  </a:cxn>
                  <a:cxn ang="0">
                    <a:pos x="2" y="654"/>
                  </a:cxn>
                  <a:cxn ang="0">
                    <a:pos x="0" y="604"/>
                  </a:cxn>
                  <a:cxn ang="0">
                    <a:pos x="2" y="553"/>
                  </a:cxn>
                  <a:cxn ang="0">
                    <a:pos x="8" y="501"/>
                  </a:cxn>
                  <a:cxn ang="0">
                    <a:pos x="18" y="451"/>
                  </a:cxn>
                  <a:cxn ang="0">
                    <a:pos x="31" y="400"/>
                  </a:cxn>
                  <a:cxn ang="0">
                    <a:pos x="48" y="350"/>
                  </a:cxn>
                  <a:cxn ang="0">
                    <a:pos x="67" y="302"/>
                  </a:cxn>
                  <a:cxn ang="0">
                    <a:pos x="89" y="257"/>
                  </a:cxn>
                </a:cxnLst>
                <a:rect l="0" t="0" r="r" b="b"/>
                <a:pathLst>
                  <a:path w="791" h="661">
                    <a:moveTo>
                      <a:pt x="89" y="257"/>
                    </a:moveTo>
                    <a:lnTo>
                      <a:pt x="91" y="254"/>
                    </a:lnTo>
                    <a:lnTo>
                      <a:pt x="92" y="251"/>
                    </a:lnTo>
                    <a:lnTo>
                      <a:pt x="93" y="249"/>
                    </a:lnTo>
                    <a:lnTo>
                      <a:pt x="95" y="246"/>
                    </a:lnTo>
                    <a:lnTo>
                      <a:pt x="113" y="221"/>
                    </a:lnTo>
                    <a:lnTo>
                      <a:pt x="135" y="195"/>
                    </a:lnTo>
                    <a:lnTo>
                      <a:pt x="156" y="171"/>
                    </a:lnTo>
                    <a:lnTo>
                      <a:pt x="179" y="149"/>
                    </a:lnTo>
                    <a:lnTo>
                      <a:pt x="201" y="129"/>
                    </a:lnTo>
                    <a:lnTo>
                      <a:pt x="227" y="109"/>
                    </a:lnTo>
                    <a:lnTo>
                      <a:pt x="252" y="90"/>
                    </a:lnTo>
                    <a:lnTo>
                      <a:pt x="279" y="73"/>
                    </a:lnTo>
                    <a:lnTo>
                      <a:pt x="308" y="57"/>
                    </a:lnTo>
                    <a:lnTo>
                      <a:pt x="339" y="44"/>
                    </a:lnTo>
                    <a:lnTo>
                      <a:pt x="369" y="32"/>
                    </a:lnTo>
                    <a:lnTo>
                      <a:pt x="400" y="22"/>
                    </a:lnTo>
                    <a:lnTo>
                      <a:pt x="432" y="13"/>
                    </a:lnTo>
                    <a:lnTo>
                      <a:pt x="464" y="7"/>
                    </a:lnTo>
                    <a:lnTo>
                      <a:pt x="494" y="3"/>
                    </a:lnTo>
                    <a:lnTo>
                      <a:pt x="526" y="0"/>
                    </a:lnTo>
                    <a:lnTo>
                      <a:pt x="557" y="0"/>
                    </a:lnTo>
                    <a:lnTo>
                      <a:pt x="586" y="1"/>
                    </a:lnTo>
                    <a:lnTo>
                      <a:pt x="616" y="4"/>
                    </a:lnTo>
                    <a:lnTo>
                      <a:pt x="644" y="9"/>
                    </a:lnTo>
                    <a:lnTo>
                      <a:pt x="670" y="17"/>
                    </a:lnTo>
                    <a:lnTo>
                      <a:pt x="694" y="28"/>
                    </a:lnTo>
                    <a:lnTo>
                      <a:pt x="718" y="40"/>
                    </a:lnTo>
                    <a:lnTo>
                      <a:pt x="740" y="54"/>
                    </a:lnTo>
                    <a:lnTo>
                      <a:pt x="766" y="78"/>
                    </a:lnTo>
                    <a:lnTo>
                      <a:pt x="782" y="102"/>
                    </a:lnTo>
                    <a:lnTo>
                      <a:pt x="790" y="128"/>
                    </a:lnTo>
                    <a:lnTo>
                      <a:pt x="791" y="153"/>
                    </a:lnTo>
                    <a:lnTo>
                      <a:pt x="785" y="178"/>
                    </a:lnTo>
                    <a:lnTo>
                      <a:pt x="773" y="205"/>
                    </a:lnTo>
                    <a:lnTo>
                      <a:pt x="757" y="233"/>
                    </a:lnTo>
                    <a:lnTo>
                      <a:pt x="737" y="262"/>
                    </a:lnTo>
                    <a:lnTo>
                      <a:pt x="713" y="292"/>
                    </a:lnTo>
                    <a:lnTo>
                      <a:pt x="688" y="324"/>
                    </a:lnTo>
                    <a:lnTo>
                      <a:pt x="662" y="358"/>
                    </a:lnTo>
                    <a:lnTo>
                      <a:pt x="636" y="392"/>
                    </a:lnTo>
                    <a:lnTo>
                      <a:pt x="610" y="428"/>
                    </a:lnTo>
                    <a:lnTo>
                      <a:pt x="588" y="467"/>
                    </a:lnTo>
                    <a:lnTo>
                      <a:pt x="568" y="508"/>
                    </a:lnTo>
                    <a:lnTo>
                      <a:pt x="550" y="550"/>
                    </a:lnTo>
                    <a:lnTo>
                      <a:pt x="541" y="577"/>
                    </a:lnTo>
                    <a:lnTo>
                      <a:pt x="532" y="605"/>
                    </a:lnTo>
                    <a:lnTo>
                      <a:pt x="521" y="633"/>
                    </a:lnTo>
                    <a:lnTo>
                      <a:pt x="512" y="661"/>
                    </a:lnTo>
                    <a:lnTo>
                      <a:pt x="2" y="654"/>
                    </a:lnTo>
                    <a:lnTo>
                      <a:pt x="0" y="604"/>
                    </a:lnTo>
                    <a:lnTo>
                      <a:pt x="2" y="553"/>
                    </a:lnTo>
                    <a:lnTo>
                      <a:pt x="8" y="501"/>
                    </a:lnTo>
                    <a:lnTo>
                      <a:pt x="18" y="451"/>
                    </a:lnTo>
                    <a:lnTo>
                      <a:pt x="31" y="400"/>
                    </a:lnTo>
                    <a:lnTo>
                      <a:pt x="48" y="350"/>
                    </a:lnTo>
                    <a:lnTo>
                      <a:pt x="67" y="302"/>
                    </a:lnTo>
                    <a:lnTo>
                      <a:pt x="89" y="257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1" name="Freeform 18"/>
              <p:cNvSpPr>
                <a:spLocks/>
              </p:cNvSpPr>
              <p:nvPr/>
            </p:nvSpPr>
            <p:spPr bwMode="auto">
              <a:xfrm>
                <a:off x="1980" y="2299"/>
                <a:ext cx="311" cy="219"/>
              </a:xfrm>
              <a:custGeom>
                <a:avLst/>
                <a:gdLst/>
                <a:ahLst/>
                <a:cxnLst>
                  <a:cxn ang="0">
                    <a:pos x="92" y="251"/>
                  </a:cxn>
                  <a:cxn ang="0">
                    <a:pos x="100" y="235"/>
                  </a:cxn>
                  <a:cxn ang="0">
                    <a:pos x="109" y="221"/>
                  </a:cxn>
                  <a:cxn ang="0">
                    <a:pos x="118" y="207"/>
                  </a:cxn>
                  <a:cxn ang="0">
                    <a:pos x="129" y="194"/>
                  </a:cxn>
                  <a:cxn ang="0">
                    <a:pos x="137" y="186"/>
                  </a:cxn>
                  <a:cxn ang="0">
                    <a:pos x="144" y="178"/>
                  </a:cxn>
                  <a:cxn ang="0">
                    <a:pos x="152" y="170"/>
                  </a:cxn>
                  <a:cxn ang="0">
                    <a:pos x="158" y="162"/>
                  </a:cxn>
                  <a:cxn ang="0">
                    <a:pos x="166" y="154"/>
                  </a:cxn>
                  <a:cxn ang="0">
                    <a:pos x="173" y="146"/>
                  </a:cxn>
                  <a:cxn ang="0">
                    <a:pos x="181" y="139"/>
                  </a:cxn>
                  <a:cxn ang="0">
                    <a:pos x="189" y="132"/>
                  </a:cxn>
                  <a:cxn ang="0">
                    <a:pos x="220" y="108"/>
                  </a:cxn>
                  <a:cxn ang="0">
                    <a:pos x="253" y="86"/>
                  </a:cxn>
                  <a:cxn ang="0">
                    <a:pos x="286" y="66"/>
                  </a:cxn>
                  <a:cxn ang="0">
                    <a:pos x="322" y="50"/>
                  </a:cxn>
                  <a:cxn ang="0">
                    <a:pos x="358" y="36"/>
                  </a:cxn>
                  <a:cxn ang="0">
                    <a:pos x="395" y="22"/>
                  </a:cxn>
                  <a:cxn ang="0">
                    <a:pos x="433" y="13"/>
                  </a:cxn>
                  <a:cxn ang="0">
                    <a:pos x="470" y="5"/>
                  </a:cxn>
                  <a:cxn ang="0">
                    <a:pos x="507" y="1"/>
                  </a:cxn>
                  <a:cxn ang="0">
                    <a:pos x="543" y="0"/>
                  </a:cxn>
                  <a:cxn ang="0">
                    <a:pos x="579" y="1"/>
                  </a:cxn>
                  <a:cxn ang="0">
                    <a:pos x="613" y="5"/>
                  </a:cxn>
                  <a:cxn ang="0">
                    <a:pos x="645" y="12"/>
                  </a:cxn>
                  <a:cxn ang="0">
                    <a:pos x="675" y="22"/>
                  </a:cxn>
                  <a:cxn ang="0">
                    <a:pos x="702" y="36"/>
                  </a:cxn>
                  <a:cxn ang="0">
                    <a:pos x="727" y="52"/>
                  </a:cxn>
                  <a:cxn ang="0">
                    <a:pos x="751" y="74"/>
                  </a:cxn>
                  <a:cxn ang="0">
                    <a:pos x="766" y="97"/>
                  </a:cxn>
                  <a:cxn ang="0">
                    <a:pos x="771" y="121"/>
                  </a:cxn>
                  <a:cxn ang="0">
                    <a:pos x="768" y="143"/>
                  </a:cxn>
                  <a:cxn ang="0">
                    <a:pos x="759" y="167"/>
                  </a:cxn>
                  <a:cxn ang="0">
                    <a:pos x="745" y="193"/>
                  </a:cxn>
                  <a:cxn ang="0">
                    <a:pos x="725" y="218"/>
                  </a:cxn>
                  <a:cxn ang="0">
                    <a:pos x="702" y="245"/>
                  </a:cxn>
                  <a:cxn ang="0">
                    <a:pos x="675" y="272"/>
                  </a:cxn>
                  <a:cxn ang="0">
                    <a:pos x="649" y="302"/>
                  </a:cxn>
                  <a:cxn ang="0">
                    <a:pos x="621" y="332"/>
                  </a:cxn>
                  <a:cxn ang="0">
                    <a:pos x="593" y="364"/>
                  </a:cxn>
                  <a:cxn ang="0">
                    <a:pos x="567" y="399"/>
                  </a:cxn>
                  <a:cxn ang="0">
                    <a:pos x="543" y="436"/>
                  </a:cxn>
                  <a:cxn ang="0">
                    <a:pos x="523" y="475"/>
                  </a:cxn>
                  <a:cxn ang="0">
                    <a:pos x="507" y="516"/>
                  </a:cxn>
                  <a:cxn ang="0">
                    <a:pos x="502" y="533"/>
                  </a:cxn>
                  <a:cxn ang="0">
                    <a:pos x="497" y="550"/>
                  </a:cxn>
                  <a:cxn ang="0">
                    <a:pos x="491" y="568"/>
                  </a:cxn>
                  <a:cxn ang="0">
                    <a:pos x="485" y="585"/>
                  </a:cxn>
                  <a:cxn ang="0">
                    <a:pos x="479" y="604"/>
                  </a:cxn>
                  <a:cxn ang="0">
                    <a:pos x="474" y="621"/>
                  </a:cxn>
                  <a:cxn ang="0">
                    <a:pos x="467" y="640"/>
                  </a:cxn>
                  <a:cxn ang="0">
                    <a:pos x="462" y="657"/>
                  </a:cxn>
                  <a:cxn ang="0">
                    <a:pos x="3" y="650"/>
                  </a:cxn>
                  <a:cxn ang="0">
                    <a:pos x="0" y="600"/>
                  </a:cxn>
                  <a:cxn ang="0">
                    <a:pos x="3" y="549"/>
                  </a:cxn>
                  <a:cxn ang="0">
                    <a:pos x="9" y="497"/>
                  </a:cxn>
                  <a:cxn ang="0">
                    <a:pos x="20" y="445"/>
                  </a:cxn>
                  <a:cxn ang="0">
                    <a:pos x="33" y="395"/>
                  </a:cxn>
                  <a:cxn ang="0">
                    <a:pos x="49" y="344"/>
                  </a:cxn>
                  <a:cxn ang="0">
                    <a:pos x="69" y="296"/>
                  </a:cxn>
                  <a:cxn ang="0">
                    <a:pos x="92" y="251"/>
                  </a:cxn>
                </a:cxnLst>
                <a:rect l="0" t="0" r="r" b="b"/>
                <a:pathLst>
                  <a:path w="771" h="657">
                    <a:moveTo>
                      <a:pt x="92" y="251"/>
                    </a:moveTo>
                    <a:lnTo>
                      <a:pt x="100" y="235"/>
                    </a:lnTo>
                    <a:lnTo>
                      <a:pt x="109" y="221"/>
                    </a:lnTo>
                    <a:lnTo>
                      <a:pt x="118" y="207"/>
                    </a:lnTo>
                    <a:lnTo>
                      <a:pt x="129" y="194"/>
                    </a:lnTo>
                    <a:lnTo>
                      <a:pt x="137" y="186"/>
                    </a:lnTo>
                    <a:lnTo>
                      <a:pt x="144" y="178"/>
                    </a:lnTo>
                    <a:lnTo>
                      <a:pt x="152" y="170"/>
                    </a:lnTo>
                    <a:lnTo>
                      <a:pt x="158" y="162"/>
                    </a:lnTo>
                    <a:lnTo>
                      <a:pt x="166" y="154"/>
                    </a:lnTo>
                    <a:lnTo>
                      <a:pt x="173" y="146"/>
                    </a:lnTo>
                    <a:lnTo>
                      <a:pt x="181" y="139"/>
                    </a:lnTo>
                    <a:lnTo>
                      <a:pt x="189" y="132"/>
                    </a:lnTo>
                    <a:lnTo>
                      <a:pt x="220" y="108"/>
                    </a:lnTo>
                    <a:lnTo>
                      <a:pt x="253" y="86"/>
                    </a:lnTo>
                    <a:lnTo>
                      <a:pt x="286" y="66"/>
                    </a:lnTo>
                    <a:lnTo>
                      <a:pt x="322" y="50"/>
                    </a:lnTo>
                    <a:lnTo>
                      <a:pt x="358" y="36"/>
                    </a:lnTo>
                    <a:lnTo>
                      <a:pt x="395" y="22"/>
                    </a:lnTo>
                    <a:lnTo>
                      <a:pt x="433" y="13"/>
                    </a:lnTo>
                    <a:lnTo>
                      <a:pt x="470" y="5"/>
                    </a:lnTo>
                    <a:lnTo>
                      <a:pt x="507" y="1"/>
                    </a:lnTo>
                    <a:lnTo>
                      <a:pt x="543" y="0"/>
                    </a:lnTo>
                    <a:lnTo>
                      <a:pt x="579" y="1"/>
                    </a:lnTo>
                    <a:lnTo>
                      <a:pt x="613" y="5"/>
                    </a:lnTo>
                    <a:lnTo>
                      <a:pt x="645" y="12"/>
                    </a:lnTo>
                    <a:lnTo>
                      <a:pt x="675" y="22"/>
                    </a:lnTo>
                    <a:lnTo>
                      <a:pt x="702" y="36"/>
                    </a:lnTo>
                    <a:lnTo>
                      <a:pt x="727" y="52"/>
                    </a:lnTo>
                    <a:lnTo>
                      <a:pt x="751" y="74"/>
                    </a:lnTo>
                    <a:lnTo>
                      <a:pt x="766" y="97"/>
                    </a:lnTo>
                    <a:lnTo>
                      <a:pt x="771" y="121"/>
                    </a:lnTo>
                    <a:lnTo>
                      <a:pt x="768" y="143"/>
                    </a:lnTo>
                    <a:lnTo>
                      <a:pt x="759" y="167"/>
                    </a:lnTo>
                    <a:lnTo>
                      <a:pt x="745" y="193"/>
                    </a:lnTo>
                    <a:lnTo>
                      <a:pt x="725" y="218"/>
                    </a:lnTo>
                    <a:lnTo>
                      <a:pt x="702" y="245"/>
                    </a:lnTo>
                    <a:lnTo>
                      <a:pt x="675" y="272"/>
                    </a:lnTo>
                    <a:lnTo>
                      <a:pt x="649" y="302"/>
                    </a:lnTo>
                    <a:lnTo>
                      <a:pt x="621" y="332"/>
                    </a:lnTo>
                    <a:lnTo>
                      <a:pt x="593" y="364"/>
                    </a:lnTo>
                    <a:lnTo>
                      <a:pt x="567" y="399"/>
                    </a:lnTo>
                    <a:lnTo>
                      <a:pt x="543" y="436"/>
                    </a:lnTo>
                    <a:lnTo>
                      <a:pt x="523" y="475"/>
                    </a:lnTo>
                    <a:lnTo>
                      <a:pt x="507" y="516"/>
                    </a:lnTo>
                    <a:lnTo>
                      <a:pt x="502" y="533"/>
                    </a:lnTo>
                    <a:lnTo>
                      <a:pt x="497" y="550"/>
                    </a:lnTo>
                    <a:lnTo>
                      <a:pt x="491" y="568"/>
                    </a:lnTo>
                    <a:lnTo>
                      <a:pt x="485" y="585"/>
                    </a:lnTo>
                    <a:lnTo>
                      <a:pt x="479" y="604"/>
                    </a:lnTo>
                    <a:lnTo>
                      <a:pt x="474" y="621"/>
                    </a:lnTo>
                    <a:lnTo>
                      <a:pt x="467" y="640"/>
                    </a:lnTo>
                    <a:lnTo>
                      <a:pt x="462" y="657"/>
                    </a:lnTo>
                    <a:lnTo>
                      <a:pt x="3" y="650"/>
                    </a:lnTo>
                    <a:lnTo>
                      <a:pt x="0" y="600"/>
                    </a:lnTo>
                    <a:lnTo>
                      <a:pt x="3" y="549"/>
                    </a:lnTo>
                    <a:lnTo>
                      <a:pt x="9" y="497"/>
                    </a:lnTo>
                    <a:lnTo>
                      <a:pt x="20" y="445"/>
                    </a:lnTo>
                    <a:lnTo>
                      <a:pt x="33" y="395"/>
                    </a:lnTo>
                    <a:lnTo>
                      <a:pt x="49" y="344"/>
                    </a:lnTo>
                    <a:lnTo>
                      <a:pt x="69" y="296"/>
                    </a:lnTo>
                    <a:lnTo>
                      <a:pt x="92" y="251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2" name="Freeform 19"/>
              <p:cNvSpPr>
                <a:spLocks/>
              </p:cNvSpPr>
              <p:nvPr/>
            </p:nvSpPr>
            <p:spPr bwMode="auto">
              <a:xfrm>
                <a:off x="1981" y="2301"/>
                <a:ext cx="303" cy="217"/>
              </a:xfrm>
              <a:custGeom>
                <a:avLst/>
                <a:gdLst/>
                <a:ahLst/>
                <a:cxnLst>
                  <a:cxn ang="0">
                    <a:pos x="93" y="246"/>
                  </a:cxn>
                  <a:cxn ang="0">
                    <a:pos x="117" y="207"/>
                  </a:cxn>
                  <a:cxn ang="0">
                    <a:pos x="146" y="171"/>
                  </a:cxn>
                  <a:cxn ang="0">
                    <a:pos x="181" y="138"/>
                  </a:cxn>
                  <a:cxn ang="0">
                    <a:pos x="218" y="109"/>
                  </a:cxn>
                  <a:cxn ang="0">
                    <a:pos x="258" y="82"/>
                  </a:cxn>
                  <a:cxn ang="0">
                    <a:pos x="301" y="60"/>
                  </a:cxn>
                  <a:cxn ang="0">
                    <a:pos x="346" y="40"/>
                  </a:cxn>
                  <a:cxn ang="0">
                    <a:pos x="391" y="24"/>
                  </a:cxn>
                  <a:cxn ang="0">
                    <a:pos x="438" y="12"/>
                  </a:cxn>
                  <a:cxn ang="0">
                    <a:pos x="483" y="4"/>
                  </a:cxn>
                  <a:cxn ang="0">
                    <a:pos x="527" y="0"/>
                  </a:cxn>
                  <a:cxn ang="0">
                    <a:pos x="571" y="0"/>
                  </a:cxn>
                  <a:cxn ang="0">
                    <a:pos x="612" y="5"/>
                  </a:cxn>
                  <a:cxn ang="0">
                    <a:pos x="650" y="16"/>
                  </a:cxn>
                  <a:cxn ang="0">
                    <a:pos x="684" y="29"/>
                  </a:cxn>
                  <a:cxn ang="0">
                    <a:pos x="714" y="49"/>
                  </a:cxn>
                  <a:cxn ang="0">
                    <a:pos x="736" y="70"/>
                  </a:cxn>
                  <a:cxn ang="0">
                    <a:pos x="747" y="93"/>
                  </a:cxn>
                  <a:cxn ang="0">
                    <a:pos x="751" y="114"/>
                  </a:cxn>
                  <a:cxn ang="0">
                    <a:pos x="745" y="135"/>
                  </a:cxn>
                  <a:cxn ang="0">
                    <a:pos x="734" y="157"/>
                  </a:cxn>
                  <a:cxn ang="0">
                    <a:pos x="716" y="179"/>
                  </a:cxn>
                  <a:cxn ang="0">
                    <a:pos x="694" y="203"/>
                  </a:cxn>
                  <a:cxn ang="0">
                    <a:pos x="667" y="227"/>
                  </a:cxn>
                  <a:cxn ang="0">
                    <a:pos x="639" y="253"/>
                  </a:cxn>
                  <a:cxn ang="0">
                    <a:pos x="610" y="279"/>
                  </a:cxn>
                  <a:cxn ang="0">
                    <a:pos x="579" y="307"/>
                  </a:cxn>
                  <a:cxn ang="0">
                    <a:pos x="550" y="338"/>
                  </a:cxn>
                  <a:cxn ang="0">
                    <a:pos x="523" y="371"/>
                  </a:cxn>
                  <a:cxn ang="0">
                    <a:pos x="498" y="405"/>
                  </a:cxn>
                  <a:cxn ang="0">
                    <a:pos x="478" y="443"/>
                  </a:cxn>
                  <a:cxn ang="0">
                    <a:pos x="463" y="483"/>
                  </a:cxn>
                  <a:cxn ang="0">
                    <a:pos x="458" y="503"/>
                  </a:cxn>
                  <a:cxn ang="0">
                    <a:pos x="452" y="524"/>
                  </a:cxn>
                  <a:cxn ang="0">
                    <a:pos x="446" y="544"/>
                  </a:cxn>
                  <a:cxn ang="0">
                    <a:pos x="440" y="565"/>
                  </a:cxn>
                  <a:cxn ang="0">
                    <a:pos x="434" y="586"/>
                  </a:cxn>
                  <a:cxn ang="0">
                    <a:pos x="428" y="609"/>
                  </a:cxn>
                  <a:cxn ang="0">
                    <a:pos x="422" y="630"/>
                  </a:cxn>
                  <a:cxn ang="0">
                    <a:pos x="415" y="652"/>
                  </a:cxn>
                  <a:cxn ang="0">
                    <a:pos x="2" y="646"/>
                  </a:cxn>
                  <a:cxn ang="0">
                    <a:pos x="0" y="596"/>
                  </a:cxn>
                  <a:cxn ang="0">
                    <a:pos x="2" y="545"/>
                  </a:cxn>
                  <a:cxn ang="0">
                    <a:pos x="9" y="493"/>
                  </a:cxn>
                  <a:cxn ang="0">
                    <a:pos x="20" y="441"/>
                  </a:cxn>
                  <a:cxn ang="0">
                    <a:pos x="34" y="391"/>
                  </a:cxn>
                  <a:cxn ang="0">
                    <a:pos x="51" y="340"/>
                  </a:cxn>
                  <a:cxn ang="0">
                    <a:pos x="71" y="292"/>
                  </a:cxn>
                  <a:cxn ang="0">
                    <a:pos x="93" y="246"/>
                  </a:cxn>
                </a:cxnLst>
                <a:rect l="0" t="0" r="r" b="b"/>
                <a:pathLst>
                  <a:path w="751" h="652">
                    <a:moveTo>
                      <a:pt x="93" y="246"/>
                    </a:moveTo>
                    <a:lnTo>
                      <a:pt x="117" y="207"/>
                    </a:lnTo>
                    <a:lnTo>
                      <a:pt x="146" y="171"/>
                    </a:lnTo>
                    <a:lnTo>
                      <a:pt x="181" y="138"/>
                    </a:lnTo>
                    <a:lnTo>
                      <a:pt x="218" y="109"/>
                    </a:lnTo>
                    <a:lnTo>
                      <a:pt x="258" y="82"/>
                    </a:lnTo>
                    <a:lnTo>
                      <a:pt x="301" y="60"/>
                    </a:lnTo>
                    <a:lnTo>
                      <a:pt x="346" y="40"/>
                    </a:lnTo>
                    <a:lnTo>
                      <a:pt x="391" y="24"/>
                    </a:lnTo>
                    <a:lnTo>
                      <a:pt x="438" y="12"/>
                    </a:lnTo>
                    <a:lnTo>
                      <a:pt x="483" y="4"/>
                    </a:lnTo>
                    <a:lnTo>
                      <a:pt x="527" y="0"/>
                    </a:lnTo>
                    <a:lnTo>
                      <a:pt x="571" y="0"/>
                    </a:lnTo>
                    <a:lnTo>
                      <a:pt x="612" y="5"/>
                    </a:lnTo>
                    <a:lnTo>
                      <a:pt x="650" y="16"/>
                    </a:lnTo>
                    <a:lnTo>
                      <a:pt x="684" y="29"/>
                    </a:lnTo>
                    <a:lnTo>
                      <a:pt x="714" y="49"/>
                    </a:lnTo>
                    <a:lnTo>
                      <a:pt x="736" y="70"/>
                    </a:lnTo>
                    <a:lnTo>
                      <a:pt x="747" y="93"/>
                    </a:lnTo>
                    <a:lnTo>
                      <a:pt x="751" y="114"/>
                    </a:lnTo>
                    <a:lnTo>
                      <a:pt x="745" y="135"/>
                    </a:lnTo>
                    <a:lnTo>
                      <a:pt x="734" y="157"/>
                    </a:lnTo>
                    <a:lnTo>
                      <a:pt x="716" y="179"/>
                    </a:lnTo>
                    <a:lnTo>
                      <a:pt x="694" y="203"/>
                    </a:lnTo>
                    <a:lnTo>
                      <a:pt x="667" y="227"/>
                    </a:lnTo>
                    <a:lnTo>
                      <a:pt x="639" y="253"/>
                    </a:lnTo>
                    <a:lnTo>
                      <a:pt x="610" y="279"/>
                    </a:lnTo>
                    <a:lnTo>
                      <a:pt x="579" y="307"/>
                    </a:lnTo>
                    <a:lnTo>
                      <a:pt x="550" y="338"/>
                    </a:lnTo>
                    <a:lnTo>
                      <a:pt x="523" y="371"/>
                    </a:lnTo>
                    <a:lnTo>
                      <a:pt x="498" y="405"/>
                    </a:lnTo>
                    <a:lnTo>
                      <a:pt x="478" y="443"/>
                    </a:lnTo>
                    <a:lnTo>
                      <a:pt x="463" y="483"/>
                    </a:lnTo>
                    <a:lnTo>
                      <a:pt x="458" y="503"/>
                    </a:lnTo>
                    <a:lnTo>
                      <a:pt x="452" y="524"/>
                    </a:lnTo>
                    <a:lnTo>
                      <a:pt x="446" y="544"/>
                    </a:lnTo>
                    <a:lnTo>
                      <a:pt x="440" y="565"/>
                    </a:lnTo>
                    <a:lnTo>
                      <a:pt x="434" y="586"/>
                    </a:lnTo>
                    <a:lnTo>
                      <a:pt x="428" y="609"/>
                    </a:lnTo>
                    <a:lnTo>
                      <a:pt x="422" y="630"/>
                    </a:lnTo>
                    <a:lnTo>
                      <a:pt x="415" y="652"/>
                    </a:lnTo>
                    <a:lnTo>
                      <a:pt x="2" y="646"/>
                    </a:lnTo>
                    <a:lnTo>
                      <a:pt x="0" y="596"/>
                    </a:lnTo>
                    <a:lnTo>
                      <a:pt x="2" y="545"/>
                    </a:lnTo>
                    <a:lnTo>
                      <a:pt x="9" y="493"/>
                    </a:lnTo>
                    <a:lnTo>
                      <a:pt x="20" y="441"/>
                    </a:lnTo>
                    <a:lnTo>
                      <a:pt x="34" y="391"/>
                    </a:lnTo>
                    <a:lnTo>
                      <a:pt x="51" y="340"/>
                    </a:lnTo>
                    <a:lnTo>
                      <a:pt x="71" y="292"/>
                    </a:lnTo>
                    <a:lnTo>
                      <a:pt x="93" y="246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3" name="Freeform 20"/>
              <p:cNvSpPr>
                <a:spLocks/>
              </p:cNvSpPr>
              <p:nvPr/>
            </p:nvSpPr>
            <p:spPr bwMode="auto">
              <a:xfrm>
                <a:off x="1982" y="2302"/>
                <a:ext cx="295" cy="216"/>
              </a:xfrm>
              <a:custGeom>
                <a:avLst/>
                <a:gdLst/>
                <a:ahLst/>
                <a:cxnLst>
                  <a:cxn ang="0">
                    <a:pos x="96" y="241"/>
                  </a:cxn>
                  <a:cxn ang="0">
                    <a:pos x="120" y="203"/>
                  </a:cxn>
                  <a:cxn ang="0">
                    <a:pos x="148" y="169"/>
                  </a:cxn>
                  <a:cxn ang="0">
                    <a:pos x="181" y="137"/>
                  </a:cxn>
                  <a:cxn ang="0">
                    <a:pos x="217" y="108"/>
                  </a:cxn>
                  <a:cxn ang="0">
                    <a:pos x="257" y="82"/>
                  </a:cxn>
                  <a:cxn ang="0">
                    <a:pos x="300" y="60"/>
                  </a:cxn>
                  <a:cxn ang="0">
                    <a:pos x="344" y="40"/>
                  </a:cxn>
                  <a:cxn ang="0">
                    <a:pos x="389" y="24"/>
                  </a:cxn>
                  <a:cxn ang="0">
                    <a:pos x="433" y="12"/>
                  </a:cxn>
                  <a:cxn ang="0">
                    <a:pos x="478" y="4"/>
                  </a:cxn>
                  <a:cxn ang="0">
                    <a:pos x="522" y="0"/>
                  </a:cxn>
                  <a:cxn ang="0">
                    <a:pos x="564" y="0"/>
                  </a:cxn>
                  <a:cxn ang="0">
                    <a:pos x="604" y="5"/>
                  </a:cxn>
                  <a:cxn ang="0">
                    <a:pos x="640" y="14"/>
                  </a:cxn>
                  <a:cxn ang="0">
                    <a:pos x="673" y="28"/>
                  </a:cxn>
                  <a:cxn ang="0">
                    <a:pos x="701" y="46"/>
                  </a:cxn>
                  <a:cxn ang="0">
                    <a:pos x="721" y="68"/>
                  </a:cxn>
                  <a:cxn ang="0">
                    <a:pos x="732" y="88"/>
                  </a:cxn>
                  <a:cxn ang="0">
                    <a:pos x="732" y="108"/>
                  </a:cxn>
                  <a:cxn ang="0">
                    <a:pos x="724" y="126"/>
                  </a:cxn>
                  <a:cxn ang="0">
                    <a:pos x="709" y="146"/>
                  </a:cxn>
                  <a:cxn ang="0">
                    <a:pos x="689" y="166"/>
                  </a:cxn>
                  <a:cxn ang="0">
                    <a:pos x="664" y="187"/>
                  </a:cxn>
                  <a:cxn ang="0">
                    <a:pos x="634" y="209"/>
                  </a:cxn>
                  <a:cxn ang="0">
                    <a:pos x="604" y="233"/>
                  </a:cxn>
                  <a:cxn ang="0">
                    <a:pos x="572" y="257"/>
                  </a:cxn>
                  <a:cxn ang="0">
                    <a:pos x="540" y="283"/>
                  </a:cxn>
                  <a:cxn ang="0">
                    <a:pos x="509" y="311"/>
                  </a:cxn>
                  <a:cxn ang="0">
                    <a:pos x="480" y="342"/>
                  </a:cxn>
                  <a:cxn ang="0">
                    <a:pos x="456" y="374"/>
                  </a:cxn>
                  <a:cxn ang="0">
                    <a:pos x="436" y="409"/>
                  </a:cxn>
                  <a:cxn ang="0">
                    <a:pos x="421" y="448"/>
                  </a:cxn>
                  <a:cxn ang="0">
                    <a:pos x="416" y="472"/>
                  </a:cxn>
                  <a:cxn ang="0">
                    <a:pos x="409" y="496"/>
                  </a:cxn>
                  <a:cxn ang="0">
                    <a:pos x="404" y="520"/>
                  </a:cxn>
                  <a:cxn ang="0">
                    <a:pos x="397" y="545"/>
                  </a:cxn>
                  <a:cxn ang="0">
                    <a:pos x="392" y="572"/>
                  </a:cxn>
                  <a:cxn ang="0">
                    <a:pos x="385" y="597"/>
                  </a:cxn>
                  <a:cxn ang="0">
                    <a:pos x="379" y="622"/>
                  </a:cxn>
                  <a:cxn ang="0">
                    <a:pos x="372" y="648"/>
                  </a:cxn>
                  <a:cxn ang="0">
                    <a:pos x="3" y="642"/>
                  </a:cxn>
                  <a:cxn ang="0">
                    <a:pos x="0" y="593"/>
                  </a:cxn>
                  <a:cxn ang="0">
                    <a:pos x="4" y="541"/>
                  </a:cxn>
                  <a:cxn ang="0">
                    <a:pos x="11" y="489"/>
                  </a:cxn>
                  <a:cxn ang="0">
                    <a:pos x="22" y="437"/>
                  </a:cxn>
                  <a:cxn ang="0">
                    <a:pos x="36" y="386"/>
                  </a:cxn>
                  <a:cxn ang="0">
                    <a:pos x="53" y="335"/>
                  </a:cxn>
                  <a:cxn ang="0">
                    <a:pos x="73" y="287"/>
                  </a:cxn>
                  <a:cxn ang="0">
                    <a:pos x="96" y="241"/>
                  </a:cxn>
                </a:cxnLst>
                <a:rect l="0" t="0" r="r" b="b"/>
                <a:pathLst>
                  <a:path w="732" h="648">
                    <a:moveTo>
                      <a:pt x="96" y="241"/>
                    </a:moveTo>
                    <a:lnTo>
                      <a:pt x="120" y="203"/>
                    </a:lnTo>
                    <a:lnTo>
                      <a:pt x="148" y="169"/>
                    </a:lnTo>
                    <a:lnTo>
                      <a:pt x="181" y="137"/>
                    </a:lnTo>
                    <a:lnTo>
                      <a:pt x="217" y="108"/>
                    </a:lnTo>
                    <a:lnTo>
                      <a:pt x="257" y="82"/>
                    </a:lnTo>
                    <a:lnTo>
                      <a:pt x="300" y="60"/>
                    </a:lnTo>
                    <a:lnTo>
                      <a:pt x="344" y="40"/>
                    </a:lnTo>
                    <a:lnTo>
                      <a:pt x="389" y="24"/>
                    </a:lnTo>
                    <a:lnTo>
                      <a:pt x="433" y="12"/>
                    </a:lnTo>
                    <a:lnTo>
                      <a:pt x="478" y="4"/>
                    </a:lnTo>
                    <a:lnTo>
                      <a:pt x="522" y="0"/>
                    </a:lnTo>
                    <a:lnTo>
                      <a:pt x="564" y="0"/>
                    </a:lnTo>
                    <a:lnTo>
                      <a:pt x="604" y="5"/>
                    </a:lnTo>
                    <a:lnTo>
                      <a:pt x="640" y="14"/>
                    </a:lnTo>
                    <a:lnTo>
                      <a:pt x="673" y="28"/>
                    </a:lnTo>
                    <a:lnTo>
                      <a:pt x="701" y="46"/>
                    </a:lnTo>
                    <a:lnTo>
                      <a:pt x="721" y="68"/>
                    </a:lnTo>
                    <a:lnTo>
                      <a:pt x="732" y="88"/>
                    </a:lnTo>
                    <a:lnTo>
                      <a:pt x="732" y="108"/>
                    </a:lnTo>
                    <a:lnTo>
                      <a:pt x="724" y="126"/>
                    </a:lnTo>
                    <a:lnTo>
                      <a:pt x="709" y="146"/>
                    </a:lnTo>
                    <a:lnTo>
                      <a:pt x="689" y="166"/>
                    </a:lnTo>
                    <a:lnTo>
                      <a:pt x="664" y="187"/>
                    </a:lnTo>
                    <a:lnTo>
                      <a:pt x="634" y="209"/>
                    </a:lnTo>
                    <a:lnTo>
                      <a:pt x="604" y="233"/>
                    </a:lnTo>
                    <a:lnTo>
                      <a:pt x="572" y="257"/>
                    </a:lnTo>
                    <a:lnTo>
                      <a:pt x="540" y="283"/>
                    </a:lnTo>
                    <a:lnTo>
                      <a:pt x="509" y="311"/>
                    </a:lnTo>
                    <a:lnTo>
                      <a:pt x="480" y="342"/>
                    </a:lnTo>
                    <a:lnTo>
                      <a:pt x="456" y="374"/>
                    </a:lnTo>
                    <a:lnTo>
                      <a:pt x="436" y="409"/>
                    </a:lnTo>
                    <a:lnTo>
                      <a:pt x="421" y="448"/>
                    </a:lnTo>
                    <a:lnTo>
                      <a:pt x="416" y="472"/>
                    </a:lnTo>
                    <a:lnTo>
                      <a:pt x="409" y="496"/>
                    </a:lnTo>
                    <a:lnTo>
                      <a:pt x="404" y="520"/>
                    </a:lnTo>
                    <a:lnTo>
                      <a:pt x="397" y="545"/>
                    </a:lnTo>
                    <a:lnTo>
                      <a:pt x="392" y="572"/>
                    </a:lnTo>
                    <a:lnTo>
                      <a:pt x="385" y="597"/>
                    </a:lnTo>
                    <a:lnTo>
                      <a:pt x="379" y="622"/>
                    </a:lnTo>
                    <a:lnTo>
                      <a:pt x="372" y="648"/>
                    </a:lnTo>
                    <a:lnTo>
                      <a:pt x="3" y="642"/>
                    </a:lnTo>
                    <a:lnTo>
                      <a:pt x="0" y="593"/>
                    </a:lnTo>
                    <a:lnTo>
                      <a:pt x="4" y="541"/>
                    </a:lnTo>
                    <a:lnTo>
                      <a:pt x="11" y="489"/>
                    </a:lnTo>
                    <a:lnTo>
                      <a:pt x="22" y="437"/>
                    </a:lnTo>
                    <a:lnTo>
                      <a:pt x="36" y="386"/>
                    </a:lnTo>
                    <a:lnTo>
                      <a:pt x="53" y="335"/>
                    </a:lnTo>
                    <a:lnTo>
                      <a:pt x="73" y="287"/>
                    </a:lnTo>
                    <a:lnTo>
                      <a:pt x="96" y="241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4" name="Freeform 21"/>
              <p:cNvSpPr>
                <a:spLocks/>
              </p:cNvSpPr>
              <p:nvPr/>
            </p:nvSpPr>
            <p:spPr bwMode="auto">
              <a:xfrm>
                <a:off x="1983" y="2304"/>
                <a:ext cx="288" cy="214"/>
              </a:xfrm>
              <a:custGeom>
                <a:avLst/>
                <a:gdLst/>
                <a:ahLst/>
                <a:cxnLst>
                  <a:cxn ang="0">
                    <a:pos x="97" y="234"/>
                  </a:cxn>
                  <a:cxn ang="0">
                    <a:pos x="120" y="198"/>
                  </a:cxn>
                  <a:cxn ang="0">
                    <a:pos x="148" y="165"/>
                  </a:cxn>
                  <a:cxn ang="0">
                    <a:pos x="180" y="133"/>
                  </a:cxn>
                  <a:cxn ang="0">
                    <a:pos x="216" y="105"/>
                  </a:cxn>
                  <a:cxn ang="0">
                    <a:pos x="256" y="80"/>
                  </a:cxn>
                  <a:cxn ang="0">
                    <a:pos x="297" y="59"/>
                  </a:cxn>
                  <a:cxn ang="0">
                    <a:pos x="340" y="39"/>
                  </a:cxn>
                  <a:cxn ang="0">
                    <a:pos x="385" y="24"/>
                  </a:cxn>
                  <a:cxn ang="0">
                    <a:pos x="429" y="12"/>
                  </a:cxn>
                  <a:cxn ang="0">
                    <a:pos x="473" y="4"/>
                  </a:cxn>
                  <a:cxn ang="0">
                    <a:pos x="516" y="0"/>
                  </a:cxn>
                  <a:cxn ang="0">
                    <a:pos x="557" y="0"/>
                  </a:cxn>
                  <a:cxn ang="0">
                    <a:pos x="594" y="4"/>
                  </a:cxn>
                  <a:cxn ang="0">
                    <a:pos x="630" y="12"/>
                  </a:cxn>
                  <a:cxn ang="0">
                    <a:pos x="661" y="25"/>
                  </a:cxn>
                  <a:cxn ang="0">
                    <a:pos x="688" y="44"/>
                  </a:cxn>
                  <a:cxn ang="0">
                    <a:pos x="706" y="64"/>
                  </a:cxn>
                  <a:cxn ang="0">
                    <a:pos x="713" y="83"/>
                  </a:cxn>
                  <a:cxn ang="0">
                    <a:pos x="710" y="100"/>
                  </a:cxn>
                  <a:cxn ang="0">
                    <a:pos x="700" y="119"/>
                  </a:cxn>
                  <a:cxn ang="0">
                    <a:pos x="682" y="136"/>
                  </a:cxn>
                  <a:cxn ang="0">
                    <a:pos x="658" y="153"/>
                  </a:cxn>
                  <a:cxn ang="0">
                    <a:pos x="630" y="172"/>
                  </a:cxn>
                  <a:cxn ang="0">
                    <a:pos x="598" y="190"/>
                  </a:cxn>
                  <a:cxn ang="0">
                    <a:pos x="565" y="212"/>
                  </a:cxn>
                  <a:cxn ang="0">
                    <a:pos x="530" y="233"/>
                  </a:cxn>
                  <a:cxn ang="0">
                    <a:pos x="497" y="257"/>
                  </a:cxn>
                  <a:cxn ang="0">
                    <a:pos x="465" y="283"/>
                  </a:cxn>
                  <a:cxn ang="0">
                    <a:pos x="434" y="311"/>
                  </a:cxn>
                  <a:cxn ang="0">
                    <a:pos x="410" y="342"/>
                  </a:cxn>
                  <a:cxn ang="0">
                    <a:pos x="390" y="377"/>
                  </a:cxn>
                  <a:cxn ang="0">
                    <a:pos x="377" y="414"/>
                  </a:cxn>
                  <a:cxn ang="0">
                    <a:pos x="372" y="440"/>
                  </a:cxn>
                  <a:cxn ang="0">
                    <a:pos x="365" y="467"/>
                  </a:cxn>
                  <a:cxn ang="0">
                    <a:pos x="360" y="496"/>
                  </a:cxn>
                  <a:cxn ang="0">
                    <a:pos x="355" y="524"/>
                  </a:cxn>
                  <a:cxn ang="0">
                    <a:pos x="348" y="555"/>
                  </a:cxn>
                  <a:cxn ang="0">
                    <a:pos x="343" y="584"/>
                  </a:cxn>
                  <a:cxn ang="0">
                    <a:pos x="336" y="613"/>
                  </a:cxn>
                  <a:cxn ang="0">
                    <a:pos x="329" y="643"/>
                  </a:cxn>
                  <a:cxn ang="0">
                    <a:pos x="2" y="637"/>
                  </a:cxn>
                  <a:cxn ang="0">
                    <a:pos x="0" y="588"/>
                  </a:cxn>
                  <a:cxn ang="0">
                    <a:pos x="3" y="536"/>
                  </a:cxn>
                  <a:cxn ang="0">
                    <a:pos x="10" y="484"/>
                  </a:cxn>
                  <a:cxn ang="0">
                    <a:pos x="22" y="432"/>
                  </a:cxn>
                  <a:cxn ang="0">
                    <a:pos x="36" y="381"/>
                  </a:cxn>
                  <a:cxn ang="0">
                    <a:pos x="55" y="330"/>
                  </a:cxn>
                  <a:cxn ang="0">
                    <a:pos x="75" y="281"/>
                  </a:cxn>
                  <a:cxn ang="0">
                    <a:pos x="97" y="234"/>
                  </a:cxn>
                </a:cxnLst>
                <a:rect l="0" t="0" r="r" b="b"/>
                <a:pathLst>
                  <a:path w="713" h="643">
                    <a:moveTo>
                      <a:pt x="97" y="234"/>
                    </a:moveTo>
                    <a:lnTo>
                      <a:pt x="120" y="198"/>
                    </a:lnTo>
                    <a:lnTo>
                      <a:pt x="148" y="165"/>
                    </a:lnTo>
                    <a:lnTo>
                      <a:pt x="180" y="133"/>
                    </a:lnTo>
                    <a:lnTo>
                      <a:pt x="216" y="105"/>
                    </a:lnTo>
                    <a:lnTo>
                      <a:pt x="256" y="80"/>
                    </a:lnTo>
                    <a:lnTo>
                      <a:pt x="297" y="59"/>
                    </a:lnTo>
                    <a:lnTo>
                      <a:pt x="340" y="39"/>
                    </a:lnTo>
                    <a:lnTo>
                      <a:pt x="385" y="24"/>
                    </a:lnTo>
                    <a:lnTo>
                      <a:pt x="429" y="12"/>
                    </a:lnTo>
                    <a:lnTo>
                      <a:pt x="473" y="4"/>
                    </a:lnTo>
                    <a:lnTo>
                      <a:pt x="516" y="0"/>
                    </a:lnTo>
                    <a:lnTo>
                      <a:pt x="557" y="0"/>
                    </a:lnTo>
                    <a:lnTo>
                      <a:pt x="594" y="4"/>
                    </a:lnTo>
                    <a:lnTo>
                      <a:pt x="630" y="12"/>
                    </a:lnTo>
                    <a:lnTo>
                      <a:pt x="661" y="25"/>
                    </a:lnTo>
                    <a:lnTo>
                      <a:pt x="688" y="44"/>
                    </a:lnTo>
                    <a:lnTo>
                      <a:pt x="706" y="64"/>
                    </a:lnTo>
                    <a:lnTo>
                      <a:pt x="713" y="83"/>
                    </a:lnTo>
                    <a:lnTo>
                      <a:pt x="710" y="100"/>
                    </a:lnTo>
                    <a:lnTo>
                      <a:pt x="700" y="119"/>
                    </a:lnTo>
                    <a:lnTo>
                      <a:pt x="682" y="136"/>
                    </a:lnTo>
                    <a:lnTo>
                      <a:pt x="658" y="153"/>
                    </a:lnTo>
                    <a:lnTo>
                      <a:pt x="630" y="172"/>
                    </a:lnTo>
                    <a:lnTo>
                      <a:pt x="598" y="190"/>
                    </a:lnTo>
                    <a:lnTo>
                      <a:pt x="565" y="212"/>
                    </a:lnTo>
                    <a:lnTo>
                      <a:pt x="530" y="233"/>
                    </a:lnTo>
                    <a:lnTo>
                      <a:pt x="497" y="257"/>
                    </a:lnTo>
                    <a:lnTo>
                      <a:pt x="465" y="283"/>
                    </a:lnTo>
                    <a:lnTo>
                      <a:pt x="434" y="311"/>
                    </a:lnTo>
                    <a:lnTo>
                      <a:pt x="410" y="342"/>
                    </a:lnTo>
                    <a:lnTo>
                      <a:pt x="390" y="377"/>
                    </a:lnTo>
                    <a:lnTo>
                      <a:pt x="377" y="414"/>
                    </a:lnTo>
                    <a:lnTo>
                      <a:pt x="372" y="440"/>
                    </a:lnTo>
                    <a:lnTo>
                      <a:pt x="365" y="467"/>
                    </a:lnTo>
                    <a:lnTo>
                      <a:pt x="360" y="496"/>
                    </a:lnTo>
                    <a:lnTo>
                      <a:pt x="355" y="524"/>
                    </a:lnTo>
                    <a:lnTo>
                      <a:pt x="348" y="555"/>
                    </a:lnTo>
                    <a:lnTo>
                      <a:pt x="343" y="584"/>
                    </a:lnTo>
                    <a:lnTo>
                      <a:pt x="336" y="613"/>
                    </a:lnTo>
                    <a:lnTo>
                      <a:pt x="329" y="643"/>
                    </a:lnTo>
                    <a:lnTo>
                      <a:pt x="2" y="637"/>
                    </a:lnTo>
                    <a:lnTo>
                      <a:pt x="0" y="588"/>
                    </a:lnTo>
                    <a:lnTo>
                      <a:pt x="3" y="536"/>
                    </a:lnTo>
                    <a:lnTo>
                      <a:pt x="10" y="484"/>
                    </a:lnTo>
                    <a:lnTo>
                      <a:pt x="22" y="432"/>
                    </a:lnTo>
                    <a:lnTo>
                      <a:pt x="36" y="381"/>
                    </a:lnTo>
                    <a:lnTo>
                      <a:pt x="55" y="330"/>
                    </a:lnTo>
                    <a:lnTo>
                      <a:pt x="75" y="281"/>
                    </a:lnTo>
                    <a:lnTo>
                      <a:pt x="97" y="23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5" name="Freeform 22"/>
              <p:cNvSpPr>
                <a:spLocks/>
              </p:cNvSpPr>
              <p:nvPr/>
            </p:nvSpPr>
            <p:spPr bwMode="auto">
              <a:xfrm>
                <a:off x="1969" y="2509"/>
                <a:ext cx="490" cy="195"/>
              </a:xfrm>
              <a:custGeom>
                <a:avLst/>
                <a:gdLst/>
                <a:ahLst/>
                <a:cxnLst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217" y="19"/>
                  </a:cxn>
                  <a:cxn ang="0">
                    <a:pos x="1217" y="65"/>
                  </a:cxn>
                  <a:cxn ang="0">
                    <a:pos x="1217" y="113"/>
                  </a:cxn>
                  <a:cxn ang="0">
                    <a:pos x="1217" y="160"/>
                  </a:cxn>
                  <a:cxn ang="0">
                    <a:pos x="1217" y="207"/>
                  </a:cxn>
                  <a:cxn ang="0">
                    <a:pos x="1217" y="301"/>
                  </a:cxn>
                  <a:cxn ang="0">
                    <a:pos x="1217" y="395"/>
                  </a:cxn>
                  <a:cxn ang="0">
                    <a:pos x="1217" y="489"/>
                  </a:cxn>
                  <a:cxn ang="0">
                    <a:pos x="1217" y="584"/>
                  </a:cxn>
                  <a:cxn ang="0">
                    <a:pos x="1" y="567"/>
                  </a:cxn>
                </a:cxnLst>
                <a:rect l="0" t="0" r="r" b="b"/>
                <a:pathLst>
                  <a:path w="1217" h="584">
                    <a:moveTo>
                      <a:pt x="1" y="567"/>
                    </a:move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217" y="19"/>
                    </a:lnTo>
                    <a:lnTo>
                      <a:pt x="1217" y="65"/>
                    </a:lnTo>
                    <a:lnTo>
                      <a:pt x="1217" y="113"/>
                    </a:lnTo>
                    <a:lnTo>
                      <a:pt x="1217" y="160"/>
                    </a:lnTo>
                    <a:lnTo>
                      <a:pt x="1217" y="207"/>
                    </a:lnTo>
                    <a:lnTo>
                      <a:pt x="1217" y="301"/>
                    </a:lnTo>
                    <a:lnTo>
                      <a:pt x="1217" y="395"/>
                    </a:lnTo>
                    <a:lnTo>
                      <a:pt x="1217" y="489"/>
                    </a:lnTo>
                    <a:lnTo>
                      <a:pt x="1217" y="584"/>
                    </a:lnTo>
                    <a:lnTo>
                      <a:pt x="1" y="567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6" name="Freeform 23"/>
              <p:cNvSpPr>
                <a:spLocks/>
              </p:cNvSpPr>
              <p:nvPr/>
            </p:nvSpPr>
            <p:spPr bwMode="auto">
              <a:xfrm>
                <a:off x="1969" y="2509"/>
                <a:ext cx="476" cy="194"/>
              </a:xfrm>
              <a:custGeom>
                <a:avLst/>
                <a:gdLst/>
                <a:ahLst/>
                <a:cxnLst>
                  <a:cxn ang="0">
                    <a:pos x="1184" y="17"/>
                  </a:cxn>
                  <a:cxn ang="0">
                    <a:pos x="1182" y="158"/>
                  </a:cxn>
                  <a:cxn ang="0">
                    <a:pos x="1182" y="299"/>
                  </a:cxn>
                  <a:cxn ang="0">
                    <a:pos x="1182" y="442"/>
                  </a:cxn>
                  <a:cxn ang="0">
                    <a:pos x="1181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84" y="17"/>
                  </a:cxn>
                </a:cxnLst>
                <a:rect l="0" t="0" r="r" b="b"/>
                <a:pathLst>
                  <a:path w="1184" h="582">
                    <a:moveTo>
                      <a:pt x="1184" y="17"/>
                    </a:moveTo>
                    <a:lnTo>
                      <a:pt x="1182" y="158"/>
                    </a:lnTo>
                    <a:lnTo>
                      <a:pt x="1182" y="299"/>
                    </a:lnTo>
                    <a:lnTo>
                      <a:pt x="1182" y="442"/>
                    </a:lnTo>
                    <a:lnTo>
                      <a:pt x="1181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84" y="17"/>
                    </a:lnTo>
                    <a:close/>
                  </a:path>
                </a:pathLst>
              </a:custGeom>
              <a:solidFill>
                <a:srgbClr val="56707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7" name="Freeform 24"/>
              <p:cNvSpPr>
                <a:spLocks/>
              </p:cNvSpPr>
              <p:nvPr/>
            </p:nvSpPr>
            <p:spPr bwMode="auto">
              <a:xfrm>
                <a:off x="1969" y="2509"/>
                <a:ext cx="459" cy="194"/>
              </a:xfrm>
              <a:custGeom>
                <a:avLst/>
                <a:gdLst/>
                <a:ahLst/>
                <a:cxnLst>
                  <a:cxn ang="0">
                    <a:pos x="1142" y="17"/>
                  </a:cxn>
                  <a:cxn ang="0">
                    <a:pos x="1141" y="158"/>
                  </a:cxn>
                  <a:cxn ang="0">
                    <a:pos x="1141" y="299"/>
                  </a:cxn>
                  <a:cxn ang="0">
                    <a:pos x="1140" y="442"/>
                  </a:cxn>
                  <a:cxn ang="0">
                    <a:pos x="1138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142" y="17"/>
                  </a:cxn>
                </a:cxnLst>
                <a:rect l="0" t="0" r="r" b="b"/>
                <a:pathLst>
                  <a:path w="1142" h="582">
                    <a:moveTo>
                      <a:pt x="1142" y="17"/>
                    </a:moveTo>
                    <a:lnTo>
                      <a:pt x="1141" y="158"/>
                    </a:lnTo>
                    <a:lnTo>
                      <a:pt x="1141" y="299"/>
                    </a:lnTo>
                    <a:lnTo>
                      <a:pt x="1140" y="442"/>
                    </a:lnTo>
                    <a:lnTo>
                      <a:pt x="1138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142" y="17"/>
                    </a:lnTo>
                    <a:close/>
                  </a:path>
                </a:pathLst>
              </a:custGeom>
              <a:solidFill>
                <a:srgbClr val="607A7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8" name="Freeform 25"/>
              <p:cNvSpPr>
                <a:spLocks/>
              </p:cNvSpPr>
              <p:nvPr/>
            </p:nvSpPr>
            <p:spPr bwMode="auto">
              <a:xfrm>
                <a:off x="1969" y="2509"/>
                <a:ext cx="442" cy="194"/>
              </a:xfrm>
              <a:custGeom>
                <a:avLst/>
                <a:gdLst/>
                <a:ahLst/>
                <a:cxnLst>
                  <a:cxn ang="0">
                    <a:pos x="1099" y="16"/>
                  </a:cxn>
                  <a:cxn ang="0">
                    <a:pos x="1097" y="157"/>
                  </a:cxn>
                  <a:cxn ang="0">
                    <a:pos x="1097" y="299"/>
                  </a:cxn>
                  <a:cxn ang="0">
                    <a:pos x="1096" y="440"/>
                  </a:cxn>
                  <a:cxn ang="0">
                    <a:pos x="1095" y="582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99" y="16"/>
                  </a:cxn>
                </a:cxnLst>
                <a:rect l="0" t="0" r="r" b="b"/>
                <a:pathLst>
                  <a:path w="1099" h="582">
                    <a:moveTo>
                      <a:pt x="1099" y="16"/>
                    </a:moveTo>
                    <a:lnTo>
                      <a:pt x="1097" y="157"/>
                    </a:lnTo>
                    <a:lnTo>
                      <a:pt x="1097" y="299"/>
                    </a:lnTo>
                    <a:lnTo>
                      <a:pt x="1096" y="440"/>
                    </a:lnTo>
                    <a:lnTo>
                      <a:pt x="1095" y="582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99" y="16"/>
                    </a:lnTo>
                    <a:close/>
                  </a:path>
                </a:pathLst>
              </a:custGeom>
              <a:solidFill>
                <a:srgbClr val="6B848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69" name="Freeform 26"/>
              <p:cNvSpPr>
                <a:spLocks/>
              </p:cNvSpPr>
              <p:nvPr/>
            </p:nvSpPr>
            <p:spPr bwMode="auto">
              <a:xfrm>
                <a:off x="1969" y="2509"/>
                <a:ext cx="424" cy="194"/>
              </a:xfrm>
              <a:custGeom>
                <a:avLst/>
                <a:gdLst/>
                <a:ahLst/>
                <a:cxnLst>
                  <a:cxn ang="0">
                    <a:pos x="1053" y="16"/>
                  </a:cxn>
                  <a:cxn ang="0">
                    <a:pos x="1052" y="157"/>
                  </a:cxn>
                  <a:cxn ang="0">
                    <a:pos x="1051" y="298"/>
                  </a:cxn>
                  <a:cxn ang="0">
                    <a:pos x="1049" y="440"/>
                  </a:cxn>
                  <a:cxn ang="0">
                    <a:pos x="1048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53" y="16"/>
                  </a:cxn>
                </a:cxnLst>
                <a:rect l="0" t="0" r="r" b="b"/>
                <a:pathLst>
                  <a:path w="1053" h="581">
                    <a:moveTo>
                      <a:pt x="1053" y="16"/>
                    </a:moveTo>
                    <a:lnTo>
                      <a:pt x="1052" y="157"/>
                    </a:lnTo>
                    <a:lnTo>
                      <a:pt x="1051" y="298"/>
                    </a:lnTo>
                    <a:lnTo>
                      <a:pt x="1049" y="440"/>
                    </a:lnTo>
                    <a:lnTo>
                      <a:pt x="1048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53" y="16"/>
                    </a:lnTo>
                    <a:close/>
                  </a:path>
                </a:pathLst>
              </a:custGeom>
              <a:solidFill>
                <a:srgbClr val="728C8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0" name="Freeform 27"/>
              <p:cNvSpPr>
                <a:spLocks/>
              </p:cNvSpPr>
              <p:nvPr/>
            </p:nvSpPr>
            <p:spPr bwMode="auto">
              <a:xfrm>
                <a:off x="1969" y="2509"/>
                <a:ext cx="405" cy="194"/>
              </a:xfrm>
              <a:custGeom>
                <a:avLst/>
                <a:gdLst/>
                <a:ahLst/>
                <a:cxnLst>
                  <a:cxn ang="0">
                    <a:pos x="1005" y="15"/>
                  </a:cxn>
                  <a:cxn ang="0">
                    <a:pos x="1004" y="156"/>
                  </a:cxn>
                  <a:cxn ang="0">
                    <a:pos x="1003" y="298"/>
                  </a:cxn>
                  <a:cxn ang="0">
                    <a:pos x="1001" y="439"/>
                  </a:cxn>
                  <a:cxn ang="0">
                    <a:pos x="1000" y="581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1005" y="15"/>
                  </a:cxn>
                </a:cxnLst>
                <a:rect l="0" t="0" r="r" b="b"/>
                <a:pathLst>
                  <a:path w="1005" h="581">
                    <a:moveTo>
                      <a:pt x="1005" y="15"/>
                    </a:moveTo>
                    <a:lnTo>
                      <a:pt x="1004" y="156"/>
                    </a:lnTo>
                    <a:lnTo>
                      <a:pt x="1003" y="298"/>
                    </a:lnTo>
                    <a:lnTo>
                      <a:pt x="1001" y="439"/>
                    </a:lnTo>
                    <a:lnTo>
                      <a:pt x="1000" y="581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1005" y="15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1" name="Freeform 28"/>
              <p:cNvSpPr>
                <a:spLocks/>
              </p:cNvSpPr>
              <p:nvPr/>
            </p:nvSpPr>
            <p:spPr bwMode="auto">
              <a:xfrm>
                <a:off x="1969" y="2509"/>
                <a:ext cx="384" cy="193"/>
              </a:xfrm>
              <a:custGeom>
                <a:avLst/>
                <a:gdLst/>
                <a:ahLst/>
                <a:cxnLst>
                  <a:cxn ang="0">
                    <a:pos x="956" y="15"/>
                  </a:cxn>
                  <a:cxn ang="0">
                    <a:pos x="955" y="156"/>
                  </a:cxn>
                  <a:cxn ang="0">
                    <a:pos x="953" y="297"/>
                  </a:cxn>
                  <a:cxn ang="0">
                    <a:pos x="951" y="439"/>
                  </a:cxn>
                  <a:cxn ang="0">
                    <a:pos x="949" y="580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56" y="15"/>
                  </a:cxn>
                </a:cxnLst>
                <a:rect l="0" t="0" r="r" b="b"/>
                <a:pathLst>
                  <a:path w="956" h="580">
                    <a:moveTo>
                      <a:pt x="956" y="15"/>
                    </a:moveTo>
                    <a:lnTo>
                      <a:pt x="955" y="156"/>
                    </a:lnTo>
                    <a:lnTo>
                      <a:pt x="953" y="297"/>
                    </a:lnTo>
                    <a:lnTo>
                      <a:pt x="951" y="439"/>
                    </a:lnTo>
                    <a:lnTo>
                      <a:pt x="949" y="580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56" y="15"/>
                    </a:lnTo>
                    <a:close/>
                  </a:path>
                </a:pathLst>
              </a:custGeom>
              <a:solidFill>
                <a:srgbClr val="829B9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2" name="Freeform 29"/>
              <p:cNvSpPr>
                <a:spLocks/>
              </p:cNvSpPr>
              <p:nvPr/>
            </p:nvSpPr>
            <p:spPr bwMode="auto">
              <a:xfrm>
                <a:off x="1969" y="2509"/>
                <a:ext cx="364" cy="193"/>
              </a:xfrm>
              <a:custGeom>
                <a:avLst/>
                <a:gdLst/>
                <a:ahLst/>
                <a:cxnLst>
                  <a:cxn ang="0">
                    <a:pos x="905" y="15"/>
                  </a:cxn>
                  <a:cxn ang="0">
                    <a:pos x="904" y="156"/>
                  </a:cxn>
                  <a:cxn ang="0">
                    <a:pos x="901" y="297"/>
                  </a:cxn>
                  <a:cxn ang="0">
                    <a:pos x="900" y="438"/>
                  </a:cxn>
                  <a:cxn ang="0">
                    <a:pos x="897" y="579"/>
                  </a:cxn>
                  <a:cxn ang="0">
                    <a:pos x="1" y="567"/>
                  </a:cxn>
                  <a:cxn ang="0">
                    <a:pos x="0" y="472"/>
                  </a:cxn>
                  <a:cxn ang="0">
                    <a:pos x="0" y="378"/>
                  </a:cxn>
                  <a:cxn ang="0">
                    <a:pos x="0" y="283"/>
                  </a:cxn>
                  <a:cxn ang="0">
                    <a:pos x="0" y="190"/>
                  </a:cxn>
                  <a:cxn ang="0">
                    <a:pos x="0" y="142"/>
                  </a:cxn>
                  <a:cxn ang="0">
                    <a:pos x="0" y="94"/>
                  </a:cxn>
                  <a:cxn ang="0">
                    <a:pos x="0" y="48"/>
                  </a:cxn>
                  <a:cxn ang="0">
                    <a:pos x="1" y="0"/>
                  </a:cxn>
                  <a:cxn ang="0">
                    <a:pos x="905" y="15"/>
                  </a:cxn>
                </a:cxnLst>
                <a:rect l="0" t="0" r="r" b="b"/>
                <a:pathLst>
                  <a:path w="905" h="579">
                    <a:moveTo>
                      <a:pt x="905" y="15"/>
                    </a:moveTo>
                    <a:lnTo>
                      <a:pt x="904" y="156"/>
                    </a:lnTo>
                    <a:lnTo>
                      <a:pt x="901" y="297"/>
                    </a:lnTo>
                    <a:lnTo>
                      <a:pt x="900" y="438"/>
                    </a:lnTo>
                    <a:lnTo>
                      <a:pt x="897" y="579"/>
                    </a:lnTo>
                    <a:lnTo>
                      <a:pt x="1" y="567"/>
                    </a:lnTo>
                    <a:lnTo>
                      <a:pt x="0" y="472"/>
                    </a:lnTo>
                    <a:lnTo>
                      <a:pt x="0" y="378"/>
                    </a:lnTo>
                    <a:lnTo>
                      <a:pt x="0" y="283"/>
                    </a:lnTo>
                    <a:lnTo>
                      <a:pt x="0" y="190"/>
                    </a:lnTo>
                    <a:lnTo>
                      <a:pt x="0" y="142"/>
                    </a:lnTo>
                    <a:lnTo>
                      <a:pt x="0" y="94"/>
                    </a:lnTo>
                    <a:lnTo>
                      <a:pt x="0" y="48"/>
                    </a:lnTo>
                    <a:lnTo>
                      <a:pt x="1" y="0"/>
                    </a:lnTo>
                    <a:lnTo>
                      <a:pt x="905" y="15"/>
                    </a:lnTo>
                    <a:close/>
                  </a:path>
                </a:pathLst>
              </a:custGeom>
              <a:solidFill>
                <a:srgbClr val="89A3A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3" name="Freeform 30"/>
              <p:cNvSpPr>
                <a:spLocks/>
              </p:cNvSpPr>
              <p:nvPr/>
            </p:nvSpPr>
            <p:spPr bwMode="auto">
              <a:xfrm>
                <a:off x="1969" y="2509"/>
                <a:ext cx="343" cy="193"/>
              </a:xfrm>
              <a:custGeom>
                <a:avLst/>
                <a:gdLst/>
                <a:ahLst/>
                <a:cxnLst>
                  <a:cxn ang="0">
                    <a:pos x="851" y="13"/>
                  </a:cxn>
                  <a:cxn ang="0">
                    <a:pos x="850" y="154"/>
                  </a:cxn>
                  <a:cxn ang="0">
                    <a:pos x="847" y="295"/>
                  </a:cxn>
                  <a:cxn ang="0">
                    <a:pos x="846" y="436"/>
                  </a:cxn>
                  <a:cxn ang="0">
                    <a:pos x="843" y="579"/>
                  </a:cxn>
                  <a:cxn ang="0">
                    <a:pos x="2" y="567"/>
                  </a:cxn>
                  <a:cxn ang="0">
                    <a:pos x="2" y="426"/>
                  </a:cxn>
                  <a:cxn ang="0">
                    <a:pos x="2" y="283"/>
                  </a:cxn>
                  <a:cxn ang="0">
                    <a:pos x="2" y="142"/>
                  </a:cxn>
                  <a:cxn ang="0">
                    <a:pos x="0" y="0"/>
                  </a:cxn>
                  <a:cxn ang="0">
                    <a:pos x="851" y="13"/>
                  </a:cxn>
                </a:cxnLst>
                <a:rect l="0" t="0" r="r" b="b"/>
                <a:pathLst>
                  <a:path w="851" h="579">
                    <a:moveTo>
                      <a:pt x="851" y="13"/>
                    </a:moveTo>
                    <a:lnTo>
                      <a:pt x="850" y="154"/>
                    </a:lnTo>
                    <a:lnTo>
                      <a:pt x="847" y="295"/>
                    </a:lnTo>
                    <a:lnTo>
                      <a:pt x="846" y="436"/>
                    </a:lnTo>
                    <a:lnTo>
                      <a:pt x="843" y="579"/>
                    </a:lnTo>
                    <a:lnTo>
                      <a:pt x="2" y="567"/>
                    </a:lnTo>
                    <a:lnTo>
                      <a:pt x="2" y="426"/>
                    </a:lnTo>
                    <a:lnTo>
                      <a:pt x="2" y="283"/>
                    </a:lnTo>
                    <a:lnTo>
                      <a:pt x="2" y="142"/>
                    </a:lnTo>
                    <a:lnTo>
                      <a:pt x="0" y="0"/>
                    </a:lnTo>
                    <a:lnTo>
                      <a:pt x="851" y="13"/>
                    </a:lnTo>
                    <a:close/>
                  </a:path>
                </a:pathLst>
              </a:custGeom>
              <a:solidFill>
                <a:srgbClr val="8EA8A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4" name="Freeform 31"/>
              <p:cNvSpPr>
                <a:spLocks/>
              </p:cNvSpPr>
              <p:nvPr/>
            </p:nvSpPr>
            <p:spPr bwMode="auto">
              <a:xfrm>
                <a:off x="1971" y="2509"/>
                <a:ext cx="320" cy="192"/>
              </a:xfrm>
              <a:custGeom>
                <a:avLst/>
                <a:gdLst/>
                <a:ahLst/>
                <a:cxnLst>
                  <a:cxn ang="0">
                    <a:pos x="792" y="11"/>
                  </a:cxn>
                  <a:cxn ang="0">
                    <a:pos x="791" y="152"/>
                  </a:cxn>
                  <a:cxn ang="0">
                    <a:pos x="788" y="293"/>
                  </a:cxn>
                  <a:cxn ang="0">
                    <a:pos x="787" y="435"/>
                  </a:cxn>
                  <a:cxn ang="0">
                    <a:pos x="784" y="576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792" y="11"/>
                  </a:cxn>
                </a:cxnLst>
                <a:rect l="0" t="0" r="r" b="b"/>
                <a:pathLst>
                  <a:path w="792" h="576">
                    <a:moveTo>
                      <a:pt x="792" y="11"/>
                    </a:moveTo>
                    <a:lnTo>
                      <a:pt x="791" y="152"/>
                    </a:lnTo>
                    <a:lnTo>
                      <a:pt x="788" y="293"/>
                    </a:lnTo>
                    <a:lnTo>
                      <a:pt x="787" y="435"/>
                    </a:lnTo>
                    <a:lnTo>
                      <a:pt x="784" y="576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792" y="11"/>
                    </a:lnTo>
                    <a:close/>
                  </a:path>
                </a:pathLst>
              </a:custGeom>
              <a:solidFill>
                <a:srgbClr val="93AD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5" name="Freeform 32"/>
              <p:cNvSpPr>
                <a:spLocks/>
              </p:cNvSpPr>
              <p:nvPr/>
            </p:nvSpPr>
            <p:spPr bwMode="auto">
              <a:xfrm>
                <a:off x="1973" y="2509"/>
                <a:ext cx="297" cy="192"/>
              </a:xfrm>
              <a:custGeom>
                <a:avLst/>
                <a:gdLst/>
                <a:ahLst/>
                <a:cxnLst>
                  <a:cxn ang="0">
                    <a:pos x="738" y="11"/>
                  </a:cxn>
                  <a:cxn ang="0">
                    <a:pos x="736" y="152"/>
                  </a:cxn>
                  <a:cxn ang="0">
                    <a:pos x="733" y="293"/>
                  </a:cxn>
                  <a:cxn ang="0">
                    <a:pos x="732" y="434"/>
                  </a:cxn>
                  <a:cxn ang="0">
                    <a:pos x="729" y="576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2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738" y="11"/>
                  </a:cxn>
                </a:cxnLst>
                <a:rect l="0" t="0" r="r" b="b"/>
                <a:pathLst>
                  <a:path w="738" h="576">
                    <a:moveTo>
                      <a:pt x="738" y="11"/>
                    </a:moveTo>
                    <a:lnTo>
                      <a:pt x="736" y="152"/>
                    </a:lnTo>
                    <a:lnTo>
                      <a:pt x="733" y="293"/>
                    </a:lnTo>
                    <a:lnTo>
                      <a:pt x="732" y="434"/>
                    </a:lnTo>
                    <a:lnTo>
                      <a:pt x="729" y="576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2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738" y="11"/>
                    </a:lnTo>
                    <a:close/>
                  </a:path>
                </a:pathLst>
              </a:custGeom>
              <a:solidFill>
                <a:srgbClr val="99B2B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6" name="Freeform 33"/>
              <p:cNvSpPr>
                <a:spLocks/>
              </p:cNvSpPr>
              <p:nvPr/>
            </p:nvSpPr>
            <p:spPr bwMode="auto">
              <a:xfrm>
                <a:off x="1975" y="2509"/>
                <a:ext cx="273" cy="192"/>
              </a:xfrm>
              <a:custGeom>
                <a:avLst/>
                <a:gdLst/>
                <a:ahLst/>
                <a:cxnLst>
                  <a:cxn ang="0">
                    <a:pos x="679" y="10"/>
                  </a:cxn>
                  <a:cxn ang="0">
                    <a:pos x="678" y="151"/>
                  </a:cxn>
                  <a:cxn ang="0">
                    <a:pos x="675" y="292"/>
                  </a:cxn>
                  <a:cxn ang="0">
                    <a:pos x="674" y="434"/>
                  </a:cxn>
                  <a:cxn ang="0">
                    <a:pos x="671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79" y="10"/>
                  </a:cxn>
                </a:cxnLst>
                <a:rect l="0" t="0" r="r" b="b"/>
                <a:pathLst>
                  <a:path w="679" h="575">
                    <a:moveTo>
                      <a:pt x="679" y="10"/>
                    </a:moveTo>
                    <a:lnTo>
                      <a:pt x="678" y="151"/>
                    </a:lnTo>
                    <a:lnTo>
                      <a:pt x="675" y="292"/>
                    </a:lnTo>
                    <a:lnTo>
                      <a:pt x="674" y="434"/>
                    </a:lnTo>
                    <a:lnTo>
                      <a:pt x="671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79" y="1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7" name="Freeform 34"/>
              <p:cNvSpPr>
                <a:spLocks/>
              </p:cNvSpPr>
              <p:nvPr/>
            </p:nvSpPr>
            <p:spPr bwMode="auto">
              <a:xfrm>
                <a:off x="1976" y="2509"/>
                <a:ext cx="252" cy="192"/>
              </a:xfrm>
              <a:custGeom>
                <a:avLst/>
                <a:gdLst/>
                <a:ahLst/>
                <a:cxnLst>
                  <a:cxn ang="0">
                    <a:pos x="624" y="10"/>
                  </a:cxn>
                  <a:cxn ang="0">
                    <a:pos x="623" y="151"/>
                  </a:cxn>
                  <a:cxn ang="0">
                    <a:pos x="620" y="292"/>
                  </a:cxn>
                  <a:cxn ang="0">
                    <a:pos x="619" y="434"/>
                  </a:cxn>
                  <a:cxn ang="0">
                    <a:pos x="616" y="575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2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624" y="10"/>
                  </a:cxn>
                </a:cxnLst>
                <a:rect l="0" t="0" r="r" b="b"/>
                <a:pathLst>
                  <a:path w="624" h="575">
                    <a:moveTo>
                      <a:pt x="624" y="10"/>
                    </a:moveTo>
                    <a:lnTo>
                      <a:pt x="623" y="151"/>
                    </a:lnTo>
                    <a:lnTo>
                      <a:pt x="620" y="292"/>
                    </a:lnTo>
                    <a:lnTo>
                      <a:pt x="619" y="434"/>
                    </a:lnTo>
                    <a:lnTo>
                      <a:pt x="616" y="575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2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624" y="10"/>
                    </a:lnTo>
                    <a:close/>
                  </a:path>
                </a:pathLst>
              </a:custGeom>
              <a:solidFill>
                <a:srgbClr val="A3BC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8" name="Freeform 35"/>
              <p:cNvSpPr>
                <a:spLocks/>
              </p:cNvSpPr>
              <p:nvPr/>
            </p:nvSpPr>
            <p:spPr bwMode="auto">
              <a:xfrm>
                <a:off x="1977" y="2509"/>
                <a:ext cx="231" cy="192"/>
              </a:xfrm>
              <a:custGeom>
                <a:avLst/>
                <a:gdLst/>
                <a:ahLst/>
                <a:cxnLst>
                  <a:cxn ang="0">
                    <a:pos x="572" y="8"/>
                  </a:cxn>
                  <a:cxn ang="0">
                    <a:pos x="570" y="149"/>
                  </a:cxn>
                  <a:cxn ang="0">
                    <a:pos x="568" y="290"/>
                  </a:cxn>
                  <a:cxn ang="0">
                    <a:pos x="566" y="433"/>
                  </a:cxn>
                  <a:cxn ang="0">
                    <a:pos x="564" y="574"/>
                  </a:cxn>
                  <a:cxn ang="0">
                    <a:pos x="3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2" y="141"/>
                  </a:cxn>
                  <a:cxn ang="0">
                    <a:pos x="0" y="0"/>
                  </a:cxn>
                  <a:cxn ang="0">
                    <a:pos x="572" y="8"/>
                  </a:cxn>
                </a:cxnLst>
                <a:rect l="0" t="0" r="r" b="b"/>
                <a:pathLst>
                  <a:path w="572" h="574">
                    <a:moveTo>
                      <a:pt x="572" y="8"/>
                    </a:moveTo>
                    <a:lnTo>
                      <a:pt x="570" y="149"/>
                    </a:lnTo>
                    <a:lnTo>
                      <a:pt x="568" y="290"/>
                    </a:lnTo>
                    <a:lnTo>
                      <a:pt x="566" y="433"/>
                    </a:lnTo>
                    <a:lnTo>
                      <a:pt x="564" y="574"/>
                    </a:lnTo>
                    <a:lnTo>
                      <a:pt x="3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2" y="141"/>
                    </a:lnTo>
                    <a:lnTo>
                      <a:pt x="0" y="0"/>
                    </a:lnTo>
                    <a:lnTo>
                      <a:pt x="572" y="8"/>
                    </a:lnTo>
                    <a:close/>
                  </a:path>
                </a:pathLst>
              </a:custGeom>
              <a:solidFill>
                <a:srgbClr val="A5BF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79" name="Freeform 36"/>
              <p:cNvSpPr>
                <a:spLocks/>
              </p:cNvSpPr>
              <p:nvPr/>
            </p:nvSpPr>
            <p:spPr bwMode="auto">
              <a:xfrm>
                <a:off x="1979" y="2509"/>
                <a:ext cx="209" cy="191"/>
              </a:xfrm>
              <a:custGeom>
                <a:avLst/>
                <a:gdLst/>
                <a:ahLst/>
                <a:cxnLst>
                  <a:cxn ang="0">
                    <a:pos x="518" y="8"/>
                  </a:cxn>
                  <a:cxn ang="0">
                    <a:pos x="517" y="149"/>
                  </a:cxn>
                  <a:cxn ang="0">
                    <a:pos x="516" y="290"/>
                  </a:cxn>
                  <a:cxn ang="0">
                    <a:pos x="513" y="431"/>
                  </a:cxn>
                  <a:cxn ang="0">
                    <a:pos x="512" y="572"/>
                  </a:cxn>
                  <a:cxn ang="0">
                    <a:pos x="2" y="566"/>
                  </a:cxn>
                  <a:cxn ang="0">
                    <a:pos x="2" y="425"/>
                  </a:cxn>
                  <a:cxn ang="0">
                    <a:pos x="2" y="284"/>
                  </a:cxn>
                  <a:cxn ang="0">
                    <a:pos x="0" y="141"/>
                  </a:cxn>
                  <a:cxn ang="0">
                    <a:pos x="0" y="0"/>
                  </a:cxn>
                  <a:cxn ang="0">
                    <a:pos x="518" y="8"/>
                  </a:cxn>
                </a:cxnLst>
                <a:rect l="0" t="0" r="r" b="b"/>
                <a:pathLst>
                  <a:path w="518" h="572">
                    <a:moveTo>
                      <a:pt x="518" y="8"/>
                    </a:moveTo>
                    <a:lnTo>
                      <a:pt x="517" y="149"/>
                    </a:lnTo>
                    <a:lnTo>
                      <a:pt x="516" y="290"/>
                    </a:lnTo>
                    <a:lnTo>
                      <a:pt x="513" y="431"/>
                    </a:lnTo>
                    <a:lnTo>
                      <a:pt x="512" y="572"/>
                    </a:lnTo>
                    <a:lnTo>
                      <a:pt x="2" y="566"/>
                    </a:lnTo>
                    <a:lnTo>
                      <a:pt x="2" y="425"/>
                    </a:lnTo>
                    <a:lnTo>
                      <a:pt x="2" y="284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518" y="8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0" name="Freeform 37"/>
              <p:cNvSpPr>
                <a:spLocks/>
              </p:cNvSpPr>
              <p:nvPr/>
            </p:nvSpPr>
            <p:spPr bwMode="auto">
              <a:xfrm>
                <a:off x="1981" y="2509"/>
                <a:ext cx="189" cy="191"/>
              </a:xfrm>
              <a:custGeom>
                <a:avLst/>
                <a:gdLst/>
                <a:ahLst/>
                <a:cxnLst>
                  <a:cxn ang="0">
                    <a:pos x="468" y="7"/>
                  </a:cxn>
                  <a:cxn ang="0">
                    <a:pos x="466" y="148"/>
                  </a:cxn>
                  <a:cxn ang="0">
                    <a:pos x="465" y="289"/>
                  </a:cxn>
                  <a:cxn ang="0">
                    <a:pos x="462" y="431"/>
                  </a:cxn>
                  <a:cxn ang="0">
                    <a:pos x="461" y="572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68" y="7"/>
                  </a:cxn>
                </a:cxnLst>
                <a:rect l="0" t="0" r="r" b="b"/>
                <a:pathLst>
                  <a:path w="468" h="572">
                    <a:moveTo>
                      <a:pt x="468" y="7"/>
                    </a:moveTo>
                    <a:lnTo>
                      <a:pt x="466" y="148"/>
                    </a:lnTo>
                    <a:lnTo>
                      <a:pt x="465" y="289"/>
                    </a:lnTo>
                    <a:lnTo>
                      <a:pt x="462" y="431"/>
                    </a:lnTo>
                    <a:lnTo>
                      <a:pt x="461" y="572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68" y="7"/>
                    </a:lnTo>
                    <a:close/>
                  </a:path>
                </a:pathLst>
              </a:custGeom>
              <a:solidFill>
                <a:srgbClr val="AF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1" name="Freeform 38"/>
              <p:cNvSpPr>
                <a:spLocks/>
              </p:cNvSpPr>
              <p:nvPr/>
            </p:nvSpPr>
            <p:spPr bwMode="auto">
              <a:xfrm>
                <a:off x="1982" y="2509"/>
                <a:ext cx="168" cy="191"/>
              </a:xfrm>
              <a:custGeom>
                <a:avLst/>
                <a:gdLst/>
                <a:ahLst/>
                <a:cxnLst>
                  <a:cxn ang="0">
                    <a:pos x="419" y="7"/>
                  </a:cxn>
                  <a:cxn ang="0">
                    <a:pos x="418" y="148"/>
                  </a:cxn>
                  <a:cxn ang="0">
                    <a:pos x="417" y="289"/>
                  </a:cxn>
                  <a:cxn ang="0">
                    <a:pos x="415" y="431"/>
                  </a:cxn>
                  <a:cxn ang="0">
                    <a:pos x="414" y="572"/>
                  </a:cxn>
                  <a:cxn ang="0">
                    <a:pos x="1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419" y="7"/>
                  </a:cxn>
                </a:cxnLst>
                <a:rect l="0" t="0" r="r" b="b"/>
                <a:pathLst>
                  <a:path w="419" h="572">
                    <a:moveTo>
                      <a:pt x="419" y="7"/>
                    </a:moveTo>
                    <a:lnTo>
                      <a:pt x="418" y="148"/>
                    </a:lnTo>
                    <a:lnTo>
                      <a:pt x="417" y="289"/>
                    </a:lnTo>
                    <a:lnTo>
                      <a:pt x="415" y="431"/>
                    </a:lnTo>
                    <a:lnTo>
                      <a:pt x="414" y="572"/>
                    </a:lnTo>
                    <a:lnTo>
                      <a:pt x="1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419" y="7"/>
                    </a:lnTo>
                    <a:close/>
                  </a:path>
                </a:pathLst>
              </a:custGeom>
              <a:solidFill>
                <a:srgbClr val="B5CED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2" name="Freeform 39"/>
              <p:cNvSpPr>
                <a:spLocks/>
              </p:cNvSpPr>
              <p:nvPr/>
            </p:nvSpPr>
            <p:spPr bwMode="auto">
              <a:xfrm>
                <a:off x="1983" y="2509"/>
                <a:ext cx="152" cy="191"/>
              </a:xfrm>
              <a:custGeom>
                <a:avLst/>
                <a:gdLst/>
                <a:ahLst/>
                <a:cxnLst>
                  <a:cxn ang="0">
                    <a:pos x="375" y="6"/>
                  </a:cxn>
                  <a:cxn ang="0">
                    <a:pos x="374" y="147"/>
                  </a:cxn>
                  <a:cxn ang="0">
                    <a:pos x="373" y="289"/>
                  </a:cxn>
                  <a:cxn ang="0">
                    <a:pos x="371" y="430"/>
                  </a:cxn>
                  <a:cxn ang="0">
                    <a:pos x="370" y="571"/>
                  </a:cxn>
                  <a:cxn ang="0">
                    <a:pos x="1" y="566"/>
                  </a:cxn>
                  <a:cxn ang="0">
                    <a:pos x="1" y="425"/>
                  </a:cxn>
                  <a:cxn ang="0">
                    <a:pos x="1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75" y="6"/>
                  </a:cxn>
                </a:cxnLst>
                <a:rect l="0" t="0" r="r" b="b"/>
                <a:pathLst>
                  <a:path w="375" h="571">
                    <a:moveTo>
                      <a:pt x="375" y="6"/>
                    </a:moveTo>
                    <a:lnTo>
                      <a:pt x="374" y="147"/>
                    </a:lnTo>
                    <a:lnTo>
                      <a:pt x="373" y="289"/>
                    </a:lnTo>
                    <a:lnTo>
                      <a:pt x="371" y="430"/>
                    </a:lnTo>
                    <a:lnTo>
                      <a:pt x="370" y="571"/>
                    </a:lnTo>
                    <a:lnTo>
                      <a:pt x="1" y="566"/>
                    </a:lnTo>
                    <a:lnTo>
                      <a:pt x="1" y="425"/>
                    </a:lnTo>
                    <a:lnTo>
                      <a:pt x="1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75" y="6"/>
                    </a:lnTo>
                    <a:close/>
                  </a:path>
                </a:pathLst>
              </a:custGeom>
              <a:solidFill>
                <a:srgbClr val="BAD3D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3" name="Freeform 40"/>
              <p:cNvSpPr>
                <a:spLocks/>
              </p:cNvSpPr>
              <p:nvPr/>
            </p:nvSpPr>
            <p:spPr bwMode="auto">
              <a:xfrm>
                <a:off x="1983" y="2509"/>
                <a:ext cx="135" cy="191"/>
              </a:xfrm>
              <a:custGeom>
                <a:avLst/>
                <a:gdLst/>
                <a:ahLst/>
                <a:cxnLst>
                  <a:cxn ang="0">
                    <a:pos x="333" y="4"/>
                  </a:cxn>
                  <a:cxn ang="0">
                    <a:pos x="332" y="147"/>
                  </a:cxn>
                  <a:cxn ang="0">
                    <a:pos x="332" y="289"/>
                  </a:cxn>
                  <a:cxn ang="0">
                    <a:pos x="331" y="430"/>
                  </a:cxn>
                  <a:cxn ang="0">
                    <a:pos x="329" y="571"/>
                  </a:cxn>
                  <a:cxn ang="0">
                    <a:pos x="2" y="566"/>
                  </a:cxn>
                  <a:cxn ang="0">
                    <a:pos x="0" y="425"/>
                  </a:cxn>
                  <a:cxn ang="0">
                    <a:pos x="0" y="284"/>
                  </a:cxn>
                  <a:cxn ang="0">
                    <a:pos x="0" y="143"/>
                  </a:cxn>
                  <a:cxn ang="0">
                    <a:pos x="0" y="0"/>
                  </a:cxn>
                  <a:cxn ang="0">
                    <a:pos x="333" y="4"/>
                  </a:cxn>
                </a:cxnLst>
                <a:rect l="0" t="0" r="r" b="b"/>
                <a:pathLst>
                  <a:path w="333" h="571">
                    <a:moveTo>
                      <a:pt x="333" y="4"/>
                    </a:moveTo>
                    <a:lnTo>
                      <a:pt x="332" y="147"/>
                    </a:lnTo>
                    <a:lnTo>
                      <a:pt x="332" y="289"/>
                    </a:lnTo>
                    <a:lnTo>
                      <a:pt x="331" y="430"/>
                    </a:lnTo>
                    <a:lnTo>
                      <a:pt x="329" y="571"/>
                    </a:lnTo>
                    <a:lnTo>
                      <a:pt x="2" y="566"/>
                    </a:lnTo>
                    <a:lnTo>
                      <a:pt x="0" y="425"/>
                    </a:lnTo>
                    <a:lnTo>
                      <a:pt x="0" y="284"/>
                    </a:lnTo>
                    <a:lnTo>
                      <a:pt x="0" y="143"/>
                    </a:lnTo>
                    <a:lnTo>
                      <a:pt x="0" y="0"/>
                    </a:lnTo>
                    <a:lnTo>
                      <a:pt x="333" y="4"/>
                    </a:lnTo>
                    <a:close/>
                  </a:path>
                </a:pathLst>
              </a:custGeom>
              <a:solidFill>
                <a:srgbClr val="BCD6D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4" name="Freeform 41"/>
              <p:cNvSpPr>
                <a:spLocks/>
              </p:cNvSpPr>
              <p:nvPr/>
            </p:nvSpPr>
            <p:spPr bwMode="auto">
              <a:xfrm>
                <a:off x="1881" y="2615"/>
                <a:ext cx="168" cy="7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4"/>
                  </a:cxn>
                  <a:cxn ang="0">
                    <a:pos x="412" y="208"/>
                  </a:cxn>
                  <a:cxn ang="0">
                    <a:pos x="417" y="29"/>
                  </a:cxn>
                  <a:cxn ang="0">
                    <a:pos x="0" y="0"/>
                  </a:cxn>
                </a:cxnLst>
                <a:rect l="0" t="0" r="r" b="b"/>
                <a:pathLst>
                  <a:path w="417" h="208">
                    <a:moveTo>
                      <a:pt x="0" y="0"/>
                    </a:moveTo>
                    <a:lnTo>
                      <a:pt x="0" y="184"/>
                    </a:lnTo>
                    <a:lnTo>
                      <a:pt x="412" y="208"/>
                    </a:lnTo>
                    <a:lnTo>
                      <a:pt x="417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851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5" name="Freeform 42"/>
              <p:cNvSpPr>
                <a:spLocks/>
              </p:cNvSpPr>
              <p:nvPr/>
            </p:nvSpPr>
            <p:spPr bwMode="auto">
              <a:xfrm>
                <a:off x="2342" y="2510"/>
                <a:ext cx="269" cy="41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0" y="122"/>
                  </a:cxn>
                  <a:cxn ang="0">
                    <a:pos x="666" y="117"/>
                  </a:cxn>
                  <a:cxn ang="0">
                    <a:pos x="657" y="0"/>
                  </a:cxn>
                  <a:cxn ang="0">
                    <a:pos x="0" y="15"/>
                  </a:cxn>
                </a:cxnLst>
                <a:rect l="0" t="0" r="r" b="b"/>
                <a:pathLst>
                  <a:path w="666" h="122">
                    <a:moveTo>
                      <a:pt x="0" y="15"/>
                    </a:moveTo>
                    <a:lnTo>
                      <a:pt x="0" y="122"/>
                    </a:lnTo>
                    <a:lnTo>
                      <a:pt x="666" y="117"/>
                    </a:lnTo>
                    <a:lnTo>
                      <a:pt x="657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1C35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6" name="Freeform 43"/>
              <p:cNvSpPr>
                <a:spLocks/>
              </p:cNvSpPr>
              <p:nvPr/>
            </p:nvSpPr>
            <p:spPr bwMode="auto">
              <a:xfrm>
                <a:off x="2607" y="2510"/>
                <a:ext cx="138" cy="46"/>
              </a:xfrm>
              <a:custGeom>
                <a:avLst/>
                <a:gdLst/>
                <a:ahLst/>
                <a:cxnLst>
                  <a:cxn ang="0">
                    <a:pos x="341" y="28"/>
                  </a:cxn>
                  <a:cxn ang="0">
                    <a:pos x="341" y="137"/>
                  </a:cxn>
                  <a:cxn ang="0">
                    <a:pos x="2" y="109"/>
                  </a:cxn>
                  <a:cxn ang="0">
                    <a:pos x="0" y="0"/>
                  </a:cxn>
                  <a:cxn ang="0">
                    <a:pos x="341" y="28"/>
                  </a:cxn>
                </a:cxnLst>
                <a:rect l="0" t="0" r="r" b="b"/>
                <a:pathLst>
                  <a:path w="341" h="137">
                    <a:moveTo>
                      <a:pt x="341" y="28"/>
                    </a:moveTo>
                    <a:lnTo>
                      <a:pt x="341" y="137"/>
                    </a:lnTo>
                    <a:lnTo>
                      <a:pt x="2" y="109"/>
                    </a:lnTo>
                    <a:lnTo>
                      <a:pt x="0" y="0"/>
                    </a:lnTo>
                    <a:lnTo>
                      <a:pt x="341" y="28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7" name="Freeform 44"/>
              <p:cNvSpPr>
                <a:spLocks/>
              </p:cNvSpPr>
              <p:nvPr/>
            </p:nvSpPr>
            <p:spPr bwMode="auto">
              <a:xfrm>
                <a:off x="2293" y="2532"/>
                <a:ext cx="303" cy="259"/>
              </a:xfrm>
              <a:custGeom>
                <a:avLst/>
                <a:gdLst/>
                <a:ahLst/>
                <a:cxnLst>
                  <a:cxn ang="0">
                    <a:pos x="755" y="0"/>
                  </a:cxn>
                  <a:cxn ang="0">
                    <a:pos x="0" y="10"/>
                  </a:cxn>
                  <a:cxn ang="0">
                    <a:pos x="0" y="745"/>
                  </a:cxn>
                  <a:cxn ang="0">
                    <a:pos x="755" y="777"/>
                  </a:cxn>
                  <a:cxn ang="0">
                    <a:pos x="755" y="0"/>
                  </a:cxn>
                </a:cxnLst>
                <a:rect l="0" t="0" r="r" b="b"/>
                <a:pathLst>
                  <a:path w="755" h="777">
                    <a:moveTo>
                      <a:pt x="755" y="0"/>
                    </a:moveTo>
                    <a:lnTo>
                      <a:pt x="0" y="10"/>
                    </a:lnTo>
                    <a:lnTo>
                      <a:pt x="0" y="745"/>
                    </a:lnTo>
                    <a:lnTo>
                      <a:pt x="755" y="777"/>
                    </a:lnTo>
                    <a:lnTo>
                      <a:pt x="755" y="0"/>
                    </a:lnTo>
                    <a:close/>
                  </a:path>
                </a:pathLst>
              </a:custGeom>
              <a:solidFill>
                <a:srgbClr val="8CA5A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8" name="Freeform 45"/>
              <p:cNvSpPr>
                <a:spLocks/>
              </p:cNvSpPr>
              <p:nvPr/>
            </p:nvSpPr>
            <p:spPr bwMode="auto">
              <a:xfrm>
                <a:off x="2300" y="2538"/>
                <a:ext cx="289" cy="263"/>
              </a:xfrm>
              <a:custGeom>
                <a:avLst/>
                <a:gdLst/>
                <a:ahLst/>
                <a:cxnLst>
                  <a:cxn ang="0">
                    <a:pos x="718" y="0"/>
                  </a:cxn>
                  <a:cxn ang="0">
                    <a:pos x="0" y="12"/>
                  </a:cxn>
                  <a:cxn ang="0">
                    <a:pos x="0" y="755"/>
                  </a:cxn>
                  <a:cxn ang="0">
                    <a:pos x="718" y="788"/>
                  </a:cxn>
                  <a:cxn ang="0">
                    <a:pos x="718" y="0"/>
                  </a:cxn>
                </a:cxnLst>
                <a:rect l="0" t="0" r="r" b="b"/>
                <a:pathLst>
                  <a:path w="718" h="788">
                    <a:moveTo>
                      <a:pt x="718" y="0"/>
                    </a:moveTo>
                    <a:lnTo>
                      <a:pt x="0" y="12"/>
                    </a:lnTo>
                    <a:lnTo>
                      <a:pt x="0" y="755"/>
                    </a:lnTo>
                    <a:lnTo>
                      <a:pt x="718" y="788"/>
                    </a:lnTo>
                    <a:lnTo>
                      <a:pt x="718" y="0"/>
                    </a:lnTo>
                    <a:close/>
                  </a:path>
                </a:pathLst>
              </a:custGeom>
              <a:solidFill>
                <a:srgbClr val="AAC4C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89" name="Freeform 46"/>
              <p:cNvSpPr>
                <a:spLocks/>
              </p:cNvSpPr>
              <p:nvPr/>
            </p:nvSpPr>
            <p:spPr bwMode="auto">
              <a:xfrm>
                <a:off x="2188" y="2623"/>
                <a:ext cx="40" cy="62"/>
              </a:xfrm>
              <a:custGeom>
                <a:avLst/>
                <a:gdLst/>
                <a:ahLst/>
                <a:cxnLst>
                  <a:cxn ang="0">
                    <a:pos x="99" y="1"/>
                  </a:cxn>
                  <a:cxn ang="0">
                    <a:pos x="99" y="183"/>
                  </a:cxn>
                  <a:cxn ang="0">
                    <a:pos x="0" y="186"/>
                  </a:cxn>
                  <a:cxn ang="0">
                    <a:pos x="0" y="0"/>
                  </a:cxn>
                  <a:cxn ang="0">
                    <a:pos x="99" y="1"/>
                  </a:cxn>
                </a:cxnLst>
                <a:rect l="0" t="0" r="r" b="b"/>
                <a:pathLst>
                  <a:path w="99" h="186">
                    <a:moveTo>
                      <a:pt x="99" y="1"/>
                    </a:moveTo>
                    <a:lnTo>
                      <a:pt x="99" y="183"/>
                    </a:lnTo>
                    <a:lnTo>
                      <a:pt x="0" y="186"/>
                    </a:lnTo>
                    <a:lnTo>
                      <a:pt x="0" y="0"/>
                    </a:lnTo>
                    <a:lnTo>
                      <a:pt x="99" y="1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0" name="Freeform 47"/>
              <p:cNvSpPr>
                <a:spLocks/>
              </p:cNvSpPr>
              <p:nvPr/>
            </p:nvSpPr>
            <p:spPr bwMode="auto">
              <a:xfrm>
                <a:off x="2191" y="2629"/>
                <a:ext cx="33" cy="50"/>
              </a:xfrm>
              <a:custGeom>
                <a:avLst/>
                <a:gdLst/>
                <a:ahLst/>
                <a:cxnLst>
                  <a:cxn ang="0">
                    <a:pos x="80" y="1"/>
                  </a:cxn>
                  <a:cxn ang="0">
                    <a:pos x="80" y="150"/>
                  </a:cxn>
                  <a:cxn ang="0">
                    <a:pos x="0" y="152"/>
                  </a:cxn>
                  <a:cxn ang="0">
                    <a:pos x="0" y="0"/>
                  </a:cxn>
                  <a:cxn ang="0">
                    <a:pos x="80" y="1"/>
                  </a:cxn>
                </a:cxnLst>
                <a:rect l="0" t="0" r="r" b="b"/>
                <a:pathLst>
                  <a:path w="80" h="152">
                    <a:moveTo>
                      <a:pt x="80" y="1"/>
                    </a:moveTo>
                    <a:lnTo>
                      <a:pt x="80" y="150"/>
                    </a:lnTo>
                    <a:lnTo>
                      <a:pt x="0" y="152"/>
                    </a:lnTo>
                    <a:lnTo>
                      <a:pt x="0" y="0"/>
                    </a:lnTo>
                    <a:lnTo>
                      <a:pt x="80" y="1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1" name="Freeform 48"/>
              <p:cNvSpPr>
                <a:spLocks/>
              </p:cNvSpPr>
              <p:nvPr/>
            </p:nvSpPr>
            <p:spPr bwMode="auto">
              <a:xfrm>
                <a:off x="1698" y="2615"/>
                <a:ext cx="183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2"/>
                  </a:cxn>
                  <a:cxn ang="0">
                    <a:pos x="454" y="184"/>
                  </a:cxn>
                  <a:cxn ang="0">
                    <a:pos x="454" y="0"/>
                  </a:cxn>
                  <a:cxn ang="0">
                    <a:pos x="0" y="0"/>
                  </a:cxn>
                </a:cxnLst>
                <a:rect l="0" t="0" r="r" b="b"/>
                <a:pathLst>
                  <a:path w="454" h="184">
                    <a:moveTo>
                      <a:pt x="0" y="0"/>
                    </a:moveTo>
                    <a:lnTo>
                      <a:pt x="0" y="172"/>
                    </a:lnTo>
                    <a:lnTo>
                      <a:pt x="454" y="184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2" name="Freeform 49"/>
              <p:cNvSpPr>
                <a:spLocks/>
              </p:cNvSpPr>
              <p:nvPr/>
            </p:nvSpPr>
            <p:spPr bwMode="auto">
              <a:xfrm>
                <a:off x="1703" y="2617"/>
                <a:ext cx="174" cy="5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4"/>
                  </a:cxn>
                  <a:cxn ang="0">
                    <a:pos x="432" y="174"/>
                  </a:cxn>
                  <a:cxn ang="0">
                    <a:pos x="432" y="1"/>
                  </a:cxn>
                  <a:cxn ang="0">
                    <a:pos x="0" y="0"/>
                  </a:cxn>
                </a:cxnLst>
                <a:rect l="0" t="0" r="r" b="b"/>
                <a:pathLst>
                  <a:path w="432" h="174">
                    <a:moveTo>
                      <a:pt x="0" y="0"/>
                    </a:moveTo>
                    <a:lnTo>
                      <a:pt x="0" y="164"/>
                    </a:lnTo>
                    <a:lnTo>
                      <a:pt x="432" y="174"/>
                    </a:lnTo>
                    <a:lnTo>
                      <a:pt x="43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AF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3" name="Freeform 50"/>
              <p:cNvSpPr>
                <a:spLocks/>
              </p:cNvSpPr>
              <p:nvPr/>
            </p:nvSpPr>
            <p:spPr bwMode="auto">
              <a:xfrm>
                <a:off x="1674" y="2672"/>
                <a:ext cx="330" cy="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68"/>
                  </a:cxn>
                  <a:cxn ang="0">
                    <a:pos x="817" y="189"/>
                  </a:cxn>
                  <a:cxn ang="0">
                    <a:pos x="817" y="18"/>
                  </a:cxn>
                  <a:cxn ang="0">
                    <a:pos x="808" y="18"/>
                  </a:cxn>
                  <a:cxn ang="0">
                    <a:pos x="782" y="16"/>
                  </a:cxn>
                  <a:cxn ang="0">
                    <a:pos x="740" y="16"/>
                  </a:cxn>
                  <a:cxn ang="0">
                    <a:pos x="687" y="15"/>
                  </a:cxn>
                  <a:cxn ang="0">
                    <a:pos x="624" y="14"/>
                  </a:cxn>
                  <a:cxn ang="0">
                    <a:pos x="555" y="12"/>
                  </a:cxn>
                  <a:cxn ang="0">
                    <a:pos x="479" y="11"/>
                  </a:cxn>
                  <a:cxn ang="0">
                    <a:pos x="403" y="8"/>
                  </a:cxn>
                  <a:cxn ang="0">
                    <a:pos x="326" y="7"/>
                  </a:cxn>
                  <a:cxn ang="0">
                    <a:pos x="251" y="6"/>
                  </a:cxn>
                  <a:cxn ang="0">
                    <a:pos x="182" y="4"/>
                  </a:cxn>
                  <a:cxn ang="0">
                    <a:pos x="121" y="3"/>
                  </a:cxn>
                  <a:cxn ang="0">
                    <a:pos x="69" y="2"/>
                  </a:cxn>
                  <a:cxn ang="0">
                    <a:pos x="30" y="2"/>
                  </a:cxn>
                  <a:cxn ang="0">
                    <a:pos x="6" y="0"/>
                  </a:cxn>
                  <a:cxn ang="0">
                    <a:pos x="0" y="0"/>
                  </a:cxn>
                </a:cxnLst>
                <a:rect l="0" t="0" r="r" b="b"/>
                <a:pathLst>
                  <a:path w="817" h="189">
                    <a:moveTo>
                      <a:pt x="0" y="0"/>
                    </a:moveTo>
                    <a:lnTo>
                      <a:pt x="0" y="168"/>
                    </a:lnTo>
                    <a:lnTo>
                      <a:pt x="817" y="189"/>
                    </a:lnTo>
                    <a:lnTo>
                      <a:pt x="817" y="18"/>
                    </a:lnTo>
                    <a:lnTo>
                      <a:pt x="808" y="18"/>
                    </a:lnTo>
                    <a:lnTo>
                      <a:pt x="782" y="16"/>
                    </a:lnTo>
                    <a:lnTo>
                      <a:pt x="740" y="16"/>
                    </a:lnTo>
                    <a:lnTo>
                      <a:pt x="687" y="15"/>
                    </a:lnTo>
                    <a:lnTo>
                      <a:pt x="624" y="14"/>
                    </a:lnTo>
                    <a:lnTo>
                      <a:pt x="555" y="12"/>
                    </a:lnTo>
                    <a:lnTo>
                      <a:pt x="479" y="11"/>
                    </a:lnTo>
                    <a:lnTo>
                      <a:pt x="403" y="8"/>
                    </a:lnTo>
                    <a:lnTo>
                      <a:pt x="326" y="7"/>
                    </a:lnTo>
                    <a:lnTo>
                      <a:pt x="251" y="6"/>
                    </a:lnTo>
                    <a:lnTo>
                      <a:pt x="182" y="4"/>
                    </a:lnTo>
                    <a:lnTo>
                      <a:pt x="121" y="3"/>
                    </a:lnTo>
                    <a:lnTo>
                      <a:pt x="69" y="2"/>
                    </a:lnTo>
                    <a:lnTo>
                      <a:pt x="30" y="2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4" name="Freeform 51"/>
              <p:cNvSpPr>
                <a:spLocks/>
              </p:cNvSpPr>
              <p:nvPr/>
            </p:nvSpPr>
            <p:spPr bwMode="auto">
              <a:xfrm>
                <a:off x="1682" y="2677"/>
                <a:ext cx="315" cy="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9"/>
                  </a:cxn>
                  <a:cxn ang="0">
                    <a:pos x="778" y="170"/>
                  </a:cxn>
                  <a:cxn ang="0">
                    <a:pos x="778" y="17"/>
                  </a:cxn>
                  <a:cxn ang="0">
                    <a:pos x="769" y="17"/>
                  </a:cxn>
                  <a:cxn ang="0">
                    <a:pos x="743" y="16"/>
                  </a:cxn>
                  <a:cxn ang="0">
                    <a:pos x="705" y="16"/>
                  </a:cxn>
                  <a:cxn ang="0">
                    <a:pos x="654" y="15"/>
                  </a:cxn>
                  <a:cxn ang="0">
                    <a:pos x="594" y="13"/>
                  </a:cxn>
                  <a:cxn ang="0">
                    <a:pos x="527" y="12"/>
                  </a:cxn>
                  <a:cxn ang="0">
                    <a:pos x="457" y="11"/>
                  </a:cxn>
                  <a:cxn ang="0">
                    <a:pos x="384" y="8"/>
                  </a:cxn>
                  <a:cxn ang="0">
                    <a:pos x="310" y="7"/>
                  </a:cxn>
                  <a:cxn ang="0">
                    <a:pos x="240" y="5"/>
                  </a:cxn>
                  <a:cxn ang="0">
                    <a:pos x="174" y="4"/>
                  </a:cxn>
                  <a:cxn ang="0">
                    <a:pos x="116" y="3"/>
                  </a:cxn>
                  <a:cxn ang="0">
                    <a:pos x="67" y="1"/>
                  </a:cxn>
                  <a:cxn ang="0">
                    <a:pos x="29" y="1"/>
                  </a:cxn>
                  <a:cxn ang="0">
                    <a:pos x="7" y="0"/>
                  </a:cxn>
                  <a:cxn ang="0">
                    <a:pos x="0" y="0"/>
                  </a:cxn>
                </a:cxnLst>
                <a:rect l="0" t="0" r="r" b="b"/>
                <a:pathLst>
                  <a:path w="778" h="170">
                    <a:moveTo>
                      <a:pt x="0" y="0"/>
                    </a:moveTo>
                    <a:lnTo>
                      <a:pt x="0" y="149"/>
                    </a:lnTo>
                    <a:lnTo>
                      <a:pt x="778" y="170"/>
                    </a:lnTo>
                    <a:lnTo>
                      <a:pt x="778" y="17"/>
                    </a:lnTo>
                    <a:lnTo>
                      <a:pt x="769" y="17"/>
                    </a:lnTo>
                    <a:lnTo>
                      <a:pt x="743" y="16"/>
                    </a:lnTo>
                    <a:lnTo>
                      <a:pt x="705" y="16"/>
                    </a:lnTo>
                    <a:lnTo>
                      <a:pt x="654" y="15"/>
                    </a:lnTo>
                    <a:lnTo>
                      <a:pt x="594" y="13"/>
                    </a:lnTo>
                    <a:lnTo>
                      <a:pt x="527" y="12"/>
                    </a:lnTo>
                    <a:lnTo>
                      <a:pt x="457" y="11"/>
                    </a:lnTo>
                    <a:lnTo>
                      <a:pt x="384" y="8"/>
                    </a:lnTo>
                    <a:lnTo>
                      <a:pt x="310" y="7"/>
                    </a:lnTo>
                    <a:lnTo>
                      <a:pt x="240" y="5"/>
                    </a:lnTo>
                    <a:lnTo>
                      <a:pt x="174" y="4"/>
                    </a:lnTo>
                    <a:lnTo>
                      <a:pt x="116" y="3"/>
                    </a:lnTo>
                    <a:lnTo>
                      <a:pt x="67" y="1"/>
                    </a:lnTo>
                    <a:lnTo>
                      <a:pt x="29" y="1"/>
                    </a:lnTo>
                    <a:lnTo>
                      <a:pt x="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BB5B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5" name="Freeform 52"/>
              <p:cNvSpPr>
                <a:spLocks/>
              </p:cNvSpPr>
              <p:nvPr/>
            </p:nvSpPr>
            <p:spPr bwMode="auto">
              <a:xfrm>
                <a:off x="1715" y="2687"/>
                <a:ext cx="105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0" y="7"/>
                  </a:cxn>
                  <a:cxn ang="0">
                    <a:pos x="260" y="51"/>
                  </a:cxn>
                  <a:cxn ang="0">
                    <a:pos x="0" y="46"/>
                  </a:cxn>
                  <a:cxn ang="0">
                    <a:pos x="0" y="0"/>
                  </a:cxn>
                </a:cxnLst>
                <a:rect l="0" t="0" r="r" b="b"/>
                <a:pathLst>
                  <a:path w="260" h="51">
                    <a:moveTo>
                      <a:pt x="0" y="0"/>
                    </a:moveTo>
                    <a:lnTo>
                      <a:pt x="260" y="7"/>
                    </a:lnTo>
                    <a:lnTo>
                      <a:pt x="260" y="51"/>
                    </a:lnTo>
                    <a:lnTo>
                      <a:pt x="0" y="4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6" name="Freeform 53"/>
              <p:cNvSpPr>
                <a:spLocks/>
              </p:cNvSpPr>
              <p:nvPr/>
            </p:nvSpPr>
            <p:spPr bwMode="auto">
              <a:xfrm>
                <a:off x="1719" y="2689"/>
                <a:ext cx="98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44" y="6"/>
                  </a:cxn>
                  <a:cxn ang="0">
                    <a:pos x="244" y="36"/>
                  </a:cxn>
                  <a:cxn ang="0">
                    <a:pos x="0" y="31"/>
                  </a:cxn>
                  <a:cxn ang="0">
                    <a:pos x="0" y="0"/>
                  </a:cxn>
                </a:cxnLst>
                <a:rect l="0" t="0" r="r" b="b"/>
                <a:pathLst>
                  <a:path w="244" h="36">
                    <a:moveTo>
                      <a:pt x="0" y="0"/>
                    </a:moveTo>
                    <a:lnTo>
                      <a:pt x="244" y="6"/>
                    </a:lnTo>
                    <a:lnTo>
                      <a:pt x="244" y="36"/>
                    </a:lnTo>
                    <a:lnTo>
                      <a:pt x="0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7" name="Freeform 54"/>
              <p:cNvSpPr>
                <a:spLocks/>
              </p:cNvSpPr>
              <p:nvPr/>
            </p:nvSpPr>
            <p:spPr bwMode="auto">
              <a:xfrm>
                <a:off x="1843" y="2689"/>
                <a:ext cx="104" cy="17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44"/>
                  </a:cxn>
                  <a:cxn ang="0">
                    <a:pos x="260" y="51"/>
                  </a:cxn>
                  <a:cxn ang="0">
                    <a:pos x="260" y="6"/>
                  </a:cxn>
                </a:cxnLst>
                <a:rect l="0" t="0" r="r" b="b"/>
                <a:pathLst>
                  <a:path w="260" h="51">
                    <a:moveTo>
                      <a:pt x="260" y="6"/>
                    </a:moveTo>
                    <a:lnTo>
                      <a:pt x="0" y="0"/>
                    </a:lnTo>
                    <a:lnTo>
                      <a:pt x="0" y="44"/>
                    </a:lnTo>
                    <a:lnTo>
                      <a:pt x="260" y="51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8" name="Freeform 55"/>
              <p:cNvSpPr>
                <a:spLocks/>
              </p:cNvSpPr>
              <p:nvPr/>
            </p:nvSpPr>
            <p:spPr bwMode="auto">
              <a:xfrm>
                <a:off x="1846" y="2692"/>
                <a:ext cx="99" cy="12"/>
              </a:xfrm>
              <a:custGeom>
                <a:avLst/>
                <a:gdLst/>
                <a:ahLst/>
                <a:cxnLst>
                  <a:cxn ang="0">
                    <a:pos x="244" y="5"/>
                  </a:cxn>
                  <a:cxn ang="0">
                    <a:pos x="0" y="0"/>
                  </a:cxn>
                  <a:cxn ang="0">
                    <a:pos x="0" y="31"/>
                  </a:cxn>
                  <a:cxn ang="0">
                    <a:pos x="244" y="36"/>
                  </a:cxn>
                  <a:cxn ang="0">
                    <a:pos x="244" y="5"/>
                  </a:cxn>
                </a:cxnLst>
                <a:rect l="0" t="0" r="r" b="b"/>
                <a:pathLst>
                  <a:path w="244" h="36">
                    <a:moveTo>
                      <a:pt x="244" y="5"/>
                    </a:moveTo>
                    <a:lnTo>
                      <a:pt x="0" y="0"/>
                    </a:lnTo>
                    <a:lnTo>
                      <a:pt x="0" y="31"/>
                    </a:lnTo>
                    <a:lnTo>
                      <a:pt x="244" y="36"/>
                    </a:lnTo>
                    <a:lnTo>
                      <a:pt x="244" y="5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199" name="Freeform 56"/>
              <p:cNvSpPr>
                <a:spLocks/>
              </p:cNvSpPr>
              <p:nvPr/>
            </p:nvSpPr>
            <p:spPr bwMode="auto">
              <a:xfrm>
                <a:off x="1713" y="2625"/>
                <a:ext cx="65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3"/>
                  </a:cxn>
                  <a:cxn ang="0">
                    <a:pos x="163" y="31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1">
                    <a:moveTo>
                      <a:pt x="0" y="0"/>
                    </a:moveTo>
                    <a:lnTo>
                      <a:pt x="163" y="3"/>
                    </a:lnTo>
                    <a:lnTo>
                      <a:pt x="163" y="31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0" name="Freeform 57"/>
              <p:cNvSpPr>
                <a:spLocks/>
              </p:cNvSpPr>
              <p:nvPr/>
            </p:nvSpPr>
            <p:spPr bwMode="auto">
              <a:xfrm>
                <a:off x="1714" y="2626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3"/>
                  </a:cxn>
                  <a:cxn ang="0">
                    <a:pos x="152" y="23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3">
                    <a:moveTo>
                      <a:pt x="0" y="0"/>
                    </a:moveTo>
                    <a:lnTo>
                      <a:pt x="152" y="3"/>
                    </a:lnTo>
                    <a:lnTo>
                      <a:pt x="152" y="23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1" name="Freeform 58"/>
              <p:cNvSpPr>
                <a:spLocks/>
              </p:cNvSpPr>
              <p:nvPr/>
            </p:nvSpPr>
            <p:spPr bwMode="auto">
              <a:xfrm>
                <a:off x="1791" y="2626"/>
                <a:ext cx="67" cy="11"/>
              </a:xfrm>
              <a:custGeom>
                <a:avLst/>
                <a:gdLst/>
                <a:ahLst/>
                <a:cxnLst>
                  <a:cxn ang="0">
                    <a:pos x="164" y="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164" y="32"/>
                  </a:cxn>
                  <a:cxn ang="0">
                    <a:pos x="164" y="3"/>
                  </a:cxn>
                </a:cxnLst>
                <a:rect l="0" t="0" r="r" b="b"/>
                <a:pathLst>
                  <a:path w="164" h="32">
                    <a:moveTo>
                      <a:pt x="164" y="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164" y="32"/>
                    </a:lnTo>
                    <a:lnTo>
                      <a:pt x="164" y="3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2" name="Freeform 59"/>
              <p:cNvSpPr>
                <a:spLocks/>
              </p:cNvSpPr>
              <p:nvPr/>
            </p:nvSpPr>
            <p:spPr bwMode="auto">
              <a:xfrm>
                <a:off x="1794" y="2628"/>
                <a:ext cx="61" cy="7"/>
              </a:xfrm>
              <a:custGeom>
                <a:avLst/>
                <a:gdLst/>
                <a:ahLst/>
                <a:cxnLst>
                  <a:cxn ang="0">
                    <a:pos x="153" y="4"/>
                  </a:cxn>
                  <a:cxn ang="0">
                    <a:pos x="0" y="0"/>
                  </a:cxn>
                  <a:cxn ang="0">
                    <a:pos x="0" y="20"/>
                  </a:cxn>
                  <a:cxn ang="0">
                    <a:pos x="153" y="23"/>
                  </a:cxn>
                  <a:cxn ang="0">
                    <a:pos x="153" y="4"/>
                  </a:cxn>
                </a:cxnLst>
                <a:rect l="0" t="0" r="r" b="b"/>
                <a:pathLst>
                  <a:path w="153" h="23">
                    <a:moveTo>
                      <a:pt x="153" y="4"/>
                    </a:moveTo>
                    <a:lnTo>
                      <a:pt x="0" y="0"/>
                    </a:lnTo>
                    <a:lnTo>
                      <a:pt x="0" y="20"/>
                    </a:lnTo>
                    <a:lnTo>
                      <a:pt x="153" y="23"/>
                    </a:lnTo>
                    <a:lnTo>
                      <a:pt x="153" y="4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3" name="Freeform 60"/>
              <p:cNvSpPr>
                <a:spLocks/>
              </p:cNvSpPr>
              <p:nvPr/>
            </p:nvSpPr>
            <p:spPr bwMode="auto">
              <a:xfrm>
                <a:off x="1713" y="2642"/>
                <a:ext cx="65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3" y="4"/>
                  </a:cxn>
                  <a:cxn ang="0">
                    <a:pos x="163" y="32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163" h="32">
                    <a:moveTo>
                      <a:pt x="0" y="0"/>
                    </a:moveTo>
                    <a:lnTo>
                      <a:pt x="163" y="4"/>
                    </a:lnTo>
                    <a:lnTo>
                      <a:pt x="163" y="32"/>
                    </a:lnTo>
                    <a:lnTo>
                      <a:pt x="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4" name="Freeform 61"/>
              <p:cNvSpPr>
                <a:spLocks/>
              </p:cNvSpPr>
              <p:nvPr/>
            </p:nvSpPr>
            <p:spPr bwMode="auto">
              <a:xfrm>
                <a:off x="1714" y="2643"/>
                <a:ext cx="61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2" y="4"/>
                  </a:cxn>
                  <a:cxn ang="0">
                    <a:pos x="152" y="24"/>
                  </a:cxn>
                  <a:cxn ang="0">
                    <a:pos x="0" y="20"/>
                  </a:cxn>
                  <a:cxn ang="0">
                    <a:pos x="0" y="0"/>
                  </a:cxn>
                </a:cxnLst>
                <a:rect l="0" t="0" r="r" b="b"/>
                <a:pathLst>
                  <a:path w="152" h="24">
                    <a:moveTo>
                      <a:pt x="0" y="0"/>
                    </a:moveTo>
                    <a:lnTo>
                      <a:pt x="152" y="4"/>
                    </a:lnTo>
                    <a:lnTo>
                      <a:pt x="152" y="24"/>
                    </a:lnTo>
                    <a:lnTo>
                      <a:pt x="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5" name="Freeform 62"/>
              <p:cNvSpPr>
                <a:spLocks/>
              </p:cNvSpPr>
              <p:nvPr/>
            </p:nvSpPr>
            <p:spPr bwMode="auto">
              <a:xfrm>
                <a:off x="1791" y="2643"/>
                <a:ext cx="67" cy="11"/>
              </a:xfrm>
              <a:custGeom>
                <a:avLst/>
                <a:gdLst/>
                <a:ahLst/>
                <a:cxnLst>
                  <a:cxn ang="0">
                    <a:pos x="164" y="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164" y="33"/>
                  </a:cxn>
                  <a:cxn ang="0">
                    <a:pos x="164" y="4"/>
                  </a:cxn>
                </a:cxnLst>
                <a:rect l="0" t="0" r="r" b="b"/>
                <a:pathLst>
                  <a:path w="164" h="33">
                    <a:moveTo>
                      <a:pt x="164" y="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164" y="33"/>
                    </a:lnTo>
                    <a:lnTo>
                      <a:pt x="164" y="4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6" name="Freeform 63"/>
              <p:cNvSpPr>
                <a:spLocks/>
              </p:cNvSpPr>
              <p:nvPr/>
            </p:nvSpPr>
            <p:spPr bwMode="auto">
              <a:xfrm>
                <a:off x="1794" y="2645"/>
                <a:ext cx="61" cy="8"/>
              </a:xfrm>
              <a:custGeom>
                <a:avLst/>
                <a:gdLst/>
                <a:ahLst/>
                <a:cxnLst>
                  <a:cxn ang="0">
                    <a:pos x="153" y="3"/>
                  </a:cxn>
                  <a:cxn ang="0">
                    <a:pos x="0" y="0"/>
                  </a:cxn>
                  <a:cxn ang="0">
                    <a:pos x="0" y="19"/>
                  </a:cxn>
                  <a:cxn ang="0">
                    <a:pos x="153" y="23"/>
                  </a:cxn>
                  <a:cxn ang="0">
                    <a:pos x="153" y="3"/>
                  </a:cxn>
                </a:cxnLst>
                <a:rect l="0" t="0" r="r" b="b"/>
                <a:pathLst>
                  <a:path w="153" h="23">
                    <a:moveTo>
                      <a:pt x="153" y="3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53" y="23"/>
                    </a:lnTo>
                    <a:lnTo>
                      <a:pt x="153" y="3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7" name="Freeform 64"/>
              <p:cNvSpPr>
                <a:spLocks/>
              </p:cNvSpPr>
              <p:nvPr/>
            </p:nvSpPr>
            <p:spPr bwMode="auto">
              <a:xfrm>
                <a:off x="1536" y="2726"/>
                <a:ext cx="285" cy="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5"/>
                  </a:cxn>
                  <a:cxn ang="0">
                    <a:pos x="709" y="265"/>
                  </a:cxn>
                  <a:cxn ang="0">
                    <a:pos x="709" y="6"/>
                  </a:cxn>
                  <a:cxn ang="0">
                    <a:pos x="0" y="0"/>
                  </a:cxn>
                </a:cxnLst>
                <a:rect l="0" t="0" r="r" b="b"/>
                <a:pathLst>
                  <a:path w="709" h="265">
                    <a:moveTo>
                      <a:pt x="0" y="0"/>
                    </a:moveTo>
                    <a:lnTo>
                      <a:pt x="0" y="245"/>
                    </a:lnTo>
                    <a:lnTo>
                      <a:pt x="709" y="265"/>
                    </a:lnTo>
                    <a:lnTo>
                      <a:pt x="709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91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8" name="Freeform 65"/>
              <p:cNvSpPr>
                <a:spLocks/>
              </p:cNvSpPr>
              <p:nvPr/>
            </p:nvSpPr>
            <p:spPr bwMode="auto">
              <a:xfrm>
                <a:off x="1542" y="2728"/>
                <a:ext cx="272" cy="8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225"/>
                  </a:cxn>
                  <a:cxn ang="0">
                    <a:pos x="674" y="249"/>
                  </a:cxn>
                  <a:cxn ang="0">
                    <a:pos x="674" y="4"/>
                  </a:cxn>
                  <a:cxn ang="0">
                    <a:pos x="1" y="0"/>
                  </a:cxn>
                </a:cxnLst>
                <a:rect l="0" t="0" r="r" b="b"/>
                <a:pathLst>
                  <a:path w="674" h="249">
                    <a:moveTo>
                      <a:pt x="1" y="0"/>
                    </a:moveTo>
                    <a:lnTo>
                      <a:pt x="0" y="225"/>
                    </a:lnTo>
                    <a:lnTo>
                      <a:pt x="674" y="249"/>
                    </a:lnTo>
                    <a:lnTo>
                      <a:pt x="674" y="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09" name="Freeform 66"/>
              <p:cNvSpPr>
                <a:spLocks/>
              </p:cNvSpPr>
              <p:nvPr/>
            </p:nvSpPr>
            <p:spPr bwMode="auto">
              <a:xfrm>
                <a:off x="2596" y="2532"/>
                <a:ext cx="183" cy="2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30"/>
                  </a:cxn>
                  <a:cxn ang="0">
                    <a:pos x="452" y="787"/>
                  </a:cxn>
                  <a:cxn ang="0">
                    <a:pos x="437" y="40"/>
                  </a:cxn>
                  <a:cxn ang="0">
                    <a:pos x="0" y="0"/>
                  </a:cxn>
                </a:cxnLst>
                <a:rect l="0" t="0" r="r" b="b"/>
                <a:pathLst>
                  <a:path w="452" h="830">
                    <a:moveTo>
                      <a:pt x="0" y="0"/>
                    </a:moveTo>
                    <a:lnTo>
                      <a:pt x="0" y="830"/>
                    </a:lnTo>
                    <a:lnTo>
                      <a:pt x="452" y="787"/>
                    </a:lnTo>
                    <a:lnTo>
                      <a:pt x="43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0" name="Freeform 67"/>
              <p:cNvSpPr>
                <a:spLocks/>
              </p:cNvSpPr>
              <p:nvPr/>
            </p:nvSpPr>
            <p:spPr bwMode="auto">
              <a:xfrm>
                <a:off x="2228" y="2623"/>
                <a:ext cx="70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82"/>
                  </a:cxn>
                  <a:cxn ang="0">
                    <a:pos x="172" y="186"/>
                  </a:cxn>
                  <a:cxn ang="0">
                    <a:pos x="174" y="13"/>
                  </a:cxn>
                  <a:cxn ang="0">
                    <a:pos x="0" y="0"/>
                  </a:cxn>
                </a:cxnLst>
                <a:rect l="0" t="0" r="r" b="b"/>
                <a:pathLst>
                  <a:path w="174" h="186">
                    <a:moveTo>
                      <a:pt x="0" y="0"/>
                    </a:moveTo>
                    <a:lnTo>
                      <a:pt x="0" y="182"/>
                    </a:lnTo>
                    <a:lnTo>
                      <a:pt x="172" y="186"/>
                    </a:lnTo>
                    <a:lnTo>
                      <a:pt x="174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1" name="Freeform 68"/>
              <p:cNvSpPr>
                <a:spLocks/>
              </p:cNvSpPr>
              <p:nvPr/>
            </p:nvSpPr>
            <p:spPr bwMode="auto">
              <a:xfrm>
                <a:off x="1821" y="2678"/>
                <a:ext cx="480" cy="135"/>
              </a:xfrm>
              <a:custGeom>
                <a:avLst/>
                <a:gdLst/>
                <a:ahLst/>
                <a:cxnLst>
                  <a:cxn ang="0">
                    <a:pos x="452" y="0"/>
                  </a:cxn>
                  <a:cxn ang="0">
                    <a:pos x="1180" y="22"/>
                  </a:cxn>
                  <a:cxn ang="0">
                    <a:pos x="1192" y="330"/>
                  </a:cxn>
                  <a:cxn ang="0">
                    <a:pos x="0" y="405"/>
                  </a:cxn>
                  <a:cxn ang="0">
                    <a:pos x="0" y="149"/>
                  </a:cxn>
                  <a:cxn ang="0">
                    <a:pos x="452" y="171"/>
                  </a:cxn>
                  <a:cxn ang="0">
                    <a:pos x="452" y="0"/>
                  </a:cxn>
                </a:cxnLst>
                <a:rect l="0" t="0" r="r" b="b"/>
                <a:pathLst>
                  <a:path w="1192" h="405">
                    <a:moveTo>
                      <a:pt x="452" y="0"/>
                    </a:moveTo>
                    <a:lnTo>
                      <a:pt x="1180" y="22"/>
                    </a:lnTo>
                    <a:lnTo>
                      <a:pt x="1192" y="330"/>
                    </a:lnTo>
                    <a:lnTo>
                      <a:pt x="0" y="405"/>
                    </a:lnTo>
                    <a:lnTo>
                      <a:pt x="0" y="149"/>
                    </a:lnTo>
                    <a:lnTo>
                      <a:pt x="452" y="171"/>
                    </a:lnTo>
                    <a:lnTo>
                      <a:pt x="452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2" name="Freeform 69"/>
              <p:cNvSpPr>
                <a:spLocks/>
              </p:cNvSpPr>
              <p:nvPr/>
            </p:nvSpPr>
            <p:spPr bwMode="auto">
              <a:xfrm>
                <a:off x="2299" y="2614"/>
                <a:ext cx="167" cy="8"/>
              </a:xfrm>
              <a:custGeom>
                <a:avLst/>
                <a:gdLst/>
                <a:ahLst/>
                <a:cxnLst>
                  <a:cxn ang="0">
                    <a:pos x="207" y="0"/>
                  </a:cxn>
                  <a:cxn ang="0">
                    <a:pos x="248" y="1"/>
                  </a:cxn>
                  <a:cxn ang="0">
                    <a:pos x="288" y="1"/>
                  </a:cxn>
                  <a:cxn ang="0">
                    <a:pos x="322" y="4"/>
                  </a:cxn>
                  <a:cxn ang="0">
                    <a:pos x="353" y="5"/>
                  </a:cxn>
                  <a:cxn ang="0">
                    <a:pos x="378" y="8"/>
                  </a:cxn>
                  <a:cxn ang="0">
                    <a:pos x="398" y="9"/>
                  </a:cxn>
                  <a:cxn ang="0">
                    <a:pos x="410" y="12"/>
                  </a:cxn>
                  <a:cxn ang="0">
                    <a:pos x="414" y="14"/>
                  </a:cxn>
                  <a:cxn ang="0">
                    <a:pos x="410" y="17"/>
                  </a:cxn>
                  <a:cxn ang="0">
                    <a:pos x="398" y="18"/>
                  </a:cxn>
                  <a:cxn ang="0">
                    <a:pos x="378" y="21"/>
                  </a:cxn>
                  <a:cxn ang="0">
                    <a:pos x="353" y="22"/>
                  </a:cxn>
                  <a:cxn ang="0">
                    <a:pos x="322" y="24"/>
                  </a:cxn>
                  <a:cxn ang="0">
                    <a:pos x="288" y="24"/>
                  </a:cxn>
                  <a:cxn ang="0">
                    <a:pos x="248" y="24"/>
                  </a:cxn>
                  <a:cxn ang="0">
                    <a:pos x="207" y="24"/>
                  </a:cxn>
                  <a:cxn ang="0">
                    <a:pos x="165" y="22"/>
                  </a:cxn>
                  <a:cxn ang="0">
                    <a:pos x="127" y="21"/>
                  </a:cxn>
                  <a:cxn ang="0">
                    <a:pos x="92" y="20"/>
                  </a:cxn>
                  <a:cxn ang="0">
                    <a:pos x="61" y="18"/>
                  </a:cxn>
                  <a:cxn ang="0">
                    <a:pos x="36" y="16"/>
                  </a:cxn>
                  <a:cxn ang="0">
                    <a:pos x="16" y="13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4" y="6"/>
                  </a:cxn>
                  <a:cxn ang="0">
                    <a:pos x="16" y="4"/>
                  </a:cxn>
                  <a:cxn ang="0">
                    <a:pos x="36" y="2"/>
                  </a:cxn>
                  <a:cxn ang="0">
                    <a:pos x="61" y="1"/>
                  </a:cxn>
                  <a:cxn ang="0">
                    <a:pos x="92" y="0"/>
                  </a:cxn>
                  <a:cxn ang="0">
                    <a:pos x="127" y="0"/>
                  </a:cxn>
                  <a:cxn ang="0">
                    <a:pos x="165" y="0"/>
                  </a:cxn>
                  <a:cxn ang="0">
                    <a:pos x="207" y="0"/>
                  </a:cxn>
                </a:cxnLst>
                <a:rect l="0" t="0" r="r" b="b"/>
                <a:pathLst>
                  <a:path w="414" h="24">
                    <a:moveTo>
                      <a:pt x="207" y="0"/>
                    </a:moveTo>
                    <a:lnTo>
                      <a:pt x="248" y="1"/>
                    </a:lnTo>
                    <a:lnTo>
                      <a:pt x="288" y="1"/>
                    </a:lnTo>
                    <a:lnTo>
                      <a:pt x="322" y="4"/>
                    </a:lnTo>
                    <a:lnTo>
                      <a:pt x="353" y="5"/>
                    </a:lnTo>
                    <a:lnTo>
                      <a:pt x="378" y="8"/>
                    </a:lnTo>
                    <a:lnTo>
                      <a:pt x="398" y="9"/>
                    </a:lnTo>
                    <a:lnTo>
                      <a:pt x="410" y="12"/>
                    </a:lnTo>
                    <a:lnTo>
                      <a:pt x="414" y="14"/>
                    </a:lnTo>
                    <a:lnTo>
                      <a:pt x="410" y="17"/>
                    </a:lnTo>
                    <a:lnTo>
                      <a:pt x="398" y="18"/>
                    </a:lnTo>
                    <a:lnTo>
                      <a:pt x="378" y="21"/>
                    </a:lnTo>
                    <a:lnTo>
                      <a:pt x="353" y="22"/>
                    </a:lnTo>
                    <a:lnTo>
                      <a:pt x="322" y="24"/>
                    </a:lnTo>
                    <a:lnTo>
                      <a:pt x="288" y="24"/>
                    </a:lnTo>
                    <a:lnTo>
                      <a:pt x="248" y="24"/>
                    </a:lnTo>
                    <a:lnTo>
                      <a:pt x="207" y="24"/>
                    </a:lnTo>
                    <a:lnTo>
                      <a:pt x="165" y="22"/>
                    </a:lnTo>
                    <a:lnTo>
                      <a:pt x="127" y="21"/>
                    </a:lnTo>
                    <a:lnTo>
                      <a:pt x="92" y="20"/>
                    </a:lnTo>
                    <a:lnTo>
                      <a:pt x="61" y="18"/>
                    </a:lnTo>
                    <a:lnTo>
                      <a:pt x="36" y="16"/>
                    </a:lnTo>
                    <a:lnTo>
                      <a:pt x="16" y="13"/>
                    </a:lnTo>
                    <a:lnTo>
                      <a:pt x="4" y="12"/>
                    </a:lnTo>
                    <a:lnTo>
                      <a:pt x="0" y="9"/>
                    </a:lnTo>
                    <a:lnTo>
                      <a:pt x="4" y="6"/>
                    </a:lnTo>
                    <a:lnTo>
                      <a:pt x="16" y="4"/>
                    </a:lnTo>
                    <a:lnTo>
                      <a:pt x="36" y="2"/>
                    </a:lnTo>
                    <a:lnTo>
                      <a:pt x="61" y="1"/>
                    </a:lnTo>
                    <a:lnTo>
                      <a:pt x="92" y="0"/>
                    </a:lnTo>
                    <a:lnTo>
                      <a:pt x="127" y="0"/>
                    </a:lnTo>
                    <a:lnTo>
                      <a:pt x="165" y="0"/>
                    </a:lnTo>
                    <a:lnTo>
                      <a:pt x="207" y="0"/>
                    </a:lnTo>
                    <a:close/>
                  </a:path>
                </a:pathLst>
              </a:custGeom>
              <a:solidFill>
                <a:srgbClr val="9EB7B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3" name="Freeform 70"/>
              <p:cNvSpPr>
                <a:spLocks/>
              </p:cNvSpPr>
              <p:nvPr/>
            </p:nvSpPr>
            <p:spPr bwMode="auto">
              <a:xfrm>
                <a:off x="1681" y="2743"/>
                <a:ext cx="111" cy="17"/>
              </a:xfrm>
              <a:custGeom>
                <a:avLst/>
                <a:gdLst/>
                <a:ahLst/>
                <a:cxnLst>
                  <a:cxn ang="0">
                    <a:pos x="278" y="5"/>
                  </a:cxn>
                  <a:cxn ang="0">
                    <a:pos x="0" y="0"/>
                  </a:cxn>
                  <a:cxn ang="0">
                    <a:pos x="0" y="48"/>
                  </a:cxn>
                  <a:cxn ang="0">
                    <a:pos x="278" y="53"/>
                  </a:cxn>
                  <a:cxn ang="0">
                    <a:pos x="278" y="5"/>
                  </a:cxn>
                </a:cxnLst>
                <a:rect l="0" t="0" r="r" b="b"/>
                <a:pathLst>
                  <a:path w="278" h="53">
                    <a:moveTo>
                      <a:pt x="278" y="5"/>
                    </a:moveTo>
                    <a:lnTo>
                      <a:pt x="0" y="0"/>
                    </a:lnTo>
                    <a:lnTo>
                      <a:pt x="0" y="48"/>
                    </a:lnTo>
                    <a:lnTo>
                      <a:pt x="278" y="53"/>
                    </a:lnTo>
                    <a:lnTo>
                      <a:pt x="278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4" name="Freeform 71"/>
              <p:cNvSpPr>
                <a:spLocks/>
              </p:cNvSpPr>
              <p:nvPr/>
            </p:nvSpPr>
            <p:spPr bwMode="auto">
              <a:xfrm>
                <a:off x="1685" y="2745"/>
                <a:ext cx="104" cy="13"/>
              </a:xfrm>
              <a:custGeom>
                <a:avLst/>
                <a:gdLst/>
                <a:ahLst/>
                <a:cxnLst>
                  <a:cxn ang="0">
                    <a:pos x="260" y="6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260" y="39"/>
                  </a:cxn>
                  <a:cxn ang="0">
                    <a:pos x="260" y="6"/>
                  </a:cxn>
                </a:cxnLst>
                <a:rect l="0" t="0" r="r" b="b"/>
                <a:pathLst>
                  <a:path w="260" h="39">
                    <a:moveTo>
                      <a:pt x="260" y="6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260" y="39"/>
                    </a:lnTo>
                    <a:lnTo>
                      <a:pt x="26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5" name="Freeform 72"/>
              <p:cNvSpPr>
                <a:spLocks/>
              </p:cNvSpPr>
              <p:nvPr/>
            </p:nvSpPr>
            <p:spPr bwMode="auto">
              <a:xfrm>
                <a:off x="2311" y="2556"/>
                <a:ext cx="121" cy="2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299" y="0"/>
                  </a:cxn>
                  <a:cxn ang="0">
                    <a:pos x="299" y="66"/>
                  </a:cxn>
                  <a:cxn ang="0">
                    <a:pos x="0" y="71"/>
                  </a:cxn>
                  <a:cxn ang="0">
                    <a:pos x="0" y="5"/>
                  </a:cxn>
                </a:cxnLst>
                <a:rect l="0" t="0" r="r" b="b"/>
                <a:pathLst>
                  <a:path w="299" h="71">
                    <a:moveTo>
                      <a:pt x="0" y="5"/>
                    </a:moveTo>
                    <a:lnTo>
                      <a:pt x="299" y="0"/>
                    </a:lnTo>
                    <a:lnTo>
                      <a:pt x="299" y="66"/>
                    </a:lnTo>
                    <a:lnTo>
                      <a:pt x="0" y="7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6" name="Freeform 73"/>
              <p:cNvSpPr>
                <a:spLocks/>
              </p:cNvSpPr>
              <p:nvPr/>
            </p:nvSpPr>
            <p:spPr bwMode="auto">
              <a:xfrm>
                <a:off x="2315" y="2559"/>
                <a:ext cx="113" cy="17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81" y="0"/>
                  </a:cxn>
                  <a:cxn ang="0">
                    <a:pos x="281" y="45"/>
                  </a:cxn>
                  <a:cxn ang="0">
                    <a:pos x="0" y="51"/>
                  </a:cxn>
                  <a:cxn ang="0">
                    <a:pos x="0" y="6"/>
                  </a:cxn>
                </a:cxnLst>
                <a:rect l="0" t="0" r="r" b="b"/>
                <a:pathLst>
                  <a:path w="281" h="51">
                    <a:moveTo>
                      <a:pt x="0" y="6"/>
                    </a:moveTo>
                    <a:lnTo>
                      <a:pt x="281" y="0"/>
                    </a:lnTo>
                    <a:lnTo>
                      <a:pt x="281" y="45"/>
                    </a:lnTo>
                    <a:lnTo>
                      <a:pt x="0" y="5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7" name="Freeform 74"/>
              <p:cNvSpPr>
                <a:spLocks/>
              </p:cNvSpPr>
              <p:nvPr/>
            </p:nvSpPr>
            <p:spPr bwMode="auto">
              <a:xfrm>
                <a:off x="2457" y="2553"/>
                <a:ext cx="121" cy="24"/>
              </a:xfrm>
              <a:custGeom>
                <a:avLst/>
                <a:gdLst/>
                <a:ahLst/>
                <a:cxnLst>
                  <a:cxn ang="0">
                    <a:pos x="300" y="0"/>
                  </a:cxn>
                  <a:cxn ang="0">
                    <a:pos x="0" y="5"/>
                  </a:cxn>
                  <a:cxn ang="0">
                    <a:pos x="0" y="72"/>
                  </a:cxn>
                  <a:cxn ang="0">
                    <a:pos x="300" y="66"/>
                  </a:cxn>
                  <a:cxn ang="0">
                    <a:pos x="300" y="0"/>
                  </a:cxn>
                </a:cxnLst>
                <a:rect l="0" t="0" r="r" b="b"/>
                <a:pathLst>
                  <a:path w="300" h="72">
                    <a:moveTo>
                      <a:pt x="300" y="0"/>
                    </a:moveTo>
                    <a:lnTo>
                      <a:pt x="0" y="5"/>
                    </a:lnTo>
                    <a:lnTo>
                      <a:pt x="0" y="72"/>
                    </a:lnTo>
                    <a:lnTo>
                      <a:pt x="300" y="66"/>
                    </a:lnTo>
                    <a:lnTo>
                      <a:pt x="300" y="0"/>
                    </a:lnTo>
                    <a:close/>
                  </a:path>
                </a:pathLst>
              </a:custGeom>
              <a:solidFill>
                <a:srgbClr val="4C66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18" name="Freeform 75"/>
              <p:cNvSpPr>
                <a:spLocks/>
              </p:cNvSpPr>
              <p:nvPr/>
            </p:nvSpPr>
            <p:spPr bwMode="auto">
              <a:xfrm>
                <a:off x="2462" y="2557"/>
                <a:ext cx="113" cy="17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0" y="5"/>
                  </a:cxn>
                  <a:cxn ang="0">
                    <a:pos x="0" y="50"/>
                  </a:cxn>
                  <a:cxn ang="0">
                    <a:pos x="279" y="46"/>
                  </a:cxn>
                  <a:cxn ang="0">
                    <a:pos x="279" y="0"/>
                  </a:cxn>
                </a:cxnLst>
                <a:rect l="0" t="0" r="r" b="b"/>
                <a:pathLst>
                  <a:path w="279" h="50">
                    <a:moveTo>
                      <a:pt x="279" y="0"/>
                    </a:moveTo>
                    <a:lnTo>
                      <a:pt x="0" y="5"/>
                    </a:lnTo>
                    <a:lnTo>
                      <a:pt x="0" y="50"/>
                    </a:lnTo>
                    <a:lnTo>
                      <a:pt x="279" y="46"/>
                    </a:lnTo>
                    <a:lnTo>
                      <a:pt x="279" y="0"/>
                    </a:lnTo>
                    <a:close/>
                  </a:path>
                </a:pathLst>
              </a:custGeom>
              <a:solidFill>
                <a:srgbClr val="0007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</p:grpSp>
        <p:sp>
          <p:nvSpPr>
            <p:cNvPr id="142" name="Text Box 76"/>
            <p:cNvSpPr txBox="1">
              <a:spLocks noChangeArrowheads="1"/>
            </p:cNvSpPr>
            <p:nvPr/>
          </p:nvSpPr>
          <p:spPr bwMode="auto">
            <a:xfrm>
              <a:off x="863164" y="2257127"/>
              <a:ext cx="91319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U, Pu, MA</a:t>
              </a:r>
              <a:endParaRPr lang="en-US" sz="1400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43" name="Text Box 77"/>
            <p:cNvSpPr txBox="1">
              <a:spLocks noChangeArrowheads="1"/>
            </p:cNvSpPr>
            <p:nvPr/>
          </p:nvSpPr>
          <p:spPr bwMode="auto">
            <a:xfrm>
              <a:off x="656868" y="1335571"/>
              <a:ext cx="8107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b="1" dirty="0" smtClean="0">
                  <a:latin typeface="+mj-lt"/>
                </a:rPr>
                <a:t>SFR</a:t>
              </a:r>
              <a:endParaRPr lang="en-US" sz="14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44" name="Freeform 78"/>
            <p:cNvSpPr>
              <a:spLocks/>
            </p:cNvSpPr>
            <p:nvPr/>
          </p:nvSpPr>
          <p:spPr bwMode="auto">
            <a:xfrm>
              <a:off x="931032" y="1721828"/>
              <a:ext cx="779762" cy="552950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816" y="624"/>
                </a:cxn>
                <a:cxn ang="0">
                  <a:pos x="0" y="624"/>
                </a:cxn>
                <a:cxn ang="0">
                  <a:pos x="0" y="240"/>
                </a:cxn>
              </a:cxnLst>
              <a:rect l="0" t="0" r="r" b="b"/>
              <a:pathLst>
                <a:path w="816" h="624">
                  <a:moveTo>
                    <a:pt x="816" y="0"/>
                  </a:moveTo>
                  <a:lnTo>
                    <a:pt x="816" y="624"/>
                  </a:lnTo>
                  <a:lnTo>
                    <a:pt x="0" y="624"/>
                  </a:lnTo>
                  <a:lnTo>
                    <a:pt x="0" y="24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sz="1400" dirty="0">
                <a:latin typeface="+mj-lt"/>
              </a:endParaRPr>
            </a:p>
          </p:txBody>
        </p:sp>
        <p:sp>
          <p:nvSpPr>
            <p:cNvPr id="145" name="Line 81"/>
            <p:cNvSpPr>
              <a:spLocks noChangeShapeType="1"/>
            </p:cNvSpPr>
            <p:nvPr/>
          </p:nvSpPr>
          <p:spPr bwMode="auto">
            <a:xfrm>
              <a:off x="1561959" y="1736615"/>
              <a:ext cx="561769" cy="14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1400" dirty="0">
                <a:latin typeface="+mj-lt"/>
              </a:endParaRPr>
            </a:p>
          </p:txBody>
        </p:sp>
      </p:grpSp>
      <p:grpSp>
        <p:nvGrpSpPr>
          <p:cNvPr id="302" name="Groupe 301"/>
          <p:cNvGrpSpPr/>
          <p:nvPr/>
        </p:nvGrpSpPr>
        <p:grpSpPr>
          <a:xfrm>
            <a:off x="5209222" y="5307892"/>
            <a:ext cx="3611250" cy="1505293"/>
            <a:chOff x="4822604" y="5201622"/>
            <a:chExt cx="3611250" cy="1505293"/>
          </a:xfrm>
        </p:grpSpPr>
        <p:sp>
          <p:nvSpPr>
            <p:cNvPr id="219" name="Freeform 78"/>
            <p:cNvSpPr>
              <a:spLocks/>
            </p:cNvSpPr>
            <p:nvPr/>
          </p:nvSpPr>
          <p:spPr bwMode="auto">
            <a:xfrm>
              <a:off x="6755187" y="5515825"/>
              <a:ext cx="1071330" cy="913976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816" y="624"/>
                </a:cxn>
                <a:cxn ang="0">
                  <a:pos x="0" y="624"/>
                </a:cxn>
                <a:cxn ang="0">
                  <a:pos x="0" y="240"/>
                </a:cxn>
              </a:cxnLst>
              <a:rect l="0" t="0" r="r" b="b"/>
              <a:pathLst>
                <a:path w="816" h="624">
                  <a:moveTo>
                    <a:pt x="816" y="0"/>
                  </a:moveTo>
                  <a:lnTo>
                    <a:pt x="816" y="624"/>
                  </a:lnTo>
                  <a:lnTo>
                    <a:pt x="0" y="624"/>
                  </a:lnTo>
                  <a:lnTo>
                    <a:pt x="0" y="240"/>
                  </a:ln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 sz="1400" dirty="0">
                <a:latin typeface="+mj-lt"/>
              </a:endParaRPr>
            </a:p>
          </p:txBody>
        </p:sp>
        <p:grpSp>
          <p:nvGrpSpPr>
            <p:cNvPr id="220" name="Groupe 219"/>
            <p:cNvGrpSpPr/>
            <p:nvPr/>
          </p:nvGrpSpPr>
          <p:grpSpPr>
            <a:xfrm>
              <a:off x="4822604" y="5201622"/>
              <a:ext cx="3611250" cy="1268013"/>
              <a:chOff x="5976688" y="1245826"/>
              <a:chExt cx="3611250" cy="1268013"/>
            </a:xfrm>
          </p:grpSpPr>
          <p:grpSp>
            <p:nvGrpSpPr>
              <p:cNvPr id="221" name="Group 2"/>
              <p:cNvGrpSpPr>
                <a:grpSpLocks/>
              </p:cNvGrpSpPr>
              <p:nvPr/>
            </p:nvGrpSpPr>
            <p:grpSpPr bwMode="auto">
              <a:xfrm>
                <a:off x="5976688" y="1301256"/>
                <a:ext cx="1365803" cy="551484"/>
                <a:chOff x="1536" y="2294"/>
                <a:chExt cx="1243" cy="520"/>
              </a:xfrm>
            </p:grpSpPr>
            <p:sp>
              <p:nvSpPr>
                <p:cNvPr id="228" name="Freeform 3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490" cy="228"/>
                </a:xfrm>
                <a:custGeom>
                  <a:avLst/>
                  <a:gdLst/>
                  <a:ahLst/>
                  <a:cxnLst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71" y="4"/>
                    </a:cxn>
                    <a:cxn ang="0">
                      <a:pos x="731" y="16"/>
                    </a:cxn>
                    <a:cxn ang="0">
                      <a:pos x="789" y="33"/>
                    </a:cxn>
                    <a:cxn ang="0">
                      <a:pos x="845" y="56"/>
                    </a:cxn>
                    <a:cxn ang="0">
                      <a:pos x="899" y="84"/>
                    </a:cxn>
                    <a:cxn ang="0">
                      <a:pos x="948" y="119"/>
                    </a:cxn>
                    <a:cxn ang="0">
                      <a:pos x="996" y="157"/>
                    </a:cxn>
                    <a:cxn ang="0">
                      <a:pos x="1039" y="201"/>
                    </a:cxn>
                    <a:cxn ang="0">
                      <a:pos x="1079" y="248"/>
                    </a:cxn>
                    <a:cxn ang="0">
                      <a:pos x="1113" y="299"/>
                    </a:cxn>
                    <a:cxn ang="0">
                      <a:pos x="1144" y="354"/>
                    </a:cxn>
                    <a:cxn ang="0">
                      <a:pos x="1169" y="413"/>
                    </a:cxn>
                    <a:cxn ang="0">
                      <a:pos x="1189" y="474"/>
                    </a:cxn>
                    <a:cxn ang="0">
                      <a:pos x="1205" y="536"/>
                    </a:cxn>
                    <a:cxn ang="0">
                      <a:pos x="1214" y="601"/>
                    </a:cxn>
                    <a:cxn ang="0">
                      <a:pos x="1217" y="669"/>
                    </a:cxn>
                    <a:cxn ang="0">
                      <a:pos x="1217" y="672"/>
                    </a:cxn>
                    <a:cxn ang="0">
                      <a:pos x="1217" y="676"/>
                    </a:cxn>
                    <a:cxn ang="0">
                      <a:pos x="1217" y="679"/>
                    </a:cxn>
                    <a:cxn ang="0">
                      <a:pos x="1217" y="683"/>
                    </a:cxn>
                    <a:cxn ang="0">
                      <a:pos x="1" y="665"/>
                    </a:cxn>
                  </a:cxnLst>
                  <a:rect l="0" t="0" r="r" b="b"/>
                  <a:pathLst>
                    <a:path w="1217" h="683">
                      <a:moveTo>
                        <a:pt x="1" y="665"/>
                      </a:move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71" y="4"/>
                      </a:lnTo>
                      <a:lnTo>
                        <a:pt x="731" y="16"/>
                      </a:lnTo>
                      <a:lnTo>
                        <a:pt x="789" y="33"/>
                      </a:lnTo>
                      <a:lnTo>
                        <a:pt x="845" y="56"/>
                      </a:lnTo>
                      <a:lnTo>
                        <a:pt x="899" y="84"/>
                      </a:lnTo>
                      <a:lnTo>
                        <a:pt x="948" y="119"/>
                      </a:lnTo>
                      <a:lnTo>
                        <a:pt x="996" y="157"/>
                      </a:lnTo>
                      <a:lnTo>
                        <a:pt x="1039" y="201"/>
                      </a:lnTo>
                      <a:lnTo>
                        <a:pt x="1079" y="248"/>
                      </a:lnTo>
                      <a:lnTo>
                        <a:pt x="1113" y="299"/>
                      </a:lnTo>
                      <a:lnTo>
                        <a:pt x="1144" y="354"/>
                      </a:lnTo>
                      <a:lnTo>
                        <a:pt x="1169" y="413"/>
                      </a:lnTo>
                      <a:lnTo>
                        <a:pt x="1189" y="474"/>
                      </a:lnTo>
                      <a:lnTo>
                        <a:pt x="1205" y="536"/>
                      </a:lnTo>
                      <a:lnTo>
                        <a:pt x="1214" y="601"/>
                      </a:lnTo>
                      <a:lnTo>
                        <a:pt x="1217" y="669"/>
                      </a:lnTo>
                      <a:lnTo>
                        <a:pt x="1217" y="672"/>
                      </a:lnTo>
                      <a:lnTo>
                        <a:pt x="1217" y="676"/>
                      </a:lnTo>
                      <a:lnTo>
                        <a:pt x="1217" y="679"/>
                      </a:lnTo>
                      <a:lnTo>
                        <a:pt x="1217" y="683"/>
                      </a:lnTo>
                      <a:lnTo>
                        <a:pt x="1" y="665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29" name="Freeform 4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477" cy="227"/>
                </a:xfrm>
                <a:custGeom>
                  <a:avLst/>
                  <a:gdLst/>
                  <a:ahLst/>
                  <a:cxnLst>
                    <a:cxn ang="0">
                      <a:pos x="1140" y="347"/>
                    </a:cxn>
                    <a:cxn ang="0">
                      <a:pos x="1153" y="387"/>
                    </a:cxn>
                    <a:cxn ang="0">
                      <a:pos x="1165" y="427"/>
                    </a:cxn>
                    <a:cxn ang="0">
                      <a:pos x="1174" y="468"/>
                    </a:cxn>
                    <a:cxn ang="0">
                      <a:pos x="1181" y="510"/>
                    </a:cxn>
                    <a:cxn ang="0">
                      <a:pos x="1184" y="552"/>
                    </a:cxn>
                    <a:cxn ang="0">
                      <a:pos x="1186" y="595"/>
                    </a:cxn>
                    <a:cxn ang="0">
                      <a:pos x="1185" y="639"/>
                    </a:cxn>
                    <a:cxn ang="0">
                      <a:pos x="1181" y="681"/>
                    </a:cxn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51" y="3"/>
                    </a:cxn>
                    <a:cxn ang="0">
                      <a:pos x="692" y="8"/>
                    </a:cxn>
                    <a:cxn ang="0">
                      <a:pos x="734" y="16"/>
                    </a:cxn>
                    <a:cxn ang="0">
                      <a:pos x="774" y="27"/>
                    </a:cxn>
                    <a:cxn ang="0">
                      <a:pos x="812" y="41"/>
                    </a:cxn>
                    <a:cxn ang="0">
                      <a:pos x="849" y="57"/>
                    </a:cxn>
                    <a:cxn ang="0">
                      <a:pos x="885" y="77"/>
                    </a:cxn>
                    <a:cxn ang="0">
                      <a:pos x="920" y="99"/>
                    </a:cxn>
                    <a:cxn ang="0">
                      <a:pos x="955" y="123"/>
                    </a:cxn>
                    <a:cxn ang="0">
                      <a:pos x="987" y="149"/>
                    </a:cxn>
                    <a:cxn ang="0">
                      <a:pos x="1016" y="177"/>
                    </a:cxn>
                    <a:cxn ang="0">
                      <a:pos x="1045" y="208"/>
                    </a:cxn>
                    <a:cxn ang="0">
                      <a:pos x="1072" y="240"/>
                    </a:cxn>
                    <a:cxn ang="0">
                      <a:pos x="1096" y="274"/>
                    </a:cxn>
                    <a:cxn ang="0">
                      <a:pos x="1120" y="310"/>
                    </a:cxn>
                    <a:cxn ang="0">
                      <a:pos x="1140" y="347"/>
                    </a:cxn>
                  </a:cxnLst>
                  <a:rect l="0" t="0" r="r" b="b"/>
                  <a:pathLst>
                    <a:path w="1186" h="681">
                      <a:moveTo>
                        <a:pt x="1140" y="347"/>
                      </a:moveTo>
                      <a:lnTo>
                        <a:pt x="1153" y="387"/>
                      </a:lnTo>
                      <a:lnTo>
                        <a:pt x="1165" y="427"/>
                      </a:lnTo>
                      <a:lnTo>
                        <a:pt x="1174" y="468"/>
                      </a:lnTo>
                      <a:lnTo>
                        <a:pt x="1181" y="510"/>
                      </a:lnTo>
                      <a:lnTo>
                        <a:pt x="1184" y="552"/>
                      </a:lnTo>
                      <a:lnTo>
                        <a:pt x="1186" y="595"/>
                      </a:lnTo>
                      <a:lnTo>
                        <a:pt x="1185" y="639"/>
                      </a:lnTo>
                      <a:lnTo>
                        <a:pt x="1181" y="681"/>
                      </a:lnTo>
                      <a:lnTo>
                        <a:pt x="1" y="665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51" y="3"/>
                      </a:lnTo>
                      <a:lnTo>
                        <a:pt x="692" y="8"/>
                      </a:lnTo>
                      <a:lnTo>
                        <a:pt x="734" y="16"/>
                      </a:lnTo>
                      <a:lnTo>
                        <a:pt x="774" y="27"/>
                      </a:lnTo>
                      <a:lnTo>
                        <a:pt x="812" y="41"/>
                      </a:lnTo>
                      <a:lnTo>
                        <a:pt x="849" y="57"/>
                      </a:lnTo>
                      <a:lnTo>
                        <a:pt x="885" y="77"/>
                      </a:lnTo>
                      <a:lnTo>
                        <a:pt x="920" y="99"/>
                      </a:lnTo>
                      <a:lnTo>
                        <a:pt x="955" y="123"/>
                      </a:lnTo>
                      <a:lnTo>
                        <a:pt x="987" y="149"/>
                      </a:lnTo>
                      <a:lnTo>
                        <a:pt x="1016" y="177"/>
                      </a:lnTo>
                      <a:lnTo>
                        <a:pt x="1045" y="208"/>
                      </a:lnTo>
                      <a:lnTo>
                        <a:pt x="1072" y="240"/>
                      </a:lnTo>
                      <a:lnTo>
                        <a:pt x="1096" y="274"/>
                      </a:lnTo>
                      <a:lnTo>
                        <a:pt x="1120" y="310"/>
                      </a:lnTo>
                      <a:lnTo>
                        <a:pt x="1140" y="347"/>
                      </a:lnTo>
                      <a:close/>
                    </a:path>
                  </a:pathLst>
                </a:custGeom>
                <a:solidFill>
                  <a:srgbClr val="56707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0" name="Freeform 5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463" cy="227"/>
                </a:xfrm>
                <a:custGeom>
                  <a:avLst/>
                  <a:gdLst/>
                  <a:ahLst/>
                  <a:cxnLst>
                    <a:cxn ang="0">
                      <a:pos x="1064" y="230"/>
                    </a:cxn>
                    <a:cxn ang="0">
                      <a:pos x="1091" y="281"/>
                    </a:cxn>
                    <a:cxn ang="0">
                      <a:pos x="1113" y="333"/>
                    </a:cxn>
                    <a:cxn ang="0">
                      <a:pos x="1129" y="389"/>
                    </a:cxn>
                    <a:cxn ang="0">
                      <a:pos x="1141" y="444"/>
                    </a:cxn>
                    <a:cxn ang="0">
                      <a:pos x="1148" y="503"/>
                    </a:cxn>
                    <a:cxn ang="0">
                      <a:pos x="1149" y="561"/>
                    </a:cxn>
                    <a:cxn ang="0">
                      <a:pos x="1146" y="621"/>
                    </a:cxn>
                    <a:cxn ang="0">
                      <a:pos x="1138" y="681"/>
                    </a:cxn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42" y="2"/>
                    </a:cxn>
                    <a:cxn ang="0">
                      <a:pos x="675" y="6"/>
                    </a:cxn>
                    <a:cxn ang="0">
                      <a:pos x="708" y="11"/>
                    </a:cxn>
                    <a:cxn ang="0">
                      <a:pos x="740" y="18"/>
                    </a:cxn>
                    <a:cxn ang="0">
                      <a:pos x="772" y="27"/>
                    </a:cxn>
                    <a:cxn ang="0">
                      <a:pos x="803" y="37"/>
                    </a:cxn>
                    <a:cxn ang="0">
                      <a:pos x="832" y="51"/>
                    </a:cxn>
                    <a:cxn ang="0">
                      <a:pos x="863" y="64"/>
                    </a:cxn>
                    <a:cxn ang="0">
                      <a:pos x="891" y="80"/>
                    </a:cxn>
                    <a:cxn ang="0">
                      <a:pos x="919" y="97"/>
                    </a:cxn>
                    <a:cxn ang="0">
                      <a:pos x="945" y="116"/>
                    </a:cxn>
                    <a:cxn ang="0">
                      <a:pos x="971" y="136"/>
                    </a:cxn>
                    <a:cxn ang="0">
                      <a:pos x="996" y="158"/>
                    </a:cxn>
                    <a:cxn ang="0">
                      <a:pos x="1020" y="181"/>
                    </a:cxn>
                    <a:cxn ang="0">
                      <a:pos x="1043" y="205"/>
                    </a:cxn>
                    <a:cxn ang="0">
                      <a:pos x="1064" y="230"/>
                    </a:cxn>
                  </a:cxnLst>
                  <a:rect l="0" t="0" r="r" b="b"/>
                  <a:pathLst>
                    <a:path w="1149" h="681">
                      <a:moveTo>
                        <a:pt x="1064" y="230"/>
                      </a:moveTo>
                      <a:lnTo>
                        <a:pt x="1091" y="281"/>
                      </a:lnTo>
                      <a:lnTo>
                        <a:pt x="1113" y="333"/>
                      </a:lnTo>
                      <a:lnTo>
                        <a:pt x="1129" y="389"/>
                      </a:lnTo>
                      <a:lnTo>
                        <a:pt x="1141" y="444"/>
                      </a:lnTo>
                      <a:lnTo>
                        <a:pt x="1148" y="503"/>
                      </a:lnTo>
                      <a:lnTo>
                        <a:pt x="1149" y="561"/>
                      </a:lnTo>
                      <a:lnTo>
                        <a:pt x="1146" y="621"/>
                      </a:lnTo>
                      <a:lnTo>
                        <a:pt x="1138" y="681"/>
                      </a:lnTo>
                      <a:lnTo>
                        <a:pt x="1" y="665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42" y="2"/>
                      </a:lnTo>
                      <a:lnTo>
                        <a:pt x="675" y="6"/>
                      </a:lnTo>
                      <a:lnTo>
                        <a:pt x="708" y="11"/>
                      </a:lnTo>
                      <a:lnTo>
                        <a:pt x="740" y="18"/>
                      </a:lnTo>
                      <a:lnTo>
                        <a:pt x="772" y="27"/>
                      </a:lnTo>
                      <a:lnTo>
                        <a:pt x="803" y="37"/>
                      </a:lnTo>
                      <a:lnTo>
                        <a:pt x="832" y="51"/>
                      </a:lnTo>
                      <a:lnTo>
                        <a:pt x="863" y="64"/>
                      </a:lnTo>
                      <a:lnTo>
                        <a:pt x="891" y="80"/>
                      </a:lnTo>
                      <a:lnTo>
                        <a:pt x="919" y="97"/>
                      </a:lnTo>
                      <a:lnTo>
                        <a:pt x="945" y="116"/>
                      </a:lnTo>
                      <a:lnTo>
                        <a:pt x="971" y="136"/>
                      </a:lnTo>
                      <a:lnTo>
                        <a:pt x="996" y="158"/>
                      </a:lnTo>
                      <a:lnTo>
                        <a:pt x="1020" y="181"/>
                      </a:lnTo>
                      <a:lnTo>
                        <a:pt x="1043" y="205"/>
                      </a:lnTo>
                      <a:lnTo>
                        <a:pt x="1064" y="230"/>
                      </a:lnTo>
                      <a:close/>
                    </a:path>
                  </a:pathLst>
                </a:custGeom>
                <a:solidFill>
                  <a:srgbClr val="607A7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1" name="Freeform 6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448" cy="227"/>
                </a:xfrm>
                <a:custGeom>
                  <a:avLst/>
                  <a:gdLst/>
                  <a:ahLst/>
                  <a:cxnLst>
                    <a:cxn ang="0">
                      <a:pos x="1004" y="165"/>
                    </a:cxn>
                    <a:cxn ang="0">
                      <a:pos x="1040" y="220"/>
                    </a:cxn>
                    <a:cxn ang="0">
                      <a:pos x="1069" y="278"/>
                    </a:cxn>
                    <a:cxn ang="0">
                      <a:pos x="1091" y="341"/>
                    </a:cxn>
                    <a:cxn ang="0">
                      <a:pos x="1105" y="406"/>
                    </a:cxn>
                    <a:cxn ang="0">
                      <a:pos x="1112" y="472"/>
                    </a:cxn>
                    <a:cxn ang="0">
                      <a:pos x="1113" y="540"/>
                    </a:cxn>
                    <a:cxn ang="0">
                      <a:pos x="1107" y="611"/>
                    </a:cxn>
                    <a:cxn ang="0">
                      <a:pos x="1095" y="680"/>
                    </a:cxn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36" y="2"/>
                    </a:cxn>
                    <a:cxn ang="0">
                      <a:pos x="664" y="4"/>
                    </a:cxn>
                    <a:cxn ang="0">
                      <a:pos x="692" y="8"/>
                    </a:cxn>
                    <a:cxn ang="0">
                      <a:pos x="719" y="14"/>
                    </a:cxn>
                    <a:cxn ang="0">
                      <a:pos x="746" y="19"/>
                    </a:cxn>
                    <a:cxn ang="0">
                      <a:pos x="772" y="27"/>
                    </a:cxn>
                    <a:cxn ang="0">
                      <a:pos x="797" y="36"/>
                    </a:cxn>
                    <a:cxn ang="0">
                      <a:pos x="823" y="45"/>
                    </a:cxn>
                    <a:cxn ang="0">
                      <a:pos x="847" y="57"/>
                    </a:cxn>
                    <a:cxn ang="0">
                      <a:pos x="872" y="69"/>
                    </a:cxn>
                    <a:cxn ang="0">
                      <a:pos x="895" y="83"/>
                    </a:cxn>
                    <a:cxn ang="0">
                      <a:pos x="919" y="97"/>
                    </a:cxn>
                    <a:cxn ang="0">
                      <a:pos x="941" y="113"/>
                    </a:cxn>
                    <a:cxn ang="0">
                      <a:pos x="963" y="129"/>
                    </a:cxn>
                    <a:cxn ang="0">
                      <a:pos x="984" y="147"/>
                    </a:cxn>
                    <a:cxn ang="0">
                      <a:pos x="1004" y="165"/>
                    </a:cxn>
                  </a:cxnLst>
                  <a:rect l="0" t="0" r="r" b="b"/>
                  <a:pathLst>
                    <a:path w="1113" h="680">
                      <a:moveTo>
                        <a:pt x="1004" y="165"/>
                      </a:moveTo>
                      <a:lnTo>
                        <a:pt x="1040" y="220"/>
                      </a:lnTo>
                      <a:lnTo>
                        <a:pt x="1069" y="278"/>
                      </a:lnTo>
                      <a:lnTo>
                        <a:pt x="1091" y="341"/>
                      </a:lnTo>
                      <a:lnTo>
                        <a:pt x="1105" y="406"/>
                      </a:lnTo>
                      <a:lnTo>
                        <a:pt x="1112" y="472"/>
                      </a:lnTo>
                      <a:lnTo>
                        <a:pt x="1113" y="540"/>
                      </a:lnTo>
                      <a:lnTo>
                        <a:pt x="1107" y="611"/>
                      </a:lnTo>
                      <a:lnTo>
                        <a:pt x="1095" y="680"/>
                      </a:lnTo>
                      <a:lnTo>
                        <a:pt x="1" y="665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36" y="2"/>
                      </a:lnTo>
                      <a:lnTo>
                        <a:pt x="664" y="4"/>
                      </a:lnTo>
                      <a:lnTo>
                        <a:pt x="692" y="8"/>
                      </a:lnTo>
                      <a:lnTo>
                        <a:pt x="719" y="14"/>
                      </a:lnTo>
                      <a:lnTo>
                        <a:pt x="746" y="19"/>
                      </a:lnTo>
                      <a:lnTo>
                        <a:pt x="772" y="27"/>
                      </a:lnTo>
                      <a:lnTo>
                        <a:pt x="797" y="36"/>
                      </a:lnTo>
                      <a:lnTo>
                        <a:pt x="823" y="45"/>
                      </a:lnTo>
                      <a:lnTo>
                        <a:pt x="847" y="57"/>
                      </a:lnTo>
                      <a:lnTo>
                        <a:pt x="872" y="69"/>
                      </a:lnTo>
                      <a:lnTo>
                        <a:pt x="895" y="83"/>
                      </a:lnTo>
                      <a:lnTo>
                        <a:pt x="919" y="97"/>
                      </a:lnTo>
                      <a:lnTo>
                        <a:pt x="941" y="113"/>
                      </a:lnTo>
                      <a:lnTo>
                        <a:pt x="963" y="129"/>
                      </a:lnTo>
                      <a:lnTo>
                        <a:pt x="984" y="147"/>
                      </a:lnTo>
                      <a:lnTo>
                        <a:pt x="1004" y="165"/>
                      </a:lnTo>
                      <a:close/>
                    </a:path>
                  </a:pathLst>
                </a:custGeom>
                <a:solidFill>
                  <a:srgbClr val="6B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2" name="Freeform 7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434" cy="227"/>
                </a:xfrm>
                <a:custGeom>
                  <a:avLst/>
                  <a:gdLst/>
                  <a:ahLst/>
                  <a:cxnLst>
                    <a:cxn ang="0">
                      <a:pos x="955" y="123"/>
                    </a:cxn>
                    <a:cxn ang="0">
                      <a:pos x="999" y="180"/>
                    </a:cxn>
                    <a:cxn ang="0">
                      <a:pos x="1033" y="241"/>
                    </a:cxn>
                    <a:cxn ang="0">
                      <a:pos x="1057" y="307"/>
                    </a:cxn>
                    <a:cxn ang="0">
                      <a:pos x="1073" y="377"/>
                    </a:cxn>
                    <a:cxn ang="0">
                      <a:pos x="1079" y="450"/>
                    </a:cxn>
                    <a:cxn ang="0">
                      <a:pos x="1076" y="526"/>
                    </a:cxn>
                    <a:cxn ang="0">
                      <a:pos x="1065" y="603"/>
                    </a:cxn>
                    <a:cxn ang="0">
                      <a:pos x="1048" y="680"/>
                    </a:cxn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32" y="2"/>
                    </a:cxn>
                    <a:cxn ang="0">
                      <a:pos x="656" y="3"/>
                    </a:cxn>
                    <a:cxn ang="0">
                      <a:pos x="679" y="6"/>
                    </a:cxn>
                    <a:cxn ang="0">
                      <a:pos x="703" y="10"/>
                    </a:cxn>
                    <a:cxn ang="0">
                      <a:pos x="726" y="15"/>
                    </a:cxn>
                    <a:cxn ang="0">
                      <a:pos x="748" y="20"/>
                    </a:cxn>
                    <a:cxn ang="0">
                      <a:pos x="771" y="27"/>
                    </a:cxn>
                    <a:cxn ang="0">
                      <a:pos x="792" y="33"/>
                    </a:cxn>
                    <a:cxn ang="0">
                      <a:pos x="815" y="43"/>
                    </a:cxn>
                    <a:cxn ang="0">
                      <a:pos x="836" y="51"/>
                    </a:cxn>
                    <a:cxn ang="0">
                      <a:pos x="856" y="61"/>
                    </a:cxn>
                    <a:cxn ang="0">
                      <a:pos x="877" y="72"/>
                    </a:cxn>
                    <a:cxn ang="0">
                      <a:pos x="897" y="84"/>
                    </a:cxn>
                    <a:cxn ang="0">
                      <a:pos x="917" y="96"/>
                    </a:cxn>
                    <a:cxn ang="0">
                      <a:pos x="936" y="109"/>
                    </a:cxn>
                    <a:cxn ang="0">
                      <a:pos x="955" y="123"/>
                    </a:cxn>
                  </a:cxnLst>
                  <a:rect l="0" t="0" r="r" b="b"/>
                  <a:pathLst>
                    <a:path w="1079" h="680">
                      <a:moveTo>
                        <a:pt x="955" y="123"/>
                      </a:moveTo>
                      <a:lnTo>
                        <a:pt x="999" y="180"/>
                      </a:lnTo>
                      <a:lnTo>
                        <a:pt x="1033" y="241"/>
                      </a:lnTo>
                      <a:lnTo>
                        <a:pt x="1057" y="307"/>
                      </a:lnTo>
                      <a:lnTo>
                        <a:pt x="1073" y="377"/>
                      </a:lnTo>
                      <a:lnTo>
                        <a:pt x="1079" y="450"/>
                      </a:lnTo>
                      <a:lnTo>
                        <a:pt x="1076" y="526"/>
                      </a:lnTo>
                      <a:lnTo>
                        <a:pt x="1065" y="603"/>
                      </a:lnTo>
                      <a:lnTo>
                        <a:pt x="1048" y="680"/>
                      </a:lnTo>
                      <a:lnTo>
                        <a:pt x="1" y="665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32" y="2"/>
                      </a:lnTo>
                      <a:lnTo>
                        <a:pt x="656" y="3"/>
                      </a:lnTo>
                      <a:lnTo>
                        <a:pt x="679" y="6"/>
                      </a:lnTo>
                      <a:lnTo>
                        <a:pt x="703" y="10"/>
                      </a:lnTo>
                      <a:lnTo>
                        <a:pt x="726" y="15"/>
                      </a:lnTo>
                      <a:lnTo>
                        <a:pt x="748" y="20"/>
                      </a:lnTo>
                      <a:lnTo>
                        <a:pt x="771" y="27"/>
                      </a:lnTo>
                      <a:lnTo>
                        <a:pt x="792" y="33"/>
                      </a:lnTo>
                      <a:lnTo>
                        <a:pt x="815" y="43"/>
                      </a:lnTo>
                      <a:lnTo>
                        <a:pt x="836" y="51"/>
                      </a:lnTo>
                      <a:lnTo>
                        <a:pt x="856" y="61"/>
                      </a:lnTo>
                      <a:lnTo>
                        <a:pt x="877" y="72"/>
                      </a:lnTo>
                      <a:lnTo>
                        <a:pt x="897" y="84"/>
                      </a:lnTo>
                      <a:lnTo>
                        <a:pt x="917" y="96"/>
                      </a:lnTo>
                      <a:lnTo>
                        <a:pt x="936" y="109"/>
                      </a:lnTo>
                      <a:lnTo>
                        <a:pt x="955" y="123"/>
                      </a:lnTo>
                      <a:close/>
                    </a:path>
                  </a:pathLst>
                </a:custGeom>
                <a:solidFill>
                  <a:srgbClr val="728C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3" name="Freeform 8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421" cy="227"/>
                </a:xfrm>
                <a:custGeom>
                  <a:avLst/>
                  <a:gdLst/>
                  <a:ahLst/>
                  <a:cxnLst>
                    <a:cxn ang="0">
                      <a:pos x="908" y="91"/>
                    </a:cxn>
                    <a:cxn ang="0">
                      <a:pos x="961" y="148"/>
                    </a:cxn>
                    <a:cxn ang="0">
                      <a:pos x="1001" y="212"/>
                    </a:cxn>
                    <a:cxn ang="0">
                      <a:pos x="1028" y="281"/>
                    </a:cxn>
                    <a:cxn ang="0">
                      <a:pos x="1043" y="354"/>
                    </a:cxn>
                    <a:cxn ang="0">
                      <a:pos x="1045" y="432"/>
                    </a:cxn>
                    <a:cxn ang="0">
                      <a:pos x="1039" y="512"/>
                    </a:cxn>
                    <a:cxn ang="0">
                      <a:pos x="1024" y="595"/>
                    </a:cxn>
                    <a:cxn ang="0">
                      <a:pos x="1000" y="679"/>
                    </a:cxn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28" y="0"/>
                    </a:cxn>
                    <a:cxn ang="0">
                      <a:pos x="650" y="2"/>
                    </a:cxn>
                    <a:cxn ang="0">
                      <a:pos x="670" y="4"/>
                    </a:cxn>
                    <a:cxn ang="0">
                      <a:pos x="688" y="7"/>
                    </a:cxn>
                    <a:cxn ang="0">
                      <a:pos x="708" y="11"/>
                    </a:cxn>
                    <a:cxn ang="0">
                      <a:pos x="728" y="15"/>
                    </a:cxn>
                    <a:cxn ang="0">
                      <a:pos x="747" y="20"/>
                    </a:cxn>
                    <a:cxn ang="0">
                      <a:pos x="767" y="25"/>
                    </a:cxn>
                    <a:cxn ang="0">
                      <a:pos x="785" y="31"/>
                    </a:cxn>
                    <a:cxn ang="0">
                      <a:pos x="803" y="37"/>
                    </a:cxn>
                    <a:cxn ang="0">
                      <a:pos x="821" y="45"/>
                    </a:cxn>
                    <a:cxn ang="0">
                      <a:pos x="840" y="53"/>
                    </a:cxn>
                    <a:cxn ang="0">
                      <a:pos x="857" y="61"/>
                    </a:cxn>
                    <a:cxn ang="0">
                      <a:pos x="875" y="71"/>
                    </a:cxn>
                    <a:cxn ang="0">
                      <a:pos x="891" y="80"/>
                    </a:cxn>
                    <a:cxn ang="0">
                      <a:pos x="908" y="91"/>
                    </a:cxn>
                  </a:cxnLst>
                  <a:rect l="0" t="0" r="r" b="b"/>
                  <a:pathLst>
                    <a:path w="1045" h="679">
                      <a:moveTo>
                        <a:pt x="908" y="91"/>
                      </a:moveTo>
                      <a:lnTo>
                        <a:pt x="961" y="148"/>
                      </a:lnTo>
                      <a:lnTo>
                        <a:pt x="1001" y="212"/>
                      </a:lnTo>
                      <a:lnTo>
                        <a:pt x="1028" y="281"/>
                      </a:lnTo>
                      <a:lnTo>
                        <a:pt x="1043" y="354"/>
                      </a:lnTo>
                      <a:lnTo>
                        <a:pt x="1045" y="432"/>
                      </a:lnTo>
                      <a:lnTo>
                        <a:pt x="1039" y="512"/>
                      </a:lnTo>
                      <a:lnTo>
                        <a:pt x="1024" y="595"/>
                      </a:lnTo>
                      <a:lnTo>
                        <a:pt x="1000" y="679"/>
                      </a:lnTo>
                      <a:lnTo>
                        <a:pt x="1" y="665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28" y="0"/>
                      </a:lnTo>
                      <a:lnTo>
                        <a:pt x="650" y="2"/>
                      </a:lnTo>
                      <a:lnTo>
                        <a:pt x="670" y="4"/>
                      </a:lnTo>
                      <a:lnTo>
                        <a:pt x="688" y="7"/>
                      </a:lnTo>
                      <a:lnTo>
                        <a:pt x="708" y="11"/>
                      </a:lnTo>
                      <a:lnTo>
                        <a:pt x="728" y="15"/>
                      </a:lnTo>
                      <a:lnTo>
                        <a:pt x="747" y="20"/>
                      </a:lnTo>
                      <a:lnTo>
                        <a:pt x="767" y="25"/>
                      </a:lnTo>
                      <a:lnTo>
                        <a:pt x="785" y="31"/>
                      </a:lnTo>
                      <a:lnTo>
                        <a:pt x="803" y="37"/>
                      </a:lnTo>
                      <a:lnTo>
                        <a:pt x="821" y="45"/>
                      </a:lnTo>
                      <a:lnTo>
                        <a:pt x="840" y="53"/>
                      </a:lnTo>
                      <a:lnTo>
                        <a:pt x="857" y="61"/>
                      </a:lnTo>
                      <a:lnTo>
                        <a:pt x="875" y="71"/>
                      </a:lnTo>
                      <a:lnTo>
                        <a:pt x="891" y="80"/>
                      </a:lnTo>
                      <a:lnTo>
                        <a:pt x="908" y="91"/>
                      </a:lnTo>
                      <a:close/>
                    </a:path>
                  </a:pathLst>
                </a:custGeom>
                <a:solidFill>
                  <a:srgbClr val="7791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4" name="Freeform 9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407" cy="227"/>
                </a:xfrm>
                <a:custGeom>
                  <a:avLst/>
                  <a:gdLst/>
                  <a:ahLst/>
                  <a:cxnLst>
                    <a:cxn ang="0">
                      <a:pos x="867" y="67"/>
                    </a:cxn>
                    <a:cxn ang="0">
                      <a:pos x="928" y="124"/>
                    </a:cxn>
                    <a:cxn ang="0">
                      <a:pos x="972" y="189"/>
                    </a:cxn>
                    <a:cxn ang="0">
                      <a:pos x="999" y="261"/>
                    </a:cxn>
                    <a:cxn ang="0">
                      <a:pos x="1012" y="337"/>
                    </a:cxn>
                    <a:cxn ang="0">
                      <a:pos x="1012" y="418"/>
                    </a:cxn>
                    <a:cxn ang="0">
                      <a:pos x="1000" y="503"/>
                    </a:cxn>
                    <a:cxn ang="0">
                      <a:pos x="979" y="591"/>
                    </a:cxn>
                    <a:cxn ang="0">
                      <a:pos x="949" y="679"/>
                    </a:cxn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26" y="0"/>
                    </a:cxn>
                    <a:cxn ang="0">
                      <a:pos x="643" y="2"/>
                    </a:cxn>
                    <a:cxn ang="0">
                      <a:pos x="659" y="3"/>
                    </a:cxn>
                    <a:cxn ang="0">
                      <a:pos x="676" y="6"/>
                    </a:cxn>
                    <a:cxn ang="0">
                      <a:pos x="694" y="8"/>
                    </a:cxn>
                    <a:cxn ang="0">
                      <a:pos x="710" y="11"/>
                    </a:cxn>
                    <a:cxn ang="0">
                      <a:pos x="727" y="15"/>
                    </a:cxn>
                    <a:cxn ang="0">
                      <a:pos x="743" y="19"/>
                    </a:cxn>
                    <a:cxn ang="0">
                      <a:pos x="759" y="23"/>
                    </a:cxn>
                    <a:cxn ang="0">
                      <a:pos x="775" y="28"/>
                    </a:cxn>
                    <a:cxn ang="0">
                      <a:pos x="791" y="33"/>
                    </a:cxn>
                    <a:cxn ang="0">
                      <a:pos x="807" y="39"/>
                    </a:cxn>
                    <a:cxn ang="0">
                      <a:pos x="821" y="45"/>
                    </a:cxn>
                    <a:cxn ang="0">
                      <a:pos x="837" y="52"/>
                    </a:cxn>
                    <a:cxn ang="0">
                      <a:pos x="852" y="59"/>
                    </a:cxn>
                    <a:cxn ang="0">
                      <a:pos x="867" y="67"/>
                    </a:cxn>
                  </a:cxnLst>
                  <a:rect l="0" t="0" r="r" b="b"/>
                  <a:pathLst>
                    <a:path w="1012" h="679">
                      <a:moveTo>
                        <a:pt x="867" y="67"/>
                      </a:moveTo>
                      <a:lnTo>
                        <a:pt x="928" y="124"/>
                      </a:lnTo>
                      <a:lnTo>
                        <a:pt x="972" y="189"/>
                      </a:lnTo>
                      <a:lnTo>
                        <a:pt x="999" y="261"/>
                      </a:lnTo>
                      <a:lnTo>
                        <a:pt x="1012" y="337"/>
                      </a:lnTo>
                      <a:lnTo>
                        <a:pt x="1012" y="418"/>
                      </a:lnTo>
                      <a:lnTo>
                        <a:pt x="1000" y="503"/>
                      </a:lnTo>
                      <a:lnTo>
                        <a:pt x="979" y="591"/>
                      </a:lnTo>
                      <a:lnTo>
                        <a:pt x="949" y="679"/>
                      </a:lnTo>
                      <a:lnTo>
                        <a:pt x="1" y="665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26" y="0"/>
                      </a:lnTo>
                      <a:lnTo>
                        <a:pt x="643" y="2"/>
                      </a:lnTo>
                      <a:lnTo>
                        <a:pt x="659" y="3"/>
                      </a:lnTo>
                      <a:lnTo>
                        <a:pt x="676" y="6"/>
                      </a:lnTo>
                      <a:lnTo>
                        <a:pt x="694" y="8"/>
                      </a:lnTo>
                      <a:lnTo>
                        <a:pt x="710" y="11"/>
                      </a:lnTo>
                      <a:lnTo>
                        <a:pt x="727" y="15"/>
                      </a:lnTo>
                      <a:lnTo>
                        <a:pt x="743" y="19"/>
                      </a:lnTo>
                      <a:lnTo>
                        <a:pt x="759" y="23"/>
                      </a:lnTo>
                      <a:lnTo>
                        <a:pt x="775" y="28"/>
                      </a:lnTo>
                      <a:lnTo>
                        <a:pt x="791" y="33"/>
                      </a:lnTo>
                      <a:lnTo>
                        <a:pt x="807" y="39"/>
                      </a:lnTo>
                      <a:lnTo>
                        <a:pt x="821" y="45"/>
                      </a:lnTo>
                      <a:lnTo>
                        <a:pt x="837" y="52"/>
                      </a:lnTo>
                      <a:lnTo>
                        <a:pt x="852" y="59"/>
                      </a:lnTo>
                      <a:lnTo>
                        <a:pt x="867" y="67"/>
                      </a:lnTo>
                      <a:close/>
                    </a:path>
                  </a:pathLst>
                </a:custGeom>
                <a:solidFill>
                  <a:srgbClr val="829B9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5" name="Freeform 10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396" cy="226"/>
                </a:xfrm>
                <a:custGeom>
                  <a:avLst/>
                  <a:gdLst/>
                  <a:ahLst/>
                  <a:cxnLst>
                    <a:cxn ang="0">
                      <a:pos x="828" y="48"/>
                    </a:cxn>
                    <a:cxn ang="0">
                      <a:pos x="831" y="49"/>
                    </a:cxn>
                    <a:cxn ang="0">
                      <a:pos x="832" y="51"/>
                    </a:cxn>
                    <a:cxn ang="0">
                      <a:pos x="835" y="53"/>
                    </a:cxn>
                    <a:cxn ang="0">
                      <a:pos x="837" y="55"/>
                    </a:cxn>
                    <a:cxn ang="0">
                      <a:pos x="904" y="112"/>
                    </a:cxn>
                    <a:cxn ang="0">
                      <a:pos x="949" y="177"/>
                    </a:cxn>
                    <a:cxn ang="0">
                      <a:pos x="975" y="249"/>
                    </a:cxn>
                    <a:cxn ang="0">
                      <a:pos x="984" y="326"/>
                    </a:cxn>
                    <a:cxn ang="0">
                      <a:pos x="977" y="410"/>
                    </a:cxn>
                    <a:cxn ang="0">
                      <a:pos x="960" y="496"/>
                    </a:cxn>
                    <a:cxn ang="0">
                      <a:pos x="932" y="585"/>
                    </a:cxn>
                    <a:cxn ang="0">
                      <a:pos x="897" y="677"/>
                    </a:cxn>
                    <a:cxn ang="0">
                      <a:pos x="1" y="665"/>
                    </a:cxn>
                    <a:cxn ang="0">
                      <a:pos x="0" y="661"/>
                    </a:cxn>
                    <a:cxn ang="0">
                      <a:pos x="0" y="659"/>
                    </a:cxn>
                    <a:cxn ang="0">
                      <a:pos x="0" y="655"/>
                    </a:cxn>
                    <a:cxn ang="0">
                      <a:pos x="0" y="652"/>
                    </a:cxn>
                    <a:cxn ang="0">
                      <a:pos x="2" y="584"/>
                    </a:cxn>
                    <a:cxn ang="0">
                      <a:pos x="12" y="519"/>
                    </a:cxn>
                    <a:cxn ang="0">
                      <a:pos x="28" y="456"/>
                    </a:cxn>
                    <a:cxn ang="0">
                      <a:pos x="48" y="397"/>
                    </a:cxn>
                    <a:cxn ang="0">
                      <a:pos x="73" y="339"/>
                    </a:cxn>
                    <a:cxn ang="0">
                      <a:pos x="103" y="285"/>
                    </a:cxn>
                    <a:cxn ang="0">
                      <a:pos x="138" y="234"/>
                    </a:cxn>
                    <a:cxn ang="0">
                      <a:pos x="178" y="188"/>
                    </a:cxn>
                    <a:cxn ang="0">
                      <a:pos x="221" y="145"/>
                    </a:cxn>
                    <a:cxn ang="0">
                      <a:pos x="269" y="108"/>
                    </a:cxn>
                    <a:cxn ang="0">
                      <a:pos x="318" y="76"/>
                    </a:cxn>
                    <a:cxn ang="0">
                      <a:pos x="371" y="48"/>
                    </a:cxn>
                    <a:cxn ang="0">
                      <a:pos x="427" y="27"/>
                    </a:cxn>
                    <a:cxn ang="0">
                      <a:pos x="486" y="12"/>
                    </a:cxn>
                    <a:cxn ang="0">
                      <a:pos x="546" y="3"/>
                    </a:cxn>
                    <a:cxn ang="0">
                      <a:pos x="608" y="0"/>
                    </a:cxn>
                    <a:cxn ang="0">
                      <a:pos x="623" y="0"/>
                    </a:cxn>
                    <a:cxn ang="0">
                      <a:pos x="638" y="2"/>
                    </a:cxn>
                    <a:cxn ang="0">
                      <a:pos x="651" y="3"/>
                    </a:cxn>
                    <a:cxn ang="0">
                      <a:pos x="666" y="4"/>
                    </a:cxn>
                    <a:cxn ang="0">
                      <a:pos x="679" y="6"/>
                    </a:cxn>
                    <a:cxn ang="0">
                      <a:pos x="694" y="8"/>
                    </a:cxn>
                    <a:cxn ang="0">
                      <a:pos x="707" y="11"/>
                    </a:cxn>
                    <a:cxn ang="0">
                      <a:pos x="722" y="14"/>
                    </a:cxn>
                    <a:cxn ang="0">
                      <a:pos x="735" y="18"/>
                    </a:cxn>
                    <a:cxn ang="0">
                      <a:pos x="748" y="20"/>
                    </a:cxn>
                    <a:cxn ang="0">
                      <a:pos x="762" y="24"/>
                    </a:cxn>
                    <a:cxn ang="0">
                      <a:pos x="775" y="28"/>
                    </a:cxn>
                    <a:cxn ang="0">
                      <a:pos x="788" y="33"/>
                    </a:cxn>
                    <a:cxn ang="0">
                      <a:pos x="801" y="37"/>
                    </a:cxn>
                    <a:cxn ang="0">
                      <a:pos x="815" y="43"/>
                    </a:cxn>
                    <a:cxn ang="0">
                      <a:pos x="828" y="48"/>
                    </a:cxn>
                  </a:cxnLst>
                  <a:rect l="0" t="0" r="r" b="b"/>
                  <a:pathLst>
                    <a:path w="984" h="677">
                      <a:moveTo>
                        <a:pt x="828" y="48"/>
                      </a:moveTo>
                      <a:lnTo>
                        <a:pt x="831" y="49"/>
                      </a:lnTo>
                      <a:lnTo>
                        <a:pt x="832" y="51"/>
                      </a:lnTo>
                      <a:lnTo>
                        <a:pt x="835" y="53"/>
                      </a:lnTo>
                      <a:lnTo>
                        <a:pt x="837" y="55"/>
                      </a:lnTo>
                      <a:lnTo>
                        <a:pt x="904" y="112"/>
                      </a:lnTo>
                      <a:lnTo>
                        <a:pt x="949" y="177"/>
                      </a:lnTo>
                      <a:lnTo>
                        <a:pt x="975" y="249"/>
                      </a:lnTo>
                      <a:lnTo>
                        <a:pt x="984" y="326"/>
                      </a:lnTo>
                      <a:lnTo>
                        <a:pt x="977" y="410"/>
                      </a:lnTo>
                      <a:lnTo>
                        <a:pt x="960" y="496"/>
                      </a:lnTo>
                      <a:lnTo>
                        <a:pt x="932" y="585"/>
                      </a:lnTo>
                      <a:lnTo>
                        <a:pt x="897" y="677"/>
                      </a:lnTo>
                      <a:lnTo>
                        <a:pt x="1" y="665"/>
                      </a:lnTo>
                      <a:lnTo>
                        <a:pt x="0" y="661"/>
                      </a:lnTo>
                      <a:lnTo>
                        <a:pt x="0" y="659"/>
                      </a:lnTo>
                      <a:lnTo>
                        <a:pt x="0" y="655"/>
                      </a:lnTo>
                      <a:lnTo>
                        <a:pt x="0" y="652"/>
                      </a:lnTo>
                      <a:lnTo>
                        <a:pt x="2" y="584"/>
                      </a:lnTo>
                      <a:lnTo>
                        <a:pt x="12" y="519"/>
                      </a:lnTo>
                      <a:lnTo>
                        <a:pt x="28" y="456"/>
                      </a:lnTo>
                      <a:lnTo>
                        <a:pt x="48" y="397"/>
                      </a:lnTo>
                      <a:lnTo>
                        <a:pt x="73" y="339"/>
                      </a:lnTo>
                      <a:lnTo>
                        <a:pt x="103" y="285"/>
                      </a:lnTo>
                      <a:lnTo>
                        <a:pt x="138" y="234"/>
                      </a:lnTo>
                      <a:lnTo>
                        <a:pt x="178" y="188"/>
                      </a:lnTo>
                      <a:lnTo>
                        <a:pt x="221" y="145"/>
                      </a:lnTo>
                      <a:lnTo>
                        <a:pt x="269" y="108"/>
                      </a:lnTo>
                      <a:lnTo>
                        <a:pt x="318" y="76"/>
                      </a:lnTo>
                      <a:lnTo>
                        <a:pt x="371" y="48"/>
                      </a:lnTo>
                      <a:lnTo>
                        <a:pt x="427" y="27"/>
                      </a:lnTo>
                      <a:lnTo>
                        <a:pt x="486" y="12"/>
                      </a:lnTo>
                      <a:lnTo>
                        <a:pt x="546" y="3"/>
                      </a:lnTo>
                      <a:lnTo>
                        <a:pt x="608" y="0"/>
                      </a:lnTo>
                      <a:lnTo>
                        <a:pt x="623" y="0"/>
                      </a:lnTo>
                      <a:lnTo>
                        <a:pt x="638" y="2"/>
                      </a:lnTo>
                      <a:lnTo>
                        <a:pt x="651" y="3"/>
                      </a:lnTo>
                      <a:lnTo>
                        <a:pt x="666" y="4"/>
                      </a:lnTo>
                      <a:lnTo>
                        <a:pt x="679" y="6"/>
                      </a:lnTo>
                      <a:lnTo>
                        <a:pt x="694" y="8"/>
                      </a:lnTo>
                      <a:lnTo>
                        <a:pt x="707" y="11"/>
                      </a:lnTo>
                      <a:lnTo>
                        <a:pt x="722" y="14"/>
                      </a:lnTo>
                      <a:lnTo>
                        <a:pt x="735" y="18"/>
                      </a:lnTo>
                      <a:lnTo>
                        <a:pt x="748" y="20"/>
                      </a:lnTo>
                      <a:lnTo>
                        <a:pt x="762" y="24"/>
                      </a:lnTo>
                      <a:lnTo>
                        <a:pt x="775" y="28"/>
                      </a:lnTo>
                      <a:lnTo>
                        <a:pt x="788" y="33"/>
                      </a:lnTo>
                      <a:lnTo>
                        <a:pt x="801" y="37"/>
                      </a:lnTo>
                      <a:lnTo>
                        <a:pt x="815" y="43"/>
                      </a:lnTo>
                      <a:lnTo>
                        <a:pt x="828" y="48"/>
                      </a:lnTo>
                      <a:close/>
                    </a:path>
                  </a:pathLst>
                </a:custGeom>
                <a:solidFill>
                  <a:srgbClr val="89A3A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6" name="Freeform 11"/>
                <p:cNvSpPr>
                  <a:spLocks/>
                </p:cNvSpPr>
                <p:nvPr/>
              </p:nvSpPr>
              <p:spPr bwMode="auto">
                <a:xfrm>
                  <a:off x="1969" y="2294"/>
                  <a:ext cx="383" cy="226"/>
                </a:xfrm>
                <a:custGeom>
                  <a:avLst/>
                  <a:gdLst/>
                  <a:ahLst/>
                  <a:cxnLst>
                    <a:cxn ang="0">
                      <a:pos x="786" y="32"/>
                    </a:cxn>
                    <a:cxn ang="0">
                      <a:pos x="795" y="37"/>
                    </a:cxn>
                    <a:cxn ang="0">
                      <a:pos x="806" y="44"/>
                    </a:cxn>
                    <a:cxn ang="0">
                      <a:pos x="815" y="49"/>
                    </a:cxn>
                    <a:cxn ang="0">
                      <a:pos x="825" y="56"/>
                    </a:cxn>
                    <a:cxn ang="0">
                      <a:pos x="889" y="113"/>
                    </a:cxn>
                    <a:cxn ang="0">
                      <a:pos x="930" y="178"/>
                    </a:cxn>
                    <a:cxn ang="0">
                      <a:pos x="950" y="249"/>
                    </a:cxn>
                    <a:cxn ang="0">
                      <a:pos x="951" y="326"/>
                    </a:cxn>
                    <a:cxn ang="0">
                      <a:pos x="939" y="409"/>
                    </a:cxn>
                    <a:cxn ang="0">
                      <a:pos x="914" y="495"/>
                    </a:cxn>
                    <a:cxn ang="0">
                      <a:pos x="882" y="584"/>
                    </a:cxn>
                    <a:cxn ang="0">
                      <a:pos x="843" y="676"/>
                    </a:cxn>
                    <a:cxn ang="0">
                      <a:pos x="2" y="665"/>
                    </a:cxn>
                    <a:cxn ang="0">
                      <a:pos x="0" y="648"/>
                    </a:cxn>
                    <a:cxn ang="0">
                      <a:pos x="0" y="631"/>
                    </a:cxn>
                    <a:cxn ang="0">
                      <a:pos x="0" y="613"/>
                    </a:cxn>
                    <a:cxn ang="0">
                      <a:pos x="0" y="596"/>
                    </a:cxn>
                    <a:cxn ang="0">
                      <a:pos x="8" y="534"/>
                    </a:cxn>
                    <a:cxn ang="0">
                      <a:pos x="20" y="474"/>
                    </a:cxn>
                    <a:cxn ang="0">
                      <a:pos x="38" y="415"/>
                    </a:cxn>
                    <a:cxn ang="0">
                      <a:pos x="60" y="361"/>
                    </a:cxn>
                    <a:cxn ang="0">
                      <a:pos x="88" y="307"/>
                    </a:cxn>
                    <a:cxn ang="0">
                      <a:pos x="119" y="258"/>
                    </a:cxn>
                    <a:cxn ang="0">
                      <a:pos x="153" y="213"/>
                    </a:cxn>
                    <a:cxn ang="0">
                      <a:pos x="193" y="170"/>
                    </a:cxn>
                    <a:cxn ang="0">
                      <a:pos x="235" y="132"/>
                    </a:cxn>
                    <a:cxn ang="0">
                      <a:pos x="281" y="99"/>
                    </a:cxn>
                    <a:cxn ang="0">
                      <a:pos x="329" y="69"/>
                    </a:cxn>
                    <a:cxn ang="0">
                      <a:pos x="380" y="44"/>
                    </a:cxn>
                    <a:cxn ang="0">
                      <a:pos x="434" y="25"/>
                    </a:cxn>
                    <a:cxn ang="0">
                      <a:pos x="489" y="11"/>
                    </a:cxn>
                    <a:cxn ang="0">
                      <a:pos x="548" y="3"/>
                    </a:cxn>
                    <a:cxn ang="0">
                      <a:pos x="606" y="0"/>
                    </a:cxn>
                    <a:cxn ang="0">
                      <a:pos x="630" y="2"/>
                    </a:cxn>
                    <a:cxn ang="0">
                      <a:pos x="653" y="3"/>
                    </a:cxn>
                    <a:cxn ang="0">
                      <a:pos x="676" y="6"/>
                    </a:cxn>
                    <a:cxn ang="0">
                      <a:pos x="698" y="10"/>
                    </a:cxn>
                    <a:cxn ang="0">
                      <a:pos x="721" y="14"/>
                    </a:cxn>
                    <a:cxn ang="0">
                      <a:pos x="744" y="19"/>
                    </a:cxn>
                    <a:cxn ang="0">
                      <a:pos x="765" y="25"/>
                    </a:cxn>
                    <a:cxn ang="0">
                      <a:pos x="786" y="32"/>
                    </a:cxn>
                  </a:cxnLst>
                  <a:rect l="0" t="0" r="r" b="b"/>
                  <a:pathLst>
                    <a:path w="951" h="676">
                      <a:moveTo>
                        <a:pt x="786" y="32"/>
                      </a:moveTo>
                      <a:lnTo>
                        <a:pt x="795" y="37"/>
                      </a:lnTo>
                      <a:lnTo>
                        <a:pt x="806" y="44"/>
                      </a:lnTo>
                      <a:lnTo>
                        <a:pt x="815" y="49"/>
                      </a:lnTo>
                      <a:lnTo>
                        <a:pt x="825" y="56"/>
                      </a:lnTo>
                      <a:lnTo>
                        <a:pt x="889" y="113"/>
                      </a:lnTo>
                      <a:lnTo>
                        <a:pt x="930" y="178"/>
                      </a:lnTo>
                      <a:lnTo>
                        <a:pt x="950" y="249"/>
                      </a:lnTo>
                      <a:lnTo>
                        <a:pt x="951" y="326"/>
                      </a:lnTo>
                      <a:lnTo>
                        <a:pt x="939" y="409"/>
                      </a:lnTo>
                      <a:lnTo>
                        <a:pt x="914" y="495"/>
                      </a:lnTo>
                      <a:lnTo>
                        <a:pt x="882" y="584"/>
                      </a:lnTo>
                      <a:lnTo>
                        <a:pt x="843" y="676"/>
                      </a:lnTo>
                      <a:lnTo>
                        <a:pt x="2" y="665"/>
                      </a:lnTo>
                      <a:lnTo>
                        <a:pt x="0" y="648"/>
                      </a:lnTo>
                      <a:lnTo>
                        <a:pt x="0" y="631"/>
                      </a:lnTo>
                      <a:lnTo>
                        <a:pt x="0" y="613"/>
                      </a:lnTo>
                      <a:lnTo>
                        <a:pt x="0" y="596"/>
                      </a:lnTo>
                      <a:lnTo>
                        <a:pt x="8" y="534"/>
                      </a:lnTo>
                      <a:lnTo>
                        <a:pt x="20" y="474"/>
                      </a:lnTo>
                      <a:lnTo>
                        <a:pt x="38" y="415"/>
                      </a:lnTo>
                      <a:lnTo>
                        <a:pt x="60" y="361"/>
                      </a:lnTo>
                      <a:lnTo>
                        <a:pt x="88" y="307"/>
                      </a:lnTo>
                      <a:lnTo>
                        <a:pt x="119" y="258"/>
                      </a:lnTo>
                      <a:lnTo>
                        <a:pt x="153" y="213"/>
                      </a:lnTo>
                      <a:lnTo>
                        <a:pt x="193" y="170"/>
                      </a:lnTo>
                      <a:lnTo>
                        <a:pt x="235" y="132"/>
                      </a:lnTo>
                      <a:lnTo>
                        <a:pt x="281" y="99"/>
                      </a:lnTo>
                      <a:lnTo>
                        <a:pt x="329" y="69"/>
                      </a:lnTo>
                      <a:lnTo>
                        <a:pt x="380" y="44"/>
                      </a:lnTo>
                      <a:lnTo>
                        <a:pt x="434" y="25"/>
                      </a:lnTo>
                      <a:lnTo>
                        <a:pt x="489" y="11"/>
                      </a:lnTo>
                      <a:lnTo>
                        <a:pt x="548" y="3"/>
                      </a:lnTo>
                      <a:lnTo>
                        <a:pt x="606" y="0"/>
                      </a:lnTo>
                      <a:lnTo>
                        <a:pt x="630" y="2"/>
                      </a:lnTo>
                      <a:lnTo>
                        <a:pt x="653" y="3"/>
                      </a:lnTo>
                      <a:lnTo>
                        <a:pt x="676" y="6"/>
                      </a:lnTo>
                      <a:lnTo>
                        <a:pt x="698" y="10"/>
                      </a:lnTo>
                      <a:lnTo>
                        <a:pt x="721" y="14"/>
                      </a:lnTo>
                      <a:lnTo>
                        <a:pt x="744" y="19"/>
                      </a:lnTo>
                      <a:lnTo>
                        <a:pt x="765" y="25"/>
                      </a:lnTo>
                      <a:lnTo>
                        <a:pt x="786" y="32"/>
                      </a:lnTo>
                      <a:close/>
                    </a:path>
                  </a:pathLst>
                </a:custGeom>
                <a:solidFill>
                  <a:srgbClr val="8EA8A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7" name="Freeform 12"/>
                <p:cNvSpPr>
                  <a:spLocks/>
                </p:cNvSpPr>
                <p:nvPr/>
              </p:nvSpPr>
              <p:spPr bwMode="auto">
                <a:xfrm>
                  <a:off x="1971" y="2294"/>
                  <a:ext cx="371" cy="226"/>
                </a:xfrm>
                <a:custGeom>
                  <a:avLst/>
                  <a:gdLst/>
                  <a:ahLst/>
                  <a:cxnLst>
                    <a:cxn ang="0">
                      <a:pos x="742" y="20"/>
                    </a:cxn>
                    <a:cxn ang="0">
                      <a:pos x="751" y="24"/>
                    </a:cxn>
                    <a:cxn ang="0">
                      <a:pos x="759" y="28"/>
                    </a:cxn>
                    <a:cxn ang="0">
                      <a:pos x="768" y="32"/>
                    </a:cxn>
                    <a:cxn ang="0">
                      <a:pos x="776" y="37"/>
                    </a:cxn>
                    <a:cxn ang="0">
                      <a:pos x="785" y="41"/>
                    </a:cxn>
                    <a:cxn ang="0">
                      <a:pos x="793" y="47"/>
                    </a:cxn>
                    <a:cxn ang="0">
                      <a:pos x="801" y="52"/>
                    </a:cxn>
                    <a:cxn ang="0">
                      <a:pos x="809" y="57"/>
                    </a:cxn>
                    <a:cxn ang="0">
                      <a:pos x="844" y="85"/>
                    </a:cxn>
                    <a:cxn ang="0">
                      <a:pos x="872" y="115"/>
                    </a:cxn>
                    <a:cxn ang="0">
                      <a:pos x="892" y="147"/>
                    </a:cxn>
                    <a:cxn ang="0">
                      <a:pos x="907" y="180"/>
                    </a:cxn>
                    <a:cxn ang="0">
                      <a:pos x="916" y="214"/>
                    </a:cxn>
                    <a:cxn ang="0">
                      <a:pos x="920" y="250"/>
                    </a:cxn>
                    <a:cxn ang="0">
                      <a:pos x="919" y="287"/>
                    </a:cxn>
                    <a:cxn ang="0">
                      <a:pos x="915" y="326"/>
                    </a:cxn>
                    <a:cxn ang="0">
                      <a:pos x="905" y="366"/>
                    </a:cxn>
                    <a:cxn ang="0">
                      <a:pos x="893" y="407"/>
                    </a:cxn>
                    <a:cxn ang="0">
                      <a:pos x="879" y="450"/>
                    </a:cxn>
                    <a:cxn ang="0">
                      <a:pos x="863" y="494"/>
                    </a:cxn>
                    <a:cxn ang="0">
                      <a:pos x="844" y="538"/>
                    </a:cxn>
                    <a:cxn ang="0">
                      <a:pos x="824" y="583"/>
                    </a:cxn>
                    <a:cxn ang="0">
                      <a:pos x="804" y="629"/>
                    </a:cxn>
                    <a:cxn ang="0">
                      <a:pos x="784" y="676"/>
                    </a:cxn>
                    <a:cxn ang="0">
                      <a:pos x="1" y="665"/>
                    </a:cxn>
                    <a:cxn ang="0">
                      <a:pos x="0" y="628"/>
                    </a:cxn>
                    <a:cxn ang="0">
                      <a:pos x="0" y="589"/>
                    </a:cxn>
                    <a:cxn ang="0">
                      <a:pos x="1" y="552"/>
                    </a:cxn>
                    <a:cxn ang="0">
                      <a:pos x="6" y="514"/>
                    </a:cxn>
                    <a:cxn ang="0">
                      <a:pos x="20" y="459"/>
                    </a:cxn>
                    <a:cxn ang="0">
                      <a:pos x="37" y="406"/>
                    </a:cxn>
                    <a:cxn ang="0">
                      <a:pos x="58" y="355"/>
                    </a:cxn>
                    <a:cxn ang="0">
                      <a:pos x="82" y="307"/>
                    </a:cxn>
                    <a:cxn ang="0">
                      <a:pos x="111" y="262"/>
                    </a:cxn>
                    <a:cxn ang="0">
                      <a:pos x="142" y="220"/>
                    </a:cxn>
                    <a:cxn ang="0">
                      <a:pos x="178" y="180"/>
                    </a:cxn>
                    <a:cxn ang="0">
                      <a:pos x="215" y="144"/>
                    </a:cxn>
                    <a:cxn ang="0">
                      <a:pos x="255" y="112"/>
                    </a:cxn>
                    <a:cxn ang="0">
                      <a:pos x="299" y="83"/>
                    </a:cxn>
                    <a:cxn ang="0">
                      <a:pos x="345" y="57"/>
                    </a:cxn>
                    <a:cxn ang="0">
                      <a:pos x="393" y="37"/>
                    </a:cxn>
                    <a:cxn ang="0">
                      <a:pos x="442" y="20"/>
                    </a:cxn>
                    <a:cxn ang="0">
                      <a:pos x="492" y="10"/>
                    </a:cxn>
                    <a:cxn ang="0">
                      <a:pos x="546" y="2"/>
                    </a:cxn>
                    <a:cxn ang="0">
                      <a:pos x="600" y="0"/>
                    </a:cxn>
                    <a:cxn ang="0">
                      <a:pos x="618" y="2"/>
                    </a:cxn>
                    <a:cxn ang="0">
                      <a:pos x="636" y="2"/>
                    </a:cxn>
                    <a:cxn ang="0">
                      <a:pos x="654" y="4"/>
                    </a:cxn>
                    <a:cxn ang="0">
                      <a:pos x="672" y="6"/>
                    </a:cxn>
                    <a:cxn ang="0">
                      <a:pos x="690" y="10"/>
                    </a:cxn>
                    <a:cxn ang="0">
                      <a:pos x="707" y="12"/>
                    </a:cxn>
                    <a:cxn ang="0">
                      <a:pos x="724" y="16"/>
                    </a:cxn>
                    <a:cxn ang="0">
                      <a:pos x="742" y="20"/>
                    </a:cxn>
                  </a:cxnLst>
                  <a:rect l="0" t="0" r="r" b="b"/>
                  <a:pathLst>
                    <a:path w="920" h="676">
                      <a:moveTo>
                        <a:pt x="742" y="20"/>
                      </a:moveTo>
                      <a:lnTo>
                        <a:pt x="751" y="24"/>
                      </a:lnTo>
                      <a:lnTo>
                        <a:pt x="759" y="28"/>
                      </a:lnTo>
                      <a:lnTo>
                        <a:pt x="768" y="32"/>
                      </a:lnTo>
                      <a:lnTo>
                        <a:pt x="776" y="37"/>
                      </a:lnTo>
                      <a:lnTo>
                        <a:pt x="785" y="41"/>
                      </a:lnTo>
                      <a:lnTo>
                        <a:pt x="793" y="47"/>
                      </a:lnTo>
                      <a:lnTo>
                        <a:pt x="801" y="52"/>
                      </a:lnTo>
                      <a:lnTo>
                        <a:pt x="809" y="57"/>
                      </a:lnTo>
                      <a:lnTo>
                        <a:pt x="844" y="85"/>
                      </a:lnTo>
                      <a:lnTo>
                        <a:pt x="872" y="115"/>
                      </a:lnTo>
                      <a:lnTo>
                        <a:pt x="892" y="147"/>
                      </a:lnTo>
                      <a:lnTo>
                        <a:pt x="907" y="180"/>
                      </a:lnTo>
                      <a:lnTo>
                        <a:pt x="916" y="214"/>
                      </a:lnTo>
                      <a:lnTo>
                        <a:pt x="920" y="250"/>
                      </a:lnTo>
                      <a:lnTo>
                        <a:pt x="919" y="287"/>
                      </a:lnTo>
                      <a:lnTo>
                        <a:pt x="915" y="326"/>
                      </a:lnTo>
                      <a:lnTo>
                        <a:pt x="905" y="366"/>
                      </a:lnTo>
                      <a:lnTo>
                        <a:pt x="893" y="407"/>
                      </a:lnTo>
                      <a:lnTo>
                        <a:pt x="879" y="450"/>
                      </a:lnTo>
                      <a:lnTo>
                        <a:pt x="863" y="494"/>
                      </a:lnTo>
                      <a:lnTo>
                        <a:pt x="844" y="538"/>
                      </a:lnTo>
                      <a:lnTo>
                        <a:pt x="824" y="583"/>
                      </a:lnTo>
                      <a:lnTo>
                        <a:pt x="804" y="629"/>
                      </a:lnTo>
                      <a:lnTo>
                        <a:pt x="784" y="676"/>
                      </a:lnTo>
                      <a:lnTo>
                        <a:pt x="1" y="665"/>
                      </a:lnTo>
                      <a:lnTo>
                        <a:pt x="0" y="628"/>
                      </a:lnTo>
                      <a:lnTo>
                        <a:pt x="0" y="589"/>
                      </a:lnTo>
                      <a:lnTo>
                        <a:pt x="1" y="552"/>
                      </a:lnTo>
                      <a:lnTo>
                        <a:pt x="6" y="514"/>
                      </a:lnTo>
                      <a:lnTo>
                        <a:pt x="20" y="459"/>
                      </a:lnTo>
                      <a:lnTo>
                        <a:pt x="37" y="406"/>
                      </a:lnTo>
                      <a:lnTo>
                        <a:pt x="58" y="355"/>
                      </a:lnTo>
                      <a:lnTo>
                        <a:pt x="82" y="307"/>
                      </a:lnTo>
                      <a:lnTo>
                        <a:pt x="111" y="262"/>
                      </a:lnTo>
                      <a:lnTo>
                        <a:pt x="142" y="220"/>
                      </a:lnTo>
                      <a:lnTo>
                        <a:pt x="178" y="180"/>
                      </a:lnTo>
                      <a:lnTo>
                        <a:pt x="215" y="144"/>
                      </a:lnTo>
                      <a:lnTo>
                        <a:pt x="255" y="112"/>
                      </a:lnTo>
                      <a:lnTo>
                        <a:pt x="299" y="83"/>
                      </a:lnTo>
                      <a:lnTo>
                        <a:pt x="345" y="57"/>
                      </a:lnTo>
                      <a:lnTo>
                        <a:pt x="393" y="37"/>
                      </a:lnTo>
                      <a:lnTo>
                        <a:pt x="442" y="20"/>
                      </a:lnTo>
                      <a:lnTo>
                        <a:pt x="492" y="10"/>
                      </a:lnTo>
                      <a:lnTo>
                        <a:pt x="546" y="2"/>
                      </a:lnTo>
                      <a:lnTo>
                        <a:pt x="600" y="0"/>
                      </a:lnTo>
                      <a:lnTo>
                        <a:pt x="618" y="2"/>
                      </a:lnTo>
                      <a:lnTo>
                        <a:pt x="636" y="2"/>
                      </a:lnTo>
                      <a:lnTo>
                        <a:pt x="654" y="4"/>
                      </a:lnTo>
                      <a:lnTo>
                        <a:pt x="672" y="6"/>
                      </a:lnTo>
                      <a:lnTo>
                        <a:pt x="690" y="10"/>
                      </a:lnTo>
                      <a:lnTo>
                        <a:pt x="707" y="12"/>
                      </a:lnTo>
                      <a:lnTo>
                        <a:pt x="724" y="16"/>
                      </a:lnTo>
                      <a:lnTo>
                        <a:pt x="742" y="20"/>
                      </a:lnTo>
                      <a:close/>
                    </a:path>
                  </a:pathLst>
                </a:custGeom>
                <a:solidFill>
                  <a:srgbClr val="93ADA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8" name="Freeform 13"/>
                <p:cNvSpPr>
                  <a:spLocks/>
                </p:cNvSpPr>
                <p:nvPr/>
              </p:nvSpPr>
              <p:spPr bwMode="auto">
                <a:xfrm>
                  <a:off x="1973" y="2294"/>
                  <a:ext cx="360" cy="225"/>
                </a:xfrm>
                <a:custGeom>
                  <a:avLst/>
                  <a:gdLst/>
                  <a:ahLst/>
                  <a:cxnLst>
                    <a:cxn ang="0">
                      <a:pos x="697" y="11"/>
                    </a:cxn>
                    <a:cxn ang="0">
                      <a:pos x="710" y="15"/>
                    </a:cxn>
                    <a:cxn ang="0">
                      <a:pos x="724" y="20"/>
                    </a:cxn>
                    <a:cxn ang="0">
                      <a:pos x="737" y="25"/>
                    </a:cxn>
                    <a:cxn ang="0">
                      <a:pos x="749" y="31"/>
                    </a:cxn>
                    <a:cxn ang="0">
                      <a:pos x="761" y="37"/>
                    </a:cxn>
                    <a:cxn ang="0">
                      <a:pos x="773" y="44"/>
                    </a:cxn>
                    <a:cxn ang="0">
                      <a:pos x="785" y="51"/>
                    </a:cxn>
                    <a:cxn ang="0">
                      <a:pos x="797" y="59"/>
                    </a:cxn>
                    <a:cxn ang="0">
                      <a:pos x="831" y="87"/>
                    </a:cxn>
                    <a:cxn ang="0">
                      <a:pos x="857" y="116"/>
                    </a:cxn>
                    <a:cxn ang="0">
                      <a:pos x="875" y="148"/>
                    </a:cxn>
                    <a:cxn ang="0">
                      <a:pos x="887" y="180"/>
                    </a:cxn>
                    <a:cxn ang="0">
                      <a:pos x="893" y="214"/>
                    </a:cxn>
                    <a:cxn ang="0">
                      <a:pos x="893" y="250"/>
                    </a:cxn>
                    <a:cxn ang="0">
                      <a:pos x="887" y="287"/>
                    </a:cxn>
                    <a:cxn ang="0">
                      <a:pos x="879" y="325"/>
                    </a:cxn>
                    <a:cxn ang="0">
                      <a:pos x="866" y="365"/>
                    </a:cxn>
                    <a:cxn ang="0">
                      <a:pos x="850" y="406"/>
                    </a:cxn>
                    <a:cxn ang="0">
                      <a:pos x="833" y="447"/>
                    </a:cxn>
                    <a:cxn ang="0">
                      <a:pos x="813" y="491"/>
                    </a:cxn>
                    <a:cxn ang="0">
                      <a:pos x="791" y="535"/>
                    </a:cxn>
                    <a:cxn ang="0">
                      <a:pos x="770" y="580"/>
                    </a:cxn>
                    <a:cxn ang="0">
                      <a:pos x="749" y="627"/>
                    </a:cxn>
                    <a:cxn ang="0">
                      <a:pos x="729" y="675"/>
                    </a:cxn>
                    <a:cxn ang="0">
                      <a:pos x="3" y="665"/>
                    </a:cxn>
                    <a:cxn ang="0">
                      <a:pos x="0" y="609"/>
                    </a:cxn>
                    <a:cxn ang="0">
                      <a:pos x="3" y="552"/>
                    </a:cxn>
                    <a:cxn ang="0">
                      <a:pos x="11" y="495"/>
                    </a:cxn>
                    <a:cxn ang="0">
                      <a:pos x="23" y="439"/>
                    </a:cxn>
                    <a:cxn ang="0">
                      <a:pos x="40" y="391"/>
                    </a:cxn>
                    <a:cxn ang="0">
                      <a:pos x="60" y="346"/>
                    </a:cxn>
                    <a:cxn ang="0">
                      <a:pos x="83" y="302"/>
                    </a:cxn>
                    <a:cxn ang="0">
                      <a:pos x="109" y="261"/>
                    </a:cxn>
                    <a:cxn ang="0">
                      <a:pos x="137" y="222"/>
                    </a:cxn>
                    <a:cxn ang="0">
                      <a:pos x="169" y="186"/>
                    </a:cxn>
                    <a:cxn ang="0">
                      <a:pos x="204" y="152"/>
                    </a:cxn>
                    <a:cxn ang="0">
                      <a:pos x="240" y="121"/>
                    </a:cxn>
                    <a:cxn ang="0">
                      <a:pos x="279" y="93"/>
                    </a:cxn>
                    <a:cxn ang="0">
                      <a:pos x="320" y="69"/>
                    </a:cxn>
                    <a:cxn ang="0">
                      <a:pos x="363" y="48"/>
                    </a:cxn>
                    <a:cxn ang="0">
                      <a:pos x="407" y="31"/>
                    </a:cxn>
                    <a:cxn ang="0">
                      <a:pos x="453" y="18"/>
                    </a:cxn>
                    <a:cxn ang="0">
                      <a:pos x="500" y="7"/>
                    </a:cxn>
                    <a:cxn ang="0">
                      <a:pos x="549" y="2"/>
                    </a:cxn>
                    <a:cxn ang="0">
                      <a:pos x="598" y="0"/>
                    </a:cxn>
                    <a:cxn ang="0">
                      <a:pos x="610" y="0"/>
                    </a:cxn>
                    <a:cxn ang="0">
                      <a:pos x="624" y="2"/>
                    </a:cxn>
                    <a:cxn ang="0">
                      <a:pos x="636" y="2"/>
                    </a:cxn>
                    <a:cxn ang="0">
                      <a:pos x="648" y="3"/>
                    </a:cxn>
                    <a:cxn ang="0">
                      <a:pos x="661" y="4"/>
                    </a:cxn>
                    <a:cxn ang="0">
                      <a:pos x="673" y="7"/>
                    </a:cxn>
                    <a:cxn ang="0">
                      <a:pos x="685" y="8"/>
                    </a:cxn>
                    <a:cxn ang="0">
                      <a:pos x="697" y="11"/>
                    </a:cxn>
                  </a:cxnLst>
                  <a:rect l="0" t="0" r="r" b="b"/>
                  <a:pathLst>
                    <a:path w="893" h="675">
                      <a:moveTo>
                        <a:pt x="697" y="11"/>
                      </a:moveTo>
                      <a:lnTo>
                        <a:pt x="710" y="15"/>
                      </a:lnTo>
                      <a:lnTo>
                        <a:pt x="724" y="20"/>
                      </a:lnTo>
                      <a:lnTo>
                        <a:pt x="737" y="25"/>
                      </a:lnTo>
                      <a:lnTo>
                        <a:pt x="749" y="31"/>
                      </a:lnTo>
                      <a:lnTo>
                        <a:pt x="761" y="37"/>
                      </a:lnTo>
                      <a:lnTo>
                        <a:pt x="773" y="44"/>
                      </a:lnTo>
                      <a:lnTo>
                        <a:pt x="785" y="51"/>
                      </a:lnTo>
                      <a:lnTo>
                        <a:pt x="797" y="59"/>
                      </a:lnTo>
                      <a:lnTo>
                        <a:pt x="831" y="87"/>
                      </a:lnTo>
                      <a:lnTo>
                        <a:pt x="857" y="116"/>
                      </a:lnTo>
                      <a:lnTo>
                        <a:pt x="875" y="148"/>
                      </a:lnTo>
                      <a:lnTo>
                        <a:pt x="887" y="180"/>
                      </a:lnTo>
                      <a:lnTo>
                        <a:pt x="893" y="214"/>
                      </a:lnTo>
                      <a:lnTo>
                        <a:pt x="893" y="250"/>
                      </a:lnTo>
                      <a:lnTo>
                        <a:pt x="887" y="287"/>
                      </a:lnTo>
                      <a:lnTo>
                        <a:pt x="879" y="325"/>
                      </a:lnTo>
                      <a:lnTo>
                        <a:pt x="866" y="365"/>
                      </a:lnTo>
                      <a:lnTo>
                        <a:pt x="850" y="406"/>
                      </a:lnTo>
                      <a:lnTo>
                        <a:pt x="833" y="447"/>
                      </a:lnTo>
                      <a:lnTo>
                        <a:pt x="813" y="491"/>
                      </a:lnTo>
                      <a:lnTo>
                        <a:pt x="791" y="535"/>
                      </a:lnTo>
                      <a:lnTo>
                        <a:pt x="770" y="580"/>
                      </a:lnTo>
                      <a:lnTo>
                        <a:pt x="749" y="627"/>
                      </a:lnTo>
                      <a:lnTo>
                        <a:pt x="729" y="675"/>
                      </a:lnTo>
                      <a:lnTo>
                        <a:pt x="3" y="665"/>
                      </a:lnTo>
                      <a:lnTo>
                        <a:pt x="0" y="609"/>
                      </a:lnTo>
                      <a:lnTo>
                        <a:pt x="3" y="552"/>
                      </a:lnTo>
                      <a:lnTo>
                        <a:pt x="11" y="495"/>
                      </a:lnTo>
                      <a:lnTo>
                        <a:pt x="23" y="439"/>
                      </a:lnTo>
                      <a:lnTo>
                        <a:pt x="40" y="391"/>
                      </a:lnTo>
                      <a:lnTo>
                        <a:pt x="60" y="346"/>
                      </a:lnTo>
                      <a:lnTo>
                        <a:pt x="83" y="302"/>
                      </a:lnTo>
                      <a:lnTo>
                        <a:pt x="109" y="261"/>
                      </a:lnTo>
                      <a:lnTo>
                        <a:pt x="137" y="222"/>
                      </a:lnTo>
                      <a:lnTo>
                        <a:pt x="169" y="186"/>
                      </a:lnTo>
                      <a:lnTo>
                        <a:pt x="204" y="152"/>
                      </a:lnTo>
                      <a:lnTo>
                        <a:pt x="240" y="121"/>
                      </a:lnTo>
                      <a:lnTo>
                        <a:pt x="279" y="93"/>
                      </a:lnTo>
                      <a:lnTo>
                        <a:pt x="320" y="69"/>
                      </a:lnTo>
                      <a:lnTo>
                        <a:pt x="363" y="48"/>
                      </a:lnTo>
                      <a:lnTo>
                        <a:pt x="407" y="31"/>
                      </a:lnTo>
                      <a:lnTo>
                        <a:pt x="453" y="18"/>
                      </a:lnTo>
                      <a:lnTo>
                        <a:pt x="500" y="7"/>
                      </a:lnTo>
                      <a:lnTo>
                        <a:pt x="549" y="2"/>
                      </a:lnTo>
                      <a:lnTo>
                        <a:pt x="598" y="0"/>
                      </a:lnTo>
                      <a:lnTo>
                        <a:pt x="610" y="0"/>
                      </a:lnTo>
                      <a:lnTo>
                        <a:pt x="624" y="2"/>
                      </a:lnTo>
                      <a:lnTo>
                        <a:pt x="636" y="2"/>
                      </a:lnTo>
                      <a:lnTo>
                        <a:pt x="648" y="3"/>
                      </a:lnTo>
                      <a:lnTo>
                        <a:pt x="661" y="4"/>
                      </a:lnTo>
                      <a:lnTo>
                        <a:pt x="673" y="7"/>
                      </a:lnTo>
                      <a:lnTo>
                        <a:pt x="685" y="8"/>
                      </a:lnTo>
                      <a:lnTo>
                        <a:pt x="697" y="11"/>
                      </a:lnTo>
                      <a:close/>
                    </a:path>
                  </a:pathLst>
                </a:custGeom>
                <a:solidFill>
                  <a:srgbClr val="99B2B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39" name="Freeform 14"/>
                <p:cNvSpPr>
                  <a:spLocks/>
                </p:cNvSpPr>
                <p:nvPr/>
              </p:nvSpPr>
              <p:spPr bwMode="auto">
                <a:xfrm>
                  <a:off x="1974" y="2294"/>
                  <a:ext cx="349" cy="225"/>
                </a:xfrm>
                <a:custGeom>
                  <a:avLst/>
                  <a:gdLst/>
                  <a:ahLst/>
                  <a:cxnLst>
                    <a:cxn ang="0">
                      <a:pos x="640" y="3"/>
                    </a:cxn>
                    <a:cxn ang="0">
                      <a:pos x="660" y="7"/>
                    </a:cxn>
                    <a:cxn ang="0">
                      <a:pos x="678" y="12"/>
                    </a:cxn>
                    <a:cxn ang="0">
                      <a:pos x="697" y="18"/>
                    </a:cxn>
                    <a:cxn ang="0">
                      <a:pos x="716" y="24"/>
                    </a:cxn>
                    <a:cxn ang="0">
                      <a:pos x="733" y="32"/>
                    </a:cxn>
                    <a:cxn ang="0">
                      <a:pos x="750" y="40"/>
                    </a:cxn>
                    <a:cxn ang="0">
                      <a:pos x="766" y="49"/>
                    </a:cxn>
                    <a:cxn ang="0">
                      <a:pos x="782" y="60"/>
                    </a:cxn>
                    <a:cxn ang="0">
                      <a:pos x="814" y="87"/>
                    </a:cxn>
                    <a:cxn ang="0">
                      <a:pos x="838" y="116"/>
                    </a:cxn>
                    <a:cxn ang="0">
                      <a:pos x="854" y="145"/>
                    </a:cxn>
                    <a:cxn ang="0">
                      <a:pos x="863" y="176"/>
                    </a:cxn>
                    <a:cxn ang="0">
                      <a:pos x="866" y="209"/>
                    </a:cxn>
                    <a:cxn ang="0">
                      <a:pos x="862" y="242"/>
                    </a:cxn>
                    <a:cxn ang="0">
                      <a:pos x="855" y="277"/>
                    </a:cxn>
                    <a:cxn ang="0">
                      <a:pos x="843" y="313"/>
                    </a:cxn>
                    <a:cxn ang="0">
                      <a:pos x="827" y="351"/>
                    </a:cxn>
                    <a:cxn ang="0">
                      <a:pos x="809" y="390"/>
                    </a:cxn>
                    <a:cxn ang="0">
                      <a:pos x="789" y="430"/>
                    </a:cxn>
                    <a:cxn ang="0">
                      <a:pos x="767" y="471"/>
                    </a:cxn>
                    <a:cxn ang="0">
                      <a:pos x="746" y="515"/>
                    </a:cxn>
                    <a:cxn ang="0">
                      <a:pos x="724" y="559"/>
                    </a:cxn>
                    <a:cxn ang="0">
                      <a:pos x="702" y="604"/>
                    </a:cxn>
                    <a:cxn ang="0">
                      <a:pos x="684" y="651"/>
                    </a:cxn>
                    <a:cxn ang="0">
                      <a:pos x="681" y="656"/>
                    </a:cxn>
                    <a:cxn ang="0">
                      <a:pos x="678" y="663"/>
                    </a:cxn>
                    <a:cxn ang="0">
                      <a:pos x="676" y="668"/>
                    </a:cxn>
                    <a:cxn ang="0">
                      <a:pos x="673" y="675"/>
                    </a:cxn>
                    <a:cxn ang="0">
                      <a:pos x="3" y="665"/>
                    </a:cxn>
                    <a:cxn ang="0">
                      <a:pos x="0" y="629"/>
                    </a:cxn>
                    <a:cxn ang="0">
                      <a:pos x="0" y="593"/>
                    </a:cxn>
                    <a:cxn ang="0">
                      <a:pos x="3" y="557"/>
                    </a:cxn>
                    <a:cxn ang="0">
                      <a:pos x="7" y="522"/>
                    </a:cxn>
                    <a:cxn ang="0">
                      <a:pos x="12" y="486"/>
                    </a:cxn>
                    <a:cxn ang="0">
                      <a:pos x="20" y="450"/>
                    </a:cxn>
                    <a:cxn ang="0">
                      <a:pos x="30" y="414"/>
                    </a:cxn>
                    <a:cxn ang="0">
                      <a:pos x="40" y="379"/>
                    </a:cxn>
                    <a:cxn ang="0">
                      <a:pos x="59" y="338"/>
                    </a:cxn>
                    <a:cxn ang="0">
                      <a:pos x="81" y="298"/>
                    </a:cxn>
                    <a:cxn ang="0">
                      <a:pos x="105" y="260"/>
                    </a:cxn>
                    <a:cxn ang="0">
                      <a:pos x="132" y="224"/>
                    </a:cxn>
                    <a:cxn ang="0">
                      <a:pos x="161" y="190"/>
                    </a:cxn>
                    <a:cxn ang="0">
                      <a:pos x="192" y="160"/>
                    </a:cxn>
                    <a:cxn ang="0">
                      <a:pos x="225" y="131"/>
                    </a:cxn>
                    <a:cxn ang="0">
                      <a:pos x="260" y="104"/>
                    </a:cxn>
                    <a:cxn ang="0">
                      <a:pos x="297" y="80"/>
                    </a:cxn>
                    <a:cxn ang="0">
                      <a:pos x="336" y="59"/>
                    </a:cxn>
                    <a:cxn ang="0">
                      <a:pos x="376" y="41"/>
                    </a:cxn>
                    <a:cxn ang="0">
                      <a:pos x="417" y="27"/>
                    </a:cxn>
                    <a:cxn ang="0">
                      <a:pos x="460" y="15"/>
                    </a:cxn>
                    <a:cxn ang="0">
                      <a:pos x="504" y="7"/>
                    </a:cxn>
                    <a:cxn ang="0">
                      <a:pos x="549" y="2"/>
                    </a:cxn>
                    <a:cxn ang="0">
                      <a:pos x="594" y="0"/>
                    </a:cxn>
                    <a:cxn ang="0">
                      <a:pos x="600" y="0"/>
                    </a:cxn>
                    <a:cxn ang="0">
                      <a:pos x="605" y="0"/>
                    </a:cxn>
                    <a:cxn ang="0">
                      <a:pos x="612" y="0"/>
                    </a:cxn>
                    <a:cxn ang="0">
                      <a:pos x="617" y="2"/>
                    </a:cxn>
                    <a:cxn ang="0">
                      <a:pos x="622" y="2"/>
                    </a:cxn>
                    <a:cxn ang="0">
                      <a:pos x="629" y="2"/>
                    </a:cxn>
                    <a:cxn ang="0">
                      <a:pos x="634" y="3"/>
                    </a:cxn>
                    <a:cxn ang="0">
                      <a:pos x="640" y="3"/>
                    </a:cxn>
                  </a:cxnLst>
                  <a:rect l="0" t="0" r="r" b="b"/>
                  <a:pathLst>
                    <a:path w="866" h="675">
                      <a:moveTo>
                        <a:pt x="640" y="3"/>
                      </a:moveTo>
                      <a:lnTo>
                        <a:pt x="660" y="7"/>
                      </a:lnTo>
                      <a:lnTo>
                        <a:pt x="678" y="12"/>
                      </a:lnTo>
                      <a:lnTo>
                        <a:pt x="697" y="18"/>
                      </a:lnTo>
                      <a:lnTo>
                        <a:pt x="716" y="24"/>
                      </a:lnTo>
                      <a:lnTo>
                        <a:pt x="733" y="32"/>
                      </a:lnTo>
                      <a:lnTo>
                        <a:pt x="750" y="40"/>
                      </a:lnTo>
                      <a:lnTo>
                        <a:pt x="766" y="49"/>
                      </a:lnTo>
                      <a:lnTo>
                        <a:pt x="782" y="60"/>
                      </a:lnTo>
                      <a:lnTo>
                        <a:pt x="814" y="87"/>
                      </a:lnTo>
                      <a:lnTo>
                        <a:pt x="838" y="116"/>
                      </a:lnTo>
                      <a:lnTo>
                        <a:pt x="854" y="145"/>
                      </a:lnTo>
                      <a:lnTo>
                        <a:pt x="863" y="176"/>
                      </a:lnTo>
                      <a:lnTo>
                        <a:pt x="866" y="209"/>
                      </a:lnTo>
                      <a:lnTo>
                        <a:pt x="862" y="242"/>
                      </a:lnTo>
                      <a:lnTo>
                        <a:pt x="855" y="277"/>
                      </a:lnTo>
                      <a:lnTo>
                        <a:pt x="843" y="313"/>
                      </a:lnTo>
                      <a:lnTo>
                        <a:pt x="827" y="351"/>
                      </a:lnTo>
                      <a:lnTo>
                        <a:pt x="809" y="390"/>
                      </a:lnTo>
                      <a:lnTo>
                        <a:pt x="789" y="430"/>
                      </a:lnTo>
                      <a:lnTo>
                        <a:pt x="767" y="471"/>
                      </a:lnTo>
                      <a:lnTo>
                        <a:pt x="746" y="515"/>
                      </a:lnTo>
                      <a:lnTo>
                        <a:pt x="724" y="559"/>
                      </a:lnTo>
                      <a:lnTo>
                        <a:pt x="702" y="604"/>
                      </a:lnTo>
                      <a:lnTo>
                        <a:pt x="684" y="651"/>
                      </a:lnTo>
                      <a:lnTo>
                        <a:pt x="681" y="656"/>
                      </a:lnTo>
                      <a:lnTo>
                        <a:pt x="678" y="663"/>
                      </a:lnTo>
                      <a:lnTo>
                        <a:pt x="676" y="668"/>
                      </a:lnTo>
                      <a:lnTo>
                        <a:pt x="673" y="675"/>
                      </a:lnTo>
                      <a:lnTo>
                        <a:pt x="3" y="665"/>
                      </a:lnTo>
                      <a:lnTo>
                        <a:pt x="0" y="629"/>
                      </a:lnTo>
                      <a:lnTo>
                        <a:pt x="0" y="593"/>
                      </a:lnTo>
                      <a:lnTo>
                        <a:pt x="3" y="557"/>
                      </a:lnTo>
                      <a:lnTo>
                        <a:pt x="7" y="522"/>
                      </a:lnTo>
                      <a:lnTo>
                        <a:pt x="12" y="486"/>
                      </a:lnTo>
                      <a:lnTo>
                        <a:pt x="20" y="450"/>
                      </a:lnTo>
                      <a:lnTo>
                        <a:pt x="30" y="414"/>
                      </a:lnTo>
                      <a:lnTo>
                        <a:pt x="40" y="379"/>
                      </a:lnTo>
                      <a:lnTo>
                        <a:pt x="59" y="338"/>
                      </a:lnTo>
                      <a:lnTo>
                        <a:pt x="81" y="298"/>
                      </a:lnTo>
                      <a:lnTo>
                        <a:pt x="105" y="260"/>
                      </a:lnTo>
                      <a:lnTo>
                        <a:pt x="132" y="224"/>
                      </a:lnTo>
                      <a:lnTo>
                        <a:pt x="161" y="190"/>
                      </a:lnTo>
                      <a:lnTo>
                        <a:pt x="192" y="160"/>
                      </a:lnTo>
                      <a:lnTo>
                        <a:pt x="225" y="131"/>
                      </a:lnTo>
                      <a:lnTo>
                        <a:pt x="260" y="104"/>
                      </a:lnTo>
                      <a:lnTo>
                        <a:pt x="297" y="80"/>
                      </a:lnTo>
                      <a:lnTo>
                        <a:pt x="336" y="59"/>
                      </a:lnTo>
                      <a:lnTo>
                        <a:pt x="376" y="41"/>
                      </a:lnTo>
                      <a:lnTo>
                        <a:pt x="417" y="27"/>
                      </a:lnTo>
                      <a:lnTo>
                        <a:pt x="460" y="15"/>
                      </a:lnTo>
                      <a:lnTo>
                        <a:pt x="504" y="7"/>
                      </a:lnTo>
                      <a:lnTo>
                        <a:pt x="549" y="2"/>
                      </a:lnTo>
                      <a:lnTo>
                        <a:pt x="594" y="0"/>
                      </a:lnTo>
                      <a:lnTo>
                        <a:pt x="600" y="0"/>
                      </a:lnTo>
                      <a:lnTo>
                        <a:pt x="605" y="0"/>
                      </a:lnTo>
                      <a:lnTo>
                        <a:pt x="612" y="0"/>
                      </a:lnTo>
                      <a:lnTo>
                        <a:pt x="617" y="2"/>
                      </a:lnTo>
                      <a:lnTo>
                        <a:pt x="622" y="2"/>
                      </a:lnTo>
                      <a:lnTo>
                        <a:pt x="629" y="2"/>
                      </a:lnTo>
                      <a:lnTo>
                        <a:pt x="634" y="3"/>
                      </a:lnTo>
                      <a:lnTo>
                        <a:pt x="640" y="3"/>
                      </a:lnTo>
                      <a:close/>
                    </a:path>
                  </a:pathLst>
                </a:custGeom>
                <a:solidFill>
                  <a:srgbClr val="9E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0" name="Freeform 15"/>
                <p:cNvSpPr>
                  <a:spLocks/>
                </p:cNvSpPr>
                <p:nvPr/>
              </p:nvSpPr>
              <p:spPr bwMode="auto">
                <a:xfrm>
                  <a:off x="1976" y="2295"/>
                  <a:ext cx="337" cy="224"/>
                </a:xfrm>
                <a:custGeom>
                  <a:avLst/>
                  <a:gdLst/>
                  <a:ahLst/>
                  <a:cxnLst>
                    <a:cxn ang="0">
                      <a:pos x="548" y="0"/>
                    </a:cxn>
                    <a:cxn ang="0">
                      <a:pos x="564" y="0"/>
                    </a:cxn>
                    <a:cxn ang="0">
                      <a:pos x="578" y="0"/>
                    </a:cxn>
                    <a:cxn ang="0">
                      <a:pos x="594" y="1"/>
                    </a:cxn>
                    <a:cxn ang="0">
                      <a:pos x="609" y="2"/>
                    </a:cxn>
                    <a:cxn ang="0">
                      <a:pos x="624" y="4"/>
                    </a:cxn>
                    <a:cxn ang="0">
                      <a:pos x="638" y="6"/>
                    </a:cxn>
                    <a:cxn ang="0">
                      <a:pos x="653" y="9"/>
                    </a:cxn>
                    <a:cxn ang="0">
                      <a:pos x="668" y="13"/>
                    </a:cxn>
                    <a:cxn ang="0">
                      <a:pos x="681" y="17"/>
                    </a:cxn>
                    <a:cxn ang="0">
                      <a:pos x="694" y="21"/>
                    </a:cxn>
                    <a:cxn ang="0">
                      <a:pos x="708" y="26"/>
                    </a:cxn>
                    <a:cxn ang="0">
                      <a:pos x="721" y="31"/>
                    </a:cxn>
                    <a:cxn ang="0">
                      <a:pos x="733" y="38"/>
                    </a:cxn>
                    <a:cxn ang="0">
                      <a:pos x="746" y="45"/>
                    </a:cxn>
                    <a:cxn ang="0">
                      <a:pos x="757" y="51"/>
                    </a:cxn>
                    <a:cxn ang="0">
                      <a:pos x="769" y="59"/>
                    </a:cxn>
                    <a:cxn ang="0">
                      <a:pos x="799" y="86"/>
                    </a:cxn>
                    <a:cxn ang="0">
                      <a:pos x="821" y="113"/>
                    </a:cxn>
                    <a:cxn ang="0">
                      <a:pos x="833" y="141"/>
                    </a:cxn>
                    <a:cxn ang="0">
                      <a:pos x="839" y="170"/>
                    </a:cxn>
                    <a:cxn ang="0">
                      <a:pos x="839" y="200"/>
                    </a:cxn>
                    <a:cxn ang="0">
                      <a:pos x="833" y="231"/>
                    </a:cxn>
                    <a:cxn ang="0">
                      <a:pos x="822" y="264"/>
                    </a:cxn>
                    <a:cxn ang="0">
                      <a:pos x="807" y="297"/>
                    </a:cxn>
                    <a:cxn ang="0">
                      <a:pos x="789" y="333"/>
                    </a:cxn>
                    <a:cxn ang="0">
                      <a:pos x="769" y="369"/>
                    </a:cxn>
                    <a:cxn ang="0">
                      <a:pos x="746" y="408"/>
                    </a:cxn>
                    <a:cxn ang="0">
                      <a:pos x="724" y="446"/>
                    </a:cxn>
                    <a:cxn ang="0">
                      <a:pos x="701" y="488"/>
                    </a:cxn>
                    <a:cxn ang="0">
                      <a:pos x="678" y="530"/>
                    </a:cxn>
                    <a:cxn ang="0">
                      <a:pos x="657" y="574"/>
                    </a:cxn>
                    <a:cxn ang="0">
                      <a:pos x="638" y="619"/>
                    </a:cxn>
                    <a:cxn ang="0">
                      <a:pos x="633" y="633"/>
                    </a:cxn>
                    <a:cxn ang="0">
                      <a:pos x="629" y="645"/>
                    </a:cxn>
                    <a:cxn ang="0">
                      <a:pos x="624" y="658"/>
                    </a:cxn>
                    <a:cxn ang="0">
                      <a:pos x="618" y="671"/>
                    </a:cxn>
                    <a:cxn ang="0">
                      <a:pos x="3" y="663"/>
                    </a:cxn>
                    <a:cxn ang="0">
                      <a:pos x="0" y="622"/>
                    </a:cxn>
                    <a:cxn ang="0">
                      <a:pos x="2" y="579"/>
                    </a:cxn>
                    <a:cxn ang="0">
                      <a:pos x="6" y="537"/>
                    </a:cxn>
                    <a:cxn ang="0">
                      <a:pos x="11" y="494"/>
                    </a:cxn>
                    <a:cxn ang="0">
                      <a:pos x="19" y="452"/>
                    </a:cxn>
                    <a:cxn ang="0">
                      <a:pos x="31" y="409"/>
                    </a:cxn>
                    <a:cxn ang="0">
                      <a:pos x="43" y="368"/>
                    </a:cxn>
                    <a:cxn ang="0">
                      <a:pos x="59" y="328"/>
                    </a:cxn>
                    <a:cxn ang="0">
                      <a:pos x="77" y="293"/>
                    </a:cxn>
                    <a:cxn ang="0">
                      <a:pos x="99" y="260"/>
                    </a:cxn>
                    <a:cxn ang="0">
                      <a:pos x="123" y="230"/>
                    </a:cxn>
                    <a:cxn ang="0">
                      <a:pos x="147" y="199"/>
                    </a:cxn>
                    <a:cxn ang="0">
                      <a:pos x="173" y="171"/>
                    </a:cxn>
                    <a:cxn ang="0">
                      <a:pos x="201" y="145"/>
                    </a:cxn>
                    <a:cxn ang="0">
                      <a:pos x="231" y="121"/>
                    </a:cxn>
                    <a:cxn ang="0">
                      <a:pos x="261" y="98"/>
                    </a:cxn>
                    <a:cxn ang="0">
                      <a:pos x="293" y="78"/>
                    </a:cxn>
                    <a:cxn ang="0">
                      <a:pos x="327" y="59"/>
                    </a:cxn>
                    <a:cxn ang="0">
                      <a:pos x="361" y="43"/>
                    </a:cxn>
                    <a:cxn ang="0">
                      <a:pos x="397" y="30"/>
                    </a:cxn>
                    <a:cxn ang="0">
                      <a:pos x="433" y="18"/>
                    </a:cxn>
                    <a:cxn ang="0">
                      <a:pos x="470" y="9"/>
                    </a:cxn>
                    <a:cxn ang="0">
                      <a:pos x="509" y="4"/>
                    </a:cxn>
                    <a:cxn ang="0">
                      <a:pos x="548" y="0"/>
                    </a:cxn>
                  </a:cxnLst>
                  <a:rect l="0" t="0" r="r" b="b"/>
                  <a:pathLst>
                    <a:path w="839" h="671">
                      <a:moveTo>
                        <a:pt x="548" y="0"/>
                      </a:moveTo>
                      <a:lnTo>
                        <a:pt x="564" y="0"/>
                      </a:lnTo>
                      <a:lnTo>
                        <a:pt x="578" y="0"/>
                      </a:lnTo>
                      <a:lnTo>
                        <a:pt x="594" y="1"/>
                      </a:lnTo>
                      <a:lnTo>
                        <a:pt x="609" y="2"/>
                      </a:lnTo>
                      <a:lnTo>
                        <a:pt x="624" y="4"/>
                      </a:lnTo>
                      <a:lnTo>
                        <a:pt x="638" y="6"/>
                      </a:lnTo>
                      <a:lnTo>
                        <a:pt x="653" y="9"/>
                      </a:lnTo>
                      <a:lnTo>
                        <a:pt x="668" y="13"/>
                      </a:lnTo>
                      <a:lnTo>
                        <a:pt x="681" y="17"/>
                      </a:lnTo>
                      <a:lnTo>
                        <a:pt x="694" y="21"/>
                      </a:lnTo>
                      <a:lnTo>
                        <a:pt x="708" y="26"/>
                      </a:lnTo>
                      <a:lnTo>
                        <a:pt x="721" y="31"/>
                      </a:lnTo>
                      <a:lnTo>
                        <a:pt x="733" y="38"/>
                      </a:lnTo>
                      <a:lnTo>
                        <a:pt x="746" y="45"/>
                      </a:lnTo>
                      <a:lnTo>
                        <a:pt x="757" y="51"/>
                      </a:lnTo>
                      <a:lnTo>
                        <a:pt x="769" y="59"/>
                      </a:lnTo>
                      <a:lnTo>
                        <a:pt x="799" y="86"/>
                      </a:lnTo>
                      <a:lnTo>
                        <a:pt x="821" y="113"/>
                      </a:lnTo>
                      <a:lnTo>
                        <a:pt x="833" y="141"/>
                      </a:lnTo>
                      <a:lnTo>
                        <a:pt x="839" y="170"/>
                      </a:lnTo>
                      <a:lnTo>
                        <a:pt x="839" y="200"/>
                      </a:lnTo>
                      <a:lnTo>
                        <a:pt x="833" y="231"/>
                      </a:lnTo>
                      <a:lnTo>
                        <a:pt x="822" y="264"/>
                      </a:lnTo>
                      <a:lnTo>
                        <a:pt x="807" y="297"/>
                      </a:lnTo>
                      <a:lnTo>
                        <a:pt x="789" y="333"/>
                      </a:lnTo>
                      <a:lnTo>
                        <a:pt x="769" y="369"/>
                      </a:lnTo>
                      <a:lnTo>
                        <a:pt x="746" y="408"/>
                      </a:lnTo>
                      <a:lnTo>
                        <a:pt x="724" y="446"/>
                      </a:lnTo>
                      <a:lnTo>
                        <a:pt x="701" y="488"/>
                      </a:lnTo>
                      <a:lnTo>
                        <a:pt x="678" y="530"/>
                      </a:lnTo>
                      <a:lnTo>
                        <a:pt x="657" y="574"/>
                      </a:lnTo>
                      <a:lnTo>
                        <a:pt x="638" y="619"/>
                      </a:lnTo>
                      <a:lnTo>
                        <a:pt x="633" y="633"/>
                      </a:lnTo>
                      <a:lnTo>
                        <a:pt x="629" y="645"/>
                      </a:lnTo>
                      <a:lnTo>
                        <a:pt x="624" y="658"/>
                      </a:lnTo>
                      <a:lnTo>
                        <a:pt x="618" y="671"/>
                      </a:lnTo>
                      <a:lnTo>
                        <a:pt x="3" y="663"/>
                      </a:lnTo>
                      <a:lnTo>
                        <a:pt x="0" y="622"/>
                      </a:lnTo>
                      <a:lnTo>
                        <a:pt x="2" y="579"/>
                      </a:lnTo>
                      <a:lnTo>
                        <a:pt x="6" y="537"/>
                      </a:lnTo>
                      <a:lnTo>
                        <a:pt x="11" y="494"/>
                      </a:lnTo>
                      <a:lnTo>
                        <a:pt x="19" y="452"/>
                      </a:lnTo>
                      <a:lnTo>
                        <a:pt x="31" y="409"/>
                      </a:lnTo>
                      <a:lnTo>
                        <a:pt x="43" y="368"/>
                      </a:lnTo>
                      <a:lnTo>
                        <a:pt x="59" y="328"/>
                      </a:lnTo>
                      <a:lnTo>
                        <a:pt x="77" y="293"/>
                      </a:lnTo>
                      <a:lnTo>
                        <a:pt x="99" y="260"/>
                      </a:lnTo>
                      <a:lnTo>
                        <a:pt x="123" y="230"/>
                      </a:lnTo>
                      <a:lnTo>
                        <a:pt x="147" y="199"/>
                      </a:lnTo>
                      <a:lnTo>
                        <a:pt x="173" y="171"/>
                      </a:lnTo>
                      <a:lnTo>
                        <a:pt x="201" y="145"/>
                      </a:lnTo>
                      <a:lnTo>
                        <a:pt x="231" y="121"/>
                      </a:lnTo>
                      <a:lnTo>
                        <a:pt x="261" y="98"/>
                      </a:lnTo>
                      <a:lnTo>
                        <a:pt x="293" y="78"/>
                      </a:lnTo>
                      <a:lnTo>
                        <a:pt x="327" y="59"/>
                      </a:lnTo>
                      <a:lnTo>
                        <a:pt x="361" y="43"/>
                      </a:lnTo>
                      <a:lnTo>
                        <a:pt x="397" y="30"/>
                      </a:lnTo>
                      <a:lnTo>
                        <a:pt x="433" y="18"/>
                      </a:lnTo>
                      <a:lnTo>
                        <a:pt x="470" y="9"/>
                      </a:lnTo>
                      <a:lnTo>
                        <a:pt x="509" y="4"/>
                      </a:lnTo>
                      <a:lnTo>
                        <a:pt x="548" y="0"/>
                      </a:lnTo>
                      <a:close/>
                    </a:path>
                  </a:pathLst>
                </a:custGeom>
                <a:solidFill>
                  <a:srgbClr val="A3BC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1" name="Freeform 16"/>
                <p:cNvSpPr>
                  <a:spLocks/>
                </p:cNvSpPr>
                <p:nvPr/>
              </p:nvSpPr>
              <p:spPr bwMode="auto">
                <a:xfrm>
                  <a:off x="1977" y="2296"/>
                  <a:ext cx="329" cy="223"/>
                </a:xfrm>
                <a:custGeom>
                  <a:avLst/>
                  <a:gdLst/>
                  <a:ahLst/>
                  <a:cxnLst>
                    <a:cxn ang="0">
                      <a:pos x="388" y="27"/>
                    </a:cxn>
                    <a:cxn ang="0">
                      <a:pos x="413" y="19"/>
                    </a:cxn>
                    <a:cxn ang="0">
                      <a:pos x="438" y="13"/>
                    </a:cxn>
                    <a:cxn ang="0">
                      <a:pos x="464" y="8"/>
                    </a:cxn>
                    <a:cxn ang="0">
                      <a:pos x="488" y="4"/>
                    </a:cxn>
                    <a:cxn ang="0">
                      <a:pos x="513" y="1"/>
                    </a:cxn>
                    <a:cxn ang="0">
                      <a:pos x="538" y="0"/>
                    </a:cxn>
                    <a:cxn ang="0">
                      <a:pos x="562" y="0"/>
                    </a:cxn>
                    <a:cxn ang="0">
                      <a:pos x="586" y="1"/>
                    </a:cxn>
                    <a:cxn ang="0">
                      <a:pos x="610" y="2"/>
                    </a:cxn>
                    <a:cxn ang="0">
                      <a:pos x="633" y="6"/>
                    </a:cxn>
                    <a:cxn ang="0">
                      <a:pos x="656" y="12"/>
                    </a:cxn>
                    <a:cxn ang="0">
                      <a:pos x="677" y="18"/>
                    </a:cxn>
                    <a:cxn ang="0">
                      <a:pos x="698" y="26"/>
                    </a:cxn>
                    <a:cxn ang="0">
                      <a:pos x="717" y="35"/>
                    </a:cxn>
                    <a:cxn ang="0">
                      <a:pos x="737" y="46"/>
                    </a:cxn>
                    <a:cxn ang="0">
                      <a:pos x="754" y="58"/>
                    </a:cxn>
                    <a:cxn ang="0">
                      <a:pos x="782" y="83"/>
                    </a:cxn>
                    <a:cxn ang="0">
                      <a:pos x="801" y="109"/>
                    </a:cxn>
                    <a:cxn ang="0">
                      <a:pos x="811" y="135"/>
                    </a:cxn>
                    <a:cxn ang="0">
                      <a:pos x="815" y="162"/>
                    </a:cxn>
                    <a:cxn ang="0">
                      <a:pos x="811" y="190"/>
                    </a:cxn>
                    <a:cxn ang="0">
                      <a:pos x="803" y="219"/>
                    </a:cxn>
                    <a:cxn ang="0">
                      <a:pos x="789" y="250"/>
                    </a:cxn>
                    <a:cxn ang="0">
                      <a:pos x="771" y="281"/>
                    </a:cxn>
                    <a:cxn ang="0">
                      <a:pos x="752" y="313"/>
                    </a:cxn>
                    <a:cxn ang="0">
                      <a:pos x="728" y="348"/>
                    </a:cxn>
                    <a:cxn ang="0">
                      <a:pos x="704" y="383"/>
                    </a:cxn>
                    <a:cxn ang="0">
                      <a:pos x="680" y="420"/>
                    </a:cxn>
                    <a:cxn ang="0">
                      <a:pos x="656" y="458"/>
                    </a:cxn>
                    <a:cxn ang="0">
                      <a:pos x="633" y="498"/>
                    </a:cxn>
                    <a:cxn ang="0">
                      <a:pos x="612" y="541"/>
                    </a:cxn>
                    <a:cxn ang="0">
                      <a:pos x="594" y="585"/>
                    </a:cxn>
                    <a:cxn ang="0">
                      <a:pos x="588" y="605"/>
                    </a:cxn>
                    <a:cxn ang="0">
                      <a:pos x="580" y="626"/>
                    </a:cxn>
                    <a:cxn ang="0">
                      <a:pos x="572" y="646"/>
                    </a:cxn>
                    <a:cxn ang="0">
                      <a:pos x="564" y="667"/>
                    </a:cxn>
                    <a:cxn ang="0">
                      <a:pos x="3" y="659"/>
                    </a:cxn>
                    <a:cxn ang="0">
                      <a:pos x="0" y="613"/>
                    </a:cxn>
                    <a:cxn ang="0">
                      <a:pos x="2" y="565"/>
                    </a:cxn>
                    <a:cxn ang="0">
                      <a:pos x="7" y="517"/>
                    </a:cxn>
                    <a:cxn ang="0">
                      <a:pos x="15" y="469"/>
                    </a:cxn>
                    <a:cxn ang="0">
                      <a:pos x="26" y="421"/>
                    </a:cxn>
                    <a:cxn ang="0">
                      <a:pos x="40" y="375"/>
                    </a:cxn>
                    <a:cxn ang="0">
                      <a:pos x="57" y="329"/>
                    </a:cxn>
                    <a:cxn ang="0">
                      <a:pos x="76" y="285"/>
                    </a:cxn>
                    <a:cxn ang="0">
                      <a:pos x="91" y="263"/>
                    </a:cxn>
                    <a:cxn ang="0">
                      <a:pos x="105" y="242"/>
                    </a:cxn>
                    <a:cxn ang="0">
                      <a:pos x="121" y="222"/>
                    </a:cxn>
                    <a:cxn ang="0">
                      <a:pos x="139" y="202"/>
                    </a:cxn>
                    <a:cxn ang="0">
                      <a:pos x="156" y="182"/>
                    </a:cxn>
                    <a:cxn ang="0">
                      <a:pos x="173" y="163"/>
                    </a:cxn>
                    <a:cxn ang="0">
                      <a:pos x="192" y="146"/>
                    </a:cxn>
                    <a:cxn ang="0">
                      <a:pos x="212" y="129"/>
                    </a:cxn>
                    <a:cxn ang="0">
                      <a:pos x="232" y="113"/>
                    </a:cxn>
                    <a:cxn ang="0">
                      <a:pos x="253" y="98"/>
                    </a:cxn>
                    <a:cxn ang="0">
                      <a:pos x="273" y="83"/>
                    </a:cxn>
                    <a:cxn ang="0">
                      <a:pos x="296" y="70"/>
                    </a:cxn>
                    <a:cxn ang="0">
                      <a:pos x="319" y="58"/>
                    </a:cxn>
                    <a:cxn ang="0">
                      <a:pos x="341" y="47"/>
                    </a:cxn>
                    <a:cxn ang="0">
                      <a:pos x="364" y="37"/>
                    </a:cxn>
                    <a:cxn ang="0">
                      <a:pos x="388" y="27"/>
                    </a:cxn>
                  </a:cxnLst>
                  <a:rect l="0" t="0" r="r" b="b"/>
                  <a:pathLst>
                    <a:path w="815" h="667">
                      <a:moveTo>
                        <a:pt x="388" y="27"/>
                      </a:moveTo>
                      <a:lnTo>
                        <a:pt x="413" y="19"/>
                      </a:lnTo>
                      <a:lnTo>
                        <a:pt x="438" y="13"/>
                      </a:lnTo>
                      <a:lnTo>
                        <a:pt x="464" y="8"/>
                      </a:lnTo>
                      <a:lnTo>
                        <a:pt x="488" y="4"/>
                      </a:lnTo>
                      <a:lnTo>
                        <a:pt x="513" y="1"/>
                      </a:lnTo>
                      <a:lnTo>
                        <a:pt x="538" y="0"/>
                      </a:lnTo>
                      <a:lnTo>
                        <a:pt x="562" y="0"/>
                      </a:lnTo>
                      <a:lnTo>
                        <a:pt x="586" y="1"/>
                      </a:lnTo>
                      <a:lnTo>
                        <a:pt x="610" y="2"/>
                      </a:lnTo>
                      <a:lnTo>
                        <a:pt x="633" y="6"/>
                      </a:lnTo>
                      <a:lnTo>
                        <a:pt x="656" y="12"/>
                      </a:lnTo>
                      <a:lnTo>
                        <a:pt x="677" y="18"/>
                      </a:lnTo>
                      <a:lnTo>
                        <a:pt x="698" y="26"/>
                      </a:lnTo>
                      <a:lnTo>
                        <a:pt x="717" y="35"/>
                      </a:lnTo>
                      <a:lnTo>
                        <a:pt x="737" y="46"/>
                      </a:lnTo>
                      <a:lnTo>
                        <a:pt x="754" y="58"/>
                      </a:lnTo>
                      <a:lnTo>
                        <a:pt x="782" y="83"/>
                      </a:lnTo>
                      <a:lnTo>
                        <a:pt x="801" y="109"/>
                      </a:lnTo>
                      <a:lnTo>
                        <a:pt x="811" y="135"/>
                      </a:lnTo>
                      <a:lnTo>
                        <a:pt x="815" y="162"/>
                      </a:lnTo>
                      <a:lnTo>
                        <a:pt x="811" y="190"/>
                      </a:lnTo>
                      <a:lnTo>
                        <a:pt x="803" y="219"/>
                      </a:lnTo>
                      <a:lnTo>
                        <a:pt x="789" y="250"/>
                      </a:lnTo>
                      <a:lnTo>
                        <a:pt x="771" y="281"/>
                      </a:lnTo>
                      <a:lnTo>
                        <a:pt x="752" y="313"/>
                      </a:lnTo>
                      <a:lnTo>
                        <a:pt x="728" y="348"/>
                      </a:lnTo>
                      <a:lnTo>
                        <a:pt x="704" y="383"/>
                      </a:lnTo>
                      <a:lnTo>
                        <a:pt x="680" y="420"/>
                      </a:lnTo>
                      <a:lnTo>
                        <a:pt x="656" y="458"/>
                      </a:lnTo>
                      <a:lnTo>
                        <a:pt x="633" y="498"/>
                      </a:lnTo>
                      <a:lnTo>
                        <a:pt x="612" y="541"/>
                      </a:lnTo>
                      <a:lnTo>
                        <a:pt x="594" y="585"/>
                      </a:lnTo>
                      <a:lnTo>
                        <a:pt x="588" y="605"/>
                      </a:lnTo>
                      <a:lnTo>
                        <a:pt x="580" y="626"/>
                      </a:lnTo>
                      <a:lnTo>
                        <a:pt x="572" y="646"/>
                      </a:lnTo>
                      <a:lnTo>
                        <a:pt x="564" y="667"/>
                      </a:lnTo>
                      <a:lnTo>
                        <a:pt x="3" y="659"/>
                      </a:lnTo>
                      <a:lnTo>
                        <a:pt x="0" y="613"/>
                      </a:lnTo>
                      <a:lnTo>
                        <a:pt x="2" y="565"/>
                      </a:lnTo>
                      <a:lnTo>
                        <a:pt x="7" y="517"/>
                      </a:lnTo>
                      <a:lnTo>
                        <a:pt x="15" y="469"/>
                      </a:lnTo>
                      <a:lnTo>
                        <a:pt x="26" y="421"/>
                      </a:lnTo>
                      <a:lnTo>
                        <a:pt x="40" y="375"/>
                      </a:lnTo>
                      <a:lnTo>
                        <a:pt x="57" y="329"/>
                      </a:lnTo>
                      <a:lnTo>
                        <a:pt x="76" y="285"/>
                      </a:lnTo>
                      <a:lnTo>
                        <a:pt x="91" y="263"/>
                      </a:lnTo>
                      <a:lnTo>
                        <a:pt x="105" y="242"/>
                      </a:lnTo>
                      <a:lnTo>
                        <a:pt x="121" y="222"/>
                      </a:lnTo>
                      <a:lnTo>
                        <a:pt x="139" y="202"/>
                      </a:lnTo>
                      <a:lnTo>
                        <a:pt x="156" y="182"/>
                      </a:lnTo>
                      <a:lnTo>
                        <a:pt x="173" y="163"/>
                      </a:lnTo>
                      <a:lnTo>
                        <a:pt x="192" y="146"/>
                      </a:lnTo>
                      <a:lnTo>
                        <a:pt x="212" y="129"/>
                      </a:lnTo>
                      <a:lnTo>
                        <a:pt x="232" y="113"/>
                      </a:lnTo>
                      <a:lnTo>
                        <a:pt x="253" y="98"/>
                      </a:lnTo>
                      <a:lnTo>
                        <a:pt x="273" y="83"/>
                      </a:lnTo>
                      <a:lnTo>
                        <a:pt x="296" y="70"/>
                      </a:lnTo>
                      <a:lnTo>
                        <a:pt x="319" y="58"/>
                      </a:lnTo>
                      <a:lnTo>
                        <a:pt x="341" y="47"/>
                      </a:lnTo>
                      <a:lnTo>
                        <a:pt x="364" y="37"/>
                      </a:lnTo>
                      <a:lnTo>
                        <a:pt x="388" y="27"/>
                      </a:lnTo>
                      <a:close/>
                    </a:path>
                  </a:pathLst>
                </a:custGeom>
                <a:solidFill>
                  <a:srgbClr val="A5BF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2" name="Freeform 17"/>
                <p:cNvSpPr>
                  <a:spLocks/>
                </p:cNvSpPr>
                <p:nvPr/>
              </p:nvSpPr>
              <p:spPr bwMode="auto">
                <a:xfrm>
                  <a:off x="1979" y="2298"/>
                  <a:ext cx="319" cy="220"/>
                </a:xfrm>
                <a:custGeom>
                  <a:avLst/>
                  <a:gdLst/>
                  <a:ahLst/>
                  <a:cxnLst>
                    <a:cxn ang="0">
                      <a:pos x="89" y="257"/>
                    </a:cxn>
                    <a:cxn ang="0">
                      <a:pos x="91" y="254"/>
                    </a:cxn>
                    <a:cxn ang="0">
                      <a:pos x="92" y="251"/>
                    </a:cxn>
                    <a:cxn ang="0">
                      <a:pos x="93" y="249"/>
                    </a:cxn>
                    <a:cxn ang="0">
                      <a:pos x="95" y="246"/>
                    </a:cxn>
                    <a:cxn ang="0">
                      <a:pos x="113" y="221"/>
                    </a:cxn>
                    <a:cxn ang="0">
                      <a:pos x="135" y="195"/>
                    </a:cxn>
                    <a:cxn ang="0">
                      <a:pos x="156" y="171"/>
                    </a:cxn>
                    <a:cxn ang="0">
                      <a:pos x="179" y="149"/>
                    </a:cxn>
                    <a:cxn ang="0">
                      <a:pos x="201" y="129"/>
                    </a:cxn>
                    <a:cxn ang="0">
                      <a:pos x="227" y="109"/>
                    </a:cxn>
                    <a:cxn ang="0">
                      <a:pos x="252" y="90"/>
                    </a:cxn>
                    <a:cxn ang="0">
                      <a:pos x="279" y="73"/>
                    </a:cxn>
                    <a:cxn ang="0">
                      <a:pos x="308" y="57"/>
                    </a:cxn>
                    <a:cxn ang="0">
                      <a:pos x="339" y="44"/>
                    </a:cxn>
                    <a:cxn ang="0">
                      <a:pos x="369" y="32"/>
                    </a:cxn>
                    <a:cxn ang="0">
                      <a:pos x="400" y="22"/>
                    </a:cxn>
                    <a:cxn ang="0">
                      <a:pos x="432" y="13"/>
                    </a:cxn>
                    <a:cxn ang="0">
                      <a:pos x="464" y="7"/>
                    </a:cxn>
                    <a:cxn ang="0">
                      <a:pos x="494" y="3"/>
                    </a:cxn>
                    <a:cxn ang="0">
                      <a:pos x="526" y="0"/>
                    </a:cxn>
                    <a:cxn ang="0">
                      <a:pos x="557" y="0"/>
                    </a:cxn>
                    <a:cxn ang="0">
                      <a:pos x="586" y="1"/>
                    </a:cxn>
                    <a:cxn ang="0">
                      <a:pos x="616" y="4"/>
                    </a:cxn>
                    <a:cxn ang="0">
                      <a:pos x="644" y="9"/>
                    </a:cxn>
                    <a:cxn ang="0">
                      <a:pos x="670" y="17"/>
                    </a:cxn>
                    <a:cxn ang="0">
                      <a:pos x="694" y="28"/>
                    </a:cxn>
                    <a:cxn ang="0">
                      <a:pos x="718" y="40"/>
                    </a:cxn>
                    <a:cxn ang="0">
                      <a:pos x="740" y="54"/>
                    </a:cxn>
                    <a:cxn ang="0">
                      <a:pos x="766" y="78"/>
                    </a:cxn>
                    <a:cxn ang="0">
                      <a:pos x="782" y="102"/>
                    </a:cxn>
                    <a:cxn ang="0">
                      <a:pos x="790" y="128"/>
                    </a:cxn>
                    <a:cxn ang="0">
                      <a:pos x="791" y="153"/>
                    </a:cxn>
                    <a:cxn ang="0">
                      <a:pos x="785" y="178"/>
                    </a:cxn>
                    <a:cxn ang="0">
                      <a:pos x="773" y="205"/>
                    </a:cxn>
                    <a:cxn ang="0">
                      <a:pos x="757" y="233"/>
                    </a:cxn>
                    <a:cxn ang="0">
                      <a:pos x="737" y="262"/>
                    </a:cxn>
                    <a:cxn ang="0">
                      <a:pos x="713" y="292"/>
                    </a:cxn>
                    <a:cxn ang="0">
                      <a:pos x="688" y="324"/>
                    </a:cxn>
                    <a:cxn ang="0">
                      <a:pos x="662" y="358"/>
                    </a:cxn>
                    <a:cxn ang="0">
                      <a:pos x="636" y="392"/>
                    </a:cxn>
                    <a:cxn ang="0">
                      <a:pos x="610" y="428"/>
                    </a:cxn>
                    <a:cxn ang="0">
                      <a:pos x="588" y="467"/>
                    </a:cxn>
                    <a:cxn ang="0">
                      <a:pos x="568" y="508"/>
                    </a:cxn>
                    <a:cxn ang="0">
                      <a:pos x="550" y="550"/>
                    </a:cxn>
                    <a:cxn ang="0">
                      <a:pos x="541" y="577"/>
                    </a:cxn>
                    <a:cxn ang="0">
                      <a:pos x="532" y="605"/>
                    </a:cxn>
                    <a:cxn ang="0">
                      <a:pos x="521" y="633"/>
                    </a:cxn>
                    <a:cxn ang="0">
                      <a:pos x="512" y="661"/>
                    </a:cxn>
                    <a:cxn ang="0">
                      <a:pos x="2" y="654"/>
                    </a:cxn>
                    <a:cxn ang="0">
                      <a:pos x="0" y="604"/>
                    </a:cxn>
                    <a:cxn ang="0">
                      <a:pos x="2" y="553"/>
                    </a:cxn>
                    <a:cxn ang="0">
                      <a:pos x="8" y="501"/>
                    </a:cxn>
                    <a:cxn ang="0">
                      <a:pos x="18" y="451"/>
                    </a:cxn>
                    <a:cxn ang="0">
                      <a:pos x="31" y="400"/>
                    </a:cxn>
                    <a:cxn ang="0">
                      <a:pos x="48" y="350"/>
                    </a:cxn>
                    <a:cxn ang="0">
                      <a:pos x="67" y="302"/>
                    </a:cxn>
                    <a:cxn ang="0">
                      <a:pos x="89" y="257"/>
                    </a:cxn>
                  </a:cxnLst>
                  <a:rect l="0" t="0" r="r" b="b"/>
                  <a:pathLst>
                    <a:path w="791" h="661">
                      <a:moveTo>
                        <a:pt x="89" y="257"/>
                      </a:moveTo>
                      <a:lnTo>
                        <a:pt x="91" y="254"/>
                      </a:lnTo>
                      <a:lnTo>
                        <a:pt x="92" y="251"/>
                      </a:lnTo>
                      <a:lnTo>
                        <a:pt x="93" y="249"/>
                      </a:lnTo>
                      <a:lnTo>
                        <a:pt x="95" y="246"/>
                      </a:lnTo>
                      <a:lnTo>
                        <a:pt x="113" y="221"/>
                      </a:lnTo>
                      <a:lnTo>
                        <a:pt x="135" y="195"/>
                      </a:lnTo>
                      <a:lnTo>
                        <a:pt x="156" y="171"/>
                      </a:lnTo>
                      <a:lnTo>
                        <a:pt x="179" y="149"/>
                      </a:lnTo>
                      <a:lnTo>
                        <a:pt x="201" y="129"/>
                      </a:lnTo>
                      <a:lnTo>
                        <a:pt x="227" y="109"/>
                      </a:lnTo>
                      <a:lnTo>
                        <a:pt x="252" y="90"/>
                      </a:lnTo>
                      <a:lnTo>
                        <a:pt x="279" y="73"/>
                      </a:lnTo>
                      <a:lnTo>
                        <a:pt x="308" y="57"/>
                      </a:lnTo>
                      <a:lnTo>
                        <a:pt x="339" y="44"/>
                      </a:lnTo>
                      <a:lnTo>
                        <a:pt x="369" y="32"/>
                      </a:lnTo>
                      <a:lnTo>
                        <a:pt x="400" y="22"/>
                      </a:lnTo>
                      <a:lnTo>
                        <a:pt x="432" y="13"/>
                      </a:lnTo>
                      <a:lnTo>
                        <a:pt x="464" y="7"/>
                      </a:lnTo>
                      <a:lnTo>
                        <a:pt x="494" y="3"/>
                      </a:lnTo>
                      <a:lnTo>
                        <a:pt x="526" y="0"/>
                      </a:lnTo>
                      <a:lnTo>
                        <a:pt x="557" y="0"/>
                      </a:lnTo>
                      <a:lnTo>
                        <a:pt x="586" y="1"/>
                      </a:lnTo>
                      <a:lnTo>
                        <a:pt x="616" y="4"/>
                      </a:lnTo>
                      <a:lnTo>
                        <a:pt x="644" y="9"/>
                      </a:lnTo>
                      <a:lnTo>
                        <a:pt x="670" y="17"/>
                      </a:lnTo>
                      <a:lnTo>
                        <a:pt x="694" y="28"/>
                      </a:lnTo>
                      <a:lnTo>
                        <a:pt x="718" y="40"/>
                      </a:lnTo>
                      <a:lnTo>
                        <a:pt x="740" y="54"/>
                      </a:lnTo>
                      <a:lnTo>
                        <a:pt x="766" y="78"/>
                      </a:lnTo>
                      <a:lnTo>
                        <a:pt x="782" y="102"/>
                      </a:lnTo>
                      <a:lnTo>
                        <a:pt x="790" y="128"/>
                      </a:lnTo>
                      <a:lnTo>
                        <a:pt x="791" y="153"/>
                      </a:lnTo>
                      <a:lnTo>
                        <a:pt x="785" y="178"/>
                      </a:lnTo>
                      <a:lnTo>
                        <a:pt x="773" y="205"/>
                      </a:lnTo>
                      <a:lnTo>
                        <a:pt x="757" y="233"/>
                      </a:lnTo>
                      <a:lnTo>
                        <a:pt x="737" y="262"/>
                      </a:lnTo>
                      <a:lnTo>
                        <a:pt x="713" y="292"/>
                      </a:lnTo>
                      <a:lnTo>
                        <a:pt x="688" y="324"/>
                      </a:lnTo>
                      <a:lnTo>
                        <a:pt x="662" y="358"/>
                      </a:lnTo>
                      <a:lnTo>
                        <a:pt x="636" y="392"/>
                      </a:lnTo>
                      <a:lnTo>
                        <a:pt x="610" y="428"/>
                      </a:lnTo>
                      <a:lnTo>
                        <a:pt x="588" y="467"/>
                      </a:lnTo>
                      <a:lnTo>
                        <a:pt x="568" y="508"/>
                      </a:lnTo>
                      <a:lnTo>
                        <a:pt x="550" y="550"/>
                      </a:lnTo>
                      <a:lnTo>
                        <a:pt x="541" y="577"/>
                      </a:lnTo>
                      <a:lnTo>
                        <a:pt x="532" y="605"/>
                      </a:lnTo>
                      <a:lnTo>
                        <a:pt x="521" y="633"/>
                      </a:lnTo>
                      <a:lnTo>
                        <a:pt x="512" y="661"/>
                      </a:lnTo>
                      <a:lnTo>
                        <a:pt x="2" y="654"/>
                      </a:lnTo>
                      <a:lnTo>
                        <a:pt x="0" y="604"/>
                      </a:lnTo>
                      <a:lnTo>
                        <a:pt x="2" y="553"/>
                      </a:lnTo>
                      <a:lnTo>
                        <a:pt x="8" y="501"/>
                      </a:lnTo>
                      <a:lnTo>
                        <a:pt x="18" y="451"/>
                      </a:lnTo>
                      <a:lnTo>
                        <a:pt x="31" y="400"/>
                      </a:lnTo>
                      <a:lnTo>
                        <a:pt x="48" y="350"/>
                      </a:lnTo>
                      <a:lnTo>
                        <a:pt x="67" y="302"/>
                      </a:lnTo>
                      <a:lnTo>
                        <a:pt x="89" y="257"/>
                      </a:lnTo>
                      <a:close/>
                    </a:path>
                  </a:pathLst>
                </a:custGeom>
                <a:solidFill>
                  <a:srgbClr val="AAC4C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3" name="Freeform 18"/>
                <p:cNvSpPr>
                  <a:spLocks/>
                </p:cNvSpPr>
                <p:nvPr/>
              </p:nvSpPr>
              <p:spPr bwMode="auto">
                <a:xfrm>
                  <a:off x="1980" y="2299"/>
                  <a:ext cx="311" cy="219"/>
                </a:xfrm>
                <a:custGeom>
                  <a:avLst/>
                  <a:gdLst/>
                  <a:ahLst/>
                  <a:cxnLst>
                    <a:cxn ang="0">
                      <a:pos x="92" y="251"/>
                    </a:cxn>
                    <a:cxn ang="0">
                      <a:pos x="100" y="235"/>
                    </a:cxn>
                    <a:cxn ang="0">
                      <a:pos x="109" y="221"/>
                    </a:cxn>
                    <a:cxn ang="0">
                      <a:pos x="118" y="207"/>
                    </a:cxn>
                    <a:cxn ang="0">
                      <a:pos x="129" y="194"/>
                    </a:cxn>
                    <a:cxn ang="0">
                      <a:pos x="137" y="186"/>
                    </a:cxn>
                    <a:cxn ang="0">
                      <a:pos x="144" y="178"/>
                    </a:cxn>
                    <a:cxn ang="0">
                      <a:pos x="152" y="170"/>
                    </a:cxn>
                    <a:cxn ang="0">
                      <a:pos x="158" y="162"/>
                    </a:cxn>
                    <a:cxn ang="0">
                      <a:pos x="166" y="154"/>
                    </a:cxn>
                    <a:cxn ang="0">
                      <a:pos x="173" y="146"/>
                    </a:cxn>
                    <a:cxn ang="0">
                      <a:pos x="181" y="139"/>
                    </a:cxn>
                    <a:cxn ang="0">
                      <a:pos x="189" y="132"/>
                    </a:cxn>
                    <a:cxn ang="0">
                      <a:pos x="220" y="108"/>
                    </a:cxn>
                    <a:cxn ang="0">
                      <a:pos x="253" y="86"/>
                    </a:cxn>
                    <a:cxn ang="0">
                      <a:pos x="286" y="66"/>
                    </a:cxn>
                    <a:cxn ang="0">
                      <a:pos x="322" y="50"/>
                    </a:cxn>
                    <a:cxn ang="0">
                      <a:pos x="358" y="36"/>
                    </a:cxn>
                    <a:cxn ang="0">
                      <a:pos x="395" y="22"/>
                    </a:cxn>
                    <a:cxn ang="0">
                      <a:pos x="433" y="13"/>
                    </a:cxn>
                    <a:cxn ang="0">
                      <a:pos x="470" y="5"/>
                    </a:cxn>
                    <a:cxn ang="0">
                      <a:pos x="507" y="1"/>
                    </a:cxn>
                    <a:cxn ang="0">
                      <a:pos x="543" y="0"/>
                    </a:cxn>
                    <a:cxn ang="0">
                      <a:pos x="579" y="1"/>
                    </a:cxn>
                    <a:cxn ang="0">
                      <a:pos x="613" y="5"/>
                    </a:cxn>
                    <a:cxn ang="0">
                      <a:pos x="645" y="12"/>
                    </a:cxn>
                    <a:cxn ang="0">
                      <a:pos x="675" y="22"/>
                    </a:cxn>
                    <a:cxn ang="0">
                      <a:pos x="702" y="36"/>
                    </a:cxn>
                    <a:cxn ang="0">
                      <a:pos x="727" y="52"/>
                    </a:cxn>
                    <a:cxn ang="0">
                      <a:pos x="751" y="74"/>
                    </a:cxn>
                    <a:cxn ang="0">
                      <a:pos x="766" y="97"/>
                    </a:cxn>
                    <a:cxn ang="0">
                      <a:pos x="771" y="121"/>
                    </a:cxn>
                    <a:cxn ang="0">
                      <a:pos x="768" y="143"/>
                    </a:cxn>
                    <a:cxn ang="0">
                      <a:pos x="759" y="167"/>
                    </a:cxn>
                    <a:cxn ang="0">
                      <a:pos x="745" y="193"/>
                    </a:cxn>
                    <a:cxn ang="0">
                      <a:pos x="725" y="218"/>
                    </a:cxn>
                    <a:cxn ang="0">
                      <a:pos x="702" y="245"/>
                    </a:cxn>
                    <a:cxn ang="0">
                      <a:pos x="675" y="272"/>
                    </a:cxn>
                    <a:cxn ang="0">
                      <a:pos x="649" y="302"/>
                    </a:cxn>
                    <a:cxn ang="0">
                      <a:pos x="621" y="332"/>
                    </a:cxn>
                    <a:cxn ang="0">
                      <a:pos x="593" y="364"/>
                    </a:cxn>
                    <a:cxn ang="0">
                      <a:pos x="567" y="399"/>
                    </a:cxn>
                    <a:cxn ang="0">
                      <a:pos x="543" y="436"/>
                    </a:cxn>
                    <a:cxn ang="0">
                      <a:pos x="523" y="475"/>
                    </a:cxn>
                    <a:cxn ang="0">
                      <a:pos x="507" y="516"/>
                    </a:cxn>
                    <a:cxn ang="0">
                      <a:pos x="502" y="533"/>
                    </a:cxn>
                    <a:cxn ang="0">
                      <a:pos x="497" y="550"/>
                    </a:cxn>
                    <a:cxn ang="0">
                      <a:pos x="491" y="568"/>
                    </a:cxn>
                    <a:cxn ang="0">
                      <a:pos x="485" y="585"/>
                    </a:cxn>
                    <a:cxn ang="0">
                      <a:pos x="479" y="604"/>
                    </a:cxn>
                    <a:cxn ang="0">
                      <a:pos x="474" y="621"/>
                    </a:cxn>
                    <a:cxn ang="0">
                      <a:pos x="467" y="640"/>
                    </a:cxn>
                    <a:cxn ang="0">
                      <a:pos x="462" y="657"/>
                    </a:cxn>
                    <a:cxn ang="0">
                      <a:pos x="3" y="650"/>
                    </a:cxn>
                    <a:cxn ang="0">
                      <a:pos x="0" y="600"/>
                    </a:cxn>
                    <a:cxn ang="0">
                      <a:pos x="3" y="549"/>
                    </a:cxn>
                    <a:cxn ang="0">
                      <a:pos x="9" y="497"/>
                    </a:cxn>
                    <a:cxn ang="0">
                      <a:pos x="20" y="445"/>
                    </a:cxn>
                    <a:cxn ang="0">
                      <a:pos x="33" y="395"/>
                    </a:cxn>
                    <a:cxn ang="0">
                      <a:pos x="49" y="344"/>
                    </a:cxn>
                    <a:cxn ang="0">
                      <a:pos x="69" y="296"/>
                    </a:cxn>
                    <a:cxn ang="0">
                      <a:pos x="92" y="251"/>
                    </a:cxn>
                  </a:cxnLst>
                  <a:rect l="0" t="0" r="r" b="b"/>
                  <a:pathLst>
                    <a:path w="771" h="657">
                      <a:moveTo>
                        <a:pt x="92" y="251"/>
                      </a:moveTo>
                      <a:lnTo>
                        <a:pt x="100" y="235"/>
                      </a:lnTo>
                      <a:lnTo>
                        <a:pt x="109" y="221"/>
                      </a:lnTo>
                      <a:lnTo>
                        <a:pt x="118" y="207"/>
                      </a:lnTo>
                      <a:lnTo>
                        <a:pt x="129" y="194"/>
                      </a:lnTo>
                      <a:lnTo>
                        <a:pt x="137" y="186"/>
                      </a:lnTo>
                      <a:lnTo>
                        <a:pt x="144" y="178"/>
                      </a:lnTo>
                      <a:lnTo>
                        <a:pt x="152" y="170"/>
                      </a:lnTo>
                      <a:lnTo>
                        <a:pt x="158" y="162"/>
                      </a:lnTo>
                      <a:lnTo>
                        <a:pt x="166" y="154"/>
                      </a:lnTo>
                      <a:lnTo>
                        <a:pt x="173" y="146"/>
                      </a:lnTo>
                      <a:lnTo>
                        <a:pt x="181" y="139"/>
                      </a:lnTo>
                      <a:lnTo>
                        <a:pt x="189" y="132"/>
                      </a:lnTo>
                      <a:lnTo>
                        <a:pt x="220" y="108"/>
                      </a:lnTo>
                      <a:lnTo>
                        <a:pt x="253" y="86"/>
                      </a:lnTo>
                      <a:lnTo>
                        <a:pt x="286" y="66"/>
                      </a:lnTo>
                      <a:lnTo>
                        <a:pt x="322" y="50"/>
                      </a:lnTo>
                      <a:lnTo>
                        <a:pt x="358" y="36"/>
                      </a:lnTo>
                      <a:lnTo>
                        <a:pt x="395" y="22"/>
                      </a:lnTo>
                      <a:lnTo>
                        <a:pt x="433" y="13"/>
                      </a:lnTo>
                      <a:lnTo>
                        <a:pt x="470" y="5"/>
                      </a:lnTo>
                      <a:lnTo>
                        <a:pt x="507" y="1"/>
                      </a:lnTo>
                      <a:lnTo>
                        <a:pt x="543" y="0"/>
                      </a:lnTo>
                      <a:lnTo>
                        <a:pt x="579" y="1"/>
                      </a:lnTo>
                      <a:lnTo>
                        <a:pt x="613" y="5"/>
                      </a:lnTo>
                      <a:lnTo>
                        <a:pt x="645" y="12"/>
                      </a:lnTo>
                      <a:lnTo>
                        <a:pt x="675" y="22"/>
                      </a:lnTo>
                      <a:lnTo>
                        <a:pt x="702" y="36"/>
                      </a:lnTo>
                      <a:lnTo>
                        <a:pt x="727" y="52"/>
                      </a:lnTo>
                      <a:lnTo>
                        <a:pt x="751" y="74"/>
                      </a:lnTo>
                      <a:lnTo>
                        <a:pt x="766" y="97"/>
                      </a:lnTo>
                      <a:lnTo>
                        <a:pt x="771" y="121"/>
                      </a:lnTo>
                      <a:lnTo>
                        <a:pt x="768" y="143"/>
                      </a:lnTo>
                      <a:lnTo>
                        <a:pt x="759" y="167"/>
                      </a:lnTo>
                      <a:lnTo>
                        <a:pt x="745" y="193"/>
                      </a:lnTo>
                      <a:lnTo>
                        <a:pt x="725" y="218"/>
                      </a:lnTo>
                      <a:lnTo>
                        <a:pt x="702" y="245"/>
                      </a:lnTo>
                      <a:lnTo>
                        <a:pt x="675" y="272"/>
                      </a:lnTo>
                      <a:lnTo>
                        <a:pt x="649" y="302"/>
                      </a:lnTo>
                      <a:lnTo>
                        <a:pt x="621" y="332"/>
                      </a:lnTo>
                      <a:lnTo>
                        <a:pt x="593" y="364"/>
                      </a:lnTo>
                      <a:lnTo>
                        <a:pt x="567" y="399"/>
                      </a:lnTo>
                      <a:lnTo>
                        <a:pt x="543" y="436"/>
                      </a:lnTo>
                      <a:lnTo>
                        <a:pt x="523" y="475"/>
                      </a:lnTo>
                      <a:lnTo>
                        <a:pt x="507" y="516"/>
                      </a:lnTo>
                      <a:lnTo>
                        <a:pt x="502" y="533"/>
                      </a:lnTo>
                      <a:lnTo>
                        <a:pt x="497" y="550"/>
                      </a:lnTo>
                      <a:lnTo>
                        <a:pt x="491" y="568"/>
                      </a:lnTo>
                      <a:lnTo>
                        <a:pt x="485" y="585"/>
                      </a:lnTo>
                      <a:lnTo>
                        <a:pt x="479" y="604"/>
                      </a:lnTo>
                      <a:lnTo>
                        <a:pt x="474" y="621"/>
                      </a:lnTo>
                      <a:lnTo>
                        <a:pt x="467" y="640"/>
                      </a:lnTo>
                      <a:lnTo>
                        <a:pt x="462" y="657"/>
                      </a:lnTo>
                      <a:lnTo>
                        <a:pt x="3" y="650"/>
                      </a:lnTo>
                      <a:lnTo>
                        <a:pt x="0" y="600"/>
                      </a:lnTo>
                      <a:lnTo>
                        <a:pt x="3" y="549"/>
                      </a:lnTo>
                      <a:lnTo>
                        <a:pt x="9" y="497"/>
                      </a:lnTo>
                      <a:lnTo>
                        <a:pt x="20" y="445"/>
                      </a:lnTo>
                      <a:lnTo>
                        <a:pt x="33" y="395"/>
                      </a:lnTo>
                      <a:lnTo>
                        <a:pt x="49" y="344"/>
                      </a:lnTo>
                      <a:lnTo>
                        <a:pt x="69" y="296"/>
                      </a:lnTo>
                      <a:lnTo>
                        <a:pt x="92" y="251"/>
                      </a:lnTo>
                      <a:close/>
                    </a:path>
                  </a:pathLst>
                </a:custGeom>
                <a:solidFill>
                  <a:srgbClr val="AFC9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4" name="Freeform 19"/>
                <p:cNvSpPr>
                  <a:spLocks/>
                </p:cNvSpPr>
                <p:nvPr/>
              </p:nvSpPr>
              <p:spPr bwMode="auto">
                <a:xfrm>
                  <a:off x="1981" y="2301"/>
                  <a:ext cx="303" cy="217"/>
                </a:xfrm>
                <a:custGeom>
                  <a:avLst/>
                  <a:gdLst/>
                  <a:ahLst/>
                  <a:cxnLst>
                    <a:cxn ang="0">
                      <a:pos x="93" y="246"/>
                    </a:cxn>
                    <a:cxn ang="0">
                      <a:pos x="117" y="207"/>
                    </a:cxn>
                    <a:cxn ang="0">
                      <a:pos x="146" y="171"/>
                    </a:cxn>
                    <a:cxn ang="0">
                      <a:pos x="181" y="138"/>
                    </a:cxn>
                    <a:cxn ang="0">
                      <a:pos x="218" y="109"/>
                    </a:cxn>
                    <a:cxn ang="0">
                      <a:pos x="258" y="82"/>
                    </a:cxn>
                    <a:cxn ang="0">
                      <a:pos x="301" y="60"/>
                    </a:cxn>
                    <a:cxn ang="0">
                      <a:pos x="346" y="40"/>
                    </a:cxn>
                    <a:cxn ang="0">
                      <a:pos x="391" y="24"/>
                    </a:cxn>
                    <a:cxn ang="0">
                      <a:pos x="438" y="12"/>
                    </a:cxn>
                    <a:cxn ang="0">
                      <a:pos x="483" y="4"/>
                    </a:cxn>
                    <a:cxn ang="0">
                      <a:pos x="527" y="0"/>
                    </a:cxn>
                    <a:cxn ang="0">
                      <a:pos x="571" y="0"/>
                    </a:cxn>
                    <a:cxn ang="0">
                      <a:pos x="612" y="5"/>
                    </a:cxn>
                    <a:cxn ang="0">
                      <a:pos x="650" y="16"/>
                    </a:cxn>
                    <a:cxn ang="0">
                      <a:pos x="684" y="29"/>
                    </a:cxn>
                    <a:cxn ang="0">
                      <a:pos x="714" y="49"/>
                    </a:cxn>
                    <a:cxn ang="0">
                      <a:pos x="736" y="70"/>
                    </a:cxn>
                    <a:cxn ang="0">
                      <a:pos x="747" y="93"/>
                    </a:cxn>
                    <a:cxn ang="0">
                      <a:pos x="751" y="114"/>
                    </a:cxn>
                    <a:cxn ang="0">
                      <a:pos x="745" y="135"/>
                    </a:cxn>
                    <a:cxn ang="0">
                      <a:pos x="734" y="157"/>
                    </a:cxn>
                    <a:cxn ang="0">
                      <a:pos x="716" y="179"/>
                    </a:cxn>
                    <a:cxn ang="0">
                      <a:pos x="694" y="203"/>
                    </a:cxn>
                    <a:cxn ang="0">
                      <a:pos x="667" y="227"/>
                    </a:cxn>
                    <a:cxn ang="0">
                      <a:pos x="639" y="253"/>
                    </a:cxn>
                    <a:cxn ang="0">
                      <a:pos x="610" y="279"/>
                    </a:cxn>
                    <a:cxn ang="0">
                      <a:pos x="579" y="307"/>
                    </a:cxn>
                    <a:cxn ang="0">
                      <a:pos x="550" y="338"/>
                    </a:cxn>
                    <a:cxn ang="0">
                      <a:pos x="523" y="371"/>
                    </a:cxn>
                    <a:cxn ang="0">
                      <a:pos x="498" y="405"/>
                    </a:cxn>
                    <a:cxn ang="0">
                      <a:pos x="478" y="443"/>
                    </a:cxn>
                    <a:cxn ang="0">
                      <a:pos x="463" y="483"/>
                    </a:cxn>
                    <a:cxn ang="0">
                      <a:pos x="458" y="503"/>
                    </a:cxn>
                    <a:cxn ang="0">
                      <a:pos x="452" y="524"/>
                    </a:cxn>
                    <a:cxn ang="0">
                      <a:pos x="446" y="544"/>
                    </a:cxn>
                    <a:cxn ang="0">
                      <a:pos x="440" y="565"/>
                    </a:cxn>
                    <a:cxn ang="0">
                      <a:pos x="434" y="586"/>
                    </a:cxn>
                    <a:cxn ang="0">
                      <a:pos x="428" y="609"/>
                    </a:cxn>
                    <a:cxn ang="0">
                      <a:pos x="422" y="630"/>
                    </a:cxn>
                    <a:cxn ang="0">
                      <a:pos x="415" y="652"/>
                    </a:cxn>
                    <a:cxn ang="0">
                      <a:pos x="2" y="646"/>
                    </a:cxn>
                    <a:cxn ang="0">
                      <a:pos x="0" y="596"/>
                    </a:cxn>
                    <a:cxn ang="0">
                      <a:pos x="2" y="545"/>
                    </a:cxn>
                    <a:cxn ang="0">
                      <a:pos x="9" y="493"/>
                    </a:cxn>
                    <a:cxn ang="0">
                      <a:pos x="20" y="441"/>
                    </a:cxn>
                    <a:cxn ang="0">
                      <a:pos x="34" y="391"/>
                    </a:cxn>
                    <a:cxn ang="0">
                      <a:pos x="51" y="340"/>
                    </a:cxn>
                    <a:cxn ang="0">
                      <a:pos x="71" y="292"/>
                    </a:cxn>
                    <a:cxn ang="0">
                      <a:pos x="93" y="246"/>
                    </a:cxn>
                  </a:cxnLst>
                  <a:rect l="0" t="0" r="r" b="b"/>
                  <a:pathLst>
                    <a:path w="751" h="652">
                      <a:moveTo>
                        <a:pt x="93" y="246"/>
                      </a:moveTo>
                      <a:lnTo>
                        <a:pt x="117" y="207"/>
                      </a:lnTo>
                      <a:lnTo>
                        <a:pt x="146" y="171"/>
                      </a:lnTo>
                      <a:lnTo>
                        <a:pt x="181" y="138"/>
                      </a:lnTo>
                      <a:lnTo>
                        <a:pt x="218" y="109"/>
                      </a:lnTo>
                      <a:lnTo>
                        <a:pt x="258" y="82"/>
                      </a:lnTo>
                      <a:lnTo>
                        <a:pt x="301" y="60"/>
                      </a:lnTo>
                      <a:lnTo>
                        <a:pt x="346" y="40"/>
                      </a:lnTo>
                      <a:lnTo>
                        <a:pt x="391" y="24"/>
                      </a:lnTo>
                      <a:lnTo>
                        <a:pt x="438" y="12"/>
                      </a:lnTo>
                      <a:lnTo>
                        <a:pt x="483" y="4"/>
                      </a:lnTo>
                      <a:lnTo>
                        <a:pt x="527" y="0"/>
                      </a:lnTo>
                      <a:lnTo>
                        <a:pt x="571" y="0"/>
                      </a:lnTo>
                      <a:lnTo>
                        <a:pt x="612" y="5"/>
                      </a:lnTo>
                      <a:lnTo>
                        <a:pt x="650" y="16"/>
                      </a:lnTo>
                      <a:lnTo>
                        <a:pt x="684" y="29"/>
                      </a:lnTo>
                      <a:lnTo>
                        <a:pt x="714" y="49"/>
                      </a:lnTo>
                      <a:lnTo>
                        <a:pt x="736" y="70"/>
                      </a:lnTo>
                      <a:lnTo>
                        <a:pt x="747" y="93"/>
                      </a:lnTo>
                      <a:lnTo>
                        <a:pt x="751" y="114"/>
                      </a:lnTo>
                      <a:lnTo>
                        <a:pt x="745" y="135"/>
                      </a:lnTo>
                      <a:lnTo>
                        <a:pt x="734" y="157"/>
                      </a:lnTo>
                      <a:lnTo>
                        <a:pt x="716" y="179"/>
                      </a:lnTo>
                      <a:lnTo>
                        <a:pt x="694" y="203"/>
                      </a:lnTo>
                      <a:lnTo>
                        <a:pt x="667" y="227"/>
                      </a:lnTo>
                      <a:lnTo>
                        <a:pt x="639" y="253"/>
                      </a:lnTo>
                      <a:lnTo>
                        <a:pt x="610" y="279"/>
                      </a:lnTo>
                      <a:lnTo>
                        <a:pt x="579" y="307"/>
                      </a:lnTo>
                      <a:lnTo>
                        <a:pt x="550" y="338"/>
                      </a:lnTo>
                      <a:lnTo>
                        <a:pt x="523" y="371"/>
                      </a:lnTo>
                      <a:lnTo>
                        <a:pt x="498" y="405"/>
                      </a:lnTo>
                      <a:lnTo>
                        <a:pt x="478" y="443"/>
                      </a:lnTo>
                      <a:lnTo>
                        <a:pt x="463" y="483"/>
                      </a:lnTo>
                      <a:lnTo>
                        <a:pt x="458" y="503"/>
                      </a:lnTo>
                      <a:lnTo>
                        <a:pt x="452" y="524"/>
                      </a:lnTo>
                      <a:lnTo>
                        <a:pt x="446" y="544"/>
                      </a:lnTo>
                      <a:lnTo>
                        <a:pt x="440" y="565"/>
                      </a:lnTo>
                      <a:lnTo>
                        <a:pt x="434" y="586"/>
                      </a:lnTo>
                      <a:lnTo>
                        <a:pt x="428" y="609"/>
                      </a:lnTo>
                      <a:lnTo>
                        <a:pt x="422" y="630"/>
                      </a:lnTo>
                      <a:lnTo>
                        <a:pt x="415" y="652"/>
                      </a:lnTo>
                      <a:lnTo>
                        <a:pt x="2" y="646"/>
                      </a:lnTo>
                      <a:lnTo>
                        <a:pt x="0" y="596"/>
                      </a:lnTo>
                      <a:lnTo>
                        <a:pt x="2" y="545"/>
                      </a:lnTo>
                      <a:lnTo>
                        <a:pt x="9" y="493"/>
                      </a:lnTo>
                      <a:lnTo>
                        <a:pt x="20" y="441"/>
                      </a:lnTo>
                      <a:lnTo>
                        <a:pt x="34" y="391"/>
                      </a:lnTo>
                      <a:lnTo>
                        <a:pt x="51" y="340"/>
                      </a:lnTo>
                      <a:lnTo>
                        <a:pt x="71" y="292"/>
                      </a:lnTo>
                      <a:lnTo>
                        <a:pt x="93" y="246"/>
                      </a:lnTo>
                      <a:close/>
                    </a:path>
                  </a:pathLst>
                </a:custGeom>
                <a:solidFill>
                  <a:srgbClr val="B5CE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5" name="Freeform 20"/>
                <p:cNvSpPr>
                  <a:spLocks/>
                </p:cNvSpPr>
                <p:nvPr/>
              </p:nvSpPr>
              <p:spPr bwMode="auto">
                <a:xfrm>
                  <a:off x="1982" y="2302"/>
                  <a:ext cx="295" cy="216"/>
                </a:xfrm>
                <a:custGeom>
                  <a:avLst/>
                  <a:gdLst/>
                  <a:ahLst/>
                  <a:cxnLst>
                    <a:cxn ang="0">
                      <a:pos x="96" y="241"/>
                    </a:cxn>
                    <a:cxn ang="0">
                      <a:pos x="120" y="203"/>
                    </a:cxn>
                    <a:cxn ang="0">
                      <a:pos x="148" y="169"/>
                    </a:cxn>
                    <a:cxn ang="0">
                      <a:pos x="181" y="137"/>
                    </a:cxn>
                    <a:cxn ang="0">
                      <a:pos x="217" y="108"/>
                    </a:cxn>
                    <a:cxn ang="0">
                      <a:pos x="257" y="82"/>
                    </a:cxn>
                    <a:cxn ang="0">
                      <a:pos x="300" y="60"/>
                    </a:cxn>
                    <a:cxn ang="0">
                      <a:pos x="344" y="40"/>
                    </a:cxn>
                    <a:cxn ang="0">
                      <a:pos x="389" y="24"/>
                    </a:cxn>
                    <a:cxn ang="0">
                      <a:pos x="433" y="12"/>
                    </a:cxn>
                    <a:cxn ang="0">
                      <a:pos x="478" y="4"/>
                    </a:cxn>
                    <a:cxn ang="0">
                      <a:pos x="522" y="0"/>
                    </a:cxn>
                    <a:cxn ang="0">
                      <a:pos x="564" y="0"/>
                    </a:cxn>
                    <a:cxn ang="0">
                      <a:pos x="604" y="5"/>
                    </a:cxn>
                    <a:cxn ang="0">
                      <a:pos x="640" y="14"/>
                    </a:cxn>
                    <a:cxn ang="0">
                      <a:pos x="673" y="28"/>
                    </a:cxn>
                    <a:cxn ang="0">
                      <a:pos x="701" y="46"/>
                    </a:cxn>
                    <a:cxn ang="0">
                      <a:pos x="721" y="68"/>
                    </a:cxn>
                    <a:cxn ang="0">
                      <a:pos x="732" y="88"/>
                    </a:cxn>
                    <a:cxn ang="0">
                      <a:pos x="732" y="108"/>
                    </a:cxn>
                    <a:cxn ang="0">
                      <a:pos x="724" y="126"/>
                    </a:cxn>
                    <a:cxn ang="0">
                      <a:pos x="709" y="146"/>
                    </a:cxn>
                    <a:cxn ang="0">
                      <a:pos x="689" y="166"/>
                    </a:cxn>
                    <a:cxn ang="0">
                      <a:pos x="664" y="187"/>
                    </a:cxn>
                    <a:cxn ang="0">
                      <a:pos x="634" y="209"/>
                    </a:cxn>
                    <a:cxn ang="0">
                      <a:pos x="604" y="233"/>
                    </a:cxn>
                    <a:cxn ang="0">
                      <a:pos x="572" y="257"/>
                    </a:cxn>
                    <a:cxn ang="0">
                      <a:pos x="540" y="283"/>
                    </a:cxn>
                    <a:cxn ang="0">
                      <a:pos x="509" y="311"/>
                    </a:cxn>
                    <a:cxn ang="0">
                      <a:pos x="480" y="342"/>
                    </a:cxn>
                    <a:cxn ang="0">
                      <a:pos x="456" y="374"/>
                    </a:cxn>
                    <a:cxn ang="0">
                      <a:pos x="436" y="409"/>
                    </a:cxn>
                    <a:cxn ang="0">
                      <a:pos x="421" y="448"/>
                    </a:cxn>
                    <a:cxn ang="0">
                      <a:pos x="416" y="472"/>
                    </a:cxn>
                    <a:cxn ang="0">
                      <a:pos x="409" y="496"/>
                    </a:cxn>
                    <a:cxn ang="0">
                      <a:pos x="404" y="520"/>
                    </a:cxn>
                    <a:cxn ang="0">
                      <a:pos x="397" y="545"/>
                    </a:cxn>
                    <a:cxn ang="0">
                      <a:pos x="392" y="572"/>
                    </a:cxn>
                    <a:cxn ang="0">
                      <a:pos x="385" y="597"/>
                    </a:cxn>
                    <a:cxn ang="0">
                      <a:pos x="379" y="622"/>
                    </a:cxn>
                    <a:cxn ang="0">
                      <a:pos x="372" y="648"/>
                    </a:cxn>
                    <a:cxn ang="0">
                      <a:pos x="3" y="642"/>
                    </a:cxn>
                    <a:cxn ang="0">
                      <a:pos x="0" y="593"/>
                    </a:cxn>
                    <a:cxn ang="0">
                      <a:pos x="4" y="541"/>
                    </a:cxn>
                    <a:cxn ang="0">
                      <a:pos x="11" y="489"/>
                    </a:cxn>
                    <a:cxn ang="0">
                      <a:pos x="22" y="437"/>
                    </a:cxn>
                    <a:cxn ang="0">
                      <a:pos x="36" y="386"/>
                    </a:cxn>
                    <a:cxn ang="0">
                      <a:pos x="53" y="335"/>
                    </a:cxn>
                    <a:cxn ang="0">
                      <a:pos x="73" y="287"/>
                    </a:cxn>
                    <a:cxn ang="0">
                      <a:pos x="96" y="241"/>
                    </a:cxn>
                  </a:cxnLst>
                  <a:rect l="0" t="0" r="r" b="b"/>
                  <a:pathLst>
                    <a:path w="732" h="648">
                      <a:moveTo>
                        <a:pt x="96" y="241"/>
                      </a:moveTo>
                      <a:lnTo>
                        <a:pt x="120" y="203"/>
                      </a:lnTo>
                      <a:lnTo>
                        <a:pt x="148" y="169"/>
                      </a:lnTo>
                      <a:lnTo>
                        <a:pt x="181" y="137"/>
                      </a:lnTo>
                      <a:lnTo>
                        <a:pt x="217" y="108"/>
                      </a:lnTo>
                      <a:lnTo>
                        <a:pt x="257" y="82"/>
                      </a:lnTo>
                      <a:lnTo>
                        <a:pt x="300" y="60"/>
                      </a:lnTo>
                      <a:lnTo>
                        <a:pt x="344" y="40"/>
                      </a:lnTo>
                      <a:lnTo>
                        <a:pt x="389" y="24"/>
                      </a:lnTo>
                      <a:lnTo>
                        <a:pt x="433" y="12"/>
                      </a:lnTo>
                      <a:lnTo>
                        <a:pt x="478" y="4"/>
                      </a:lnTo>
                      <a:lnTo>
                        <a:pt x="522" y="0"/>
                      </a:lnTo>
                      <a:lnTo>
                        <a:pt x="564" y="0"/>
                      </a:lnTo>
                      <a:lnTo>
                        <a:pt x="604" y="5"/>
                      </a:lnTo>
                      <a:lnTo>
                        <a:pt x="640" y="14"/>
                      </a:lnTo>
                      <a:lnTo>
                        <a:pt x="673" y="28"/>
                      </a:lnTo>
                      <a:lnTo>
                        <a:pt x="701" y="46"/>
                      </a:lnTo>
                      <a:lnTo>
                        <a:pt x="721" y="68"/>
                      </a:lnTo>
                      <a:lnTo>
                        <a:pt x="732" y="88"/>
                      </a:lnTo>
                      <a:lnTo>
                        <a:pt x="732" y="108"/>
                      </a:lnTo>
                      <a:lnTo>
                        <a:pt x="724" y="126"/>
                      </a:lnTo>
                      <a:lnTo>
                        <a:pt x="709" y="146"/>
                      </a:lnTo>
                      <a:lnTo>
                        <a:pt x="689" y="166"/>
                      </a:lnTo>
                      <a:lnTo>
                        <a:pt x="664" y="187"/>
                      </a:lnTo>
                      <a:lnTo>
                        <a:pt x="634" y="209"/>
                      </a:lnTo>
                      <a:lnTo>
                        <a:pt x="604" y="233"/>
                      </a:lnTo>
                      <a:lnTo>
                        <a:pt x="572" y="257"/>
                      </a:lnTo>
                      <a:lnTo>
                        <a:pt x="540" y="283"/>
                      </a:lnTo>
                      <a:lnTo>
                        <a:pt x="509" y="311"/>
                      </a:lnTo>
                      <a:lnTo>
                        <a:pt x="480" y="342"/>
                      </a:lnTo>
                      <a:lnTo>
                        <a:pt x="456" y="374"/>
                      </a:lnTo>
                      <a:lnTo>
                        <a:pt x="436" y="409"/>
                      </a:lnTo>
                      <a:lnTo>
                        <a:pt x="421" y="448"/>
                      </a:lnTo>
                      <a:lnTo>
                        <a:pt x="416" y="472"/>
                      </a:lnTo>
                      <a:lnTo>
                        <a:pt x="409" y="496"/>
                      </a:lnTo>
                      <a:lnTo>
                        <a:pt x="404" y="520"/>
                      </a:lnTo>
                      <a:lnTo>
                        <a:pt x="397" y="545"/>
                      </a:lnTo>
                      <a:lnTo>
                        <a:pt x="392" y="572"/>
                      </a:lnTo>
                      <a:lnTo>
                        <a:pt x="385" y="597"/>
                      </a:lnTo>
                      <a:lnTo>
                        <a:pt x="379" y="622"/>
                      </a:lnTo>
                      <a:lnTo>
                        <a:pt x="372" y="648"/>
                      </a:lnTo>
                      <a:lnTo>
                        <a:pt x="3" y="642"/>
                      </a:lnTo>
                      <a:lnTo>
                        <a:pt x="0" y="593"/>
                      </a:lnTo>
                      <a:lnTo>
                        <a:pt x="4" y="541"/>
                      </a:lnTo>
                      <a:lnTo>
                        <a:pt x="11" y="489"/>
                      </a:lnTo>
                      <a:lnTo>
                        <a:pt x="22" y="437"/>
                      </a:lnTo>
                      <a:lnTo>
                        <a:pt x="36" y="386"/>
                      </a:lnTo>
                      <a:lnTo>
                        <a:pt x="53" y="335"/>
                      </a:lnTo>
                      <a:lnTo>
                        <a:pt x="73" y="287"/>
                      </a:lnTo>
                      <a:lnTo>
                        <a:pt x="96" y="241"/>
                      </a:lnTo>
                      <a:close/>
                    </a:path>
                  </a:pathLst>
                </a:custGeom>
                <a:solidFill>
                  <a:srgbClr val="BAD3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6" name="Freeform 21"/>
                <p:cNvSpPr>
                  <a:spLocks/>
                </p:cNvSpPr>
                <p:nvPr/>
              </p:nvSpPr>
              <p:spPr bwMode="auto">
                <a:xfrm>
                  <a:off x="1983" y="2304"/>
                  <a:ext cx="288" cy="214"/>
                </a:xfrm>
                <a:custGeom>
                  <a:avLst/>
                  <a:gdLst/>
                  <a:ahLst/>
                  <a:cxnLst>
                    <a:cxn ang="0">
                      <a:pos x="97" y="234"/>
                    </a:cxn>
                    <a:cxn ang="0">
                      <a:pos x="120" y="198"/>
                    </a:cxn>
                    <a:cxn ang="0">
                      <a:pos x="148" y="165"/>
                    </a:cxn>
                    <a:cxn ang="0">
                      <a:pos x="180" y="133"/>
                    </a:cxn>
                    <a:cxn ang="0">
                      <a:pos x="216" y="105"/>
                    </a:cxn>
                    <a:cxn ang="0">
                      <a:pos x="256" y="80"/>
                    </a:cxn>
                    <a:cxn ang="0">
                      <a:pos x="297" y="59"/>
                    </a:cxn>
                    <a:cxn ang="0">
                      <a:pos x="340" y="39"/>
                    </a:cxn>
                    <a:cxn ang="0">
                      <a:pos x="385" y="24"/>
                    </a:cxn>
                    <a:cxn ang="0">
                      <a:pos x="429" y="12"/>
                    </a:cxn>
                    <a:cxn ang="0">
                      <a:pos x="473" y="4"/>
                    </a:cxn>
                    <a:cxn ang="0">
                      <a:pos x="516" y="0"/>
                    </a:cxn>
                    <a:cxn ang="0">
                      <a:pos x="557" y="0"/>
                    </a:cxn>
                    <a:cxn ang="0">
                      <a:pos x="594" y="4"/>
                    </a:cxn>
                    <a:cxn ang="0">
                      <a:pos x="630" y="12"/>
                    </a:cxn>
                    <a:cxn ang="0">
                      <a:pos x="661" y="25"/>
                    </a:cxn>
                    <a:cxn ang="0">
                      <a:pos x="688" y="44"/>
                    </a:cxn>
                    <a:cxn ang="0">
                      <a:pos x="706" y="64"/>
                    </a:cxn>
                    <a:cxn ang="0">
                      <a:pos x="713" y="83"/>
                    </a:cxn>
                    <a:cxn ang="0">
                      <a:pos x="710" y="100"/>
                    </a:cxn>
                    <a:cxn ang="0">
                      <a:pos x="700" y="119"/>
                    </a:cxn>
                    <a:cxn ang="0">
                      <a:pos x="682" y="136"/>
                    </a:cxn>
                    <a:cxn ang="0">
                      <a:pos x="658" y="153"/>
                    </a:cxn>
                    <a:cxn ang="0">
                      <a:pos x="630" y="172"/>
                    </a:cxn>
                    <a:cxn ang="0">
                      <a:pos x="598" y="190"/>
                    </a:cxn>
                    <a:cxn ang="0">
                      <a:pos x="565" y="212"/>
                    </a:cxn>
                    <a:cxn ang="0">
                      <a:pos x="530" y="233"/>
                    </a:cxn>
                    <a:cxn ang="0">
                      <a:pos x="497" y="257"/>
                    </a:cxn>
                    <a:cxn ang="0">
                      <a:pos x="465" y="283"/>
                    </a:cxn>
                    <a:cxn ang="0">
                      <a:pos x="434" y="311"/>
                    </a:cxn>
                    <a:cxn ang="0">
                      <a:pos x="410" y="342"/>
                    </a:cxn>
                    <a:cxn ang="0">
                      <a:pos x="390" y="377"/>
                    </a:cxn>
                    <a:cxn ang="0">
                      <a:pos x="377" y="414"/>
                    </a:cxn>
                    <a:cxn ang="0">
                      <a:pos x="372" y="440"/>
                    </a:cxn>
                    <a:cxn ang="0">
                      <a:pos x="365" y="467"/>
                    </a:cxn>
                    <a:cxn ang="0">
                      <a:pos x="360" y="496"/>
                    </a:cxn>
                    <a:cxn ang="0">
                      <a:pos x="355" y="524"/>
                    </a:cxn>
                    <a:cxn ang="0">
                      <a:pos x="348" y="555"/>
                    </a:cxn>
                    <a:cxn ang="0">
                      <a:pos x="343" y="584"/>
                    </a:cxn>
                    <a:cxn ang="0">
                      <a:pos x="336" y="613"/>
                    </a:cxn>
                    <a:cxn ang="0">
                      <a:pos x="329" y="643"/>
                    </a:cxn>
                    <a:cxn ang="0">
                      <a:pos x="2" y="637"/>
                    </a:cxn>
                    <a:cxn ang="0">
                      <a:pos x="0" y="588"/>
                    </a:cxn>
                    <a:cxn ang="0">
                      <a:pos x="3" y="536"/>
                    </a:cxn>
                    <a:cxn ang="0">
                      <a:pos x="10" y="484"/>
                    </a:cxn>
                    <a:cxn ang="0">
                      <a:pos x="22" y="432"/>
                    </a:cxn>
                    <a:cxn ang="0">
                      <a:pos x="36" y="381"/>
                    </a:cxn>
                    <a:cxn ang="0">
                      <a:pos x="55" y="330"/>
                    </a:cxn>
                    <a:cxn ang="0">
                      <a:pos x="75" y="281"/>
                    </a:cxn>
                    <a:cxn ang="0">
                      <a:pos x="97" y="234"/>
                    </a:cxn>
                  </a:cxnLst>
                  <a:rect l="0" t="0" r="r" b="b"/>
                  <a:pathLst>
                    <a:path w="713" h="643">
                      <a:moveTo>
                        <a:pt x="97" y="234"/>
                      </a:moveTo>
                      <a:lnTo>
                        <a:pt x="120" y="198"/>
                      </a:lnTo>
                      <a:lnTo>
                        <a:pt x="148" y="165"/>
                      </a:lnTo>
                      <a:lnTo>
                        <a:pt x="180" y="133"/>
                      </a:lnTo>
                      <a:lnTo>
                        <a:pt x="216" y="105"/>
                      </a:lnTo>
                      <a:lnTo>
                        <a:pt x="256" y="80"/>
                      </a:lnTo>
                      <a:lnTo>
                        <a:pt x="297" y="59"/>
                      </a:lnTo>
                      <a:lnTo>
                        <a:pt x="340" y="39"/>
                      </a:lnTo>
                      <a:lnTo>
                        <a:pt x="385" y="24"/>
                      </a:lnTo>
                      <a:lnTo>
                        <a:pt x="429" y="12"/>
                      </a:lnTo>
                      <a:lnTo>
                        <a:pt x="473" y="4"/>
                      </a:lnTo>
                      <a:lnTo>
                        <a:pt x="516" y="0"/>
                      </a:lnTo>
                      <a:lnTo>
                        <a:pt x="557" y="0"/>
                      </a:lnTo>
                      <a:lnTo>
                        <a:pt x="594" y="4"/>
                      </a:lnTo>
                      <a:lnTo>
                        <a:pt x="630" y="12"/>
                      </a:lnTo>
                      <a:lnTo>
                        <a:pt x="661" y="25"/>
                      </a:lnTo>
                      <a:lnTo>
                        <a:pt x="688" y="44"/>
                      </a:lnTo>
                      <a:lnTo>
                        <a:pt x="706" y="64"/>
                      </a:lnTo>
                      <a:lnTo>
                        <a:pt x="713" y="83"/>
                      </a:lnTo>
                      <a:lnTo>
                        <a:pt x="710" y="100"/>
                      </a:lnTo>
                      <a:lnTo>
                        <a:pt x="700" y="119"/>
                      </a:lnTo>
                      <a:lnTo>
                        <a:pt x="682" y="136"/>
                      </a:lnTo>
                      <a:lnTo>
                        <a:pt x="658" y="153"/>
                      </a:lnTo>
                      <a:lnTo>
                        <a:pt x="630" y="172"/>
                      </a:lnTo>
                      <a:lnTo>
                        <a:pt x="598" y="190"/>
                      </a:lnTo>
                      <a:lnTo>
                        <a:pt x="565" y="212"/>
                      </a:lnTo>
                      <a:lnTo>
                        <a:pt x="530" y="233"/>
                      </a:lnTo>
                      <a:lnTo>
                        <a:pt x="497" y="257"/>
                      </a:lnTo>
                      <a:lnTo>
                        <a:pt x="465" y="283"/>
                      </a:lnTo>
                      <a:lnTo>
                        <a:pt x="434" y="311"/>
                      </a:lnTo>
                      <a:lnTo>
                        <a:pt x="410" y="342"/>
                      </a:lnTo>
                      <a:lnTo>
                        <a:pt x="390" y="377"/>
                      </a:lnTo>
                      <a:lnTo>
                        <a:pt x="377" y="414"/>
                      </a:lnTo>
                      <a:lnTo>
                        <a:pt x="372" y="440"/>
                      </a:lnTo>
                      <a:lnTo>
                        <a:pt x="365" y="467"/>
                      </a:lnTo>
                      <a:lnTo>
                        <a:pt x="360" y="496"/>
                      </a:lnTo>
                      <a:lnTo>
                        <a:pt x="355" y="524"/>
                      </a:lnTo>
                      <a:lnTo>
                        <a:pt x="348" y="555"/>
                      </a:lnTo>
                      <a:lnTo>
                        <a:pt x="343" y="584"/>
                      </a:lnTo>
                      <a:lnTo>
                        <a:pt x="336" y="613"/>
                      </a:lnTo>
                      <a:lnTo>
                        <a:pt x="329" y="643"/>
                      </a:lnTo>
                      <a:lnTo>
                        <a:pt x="2" y="637"/>
                      </a:lnTo>
                      <a:lnTo>
                        <a:pt x="0" y="588"/>
                      </a:lnTo>
                      <a:lnTo>
                        <a:pt x="3" y="536"/>
                      </a:lnTo>
                      <a:lnTo>
                        <a:pt x="10" y="484"/>
                      </a:lnTo>
                      <a:lnTo>
                        <a:pt x="22" y="432"/>
                      </a:lnTo>
                      <a:lnTo>
                        <a:pt x="36" y="381"/>
                      </a:lnTo>
                      <a:lnTo>
                        <a:pt x="55" y="330"/>
                      </a:lnTo>
                      <a:lnTo>
                        <a:pt x="75" y="281"/>
                      </a:lnTo>
                      <a:lnTo>
                        <a:pt x="97" y="234"/>
                      </a:lnTo>
                      <a:close/>
                    </a:path>
                  </a:pathLst>
                </a:custGeom>
                <a:solidFill>
                  <a:srgbClr val="BCD6D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7" name="Freeform 22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490" cy="195"/>
                </a:xfrm>
                <a:custGeom>
                  <a:avLst/>
                  <a:gdLst/>
                  <a:ahLst/>
                  <a:cxnLst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1217" y="19"/>
                    </a:cxn>
                    <a:cxn ang="0">
                      <a:pos x="1217" y="65"/>
                    </a:cxn>
                    <a:cxn ang="0">
                      <a:pos x="1217" y="113"/>
                    </a:cxn>
                    <a:cxn ang="0">
                      <a:pos x="1217" y="160"/>
                    </a:cxn>
                    <a:cxn ang="0">
                      <a:pos x="1217" y="207"/>
                    </a:cxn>
                    <a:cxn ang="0">
                      <a:pos x="1217" y="301"/>
                    </a:cxn>
                    <a:cxn ang="0">
                      <a:pos x="1217" y="395"/>
                    </a:cxn>
                    <a:cxn ang="0">
                      <a:pos x="1217" y="489"/>
                    </a:cxn>
                    <a:cxn ang="0">
                      <a:pos x="1217" y="584"/>
                    </a:cxn>
                    <a:cxn ang="0">
                      <a:pos x="1" y="567"/>
                    </a:cxn>
                  </a:cxnLst>
                  <a:rect l="0" t="0" r="r" b="b"/>
                  <a:pathLst>
                    <a:path w="1217" h="584">
                      <a:moveTo>
                        <a:pt x="1" y="567"/>
                      </a:move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1217" y="19"/>
                      </a:lnTo>
                      <a:lnTo>
                        <a:pt x="1217" y="65"/>
                      </a:lnTo>
                      <a:lnTo>
                        <a:pt x="1217" y="113"/>
                      </a:lnTo>
                      <a:lnTo>
                        <a:pt x="1217" y="160"/>
                      </a:lnTo>
                      <a:lnTo>
                        <a:pt x="1217" y="207"/>
                      </a:lnTo>
                      <a:lnTo>
                        <a:pt x="1217" y="301"/>
                      </a:lnTo>
                      <a:lnTo>
                        <a:pt x="1217" y="395"/>
                      </a:lnTo>
                      <a:lnTo>
                        <a:pt x="1217" y="489"/>
                      </a:lnTo>
                      <a:lnTo>
                        <a:pt x="1217" y="584"/>
                      </a:lnTo>
                      <a:lnTo>
                        <a:pt x="1" y="567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8" name="Freeform 23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476" cy="194"/>
                </a:xfrm>
                <a:custGeom>
                  <a:avLst/>
                  <a:gdLst/>
                  <a:ahLst/>
                  <a:cxnLst>
                    <a:cxn ang="0">
                      <a:pos x="1184" y="17"/>
                    </a:cxn>
                    <a:cxn ang="0">
                      <a:pos x="1182" y="158"/>
                    </a:cxn>
                    <a:cxn ang="0">
                      <a:pos x="1182" y="299"/>
                    </a:cxn>
                    <a:cxn ang="0">
                      <a:pos x="1182" y="442"/>
                    </a:cxn>
                    <a:cxn ang="0">
                      <a:pos x="1181" y="582"/>
                    </a:cxn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1184" y="17"/>
                    </a:cxn>
                  </a:cxnLst>
                  <a:rect l="0" t="0" r="r" b="b"/>
                  <a:pathLst>
                    <a:path w="1184" h="582">
                      <a:moveTo>
                        <a:pt x="1184" y="17"/>
                      </a:moveTo>
                      <a:lnTo>
                        <a:pt x="1182" y="158"/>
                      </a:lnTo>
                      <a:lnTo>
                        <a:pt x="1182" y="299"/>
                      </a:lnTo>
                      <a:lnTo>
                        <a:pt x="1182" y="442"/>
                      </a:lnTo>
                      <a:lnTo>
                        <a:pt x="1181" y="582"/>
                      </a:lnTo>
                      <a:lnTo>
                        <a:pt x="1" y="567"/>
                      </a:ln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1184" y="17"/>
                      </a:lnTo>
                      <a:close/>
                    </a:path>
                  </a:pathLst>
                </a:custGeom>
                <a:solidFill>
                  <a:srgbClr val="56707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49" name="Freeform 24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459" cy="194"/>
                </a:xfrm>
                <a:custGeom>
                  <a:avLst/>
                  <a:gdLst/>
                  <a:ahLst/>
                  <a:cxnLst>
                    <a:cxn ang="0">
                      <a:pos x="1142" y="17"/>
                    </a:cxn>
                    <a:cxn ang="0">
                      <a:pos x="1141" y="158"/>
                    </a:cxn>
                    <a:cxn ang="0">
                      <a:pos x="1141" y="299"/>
                    </a:cxn>
                    <a:cxn ang="0">
                      <a:pos x="1140" y="442"/>
                    </a:cxn>
                    <a:cxn ang="0">
                      <a:pos x="1138" y="582"/>
                    </a:cxn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1142" y="17"/>
                    </a:cxn>
                  </a:cxnLst>
                  <a:rect l="0" t="0" r="r" b="b"/>
                  <a:pathLst>
                    <a:path w="1142" h="582">
                      <a:moveTo>
                        <a:pt x="1142" y="17"/>
                      </a:moveTo>
                      <a:lnTo>
                        <a:pt x="1141" y="158"/>
                      </a:lnTo>
                      <a:lnTo>
                        <a:pt x="1141" y="299"/>
                      </a:lnTo>
                      <a:lnTo>
                        <a:pt x="1140" y="442"/>
                      </a:lnTo>
                      <a:lnTo>
                        <a:pt x="1138" y="582"/>
                      </a:lnTo>
                      <a:lnTo>
                        <a:pt x="1" y="567"/>
                      </a:ln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1142" y="17"/>
                      </a:lnTo>
                      <a:close/>
                    </a:path>
                  </a:pathLst>
                </a:custGeom>
                <a:solidFill>
                  <a:srgbClr val="607A7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0" name="Freeform 25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442" cy="194"/>
                </a:xfrm>
                <a:custGeom>
                  <a:avLst/>
                  <a:gdLst/>
                  <a:ahLst/>
                  <a:cxnLst>
                    <a:cxn ang="0">
                      <a:pos x="1099" y="16"/>
                    </a:cxn>
                    <a:cxn ang="0">
                      <a:pos x="1097" y="157"/>
                    </a:cxn>
                    <a:cxn ang="0">
                      <a:pos x="1097" y="299"/>
                    </a:cxn>
                    <a:cxn ang="0">
                      <a:pos x="1096" y="440"/>
                    </a:cxn>
                    <a:cxn ang="0">
                      <a:pos x="1095" y="582"/>
                    </a:cxn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1099" y="16"/>
                    </a:cxn>
                  </a:cxnLst>
                  <a:rect l="0" t="0" r="r" b="b"/>
                  <a:pathLst>
                    <a:path w="1099" h="582">
                      <a:moveTo>
                        <a:pt x="1099" y="16"/>
                      </a:moveTo>
                      <a:lnTo>
                        <a:pt x="1097" y="157"/>
                      </a:lnTo>
                      <a:lnTo>
                        <a:pt x="1097" y="299"/>
                      </a:lnTo>
                      <a:lnTo>
                        <a:pt x="1096" y="440"/>
                      </a:lnTo>
                      <a:lnTo>
                        <a:pt x="1095" y="582"/>
                      </a:lnTo>
                      <a:lnTo>
                        <a:pt x="1" y="567"/>
                      </a:ln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1099" y="16"/>
                      </a:lnTo>
                      <a:close/>
                    </a:path>
                  </a:pathLst>
                </a:custGeom>
                <a:solidFill>
                  <a:srgbClr val="6B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1" name="Freeform 26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424" cy="194"/>
                </a:xfrm>
                <a:custGeom>
                  <a:avLst/>
                  <a:gdLst/>
                  <a:ahLst/>
                  <a:cxnLst>
                    <a:cxn ang="0">
                      <a:pos x="1053" y="16"/>
                    </a:cxn>
                    <a:cxn ang="0">
                      <a:pos x="1052" y="157"/>
                    </a:cxn>
                    <a:cxn ang="0">
                      <a:pos x="1051" y="298"/>
                    </a:cxn>
                    <a:cxn ang="0">
                      <a:pos x="1049" y="440"/>
                    </a:cxn>
                    <a:cxn ang="0">
                      <a:pos x="1048" y="581"/>
                    </a:cxn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1053" y="16"/>
                    </a:cxn>
                  </a:cxnLst>
                  <a:rect l="0" t="0" r="r" b="b"/>
                  <a:pathLst>
                    <a:path w="1053" h="581">
                      <a:moveTo>
                        <a:pt x="1053" y="16"/>
                      </a:moveTo>
                      <a:lnTo>
                        <a:pt x="1052" y="157"/>
                      </a:lnTo>
                      <a:lnTo>
                        <a:pt x="1051" y="298"/>
                      </a:lnTo>
                      <a:lnTo>
                        <a:pt x="1049" y="440"/>
                      </a:lnTo>
                      <a:lnTo>
                        <a:pt x="1048" y="581"/>
                      </a:lnTo>
                      <a:lnTo>
                        <a:pt x="1" y="567"/>
                      </a:ln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1053" y="16"/>
                      </a:lnTo>
                      <a:close/>
                    </a:path>
                  </a:pathLst>
                </a:custGeom>
                <a:solidFill>
                  <a:srgbClr val="728C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2" name="Freeform 27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405" cy="194"/>
                </a:xfrm>
                <a:custGeom>
                  <a:avLst/>
                  <a:gdLst/>
                  <a:ahLst/>
                  <a:cxnLst>
                    <a:cxn ang="0">
                      <a:pos x="1005" y="15"/>
                    </a:cxn>
                    <a:cxn ang="0">
                      <a:pos x="1004" y="156"/>
                    </a:cxn>
                    <a:cxn ang="0">
                      <a:pos x="1003" y="298"/>
                    </a:cxn>
                    <a:cxn ang="0">
                      <a:pos x="1001" y="439"/>
                    </a:cxn>
                    <a:cxn ang="0">
                      <a:pos x="1000" y="581"/>
                    </a:cxn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1005" y="15"/>
                    </a:cxn>
                  </a:cxnLst>
                  <a:rect l="0" t="0" r="r" b="b"/>
                  <a:pathLst>
                    <a:path w="1005" h="581">
                      <a:moveTo>
                        <a:pt x="1005" y="15"/>
                      </a:moveTo>
                      <a:lnTo>
                        <a:pt x="1004" y="156"/>
                      </a:lnTo>
                      <a:lnTo>
                        <a:pt x="1003" y="298"/>
                      </a:lnTo>
                      <a:lnTo>
                        <a:pt x="1001" y="439"/>
                      </a:lnTo>
                      <a:lnTo>
                        <a:pt x="1000" y="581"/>
                      </a:lnTo>
                      <a:lnTo>
                        <a:pt x="1" y="567"/>
                      </a:ln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1005" y="15"/>
                      </a:lnTo>
                      <a:close/>
                    </a:path>
                  </a:pathLst>
                </a:custGeom>
                <a:solidFill>
                  <a:srgbClr val="7791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3" name="Freeform 28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384" cy="193"/>
                </a:xfrm>
                <a:custGeom>
                  <a:avLst/>
                  <a:gdLst/>
                  <a:ahLst/>
                  <a:cxnLst>
                    <a:cxn ang="0">
                      <a:pos x="956" y="15"/>
                    </a:cxn>
                    <a:cxn ang="0">
                      <a:pos x="955" y="156"/>
                    </a:cxn>
                    <a:cxn ang="0">
                      <a:pos x="953" y="297"/>
                    </a:cxn>
                    <a:cxn ang="0">
                      <a:pos x="951" y="439"/>
                    </a:cxn>
                    <a:cxn ang="0">
                      <a:pos x="949" y="580"/>
                    </a:cxn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956" y="15"/>
                    </a:cxn>
                  </a:cxnLst>
                  <a:rect l="0" t="0" r="r" b="b"/>
                  <a:pathLst>
                    <a:path w="956" h="580">
                      <a:moveTo>
                        <a:pt x="956" y="15"/>
                      </a:moveTo>
                      <a:lnTo>
                        <a:pt x="955" y="156"/>
                      </a:lnTo>
                      <a:lnTo>
                        <a:pt x="953" y="297"/>
                      </a:lnTo>
                      <a:lnTo>
                        <a:pt x="951" y="439"/>
                      </a:lnTo>
                      <a:lnTo>
                        <a:pt x="949" y="580"/>
                      </a:lnTo>
                      <a:lnTo>
                        <a:pt x="1" y="567"/>
                      </a:ln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956" y="15"/>
                      </a:lnTo>
                      <a:close/>
                    </a:path>
                  </a:pathLst>
                </a:custGeom>
                <a:solidFill>
                  <a:srgbClr val="829B9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4" name="Freeform 29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364" cy="193"/>
                </a:xfrm>
                <a:custGeom>
                  <a:avLst/>
                  <a:gdLst/>
                  <a:ahLst/>
                  <a:cxnLst>
                    <a:cxn ang="0">
                      <a:pos x="905" y="15"/>
                    </a:cxn>
                    <a:cxn ang="0">
                      <a:pos x="904" y="156"/>
                    </a:cxn>
                    <a:cxn ang="0">
                      <a:pos x="901" y="297"/>
                    </a:cxn>
                    <a:cxn ang="0">
                      <a:pos x="900" y="438"/>
                    </a:cxn>
                    <a:cxn ang="0">
                      <a:pos x="897" y="579"/>
                    </a:cxn>
                    <a:cxn ang="0">
                      <a:pos x="1" y="567"/>
                    </a:cxn>
                    <a:cxn ang="0">
                      <a:pos x="0" y="472"/>
                    </a:cxn>
                    <a:cxn ang="0">
                      <a:pos x="0" y="378"/>
                    </a:cxn>
                    <a:cxn ang="0">
                      <a:pos x="0" y="283"/>
                    </a:cxn>
                    <a:cxn ang="0">
                      <a:pos x="0" y="190"/>
                    </a:cxn>
                    <a:cxn ang="0">
                      <a:pos x="0" y="142"/>
                    </a:cxn>
                    <a:cxn ang="0">
                      <a:pos x="0" y="94"/>
                    </a:cxn>
                    <a:cxn ang="0">
                      <a:pos x="0" y="48"/>
                    </a:cxn>
                    <a:cxn ang="0">
                      <a:pos x="1" y="0"/>
                    </a:cxn>
                    <a:cxn ang="0">
                      <a:pos x="905" y="15"/>
                    </a:cxn>
                  </a:cxnLst>
                  <a:rect l="0" t="0" r="r" b="b"/>
                  <a:pathLst>
                    <a:path w="905" h="579">
                      <a:moveTo>
                        <a:pt x="905" y="15"/>
                      </a:moveTo>
                      <a:lnTo>
                        <a:pt x="904" y="156"/>
                      </a:lnTo>
                      <a:lnTo>
                        <a:pt x="901" y="297"/>
                      </a:lnTo>
                      <a:lnTo>
                        <a:pt x="900" y="438"/>
                      </a:lnTo>
                      <a:lnTo>
                        <a:pt x="897" y="579"/>
                      </a:lnTo>
                      <a:lnTo>
                        <a:pt x="1" y="567"/>
                      </a:lnTo>
                      <a:lnTo>
                        <a:pt x="0" y="472"/>
                      </a:lnTo>
                      <a:lnTo>
                        <a:pt x="0" y="378"/>
                      </a:lnTo>
                      <a:lnTo>
                        <a:pt x="0" y="283"/>
                      </a:lnTo>
                      <a:lnTo>
                        <a:pt x="0" y="190"/>
                      </a:lnTo>
                      <a:lnTo>
                        <a:pt x="0" y="142"/>
                      </a:lnTo>
                      <a:lnTo>
                        <a:pt x="0" y="94"/>
                      </a:lnTo>
                      <a:lnTo>
                        <a:pt x="0" y="48"/>
                      </a:lnTo>
                      <a:lnTo>
                        <a:pt x="1" y="0"/>
                      </a:lnTo>
                      <a:lnTo>
                        <a:pt x="905" y="15"/>
                      </a:lnTo>
                      <a:close/>
                    </a:path>
                  </a:pathLst>
                </a:custGeom>
                <a:solidFill>
                  <a:srgbClr val="89A3A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5" name="Freeform 30"/>
                <p:cNvSpPr>
                  <a:spLocks/>
                </p:cNvSpPr>
                <p:nvPr/>
              </p:nvSpPr>
              <p:spPr bwMode="auto">
                <a:xfrm>
                  <a:off x="1969" y="2509"/>
                  <a:ext cx="343" cy="193"/>
                </a:xfrm>
                <a:custGeom>
                  <a:avLst/>
                  <a:gdLst/>
                  <a:ahLst/>
                  <a:cxnLst>
                    <a:cxn ang="0">
                      <a:pos x="851" y="13"/>
                    </a:cxn>
                    <a:cxn ang="0">
                      <a:pos x="850" y="154"/>
                    </a:cxn>
                    <a:cxn ang="0">
                      <a:pos x="847" y="295"/>
                    </a:cxn>
                    <a:cxn ang="0">
                      <a:pos x="846" y="436"/>
                    </a:cxn>
                    <a:cxn ang="0">
                      <a:pos x="843" y="579"/>
                    </a:cxn>
                    <a:cxn ang="0">
                      <a:pos x="2" y="567"/>
                    </a:cxn>
                    <a:cxn ang="0">
                      <a:pos x="2" y="426"/>
                    </a:cxn>
                    <a:cxn ang="0">
                      <a:pos x="2" y="283"/>
                    </a:cxn>
                    <a:cxn ang="0">
                      <a:pos x="2" y="142"/>
                    </a:cxn>
                    <a:cxn ang="0">
                      <a:pos x="0" y="0"/>
                    </a:cxn>
                    <a:cxn ang="0">
                      <a:pos x="851" y="13"/>
                    </a:cxn>
                  </a:cxnLst>
                  <a:rect l="0" t="0" r="r" b="b"/>
                  <a:pathLst>
                    <a:path w="851" h="579">
                      <a:moveTo>
                        <a:pt x="851" y="13"/>
                      </a:moveTo>
                      <a:lnTo>
                        <a:pt x="850" y="154"/>
                      </a:lnTo>
                      <a:lnTo>
                        <a:pt x="847" y="295"/>
                      </a:lnTo>
                      <a:lnTo>
                        <a:pt x="846" y="436"/>
                      </a:lnTo>
                      <a:lnTo>
                        <a:pt x="843" y="579"/>
                      </a:lnTo>
                      <a:lnTo>
                        <a:pt x="2" y="567"/>
                      </a:lnTo>
                      <a:lnTo>
                        <a:pt x="2" y="426"/>
                      </a:lnTo>
                      <a:lnTo>
                        <a:pt x="2" y="283"/>
                      </a:lnTo>
                      <a:lnTo>
                        <a:pt x="2" y="142"/>
                      </a:lnTo>
                      <a:lnTo>
                        <a:pt x="0" y="0"/>
                      </a:lnTo>
                      <a:lnTo>
                        <a:pt x="851" y="13"/>
                      </a:lnTo>
                      <a:close/>
                    </a:path>
                  </a:pathLst>
                </a:custGeom>
                <a:solidFill>
                  <a:srgbClr val="8EA8A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6" name="Freeform 31"/>
                <p:cNvSpPr>
                  <a:spLocks/>
                </p:cNvSpPr>
                <p:nvPr/>
              </p:nvSpPr>
              <p:spPr bwMode="auto">
                <a:xfrm>
                  <a:off x="1971" y="2509"/>
                  <a:ext cx="320" cy="192"/>
                </a:xfrm>
                <a:custGeom>
                  <a:avLst/>
                  <a:gdLst/>
                  <a:ahLst/>
                  <a:cxnLst>
                    <a:cxn ang="0">
                      <a:pos x="792" y="11"/>
                    </a:cxn>
                    <a:cxn ang="0">
                      <a:pos x="791" y="152"/>
                    </a:cxn>
                    <a:cxn ang="0">
                      <a:pos x="788" y="293"/>
                    </a:cxn>
                    <a:cxn ang="0">
                      <a:pos x="787" y="435"/>
                    </a:cxn>
                    <a:cxn ang="0">
                      <a:pos x="784" y="576"/>
                    </a:cxn>
                    <a:cxn ang="0">
                      <a:pos x="1" y="566"/>
                    </a:cxn>
                    <a:cxn ang="0">
                      <a:pos x="0" y="425"/>
                    </a:cxn>
                    <a:cxn ang="0">
                      <a:pos x="0" y="282"/>
                    </a:cxn>
                    <a:cxn ang="0">
                      <a:pos x="0" y="141"/>
                    </a:cxn>
                    <a:cxn ang="0">
                      <a:pos x="0" y="0"/>
                    </a:cxn>
                    <a:cxn ang="0">
                      <a:pos x="792" y="11"/>
                    </a:cxn>
                  </a:cxnLst>
                  <a:rect l="0" t="0" r="r" b="b"/>
                  <a:pathLst>
                    <a:path w="792" h="576">
                      <a:moveTo>
                        <a:pt x="792" y="11"/>
                      </a:moveTo>
                      <a:lnTo>
                        <a:pt x="791" y="152"/>
                      </a:lnTo>
                      <a:lnTo>
                        <a:pt x="788" y="293"/>
                      </a:lnTo>
                      <a:lnTo>
                        <a:pt x="787" y="435"/>
                      </a:lnTo>
                      <a:lnTo>
                        <a:pt x="784" y="576"/>
                      </a:lnTo>
                      <a:lnTo>
                        <a:pt x="1" y="566"/>
                      </a:lnTo>
                      <a:lnTo>
                        <a:pt x="0" y="425"/>
                      </a:lnTo>
                      <a:lnTo>
                        <a:pt x="0" y="282"/>
                      </a:lnTo>
                      <a:lnTo>
                        <a:pt x="0" y="141"/>
                      </a:lnTo>
                      <a:lnTo>
                        <a:pt x="0" y="0"/>
                      </a:lnTo>
                      <a:lnTo>
                        <a:pt x="792" y="11"/>
                      </a:lnTo>
                      <a:close/>
                    </a:path>
                  </a:pathLst>
                </a:custGeom>
                <a:solidFill>
                  <a:srgbClr val="93ADA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7" name="Freeform 32"/>
                <p:cNvSpPr>
                  <a:spLocks/>
                </p:cNvSpPr>
                <p:nvPr/>
              </p:nvSpPr>
              <p:spPr bwMode="auto">
                <a:xfrm>
                  <a:off x="1973" y="2509"/>
                  <a:ext cx="297" cy="192"/>
                </a:xfrm>
                <a:custGeom>
                  <a:avLst/>
                  <a:gdLst/>
                  <a:ahLst/>
                  <a:cxnLst>
                    <a:cxn ang="0">
                      <a:pos x="738" y="11"/>
                    </a:cxn>
                    <a:cxn ang="0">
                      <a:pos x="736" y="152"/>
                    </a:cxn>
                    <a:cxn ang="0">
                      <a:pos x="733" y="293"/>
                    </a:cxn>
                    <a:cxn ang="0">
                      <a:pos x="732" y="434"/>
                    </a:cxn>
                    <a:cxn ang="0">
                      <a:pos x="729" y="576"/>
                    </a:cxn>
                    <a:cxn ang="0">
                      <a:pos x="3" y="566"/>
                    </a:cxn>
                    <a:cxn ang="0">
                      <a:pos x="2" y="425"/>
                    </a:cxn>
                    <a:cxn ang="0">
                      <a:pos x="2" y="282"/>
                    </a:cxn>
                    <a:cxn ang="0">
                      <a:pos x="2" y="141"/>
                    </a:cxn>
                    <a:cxn ang="0">
                      <a:pos x="0" y="0"/>
                    </a:cxn>
                    <a:cxn ang="0">
                      <a:pos x="738" y="11"/>
                    </a:cxn>
                  </a:cxnLst>
                  <a:rect l="0" t="0" r="r" b="b"/>
                  <a:pathLst>
                    <a:path w="738" h="576">
                      <a:moveTo>
                        <a:pt x="738" y="11"/>
                      </a:moveTo>
                      <a:lnTo>
                        <a:pt x="736" y="152"/>
                      </a:lnTo>
                      <a:lnTo>
                        <a:pt x="733" y="293"/>
                      </a:lnTo>
                      <a:lnTo>
                        <a:pt x="732" y="434"/>
                      </a:lnTo>
                      <a:lnTo>
                        <a:pt x="729" y="576"/>
                      </a:lnTo>
                      <a:lnTo>
                        <a:pt x="3" y="566"/>
                      </a:lnTo>
                      <a:lnTo>
                        <a:pt x="2" y="425"/>
                      </a:lnTo>
                      <a:lnTo>
                        <a:pt x="2" y="282"/>
                      </a:lnTo>
                      <a:lnTo>
                        <a:pt x="2" y="141"/>
                      </a:lnTo>
                      <a:lnTo>
                        <a:pt x="0" y="0"/>
                      </a:lnTo>
                      <a:lnTo>
                        <a:pt x="738" y="11"/>
                      </a:lnTo>
                      <a:close/>
                    </a:path>
                  </a:pathLst>
                </a:custGeom>
                <a:solidFill>
                  <a:srgbClr val="99B2B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8" name="Freeform 33"/>
                <p:cNvSpPr>
                  <a:spLocks/>
                </p:cNvSpPr>
                <p:nvPr/>
              </p:nvSpPr>
              <p:spPr bwMode="auto">
                <a:xfrm>
                  <a:off x="1975" y="2509"/>
                  <a:ext cx="273" cy="192"/>
                </a:xfrm>
                <a:custGeom>
                  <a:avLst/>
                  <a:gdLst/>
                  <a:ahLst/>
                  <a:cxnLst>
                    <a:cxn ang="0">
                      <a:pos x="679" y="10"/>
                    </a:cxn>
                    <a:cxn ang="0">
                      <a:pos x="678" y="151"/>
                    </a:cxn>
                    <a:cxn ang="0">
                      <a:pos x="675" y="292"/>
                    </a:cxn>
                    <a:cxn ang="0">
                      <a:pos x="674" y="434"/>
                    </a:cxn>
                    <a:cxn ang="0">
                      <a:pos x="671" y="575"/>
                    </a:cxn>
                    <a:cxn ang="0">
                      <a:pos x="1" y="566"/>
                    </a:cxn>
                    <a:cxn ang="0">
                      <a:pos x="0" y="425"/>
                    </a:cxn>
                    <a:cxn ang="0">
                      <a:pos x="0" y="282"/>
                    </a:cxn>
                    <a:cxn ang="0">
                      <a:pos x="0" y="141"/>
                    </a:cxn>
                    <a:cxn ang="0">
                      <a:pos x="0" y="0"/>
                    </a:cxn>
                    <a:cxn ang="0">
                      <a:pos x="679" y="10"/>
                    </a:cxn>
                  </a:cxnLst>
                  <a:rect l="0" t="0" r="r" b="b"/>
                  <a:pathLst>
                    <a:path w="679" h="575">
                      <a:moveTo>
                        <a:pt x="679" y="10"/>
                      </a:moveTo>
                      <a:lnTo>
                        <a:pt x="678" y="151"/>
                      </a:lnTo>
                      <a:lnTo>
                        <a:pt x="675" y="292"/>
                      </a:lnTo>
                      <a:lnTo>
                        <a:pt x="674" y="434"/>
                      </a:lnTo>
                      <a:lnTo>
                        <a:pt x="671" y="575"/>
                      </a:lnTo>
                      <a:lnTo>
                        <a:pt x="1" y="566"/>
                      </a:lnTo>
                      <a:lnTo>
                        <a:pt x="0" y="425"/>
                      </a:lnTo>
                      <a:lnTo>
                        <a:pt x="0" y="282"/>
                      </a:lnTo>
                      <a:lnTo>
                        <a:pt x="0" y="141"/>
                      </a:lnTo>
                      <a:lnTo>
                        <a:pt x="0" y="0"/>
                      </a:lnTo>
                      <a:lnTo>
                        <a:pt x="679" y="10"/>
                      </a:lnTo>
                      <a:close/>
                    </a:path>
                  </a:pathLst>
                </a:custGeom>
                <a:solidFill>
                  <a:srgbClr val="9E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59" name="Freeform 34"/>
                <p:cNvSpPr>
                  <a:spLocks/>
                </p:cNvSpPr>
                <p:nvPr/>
              </p:nvSpPr>
              <p:spPr bwMode="auto">
                <a:xfrm>
                  <a:off x="1976" y="2509"/>
                  <a:ext cx="252" cy="192"/>
                </a:xfrm>
                <a:custGeom>
                  <a:avLst/>
                  <a:gdLst/>
                  <a:ahLst/>
                  <a:cxnLst>
                    <a:cxn ang="0">
                      <a:pos x="624" y="10"/>
                    </a:cxn>
                    <a:cxn ang="0">
                      <a:pos x="623" y="151"/>
                    </a:cxn>
                    <a:cxn ang="0">
                      <a:pos x="620" y="292"/>
                    </a:cxn>
                    <a:cxn ang="0">
                      <a:pos x="619" y="434"/>
                    </a:cxn>
                    <a:cxn ang="0">
                      <a:pos x="616" y="575"/>
                    </a:cxn>
                    <a:cxn ang="0">
                      <a:pos x="1" y="566"/>
                    </a:cxn>
                    <a:cxn ang="0">
                      <a:pos x="0" y="425"/>
                    </a:cxn>
                    <a:cxn ang="0">
                      <a:pos x="0" y="282"/>
                    </a:cxn>
                    <a:cxn ang="0">
                      <a:pos x="0" y="141"/>
                    </a:cxn>
                    <a:cxn ang="0">
                      <a:pos x="0" y="0"/>
                    </a:cxn>
                    <a:cxn ang="0">
                      <a:pos x="624" y="10"/>
                    </a:cxn>
                  </a:cxnLst>
                  <a:rect l="0" t="0" r="r" b="b"/>
                  <a:pathLst>
                    <a:path w="624" h="575">
                      <a:moveTo>
                        <a:pt x="624" y="10"/>
                      </a:moveTo>
                      <a:lnTo>
                        <a:pt x="623" y="151"/>
                      </a:lnTo>
                      <a:lnTo>
                        <a:pt x="620" y="292"/>
                      </a:lnTo>
                      <a:lnTo>
                        <a:pt x="619" y="434"/>
                      </a:lnTo>
                      <a:lnTo>
                        <a:pt x="616" y="575"/>
                      </a:lnTo>
                      <a:lnTo>
                        <a:pt x="1" y="566"/>
                      </a:lnTo>
                      <a:lnTo>
                        <a:pt x="0" y="425"/>
                      </a:lnTo>
                      <a:lnTo>
                        <a:pt x="0" y="282"/>
                      </a:lnTo>
                      <a:lnTo>
                        <a:pt x="0" y="141"/>
                      </a:lnTo>
                      <a:lnTo>
                        <a:pt x="0" y="0"/>
                      </a:lnTo>
                      <a:lnTo>
                        <a:pt x="624" y="10"/>
                      </a:lnTo>
                      <a:close/>
                    </a:path>
                  </a:pathLst>
                </a:custGeom>
                <a:solidFill>
                  <a:srgbClr val="A3BC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0" name="Freeform 35"/>
                <p:cNvSpPr>
                  <a:spLocks/>
                </p:cNvSpPr>
                <p:nvPr/>
              </p:nvSpPr>
              <p:spPr bwMode="auto">
                <a:xfrm>
                  <a:off x="1977" y="2509"/>
                  <a:ext cx="231" cy="192"/>
                </a:xfrm>
                <a:custGeom>
                  <a:avLst/>
                  <a:gdLst/>
                  <a:ahLst/>
                  <a:cxnLst>
                    <a:cxn ang="0">
                      <a:pos x="572" y="8"/>
                    </a:cxn>
                    <a:cxn ang="0">
                      <a:pos x="570" y="149"/>
                    </a:cxn>
                    <a:cxn ang="0">
                      <a:pos x="568" y="290"/>
                    </a:cxn>
                    <a:cxn ang="0">
                      <a:pos x="566" y="433"/>
                    </a:cxn>
                    <a:cxn ang="0">
                      <a:pos x="564" y="574"/>
                    </a:cxn>
                    <a:cxn ang="0">
                      <a:pos x="3" y="566"/>
                    </a:cxn>
                    <a:cxn ang="0">
                      <a:pos x="2" y="425"/>
                    </a:cxn>
                    <a:cxn ang="0">
                      <a:pos x="2" y="284"/>
                    </a:cxn>
                    <a:cxn ang="0">
                      <a:pos x="2" y="141"/>
                    </a:cxn>
                    <a:cxn ang="0">
                      <a:pos x="0" y="0"/>
                    </a:cxn>
                    <a:cxn ang="0">
                      <a:pos x="572" y="8"/>
                    </a:cxn>
                  </a:cxnLst>
                  <a:rect l="0" t="0" r="r" b="b"/>
                  <a:pathLst>
                    <a:path w="572" h="574">
                      <a:moveTo>
                        <a:pt x="572" y="8"/>
                      </a:moveTo>
                      <a:lnTo>
                        <a:pt x="570" y="149"/>
                      </a:lnTo>
                      <a:lnTo>
                        <a:pt x="568" y="290"/>
                      </a:lnTo>
                      <a:lnTo>
                        <a:pt x="566" y="433"/>
                      </a:lnTo>
                      <a:lnTo>
                        <a:pt x="564" y="574"/>
                      </a:lnTo>
                      <a:lnTo>
                        <a:pt x="3" y="566"/>
                      </a:lnTo>
                      <a:lnTo>
                        <a:pt x="2" y="425"/>
                      </a:lnTo>
                      <a:lnTo>
                        <a:pt x="2" y="284"/>
                      </a:lnTo>
                      <a:lnTo>
                        <a:pt x="2" y="141"/>
                      </a:lnTo>
                      <a:lnTo>
                        <a:pt x="0" y="0"/>
                      </a:lnTo>
                      <a:lnTo>
                        <a:pt x="572" y="8"/>
                      </a:lnTo>
                      <a:close/>
                    </a:path>
                  </a:pathLst>
                </a:custGeom>
                <a:solidFill>
                  <a:srgbClr val="A5BFC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1" name="Freeform 36"/>
                <p:cNvSpPr>
                  <a:spLocks/>
                </p:cNvSpPr>
                <p:nvPr/>
              </p:nvSpPr>
              <p:spPr bwMode="auto">
                <a:xfrm>
                  <a:off x="1979" y="2509"/>
                  <a:ext cx="209" cy="191"/>
                </a:xfrm>
                <a:custGeom>
                  <a:avLst/>
                  <a:gdLst/>
                  <a:ahLst/>
                  <a:cxnLst>
                    <a:cxn ang="0">
                      <a:pos x="518" y="8"/>
                    </a:cxn>
                    <a:cxn ang="0">
                      <a:pos x="517" y="149"/>
                    </a:cxn>
                    <a:cxn ang="0">
                      <a:pos x="516" y="290"/>
                    </a:cxn>
                    <a:cxn ang="0">
                      <a:pos x="513" y="431"/>
                    </a:cxn>
                    <a:cxn ang="0">
                      <a:pos x="512" y="572"/>
                    </a:cxn>
                    <a:cxn ang="0">
                      <a:pos x="2" y="566"/>
                    </a:cxn>
                    <a:cxn ang="0">
                      <a:pos x="2" y="425"/>
                    </a:cxn>
                    <a:cxn ang="0">
                      <a:pos x="2" y="284"/>
                    </a:cxn>
                    <a:cxn ang="0">
                      <a:pos x="0" y="141"/>
                    </a:cxn>
                    <a:cxn ang="0">
                      <a:pos x="0" y="0"/>
                    </a:cxn>
                    <a:cxn ang="0">
                      <a:pos x="518" y="8"/>
                    </a:cxn>
                  </a:cxnLst>
                  <a:rect l="0" t="0" r="r" b="b"/>
                  <a:pathLst>
                    <a:path w="518" h="572">
                      <a:moveTo>
                        <a:pt x="518" y="8"/>
                      </a:moveTo>
                      <a:lnTo>
                        <a:pt x="517" y="149"/>
                      </a:lnTo>
                      <a:lnTo>
                        <a:pt x="516" y="290"/>
                      </a:lnTo>
                      <a:lnTo>
                        <a:pt x="513" y="431"/>
                      </a:lnTo>
                      <a:lnTo>
                        <a:pt x="512" y="572"/>
                      </a:lnTo>
                      <a:lnTo>
                        <a:pt x="2" y="566"/>
                      </a:lnTo>
                      <a:lnTo>
                        <a:pt x="2" y="425"/>
                      </a:lnTo>
                      <a:lnTo>
                        <a:pt x="2" y="284"/>
                      </a:lnTo>
                      <a:lnTo>
                        <a:pt x="0" y="141"/>
                      </a:lnTo>
                      <a:lnTo>
                        <a:pt x="0" y="0"/>
                      </a:lnTo>
                      <a:lnTo>
                        <a:pt x="518" y="8"/>
                      </a:lnTo>
                      <a:close/>
                    </a:path>
                  </a:pathLst>
                </a:custGeom>
                <a:solidFill>
                  <a:srgbClr val="AAC4C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2" name="Freeform 37"/>
                <p:cNvSpPr>
                  <a:spLocks/>
                </p:cNvSpPr>
                <p:nvPr/>
              </p:nvSpPr>
              <p:spPr bwMode="auto">
                <a:xfrm>
                  <a:off x="1981" y="2509"/>
                  <a:ext cx="189" cy="191"/>
                </a:xfrm>
                <a:custGeom>
                  <a:avLst/>
                  <a:gdLst/>
                  <a:ahLst/>
                  <a:cxnLst>
                    <a:cxn ang="0">
                      <a:pos x="468" y="7"/>
                    </a:cxn>
                    <a:cxn ang="0">
                      <a:pos x="466" y="148"/>
                    </a:cxn>
                    <a:cxn ang="0">
                      <a:pos x="465" y="289"/>
                    </a:cxn>
                    <a:cxn ang="0">
                      <a:pos x="462" y="431"/>
                    </a:cxn>
                    <a:cxn ang="0">
                      <a:pos x="461" y="572"/>
                    </a:cxn>
                    <a:cxn ang="0">
                      <a:pos x="2" y="566"/>
                    </a:cxn>
                    <a:cxn ang="0">
                      <a:pos x="0" y="425"/>
                    </a:cxn>
                    <a:cxn ang="0">
                      <a:pos x="0" y="284"/>
                    </a:cxn>
                    <a:cxn ang="0">
                      <a:pos x="0" y="143"/>
                    </a:cxn>
                    <a:cxn ang="0">
                      <a:pos x="0" y="0"/>
                    </a:cxn>
                    <a:cxn ang="0">
                      <a:pos x="468" y="7"/>
                    </a:cxn>
                  </a:cxnLst>
                  <a:rect l="0" t="0" r="r" b="b"/>
                  <a:pathLst>
                    <a:path w="468" h="572">
                      <a:moveTo>
                        <a:pt x="468" y="7"/>
                      </a:moveTo>
                      <a:lnTo>
                        <a:pt x="466" y="148"/>
                      </a:lnTo>
                      <a:lnTo>
                        <a:pt x="465" y="289"/>
                      </a:lnTo>
                      <a:lnTo>
                        <a:pt x="462" y="431"/>
                      </a:lnTo>
                      <a:lnTo>
                        <a:pt x="461" y="572"/>
                      </a:lnTo>
                      <a:lnTo>
                        <a:pt x="2" y="566"/>
                      </a:lnTo>
                      <a:lnTo>
                        <a:pt x="0" y="425"/>
                      </a:lnTo>
                      <a:lnTo>
                        <a:pt x="0" y="284"/>
                      </a:lnTo>
                      <a:lnTo>
                        <a:pt x="0" y="143"/>
                      </a:lnTo>
                      <a:lnTo>
                        <a:pt x="0" y="0"/>
                      </a:lnTo>
                      <a:lnTo>
                        <a:pt x="468" y="7"/>
                      </a:lnTo>
                      <a:close/>
                    </a:path>
                  </a:pathLst>
                </a:custGeom>
                <a:solidFill>
                  <a:srgbClr val="AFC9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3" name="Freeform 38"/>
                <p:cNvSpPr>
                  <a:spLocks/>
                </p:cNvSpPr>
                <p:nvPr/>
              </p:nvSpPr>
              <p:spPr bwMode="auto">
                <a:xfrm>
                  <a:off x="1982" y="2509"/>
                  <a:ext cx="168" cy="191"/>
                </a:xfrm>
                <a:custGeom>
                  <a:avLst/>
                  <a:gdLst/>
                  <a:ahLst/>
                  <a:cxnLst>
                    <a:cxn ang="0">
                      <a:pos x="419" y="7"/>
                    </a:cxn>
                    <a:cxn ang="0">
                      <a:pos x="418" y="148"/>
                    </a:cxn>
                    <a:cxn ang="0">
                      <a:pos x="417" y="289"/>
                    </a:cxn>
                    <a:cxn ang="0">
                      <a:pos x="415" y="431"/>
                    </a:cxn>
                    <a:cxn ang="0">
                      <a:pos x="414" y="572"/>
                    </a:cxn>
                    <a:cxn ang="0">
                      <a:pos x="1" y="566"/>
                    </a:cxn>
                    <a:cxn ang="0">
                      <a:pos x="0" y="425"/>
                    </a:cxn>
                    <a:cxn ang="0">
                      <a:pos x="0" y="284"/>
                    </a:cxn>
                    <a:cxn ang="0">
                      <a:pos x="0" y="143"/>
                    </a:cxn>
                    <a:cxn ang="0">
                      <a:pos x="0" y="0"/>
                    </a:cxn>
                    <a:cxn ang="0">
                      <a:pos x="419" y="7"/>
                    </a:cxn>
                  </a:cxnLst>
                  <a:rect l="0" t="0" r="r" b="b"/>
                  <a:pathLst>
                    <a:path w="419" h="572">
                      <a:moveTo>
                        <a:pt x="419" y="7"/>
                      </a:moveTo>
                      <a:lnTo>
                        <a:pt x="418" y="148"/>
                      </a:lnTo>
                      <a:lnTo>
                        <a:pt x="417" y="289"/>
                      </a:lnTo>
                      <a:lnTo>
                        <a:pt x="415" y="431"/>
                      </a:lnTo>
                      <a:lnTo>
                        <a:pt x="414" y="572"/>
                      </a:lnTo>
                      <a:lnTo>
                        <a:pt x="1" y="566"/>
                      </a:lnTo>
                      <a:lnTo>
                        <a:pt x="0" y="425"/>
                      </a:lnTo>
                      <a:lnTo>
                        <a:pt x="0" y="284"/>
                      </a:lnTo>
                      <a:lnTo>
                        <a:pt x="0" y="143"/>
                      </a:lnTo>
                      <a:lnTo>
                        <a:pt x="0" y="0"/>
                      </a:lnTo>
                      <a:lnTo>
                        <a:pt x="419" y="7"/>
                      </a:lnTo>
                      <a:close/>
                    </a:path>
                  </a:pathLst>
                </a:custGeom>
                <a:solidFill>
                  <a:srgbClr val="B5CED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4" name="Freeform 39"/>
                <p:cNvSpPr>
                  <a:spLocks/>
                </p:cNvSpPr>
                <p:nvPr/>
              </p:nvSpPr>
              <p:spPr bwMode="auto">
                <a:xfrm>
                  <a:off x="1983" y="2509"/>
                  <a:ext cx="152" cy="191"/>
                </a:xfrm>
                <a:custGeom>
                  <a:avLst/>
                  <a:gdLst/>
                  <a:ahLst/>
                  <a:cxnLst>
                    <a:cxn ang="0">
                      <a:pos x="375" y="6"/>
                    </a:cxn>
                    <a:cxn ang="0">
                      <a:pos x="374" y="147"/>
                    </a:cxn>
                    <a:cxn ang="0">
                      <a:pos x="373" y="289"/>
                    </a:cxn>
                    <a:cxn ang="0">
                      <a:pos x="371" y="430"/>
                    </a:cxn>
                    <a:cxn ang="0">
                      <a:pos x="370" y="571"/>
                    </a:cxn>
                    <a:cxn ang="0">
                      <a:pos x="1" y="566"/>
                    </a:cxn>
                    <a:cxn ang="0">
                      <a:pos x="1" y="425"/>
                    </a:cxn>
                    <a:cxn ang="0">
                      <a:pos x="1" y="284"/>
                    </a:cxn>
                    <a:cxn ang="0">
                      <a:pos x="0" y="143"/>
                    </a:cxn>
                    <a:cxn ang="0">
                      <a:pos x="0" y="0"/>
                    </a:cxn>
                    <a:cxn ang="0">
                      <a:pos x="375" y="6"/>
                    </a:cxn>
                  </a:cxnLst>
                  <a:rect l="0" t="0" r="r" b="b"/>
                  <a:pathLst>
                    <a:path w="375" h="571">
                      <a:moveTo>
                        <a:pt x="375" y="6"/>
                      </a:moveTo>
                      <a:lnTo>
                        <a:pt x="374" y="147"/>
                      </a:lnTo>
                      <a:lnTo>
                        <a:pt x="373" y="289"/>
                      </a:lnTo>
                      <a:lnTo>
                        <a:pt x="371" y="430"/>
                      </a:lnTo>
                      <a:lnTo>
                        <a:pt x="370" y="571"/>
                      </a:lnTo>
                      <a:lnTo>
                        <a:pt x="1" y="566"/>
                      </a:lnTo>
                      <a:lnTo>
                        <a:pt x="1" y="425"/>
                      </a:lnTo>
                      <a:lnTo>
                        <a:pt x="1" y="284"/>
                      </a:lnTo>
                      <a:lnTo>
                        <a:pt x="0" y="143"/>
                      </a:lnTo>
                      <a:lnTo>
                        <a:pt x="0" y="0"/>
                      </a:lnTo>
                      <a:lnTo>
                        <a:pt x="375" y="6"/>
                      </a:lnTo>
                      <a:close/>
                    </a:path>
                  </a:pathLst>
                </a:custGeom>
                <a:solidFill>
                  <a:srgbClr val="BAD3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5" name="Freeform 40"/>
                <p:cNvSpPr>
                  <a:spLocks/>
                </p:cNvSpPr>
                <p:nvPr/>
              </p:nvSpPr>
              <p:spPr bwMode="auto">
                <a:xfrm>
                  <a:off x="1983" y="2509"/>
                  <a:ext cx="135" cy="191"/>
                </a:xfrm>
                <a:custGeom>
                  <a:avLst/>
                  <a:gdLst/>
                  <a:ahLst/>
                  <a:cxnLst>
                    <a:cxn ang="0">
                      <a:pos x="333" y="4"/>
                    </a:cxn>
                    <a:cxn ang="0">
                      <a:pos x="332" y="147"/>
                    </a:cxn>
                    <a:cxn ang="0">
                      <a:pos x="332" y="289"/>
                    </a:cxn>
                    <a:cxn ang="0">
                      <a:pos x="331" y="430"/>
                    </a:cxn>
                    <a:cxn ang="0">
                      <a:pos x="329" y="571"/>
                    </a:cxn>
                    <a:cxn ang="0">
                      <a:pos x="2" y="566"/>
                    </a:cxn>
                    <a:cxn ang="0">
                      <a:pos x="0" y="425"/>
                    </a:cxn>
                    <a:cxn ang="0">
                      <a:pos x="0" y="284"/>
                    </a:cxn>
                    <a:cxn ang="0">
                      <a:pos x="0" y="143"/>
                    </a:cxn>
                    <a:cxn ang="0">
                      <a:pos x="0" y="0"/>
                    </a:cxn>
                    <a:cxn ang="0">
                      <a:pos x="333" y="4"/>
                    </a:cxn>
                  </a:cxnLst>
                  <a:rect l="0" t="0" r="r" b="b"/>
                  <a:pathLst>
                    <a:path w="333" h="571">
                      <a:moveTo>
                        <a:pt x="333" y="4"/>
                      </a:moveTo>
                      <a:lnTo>
                        <a:pt x="332" y="147"/>
                      </a:lnTo>
                      <a:lnTo>
                        <a:pt x="332" y="289"/>
                      </a:lnTo>
                      <a:lnTo>
                        <a:pt x="331" y="430"/>
                      </a:lnTo>
                      <a:lnTo>
                        <a:pt x="329" y="571"/>
                      </a:lnTo>
                      <a:lnTo>
                        <a:pt x="2" y="566"/>
                      </a:lnTo>
                      <a:lnTo>
                        <a:pt x="0" y="425"/>
                      </a:lnTo>
                      <a:lnTo>
                        <a:pt x="0" y="284"/>
                      </a:lnTo>
                      <a:lnTo>
                        <a:pt x="0" y="143"/>
                      </a:lnTo>
                      <a:lnTo>
                        <a:pt x="0" y="0"/>
                      </a:lnTo>
                      <a:lnTo>
                        <a:pt x="333" y="4"/>
                      </a:lnTo>
                      <a:close/>
                    </a:path>
                  </a:pathLst>
                </a:custGeom>
                <a:solidFill>
                  <a:srgbClr val="BCD6D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6" name="Freeform 41"/>
                <p:cNvSpPr>
                  <a:spLocks/>
                </p:cNvSpPr>
                <p:nvPr/>
              </p:nvSpPr>
              <p:spPr bwMode="auto">
                <a:xfrm>
                  <a:off x="1881" y="2615"/>
                  <a:ext cx="168" cy="7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4"/>
                    </a:cxn>
                    <a:cxn ang="0">
                      <a:pos x="412" y="208"/>
                    </a:cxn>
                    <a:cxn ang="0">
                      <a:pos x="417" y="2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17" h="208">
                      <a:moveTo>
                        <a:pt x="0" y="0"/>
                      </a:moveTo>
                      <a:lnTo>
                        <a:pt x="0" y="184"/>
                      </a:lnTo>
                      <a:lnTo>
                        <a:pt x="412" y="208"/>
                      </a:lnTo>
                      <a:lnTo>
                        <a:pt x="417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851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7" name="Freeform 42"/>
                <p:cNvSpPr>
                  <a:spLocks/>
                </p:cNvSpPr>
                <p:nvPr/>
              </p:nvSpPr>
              <p:spPr bwMode="auto">
                <a:xfrm>
                  <a:off x="2342" y="2510"/>
                  <a:ext cx="269" cy="41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0" y="122"/>
                    </a:cxn>
                    <a:cxn ang="0">
                      <a:pos x="666" y="117"/>
                    </a:cxn>
                    <a:cxn ang="0">
                      <a:pos x="657" y="0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666" h="122">
                      <a:moveTo>
                        <a:pt x="0" y="15"/>
                      </a:moveTo>
                      <a:lnTo>
                        <a:pt x="0" y="122"/>
                      </a:lnTo>
                      <a:lnTo>
                        <a:pt x="666" y="117"/>
                      </a:lnTo>
                      <a:lnTo>
                        <a:pt x="657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1C353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8" name="Freeform 43"/>
                <p:cNvSpPr>
                  <a:spLocks/>
                </p:cNvSpPr>
                <p:nvPr/>
              </p:nvSpPr>
              <p:spPr bwMode="auto">
                <a:xfrm>
                  <a:off x="2607" y="2510"/>
                  <a:ext cx="138" cy="46"/>
                </a:xfrm>
                <a:custGeom>
                  <a:avLst/>
                  <a:gdLst/>
                  <a:ahLst/>
                  <a:cxnLst>
                    <a:cxn ang="0">
                      <a:pos x="341" y="28"/>
                    </a:cxn>
                    <a:cxn ang="0">
                      <a:pos x="341" y="137"/>
                    </a:cxn>
                    <a:cxn ang="0">
                      <a:pos x="2" y="109"/>
                    </a:cxn>
                    <a:cxn ang="0">
                      <a:pos x="0" y="0"/>
                    </a:cxn>
                    <a:cxn ang="0">
                      <a:pos x="341" y="28"/>
                    </a:cxn>
                  </a:cxnLst>
                  <a:rect l="0" t="0" r="r" b="b"/>
                  <a:pathLst>
                    <a:path w="341" h="137">
                      <a:moveTo>
                        <a:pt x="341" y="28"/>
                      </a:moveTo>
                      <a:lnTo>
                        <a:pt x="341" y="137"/>
                      </a:lnTo>
                      <a:lnTo>
                        <a:pt x="2" y="109"/>
                      </a:lnTo>
                      <a:lnTo>
                        <a:pt x="0" y="0"/>
                      </a:lnTo>
                      <a:lnTo>
                        <a:pt x="341" y="28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69" name="Freeform 44"/>
                <p:cNvSpPr>
                  <a:spLocks/>
                </p:cNvSpPr>
                <p:nvPr/>
              </p:nvSpPr>
              <p:spPr bwMode="auto">
                <a:xfrm>
                  <a:off x="2293" y="2532"/>
                  <a:ext cx="303" cy="259"/>
                </a:xfrm>
                <a:custGeom>
                  <a:avLst/>
                  <a:gdLst/>
                  <a:ahLst/>
                  <a:cxnLst>
                    <a:cxn ang="0">
                      <a:pos x="755" y="0"/>
                    </a:cxn>
                    <a:cxn ang="0">
                      <a:pos x="0" y="10"/>
                    </a:cxn>
                    <a:cxn ang="0">
                      <a:pos x="0" y="745"/>
                    </a:cxn>
                    <a:cxn ang="0">
                      <a:pos x="755" y="777"/>
                    </a:cxn>
                    <a:cxn ang="0">
                      <a:pos x="755" y="0"/>
                    </a:cxn>
                  </a:cxnLst>
                  <a:rect l="0" t="0" r="r" b="b"/>
                  <a:pathLst>
                    <a:path w="755" h="777">
                      <a:moveTo>
                        <a:pt x="755" y="0"/>
                      </a:moveTo>
                      <a:lnTo>
                        <a:pt x="0" y="10"/>
                      </a:lnTo>
                      <a:lnTo>
                        <a:pt x="0" y="745"/>
                      </a:lnTo>
                      <a:lnTo>
                        <a:pt x="755" y="777"/>
                      </a:lnTo>
                      <a:lnTo>
                        <a:pt x="755" y="0"/>
                      </a:lnTo>
                      <a:close/>
                    </a:path>
                  </a:pathLst>
                </a:custGeom>
                <a:solidFill>
                  <a:srgbClr val="8CA5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0" name="Freeform 45"/>
                <p:cNvSpPr>
                  <a:spLocks/>
                </p:cNvSpPr>
                <p:nvPr/>
              </p:nvSpPr>
              <p:spPr bwMode="auto">
                <a:xfrm>
                  <a:off x="2300" y="2538"/>
                  <a:ext cx="289" cy="263"/>
                </a:xfrm>
                <a:custGeom>
                  <a:avLst/>
                  <a:gdLst/>
                  <a:ahLst/>
                  <a:cxnLst>
                    <a:cxn ang="0">
                      <a:pos x="718" y="0"/>
                    </a:cxn>
                    <a:cxn ang="0">
                      <a:pos x="0" y="12"/>
                    </a:cxn>
                    <a:cxn ang="0">
                      <a:pos x="0" y="755"/>
                    </a:cxn>
                    <a:cxn ang="0">
                      <a:pos x="718" y="788"/>
                    </a:cxn>
                    <a:cxn ang="0">
                      <a:pos x="718" y="0"/>
                    </a:cxn>
                  </a:cxnLst>
                  <a:rect l="0" t="0" r="r" b="b"/>
                  <a:pathLst>
                    <a:path w="718" h="788">
                      <a:moveTo>
                        <a:pt x="718" y="0"/>
                      </a:moveTo>
                      <a:lnTo>
                        <a:pt x="0" y="12"/>
                      </a:lnTo>
                      <a:lnTo>
                        <a:pt x="0" y="755"/>
                      </a:lnTo>
                      <a:lnTo>
                        <a:pt x="718" y="788"/>
                      </a:lnTo>
                      <a:lnTo>
                        <a:pt x="718" y="0"/>
                      </a:lnTo>
                      <a:close/>
                    </a:path>
                  </a:pathLst>
                </a:custGeom>
                <a:solidFill>
                  <a:srgbClr val="AAC4C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1" name="Freeform 46"/>
                <p:cNvSpPr>
                  <a:spLocks/>
                </p:cNvSpPr>
                <p:nvPr/>
              </p:nvSpPr>
              <p:spPr bwMode="auto">
                <a:xfrm>
                  <a:off x="2188" y="2623"/>
                  <a:ext cx="40" cy="62"/>
                </a:xfrm>
                <a:custGeom>
                  <a:avLst/>
                  <a:gdLst/>
                  <a:ahLst/>
                  <a:cxnLst>
                    <a:cxn ang="0">
                      <a:pos x="99" y="1"/>
                    </a:cxn>
                    <a:cxn ang="0">
                      <a:pos x="99" y="183"/>
                    </a:cxn>
                    <a:cxn ang="0">
                      <a:pos x="0" y="186"/>
                    </a:cxn>
                    <a:cxn ang="0">
                      <a:pos x="0" y="0"/>
                    </a:cxn>
                    <a:cxn ang="0">
                      <a:pos x="99" y="1"/>
                    </a:cxn>
                  </a:cxnLst>
                  <a:rect l="0" t="0" r="r" b="b"/>
                  <a:pathLst>
                    <a:path w="99" h="186">
                      <a:moveTo>
                        <a:pt x="99" y="1"/>
                      </a:moveTo>
                      <a:lnTo>
                        <a:pt x="99" y="183"/>
                      </a:lnTo>
                      <a:lnTo>
                        <a:pt x="0" y="186"/>
                      </a:lnTo>
                      <a:lnTo>
                        <a:pt x="0" y="0"/>
                      </a:lnTo>
                      <a:lnTo>
                        <a:pt x="99" y="1"/>
                      </a:lnTo>
                      <a:close/>
                    </a:path>
                  </a:pathLst>
                </a:custGeom>
                <a:solidFill>
                  <a:srgbClr val="7791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2" name="Freeform 47"/>
                <p:cNvSpPr>
                  <a:spLocks/>
                </p:cNvSpPr>
                <p:nvPr/>
              </p:nvSpPr>
              <p:spPr bwMode="auto">
                <a:xfrm>
                  <a:off x="2191" y="2629"/>
                  <a:ext cx="33" cy="50"/>
                </a:xfrm>
                <a:custGeom>
                  <a:avLst/>
                  <a:gdLst/>
                  <a:ahLst/>
                  <a:cxnLst>
                    <a:cxn ang="0">
                      <a:pos x="80" y="1"/>
                    </a:cxn>
                    <a:cxn ang="0">
                      <a:pos x="80" y="150"/>
                    </a:cxn>
                    <a:cxn ang="0">
                      <a:pos x="0" y="152"/>
                    </a:cxn>
                    <a:cxn ang="0">
                      <a:pos x="0" y="0"/>
                    </a:cxn>
                    <a:cxn ang="0">
                      <a:pos x="80" y="1"/>
                    </a:cxn>
                  </a:cxnLst>
                  <a:rect l="0" t="0" r="r" b="b"/>
                  <a:pathLst>
                    <a:path w="80" h="152">
                      <a:moveTo>
                        <a:pt x="80" y="1"/>
                      </a:moveTo>
                      <a:lnTo>
                        <a:pt x="80" y="150"/>
                      </a:lnTo>
                      <a:lnTo>
                        <a:pt x="0" y="152"/>
                      </a:lnTo>
                      <a:lnTo>
                        <a:pt x="0" y="0"/>
                      </a:lnTo>
                      <a:lnTo>
                        <a:pt x="80" y="1"/>
                      </a:lnTo>
                      <a:close/>
                    </a:path>
                  </a:pathLst>
                </a:custGeom>
                <a:solidFill>
                  <a:srgbClr val="96AF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3" name="Freeform 48"/>
                <p:cNvSpPr>
                  <a:spLocks/>
                </p:cNvSpPr>
                <p:nvPr/>
              </p:nvSpPr>
              <p:spPr bwMode="auto">
                <a:xfrm>
                  <a:off x="1698" y="2615"/>
                  <a:ext cx="183" cy="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72"/>
                    </a:cxn>
                    <a:cxn ang="0">
                      <a:pos x="454" y="184"/>
                    </a:cxn>
                    <a:cxn ang="0">
                      <a:pos x="45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4" h="184">
                      <a:moveTo>
                        <a:pt x="0" y="0"/>
                      </a:moveTo>
                      <a:lnTo>
                        <a:pt x="0" y="172"/>
                      </a:lnTo>
                      <a:lnTo>
                        <a:pt x="454" y="184"/>
                      </a:lnTo>
                      <a:lnTo>
                        <a:pt x="45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91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4" name="Freeform 49"/>
                <p:cNvSpPr>
                  <a:spLocks/>
                </p:cNvSpPr>
                <p:nvPr/>
              </p:nvSpPr>
              <p:spPr bwMode="auto">
                <a:xfrm>
                  <a:off x="1703" y="2617"/>
                  <a:ext cx="174" cy="5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64"/>
                    </a:cxn>
                    <a:cxn ang="0">
                      <a:pos x="432" y="174"/>
                    </a:cxn>
                    <a:cxn ang="0">
                      <a:pos x="432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32" h="174">
                      <a:moveTo>
                        <a:pt x="0" y="0"/>
                      </a:moveTo>
                      <a:lnTo>
                        <a:pt x="0" y="164"/>
                      </a:lnTo>
                      <a:lnTo>
                        <a:pt x="432" y="174"/>
                      </a:lnTo>
                      <a:lnTo>
                        <a:pt x="432" y="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AFB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5" name="Freeform 50"/>
                <p:cNvSpPr>
                  <a:spLocks/>
                </p:cNvSpPr>
                <p:nvPr/>
              </p:nvSpPr>
              <p:spPr bwMode="auto">
                <a:xfrm>
                  <a:off x="1674" y="2672"/>
                  <a:ext cx="330" cy="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68"/>
                    </a:cxn>
                    <a:cxn ang="0">
                      <a:pos x="817" y="189"/>
                    </a:cxn>
                    <a:cxn ang="0">
                      <a:pos x="817" y="18"/>
                    </a:cxn>
                    <a:cxn ang="0">
                      <a:pos x="808" y="18"/>
                    </a:cxn>
                    <a:cxn ang="0">
                      <a:pos x="782" y="16"/>
                    </a:cxn>
                    <a:cxn ang="0">
                      <a:pos x="740" y="16"/>
                    </a:cxn>
                    <a:cxn ang="0">
                      <a:pos x="687" y="15"/>
                    </a:cxn>
                    <a:cxn ang="0">
                      <a:pos x="624" y="14"/>
                    </a:cxn>
                    <a:cxn ang="0">
                      <a:pos x="555" y="12"/>
                    </a:cxn>
                    <a:cxn ang="0">
                      <a:pos x="479" y="11"/>
                    </a:cxn>
                    <a:cxn ang="0">
                      <a:pos x="403" y="8"/>
                    </a:cxn>
                    <a:cxn ang="0">
                      <a:pos x="326" y="7"/>
                    </a:cxn>
                    <a:cxn ang="0">
                      <a:pos x="251" y="6"/>
                    </a:cxn>
                    <a:cxn ang="0">
                      <a:pos x="182" y="4"/>
                    </a:cxn>
                    <a:cxn ang="0">
                      <a:pos x="121" y="3"/>
                    </a:cxn>
                    <a:cxn ang="0">
                      <a:pos x="69" y="2"/>
                    </a:cxn>
                    <a:cxn ang="0">
                      <a:pos x="30" y="2"/>
                    </a:cxn>
                    <a:cxn ang="0">
                      <a:pos x="6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17" h="189">
                      <a:moveTo>
                        <a:pt x="0" y="0"/>
                      </a:moveTo>
                      <a:lnTo>
                        <a:pt x="0" y="168"/>
                      </a:lnTo>
                      <a:lnTo>
                        <a:pt x="817" y="189"/>
                      </a:lnTo>
                      <a:lnTo>
                        <a:pt x="817" y="18"/>
                      </a:lnTo>
                      <a:lnTo>
                        <a:pt x="808" y="18"/>
                      </a:lnTo>
                      <a:lnTo>
                        <a:pt x="782" y="16"/>
                      </a:lnTo>
                      <a:lnTo>
                        <a:pt x="740" y="16"/>
                      </a:lnTo>
                      <a:lnTo>
                        <a:pt x="687" y="15"/>
                      </a:lnTo>
                      <a:lnTo>
                        <a:pt x="624" y="14"/>
                      </a:lnTo>
                      <a:lnTo>
                        <a:pt x="555" y="12"/>
                      </a:lnTo>
                      <a:lnTo>
                        <a:pt x="479" y="11"/>
                      </a:lnTo>
                      <a:lnTo>
                        <a:pt x="403" y="8"/>
                      </a:lnTo>
                      <a:lnTo>
                        <a:pt x="326" y="7"/>
                      </a:lnTo>
                      <a:lnTo>
                        <a:pt x="251" y="6"/>
                      </a:lnTo>
                      <a:lnTo>
                        <a:pt x="182" y="4"/>
                      </a:lnTo>
                      <a:lnTo>
                        <a:pt x="121" y="3"/>
                      </a:lnTo>
                      <a:lnTo>
                        <a:pt x="69" y="2"/>
                      </a:lnTo>
                      <a:lnTo>
                        <a:pt x="30" y="2"/>
                      </a:lnTo>
                      <a:lnTo>
                        <a:pt x="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91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6" name="Freeform 51"/>
                <p:cNvSpPr>
                  <a:spLocks/>
                </p:cNvSpPr>
                <p:nvPr/>
              </p:nvSpPr>
              <p:spPr bwMode="auto">
                <a:xfrm>
                  <a:off x="1682" y="2677"/>
                  <a:ext cx="315" cy="5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49"/>
                    </a:cxn>
                    <a:cxn ang="0">
                      <a:pos x="778" y="170"/>
                    </a:cxn>
                    <a:cxn ang="0">
                      <a:pos x="778" y="17"/>
                    </a:cxn>
                    <a:cxn ang="0">
                      <a:pos x="769" y="17"/>
                    </a:cxn>
                    <a:cxn ang="0">
                      <a:pos x="743" y="16"/>
                    </a:cxn>
                    <a:cxn ang="0">
                      <a:pos x="705" y="16"/>
                    </a:cxn>
                    <a:cxn ang="0">
                      <a:pos x="654" y="15"/>
                    </a:cxn>
                    <a:cxn ang="0">
                      <a:pos x="594" y="13"/>
                    </a:cxn>
                    <a:cxn ang="0">
                      <a:pos x="527" y="12"/>
                    </a:cxn>
                    <a:cxn ang="0">
                      <a:pos x="457" y="11"/>
                    </a:cxn>
                    <a:cxn ang="0">
                      <a:pos x="384" y="8"/>
                    </a:cxn>
                    <a:cxn ang="0">
                      <a:pos x="310" y="7"/>
                    </a:cxn>
                    <a:cxn ang="0">
                      <a:pos x="240" y="5"/>
                    </a:cxn>
                    <a:cxn ang="0">
                      <a:pos x="174" y="4"/>
                    </a:cxn>
                    <a:cxn ang="0">
                      <a:pos x="116" y="3"/>
                    </a:cxn>
                    <a:cxn ang="0">
                      <a:pos x="67" y="1"/>
                    </a:cxn>
                    <a:cxn ang="0">
                      <a:pos x="29" y="1"/>
                    </a:cxn>
                    <a:cxn ang="0">
                      <a:pos x="7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78" h="170">
                      <a:moveTo>
                        <a:pt x="0" y="0"/>
                      </a:moveTo>
                      <a:lnTo>
                        <a:pt x="0" y="149"/>
                      </a:lnTo>
                      <a:lnTo>
                        <a:pt x="778" y="170"/>
                      </a:lnTo>
                      <a:lnTo>
                        <a:pt x="778" y="17"/>
                      </a:lnTo>
                      <a:lnTo>
                        <a:pt x="769" y="17"/>
                      </a:lnTo>
                      <a:lnTo>
                        <a:pt x="743" y="16"/>
                      </a:lnTo>
                      <a:lnTo>
                        <a:pt x="705" y="16"/>
                      </a:lnTo>
                      <a:lnTo>
                        <a:pt x="654" y="15"/>
                      </a:lnTo>
                      <a:lnTo>
                        <a:pt x="594" y="13"/>
                      </a:lnTo>
                      <a:lnTo>
                        <a:pt x="527" y="12"/>
                      </a:lnTo>
                      <a:lnTo>
                        <a:pt x="457" y="11"/>
                      </a:lnTo>
                      <a:lnTo>
                        <a:pt x="384" y="8"/>
                      </a:lnTo>
                      <a:lnTo>
                        <a:pt x="310" y="7"/>
                      </a:lnTo>
                      <a:lnTo>
                        <a:pt x="240" y="5"/>
                      </a:lnTo>
                      <a:lnTo>
                        <a:pt x="174" y="4"/>
                      </a:lnTo>
                      <a:lnTo>
                        <a:pt x="116" y="3"/>
                      </a:lnTo>
                      <a:lnTo>
                        <a:pt x="67" y="1"/>
                      </a:lnTo>
                      <a:lnTo>
                        <a:pt x="29" y="1"/>
                      </a:lnTo>
                      <a:lnTo>
                        <a:pt x="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BB5B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7" name="Freeform 52"/>
                <p:cNvSpPr>
                  <a:spLocks/>
                </p:cNvSpPr>
                <p:nvPr/>
              </p:nvSpPr>
              <p:spPr bwMode="auto">
                <a:xfrm>
                  <a:off x="1715" y="2687"/>
                  <a:ext cx="105" cy="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60" y="7"/>
                    </a:cxn>
                    <a:cxn ang="0">
                      <a:pos x="260" y="51"/>
                    </a:cxn>
                    <a:cxn ang="0">
                      <a:pos x="0" y="4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60" h="51">
                      <a:moveTo>
                        <a:pt x="0" y="0"/>
                      </a:moveTo>
                      <a:lnTo>
                        <a:pt x="260" y="7"/>
                      </a:lnTo>
                      <a:lnTo>
                        <a:pt x="260" y="51"/>
                      </a:lnTo>
                      <a:lnTo>
                        <a:pt x="0" y="4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8" name="Freeform 53"/>
                <p:cNvSpPr>
                  <a:spLocks/>
                </p:cNvSpPr>
                <p:nvPr/>
              </p:nvSpPr>
              <p:spPr bwMode="auto">
                <a:xfrm>
                  <a:off x="1719" y="2689"/>
                  <a:ext cx="98" cy="1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4" y="6"/>
                    </a:cxn>
                    <a:cxn ang="0">
                      <a:pos x="244" y="36"/>
                    </a:cxn>
                    <a:cxn ang="0">
                      <a:pos x="0" y="3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44" h="36">
                      <a:moveTo>
                        <a:pt x="0" y="0"/>
                      </a:moveTo>
                      <a:lnTo>
                        <a:pt x="244" y="6"/>
                      </a:lnTo>
                      <a:lnTo>
                        <a:pt x="244" y="36"/>
                      </a:lnTo>
                      <a:lnTo>
                        <a:pt x="0" y="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79" name="Freeform 54"/>
                <p:cNvSpPr>
                  <a:spLocks/>
                </p:cNvSpPr>
                <p:nvPr/>
              </p:nvSpPr>
              <p:spPr bwMode="auto">
                <a:xfrm>
                  <a:off x="1843" y="2689"/>
                  <a:ext cx="104" cy="17"/>
                </a:xfrm>
                <a:custGeom>
                  <a:avLst/>
                  <a:gdLst/>
                  <a:ahLst/>
                  <a:cxnLst>
                    <a:cxn ang="0">
                      <a:pos x="260" y="6"/>
                    </a:cxn>
                    <a:cxn ang="0">
                      <a:pos x="0" y="0"/>
                    </a:cxn>
                    <a:cxn ang="0">
                      <a:pos x="0" y="44"/>
                    </a:cxn>
                    <a:cxn ang="0">
                      <a:pos x="260" y="51"/>
                    </a:cxn>
                    <a:cxn ang="0">
                      <a:pos x="260" y="6"/>
                    </a:cxn>
                  </a:cxnLst>
                  <a:rect l="0" t="0" r="r" b="b"/>
                  <a:pathLst>
                    <a:path w="260" h="51">
                      <a:moveTo>
                        <a:pt x="260" y="6"/>
                      </a:moveTo>
                      <a:lnTo>
                        <a:pt x="0" y="0"/>
                      </a:lnTo>
                      <a:lnTo>
                        <a:pt x="0" y="44"/>
                      </a:lnTo>
                      <a:lnTo>
                        <a:pt x="260" y="51"/>
                      </a:lnTo>
                      <a:lnTo>
                        <a:pt x="260" y="6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0" name="Freeform 55"/>
                <p:cNvSpPr>
                  <a:spLocks/>
                </p:cNvSpPr>
                <p:nvPr/>
              </p:nvSpPr>
              <p:spPr bwMode="auto">
                <a:xfrm>
                  <a:off x="1846" y="2692"/>
                  <a:ext cx="99" cy="12"/>
                </a:xfrm>
                <a:custGeom>
                  <a:avLst/>
                  <a:gdLst/>
                  <a:ahLst/>
                  <a:cxnLst>
                    <a:cxn ang="0">
                      <a:pos x="244" y="5"/>
                    </a:cxn>
                    <a:cxn ang="0">
                      <a:pos x="0" y="0"/>
                    </a:cxn>
                    <a:cxn ang="0">
                      <a:pos x="0" y="31"/>
                    </a:cxn>
                    <a:cxn ang="0">
                      <a:pos x="244" y="36"/>
                    </a:cxn>
                    <a:cxn ang="0">
                      <a:pos x="244" y="5"/>
                    </a:cxn>
                  </a:cxnLst>
                  <a:rect l="0" t="0" r="r" b="b"/>
                  <a:pathLst>
                    <a:path w="244" h="36">
                      <a:moveTo>
                        <a:pt x="244" y="5"/>
                      </a:moveTo>
                      <a:lnTo>
                        <a:pt x="0" y="0"/>
                      </a:lnTo>
                      <a:lnTo>
                        <a:pt x="0" y="31"/>
                      </a:lnTo>
                      <a:lnTo>
                        <a:pt x="244" y="36"/>
                      </a:lnTo>
                      <a:lnTo>
                        <a:pt x="244" y="5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1" name="Freeform 56"/>
                <p:cNvSpPr>
                  <a:spLocks/>
                </p:cNvSpPr>
                <p:nvPr/>
              </p:nvSpPr>
              <p:spPr bwMode="auto">
                <a:xfrm>
                  <a:off x="1713" y="2625"/>
                  <a:ext cx="65" cy="1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3" y="3"/>
                    </a:cxn>
                    <a:cxn ang="0">
                      <a:pos x="163" y="31"/>
                    </a:cxn>
                    <a:cxn ang="0">
                      <a:pos x="0" y="2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3" h="31">
                      <a:moveTo>
                        <a:pt x="0" y="0"/>
                      </a:moveTo>
                      <a:lnTo>
                        <a:pt x="163" y="3"/>
                      </a:lnTo>
                      <a:lnTo>
                        <a:pt x="163" y="31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2" name="Freeform 57"/>
                <p:cNvSpPr>
                  <a:spLocks/>
                </p:cNvSpPr>
                <p:nvPr/>
              </p:nvSpPr>
              <p:spPr bwMode="auto">
                <a:xfrm>
                  <a:off x="1714" y="2626"/>
                  <a:ext cx="61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2" y="3"/>
                    </a:cxn>
                    <a:cxn ang="0">
                      <a:pos x="152" y="23"/>
                    </a:cxn>
                    <a:cxn ang="0">
                      <a:pos x="0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2" h="23">
                      <a:moveTo>
                        <a:pt x="0" y="0"/>
                      </a:moveTo>
                      <a:lnTo>
                        <a:pt x="152" y="3"/>
                      </a:lnTo>
                      <a:lnTo>
                        <a:pt x="152" y="23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3" name="Freeform 58"/>
                <p:cNvSpPr>
                  <a:spLocks/>
                </p:cNvSpPr>
                <p:nvPr/>
              </p:nvSpPr>
              <p:spPr bwMode="auto">
                <a:xfrm>
                  <a:off x="1791" y="2626"/>
                  <a:ext cx="67" cy="11"/>
                </a:xfrm>
                <a:custGeom>
                  <a:avLst/>
                  <a:gdLst/>
                  <a:ahLst/>
                  <a:cxnLst>
                    <a:cxn ang="0">
                      <a:pos x="164" y="3"/>
                    </a:cxn>
                    <a:cxn ang="0">
                      <a:pos x="0" y="0"/>
                    </a:cxn>
                    <a:cxn ang="0">
                      <a:pos x="0" y="28"/>
                    </a:cxn>
                    <a:cxn ang="0">
                      <a:pos x="164" y="32"/>
                    </a:cxn>
                    <a:cxn ang="0">
                      <a:pos x="164" y="3"/>
                    </a:cxn>
                  </a:cxnLst>
                  <a:rect l="0" t="0" r="r" b="b"/>
                  <a:pathLst>
                    <a:path w="164" h="32">
                      <a:moveTo>
                        <a:pt x="164" y="3"/>
                      </a:moveTo>
                      <a:lnTo>
                        <a:pt x="0" y="0"/>
                      </a:lnTo>
                      <a:lnTo>
                        <a:pt x="0" y="28"/>
                      </a:lnTo>
                      <a:lnTo>
                        <a:pt x="164" y="32"/>
                      </a:lnTo>
                      <a:lnTo>
                        <a:pt x="164" y="3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4" name="Freeform 59"/>
                <p:cNvSpPr>
                  <a:spLocks/>
                </p:cNvSpPr>
                <p:nvPr/>
              </p:nvSpPr>
              <p:spPr bwMode="auto">
                <a:xfrm>
                  <a:off x="1794" y="2628"/>
                  <a:ext cx="61" cy="7"/>
                </a:xfrm>
                <a:custGeom>
                  <a:avLst/>
                  <a:gdLst/>
                  <a:ahLst/>
                  <a:cxnLst>
                    <a:cxn ang="0">
                      <a:pos x="153" y="4"/>
                    </a:cxn>
                    <a:cxn ang="0">
                      <a:pos x="0" y="0"/>
                    </a:cxn>
                    <a:cxn ang="0">
                      <a:pos x="0" y="20"/>
                    </a:cxn>
                    <a:cxn ang="0">
                      <a:pos x="153" y="23"/>
                    </a:cxn>
                    <a:cxn ang="0">
                      <a:pos x="153" y="4"/>
                    </a:cxn>
                  </a:cxnLst>
                  <a:rect l="0" t="0" r="r" b="b"/>
                  <a:pathLst>
                    <a:path w="153" h="23">
                      <a:moveTo>
                        <a:pt x="153" y="4"/>
                      </a:moveTo>
                      <a:lnTo>
                        <a:pt x="0" y="0"/>
                      </a:lnTo>
                      <a:lnTo>
                        <a:pt x="0" y="20"/>
                      </a:lnTo>
                      <a:lnTo>
                        <a:pt x="153" y="23"/>
                      </a:lnTo>
                      <a:lnTo>
                        <a:pt x="153" y="4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5" name="Freeform 60"/>
                <p:cNvSpPr>
                  <a:spLocks/>
                </p:cNvSpPr>
                <p:nvPr/>
              </p:nvSpPr>
              <p:spPr bwMode="auto">
                <a:xfrm>
                  <a:off x="1713" y="2642"/>
                  <a:ext cx="65" cy="1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3" y="4"/>
                    </a:cxn>
                    <a:cxn ang="0">
                      <a:pos x="163" y="32"/>
                    </a:cxn>
                    <a:cxn ang="0">
                      <a:pos x="0" y="28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3" h="32">
                      <a:moveTo>
                        <a:pt x="0" y="0"/>
                      </a:moveTo>
                      <a:lnTo>
                        <a:pt x="163" y="4"/>
                      </a:lnTo>
                      <a:lnTo>
                        <a:pt x="163" y="32"/>
                      </a:lnTo>
                      <a:lnTo>
                        <a:pt x="0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6" name="Freeform 61"/>
                <p:cNvSpPr>
                  <a:spLocks/>
                </p:cNvSpPr>
                <p:nvPr/>
              </p:nvSpPr>
              <p:spPr bwMode="auto">
                <a:xfrm>
                  <a:off x="1714" y="2643"/>
                  <a:ext cx="61" cy="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2" y="4"/>
                    </a:cxn>
                    <a:cxn ang="0">
                      <a:pos x="152" y="24"/>
                    </a:cxn>
                    <a:cxn ang="0">
                      <a:pos x="0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2" h="24">
                      <a:moveTo>
                        <a:pt x="0" y="0"/>
                      </a:moveTo>
                      <a:lnTo>
                        <a:pt x="152" y="4"/>
                      </a:lnTo>
                      <a:lnTo>
                        <a:pt x="152" y="24"/>
                      </a:lnTo>
                      <a:lnTo>
                        <a:pt x="0" y="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7" name="Freeform 62"/>
                <p:cNvSpPr>
                  <a:spLocks/>
                </p:cNvSpPr>
                <p:nvPr/>
              </p:nvSpPr>
              <p:spPr bwMode="auto">
                <a:xfrm>
                  <a:off x="1791" y="2643"/>
                  <a:ext cx="67" cy="11"/>
                </a:xfrm>
                <a:custGeom>
                  <a:avLst/>
                  <a:gdLst/>
                  <a:ahLst/>
                  <a:cxnLst>
                    <a:cxn ang="0">
                      <a:pos x="164" y="4"/>
                    </a:cxn>
                    <a:cxn ang="0">
                      <a:pos x="0" y="0"/>
                    </a:cxn>
                    <a:cxn ang="0">
                      <a:pos x="0" y="29"/>
                    </a:cxn>
                    <a:cxn ang="0">
                      <a:pos x="164" y="33"/>
                    </a:cxn>
                    <a:cxn ang="0">
                      <a:pos x="164" y="4"/>
                    </a:cxn>
                  </a:cxnLst>
                  <a:rect l="0" t="0" r="r" b="b"/>
                  <a:pathLst>
                    <a:path w="164" h="33">
                      <a:moveTo>
                        <a:pt x="164" y="4"/>
                      </a:moveTo>
                      <a:lnTo>
                        <a:pt x="0" y="0"/>
                      </a:lnTo>
                      <a:lnTo>
                        <a:pt x="0" y="29"/>
                      </a:lnTo>
                      <a:lnTo>
                        <a:pt x="164" y="33"/>
                      </a:lnTo>
                      <a:lnTo>
                        <a:pt x="164" y="4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8" name="Freeform 63"/>
                <p:cNvSpPr>
                  <a:spLocks/>
                </p:cNvSpPr>
                <p:nvPr/>
              </p:nvSpPr>
              <p:spPr bwMode="auto">
                <a:xfrm>
                  <a:off x="1794" y="2645"/>
                  <a:ext cx="61" cy="8"/>
                </a:xfrm>
                <a:custGeom>
                  <a:avLst/>
                  <a:gdLst/>
                  <a:ahLst/>
                  <a:cxnLst>
                    <a:cxn ang="0">
                      <a:pos x="153" y="3"/>
                    </a:cxn>
                    <a:cxn ang="0">
                      <a:pos x="0" y="0"/>
                    </a:cxn>
                    <a:cxn ang="0">
                      <a:pos x="0" y="19"/>
                    </a:cxn>
                    <a:cxn ang="0">
                      <a:pos x="153" y="23"/>
                    </a:cxn>
                    <a:cxn ang="0">
                      <a:pos x="153" y="3"/>
                    </a:cxn>
                  </a:cxnLst>
                  <a:rect l="0" t="0" r="r" b="b"/>
                  <a:pathLst>
                    <a:path w="153" h="23">
                      <a:moveTo>
                        <a:pt x="153" y="3"/>
                      </a:move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153" y="23"/>
                      </a:lnTo>
                      <a:lnTo>
                        <a:pt x="153" y="3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89" name="Freeform 64"/>
                <p:cNvSpPr>
                  <a:spLocks/>
                </p:cNvSpPr>
                <p:nvPr/>
              </p:nvSpPr>
              <p:spPr bwMode="auto">
                <a:xfrm>
                  <a:off x="1536" y="2726"/>
                  <a:ext cx="285" cy="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245"/>
                    </a:cxn>
                    <a:cxn ang="0">
                      <a:pos x="709" y="265"/>
                    </a:cxn>
                    <a:cxn ang="0">
                      <a:pos x="709" y="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09" h="265">
                      <a:moveTo>
                        <a:pt x="0" y="0"/>
                      </a:moveTo>
                      <a:lnTo>
                        <a:pt x="0" y="245"/>
                      </a:lnTo>
                      <a:lnTo>
                        <a:pt x="709" y="265"/>
                      </a:lnTo>
                      <a:lnTo>
                        <a:pt x="709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91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0" name="Freeform 65"/>
                <p:cNvSpPr>
                  <a:spLocks/>
                </p:cNvSpPr>
                <p:nvPr/>
              </p:nvSpPr>
              <p:spPr bwMode="auto">
                <a:xfrm>
                  <a:off x="1542" y="2728"/>
                  <a:ext cx="272" cy="8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0" y="225"/>
                    </a:cxn>
                    <a:cxn ang="0">
                      <a:pos x="674" y="249"/>
                    </a:cxn>
                    <a:cxn ang="0">
                      <a:pos x="674" y="4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674" h="249">
                      <a:moveTo>
                        <a:pt x="1" y="0"/>
                      </a:moveTo>
                      <a:lnTo>
                        <a:pt x="0" y="225"/>
                      </a:lnTo>
                      <a:lnTo>
                        <a:pt x="674" y="249"/>
                      </a:lnTo>
                      <a:lnTo>
                        <a:pt x="674" y="4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9E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1" name="Freeform 66"/>
                <p:cNvSpPr>
                  <a:spLocks/>
                </p:cNvSpPr>
                <p:nvPr/>
              </p:nvSpPr>
              <p:spPr bwMode="auto">
                <a:xfrm>
                  <a:off x="2596" y="2532"/>
                  <a:ext cx="183" cy="27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830"/>
                    </a:cxn>
                    <a:cxn ang="0">
                      <a:pos x="452" y="787"/>
                    </a:cxn>
                    <a:cxn ang="0">
                      <a:pos x="437" y="4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52" h="830">
                      <a:moveTo>
                        <a:pt x="0" y="0"/>
                      </a:moveTo>
                      <a:lnTo>
                        <a:pt x="0" y="830"/>
                      </a:lnTo>
                      <a:lnTo>
                        <a:pt x="452" y="787"/>
                      </a:lnTo>
                      <a:lnTo>
                        <a:pt x="437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2" name="Freeform 67"/>
                <p:cNvSpPr>
                  <a:spLocks/>
                </p:cNvSpPr>
                <p:nvPr/>
              </p:nvSpPr>
              <p:spPr bwMode="auto">
                <a:xfrm>
                  <a:off x="2228" y="2623"/>
                  <a:ext cx="70" cy="6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82"/>
                    </a:cxn>
                    <a:cxn ang="0">
                      <a:pos x="172" y="186"/>
                    </a:cxn>
                    <a:cxn ang="0">
                      <a:pos x="174" y="1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74" h="186">
                      <a:moveTo>
                        <a:pt x="0" y="0"/>
                      </a:moveTo>
                      <a:lnTo>
                        <a:pt x="0" y="182"/>
                      </a:lnTo>
                      <a:lnTo>
                        <a:pt x="172" y="186"/>
                      </a:lnTo>
                      <a:lnTo>
                        <a:pt x="174" y="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3" name="Freeform 68"/>
                <p:cNvSpPr>
                  <a:spLocks/>
                </p:cNvSpPr>
                <p:nvPr/>
              </p:nvSpPr>
              <p:spPr bwMode="auto">
                <a:xfrm>
                  <a:off x="1821" y="2678"/>
                  <a:ext cx="480" cy="135"/>
                </a:xfrm>
                <a:custGeom>
                  <a:avLst/>
                  <a:gdLst/>
                  <a:ahLst/>
                  <a:cxnLst>
                    <a:cxn ang="0">
                      <a:pos x="452" y="0"/>
                    </a:cxn>
                    <a:cxn ang="0">
                      <a:pos x="1180" y="22"/>
                    </a:cxn>
                    <a:cxn ang="0">
                      <a:pos x="1192" y="330"/>
                    </a:cxn>
                    <a:cxn ang="0">
                      <a:pos x="0" y="405"/>
                    </a:cxn>
                    <a:cxn ang="0">
                      <a:pos x="0" y="149"/>
                    </a:cxn>
                    <a:cxn ang="0">
                      <a:pos x="452" y="171"/>
                    </a:cxn>
                    <a:cxn ang="0">
                      <a:pos x="452" y="0"/>
                    </a:cxn>
                  </a:cxnLst>
                  <a:rect l="0" t="0" r="r" b="b"/>
                  <a:pathLst>
                    <a:path w="1192" h="405">
                      <a:moveTo>
                        <a:pt x="452" y="0"/>
                      </a:moveTo>
                      <a:lnTo>
                        <a:pt x="1180" y="22"/>
                      </a:lnTo>
                      <a:lnTo>
                        <a:pt x="1192" y="330"/>
                      </a:lnTo>
                      <a:lnTo>
                        <a:pt x="0" y="405"/>
                      </a:lnTo>
                      <a:lnTo>
                        <a:pt x="0" y="149"/>
                      </a:lnTo>
                      <a:lnTo>
                        <a:pt x="452" y="171"/>
                      </a:lnTo>
                      <a:lnTo>
                        <a:pt x="452" y="0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4" name="Freeform 69"/>
                <p:cNvSpPr>
                  <a:spLocks/>
                </p:cNvSpPr>
                <p:nvPr/>
              </p:nvSpPr>
              <p:spPr bwMode="auto">
                <a:xfrm>
                  <a:off x="2299" y="2614"/>
                  <a:ext cx="167" cy="8"/>
                </a:xfrm>
                <a:custGeom>
                  <a:avLst/>
                  <a:gdLst/>
                  <a:ahLst/>
                  <a:cxnLst>
                    <a:cxn ang="0">
                      <a:pos x="207" y="0"/>
                    </a:cxn>
                    <a:cxn ang="0">
                      <a:pos x="248" y="1"/>
                    </a:cxn>
                    <a:cxn ang="0">
                      <a:pos x="288" y="1"/>
                    </a:cxn>
                    <a:cxn ang="0">
                      <a:pos x="322" y="4"/>
                    </a:cxn>
                    <a:cxn ang="0">
                      <a:pos x="353" y="5"/>
                    </a:cxn>
                    <a:cxn ang="0">
                      <a:pos x="378" y="8"/>
                    </a:cxn>
                    <a:cxn ang="0">
                      <a:pos x="398" y="9"/>
                    </a:cxn>
                    <a:cxn ang="0">
                      <a:pos x="410" y="12"/>
                    </a:cxn>
                    <a:cxn ang="0">
                      <a:pos x="414" y="14"/>
                    </a:cxn>
                    <a:cxn ang="0">
                      <a:pos x="410" y="17"/>
                    </a:cxn>
                    <a:cxn ang="0">
                      <a:pos x="398" y="18"/>
                    </a:cxn>
                    <a:cxn ang="0">
                      <a:pos x="378" y="21"/>
                    </a:cxn>
                    <a:cxn ang="0">
                      <a:pos x="353" y="22"/>
                    </a:cxn>
                    <a:cxn ang="0">
                      <a:pos x="322" y="24"/>
                    </a:cxn>
                    <a:cxn ang="0">
                      <a:pos x="288" y="24"/>
                    </a:cxn>
                    <a:cxn ang="0">
                      <a:pos x="248" y="24"/>
                    </a:cxn>
                    <a:cxn ang="0">
                      <a:pos x="207" y="24"/>
                    </a:cxn>
                    <a:cxn ang="0">
                      <a:pos x="165" y="22"/>
                    </a:cxn>
                    <a:cxn ang="0">
                      <a:pos x="127" y="21"/>
                    </a:cxn>
                    <a:cxn ang="0">
                      <a:pos x="92" y="20"/>
                    </a:cxn>
                    <a:cxn ang="0">
                      <a:pos x="61" y="18"/>
                    </a:cxn>
                    <a:cxn ang="0">
                      <a:pos x="36" y="16"/>
                    </a:cxn>
                    <a:cxn ang="0">
                      <a:pos x="16" y="13"/>
                    </a:cxn>
                    <a:cxn ang="0">
                      <a:pos x="4" y="12"/>
                    </a:cxn>
                    <a:cxn ang="0">
                      <a:pos x="0" y="9"/>
                    </a:cxn>
                    <a:cxn ang="0">
                      <a:pos x="4" y="6"/>
                    </a:cxn>
                    <a:cxn ang="0">
                      <a:pos x="16" y="4"/>
                    </a:cxn>
                    <a:cxn ang="0">
                      <a:pos x="36" y="2"/>
                    </a:cxn>
                    <a:cxn ang="0">
                      <a:pos x="61" y="1"/>
                    </a:cxn>
                    <a:cxn ang="0">
                      <a:pos x="92" y="0"/>
                    </a:cxn>
                    <a:cxn ang="0">
                      <a:pos x="127" y="0"/>
                    </a:cxn>
                    <a:cxn ang="0">
                      <a:pos x="165" y="0"/>
                    </a:cxn>
                    <a:cxn ang="0">
                      <a:pos x="207" y="0"/>
                    </a:cxn>
                  </a:cxnLst>
                  <a:rect l="0" t="0" r="r" b="b"/>
                  <a:pathLst>
                    <a:path w="414" h="24">
                      <a:moveTo>
                        <a:pt x="207" y="0"/>
                      </a:moveTo>
                      <a:lnTo>
                        <a:pt x="248" y="1"/>
                      </a:lnTo>
                      <a:lnTo>
                        <a:pt x="288" y="1"/>
                      </a:lnTo>
                      <a:lnTo>
                        <a:pt x="322" y="4"/>
                      </a:lnTo>
                      <a:lnTo>
                        <a:pt x="353" y="5"/>
                      </a:lnTo>
                      <a:lnTo>
                        <a:pt x="378" y="8"/>
                      </a:lnTo>
                      <a:lnTo>
                        <a:pt x="398" y="9"/>
                      </a:lnTo>
                      <a:lnTo>
                        <a:pt x="410" y="12"/>
                      </a:lnTo>
                      <a:lnTo>
                        <a:pt x="414" y="14"/>
                      </a:lnTo>
                      <a:lnTo>
                        <a:pt x="410" y="17"/>
                      </a:lnTo>
                      <a:lnTo>
                        <a:pt x="398" y="18"/>
                      </a:lnTo>
                      <a:lnTo>
                        <a:pt x="378" y="21"/>
                      </a:lnTo>
                      <a:lnTo>
                        <a:pt x="353" y="22"/>
                      </a:lnTo>
                      <a:lnTo>
                        <a:pt x="322" y="24"/>
                      </a:lnTo>
                      <a:lnTo>
                        <a:pt x="288" y="24"/>
                      </a:lnTo>
                      <a:lnTo>
                        <a:pt x="248" y="24"/>
                      </a:lnTo>
                      <a:lnTo>
                        <a:pt x="207" y="24"/>
                      </a:lnTo>
                      <a:lnTo>
                        <a:pt x="165" y="22"/>
                      </a:lnTo>
                      <a:lnTo>
                        <a:pt x="127" y="21"/>
                      </a:lnTo>
                      <a:lnTo>
                        <a:pt x="92" y="20"/>
                      </a:lnTo>
                      <a:lnTo>
                        <a:pt x="61" y="18"/>
                      </a:lnTo>
                      <a:lnTo>
                        <a:pt x="36" y="16"/>
                      </a:lnTo>
                      <a:lnTo>
                        <a:pt x="16" y="13"/>
                      </a:lnTo>
                      <a:lnTo>
                        <a:pt x="4" y="12"/>
                      </a:lnTo>
                      <a:lnTo>
                        <a:pt x="0" y="9"/>
                      </a:lnTo>
                      <a:lnTo>
                        <a:pt x="4" y="6"/>
                      </a:lnTo>
                      <a:lnTo>
                        <a:pt x="16" y="4"/>
                      </a:lnTo>
                      <a:lnTo>
                        <a:pt x="36" y="2"/>
                      </a:lnTo>
                      <a:lnTo>
                        <a:pt x="61" y="1"/>
                      </a:lnTo>
                      <a:lnTo>
                        <a:pt x="92" y="0"/>
                      </a:lnTo>
                      <a:lnTo>
                        <a:pt x="127" y="0"/>
                      </a:lnTo>
                      <a:lnTo>
                        <a:pt x="165" y="0"/>
                      </a:lnTo>
                      <a:lnTo>
                        <a:pt x="207" y="0"/>
                      </a:lnTo>
                      <a:close/>
                    </a:path>
                  </a:pathLst>
                </a:custGeom>
                <a:solidFill>
                  <a:srgbClr val="9EB7B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5" name="Freeform 70"/>
                <p:cNvSpPr>
                  <a:spLocks/>
                </p:cNvSpPr>
                <p:nvPr/>
              </p:nvSpPr>
              <p:spPr bwMode="auto">
                <a:xfrm>
                  <a:off x="1681" y="2743"/>
                  <a:ext cx="111" cy="17"/>
                </a:xfrm>
                <a:custGeom>
                  <a:avLst/>
                  <a:gdLst/>
                  <a:ahLst/>
                  <a:cxnLst>
                    <a:cxn ang="0">
                      <a:pos x="278" y="5"/>
                    </a:cxn>
                    <a:cxn ang="0">
                      <a:pos x="0" y="0"/>
                    </a:cxn>
                    <a:cxn ang="0">
                      <a:pos x="0" y="48"/>
                    </a:cxn>
                    <a:cxn ang="0">
                      <a:pos x="278" y="53"/>
                    </a:cxn>
                    <a:cxn ang="0">
                      <a:pos x="278" y="5"/>
                    </a:cxn>
                  </a:cxnLst>
                  <a:rect l="0" t="0" r="r" b="b"/>
                  <a:pathLst>
                    <a:path w="278" h="53">
                      <a:moveTo>
                        <a:pt x="278" y="5"/>
                      </a:move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278" y="53"/>
                      </a:lnTo>
                      <a:lnTo>
                        <a:pt x="278" y="5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6" name="Freeform 71"/>
                <p:cNvSpPr>
                  <a:spLocks/>
                </p:cNvSpPr>
                <p:nvPr/>
              </p:nvSpPr>
              <p:spPr bwMode="auto">
                <a:xfrm>
                  <a:off x="1685" y="2745"/>
                  <a:ext cx="104" cy="13"/>
                </a:xfrm>
                <a:custGeom>
                  <a:avLst/>
                  <a:gdLst/>
                  <a:ahLst/>
                  <a:cxnLst>
                    <a:cxn ang="0">
                      <a:pos x="260" y="6"/>
                    </a:cxn>
                    <a:cxn ang="0">
                      <a:pos x="0" y="0"/>
                    </a:cxn>
                    <a:cxn ang="0">
                      <a:pos x="0" y="33"/>
                    </a:cxn>
                    <a:cxn ang="0">
                      <a:pos x="260" y="39"/>
                    </a:cxn>
                    <a:cxn ang="0">
                      <a:pos x="260" y="6"/>
                    </a:cxn>
                  </a:cxnLst>
                  <a:rect l="0" t="0" r="r" b="b"/>
                  <a:pathLst>
                    <a:path w="260" h="39">
                      <a:moveTo>
                        <a:pt x="260" y="6"/>
                      </a:moveTo>
                      <a:lnTo>
                        <a:pt x="0" y="0"/>
                      </a:lnTo>
                      <a:lnTo>
                        <a:pt x="0" y="33"/>
                      </a:lnTo>
                      <a:lnTo>
                        <a:pt x="260" y="39"/>
                      </a:lnTo>
                      <a:lnTo>
                        <a:pt x="260" y="6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7" name="Freeform 72"/>
                <p:cNvSpPr>
                  <a:spLocks/>
                </p:cNvSpPr>
                <p:nvPr/>
              </p:nvSpPr>
              <p:spPr bwMode="auto">
                <a:xfrm>
                  <a:off x="2311" y="2556"/>
                  <a:ext cx="121" cy="2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299" y="0"/>
                    </a:cxn>
                    <a:cxn ang="0">
                      <a:pos x="299" y="66"/>
                    </a:cxn>
                    <a:cxn ang="0">
                      <a:pos x="0" y="71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299" h="71">
                      <a:moveTo>
                        <a:pt x="0" y="5"/>
                      </a:moveTo>
                      <a:lnTo>
                        <a:pt x="299" y="0"/>
                      </a:lnTo>
                      <a:lnTo>
                        <a:pt x="299" y="66"/>
                      </a:lnTo>
                      <a:lnTo>
                        <a:pt x="0" y="71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8" name="Freeform 73"/>
                <p:cNvSpPr>
                  <a:spLocks/>
                </p:cNvSpPr>
                <p:nvPr/>
              </p:nvSpPr>
              <p:spPr bwMode="auto">
                <a:xfrm>
                  <a:off x="2315" y="2559"/>
                  <a:ext cx="113" cy="17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281" y="0"/>
                    </a:cxn>
                    <a:cxn ang="0">
                      <a:pos x="281" y="45"/>
                    </a:cxn>
                    <a:cxn ang="0">
                      <a:pos x="0" y="51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281" h="51">
                      <a:moveTo>
                        <a:pt x="0" y="6"/>
                      </a:moveTo>
                      <a:lnTo>
                        <a:pt x="281" y="0"/>
                      </a:lnTo>
                      <a:lnTo>
                        <a:pt x="281" y="45"/>
                      </a:lnTo>
                      <a:lnTo>
                        <a:pt x="0" y="51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299" name="Freeform 74"/>
                <p:cNvSpPr>
                  <a:spLocks/>
                </p:cNvSpPr>
                <p:nvPr/>
              </p:nvSpPr>
              <p:spPr bwMode="auto">
                <a:xfrm>
                  <a:off x="2457" y="2553"/>
                  <a:ext cx="121" cy="24"/>
                </a:xfrm>
                <a:custGeom>
                  <a:avLst/>
                  <a:gdLst/>
                  <a:ahLst/>
                  <a:cxnLst>
                    <a:cxn ang="0">
                      <a:pos x="300" y="0"/>
                    </a:cxn>
                    <a:cxn ang="0">
                      <a:pos x="0" y="5"/>
                    </a:cxn>
                    <a:cxn ang="0">
                      <a:pos x="0" y="72"/>
                    </a:cxn>
                    <a:cxn ang="0">
                      <a:pos x="300" y="66"/>
                    </a:cxn>
                    <a:cxn ang="0">
                      <a:pos x="300" y="0"/>
                    </a:cxn>
                  </a:cxnLst>
                  <a:rect l="0" t="0" r="r" b="b"/>
                  <a:pathLst>
                    <a:path w="300" h="72">
                      <a:moveTo>
                        <a:pt x="300" y="0"/>
                      </a:moveTo>
                      <a:lnTo>
                        <a:pt x="0" y="5"/>
                      </a:lnTo>
                      <a:lnTo>
                        <a:pt x="0" y="72"/>
                      </a:lnTo>
                      <a:lnTo>
                        <a:pt x="300" y="66"/>
                      </a:lnTo>
                      <a:lnTo>
                        <a:pt x="300" y="0"/>
                      </a:lnTo>
                      <a:close/>
                    </a:path>
                  </a:pathLst>
                </a:custGeom>
                <a:solidFill>
                  <a:srgbClr val="4C66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  <p:sp>
              <p:nvSpPr>
                <p:cNvPr id="300" name="Freeform 75"/>
                <p:cNvSpPr>
                  <a:spLocks/>
                </p:cNvSpPr>
                <p:nvPr/>
              </p:nvSpPr>
              <p:spPr bwMode="auto">
                <a:xfrm>
                  <a:off x="2462" y="2557"/>
                  <a:ext cx="113" cy="17"/>
                </a:xfrm>
                <a:custGeom>
                  <a:avLst/>
                  <a:gdLst/>
                  <a:ahLst/>
                  <a:cxnLst>
                    <a:cxn ang="0">
                      <a:pos x="279" y="0"/>
                    </a:cxn>
                    <a:cxn ang="0">
                      <a:pos x="0" y="5"/>
                    </a:cxn>
                    <a:cxn ang="0">
                      <a:pos x="0" y="50"/>
                    </a:cxn>
                    <a:cxn ang="0">
                      <a:pos x="279" y="46"/>
                    </a:cxn>
                    <a:cxn ang="0">
                      <a:pos x="279" y="0"/>
                    </a:cxn>
                  </a:cxnLst>
                  <a:rect l="0" t="0" r="r" b="b"/>
                  <a:pathLst>
                    <a:path w="279" h="50">
                      <a:moveTo>
                        <a:pt x="279" y="0"/>
                      </a:moveTo>
                      <a:lnTo>
                        <a:pt x="0" y="5"/>
                      </a:lnTo>
                      <a:lnTo>
                        <a:pt x="0" y="50"/>
                      </a:lnTo>
                      <a:lnTo>
                        <a:pt x="279" y="46"/>
                      </a:lnTo>
                      <a:lnTo>
                        <a:pt x="279" y="0"/>
                      </a:lnTo>
                      <a:close/>
                    </a:path>
                  </a:pathLst>
                </a:custGeom>
                <a:solidFill>
                  <a:srgbClr val="00070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400" dirty="0">
                    <a:latin typeface="+mj-lt"/>
                  </a:endParaRPr>
                </a:p>
              </p:txBody>
            </p:sp>
          </p:grpSp>
          <p:sp>
            <p:nvSpPr>
              <p:cNvPr id="222" name="Text Box 76"/>
              <p:cNvSpPr txBox="1">
                <a:spLocks noChangeArrowheads="1"/>
              </p:cNvSpPr>
              <p:nvPr/>
            </p:nvSpPr>
            <p:spPr bwMode="auto">
              <a:xfrm>
                <a:off x="6621697" y="2206062"/>
                <a:ext cx="570156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+mj-lt"/>
                  </a:rPr>
                  <a:t>U, Pu</a:t>
                </a:r>
                <a:endParaRPr lang="en-US" sz="14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223" name="Text Box 77"/>
              <p:cNvSpPr txBox="1">
                <a:spLocks noChangeArrowheads="1"/>
              </p:cNvSpPr>
              <p:nvPr/>
            </p:nvSpPr>
            <p:spPr bwMode="auto">
              <a:xfrm>
                <a:off x="6271563" y="1245826"/>
                <a:ext cx="115613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tx1"/>
                    </a:solidFill>
                    <a:latin typeface="+mj-lt"/>
                  </a:rPr>
                  <a:t>SFR or PWR</a:t>
                </a:r>
                <a:endParaRPr lang="en-US" sz="14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224" name="Freeform 78"/>
              <p:cNvSpPr>
                <a:spLocks/>
              </p:cNvSpPr>
              <p:nvPr/>
            </p:nvSpPr>
            <p:spPr bwMode="auto">
              <a:xfrm>
                <a:off x="6736204" y="1690262"/>
                <a:ext cx="760132" cy="560043"/>
              </a:xfrm>
              <a:custGeom>
                <a:avLst/>
                <a:gdLst/>
                <a:ahLst/>
                <a:cxnLst>
                  <a:cxn ang="0">
                    <a:pos x="816" y="0"/>
                  </a:cxn>
                  <a:cxn ang="0">
                    <a:pos x="816" y="624"/>
                  </a:cxn>
                  <a:cxn ang="0">
                    <a:pos x="0" y="624"/>
                  </a:cxn>
                  <a:cxn ang="0">
                    <a:pos x="0" y="240"/>
                  </a:cxn>
                </a:cxnLst>
                <a:rect l="0" t="0" r="r" b="b"/>
                <a:pathLst>
                  <a:path w="816" h="624">
                    <a:moveTo>
                      <a:pt x="816" y="0"/>
                    </a:moveTo>
                    <a:lnTo>
                      <a:pt x="816" y="624"/>
                    </a:lnTo>
                    <a:lnTo>
                      <a:pt x="0" y="624"/>
                    </a:lnTo>
                    <a:lnTo>
                      <a:pt x="0" y="240"/>
                    </a:lnTo>
                  </a:path>
                </a:pathLst>
              </a:cu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25" name="Line 81"/>
              <p:cNvSpPr>
                <a:spLocks noChangeShapeType="1"/>
              </p:cNvSpPr>
              <p:nvPr/>
            </p:nvSpPr>
            <p:spPr bwMode="auto">
              <a:xfrm>
                <a:off x="7357192" y="1672386"/>
                <a:ext cx="994829" cy="145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sz="1400" dirty="0">
                  <a:latin typeface="+mj-lt"/>
                </a:endParaRPr>
              </a:p>
            </p:txBody>
          </p:sp>
          <p:sp>
            <p:nvSpPr>
              <p:cNvPr id="226" name="Text Box 76"/>
              <p:cNvSpPr txBox="1">
                <a:spLocks noChangeArrowheads="1"/>
              </p:cNvSpPr>
              <p:nvPr/>
            </p:nvSpPr>
            <p:spPr bwMode="auto">
              <a:xfrm>
                <a:off x="7687896" y="1358661"/>
                <a:ext cx="442750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chemeClr val="tx1"/>
                    </a:solidFill>
                    <a:latin typeface="+mj-lt"/>
                  </a:rPr>
                  <a:t>MA</a:t>
                </a:r>
                <a:endParaRPr lang="en-US" sz="14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graphicFrame>
            <p:nvGraphicFramePr>
              <p:cNvPr id="227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16621244"/>
                  </p:ext>
                </p:extLst>
              </p:nvPr>
            </p:nvGraphicFramePr>
            <p:xfrm>
              <a:off x="8463029" y="1453521"/>
              <a:ext cx="1124909" cy="8333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3825" name="Image bitmap" r:id="rId3" imgW="7268590" imgH="6373115" progId="PBrush">
                      <p:embed/>
                    </p:oleObj>
                  </mc:Choice>
                  <mc:Fallback>
                    <p:oleObj name="Image bitmap" r:id="rId3" imgW="7268590" imgH="6373115" progId="PBrush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clrChange>
                              <a:clrFrom>
                                <a:srgbClr val="FFFFFF"/>
                              </a:clrFrom>
                              <a:clrTo>
                                <a:srgbClr val="FFFFFF">
                                  <a:alpha val="0"/>
                                </a:srgbClr>
                              </a:clrTo>
                            </a:clrChange>
                            <a:lum contrast="12000"/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1842" t="19672" r="3366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463029" y="1453521"/>
                            <a:ext cx="1124909" cy="83336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00CC99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12700">
                                <a:solidFill>
                                  <a:srgbClr val="000000"/>
                                </a:solidFill>
                                <a:miter lim="800000"/>
                                <a:headEnd type="none" w="sm" len="sm"/>
                                <a:tailEnd type="none" w="sm" len="sm"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969696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01" name="Text Box 76"/>
            <p:cNvSpPr txBox="1">
              <a:spLocks noChangeArrowheads="1"/>
            </p:cNvSpPr>
            <p:nvPr/>
          </p:nvSpPr>
          <p:spPr bwMode="auto">
            <a:xfrm>
              <a:off x="6983658" y="6399138"/>
              <a:ext cx="8002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chemeClr val="tx1"/>
                  </a:solidFill>
                  <a:latin typeface="+mj-lt"/>
                </a:rPr>
                <a:t>AM + </a:t>
              </a:r>
              <a:r>
                <a:rPr lang="en-US" sz="1400" dirty="0" err="1" smtClean="0">
                  <a:solidFill>
                    <a:schemeClr val="tx1"/>
                  </a:solidFill>
                  <a:latin typeface="+mj-lt"/>
                </a:rPr>
                <a:t>Pu</a:t>
              </a:r>
              <a:endParaRPr lang="en-US" sz="1400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386" name="ZoneTexte 385"/>
          <p:cNvSpPr txBox="1"/>
          <p:nvPr/>
        </p:nvSpPr>
        <p:spPr>
          <a:xfrm>
            <a:off x="153266" y="4938266"/>
            <a:ext cx="2293305" cy="33855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Single strata scenario</a:t>
            </a:r>
            <a:endParaRPr lang="en-US" sz="1600" dirty="0"/>
          </a:p>
        </p:txBody>
      </p:sp>
      <p:sp>
        <p:nvSpPr>
          <p:cNvPr id="387" name="ZoneTexte 386"/>
          <p:cNvSpPr txBox="1"/>
          <p:nvPr/>
        </p:nvSpPr>
        <p:spPr>
          <a:xfrm>
            <a:off x="4960286" y="4880894"/>
            <a:ext cx="2293305" cy="33855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Double strata scenario</a:t>
            </a:r>
            <a:endParaRPr lang="en-US" sz="1600" dirty="0"/>
          </a:p>
        </p:txBody>
      </p:sp>
      <p:sp>
        <p:nvSpPr>
          <p:cNvPr id="388" name="ZoneTexte 387"/>
          <p:cNvSpPr txBox="1"/>
          <p:nvPr/>
        </p:nvSpPr>
        <p:spPr>
          <a:xfrm>
            <a:off x="2002594" y="5138500"/>
            <a:ext cx="2293305" cy="58477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ym typeface="Wingdings" pitchFamily="2" charset="2"/>
              </a:rPr>
              <a:t>All fuel assemblies are contaminated with MA</a:t>
            </a:r>
            <a:endParaRPr lang="en-US" sz="1600" i="1" dirty="0"/>
          </a:p>
        </p:txBody>
      </p:sp>
      <p:sp>
        <p:nvSpPr>
          <p:cNvPr id="389" name="ZoneTexte 388"/>
          <p:cNvSpPr txBox="1"/>
          <p:nvPr/>
        </p:nvSpPr>
        <p:spPr>
          <a:xfrm>
            <a:off x="7103231" y="5072583"/>
            <a:ext cx="2293305" cy="33855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ym typeface="Wingdings" pitchFamily="2" charset="2"/>
              </a:rPr>
              <a:t>MA are concentrated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76768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1" grpId="0" animBg="1"/>
      <p:bldP spid="94" grpId="0"/>
      <p:bldP spid="95" grpId="0" animBg="1"/>
      <p:bldP spid="96" grpId="0" animBg="1"/>
      <p:bldP spid="100" grpId="0"/>
      <p:bldP spid="101" grpId="0" animBg="1"/>
      <p:bldP spid="102" grpId="0"/>
      <p:bldP spid="103" grpId="0" animBg="1"/>
      <p:bldP spid="104" grpId="0"/>
      <p:bldP spid="105" grpId="0" animBg="1"/>
      <p:bldP spid="106" grpId="0"/>
      <p:bldP spid="107" grpId="0" animBg="1"/>
      <p:bldP spid="112" grpId="0"/>
      <p:bldP spid="113" grpId="0" animBg="1"/>
      <p:bldP spid="129" grpId="0"/>
      <p:bldP spid="130" grpId="0" animBg="1"/>
      <p:bldP spid="133" grpId="0"/>
      <p:bldP spid="134" grpId="0" animBg="1"/>
      <p:bldP spid="139" grpId="0"/>
      <p:bldP spid="386" grpId="0"/>
      <p:bldP spid="387" grpId="0"/>
      <p:bldP spid="388" grpId="0"/>
      <p:bldP spid="38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strata imposes ADS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1" descr="D:\TAF\SYSTEME\Figure\MA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" t="9491" r="7387" b="5704"/>
          <a:stretch/>
        </p:blipFill>
        <p:spPr bwMode="auto">
          <a:xfrm>
            <a:off x="1205811" y="708084"/>
            <a:ext cx="6732377" cy="479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-25950" y="523419"/>
            <a:ext cx="8918430" cy="36933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Fission Yields of different actinides</a:t>
            </a:r>
            <a:endParaRPr lang="en-US" dirty="0"/>
          </a:p>
        </p:txBody>
      </p:sp>
      <p:sp>
        <p:nvSpPr>
          <p:cNvPr id="2" name="Ellipse 1"/>
          <p:cNvSpPr/>
          <p:nvPr/>
        </p:nvSpPr>
        <p:spPr>
          <a:xfrm rot="16200000">
            <a:off x="2684785" y="2612242"/>
            <a:ext cx="1102792" cy="2880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/>
          <p:cNvCxnSpPr>
            <a:stCxn id="2" idx="5"/>
            <a:endCxn id="7" idx="1"/>
          </p:cNvCxnSpPr>
          <p:nvPr/>
        </p:nvCxnSpPr>
        <p:spPr>
          <a:xfrm flipV="1">
            <a:off x="3338017" y="1550724"/>
            <a:ext cx="690249" cy="815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4028266" y="1089059"/>
                <a:ext cx="1589457" cy="92333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 smtClean="0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87,88,89,90,92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𝐵𝑟</m:t>
                          </m:r>
                        </m:e>
                      </m:sPre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93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𝐾</m:t>
                          </m:r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sPre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i="1">
                              <a:latin typeface="Cambria Math"/>
                            </a:rPr>
                            <m:t>93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,94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sPre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8266" y="1089059"/>
                <a:ext cx="1589457" cy="9233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Image 27" descr="Neutrons-retardé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49" t="2683" r="4204" b="24590"/>
          <a:stretch>
            <a:fillRect/>
          </a:stretch>
        </p:blipFill>
        <p:spPr>
          <a:xfrm>
            <a:off x="323528" y="3307656"/>
            <a:ext cx="6177226" cy="3545368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4433265" y="4386804"/>
            <a:ext cx="19108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Delayed</a:t>
            </a:r>
            <a:r>
              <a:rPr lang="fr-FR" dirty="0" smtClean="0"/>
              <a:t> neutron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0424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26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strata imposes ADS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1" descr="D:\TAF\SYSTEME\Figure\MA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6" t="9491" r="7387" b="5704"/>
          <a:stretch/>
        </p:blipFill>
        <p:spPr bwMode="auto">
          <a:xfrm>
            <a:off x="971600" y="692696"/>
            <a:ext cx="6732377" cy="479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/>
          <p:cNvSpPr txBox="1"/>
          <p:nvPr/>
        </p:nvSpPr>
        <p:spPr>
          <a:xfrm>
            <a:off x="-25950" y="523419"/>
            <a:ext cx="8918430" cy="36933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Fission Yields of different actinides</a:t>
            </a:r>
            <a:endParaRPr lang="en-US" dirty="0"/>
          </a:p>
        </p:txBody>
      </p:sp>
      <p:sp>
        <p:nvSpPr>
          <p:cNvPr id="2" name="Ellipse 1"/>
          <p:cNvSpPr/>
          <p:nvPr/>
        </p:nvSpPr>
        <p:spPr>
          <a:xfrm rot="16200000">
            <a:off x="2450574" y="2596854"/>
            <a:ext cx="1102792" cy="2880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5"/>
          <p:cNvCxnSpPr>
            <a:stCxn id="2" idx="5"/>
            <a:endCxn id="7" idx="1"/>
          </p:cNvCxnSpPr>
          <p:nvPr/>
        </p:nvCxnSpPr>
        <p:spPr>
          <a:xfrm flipV="1">
            <a:off x="3103806" y="1535336"/>
            <a:ext cx="690249" cy="815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3794055" y="1073671"/>
                <a:ext cx="1589457" cy="92333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 smtClean="0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87,88,89,90,92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𝐵𝑟</m:t>
                          </m:r>
                        </m:e>
                      </m:sPre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b="0" i="1" smtClean="0">
                              <a:latin typeface="Cambria Math"/>
                            </a:rPr>
                            <m:t>93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𝐾</m:t>
                          </m:r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sPre>
                    </m:oMath>
                  </m:oMathPara>
                </a14:m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fr-FR" i="1">
                              <a:latin typeface="Cambria Math"/>
                            </a:rPr>
                          </m:ctrlPr>
                        </m:sPrePr>
                        <m:sub/>
                        <m:sup>
                          <m:r>
                            <a:rPr lang="fr-FR" i="1">
                              <a:latin typeface="Cambria Math"/>
                            </a:rPr>
                            <m:t>93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,94</m:t>
                          </m:r>
                        </m:sup>
                        <m:e>
                          <m:r>
                            <a:rPr lang="fr-FR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fr-FR" i="1">
                              <a:latin typeface="Cambria Math"/>
                            </a:rPr>
                            <m:t>𝑟</m:t>
                          </m:r>
                        </m:e>
                      </m:sPre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4055" y="1073671"/>
                <a:ext cx="1589457" cy="9233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-52942" y="5346741"/>
                <a:ext cx="8918430" cy="646331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Delayed neutrons represent only a small fraction of the neutron production (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</a:rPr>
                      <m:t>&lt;0.6%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They are essential for reactor operation</a:t>
                </a:r>
                <a:endParaRPr lang="en-US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2942" y="5346741"/>
                <a:ext cx="8918430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410" t="-4717" b="-14151"/>
                </a:stretch>
              </a:blipFill>
              <a:ln>
                <a:noFill/>
                <a:prstDash val="solid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294433" y="6021288"/>
                <a:ext cx="4470711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𝑝𝑟𝑜𝑑𝑢𝑐𝑡𝑖𝑜𝑛</m:t>
                      </m:r>
                      <m:r>
                        <a:rPr lang="fr-FR" b="0" i="1" smtClean="0">
                          <a:latin typeface="Cambria Math"/>
                        </a:rPr>
                        <m:t> </m:t>
                      </m:r>
                      <m:r>
                        <a:rPr lang="fr-FR" b="0" i="1" smtClean="0">
                          <a:latin typeface="Cambria Math"/>
                        </a:rPr>
                        <m:t>𝑟𝑎𝑡𝑒</m:t>
                      </m:r>
                      <m:r>
                        <a:rPr lang="fr-FR" b="0" i="1" smtClean="0">
                          <a:latin typeface="Cambria Math"/>
                        </a:rPr>
                        <m:t> −</m:t>
                      </m:r>
                      <m:r>
                        <a:rPr lang="fr-FR" b="0" i="1" smtClean="0">
                          <a:latin typeface="Cambria Math"/>
                        </a:rPr>
                        <m:t>𝑑𝑖𝑠𝑝𝑎𝑟𝑖𝑡𝑖𝑜𝑛</m:t>
                      </m:r>
                      <m:r>
                        <a:rPr lang="fr-FR" b="0" i="1" smtClean="0">
                          <a:latin typeface="Cambria Math"/>
                        </a:rPr>
                        <m:t> </m:t>
                      </m:r>
                      <m:r>
                        <a:rPr lang="fr-FR" b="0" i="1" smtClean="0">
                          <a:latin typeface="Cambria Math"/>
                        </a:rPr>
                        <m:t>𝑟𝑎𝑡𝑒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33" y="6021288"/>
                <a:ext cx="4470711" cy="61824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6267204" y="6021288"/>
                <a:ext cx="2265236" cy="7205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𝑑𝑛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b="1" i="0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𝚲</m:t>
                          </m:r>
                        </m:den>
                      </m:f>
                      <m:d>
                        <m:d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</a:rPr>
                            <m:t>1−</m:t>
                          </m:r>
                          <m:f>
                            <m:f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𝑒𝑓𝑓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fr-FR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7204" y="6021288"/>
                <a:ext cx="2265236" cy="72058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28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strata imposes ADS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9728416"/>
              </p:ext>
            </p:extLst>
          </p:nvPr>
        </p:nvGraphicFramePr>
        <p:xfrm>
          <a:off x="1573213" y="2968898"/>
          <a:ext cx="5940425" cy="3700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5" name="Feuille de calcul" r:id="rId3" imgW="9239180" imgH="5752942" progId="Excel.Sheet.8">
                  <p:embed/>
                </p:oleObj>
              </mc:Choice>
              <mc:Fallback>
                <p:oleObj name="Feuille de calcul" r:id="rId3" imgW="9239180" imgH="5752942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213" y="2968898"/>
                        <a:ext cx="5940425" cy="3700462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14518" y="3270523"/>
            <a:ext cx="133290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dirty="0">
                <a:solidFill>
                  <a:srgbClr val="336699"/>
                </a:solidFill>
              </a:rPr>
              <a:t>Critical reactor</a:t>
            </a:r>
          </a:p>
          <a:p>
            <a:pPr eaLnBrk="1" hangingPunct="1"/>
            <a:r>
              <a:rPr lang="en-US" altLang="fr-FR" dirty="0" err="1" smtClean="0">
                <a:solidFill>
                  <a:srgbClr val="336699"/>
                </a:solidFill>
                <a:latin typeface="Symbol" panose="05050102010706020507" pitchFamily="18" charset="2"/>
              </a:rPr>
              <a:t>Dr</a:t>
            </a:r>
            <a:r>
              <a:rPr lang="en-US" altLang="fr-FR" dirty="0" smtClean="0">
                <a:solidFill>
                  <a:srgbClr val="336699"/>
                </a:solidFill>
              </a:rPr>
              <a:t> = +0.01</a:t>
            </a:r>
            <a:endParaRPr lang="en-US" altLang="fr-FR" dirty="0">
              <a:solidFill>
                <a:srgbClr val="336699"/>
              </a:solidFill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V="1">
            <a:off x="1500188" y="3597548"/>
            <a:ext cx="1243012" cy="8255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51029" y="4823395"/>
            <a:ext cx="142218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dirty="0">
                <a:solidFill>
                  <a:schemeClr val="accent2"/>
                </a:solidFill>
              </a:rPr>
              <a:t>ADS k=0,97</a:t>
            </a:r>
          </a:p>
          <a:p>
            <a:pPr eaLnBrk="1" hangingPunct="1"/>
            <a:r>
              <a:rPr lang="en-US" altLang="fr-FR" dirty="0" err="1">
                <a:solidFill>
                  <a:schemeClr val="accent2"/>
                </a:solidFill>
                <a:latin typeface="Symbol" panose="05050102010706020507" pitchFamily="18" charset="2"/>
              </a:rPr>
              <a:t>Dr</a:t>
            </a:r>
            <a:r>
              <a:rPr lang="en-US" altLang="fr-FR" dirty="0">
                <a:solidFill>
                  <a:schemeClr val="accent2"/>
                </a:solidFill>
              </a:rPr>
              <a:t> = +0.01</a:t>
            </a:r>
          </a:p>
          <a:p>
            <a:pPr eaLnBrk="1" hangingPunct="1"/>
            <a:r>
              <a:rPr lang="en-US" altLang="fr-FR" dirty="0" smtClean="0">
                <a:solidFill>
                  <a:schemeClr val="accent2"/>
                </a:solidFill>
                <a:sym typeface="Symbol" panose="05050102010706020507" pitchFamily="18" charset="2"/>
              </a:rPr>
              <a:t></a:t>
            </a:r>
            <a:r>
              <a:rPr lang="en-US" altLang="fr-FR" dirty="0">
                <a:solidFill>
                  <a:schemeClr val="accent2"/>
                </a:solidFill>
                <a:sym typeface="Symbol" panose="05050102010706020507" pitchFamily="18" charset="2"/>
              </a:rPr>
              <a:t>P = +50%</a:t>
            </a: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454150" y="5285060"/>
            <a:ext cx="1371600" cy="2349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566403" y="3389155"/>
            <a:ext cx="167225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dirty="0">
                <a:solidFill>
                  <a:schemeClr val="accent4"/>
                </a:solidFill>
              </a:rPr>
              <a:t>Critical reactor</a:t>
            </a:r>
          </a:p>
          <a:p>
            <a:pPr eaLnBrk="1" hangingPunct="1"/>
            <a:r>
              <a:rPr lang="en-US" altLang="fr-FR" dirty="0" err="1">
                <a:solidFill>
                  <a:schemeClr val="accent4"/>
                </a:solidFill>
                <a:latin typeface="Symbol" panose="05050102010706020507" pitchFamily="18" charset="2"/>
              </a:rPr>
              <a:t>Dr</a:t>
            </a:r>
            <a:r>
              <a:rPr lang="en-US" altLang="fr-FR" dirty="0">
                <a:solidFill>
                  <a:schemeClr val="accent4"/>
                </a:solidFill>
              </a:rPr>
              <a:t> = +</a:t>
            </a:r>
            <a:r>
              <a:rPr lang="en-US" altLang="fr-FR" dirty="0" smtClean="0">
                <a:solidFill>
                  <a:schemeClr val="accent4"/>
                </a:solidFill>
              </a:rPr>
              <a:t>0.001</a:t>
            </a:r>
            <a:endParaRPr lang="en-US" altLang="fr-FR" dirty="0">
              <a:solidFill>
                <a:schemeClr val="accent4"/>
              </a:solidFill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H="1">
            <a:off x="7045325" y="3808685"/>
            <a:ext cx="609600" cy="914400"/>
          </a:xfrm>
          <a:prstGeom prst="line">
            <a:avLst/>
          </a:prstGeom>
          <a:noFill/>
          <a:ln w="22225">
            <a:solidFill>
              <a:schemeClr val="accent4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7691438" y="5718448"/>
            <a:ext cx="142218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fr-FR" dirty="0">
                <a:solidFill>
                  <a:srgbClr val="990000"/>
                </a:solidFill>
              </a:rPr>
              <a:t>ADS k=0,97</a:t>
            </a:r>
          </a:p>
          <a:p>
            <a:pPr eaLnBrk="1" hangingPunct="1"/>
            <a:r>
              <a:rPr lang="en-US" altLang="fr-FR" dirty="0" err="1">
                <a:solidFill>
                  <a:srgbClr val="990000"/>
                </a:solidFill>
                <a:latin typeface="Symbol" panose="05050102010706020507" pitchFamily="18" charset="2"/>
              </a:rPr>
              <a:t>Dr</a:t>
            </a:r>
            <a:r>
              <a:rPr lang="en-US" altLang="fr-FR" dirty="0">
                <a:solidFill>
                  <a:srgbClr val="990000"/>
                </a:solidFill>
              </a:rPr>
              <a:t> = +</a:t>
            </a:r>
            <a:r>
              <a:rPr lang="en-US" altLang="fr-FR" dirty="0" smtClean="0">
                <a:solidFill>
                  <a:srgbClr val="990000"/>
                </a:solidFill>
              </a:rPr>
              <a:t>0.001</a:t>
            </a:r>
            <a:endParaRPr lang="en-US" altLang="fr-FR" dirty="0">
              <a:solidFill>
                <a:srgbClr val="990000"/>
              </a:solidFill>
            </a:endParaRPr>
          </a:p>
          <a:p>
            <a:pPr eaLnBrk="1" hangingPunct="1"/>
            <a:r>
              <a:rPr lang="en-US" altLang="fr-FR" dirty="0" smtClean="0">
                <a:solidFill>
                  <a:srgbClr val="990000"/>
                </a:solidFill>
                <a:sym typeface="Symbol" panose="05050102010706020507" pitchFamily="18" charset="2"/>
              </a:rPr>
              <a:t></a:t>
            </a:r>
            <a:r>
              <a:rPr lang="en-US" altLang="fr-FR" dirty="0">
                <a:solidFill>
                  <a:srgbClr val="990000"/>
                </a:solidFill>
                <a:sym typeface="Symbol" panose="05050102010706020507" pitchFamily="18" charset="2"/>
              </a:rPr>
              <a:t>P = +3%</a:t>
            </a: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H="1" flipV="1">
            <a:off x="7151688" y="5777185"/>
            <a:ext cx="573087" cy="293688"/>
          </a:xfrm>
          <a:prstGeom prst="line">
            <a:avLst/>
          </a:prstGeom>
          <a:noFill/>
          <a:ln w="9525">
            <a:solidFill>
              <a:srgbClr val="99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Freeform 18"/>
          <p:cNvSpPr>
            <a:spLocks/>
          </p:cNvSpPr>
          <p:nvPr/>
        </p:nvSpPr>
        <p:spPr bwMode="auto">
          <a:xfrm>
            <a:off x="2122488" y="5578748"/>
            <a:ext cx="5297487" cy="152400"/>
          </a:xfrm>
          <a:custGeom>
            <a:avLst/>
            <a:gdLst>
              <a:gd name="T0" fmla="*/ 0 w 3337"/>
              <a:gd name="T1" fmla="*/ 152400 h 96"/>
              <a:gd name="T2" fmla="*/ 0 w 3337"/>
              <a:gd name="T3" fmla="*/ 0 h 96"/>
              <a:gd name="T4" fmla="*/ 5297487 w 3337"/>
              <a:gd name="T5" fmla="*/ 0 h 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37" h="96">
                <a:moveTo>
                  <a:pt x="0" y="96"/>
                </a:moveTo>
                <a:lnTo>
                  <a:pt x="0" y="0"/>
                </a:lnTo>
                <a:lnTo>
                  <a:pt x="3337" y="0"/>
                </a:lnTo>
              </a:path>
            </a:pathLst>
          </a:custGeom>
          <a:noFill/>
          <a:ln w="3810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2122488" y="5718448"/>
            <a:ext cx="5286375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170853" y="846004"/>
                <a:ext cx="3465043" cy="114076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/>
                        </a:rPr>
                        <m:t>𝑛</m:t>
                      </m:r>
                      <m:r>
                        <a:rPr lang="fr-FR" b="0" i="1" smtClean="0">
                          <a:latin typeface="Cambria Math"/>
                        </a:rPr>
                        <m:t>(</m:t>
                      </m:r>
                      <m:r>
                        <a:rPr lang="fr-FR" b="0" i="1" smtClean="0">
                          <a:latin typeface="Cambria Math"/>
                        </a:rPr>
                        <m:t>𝑡</m:t>
                      </m:r>
                      <m:r>
                        <a:rPr lang="fr-FR" b="0" i="1" smtClean="0">
                          <a:latin typeface="Cambria Math"/>
                        </a:rPr>
                        <m:t>)=</m:t>
                      </m:r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𝑛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𝑒𝑓𝑓</m:t>
                                      </m:r>
                                      <m:r>
                                        <a:rPr lang="fr-FR" b="0" i="1" smtClean="0">
                                          <a:latin typeface="Cambria Math"/>
                                        </a:rPr>
                                        <m:t>−1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/>
                                    </a:rPr>
                                    <m:t>Λ</m:t>
                                  </m:r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 </m:t>
                                  </m:r>
                                </m:den>
                              </m:f>
                            </m:e>
                          </m:d>
                          <m:r>
                            <a:rPr lang="fr-FR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fr-FR" dirty="0" smtClean="0"/>
              </a:p>
              <a:p>
                <a:endParaRPr lang="fr-FR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>
                          <a:latin typeface="Cambria Math"/>
                        </a:rPr>
                        <m:t>Λ</m:t>
                      </m:r>
                      <m:r>
                        <a:rPr lang="fr-FR" i="1">
                          <a:latin typeface="Cambria Math"/>
                        </a:rPr>
                        <m:t>=</m:t>
                      </m:r>
                      <m:r>
                        <a:rPr lang="fr-FR" i="1">
                          <a:latin typeface="Cambria Math"/>
                        </a:rPr>
                        <m:t>𝛽</m:t>
                      </m:r>
                      <m:sSub>
                        <m:sSubPr>
                          <m:ctrlPr>
                            <a:rPr lang="fr-F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fr-FR" i="1">
                              <a:latin typeface="Cambria Math"/>
                            </a:rPr>
                            <m:t>𝑑𝑒𝑙𝑎𝑦𝑒𝑑</m:t>
                          </m:r>
                        </m:sub>
                      </m:sSub>
                      <m:r>
                        <a:rPr lang="fr-FR" i="1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fr-F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</a:rPr>
                            <m:t>1−</m:t>
                          </m:r>
                          <m:r>
                            <a:rPr lang="fr-FR" i="1">
                              <a:latin typeface="Cambria Math"/>
                            </a:rPr>
                            <m:t>𝛽</m:t>
                          </m:r>
                        </m:e>
                      </m:d>
                      <m:sSub>
                        <m:sSubPr>
                          <m:ctrlPr>
                            <a:rPr lang="fr-F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/>
                            </a:rPr>
                            <m:t>𝑙</m:t>
                          </m:r>
                        </m:e>
                        <m:sub>
                          <m:r>
                            <a:rPr lang="fr-FR" i="1">
                              <a:latin typeface="Cambria Math"/>
                            </a:rPr>
                            <m:t>𝑝𝑟𝑜𝑚𝑝𝑡</m:t>
                          </m:r>
                        </m:sub>
                      </m:sSub>
                    </m:oMath>
                  </m:oMathPara>
                </a14:m>
                <a:endParaRPr lang="fr-FR" dirty="0" smtClean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53" y="846004"/>
                <a:ext cx="3465043" cy="1140762"/>
              </a:xfrm>
              <a:prstGeom prst="rect">
                <a:avLst/>
              </a:prstGeom>
              <a:blipFill rotWithShape="1">
                <a:blip r:embed="rId6"/>
                <a:stretch>
                  <a:fillRect b="-5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/>
          <p:cNvSpPr txBox="1"/>
          <p:nvPr/>
        </p:nvSpPr>
        <p:spPr>
          <a:xfrm>
            <a:off x="0" y="476672"/>
            <a:ext cx="8918430" cy="36933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Simple quasi-static kinetic equation for a critical reactor :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ZoneTexte 24"/>
              <p:cNvSpPr txBox="1"/>
              <p:nvPr/>
            </p:nvSpPr>
            <p:spPr>
              <a:xfrm>
                <a:off x="3635896" y="1093219"/>
                <a:ext cx="2332807" cy="646331"/>
              </a:xfrm>
              <a:prstGeom prst="rect">
                <a:avLst/>
              </a:prstGeom>
              <a:noFill/>
              <a:ln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</a:rPr>
                      <m:t>𝛽</m:t>
                    </m:r>
                    <m:r>
                      <a:rPr lang="fr-FR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fraction of delayed neutron</a:t>
                </a:r>
                <a:endParaRPr lang="en-US" dirty="0"/>
              </a:p>
            </p:txBody>
          </p:sp>
        </mc:Choice>
        <mc:Fallback xmlns="">
          <p:sp>
            <p:nvSpPr>
              <p:cNvPr id="25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1093219"/>
                <a:ext cx="2332807" cy="646331"/>
              </a:xfrm>
              <a:prstGeom prst="rect">
                <a:avLst/>
              </a:prstGeom>
              <a:blipFill rotWithShape="1">
                <a:blip r:embed="rId7"/>
                <a:stretch>
                  <a:fillRect l="-2089" t="-4717" b="-14151"/>
                </a:stretch>
              </a:blipFill>
              <a:ln>
                <a:noFill/>
                <a:prstDash val="solid"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5704689" y="1082967"/>
            <a:ext cx="3290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36699"/>
                </a:solidFill>
                <a:sym typeface="Wingdings" panose="05000000000000000000" pitchFamily="2" charset="2"/>
              </a:rPr>
              <a:t> </a:t>
            </a:r>
            <a:r>
              <a:rPr lang="fr-FR" dirty="0" err="1">
                <a:solidFill>
                  <a:srgbClr val="336699"/>
                </a:solidFill>
                <a:sym typeface="Wingdings" panose="05000000000000000000" pitchFamily="2" charset="2"/>
              </a:rPr>
              <a:t>allowed</a:t>
            </a:r>
            <a:r>
              <a:rPr lang="fr-FR" dirty="0">
                <a:solidFill>
                  <a:srgbClr val="336699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336699"/>
                </a:solidFill>
                <a:sym typeface="Wingdings" panose="05000000000000000000" pitchFamily="2" charset="2"/>
              </a:rPr>
              <a:t>k</a:t>
            </a:r>
            <a:r>
              <a:rPr lang="fr-FR" baseline="-25000" dirty="0" err="1">
                <a:solidFill>
                  <a:srgbClr val="336699"/>
                </a:solidFill>
                <a:sym typeface="Wingdings" panose="05000000000000000000" pitchFamily="2" charset="2"/>
              </a:rPr>
              <a:t>eff</a:t>
            </a:r>
            <a:r>
              <a:rPr lang="fr-FR" dirty="0">
                <a:solidFill>
                  <a:srgbClr val="336699"/>
                </a:solidFill>
                <a:sym typeface="Wingdings" panose="05000000000000000000" pitchFamily="2" charset="2"/>
              </a:rPr>
              <a:t> range for power </a:t>
            </a:r>
            <a:r>
              <a:rPr lang="fr-FR" dirty="0" err="1">
                <a:solidFill>
                  <a:srgbClr val="336699"/>
                </a:solidFill>
                <a:sym typeface="Wingdings" panose="05000000000000000000" pitchFamily="2" charset="2"/>
              </a:rPr>
              <a:t>increase</a:t>
            </a:r>
            <a:r>
              <a:rPr lang="fr-FR" dirty="0">
                <a:solidFill>
                  <a:srgbClr val="336699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336699"/>
                </a:solidFill>
                <a:sym typeface="Wingdings" panose="05000000000000000000" pitchFamily="2" charset="2"/>
              </a:rPr>
              <a:t>is</a:t>
            </a:r>
            <a:r>
              <a:rPr lang="fr-FR" dirty="0">
                <a:solidFill>
                  <a:srgbClr val="336699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336699"/>
                </a:solidFill>
                <a:sym typeface="Wingdings" panose="05000000000000000000" pitchFamily="2" charset="2"/>
              </a:rPr>
              <a:t>only</a:t>
            </a:r>
            <a:r>
              <a:rPr lang="fr-FR" dirty="0">
                <a:solidFill>
                  <a:srgbClr val="336699"/>
                </a:solidFill>
                <a:sym typeface="Wingdings" panose="05000000000000000000" pitchFamily="2" charset="2"/>
              </a:rPr>
              <a:t> ]1;1+</a:t>
            </a:r>
            <a:r>
              <a:rPr lang="fr-FR" dirty="0">
                <a:solidFill>
                  <a:srgbClr val="336699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fr-FR" dirty="0">
                <a:solidFill>
                  <a:srgbClr val="336699"/>
                </a:solidFill>
                <a:sym typeface="Wingdings" panose="05000000000000000000" pitchFamily="2" charset="2"/>
              </a:rPr>
              <a:t>[ </a:t>
            </a:r>
            <a:endParaRPr lang="fr-FR" dirty="0">
              <a:solidFill>
                <a:srgbClr val="3366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/>
              <p:cNvSpPr txBox="1"/>
              <p:nvPr/>
            </p:nvSpPr>
            <p:spPr>
              <a:xfrm>
                <a:off x="5185090" y="2078206"/>
                <a:ext cx="2834366" cy="7221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𝑓𝑖𝑠𝑠𝑖𝑜𝑛𝑠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</a:rPr>
                        <m:t>𝑆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nor/>
                                </m:rPr>
                                <a:rPr lang="en-US">
                                  <a:latin typeface="Cambria Math"/>
                                </a:rPr>
                                <m:t>eff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𝜈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nor/>
                                    </m:rPr>
                                    <a:rPr lang="en-US">
                                      <a:latin typeface="Cambria Math"/>
                                    </a:rPr>
                                    <m:t>eff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fr-FR" dirty="0">
                  <a:latin typeface="Comic Sans MS" panose="030F0702030302020204" pitchFamily="66" charset="0"/>
                </a:endParaRPr>
              </a:p>
            </p:txBody>
          </p:sp>
        </mc:Choice>
        <mc:Fallback xmlns="">
          <p:sp>
            <p:nvSpPr>
              <p:cNvPr id="30" name="ZoneText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5090" y="2078206"/>
                <a:ext cx="2834366" cy="722185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ZoneTexte 30"/>
          <p:cNvSpPr txBox="1"/>
          <p:nvPr/>
        </p:nvSpPr>
        <p:spPr>
          <a:xfrm>
            <a:off x="0" y="2212668"/>
            <a:ext cx="8918430" cy="36933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In a ADS, the physics is completely different</a:t>
            </a:r>
            <a:endParaRPr lang="en-US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459215" y="2397334"/>
            <a:ext cx="7258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611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8" grpId="0"/>
      <p:bldP spid="19" grpId="0" animBg="1"/>
      <p:bldP spid="20" grpId="0" animBg="1"/>
      <p:bldP spid="21" grpId="0" animBg="1"/>
      <p:bldP spid="30" grpId="0"/>
      <p:bldP spid="31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88090" y="447399"/>
            <a:ext cx="1855910" cy="146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strata imposes ADS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3" descr="http://myrrha.sckcen.be/~/media/Images/Myrrha/Galleries/MYRRHA%20figures/MEDIA-ADS_MYRRHA_text_web.jpg?mh=600&amp;mw=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17361"/>
            <a:ext cx="6912768" cy="510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1816" y="2104445"/>
            <a:ext cx="1632183" cy="1043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0" y="476672"/>
            <a:ext cx="8918430" cy="36933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 European prototype for ADS 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0" y="6165304"/>
            <a:ext cx="3203848" cy="369332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Safer than critical reactor ? </a:t>
            </a:r>
            <a:endParaRPr lang="en-US" dirty="0"/>
          </a:p>
        </p:txBody>
      </p:sp>
      <p:sp>
        <p:nvSpPr>
          <p:cNvPr id="14" name="Multiplier 13"/>
          <p:cNvSpPr/>
          <p:nvPr/>
        </p:nvSpPr>
        <p:spPr>
          <a:xfrm>
            <a:off x="-581234" y="5701898"/>
            <a:ext cx="4205260" cy="1296144"/>
          </a:xfrm>
          <a:prstGeom prst="mathMultiply">
            <a:avLst>
              <a:gd name="adj1" fmla="val 12938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987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Waste compared to the in-cycle inventory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3" name="Picture 14" descr="Tox_UPu_Hom_Ref_Core_Wast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8719"/>
            <a:ext cx="6192688" cy="408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" name="Rectangle 193"/>
          <p:cNvSpPr/>
          <p:nvPr/>
        </p:nvSpPr>
        <p:spPr>
          <a:xfrm>
            <a:off x="-15010" y="5533794"/>
            <a:ext cx="903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1000 years of operation will produce the same </a:t>
            </a:r>
            <a:r>
              <a:rPr lang="en-US" dirty="0" err="1" smtClean="0">
                <a:sym typeface="Wingdings" panose="05000000000000000000" pitchFamily="2" charset="2"/>
              </a:rPr>
              <a:t>radiotoxicity</a:t>
            </a:r>
            <a:r>
              <a:rPr lang="en-US" dirty="0" smtClean="0">
                <a:sym typeface="Wingdings" panose="05000000000000000000" pitchFamily="2" charset="2"/>
              </a:rPr>
              <a:t> of matter needed to the reactor fleet</a:t>
            </a:r>
          </a:p>
          <a:p>
            <a:pPr marL="285750" indent="-285750">
              <a:buFont typeface="Wingdings"/>
              <a:buChar char="à"/>
            </a:pPr>
            <a:r>
              <a:rPr lang="en-US" b="1" i="1" dirty="0">
                <a:sym typeface="Wingdings" panose="05000000000000000000" pitchFamily="2" charset="2"/>
              </a:rPr>
              <a:t>Needs of “end of game” studies that would reduce the global inventory of plutonium </a:t>
            </a:r>
            <a:r>
              <a:rPr lang="en-US" b="1" i="1" dirty="0" smtClean="0">
                <a:sym typeface="Wingdings" panose="05000000000000000000" pitchFamily="2" charset="2"/>
              </a:rPr>
              <a:t>and minor actinides</a:t>
            </a:r>
            <a:endParaRPr lang="en-US" b="1" i="1" dirty="0">
              <a:sym typeface="Wingdings" panose="05000000000000000000" pitchFamily="2" charset="2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479574"/>
            <a:ext cx="9252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 small recall : 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Plutonium is very radiotoxic</a:t>
            </a:r>
          </a:p>
          <a:p>
            <a:pPr marL="742950" lvl="1" indent="-285750">
              <a:buFontTx/>
              <a:buChar char="-"/>
            </a:pPr>
            <a:r>
              <a:rPr lang="en-US" dirty="0" smtClean="0"/>
              <a:t>A SFR needs a lot of </a:t>
            </a:r>
            <a:r>
              <a:rPr lang="en-US" dirty="0" err="1" smtClean="0"/>
              <a:t>Pu</a:t>
            </a:r>
            <a:r>
              <a:rPr lang="en-US" dirty="0" smtClean="0"/>
              <a:t> to operate</a:t>
            </a:r>
          </a:p>
          <a:p>
            <a:endParaRPr lang="en-US" dirty="0" smtClean="0"/>
          </a:p>
        </p:txBody>
      </p:sp>
      <p:cxnSp>
        <p:nvCxnSpPr>
          <p:cNvPr id="4" name="Connecteur droit avec flèche 3"/>
          <p:cNvCxnSpPr/>
          <p:nvPr/>
        </p:nvCxnSpPr>
        <p:spPr>
          <a:xfrm flipV="1">
            <a:off x="3491880" y="1844824"/>
            <a:ext cx="0" cy="936104"/>
          </a:xfrm>
          <a:prstGeom prst="straightConnector1">
            <a:avLst/>
          </a:prstGeom>
          <a:ln w="28575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557196" y="2204864"/>
            <a:ext cx="870788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X 1000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92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reactor physics 101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44" name="AutoShape 2"/>
          <p:cNvSpPr>
            <a:spLocks noChangeArrowheads="1"/>
          </p:cNvSpPr>
          <p:nvPr/>
        </p:nvSpPr>
        <p:spPr bwMode="auto">
          <a:xfrm>
            <a:off x="7408894" y="5218401"/>
            <a:ext cx="914400" cy="1143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645" name="AutoShape 3"/>
          <p:cNvSpPr>
            <a:spLocks noChangeArrowheads="1"/>
          </p:cNvSpPr>
          <p:nvPr/>
        </p:nvSpPr>
        <p:spPr bwMode="auto">
          <a:xfrm>
            <a:off x="4665694" y="4151601"/>
            <a:ext cx="914400" cy="1143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646" name="AutoShape 4"/>
          <p:cNvSpPr>
            <a:spLocks noChangeArrowheads="1"/>
          </p:cNvSpPr>
          <p:nvPr/>
        </p:nvSpPr>
        <p:spPr bwMode="auto">
          <a:xfrm>
            <a:off x="1693894" y="2322801"/>
            <a:ext cx="914400" cy="11430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1647" name="Oval 5"/>
          <p:cNvSpPr>
            <a:spLocks noChangeArrowheads="1"/>
          </p:cNvSpPr>
          <p:nvPr/>
        </p:nvSpPr>
        <p:spPr bwMode="auto">
          <a:xfrm>
            <a:off x="93694" y="2778414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grpSp>
        <p:nvGrpSpPr>
          <p:cNvPr id="1648" name="Group 6"/>
          <p:cNvGrpSpPr>
            <a:grpSpLocks/>
          </p:cNvGrpSpPr>
          <p:nvPr/>
        </p:nvGrpSpPr>
        <p:grpSpPr bwMode="auto">
          <a:xfrm>
            <a:off x="885857" y="2568864"/>
            <a:ext cx="503237" cy="487362"/>
            <a:chOff x="1008" y="3504"/>
            <a:chExt cx="522" cy="517"/>
          </a:xfrm>
        </p:grpSpPr>
        <p:grpSp>
          <p:nvGrpSpPr>
            <p:cNvPr id="1649" name="Group 7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1744" name="Oval 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45" name="Oval 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46" name="Oval 1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47" name="Oval 1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0" name="Group 12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1740" name="Oval 1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41" name="Oval 1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42" name="Oval 1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43" name="Oval 1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1" name="Group 17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1736" name="Oval 1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7" name="Oval 1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8" name="Oval 2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9" name="Oval 2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2" name="Group 22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1732" name="Oval 2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3" name="Oval 2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4" name="Oval 2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5" name="Oval 2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3" name="Group 27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1728" name="Oval 2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29" name="Oval 2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0" name="Oval 3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31" name="Oval 3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4" name="Group 32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1724" name="Oval 3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25" name="Oval 3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26" name="Oval 3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27" name="Oval 3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5" name="Group 37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1720" name="Oval 3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21" name="Oval 3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22" name="Oval 4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23" name="Oval 4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6" name="Group 42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1716" name="Oval 4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7" name="Oval 4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8" name="Oval 4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9" name="Oval 4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7" name="Group 47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1712" name="Oval 4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3" name="Oval 4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4" name="Oval 5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5" name="Oval 5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8" name="Group 52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1708" name="Oval 5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09" name="Oval 5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0" name="Oval 5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11" name="Oval 5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59" name="Group 57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1704" name="Oval 5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05" name="Oval 5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06" name="Oval 6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07" name="Oval 6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0" name="Group 62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1700" name="Oval 6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01" name="Oval 6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02" name="Oval 6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03" name="Oval 6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1" name="Group 67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1696" name="Oval 6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7" name="Oval 6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8" name="Oval 7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9" name="Oval 7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2" name="Group 72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1692" name="Oval 7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3" name="Oval 7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4" name="Oval 7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5" name="Oval 7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3" name="Group 77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1688" name="Oval 7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89" name="Oval 7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0" name="Oval 8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91" name="Oval 8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4" name="Group 82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1684" name="Oval 8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85" name="Oval 8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86" name="Oval 8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87" name="Oval 8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5" name="Group 87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1680" name="Oval 8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81" name="Oval 8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82" name="Oval 9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83" name="Oval 9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6" name="Group 92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1676" name="Oval 93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77" name="Oval 94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78" name="Oval 95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79" name="Oval 96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667" name="Group 97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1672" name="Oval 98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73" name="Oval 99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74" name="Oval 100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675" name="Oval 101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1668" name="Oval 102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669" name="Oval 103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670" name="Oval 104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671" name="Oval 105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grpSp>
        <p:nvGrpSpPr>
          <p:cNvPr id="1748" name="Group 106"/>
          <p:cNvGrpSpPr>
            <a:grpSpLocks/>
          </p:cNvGrpSpPr>
          <p:nvPr/>
        </p:nvGrpSpPr>
        <p:grpSpPr bwMode="auto">
          <a:xfrm>
            <a:off x="1922494" y="2399001"/>
            <a:ext cx="431800" cy="835025"/>
            <a:chOff x="1296" y="1584"/>
            <a:chExt cx="288" cy="528"/>
          </a:xfrm>
        </p:grpSpPr>
        <p:grpSp>
          <p:nvGrpSpPr>
            <p:cNvPr id="1749" name="Group 107"/>
            <p:cNvGrpSpPr>
              <a:grpSpLocks/>
            </p:cNvGrpSpPr>
            <p:nvPr/>
          </p:nvGrpSpPr>
          <p:grpSpPr bwMode="auto">
            <a:xfrm>
              <a:off x="1296" y="1872"/>
              <a:ext cx="240" cy="240"/>
              <a:chOff x="3072" y="2112"/>
              <a:chExt cx="373" cy="325"/>
            </a:xfrm>
          </p:grpSpPr>
          <p:grpSp>
            <p:nvGrpSpPr>
              <p:cNvPr id="1792" name="Group 108"/>
              <p:cNvGrpSpPr>
                <a:grpSpLocks/>
              </p:cNvGrpSpPr>
              <p:nvPr/>
            </p:nvGrpSpPr>
            <p:grpSpPr bwMode="auto">
              <a:xfrm>
                <a:off x="3072" y="2208"/>
                <a:ext cx="181" cy="181"/>
                <a:chOff x="1207" y="3617"/>
                <a:chExt cx="181" cy="181"/>
              </a:xfrm>
            </p:grpSpPr>
            <p:sp>
              <p:nvSpPr>
                <p:cNvPr id="1820" name="Oval 10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21" name="Oval 11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22" name="Oval 11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23" name="Oval 11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93" name="Group 113"/>
              <p:cNvGrpSpPr>
                <a:grpSpLocks/>
              </p:cNvGrpSpPr>
              <p:nvPr/>
            </p:nvGrpSpPr>
            <p:grpSpPr bwMode="auto">
              <a:xfrm>
                <a:off x="3168" y="2208"/>
                <a:ext cx="181" cy="181"/>
                <a:chOff x="1207" y="3617"/>
                <a:chExt cx="181" cy="181"/>
              </a:xfrm>
            </p:grpSpPr>
            <p:sp>
              <p:nvSpPr>
                <p:cNvPr id="1816" name="Oval 11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7" name="Oval 11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8" name="Oval 11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9" name="Oval 11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94" name="Group 118"/>
              <p:cNvGrpSpPr>
                <a:grpSpLocks/>
              </p:cNvGrpSpPr>
              <p:nvPr/>
            </p:nvGrpSpPr>
            <p:grpSpPr bwMode="auto">
              <a:xfrm>
                <a:off x="3120" y="2112"/>
                <a:ext cx="181" cy="181"/>
                <a:chOff x="1207" y="3617"/>
                <a:chExt cx="181" cy="181"/>
              </a:xfrm>
            </p:grpSpPr>
            <p:sp>
              <p:nvSpPr>
                <p:cNvPr id="1812" name="Oval 11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3" name="Oval 12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4" name="Oval 12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5" name="Oval 12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95" name="Group 123"/>
              <p:cNvGrpSpPr>
                <a:grpSpLocks/>
              </p:cNvGrpSpPr>
              <p:nvPr/>
            </p:nvGrpSpPr>
            <p:grpSpPr bwMode="auto">
              <a:xfrm>
                <a:off x="3168" y="2256"/>
                <a:ext cx="181" cy="181"/>
                <a:chOff x="1207" y="3617"/>
                <a:chExt cx="181" cy="181"/>
              </a:xfrm>
            </p:grpSpPr>
            <p:sp>
              <p:nvSpPr>
                <p:cNvPr id="1808" name="Oval 12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09" name="Oval 12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0" name="Oval 12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11" name="Oval 12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96" name="Group 128"/>
              <p:cNvGrpSpPr>
                <a:grpSpLocks/>
              </p:cNvGrpSpPr>
              <p:nvPr/>
            </p:nvGrpSpPr>
            <p:grpSpPr bwMode="auto">
              <a:xfrm>
                <a:off x="3264" y="2160"/>
                <a:ext cx="181" cy="181"/>
                <a:chOff x="1207" y="3617"/>
                <a:chExt cx="181" cy="181"/>
              </a:xfrm>
            </p:grpSpPr>
            <p:sp>
              <p:nvSpPr>
                <p:cNvPr id="1804" name="Oval 12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05" name="Oval 13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06" name="Oval 13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07" name="Oval 13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97" name="Group 133"/>
              <p:cNvGrpSpPr>
                <a:grpSpLocks/>
              </p:cNvGrpSpPr>
              <p:nvPr/>
            </p:nvGrpSpPr>
            <p:grpSpPr bwMode="auto">
              <a:xfrm>
                <a:off x="3264" y="2256"/>
                <a:ext cx="181" cy="181"/>
                <a:chOff x="1207" y="3617"/>
                <a:chExt cx="181" cy="181"/>
              </a:xfrm>
            </p:grpSpPr>
            <p:sp>
              <p:nvSpPr>
                <p:cNvPr id="1800" name="Oval 13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01" name="Oval 13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02" name="Oval 13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803" name="Oval 13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sp>
            <p:nvSpPr>
              <p:cNvPr id="1798" name="Oval 138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799" name="Oval 139"/>
              <p:cNvSpPr>
                <a:spLocks noChangeArrowheads="1"/>
              </p:cNvSpPr>
              <p:nvPr/>
            </p:nvSpPr>
            <p:spPr bwMode="auto">
              <a:xfrm>
                <a:off x="3264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750" name="Group 140"/>
            <p:cNvGrpSpPr>
              <a:grpSpLocks/>
            </p:cNvGrpSpPr>
            <p:nvPr/>
          </p:nvGrpSpPr>
          <p:grpSpPr bwMode="auto">
            <a:xfrm>
              <a:off x="1296" y="1584"/>
              <a:ext cx="288" cy="240"/>
              <a:chOff x="3264" y="1632"/>
              <a:chExt cx="469" cy="421"/>
            </a:xfrm>
          </p:grpSpPr>
          <p:grpSp>
            <p:nvGrpSpPr>
              <p:cNvPr id="1751" name="Group 141"/>
              <p:cNvGrpSpPr>
                <a:grpSpLocks/>
              </p:cNvGrpSpPr>
              <p:nvPr/>
            </p:nvGrpSpPr>
            <p:grpSpPr bwMode="auto">
              <a:xfrm>
                <a:off x="3415" y="1745"/>
                <a:ext cx="181" cy="181"/>
                <a:chOff x="1207" y="3617"/>
                <a:chExt cx="181" cy="181"/>
              </a:xfrm>
            </p:grpSpPr>
            <p:sp>
              <p:nvSpPr>
                <p:cNvPr id="1788" name="Oval 14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89" name="Oval 14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90" name="Oval 14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91" name="Oval 14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52" name="Group 146"/>
              <p:cNvGrpSpPr>
                <a:grpSpLocks/>
              </p:cNvGrpSpPr>
              <p:nvPr/>
            </p:nvGrpSpPr>
            <p:grpSpPr bwMode="auto">
              <a:xfrm>
                <a:off x="3312" y="1632"/>
                <a:ext cx="181" cy="181"/>
                <a:chOff x="1207" y="3617"/>
                <a:chExt cx="181" cy="181"/>
              </a:xfrm>
            </p:grpSpPr>
            <p:sp>
              <p:nvSpPr>
                <p:cNvPr id="1784" name="Oval 14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85" name="Oval 14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86" name="Oval 14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87" name="Oval 15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53" name="Group 151"/>
              <p:cNvGrpSpPr>
                <a:grpSpLocks/>
              </p:cNvGrpSpPr>
              <p:nvPr/>
            </p:nvGrpSpPr>
            <p:grpSpPr bwMode="auto">
              <a:xfrm>
                <a:off x="3456" y="1632"/>
                <a:ext cx="181" cy="181"/>
                <a:chOff x="1207" y="3617"/>
                <a:chExt cx="181" cy="181"/>
              </a:xfrm>
            </p:grpSpPr>
            <p:sp>
              <p:nvSpPr>
                <p:cNvPr id="1780" name="Oval 15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81" name="Oval 15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82" name="Oval 15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83" name="Oval 15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54" name="Group 156"/>
              <p:cNvGrpSpPr>
                <a:grpSpLocks/>
              </p:cNvGrpSpPr>
              <p:nvPr/>
            </p:nvGrpSpPr>
            <p:grpSpPr bwMode="auto">
              <a:xfrm>
                <a:off x="3312" y="1776"/>
                <a:ext cx="181" cy="181"/>
                <a:chOff x="1207" y="3617"/>
                <a:chExt cx="181" cy="181"/>
              </a:xfrm>
            </p:grpSpPr>
            <p:sp>
              <p:nvSpPr>
                <p:cNvPr id="1776" name="Oval 15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7" name="Oval 15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8" name="Oval 15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9" name="Oval 16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55" name="Group 161"/>
              <p:cNvGrpSpPr>
                <a:grpSpLocks/>
              </p:cNvGrpSpPr>
              <p:nvPr/>
            </p:nvGrpSpPr>
            <p:grpSpPr bwMode="auto">
              <a:xfrm>
                <a:off x="3456" y="1872"/>
                <a:ext cx="181" cy="181"/>
                <a:chOff x="1207" y="3617"/>
                <a:chExt cx="181" cy="181"/>
              </a:xfrm>
            </p:grpSpPr>
            <p:sp>
              <p:nvSpPr>
                <p:cNvPr id="1772" name="Oval 16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3" name="Oval 16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4" name="Oval 16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5" name="Oval 16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56" name="Group 166"/>
              <p:cNvGrpSpPr>
                <a:grpSpLocks/>
              </p:cNvGrpSpPr>
              <p:nvPr/>
            </p:nvGrpSpPr>
            <p:grpSpPr bwMode="auto">
              <a:xfrm>
                <a:off x="3552" y="1728"/>
                <a:ext cx="181" cy="181"/>
                <a:chOff x="1207" y="3617"/>
                <a:chExt cx="181" cy="181"/>
              </a:xfrm>
            </p:grpSpPr>
            <p:sp>
              <p:nvSpPr>
                <p:cNvPr id="1768" name="Oval 16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69" name="Oval 16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0" name="Oval 16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71" name="Oval 17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57" name="Group 171"/>
              <p:cNvGrpSpPr>
                <a:grpSpLocks/>
              </p:cNvGrpSpPr>
              <p:nvPr/>
            </p:nvGrpSpPr>
            <p:grpSpPr bwMode="auto">
              <a:xfrm>
                <a:off x="3264" y="1728"/>
                <a:ext cx="181" cy="181"/>
                <a:chOff x="1207" y="3617"/>
                <a:chExt cx="181" cy="181"/>
              </a:xfrm>
            </p:grpSpPr>
            <p:sp>
              <p:nvSpPr>
                <p:cNvPr id="1764" name="Oval 17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65" name="Oval 17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66" name="Oval 17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67" name="Oval 17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1758" name="Group 176"/>
              <p:cNvGrpSpPr>
                <a:grpSpLocks/>
              </p:cNvGrpSpPr>
              <p:nvPr/>
            </p:nvGrpSpPr>
            <p:grpSpPr bwMode="auto">
              <a:xfrm>
                <a:off x="3456" y="1824"/>
                <a:ext cx="181" cy="181"/>
                <a:chOff x="1207" y="3617"/>
                <a:chExt cx="181" cy="181"/>
              </a:xfrm>
            </p:grpSpPr>
            <p:sp>
              <p:nvSpPr>
                <p:cNvPr id="1760" name="Oval 17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61" name="Oval 17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62" name="Oval 17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1763" name="Oval 18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sp>
            <p:nvSpPr>
              <p:cNvPr id="1759" name="Oval 181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</p:grpSp>
      <p:grpSp>
        <p:nvGrpSpPr>
          <p:cNvPr id="1824" name="Group 182"/>
          <p:cNvGrpSpPr>
            <a:grpSpLocks/>
          </p:cNvGrpSpPr>
          <p:nvPr/>
        </p:nvGrpSpPr>
        <p:grpSpPr bwMode="auto">
          <a:xfrm>
            <a:off x="3578257" y="2606964"/>
            <a:ext cx="503237" cy="487362"/>
            <a:chOff x="1008" y="3504"/>
            <a:chExt cx="522" cy="517"/>
          </a:xfrm>
        </p:grpSpPr>
        <p:grpSp>
          <p:nvGrpSpPr>
            <p:cNvPr id="1825" name="Group 183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1920" name="Oval 18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21" name="Oval 18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22" name="Oval 18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23" name="Oval 18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26" name="Group 188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1916" name="Oval 18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7" name="Oval 19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8" name="Oval 19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9" name="Oval 19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27" name="Group 193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1912" name="Oval 19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3" name="Oval 19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4" name="Oval 19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5" name="Oval 19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28" name="Group 198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1908" name="Oval 19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09" name="Oval 20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0" name="Oval 20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11" name="Oval 20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29" name="Group 203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1904" name="Oval 20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05" name="Oval 20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06" name="Oval 20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07" name="Oval 20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0" name="Group 208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1900" name="Oval 20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01" name="Oval 21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02" name="Oval 21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03" name="Oval 21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1" name="Group 213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1896" name="Oval 21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7" name="Oval 21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8" name="Oval 21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9" name="Oval 21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2" name="Group 218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1892" name="Oval 21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3" name="Oval 22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4" name="Oval 22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5" name="Oval 22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3" name="Group 223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1888" name="Oval 22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89" name="Oval 22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0" name="Oval 22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91" name="Oval 22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4" name="Group 228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1884" name="Oval 22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85" name="Oval 23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86" name="Oval 23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87" name="Oval 23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5" name="Group 233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1880" name="Oval 23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81" name="Oval 23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82" name="Oval 23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83" name="Oval 23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6" name="Group 238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1876" name="Oval 23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7" name="Oval 24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8" name="Oval 24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9" name="Oval 24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7" name="Group 243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1872" name="Oval 24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3" name="Oval 24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4" name="Oval 24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5" name="Oval 24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8" name="Group 248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1868" name="Oval 24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69" name="Oval 25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0" name="Oval 25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71" name="Oval 25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39" name="Group 253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1864" name="Oval 25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65" name="Oval 25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66" name="Oval 25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67" name="Oval 25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40" name="Group 258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1860" name="Oval 25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61" name="Oval 26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62" name="Oval 26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63" name="Oval 26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41" name="Group 263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1856" name="Oval 26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7" name="Oval 26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8" name="Oval 26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9" name="Oval 26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42" name="Group 268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1852" name="Oval 26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3" name="Oval 27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4" name="Oval 27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5" name="Oval 27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843" name="Group 273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1848" name="Oval 27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49" name="Oval 27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0" name="Oval 27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851" name="Oval 27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1844" name="Oval 278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845" name="Oval 279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846" name="Oval 280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847" name="Oval 281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grpSp>
        <p:nvGrpSpPr>
          <p:cNvPr id="1924" name="Group 282"/>
          <p:cNvGrpSpPr>
            <a:grpSpLocks/>
          </p:cNvGrpSpPr>
          <p:nvPr/>
        </p:nvGrpSpPr>
        <p:grpSpPr bwMode="auto">
          <a:xfrm>
            <a:off x="3649694" y="4043651"/>
            <a:ext cx="504825" cy="487363"/>
            <a:chOff x="1008" y="3504"/>
            <a:chExt cx="522" cy="517"/>
          </a:xfrm>
        </p:grpSpPr>
        <p:grpSp>
          <p:nvGrpSpPr>
            <p:cNvPr id="1925" name="Group 283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2020" name="Oval 28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21" name="Oval 28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22" name="Oval 28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23" name="Oval 28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26" name="Group 288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2016" name="Oval 28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7" name="Oval 29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8" name="Oval 29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9" name="Oval 29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27" name="Group 293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2012" name="Oval 29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3" name="Oval 29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4" name="Oval 29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5" name="Oval 29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28" name="Group 298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2008" name="Oval 29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09" name="Oval 30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0" name="Oval 30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11" name="Oval 30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29" name="Group 303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2004" name="Oval 30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05" name="Oval 30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06" name="Oval 30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07" name="Oval 30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0" name="Group 308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2000" name="Oval 30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01" name="Oval 31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02" name="Oval 31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03" name="Oval 31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1" name="Group 313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1996" name="Oval 31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7" name="Oval 31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8" name="Oval 31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9" name="Oval 31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2" name="Group 318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1992" name="Oval 31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3" name="Oval 32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4" name="Oval 32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5" name="Oval 32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3" name="Group 323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1988" name="Oval 32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89" name="Oval 32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0" name="Oval 32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91" name="Oval 32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4" name="Group 328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1984" name="Oval 32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85" name="Oval 33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86" name="Oval 33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87" name="Oval 33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5" name="Group 333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1980" name="Oval 33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81" name="Oval 33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82" name="Oval 33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83" name="Oval 33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6" name="Group 338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1976" name="Oval 33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7" name="Oval 34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8" name="Oval 34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9" name="Oval 34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7" name="Group 343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1972" name="Oval 34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3" name="Oval 34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4" name="Oval 34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5" name="Oval 34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8" name="Group 348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1968" name="Oval 34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69" name="Oval 35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0" name="Oval 35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71" name="Oval 35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39" name="Group 353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1964" name="Oval 35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65" name="Oval 35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66" name="Oval 35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67" name="Oval 35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40" name="Group 358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1960" name="Oval 35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61" name="Oval 36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62" name="Oval 36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63" name="Oval 36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41" name="Group 363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1956" name="Oval 36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7" name="Oval 36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8" name="Oval 36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9" name="Oval 36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42" name="Group 368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1952" name="Oval 36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3" name="Oval 37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4" name="Oval 37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5" name="Oval 37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1943" name="Group 373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1948" name="Oval 37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49" name="Oval 37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0" name="Oval 37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1951" name="Oval 37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1944" name="Oval 378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945" name="Oval 379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946" name="Oval 380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947" name="Oval 381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grpSp>
        <p:nvGrpSpPr>
          <p:cNvPr id="2024" name="Group 382"/>
          <p:cNvGrpSpPr>
            <a:grpSpLocks/>
          </p:cNvGrpSpPr>
          <p:nvPr/>
        </p:nvGrpSpPr>
        <p:grpSpPr bwMode="auto">
          <a:xfrm>
            <a:off x="6646894" y="4380201"/>
            <a:ext cx="503238" cy="487363"/>
            <a:chOff x="1008" y="3504"/>
            <a:chExt cx="522" cy="517"/>
          </a:xfrm>
        </p:grpSpPr>
        <p:grpSp>
          <p:nvGrpSpPr>
            <p:cNvPr id="2025" name="Group 383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2120" name="Oval 38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21" name="Oval 38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22" name="Oval 38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23" name="Oval 38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26" name="Group 388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2116" name="Oval 38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7" name="Oval 39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8" name="Oval 39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9" name="Oval 39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27" name="Group 393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2112" name="Oval 39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3" name="Oval 39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4" name="Oval 39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5" name="Oval 39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28" name="Group 398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2108" name="Oval 39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09" name="Oval 40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0" name="Oval 40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11" name="Oval 40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29" name="Group 403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2104" name="Oval 40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05" name="Oval 40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06" name="Oval 40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07" name="Oval 40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0" name="Group 408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2100" name="Oval 40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01" name="Oval 41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02" name="Oval 41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03" name="Oval 41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1" name="Group 413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2096" name="Oval 41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7" name="Oval 41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8" name="Oval 41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9" name="Oval 41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2" name="Group 418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2092" name="Oval 41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3" name="Oval 42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4" name="Oval 42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5" name="Oval 42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3" name="Group 423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2088" name="Oval 42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89" name="Oval 42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0" name="Oval 42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91" name="Oval 42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4" name="Group 428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2084" name="Oval 42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85" name="Oval 43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86" name="Oval 43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87" name="Oval 43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5" name="Group 433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2080" name="Oval 43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81" name="Oval 43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82" name="Oval 43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83" name="Oval 43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6" name="Group 438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2076" name="Oval 43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7" name="Oval 44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8" name="Oval 44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9" name="Oval 44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7" name="Group 443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2072" name="Oval 44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3" name="Oval 44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4" name="Oval 44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5" name="Oval 44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8" name="Group 448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2068" name="Oval 44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69" name="Oval 45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0" name="Oval 45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71" name="Oval 45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39" name="Group 453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2064" name="Oval 45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65" name="Oval 45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66" name="Oval 45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67" name="Oval 45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40" name="Group 458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2060" name="Oval 45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61" name="Oval 46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62" name="Oval 46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63" name="Oval 46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41" name="Group 463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2056" name="Oval 46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7" name="Oval 46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8" name="Oval 46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9" name="Oval 46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42" name="Group 468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2052" name="Oval 46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3" name="Oval 47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4" name="Oval 47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5" name="Oval 47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043" name="Group 473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2048" name="Oval 47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49" name="Oval 47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0" name="Oval 47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051" name="Oval 47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2044" name="Oval 478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045" name="Oval 479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046" name="Oval 480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047" name="Oval 481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grpSp>
        <p:nvGrpSpPr>
          <p:cNvPr id="2124" name="Group 482"/>
          <p:cNvGrpSpPr>
            <a:grpSpLocks/>
          </p:cNvGrpSpPr>
          <p:nvPr/>
        </p:nvGrpSpPr>
        <p:grpSpPr bwMode="auto">
          <a:xfrm>
            <a:off x="6646894" y="5294601"/>
            <a:ext cx="503238" cy="487363"/>
            <a:chOff x="1008" y="3504"/>
            <a:chExt cx="522" cy="517"/>
          </a:xfrm>
        </p:grpSpPr>
        <p:grpSp>
          <p:nvGrpSpPr>
            <p:cNvPr id="2125" name="Group 483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2220" name="Oval 48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21" name="Oval 48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22" name="Oval 48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23" name="Oval 48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26" name="Group 488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2216" name="Oval 48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7" name="Oval 49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8" name="Oval 49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9" name="Oval 49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27" name="Group 493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2212" name="Oval 49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3" name="Oval 49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4" name="Oval 49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5" name="Oval 49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28" name="Group 498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2208" name="Oval 49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09" name="Oval 50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0" name="Oval 50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11" name="Oval 50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29" name="Group 503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2204" name="Oval 50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05" name="Oval 50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06" name="Oval 50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07" name="Oval 50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0" name="Group 508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2200" name="Oval 50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01" name="Oval 51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02" name="Oval 51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03" name="Oval 51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1" name="Group 513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2196" name="Oval 51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7" name="Oval 51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8" name="Oval 51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9" name="Oval 51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2" name="Group 518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2192" name="Oval 51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3" name="Oval 52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4" name="Oval 52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5" name="Oval 52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3" name="Group 523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2188" name="Oval 52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89" name="Oval 52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0" name="Oval 52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91" name="Oval 52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4" name="Group 528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2184" name="Oval 52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85" name="Oval 53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86" name="Oval 53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87" name="Oval 53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5" name="Group 533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2180" name="Oval 53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81" name="Oval 53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82" name="Oval 53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83" name="Oval 53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6" name="Group 538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2176" name="Oval 53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7" name="Oval 54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8" name="Oval 54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9" name="Oval 54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7" name="Group 543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2172" name="Oval 54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3" name="Oval 54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4" name="Oval 54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5" name="Oval 54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8" name="Group 548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2168" name="Oval 54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69" name="Oval 55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0" name="Oval 55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71" name="Oval 55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39" name="Group 553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2164" name="Oval 55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65" name="Oval 55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66" name="Oval 55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67" name="Oval 55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40" name="Group 558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2160" name="Oval 55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61" name="Oval 56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62" name="Oval 56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63" name="Oval 56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41" name="Group 563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2156" name="Oval 56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7" name="Oval 56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8" name="Oval 56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9" name="Oval 56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42" name="Group 568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2152" name="Oval 569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3" name="Oval 570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4" name="Oval 571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5" name="Oval 572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143" name="Group 573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2148" name="Oval 574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49" name="Oval 575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0" name="Oval 576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151" name="Oval 577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2144" name="Oval 578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145" name="Oval 579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146" name="Oval 580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147" name="Oval 581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grpSp>
        <p:nvGrpSpPr>
          <p:cNvPr id="2224" name="Group 582"/>
          <p:cNvGrpSpPr>
            <a:grpSpLocks/>
          </p:cNvGrpSpPr>
          <p:nvPr/>
        </p:nvGrpSpPr>
        <p:grpSpPr bwMode="auto">
          <a:xfrm>
            <a:off x="4962557" y="4296064"/>
            <a:ext cx="431800" cy="766762"/>
            <a:chOff x="1296" y="1584"/>
            <a:chExt cx="288" cy="528"/>
          </a:xfrm>
        </p:grpSpPr>
        <p:grpSp>
          <p:nvGrpSpPr>
            <p:cNvPr id="2225" name="Group 583"/>
            <p:cNvGrpSpPr>
              <a:grpSpLocks/>
            </p:cNvGrpSpPr>
            <p:nvPr/>
          </p:nvGrpSpPr>
          <p:grpSpPr bwMode="auto">
            <a:xfrm>
              <a:off x="1296" y="1872"/>
              <a:ext cx="240" cy="240"/>
              <a:chOff x="3072" y="2112"/>
              <a:chExt cx="373" cy="325"/>
            </a:xfrm>
          </p:grpSpPr>
          <p:grpSp>
            <p:nvGrpSpPr>
              <p:cNvPr id="2268" name="Group 584"/>
              <p:cNvGrpSpPr>
                <a:grpSpLocks/>
              </p:cNvGrpSpPr>
              <p:nvPr/>
            </p:nvGrpSpPr>
            <p:grpSpPr bwMode="auto">
              <a:xfrm>
                <a:off x="3072" y="2208"/>
                <a:ext cx="181" cy="181"/>
                <a:chOff x="1207" y="3617"/>
                <a:chExt cx="181" cy="181"/>
              </a:xfrm>
            </p:grpSpPr>
            <p:sp>
              <p:nvSpPr>
                <p:cNvPr id="2296" name="Oval 58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7" name="Oval 58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8" name="Oval 58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9" name="Oval 58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69" name="Group 589"/>
              <p:cNvGrpSpPr>
                <a:grpSpLocks/>
              </p:cNvGrpSpPr>
              <p:nvPr/>
            </p:nvGrpSpPr>
            <p:grpSpPr bwMode="auto">
              <a:xfrm>
                <a:off x="3168" y="2208"/>
                <a:ext cx="181" cy="181"/>
                <a:chOff x="1207" y="3617"/>
                <a:chExt cx="181" cy="181"/>
              </a:xfrm>
            </p:grpSpPr>
            <p:sp>
              <p:nvSpPr>
                <p:cNvPr id="2292" name="Oval 59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3" name="Oval 59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4" name="Oval 59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5" name="Oval 59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70" name="Group 594"/>
              <p:cNvGrpSpPr>
                <a:grpSpLocks/>
              </p:cNvGrpSpPr>
              <p:nvPr/>
            </p:nvGrpSpPr>
            <p:grpSpPr bwMode="auto">
              <a:xfrm>
                <a:off x="3120" y="2112"/>
                <a:ext cx="181" cy="181"/>
                <a:chOff x="1207" y="3617"/>
                <a:chExt cx="181" cy="181"/>
              </a:xfrm>
            </p:grpSpPr>
            <p:sp>
              <p:nvSpPr>
                <p:cNvPr id="2288" name="Oval 59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89" name="Oval 59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0" name="Oval 59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91" name="Oval 59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71" name="Group 599"/>
              <p:cNvGrpSpPr>
                <a:grpSpLocks/>
              </p:cNvGrpSpPr>
              <p:nvPr/>
            </p:nvGrpSpPr>
            <p:grpSpPr bwMode="auto">
              <a:xfrm>
                <a:off x="3168" y="2256"/>
                <a:ext cx="181" cy="181"/>
                <a:chOff x="1207" y="3617"/>
                <a:chExt cx="181" cy="181"/>
              </a:xfrm>
            </p:grpSpPr>
            <p:sp>
              <p:nvSpPr>
                <p:cNvPr id="2284" name="Oval 60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85" name="Oval 60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86" name="Oval 60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87" name="Oval 60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72" name="Group 604"/>
              <p:cNvGrpSpPr>
                <a:grpSpLocks/>
              </p:cNvGrpSpPr>
              <p:nvPr/>
            </p:nvGrpSpPr>
            <p:grpSpPr bwMode="auto">
              <a:xfrm>
                <a:off x="3264" y="2160"/>
                <a:ext cx="181" cy="181"/>
                <a:chOff x="1207" y="3617"/>
                <a:chExt cx="181" cy="181"/>
              </a:xfrm>
            </p:grpSpPr>
            <p:sp>
              <p:nvSpPr>
                <p:cNvPr id="2280" name="Oval 605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81" name="Oval 606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82" name="Oval 607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83" name="Oval 608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73" name="Group 609"/>
              <p:cNvGrpSpPr>
                <a:grpSpLocks/>
              </p:cNvGrpSpPr>
              <p:nvPr/>
            </p:nvGrpSpPr>
            <p:grpSpPr bwMode="auto">
              <a:xfrm>
                <a:off x="3264" y="2256"/>
                <a:ext cx="181" cy="181"/>
                <a:chOff x="1207" y="3617"/>
                <a:chExt cx="181" cy="181"/>
              </a:xfrm>
            </p:grpSpPr>
            <p:sp>
              <p:nvSpPr>
                <p:cNvPr id="2276" name="Oval 610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77" name="Oval 611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78" name="Oval 612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79" name="Oval 613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sp>
            <p:nvSpPr>
              <p:cNvPr id="2274" name="Oval 614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275" name="Oval 615"/>
              <p:cNvSpPr>
                <a:spLocks noChangeArrowheads="1"/>
              </p:cNvSpPr>
              <p:nvPr/>
            </p:nvSpPr>
            <p:spPr bwMode="auto">
              <a:xfrm>
                <a:off x="3264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226" name="Group 616"/>
            <p:cNvGrpSpPr>
              <a:grpSpLocks/>
            </p:cNvGrpSpPr>
            <p:nvPr/>
          </p:nvGrpSpPr>
          <p:grpSpPr bwMode="auto">
            <a:xfrm>
              <a:off x="1296" y="1584"/>
              <a:ext cx="288" cy="240"/>
              <a:chOff x="3264" y="1632"/>
              <a:chExt cx="469" cy="421"/>
            </a:xfrm>
          </p:grpSpPr>
          <p:grpSp>
            <p:nvGrpSpPr>
              <p:cNvPr id="2227" name="Group 617"/>
              <p:cNvGrpSpPr>
                <a:grpSpLocks/>
              </p:cNvGrpSpPr>
              <p:nvPr/>
            </p:nvGrpSpPr>
            <p:grpSpPr bwMode="auto">
              <a:xfrm>
                <a:off x="3415" y="1745"/>
                <a:ext cx="181" cy="181"/>
                <a:chOff x="1207" y="3617"/>
                <a:chExt cx="181" cy="181"/>
              </a:xfrm>
            </p:grpSpPr>
            <p:sp>
              <p:nvSpPr>
                <p:cNvPr id="2264" name="Oval 61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65" name="Oval 61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66" name="Oval 62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67" name="Oval 62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28" name="Group 622"/>
              <p:cNvGrpSpPr>
                <a:grpSpLocks/>
              </p:cNvGrpSpPr>
              <p:nvPr/>
            </p:nvGrpSpPr>
            <p:grpSpPr bwMode="auto">
              <a:xfrm>
                <a:off x="3312" y="1632"/>
                <a:ext cx="181" cy="181"/>
                <a:chOff x="1207" y="3617"/>
                <a:chExt cx="181" cy="181"/>
              </a:xfrm>
            </p:grpSpPr>
            <p:sp>
              <p:nvSpPr>
                <p:cNvPr id="2260" name="Oval 62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61" name="Oval 62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62" name="Oval 62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63" name="Oval 62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29" name="Group 627"/>
              <p:cNvGrpSpPr>
                <a:grpSpLocks/>
              </p:cNvGrpSpPr>
              <p:nvPr/>
            </p:nvGrpSpPr>
            <p:grpSpPr bwMode="auto">
              <a:xfrm>
                <a:off x="3456" y="1632"/>
                <a:ext cx="181" cy="181"/>
                <a:chOff x="1207" y="3617"/>
                <a:chExt cx="181" cy="181"/>
              </a:xfrm>
            </p:grpSpPr>
            <p:sp>
              <p:nvSpPr>
                <p:cNvPr id="2256" name="Oval 62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7" name="Oval 62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8" name="Oval 63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9" name="Oval 63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30" name="Group 632"/>
              <p:cNvGrpSpPr>
                <a:grpSpLocks/>
              </p:cNvGrpSpPr>
              <p:nvPr/>
            </p:nvGrpSpPr>
            <p:grpSpPr bwMode="auto">
              <a:xfrm>
                <a:off x="3312" y="1776"/>
                <a:ext cx="181" cy="181"/>
                <a:chOff x="1207" y="3617"/>
                <a:chExt cx="181" cy="181"/>
              </a:xfrm>
            </p:grpSpPr>
            <p:sp>
              <p:nvSpPr>
                <p:cNvPr id="2252" name="Oval 63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3" name="Oval 63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4" name="Oval 63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5" name="Oval 63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31" name="Group 637"/>
              <p:cNvGrpSpPr>
                <a:grpSpLocks/>
              </p:cNvGrpSpPr>
              <p:nvPr/>
            </p:nvGrpSpPr>
            <p:grpSpPr bwMode="auto">
              <a:xfrm>
                <a:off x="3456" y="1872"/>
                <a:ext cx="181" cy="181"/>
                <a:chOff x="1207" y="3617"/>
                <a:chExt cx="181" cy="181"/>
              </a:xfrm>
            </p:grpSpPr>
            <p:sp>
              <p:nvSpPr>
                <p:cNvPr id="2248" name="Oval 63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49" name="Oval 63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0" name="Oval 64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51" name="Oval 64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32" name="Group 642"/>
              <p:cNvGrpSpPr>
                <a:grpSpLocks/>
              </p:cNvGrpSpPr>
              <p:nvPr/>
            </p:nvGrpSpPr>
            <p:grpSpPr bwMode="auto">
              <a:xfrm>
                <a:off x="3552" y="1728"/>
                <a:ext cx="181" cy="181"/>
                <a:chOff x="1207" y="3617"/>
                <a:chExt cx="181" cy="181"/>
              </a:xfrm>
            </p:grpSpPr>
            <p:sp>
              <p:nvSpPr>
                <p:cNvPr id="2244" name="Oval 64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45" name="Oval 64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46" name="Oval 64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47" name="Oval 64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33" name="Group 647"/>
              <p:cNvGrpSpPr>
                <a:grpSpLocks/>
              </p:cNvGrpSpPr>
              <p:nvPr/>
            </p:nvGrpSpPr>
            <p:grpSpPr bwMode="auto">
              <a:xfrm>
                <a:off x="3264" y="1728"/>
                <a:ext cx="181" cy="181"/>
                <a:chOff x="1207" y="3617"/>
                <a:chExt cx="181" cy="181"/>
              </a:xfrm>
            </p:grpSpPr>
            <p:sp>
              <p:nvSpPr>
                <p:cNvPr id="2240" name="Oval 648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41" name="Oval 649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42" name="Oval 650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43" name="Oval 651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234" name="Group 652"/>
              <p:cNvGrpSpPr>
                <a:grpSpLocks/>
              </p:cNvGrpSpPr>
              <p:nvPr/>
            </p:nvGrpSpPr>
            <p:grpSpPr bwMode="auto">
              <a:xfrm>
                <a:off x="3456" y="1824"/>
                <a:ext cx="181" cy="181"/>
                <a:chOff x="1207" y="3617"/>
                <a:chExt cx="181" cy="181"/>
              </a:xfrm>
            </p:grpSpPr>
            <p:sp>
              <p:nvSpPr>
                <p:cNvPr id="2236" name="Oval 653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37" name="Oval 654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38" name="Oval 655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239" name="Oval 656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sp>
            <p:nvSpPr>
              <p:cNvPr id="2235" name="Oval 657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</p:grpSp>
      <p:sp>
        <p:nvSpPr>
          <p:cNvPr id="2300" name="Line 658"/>
          <p:cNvSpPr>
            <a:spLocks noChangeShapeType="1"/>
          </p:cNvSpPr>
          <p:nvPr/>
        </p:nvSpPr>
        <p:spPr bwMode="auto">
          <a:xfrm>
            <a:off x="1610312" y="1224041"/>
            <a:ext cx="0" cy="491352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01" name="Line 659"/>
          <p:cNvSpPr>
            <a:spLocks noChangeShapeType="1"/>
          </p:cNvSpPr>
          <p:nvPr/>
        </p:nvSpPr>
        <p:spPr bwMode="auto">
          <a:xfrm>
            <a:off x="4503002" y="1224041"/>
            <a:ext cx="11780" cy="498178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02" name="Oval 660"/>
          <p:cNvSpPr>
            <a:spLocks noChangeArrowheads="1"/>
          </p:cNvSpPr>
          <p:nvPr/>
        </p:nvSpPr>
        <p:spPr bwMode="auto">
          <a:xfrm>
            <a:off x="2425732" y="2329151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303" name="Oval 661"/>
          <p:cNvSpPr>
            <a:spLocks noChangeArrowheads="1"/>
          </p:cNvSpPr>
          <p:nvPr/>
        </p:nvSpPr>
        <p:spPr bwMode="auto">
          <a:xfrm>
            <a:off x="2425732" y="2816514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304" name="Oval 662"/>
          <p:cNvSpPr>
            <a:spLocks noChangeArrowheads="1"/>
          </p:cNvSpPr>
          <p:nvPr/>
        </p:nvSpPr>
        <p:spPr bwMode="auto">
          <a:xfrm>
            <a:off x="2425732" y="3303876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305" name="Oval 663"/>
          <p:cNvSpPr>
            <a:spLocks noChangeArrowheads="1"/>
          </p:cNvSpPr>
          <p:nvPr/>
        </p:nvSpPr>
        <p:spPr bwMode="auto">
          <a:xfrm>
            <a:off x="5465794" y="4157951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306" name="Oval 664"/>
          <p:cNvSpPr>
            <a:spLocks noChangeArrowheads="1"/>
          </p:cNvSpPr>
          <p:nvPr/>
        </p:nvSpPr>
        <p:spPr bwMode="auto">
          <a:xfrm>
            <a:off x="5465794" y="4645314"/>
            <a:ext cx="104775" cy="10001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307" name="Oval 665"/>
          <p:cNvSpPr>
            <a:spLocks noChangeArrowheads="1"/>
          </p:cNvSpPr>
          <p:nvPr/>
        </p:nvSpPr>
        <p:spPr bwMode="auto">
          <a:xfrm>
            <a:off x="5465794" y="5131089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308" name="Line 666"/>
          <p:cNvSpPr>
            <a:spLocks noChangeShapeType="1"/>
          </p:cNvSpPr>
          <p:nvPr/>
        </p:nvSpPr>
        <p:spPr bwMode="auto">
          <a:xfrm>
            <a:off x="309594" y="2848264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09" name="Line 667"/>
          <p:cNvSpPr>
            <a:spLocks noChangeShapeType="1"/>
          </p:cNvSpPr>
          <p:nvPr/>
        </p:nvSpPr>
        <p:spPr bwMode="auto">
          <a:xfrm>
            <a:off x="2659094" y="3434051"/>
            <a:ext cx="914400" cy="60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10" name="Line 668"/>
          <p:cNvSpPr>
            <a:spLocks noChangeShapeType="1"/>
          </p:cNvSpPr>
          <p:nvPr/>
        </p:nvSpPr>
        <p:spPr bwMode="auto">
          <a:xfrm>
            <a:off x="2786094" y="2886364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11" name="Line 669"/>
          <p:cNvSpPr>
            <a:spLocks noChangeShapeType="1"/>
          </p:cNvSpPr>
          <p:nvPr/>
        </p:nvSpPr>
        <p:spPr bwMode="auto">
          <a:xfrm>
            <a:off x="5897594" y="5200939"/>
            <a:ext cx="596900" cy="246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12" name="Line 670"/>
          <p:cNvSpPr>
            <a:spLocks noChangeShapeType="1"/>
          </p:cNvSpPr>
          <p:nvPr/>
        </p:nvSpPr>
        <p:spPr bwMode="auto">
          <a:xfrm flipV="1">
            <a:off x="5884894" y="4685001"/>
            <a:ext cx="60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313" name="Group 675"/>
          <p:cNvGrpSpPr>
            <a:grpSpLocks/>
          </p:cNvGrpSpPr>
          <p:nvPr/>
        </p:nvGrpSpPr>
        <p:grpSpPr bwMode="auto">
          <a:xfrm>
            <a:off x="4741894" y="2627601"/>
            <a:ext cx="503238" cy="487363"/>
            <a:chOff x="1008" y="3504"/>
            <a:chExt cx="522" cy="517"/>
          </a:xfrm>
        </p:grpSpPr>
        <p:grpSp>
          <p:nvGrpSpPr>
            <p:cNvPr id="2314" name="Group 676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2409" name="Oval 67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10" name="Oval 67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11" name="Oval 67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12" name="Oval 68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15" name="Group 681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2405" name="Oval 68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06" name="Oval 68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07" name="Oval 68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08" name="Oval 68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16" name="Group 686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2401" name="Oval 68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02" name="Oval 68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03" name="Oval 68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04" name="Oval 69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17" name="Group 691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2397" name="Oval 69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8" name="Oval 69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9" name="Oval 69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00" name="Oval 69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18" name="Group 696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2393" name="Oval 69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4" name="Oval 69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5" name="Oval 69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6" name="Oval 70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19" name="Group 701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2389" name="Oval 70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0" name="Oval 70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1" name="Oval 70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92" name="Oval 70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0" name="Group 706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2385" name="Oval 70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86" name="Oval 70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87" name="Oval 70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88" name="Oval 71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1" name="Group 711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2381" name="Oval 71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82" name="Oval 71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83" name="Oval 71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84" name="Oval 71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2" name="Group 716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2377" name="Oval 71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8" name="Oval 71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9" name="Oval 71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80" name="Oval 72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3" name="Group 721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2373" name="Oval 72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4" name="Oval 72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5" name="Oval 72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6" name="Oval 72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4" name="Group 726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2369" name="Oval 72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0" name="Oval 72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1" name="Oval 72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72" name="Oval 73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5" name="Group 731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2365" name="Oval 73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66" name="Oval 73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67" name="Oval 73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68" name="Oval 73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6" name="Group 736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2361" name="Oval 73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62" name="Oval 73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63" name="Oval 73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64" name="Oval 74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7" name="Group 741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2357" name="Oval 74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8" name="Oval 74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9" name="Oval 74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60" name="Oval 74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8" name="Group 746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2353" name="Oval 74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4" name="Oval 74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5" name="Oval 74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6" name="Oval 75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29" name="Group 751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2349" name="Oval 75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0" name="Oval 75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1" name="Oval 75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52" name="Oval 75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30" name="Group 756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2345" name="Oval 75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46" name="Oval 75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47" name="Oval 75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48" name="Oval 76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31" name="Group 761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2341" name="Oval 76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42" name="Oval 76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43" name="Oval 76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44" name="Oval 76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332" name="Group 766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2337" name="Oval 76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38" name="Oval 76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39" name="Oval 76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340" name="Oval 77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2333" name="Oval 771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334" name="Oval 772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335" name="Oval 773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336" name="Oval 774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sp>
        <p:nvSpPr>
          <p:cNvPr id="2413" name="Line 775"/>
          <p:cNvSpPr>
            <a:spLocks noChangeShapeType="1"/>
          </p:cNvSpPr>
          <p:nvPr/>
        </p:nvSpPr>
        <p:spPr bwMode="auto">
          <a:xfrm flipH="1">
            <a:off x="7343376" y="1224041"/>
            <a:ext cx="19992" cy="498178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414" name="Group 776"/>
          <p:cNvGrpSpPr>
            <a:grpSpLocks/>
          </p:cNvGrpSpPr>
          <p:nvPr/>
        </p:nvGrpSpPr>
        <p:grpSpPr bwMode="auto">
          <a:xfrm>
            <a:off x="7637494" y="5370801"/>
            <a:ext cx="431800" cy="766763"/>
            <a:chOff x="1296" y="1584"/>
            <a:chExt cx="288" cy="528"/>
          </a:xfrm>
        </p:grpSpPr>
        <p:grpSp>
          <p:nvGrpSpPr>
            <p:cNvPr id="2415" name="Group 777"/>
            <p:cNvGrpSpPr>
              <a:grpSpLocks/>
            </p:cNvGrpSpPr>
            <p:nvPr/>
          </p:nvGrpSpPr>
          <p:grpSpPr bwMode="auto">
            <a:xfrm>
              <a:off x="1296" y="1872"/>
              <a:ext cx="240" cy="240"/>
              <a:chOff x="3072" y="2112"/>
              <a:chExt cx="373" cy="325"/>
            </a:xfrm>
          </p:grpSpPr>
          <p:grpSp>
            <p:nvGrpSpPr>
              <p:cNvPr id="2458" name="Group 778"/>
              <p:cNvGrpSpPr>
                <a:grpSpLocks/>
              </p:cNvGrpSpPr>
              <p:nvPr/>
            </p:nvGrpSpPr>
            <p:grpSpPr bwMode="auto">
              <a:xfrm>
                <a:off x="3072" y="2208"/>
                <a:ext cx="181" cy="181"/>
                <a:chOff x="1207" y="3617"/>
                <a:chExt cx="181" cy="181"/>
              </a:xfrm>
            </p:grpSpPr>
            <p:sp>
              <p:nvSpPr>
                <p:cNvPr id="2486" name="Oval 77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7" name="Oval 78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8" name="Oval 78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9" name="Oval 78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59" name="Group 783"/>
              <p:cNvGrpSpPr>
                <a:grpSpLocks/>
              </p:cNvGrpSpPr>
              <p:nvPr/>
            </p:nvGrpSpPr>
            <p:grpSpPr bwMode="auto">
              <a:xfrm>
                <a:off x="3168" y="2208"/>
                <a:ext cx="181" cy="181"/>
                <a:chOff x="1207" y="3617"/>
                <a:chExt cx="181" cy="181"/>
              </a:xfrm>
            </p:grpSpPr>
            <p:sp>
              <p:nvSpPr>
                <p:cNvPr id="2482" name="Oval 78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3" name="Oval 78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4" name="Oval 78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5" name="Oval 78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60" name="Group 788"/>
              <p:cNvGrpSpPr>
                <a:grpSpLocks/>
              </p:cNvGrpSpPr>
              <p:nvPr/>
            </p:nvGrpSpPr>
            <p:grpSpPr bwMode="auto">
              <a:xfrm>
                <a:off x="3120" y="2112"/>
                <a:ext cx="181" cy="181"/>
                <a:chOff x="1207" y="3617"/>
                <a:chExt cx="181" cy="181"/>
              </a:xfrm>
            </p:grpSpPr>
            <p:sp>
              <p:nvSpPr>
                <p:cNvPr id="2478" name="Oval 78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79" name="Oval 79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0" name="Oval 79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81" name="Oval 79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61" name="Group 793"/>
              <p:cNvGrpSpPr>
                <a:grpSpLocks/>
              </p:cNvGrpSpPr>
              <p:nvPr/>
            </p:nvGrpSpPr>
            <p:grpSpPr bwMode="auto">
              <a:xfrm>
                <a:off x="3168" y="2256"/>
                <a:ext cx="181" cy="181"/>
                <a:chOff x="1207" y="3617"/>
                <a:chExt cx="181" cy="181"/>
              </a:xfrm>
            </p:grpSpPr>
            <p:sp>
              <p:nvSpPr>
                <p:cNvPr id="2474" name="Oval 79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75" name="Oval 79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76" name="Oval 79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77" name="Oval 79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62" name="Group 798"/>
              <p:cNvGrpSpPr>
                <a:grpSpLocks/>
              </p:cNvGrpSpPr>
              <p:nvPr/>
            </p:nvGrpSpPr>
            <p:grpSpPr bwMode="auto">
              <a:xfrm>
                <a:off x="3264" y="2160"/>
                <a:ext cx="181" cy="181"/>
                <a:chOff x="1207" y="3617"/>
                <a:chExt cx="181" cy="181"/>
              </a:xfrm>
            </p:grpSpPr>
            <p:sp>
              <p:nvSpPr>
                <p:cNvPr id="2470" name="Oval 799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71" name="Oval 800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72" name="Oval 801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73" name="Oval 802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63" name="Group 803"/>
              <p:cNvGrpSpPr>
                <a:grpSpLocks/>
              </p:cNvGrpSpPr>
              <p:nvPr/>
            </p:nvGrpSpPr>
            <p:grpSpPr bwMode="auto">
              <a:xfrm>
                <a:off x="3264" y="2256"/>
                <a:ext cx="181" cy="181"/>
                <a:chOff x="1207" y="3617"/>
                <a:chExt cx="181" cy="181"/>
              </a:xfrm>
            </p:grpSpPr>
            <p:sp>
              <p:nvSpPr>
                <p:cNvPr id="2466" name="Oval 804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67" name="Oval 805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68" name="Oval 806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69" name="Oval 807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sp>
            <p:nvSpPr>
              <p:cNvPr id="2464" name="Oval 808"/>
              <p:cNvSpPr>
                <a:spLocks noChangeArrowheads="1"/>
              </p:cNvSpPr>
              <p:nvPr/>
            </p:nvSpPr>
            <p:spPr bwMode="auto">
              <a:xfrm>
                <a:off x="3312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465" name="Oval 809"/>
              <p:cNvSpPr>
                <a:spLocks noChangeArrowheads="1"/>
              </p:cNvSpPr>
              <p:nvPr/>
            </p:nvSpPr>
            <p:spPr bwMode="auto">
              <a:xfrm>
                <a:off x="3264" y="22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416" name="Group 810"/>
            <p:cNvGrpSpPr>
              <a:grpSpLocks/>
            </p:cNvGrpSpPr>
            <p:nvPr/>
          </p:nvGrpSpPr>
          <p:grpSpPr bwMode="auto">
            <a:xfrm>
              <a:off x="1296" y="1584"/>
              <a:ext cx="288" cy="240"/>
              <a:chOff x="3264" y="1632"/>
              <a:chExt cx="469" cy="421"/>
            </a:xfrm>
          </p:grpSpPr>
          <p:grpSp>
            <p:nvGrpSpPr>
              <p:cNvPr id="2417" name="Group 811"/>
              <p:cNvGrpSpPr>
                <a:grpSpLocks/>
              </p:cNvGrpSpPr>
              <p:nvPr/>
            </p:nvGrpSpPr>
            <p:grpSpPr bwMode="auto">
              <a:xfrm>
                <a:off x="3415" y="1745"/>
                <a:ext cx="181" cy="181"/>
                <a:chOff x="1207" y="3617"/>
                <a:chExt cx="181" cy="181"/>
              </a:xfrm>
            </p:grpSpPr>
            <p:sp>
              <p:nvSpPr>
                <p:cNvPr id="2454" name="Oval 81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55" name="Oval 81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56" name="Oval 81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57" name="Oval 81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18" name="Group 816"/>
              <p:cNvGrpSpPr>
                <a:grpSpLocks/>
              </p:cNvGrpSpPr>
              <p:nvPr/>
            </p:nvGrpSpPr>
            <p:grpSpPr bwMode="auto">
              <a:xfrm>
                <a:off x="3312" y="1632"/>
                <a:ext cx="181" cy="181"/>
                <a:chOff x="1207" y="3617"/>
                <a:chExt cx="181" cy="181"/>
              </a:xfrm>
            </p:grpSpPr>
            <p:sp>
              <p:nvSpPr>
                <p:cNvPr id="2450" name="Oval 81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51" name="Oval 81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52" name="Oval 81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53" name="Oval 82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19" name="Group 821"/>
              <p:cNvGrpSpPr>
                <a:grpSpLocks/>
              </p:cNvGrpSpPr>
              <p:nvPr/>
            </p:nvGrpSpPr>
            <p:grpSpPr bwMode="auto">
              <a:xfrm>
                <a:off x="3456" y="1632"/>
                <a:ext cx="181" cy="181"/>
                <a:chOff x="1207" y="3617"/>
                <a:chExt cx="181" cy="181"/>
              </a:xfrm>
            </p:grpSpPr>
            <p:sp>
              <p:nvSpPr>
                <p:cNvPr id="2446" name="Oval 82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7" name="Oval 82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8" name="Oval 82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9" name="Oval 82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20" name="Group 826"/>
              <p:cNvGrpSpPr>
                <a:grpSpLocks/>
              </p:cNvGrpSpPr>
              <p:nvPr/>
            </p:nvGrpSpPr>
            <p:grpSpPr bwMode="auto">
              <a:xfrm>
                <a:off x="3312" y="1776"/>
                <a:ext cx="181" cy="181"/>
                <a:chOff x="1207" y="3617"/>
                <a:chExt cx="181" cy="181"/>
              </a:xfrm>
            </p:grpSpPr>
            <p:sp>
              <p:nvSpPr>
                <p:cNvPr id="2442" name="Oval 82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3" name="Oval 82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4" name="Oval 82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5" name="Oval 83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21" name="Group 831"/>
              <p:cNvGrpSpPr>
                <a:grpSpLocks/>
              </p:cNvGrpSpPr>
              <p:nvPr/>
            </p:nvGrpSpPr>
            <p:grpSpPr bwMode="auto">
              <a:xfrm>
                <a:off x="3456" y="1872"/>
                <a:ext cx="181" cy="181"/>
                <a:chOff x="1207" y="3617"/>
                <a:chExt cx="181" cy="181"/>
              </a:xfrm>
            </p:grpSpPr>
            <p:sp>
              <p:nvSpPr>
                <p:cNvPr id="2438" name="Oval 83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39" name="Oval 83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0" name="Oval 83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41" name="Oval 83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22" name="Group 836"/>
              <p:cNvGrpSpPr>
                <a:grpSpLocks/>
              </p:cNvGrpSpPr>
              <p:nvPr/>
            </p:nvGrpSpPr>
            <p:grpSpPr bwMode="auto">
              <a:xfrm>
                <a:off x="3552" y="1728"/>
                <a:ext cx="181" cy="181"/>
                <a:chOff x="1207" y="3617"/>
                <a:chExt cx="181" cy="181"/>
              </a:xfrm>
            </p:grpSpPr>
            <p:sp>
              <p:nvSpPr>
                <p:cNvPr id="2434" name="Oval 83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35" name="Oval 83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36" name="Oval 83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37" name="Oval 84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23" name="Group 841"/>
              <p:cNvGrpSpPr>
                <a:grpSpLocks/>
              </p:cNvGrpSpPr>
              <p:nvPr/>
            </p:nvGrpSpPr>
            <p:grpSpPr bwMode="auto">
              <a:xfrm>
                <a:off x="3264" y="1728"/>
                <a:ext cx="181" cy="181"/>
                <a:chOff x="1207" y="3617"/>
                <a:chExt cx="181" cy="181"/>
              </a:xfrm>
            </p:grpSpPr>
            <p:sp>
              <p:nvSpPr>
                <p:cNvPr id="2430" name="Oval 842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31" name="Oval 843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32" name="Oval 844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33" name="Oval 845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grpSp>
            <p:nvGrpSpPr>
              <p:cNvPr id="2424" name="Group 846"/>
              <p:cNvGrpSpPr>
                <a:grpSpLocks/>
              </p:cNvGrpSpPr>
              <p:nvPr/>
            </p:nvGrpSpPr>
            <p:grpSpPr bwMode="auto">
              <a:xfrm>
                <a:off x="3456" y="1824"/>
                <a:ext cx="181" cy="181"/>
                <a:chOff x="1207" y="3617"/>
                <a:chExt cx="181" cy="181"/>
              </a:xfrm>
            </p:grpSpPr>
            <p:sp>
              <p:nvSpPr>
                <p:cNvPr id="2426" name="Oval 847"/>
                <p:cNvSpPr>
                  <a:spLocks noChangeArrowheads="1"/>
                </p:cNvSpPr>
                <p:nvPr/>
              </p:nvSpPr>
              <p:spPr bwMode="auto">
                <a:xfrm>
                  <a:off x="1253" y="3708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27" name="Oval 848"/>
                <p:cNvSpPr>
                  <a:spLocks noChangeArrowheads="1"/>
                </p:cNvSpPr>
                <p:nvPr/>
              </p:nvSpPr>
              <p:spPr bwMode="auto">
                <a:xfrm>
                  <a:off x="1298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FF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28" name="Oval 849"/>
                <p:cNvSpPr>
                  <a:spLocks noChangeArrowheads="1"/>
                </p:cNvSpPr>
                <p:nvPr/>
              </p:nvSpPr>
              <p:spPr bwMode="auto">
                <a:xfrm>
                  <a:off x="1253" y="3617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  <p:sp>
              <p:nvSpPr>
                <p:cNvPr id="2429" name="Oval 850"/>
                <p:cNvSpPr>
                  <a:spLocks noChangeArrowheads="1"/>
                </p:cNvSpPr>
                <p:nvPr/>
              </p:nvSpPr>
              <p:spPr bwMode="auto">
                <a:xfrm>
                  <a:off x="1207" y="3663"/>
                  <a:ext cx="90" cy="9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0000FF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fr-FR" altLang="fr-FR"/>
                </a:p>
              </p:txBody>
            </p:sp>
          </p:grpSp>
          <p:sp>
            <p:nvSpPr>
              <p:cNvPr id="2425" name="Oval 851"/>
              <p:cNvSpPr>
                <a:spLocks noChangeArrowheads="1"/>
              </p:cNvSpPr>
              <p:nvPr/>
            </p:nvSpPr>
            <p:spPr bwMode="auto">
              <a:xfrm>
                <a:off x="3504" y="172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FF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</p:grpSp>
      <p:sp>
        <p:nvSpPr>
          <p:cNvPr id="2490" name="Oval 852"/>
          <p:cNvSpPr>
            <a:spLocks noChangeArrowheads="1"/>
          </p:cNvSpPr>
          <p:nvPr/>
        </p:nvSpPr>
        <p:spPr bwMode="auto">
          <a:xfrm>
            <a:off x="8140732" y="5232689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491" name="Oval 853"/>
          <p:cNvSpPr>
            <a:spLocks noChangeArrowheads="1"/>
          </p:cNvSpPr>
          <p:nvPr/>
        </p:nvSpPr>
        <p:spPr bwMode="auto">
          <a:xfrm>
            <a:off x="8140732" y="5720051"/>
            <a:ext cx="104775" cy="1000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sp>
        <p:nvSpPr>
          <p:cNvPr id="2492" name="Oval 854"/>
          <p:cNvSpPr>
            <a:spLocks noChangeArrowheads="1"/>
          </p:cNvSpPr>
          <p:nvPr/>
        </p:nvSpPr>
        <p:spPr bwMode="auto">
          <a:xfrm>
            <a:off x="8140732" y="6205826"/>
            <a:ext cx="104775" cy="101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grpSp>
        <p:nvGrpSpPr>
          <p:cNvPr id="2493" name="Group 855"/>
          <p:cNvGrpSpPr>
            <a:grpSpLocks/>
          </p:cNvGrpSpPr>
          <p:nvPr/>
        </p:nvGrpSpPr>
        <p:grpSpPr bwMode="auto">
          <a:xfrm>
            <a:off x="7485094" y="4304001"/>
            <a:ext cx="503238" cy="487363"/>
            <a:chOff x="1008" y="3504"/>
            <a:chExt cx="522" cy="517"/>
          </a:xfrm>
        </p:grpSpPr>
        <p:grpSp>
          <p:nvGrpSpPr>
            <p:cNvPr id="2494" name="Group 856"/>
            <p:cNvGrpSpPr>
              <a:grpSpLocks/>
            </p:cNvGrpSpPr>
            <p:nvPr/>
          </p:nvGrpSpPr>
          <p:grpSpPr bwMode="auto">
            <a:xfrm>
              <a:off x="1207" y="3617"/>
              <a:ext cx="181" cy="181"/>
              <a:chOff x="1207" y="3617"/>
              <a:chExt cx="181" cy="181"/>
            </a:xfrm>
          </p:grpSpPr>
          <p:sp>
            <p:nvSpPr>
              <p:cNvPr id="2589" name="Oval 85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90" name="Oval 85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91" name="Oval 85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92" name="Oval 86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495" name="Group 861"/>
            <p:cNvGrpSpPr>
              <a:grpSpLocks/>
            </p:cNvGrpSpPr>
            <p:nvPr/>
          </p:nvGrpSpPr>
          <p:grpSpPr bwMode="auto">
            <a:xfrm>
              <a:off x="1104" y="3504"/>
              <a:ext cx="181" cy="181"/>
              <a:chOff x="1207" y="3617"/>
              <a:chExt cx="181" cy="181"/>
            </a:xfrm>
          </p:grpSpPr>
          <p:sp>
            <p:nvSpPr>
              <p:cNvPr id="2585" name="Oval 86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86" name="Oval 86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87" name="Oval 86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88" name="Oval 86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496" name="Group 866"/>
            <p:cNvGrpSpPr>
              <a:grpSpLocks/>
            </p:cNvGrpSpPr>
            <p:nvPr/>
          </p:nvGrpSpPr>
          <p:grpSpPr bwMode="auto">
            <a:xfrm>
              <a:off x="1248" y="3504"/>
              <a:ext cx="181" cy="181"/>
              <a:chOff x="1207" y="3617"/>
              <a:chExt cx="181" cy="181"/>
            </a:xfrm>
          </p:grpSpPr>
          <p:sp>
            <p:nvSpPr>
              <p:cNvPr id="2581" name="Oval 86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82" name="Oval 86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83" name="Oval 86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84" name="Oval 87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497" name="Group 871"/>
            <p:cNvGrpSpPr>
              <a:grpSpLocks/>
            </p:cNvGrpSpPr>
            <p:nvPr/>
          </p:nvGrpSpPr>
          <p:grpSpPr bwMode="auto">
            <a:xfrm>
              <a:off x="1104" y="3648"/>
              <a:ext cx="181" cy="181"/>
              <a:chOff x="1207" y="3617"/>
              <a:chExt cx="181" cy="181"/>
            </a:xfrm>
          </p:grpSpPr>
          <p:sp>
            <p:nvSpPr>
              <p:cNvPr id="2577" name="Oval 87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8" name="Oval 87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9" name="Oval 87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80" name="Oval 87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498" name="Group 876"/>
            <p:cNvGrpSpPr>
              <a:grpSpLocks/>
            </p:cNvGrpSpPr>
            <p:nvPr/>
          </p:nvGrpSpPr>
          <p:grpSpPr bwMode="auto">
            <a:xfrm>
              <a:off x="1248" y="3744"/>
              <a:ext cx="181" cy="181"/>
              <a:chOff x="1207" y="3617"/>
              <a:chExt cx="181" cy="181"/>
            </a:xfrm>
          </p:grpSpPr>
          <p:sp>
            <p:nvSpPr>
              <p:cNvPr id="2573" name="Oval 87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4" name="Oval 87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5" name="Oval 87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6" name="Oval 88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499" name="Group 881"/>
            <p:cNvGrpSpPr>
              <a:grpSpLocks/>
            </p:cNvGrpSpPr>
            <p:nvPr/>
          </p:nvGrpSpPr>
          <p:grpSpPr bwMode="auto">
            <a:xfrm>
              <a:off x="1344" y="3600"/>
              <a:ext cx="181" cy="181"/>
              <a:chOff x="1207" y="3617"/>
              <a:chExt cx="181" cy="181"/>
            </a:xfrm>
          </p:grpSpPr>
          <p:sp>
            <p:nvSpPr>
              <p:cNvPr id="2569" name="Oval 88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0" name="Oval 88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1" name="Oval 88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72" name="Oval 88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0" name="Group 886"/>
            <p:cNvGrpSpPr>
              <a:grpSpLocks/>
            </p:cNvGrpSpPr>
            <p:nvPr/>
          </p:nvGrpSpPr>
          <p:grpSpPr bwMode="auto">
            <a:xfrm>
              <a:off x="1104" y="3792"/>
              <a:ext cx="181" cy="181"/>
              <a:chOff x="1207" y="3617"/>
              <a:chExt cx="181" cy="181"/>
            </a:xfrm>
          </p:grpSpPr>
          <p:sp>
            <p:nvSpPr>
              <p:cNvPr id="2565" name="Oval 88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66" name="Oval 88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67" name="Oval 88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68" name="Oval 89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1" name="Group 891"/>
            <p:cNvGrpSpPr>
              <a:grpSpLocks/>
            </p:cNvGrpSpPr>
            <p:nvPr/>
          </p:nvGrpSpPr>
          <p:grpSpPr bwMode="auto">
            <a:xfrm>
              <a:off x="1056" y="3600"/>
              <a:ext cx="181" cy="181"/>
              <a:chOff x="1207" y="3617"/>
              <a:chExt cx="181" cy="181"/>
            </a:xfrm>
          </p:grpSpPr>
          <p:sp>
            <p:nvSpPr>
              <p:cNvPr id="2561" name="Oval 89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62" name="Oval 89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63" name="Oval 89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64" name="Oval 89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2" name="Group 896"/>
            <p:cNvGrpSpPr>
              <a:grpSpLocks/>
            </p:cNvGrpSpPr>
            <p:nvPr/>
          </p:nvGrpSpPr>
          <p:grpSpPr bwMode="auto">
            <a:xfrm>
              <a:off x="1008" y="3696"/>
              <a:ext cx="181" cy="181"/>
              <a:chOff x="1207" y="3617"/>
              <a:chExt cx="181" cy="181"/>
            </a:xfrm>
          </p:grpSpPr>
          <p:sp>
            <p:nvSpPr>
              <p:cNvPr id="2557" name="Oval 89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8" name="Oval 89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9" name="Oval 89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60" name="Oval 90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3" name="Group 901"/>
            <p:cNvGrpSpPr>
              <a:grpSpLocks/>
            </p:cNvGrpSpPr>
            <p:nvPr/>
          </p:nvGrpSpPr>
          <p:grpSpPr bwMode="auto">
            <a:xfrm>
              <a:off x="1296" y="3744"/>
              <a:ext cx="181" cy="181"/>
              <a:chOff x="1207" y="3617"/>
              <a:chExt cx="181" cy="181"/>
            </a:xfrm>
          </p:grpSpPr>
          <p:sp>
            <p:nvSpPr>
              <p:cNvPr id="2553" name="Oval 90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4" name="Oval 90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5" name="Oval 90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6" name="Oval 90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4" name="Group 906"/>
            <p:cNvGrpSpPr>
              <a:grpSpLocks/>
            </p:cNvGrpSpPr>
            <p:nvPr/>
          </p:nvGrpSpPr>
          <p:grpSpPr bwMode="auto">
            <a:xfrm>
              <a:off x="1248" y="3792"/>
              <a:ext cx="181" cy="181"/>
              <a:chOff x="1207" y="3617"/>
              <a:chExt cx="181" cy="181"/>
            </a:xfrm>
          </p:grpSpPr>
          <p:sp>
            <p:nvSpPr>
              <p:cNvPr id="2549" name="Oval 90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0" name="Oval 90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1" name="Oval 90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52" name="Oval 91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5" name="Group 911"/>
            <p:cNvGrpSpPr>
              <a:grpSpLocks/>
            </p:cNvGrpSpPr>
            <p:nvPr/>
          </p:nvGrpSpPr>
          <p:grpSpPr bwMode="auto">
            <a:xfrm>
              <a:off x="1344" y="3696"/>
              <a:ext cx="181" cy="181"/>
              <a:chOff x="1207" y="3617"/>
              <a:chExt cx="181" cy="181"/>
            </a:xfrm>
          </p:grpSpPr>
          <p:sp>
            <p:nvSpPr>
              <p:cNvPr id="2545" name="Oval 91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46" name="Oval 91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47" name="Oval 91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48" name="Oval 91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6" name="Group 916"/>
            <p:cNvGrpSpPr>
              <a:grpSpLocks/>
            </p:cNvGrpSpPr>
            <p:nvPr/>
          </p:nvGrpSpPr>
          <p:grpSpPr bwMode="auto">
            <a:xfrm>
              <a:off x="1056" y="3552"/>
              <a:ext cx="181" cy="181"/>
              <a:chOff x="1207" y="3617"/>
              <a:chExt cx="181" cy="181"/>
            </a:xfrm>
          </p:grpSpPr>
          <p:sp>
            <p:nvSpPr>
              <p:cNvPr id="2541" name="Oval 91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42" name="Oval 91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43" name="Oval 91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44" name="Oval 92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7" name="Group 921"/>
            <p:cNvGrpSpPr>
              <a:grpSpLocks/>
            </p:cNvGrpSpPr>
            <p:nvPr/>
          </p:nvGrpSpPr>
          <p:grpSpPr bwMode="auto">
            <a:xfrm>
              <a:off x="1296" y="3792"/>
              <a:ext cx="181" cy="181"/>
              <a:chOff x="1207" y="3617"/>
              <a:chExt cx="181" cy="181"/>
            </a:xfrm>
          </p:grpSpPr>
          <p:sp>
            <p:nvSpPr>
              <p:cNvPr id="2537" name="Oval 92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8" name="Oval 92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9" name="Oval 92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40" name="Oval 92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8" name="Group 926"/>
            <p:cNvGrpSpPr>
              <a:grpSpLocks/>
            </p:cNvGrpSpPr>
            <p:nvPr/>
          </p:nvGrpSpPr>
          <p:grpSpPr bwMode="auto">
            <a:xfrm>
              <a:off x="1296" y="3840"/>
              <a:ext cx="181" cy="181"/>
              <a:chOff x="1207" y="3617"/>
              <a:chExt cx="181" cy="181"/>
            </a:xfrm>
          </p:grpSpPr>
          <p:sp>
            <p:nvSpPr>
              <p:cNvPr id="2533" name="Oval 92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4" name="Oval 92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5" name="Oval 92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6" name="Oval 93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09" name="Group 931"/>
            <p:cNvGrpSpPr>
              <a:grpSpLocks/>
            </p:cNvGrpSpPr>
            <p:nvPr/>
          </p:nvGrpSpPr>
          <p:grpSpPr bwMode="auto">
            <a:xfrm>
              <a:off x="1200" y="3840"/>
              <a:ext cx="181" cy="181"/>
              <a:chOff x="1207" y="3617"/>
              <a:chExt cx="181" cy="181"/>
            </a:xfrm>
          </p:grpSpPr>
          <p:sp>
            <p:nvSpPr>
              <p:cNvPr id="2529" name="Oval 93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0" name="Oval 93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1" name="Oval 93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32" name="Oval 93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10" name="Group 936"/>
            <p:cNvGrpSpPr>
              <a:grpSpLocks/>
            </p:cNvGrpSpPr>
            <p:nvPr/>
          </p:nvGrpSpPr>
          <p:grpSpPr bwMode="auto">
            <a:xfrm>
              <a:off x="1104" y="3840"/>
              <a:ext cx="181" cy="181"/>
              <a:chOff x="1207" y="3617"/>
              <a:chExt cx="181" cy="181"/>
            </a:xfrm>
          </p:grpSpPr>
          <p:sp>
            <p:nvSpPr>
              <p:cNvPr id="2525" name="Oval 93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26" name="Oval 93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27" name="Oval 93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28" name="Oval 94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11" name="Group 941"/>
            <p:cNvGrpSpPr>
              <a:grpSpLocks/>
            </p:cNvGrpSpPr>
            <p:nvPr/>
          </p:nvGrpSpPr>
          <p:grpSpPr bwMode="auto">
            <a:xfrm>
              <a:off x="1152" y="3648"/>
              <a:ext cx="181" cy="181"/>
              <a:chOff x="1207" y="3617"/>
              <a:chExt cx="181" cy="181"/>
            </a:xfrm>
          </p:grpSpPr>
          <p:sp>
            <p:nvSpPr>
              <p:cNvPr id="2521" name="Oval 942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22" name="Oval 943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23" name="Oval 944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24" name="Oval 945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grpSp>
          <p:nvGrpSpPr>
            <p:cNvPr id="2512" name="Group 946"/>
            <p:cNvGrpSpPr>
              <a:grpSpLocks/>
            </p:cNvGrpSpPr>
            <p:nvPr/>
          </p:nvGrpSpPr>
          <p:grpSpPr bwMode="auto">
            <a:xfrm>
              <a:off x="1056" y="3792"/>
              <a:ext cx="181" cy="181"/>
              <a:chOff x="1207" y="3617"/>
              <a:chExt cx="181" cy="181"/>
            </a:xfrm>
          </p:grpSpPr>
          <p:sp>
            <p:nvSpPr>
              <p:cNvPr id="2517" name="Oval 947"/>
              <p:cNvSpPr>
                <a:spLocks noChangeArrowheads="1"/>
              </p:cNvSpPr>
              <p:nvPr/>
            </p:nvSpPr>
            <p:spPr bwMode="auto">
              <a:xfrm>
                <a:off x="1253" y="3708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18" name="Oval 948"/>
              <p:cNvSpPr>
                <a:spLocks noChangeArrowheads="1"/>
              </p:cNvSpPr>
              <p:nvPr/>
            </p:nvSpPr>
            <p:spPr bwMode="auto">
              <a:xfrm>
                <a:off x="1298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19" name="Oval 949"/>
              <p:cNvSpPr>
                <a:spLocks noChangeArrowheads="1"/>
              </p:cNvSpPr>
              <p:nvPr/>
            </p:nvSpPr>
            <p:spPr bwMode="auto">
              <a:xfrm>
                <a:off x="1253" y="3617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  <p:sp>
            <p:nvSpPr>
              <p:cNvPr id="2520" name="Oval 950"/>
              <p:cNvSpPr>
                <a:spLocks noChangeArrowheads="1"/>
              </p:cNvSpPr>
              <p:nvPr/>
            </p:nvSpPr>
            <p:spPr bwMode="auto">
              <a:xfrm>
                <a:off x="1207" y="3663"/>
                <a:ext cx="90" cy="9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fr-FR" altLang="fr-FR"/>
              </a:p>
            </p:txBody>
          </p:sp>
        </p:grpSp>
        <p:sp>
          <p:nvSpPr>
            <p:cNvPr id="2513" name="Oval 951"/>
            <p:cNvSpPr>
              <a:spLocks noChangeArrowheads="1"/>
            </p:cNvSpPr>
            <p:nvPr/>
          </p:nvSpPr>
          <p:spPr bwMode="auto">
            <a:xfrm>
              <a:off x="1440" y="3792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514" name="Oval 952"/>
            <p:cNvSpPr>
              <a:spLocks noChangeArrowheads="1"/>
            </p:cNvSpPr>
            <p:nvPr/>
          </p:nvSpPr>
          <p:spPr bwMode="auto">
            <a:xfrm>
              <a:off x="1200" y="3504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515" name="Oval 953"/>
            <p:cNvSpPr>
              <a:spLocks noChangeArrowheads="1"/>
            </p:cNvSpPr>
            <p:nvPr/>
          </p:nvSpPr>
          <p:spPr bwMode="auto">
            <a:xfrm>
              <a:off x="1296" y="3600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516" name="Oval 954"/>
            <p:cNvSpPr>
              <a:spLocks noChangeArrowheads="1"/>
            </p:cNvSpPr>
            <p:nvPr/>
          </p:nvSpPr>
          <p:spPr bwMode="auto">
            <a:xfrm>
              <a:off x="1008" y="3648"/>
              <a:ext cx="90" cy="90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grpSp>
        <p:nvGrpSpPr>
          <p:cNvPr id="2593" name="Group 955"/>
          <p:cNvGrpSpPr>
            <a:grpSpLocks/>
          </p:cNvGrpSpPr>
          <p:nvPr/>
        </p:nvGrpSpPr>
        <p:grpSpPr bwMode="auto">
          <a:xfrm>
            <a:off x="4894294" y="1941801"/>
            <a:ext cx="152400" cy="660400"/>
            <a:chOff x="3408" y="1152"/>
            <a:chExt cx="96" cy="416"/>
          </a:xfrm>
        </p:grpSpPr>
        <p:sp>
          <p:nvSpPr>
            <p:cNvPr id="2594" name="Freeform 956"/>
            <p:cNvSpPr>
              <a:spLocks/>
            </p:cNvSpPr>
            <p:nvPr/>
          </p:nvSpPr>
          <p:spPr bwMode="auto">
            <a:xfrm>
              <a:off x="3408" y="1200"/>
              <a:ext cx="80" cy="368"/>
            </a:xfrm>
            <a:custGeom>
              <a:avLst/>
              <a:gdLst>
                <a:gd name="T0" fmla="*/ 56 w 80"/>
                <a:gd name="T1" fmla="*/ 0 h 368"/>
                <a:gd name="T2" fmla="*/ 20 w 80"/>
                <a:gd name="T3" fmla="*/ 20 h 368"/>
                <a:gd name="T4" fmla="*/ 0 w 80"/>
                <a:gd name="T5" fmla="*/ 56 h 368"/>
                <a:gd name="T6" fmla="*/ 48 w 80"/>
                <a:gd name="T7" fmla="*/ 84 h 368"/>
                <a:gd name="T8" fmla="*/ 76 w 80"/>
                <a:gd name="T9" fmla="*/ 108 h 368"/>
                <a:gd name="T10" fmla="*/ 60 w 80"/>
                <a:gd name="T11" fmla="*/ 148 h 368"/>
                <a:gd name="T12" fmla="*/ 36 w 80"/>
                <a:gd name="T13" fmla="*/ 156 h 368"/>
                <a:gd name="T14" fmla="*/ 24 w 80"/>
                <a:gd name="T15" fmla="*/ 160 h 368"/>
                <a:gd name="T16" fmla="*/ 28 w 80"/>
                <a:gd name="T17" fmla="*/ 216 h 368"/>
                <a:gd name="T18" fmla="*/ 80 w 80"/>
                <a:gd name="T19" fmla="*/ 224 h 368"/>
                <a:gd name="T20" fmla="*/ 24 w 80"/>
                <a:gd name="T21" fmla="*/ 284 h 368"/>
                <a:gd name="T22" fmla="*/ 0 w 80"/>
                <a:gd name="T23" fmla="*/ 312 h 368"/>
                <a:gd name="T24" fmla="*/ 40 w 80"/>
                <a:gd name="T25" fmla="*/ 348 h 368"/>
                <a:gd name="T26" fmla="*/ 64 w 80"/>
                <a:gd name="T27" fmla="*/ 368 h 3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0" h="368">
                  <a:moveTo>
                    <a:pt x="56" y="0"/>
                  </a:moveTo>
                  <a:cubicBezTo>
                    <a:pt x="28" y="18"/>
                    <a:pt x="41" y="13"/>
                    <a:pt x="20" y="20"/>
                  </a:cubicBezTo>
                  <a:cubicBezTo>
                    <a:pt x="2" y="48"/>
                    <a:pt x="7" y="35"/>
                    <a:pt x="0" y="56"/>
                  </a:cubicBezTo>
                  <a:cubicBezTo>
                    <a:pt x="6" y="87"/>
                    <a:pt x="15" y="80"/>
                    <a:pt x="48" y="84"/>
                  </a:cubicBezTo>
                  <a:cubicBezTo>
                    <a:pt x="64" y="89"/>
                    <a:pt x="71" y="92"/>
                    <a:pt x="76" y="108"/>
                  </a:cubicBezTo>
                  <a:cubicBezTo>
                    <a:pt x="73" y="127"/>
                    <a:pt x="77" y="138"/>
                    <a:pt x="60" y="148"/>
                  </a:cubicBezTo>
                  <a:cubicBezTo>
                    <a:pt x="53" y="152"/>
                    <a:pt x="44" y="153"/>
                    <a:pt x="36" y="156"/>
                  </a:cubicBezTo>
                  <a:cubicBezTo>
                    <a:pt x="32" y="157"/>
                    <a:pt x="24" y="160"/>
                    <a:pt x="24" y="160"/>
                  </a:cubicBezTo>
                  <a:cubicBezTo>
                    <a:pt x="11" y="180"/>
                    <a:pt x="5" y="200"/>
                    <a:pt x="28" y="216"/>
                  </a:cubicBezTo>
                  <a:cubicBezTo>
                    <a:pt x="48" y="209"/>
                    <a:pt x="63" y="213"/>
                    <a:pt x="80" y="224"/>
                  </a:cubicBezTo>
                  <a:cubicBezTo>
                    <a:pt x="75" y="282"/>
                    <a:pt x="77" y="276"/>
                    <a:pt x="24" y="284"/>
                  </a:cubicBezTo>
                  <a:cubicBezTo>
                    <a:pt x="8" y="289"/>
                    <a:pt x="5" y="296"/>
                    <a:pt x="0" y="312"/>
                  </a:cubicBezTo>
                  <a:cubicBezTo>
                    <a:pt x="6" y="337"/>
                    <a:pt x="21" y="338"/>
                    <a:pt x="40" y="348"/>
                  </a:cubicBezTo>
                  <a:cubicBezTo>
                    <a:pt x="65" y="362"/>
                    <a:pt x="64" y="355"/>
                    <a:pt x="64" y="368"/>
                  </a:cubicBezTo>
                </a:path>
              </a:pathLst>
            </a:custGeom>
            <a:noFill/>
            <a:ln w="28575" cmpd="sng">
              <a:solidFill>
                <a:srgbClr val="00FA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95" name="Line 957"/>
            <p:cNvSpPr>
              <a:spLocks noChangeShapeType="1"/>
            </p:cNvSpPr>
            <p:nvPr/>
          </p:nvSpPr>
          <p:spPr bwMode="auto">
            <a:xfrm flipV="1">
              <a:off x="3456" y="1152"/>
              <a:ext cx="48" cy="48"/>
            </a:xfrm>
            <a:prstGeom prst="line">
              <a:avLst/>
            </a:prstGeom>
            <a:noFill/>
            <a:ln w="9525">
              <a:solidFill>
                <a:srgbClr val="00FA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2596" name="Group 958"/>
          <p:cNvGrpSpPr>
            <a:grpSpLocks/>
          </p:cNvGrpSpPr>
          <p:nvPr/>
        </p:nvGrpSpPr>
        <p:grpSpPr bwMode="auto">
          <a:xfrm>
            <a:off x="7637494" y="3618201"/>
            <a:ext cx="152400" cy="660400"/>
            <a:chOff x="3408" y="1152"/>
            <a:chExt cx="96" cy="416"/>
          </a:xfrm>
        </p:grpSpPr>
        <p:sp>
          <p:nvSpPr>
            <p:cNvPr id="2597" name="Freeform 959"/>
            <p:cNvSpPr>
              <a:spLocks/>
            </p:cNvSpPr>
            <p:nvPr/>
          </p:nvSpPr>
          <p:spPr bwMode="auto">
            <a:xfrm>
              <a:off x="3408" y="1200"/>
              <a:ext cx="80" cy="368"/>
            </a:xfrm>
            <a:custGeom>
              <a:avLst/>
              <a:gdLst>
                <a:gd name="T0" fmla="*/ 56 w 80"/>
                <a:gd name="T1" fmla="*/ 0 h 368"/>
                <a:gd name="T2" fmla="*/ 20 w 80"/>
                <a:gd name="T3" fmla="*/ 20 h 368"/>
                <a:gd name="T4" fmla="*/ 0 w 80"/>
                <a:gd name="T5" fmla="*/ 56 h 368"/>
                <a:gd name="T6" fmla="*/ 48 w 80"/>
                <a:gd name="T7" fmla="*/ 84 h 368"/>
                <a:gd name="T8" fmla="*/ 76 w 80"/>
                <a:gd name="T9" fmla="*/ 108 h 368"/>
                <a:gd name="T10" fmla="*/ 60 w 80"/>
                <a:gd name="T11" fmla="*/ 148 h 368"/>
                <a:gd name="T12" fmla="*/ 36 w 80"/>
                <a:gd name="T13" fmla="*/ 156 h 368"/>
                <a:gd name="T14" fmla="*/ 24 w 80"/>
                <a:gd name="T15" fmla="*/ 160 h 368"/>
                <a:gd name="T16" fmla="*/ 28 w 80"/>
                <a:gd name="T17" fmla="*/ 216 h 368"/>
                <a:gd name="T18" fmla="*/ 80 w 80"/>
                <a:gd name="T19" fmla="*/ 224 h 368"/>
                <a:gd name="T20" fmla="*/ 24 w 80"/>
                <a:gd name="T21" fmla="*/ 284 h 368"/>
                <a:gd name="T22" fmla="*/ 0 w 80"/>
                <a:gd name="T23" fmla="*/ 312 h 368"/>
                <a:gd name="T24" fmla="*/ 40 w 80"/>
                <a:gd name="T25" fmla="*/ 348 h 368"/>
                <a:gd name="T26" fmla="*/ 64 w 80"/>
                <a:gd name="T27" fmla="*/ 368 h 36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0" h="368">
                  <a:moveTo>
                    <a:pt x="56" y="0"/>
                  </a:moveTo>
                  <a:cubicBezTo>
                    <a:pt x="28" y="18"/>
                    <a:pt x="41" y="13"/>
                    <a:pt x="20" y="20"/>
                  </a:cubicBezTo>
                  <a:cubicBezTo>
                    <a:pt x="2" y="48"/>
                    <a:pt x="7" y="35"/>
                    <a:pt x="0" y="56"/>
                  </a:cubicBezTo>
                  <a:cubicBezTo>
                    <a:pt x="6" y="87"/>
                    <a:pt x="15" y="80"/>
                    <a:pt x="48" y="84"/>
                  </a:cubicBezTo>
                  <a:cubicBezTo>
                    <a:pt x="64" y="89"/>
                    <a:pt x="71" y="92"/>
                    <a:pt x="76" y="108"/>
                  </a:cubicBezTo>
                  <a:cubicBezTo>
                    <a:pt x="73" y="127"/>
                    <a:pt x="77" y="138"/>
                    <a:pt x="60" y="148"/>
                  </a:cubicBezTo>
                  <a:cubicBezTo>
                    <a:pt x="53" y="152"/>
                    <a:pt x="44" y="153"/>
                    <a:pt x="36" y="156"/>
                  </a:cubicBezTo>
                  <a:cubicBezTo>
                    <a:pt x="32" y="157"/>
                    <a:pt x="24" y="160"/>
                    <a:pt x="24" y="160"/>
                  </a:cubicBezTo>
                  <a:cubicBezTo>
                    <a:pt x="11" y="180"/>
                    <a:pt x="5" y="200"/>
                    <a:pt x="28" y="216"/>
                  </a:cubicBezTo>
                  <a:cubicBezTo>
                    <a:pt x="48" y="209"/>
                    <a:pt x="63" y="213"/>
                    <a:pt x="80" y="224"/>
                  </a:cubicBezTo>
                  <a:cubicBezTo>
                    <a:pt x="75" y="282"/>
                    <a:pt x="77" y="276"/>
                    <a:pt x="24" y="284"/>
                  </a:cubicBezTo>
                  <a:cubicBezTo>
                    <a:pt x="8" y="289"/>
                    <a:pt x="5" y="296"/>
                    <a:pt x="0" y="312"/>
                  </a:cubicBezTo>
                  <a:cubicBezTo>
                    <a:pt x="6" y="337"/>
                    <a:pt x="21" y="338"/>
                    <a:pt x="40" y="348"/>
                  </a:cubicBezTo>
                  <a:cubicBezTo>
                    <a:pt x="65" y="362"/>
                    <a:pt x="64" y="355"/>
                    <a:pt x="64" y="368"/>
                  </a:cubicBezTo>
                </a:path>
              </a:pathLst>
            </a:custGeom>
            <a:noFill/>
            <a:ln w="28575" cmpd="sng">
              <a:solidFill>
                <a:srgbClr val="00FA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2598" name="Line 960"/>
            <p:cNvSpPr>
              <a:spLocks noChangeShapeType="1"/>
            </p:cNvSpPr>
            <p:nvPr/>
          </p:nvSpPr>
          <p:spPr bwMode="auto">
            <a:xfrm flipV="1">
              <a:off x="3456" y="1152"/>
              <a:ext cx="48" cy="48"/>
            </a:xfrm>
            <a:prstGeom prst="line">
              <a:avLst/>
            </a:prstGeom>
            <a:noFill/>
            <a:ln w="9525">
              <a:solidFill>
                <a:srgbClr val="00FA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2599" name="Text Box 961"/>
          <p:cNvSpPr txBox="1">
            <a:spLocks noChangeArrowheads="1"/>
          </p:cNvSpPr>
          <p:nvPr/>
        </p:nvSpPr>
        <p:spPr bwMode="auto">
          <a:xfrm>
            <a:off x="5275294" y="2703801"/>
            <a:ext cx="838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fr-FR" sz="1400"/>
              <a:t>capture</a:t>
            </a:r>
          </a:p>
        </p:txBody>
      </p:sp>
      <p:sp>
        <p:nvSpPr>
          <p:cNvPr id="2600" name="Text Box 962"/>
          <p:cNvSpPr txBox="1">
            <a:spLocks noChangeArrowheads="1"/>
          </p:cNvSpPr>
          <p:nvPr/>
        </p:nvSpPr>
        <p:spPr bwMode="auto">
          <a:xfrm>
            <a:off x="8090799" y="4372788"/>
            <a:ext cx="838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fr-FR" sz="1400"/>
              <a:t>capture</a:t>
            </a:r>
          </a:p>
        </p:txBody>
      </p:sp>
      <p:sp>
        <p:nvSpPr>
          <p:cNvPr id="2601" name="Arc 964"/>
          <p:cNvSpPr>
            <a:spLocks/>
          </p:cNvSpPr>
          <p:nvPr/>
        </p:nvSpPr>
        <p:spPr bwMode="auto">
          <a:xfrm flipV="1">
            <a:off x="2684494" y="1713625"/>
            <a:ext cx="1103313" cy="686963"/>
          </a:xfrm>
          <a:custGeom>
            <a:avLst/>
            <a:gdLst>
              <a:gd name="T0" fmla="*/ 0 w 22972"/>
              <a:gd name="T1" fmla="*/ 4704 h 21600"/>
              <a:gd name="T2" fmla="*/ 1103313 w 22972"/>
              <a:gd name="T3" fmla="*/ 1105607 h 21600"/>
              <a:gd name="T4" fmla="*/ 85779 w 22972"/>
              <a:gd name="T5" fmla="*/ 1373188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972" h="21600" fill="none" extrusionOk="0">
                <a:moveTo>
                  <a:pt x="-1" y="73"/>
                </a:moveTo>
                <a:cubicBezTo>
                  <a:pt x="594" y="24"/>
                  <a:pt x="1189" y="0"/>
                  <a:pt x="1786" y="0"/>
                </a:cubicBezTo>
                <a:cubicBezTo>
                  <a:pt x="12092" y="0"/>
                  <a:pt x="20963" y="7281"/>
                  <a:pt x="22971" y="17391"/>
                </a:cubicBezTo>
              </a:path>
              <a:path w="22972" h="21600" stroke="0" extrusionOk="0">
                <a:moveTo>
                  <a:pt x="-1" y="73"/>
                </a:moveTo>
                <a:cubicBezTo>
                  <a:pt x="594" y="24"/>
                  <a:pt x="1189" y="0"/>
                  <a:pt x="1786" y="0"/>
                </a:cubicBezTo>
                <a:cubicBezTo>
                  <a:pt x="12092" y="0"/>
                  <a:pt x="20963" y="7281"/>
                  <a:pt x="22971" y="17391"/>
                </a:cubicBezTo>
                <a:lnTo>
                  <a:pt x="1786" y="21600"/>
                </a:lnTo>
                <a:lnTo>
                  <a:pt x="-1" y="73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02" name="Text Box 965"/>
          <p:cNvSpPr txBox="1">
            <a:spLocks noChangeArrowheads="1"/>
          </p:cNvSpPr>
          <p:nvPr/>
        </p:nvSpPr>
        <p:spPr bwMode="auto">
          <a:xfrm>
            <a:off x="2179669" y="1224041"/>
            <a:ext cx="2143125" cy="633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fr-FR" sz="1400" dirty="0" smtClean="0"/>
              <a:t>“Sterile” absorption </a:t>
            </a:r>
            <a:endParaRPr lang="en-US" altLang="fr-FR" sz="140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fr-FR" sz="1400" dirty="0" smtClean="0"/>
              <a:t>Leakage</a:t>
            </a:r>
            <a:endParaRPr lang="en-US" altLang="fr-FR" sz="1400" dirty="0"/>
          </a:p>
        </p:txBody>
      </p:sp>
      <p:sp>
        <p:nvSpPr>
          <p:cNvPr id="2603" name="Arc 966"/>
          <p:cNvSpPr>
            <a:spLocks/>
          </p:cNvSpPr>
          <p:nvPr/>
        </p:nvSpPr>
        <p:spPr bwMode="auto">
          <a:xfrm flipV="1">
            <a:off x="5732494" y="1415995"/>
            <a:ext cx="1103313" cy="2811805"/>
          </a:xfrm>
          <a:custGeom>
            <a:avLst/>
            <a:gdLst>
              <a:gd name="T0" fmla="*/ 0 w 22972"/>
              <a:gd name="T1" fmla="*/ 12270 h 21600"/>
              <a:gd name="T2" fmla="*/ 1103313 w 22972"/>
              <a:gd name="T3" fmla="*/ 2883524 h 21600"/>
              <a:gd name="T4" fmla="*/ 85779 w 22972"/>
              <a:gd name="T5" fmla="*/ 35814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2972" h="21600" fill="none" extrusionOk="0">
                <a:moveTo>
                  <a:pt x="-1" y="73"/>
                </a:moveTo>
                <a:cubicBezTo>
                  <a:pt x="594" y="24"/>
                  <a:pt x="1189" y="0"/>
                  <a:pt x="1786" y="0"/>
                </a:cubicBezTo>
                <a:cubicBezTo>
                  <a:pt x="12092" y="0"/>
                  <a:pt x="20963" y="7281"/>
                  <a:pt x="22971" y="17391"/>
                </a:cubicBezTo>
              </a:path>
              <a:path w="22972" h="21600" stroke="0" extrusionOk="0">
                <a:moveTo>
                  <a:pt x="-1" y="73"/>
                </a:moveTo>
                <a:cubicBezTo>
                  <a:pt x="594" y="24"/>
                  <a:pt x="1189" y="0"/>
                  <a:pt x="1786" y="0"/>
                </a:cubicBezTo>
                <a:cubicBezTo>
                  <a:pt x="12092" y="0"/>
                  <a:pt x="20963" y="7281"/>
                  <a:pt x="22971" y="17391"/>
                </a:cubicBezTo>
                <a:lnTo>
                  <a:pt x="1786" y="21600"/>
                </a:lnTo>
                <a:lnTo>
                  <a:pt x="-1" y="73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04" name="Text Box 965"/>
          <p:cNvSpPr txBox="1">
            <a:spLocks noChangeArrowheads="1"/>
          </p:cNvSpPr>
          <p:nvPr/>
        </p:nvSpPr>
        <p:spPr bwMode="auto">
          <a:xfrm>
            <a:off x="5109471" y="1304951"/>
            <a:ext cx="2143125" cy="633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fr-FR" sz="1400" dirty="0" smtClean="0"/>
              <a:t>“Sterile” absorption </a:t>
            </a:r>
            <a:endParaRPr lang="en-US" altLang="fr-FR" sz="140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fr-FR" sz="1400" dirty="0" smtClean="0"/>
              <a:t>Leakage</a:t>
            </a:r>
            <a:endParaRPr lang="en-US" altLang="fr-FR" sz="1400" dirty="0"/>
          </a:p>
        </p:txBody>
      </p:sp>
      <p:cxnSp>
        <p:nvCxnSpPr>
          <p:cNvPr id="2605" name="Connecteur droit avec flèche 2604"/>
          <p:cNvCxnSpPr/>
          <p:nvPr/>
        </p:nvCxnSpPr>
        <p:spPr>
          <a:xfrm>
            <a:off x="1620283" y="5568140"/>
            <a:ext cx="2925048" cy="6484"/>
          </a:xfrm>
          <a:prstGeom prst="straightConnector1">
            <a:avLst/>
          </a:prstGeom>
          <a:ln w="25400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6" name="ZoneTexte 2605"/>
          <p:cNvSpPr txBox="1"/>
          <p:nvPr/>
        </p:nvSpPr>
        <p:spPr>
          <a:xfrm>
            <a:off x="1724818" y="4888397"/>
            <a:ext cx="2715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  <a:latin typeface="+mj-lt"/>
              </a:rPr>
              <a:t>Mean</a:t>
            </a:r>
            <a:r>
              <a:rPr lang="fr-FR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  <a:latin typeface="+mj-lt"/>
              </a:rPr>
              <a:t>generation</a:t>
            </a:r>
            <a:r>
              <a:rPr lang="fr-FR" b="1" dirty="0" smtClean="0">
                <a:solidFill>
                  <a:srgbClr val="FF0000"/>
                </a:solidFill>
                <a:latin typeface="+mj-lt"/>
              </a:rPr>
              <a:t> time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fr-FR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L</a:t>
            </a:r>
            <a:r>
              <a:rPr lang="fr-FR" b="1" dirty="0" smtClean="0">
                <a:solidFill>
                  <a:srgbClr val="FF0000"/>
                </a:solidFill>
              </a:rPr>
              <a:t>~10</a:t>
            </a:r>
            <a:r>
              <a:rPr lang="fr-FR" b="1" baseline="30000" dirty="0" smtClean="0">
                <a:solidFill>
                  <a:srgbClr val="FF0000"/>
                </a:solidFill>
              </a:rPr>
              <a:t>-6</a:t>
            </a:r>
            <a:r>
              <a:rPr lang="fr-FR" b="1" dirty="0" smtClean="0">
                <a:solidFill>
                  <a:srgbClr val="FF0000"/>
                </a:solidFill>
              </a:rPr>
              <a:t> s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607" name="ZoneTexte 2606"/>
          <p:cNvSpPr txBox="1"/>
          <p:nvPr/>
        </p:nvSpPr>
        <p:spPr>
          <a:xfrm>
            <a:off x="4003981" y="6311587"/>
            <a:ext cx="3788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</a:t>
            </a:r>
            <a:r>
              <a:rPr lang="fr-FR" b="1" dirty="0" smtClean="0">
                <a:solidFill>
                  <a:srgbClr val="FF0000"/>
                </a:solidFill>
              </a:rPr>
              <a:t>Power release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constant over time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608" name="ZoneTexte 2607"/>
          <p:cNvSpPr txBox="1"/>
          <p:nvPr/>
        </p:nvSpPr>
        <p:spPr>
          <a:xfrm>
            <a:off x="9521" y="493367"/>
            <a:ext cx="7206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i="1" dirty="0" smtClean="0"/>
              <a:t>A critical chain reaction</a:t>
            </a:r>
          </a:p>
        </p:txBody>
      </p:sp>
    </p:spTree>
    <p:extLst>
      <p:ext uri="{BB962C8B-B14F-4D97-AF65-F5344CB8AC3E}">
        <p14:creationId xmlns:p14="http://schemas.microsoft.com/office/powerpoint/2010/main" val="4243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Freeform 33" descr="Diagonales larges vers le haut"/>
          <p:cNvSpPr>
            <a:spLocks/>
          </p:cNvSpPr>
          <p:nvPr/>
        </p:nvSpPr>
        <p:spPr bwMode="auto">
          <a:xfrm>
            <a:off x="633517" y="3110679"/>
            <a:ext cx="7675564" cy="1341941"/>
          </a:xfrm>
          <a:custGeom>
            <a:avLst/>
            <a:gdLst>
              <a:gd name="connsiteX0" fmla="*/ 0 w 10000"/>
              <a:gd name="connsiteY0" fmla="*/ 10187 h 10187"/>
              <a:gd name="connsiteX1" fmla="*/ 7295 w 10000"/>
              <a:gd name="connsiteY1" fmla="*/ 0 h 10187"/>
              <a:gd name="connsiteX2" fmla="*/ 10000 w 10000"/>
              <a:gd name="connsiteY2" fmla="*/ 187 h 10187"/>
              <a:gd name="connsiteX3" fmla="*/ 10000 w 10000"/>
              <a:gd name="connsiteY3" fmla="*/ 10106 h 10187"/>
              <a:gd name="connsiteX4" fmla="*/ 0 w 10000"/>
              <a:gd name="connsiteY4" fmla="*/ 10187 h 10187"/>
              <a:gd name="connsiteX0" fmla="*/ 0 w 10000"/>
              <a:gd name="connsiteY0" fmla="*/ 14759 h 14759"/>
              <a:gd name="connsiteX1" fmla="*/ 6960 w 10000"/>
              <a:gd name="connsiteY1" fmla="*/ 0 h 14759"/>
              <a:gd name="connsiteX2" fmla="*/ 10000 w 10000"/>
              <a:gd name="connsiteY2" fmla="*/ 4759 h 14759"/>
              <a:gd name="connsiteX3" fmla="*/ 10000 w 10000"/>
              <a:gd name="connsiteY3" fmla="*/ 14678 h 14759"/>
              <a:gd name="connsiteX4" fmla="*/ 0 w 10000"/>
              <a:gd name="connsiteY4" fmla="*/ 14759 h 14759"/>
              <a:gd name="connsiteX0" fmla="*/ 0 w 10000"/>
              <a:gd name="connsiteY0" fmla="*/ 14759 h 14759"/>
              <a:gd name="connsiteX1" fmla="*/ 6960 w 10000"/>
              <a:gd name="connsiteY1" fmla="*/ 0 h 14759"/>
              <a:gd name="connsiteX2" fmla="*/ 10000 w 10000"/>
              <a:gd name="connsiteY2" fmla="*/ 4386 h 14759"/>
              <a:gd name="connsiteX3" fmla="*/ 10000 w 10000"/>
              <a:gd name="connsiteY3" fmla="*/ 14678 h 14759"/>
              <a:gd name="connsiteX4" fmla="*/ 0 w 10000"/>
              <a:gd name="connsiteY4" fmla="*/ 14759 h 14759"/>
              <a:gd name="connsiteX0" fmla="*/ 0 w 10000"/>
              <a:gd name="connsiteY0" fmla="*/ 13546 h 13546"/>
              <a:gd name="connsiteX1" fmla="*/ 6312 w 10000"/>
              <a:gd name="connsiteY1" fmla="*/ 0 h 13546"/>
              <a:gd name="connsiteX2" fmla="*/ 10000 w 10000"/>
              <a:gd name="connsiteY2" fmla="*/ 3173 h 13546"/>
              <a:gd name="connsiteX3" fmla="*/ 10000 w 10000"/>
              <a:gd name="connsiteY3" fmla="*/ 13465 h 13546"/>
              <a:gd name="connsiteX4" fmla="*/ 0 w 10000"/>
              <a:gd name="connsiteY4" fmla="*/ 13546 h 13546"/>
              <a:gd name="connsiteX0" fmla="*/ 0 w 10000"/>
              <a:gd name="connsiteY0" fmla="*/ 13733 h 13733"/>
              <a:gd name="connsiteX1" fmla="*/ 6509 w 10000"/>
              <a:gd name="connsiteY1" fmla="*/ 0 h 13733"/>
              <a:gd name="connsiteX2" fmla="*/ 10000 w 10000"/>
              <a:gd name="connsiteY2" fmla="*/ 3360 h 13733"/>
              <a:gd name="connsiteX3" fmla="*/ 10000 w 10000"/>
              <a:gd name="connsiteY3" fmla="*/ 13652 h 13733"/>
              <a:gd name="connsiteX4" fmla="*/ 0 w 10000"/>
              <a:gd name="connsiteY4" fmla="*/ 13733 h 13733"/>
              <a:gd name="connsiteX0" fmla="*/ 0 w 10000"/>
              <a:gd name="connsiteY0" fmla="*/ 13733 h 13733"/>
              <a:gd name="connsiteX1" fmla="*/ 6509 w 10000"/>
              <a:gd name="connsiteY1" fmla="*/ 0 h 13733"/>
              <a:gd name="connsiteX2" fmla="*/ 10000 w 10000"/>
              <a:gd name="connsiteY2" fmla="*/ 1 h 13733"/>
              <a:gd name="connsiteX3" fmla="*/ 10000 w 10000"/>
              <a:gd name="connsiteY3" fmla="*/ 13652 h 13733"/>
              <a:gd name="connsiteX4" fmla="*/ 0 w 10000"/>
              <a:gd name="connsiteY4" fmla="*/ 13733 h 13733"/>
              <a:gd name="connsiteX0" fmla="*/ 0 w 10000"/>
              <a:gd name="connsiteY0" fmla="*/ 14106 h 14106"/>
              <a:gd name="connsiteX1" fmla="*/ 6509 w 10000"/>
              <a:gd name="connsiteY1" fmla="*/ 0 h 14106"/>
              <a:gd name="connsiteX2" fmla="*/ 10000 w 10000"/>
              <a:gd name="connsiteY2" fmla="*/ 374 h 14106"/>
              <a:gd name="connsiteX3" fmla="*/ 10000 w 10000"/>
              <a:gd name="connsiteY3" fmla="*/ 14025 h 14106"/>
              <a:gd name="connsiteX4" fmla="*/ 0 w 10000"/>
              <a:gd name="connsiteY4" fmla="*/ 14106 h 1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4106">
                <a:moveTo>
                  <a:pt x="0" y="14106"/>
                </a:moveTo>
                <a:lnTo>
                  <a:pt x="6509" y="0"/>
                </a:lnTo>
                <a:lnTo>
                  <a:pt x="10000" y="374"/>
                </a:lnTo>
                <a:lnTo>
                  <a:pt x="10000" y="14025"/>
                </a:lnTo>
                <a:lnTo>
                  <a:pt x="0" y="14106"/>
                </a:lnTo>
                <a:close/>
              </a:path>
            </a:pathLst>
          </a:custGeom>
          <a:solidFill>
            <a:schemeClr val="accent2">
              <a:alpha val="24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7092764" y="2781456"/>
            <a:ext cx="18473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impossible choice of transmutation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5255" y="5477743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 The wastes produced before the deployment of Fast Reactors dominates the total wastes</a:t>
            </a:r>
            <a:endParaRPr lang="en-US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1600" dirty="0" smtClean="0">
              <a:solidFill>
                <a:srgbClr val="C00000"/>
              </a:solidFill>
            </a:endParaRPr>
          </a:p>
        </p:txBody>
      </p:sp>
      <p:cxnSp>
        <p:nvCxnSpPr>
          <p:cNvPr id="88" name="Connecteur droit 87"/>
          <p:cNvCxnSpPr/>
          <p:nvPr/>
        </p:nvCxnSpPr>
        <p:spPr>
          <a:xfrm>
            <a:off x="7805025" y="2566788"/>
            <a:ext cx="0" cy="1876954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Line 4"/>
          <p:cNvSpPr>
            <a:spLocks noChangeShapeType="1"/>
          </p:cNvSpPr>
          <p:nvPr/>
        </p:nvSpPr>
        <p:spPr bwMode="auto">
          <a:xfrm flipV="1">
            <a:off x="631930" y="2736886"/>
            <a:ext cx="1587" cy="171291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600" dirty="0"/>
          </a:p>
        </p:txBody>
      </p:sp>
      <p:sp>
        <p:nvSpPr>
          <p:cNvPr id="90" name="Line 6"/>
          <p:cNvSpPr>
            <a:spLocks noChangeShapeType="1"/>
          </p:cNvSpPr>
          <p:nvPr/>
        </p:nvSpPr>
        <p:spPr bwMode="auto">
          <a:xfrm>
            <a:off x="633382" y="4447417"/>
            <a:ext cx="8323084" cy="183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600" dirty="0"/>
          </a:p>
        </p:txBody>
      </p:sp>
      <p:sp>
        <p:nvSpPr>
          <p:cNvPr id="91" name="Text Box 8"/>
          <p:cNvSpPr txBox="1">
            <a:spLocks noChangeArrowheads="1"/>
          </p:cNvSpPr>
          <p:nvPr/>
        </p:nvSpPr>
        <p:spPr bwMode="auto">
          <a:xfrm>
            <a:off x="6156352" y="2204864"/>
            <a:ext cx="16603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/>
              <a:t>No transmutation</a:t>
            </a:r>
            <a:endParaRPr lang="en-US" sz="1600" dirty="0"/>
          </a:p>
        </p:txBody>
      </p:sp>
      <p:sp>
        <p:nvSpPr>
          <p:cNvPr id="92" name="Text Box 11"/>
          <p:cNvSpPr txBox="1">
            <a:spLocks noChangeArrowheads="1"/>
          </p:cNvSpPr>
          <p:nvPr/>
        </p:nvSpPr>
        <p:spPr bwMode="auto">
          <a:xfrm>
            <a:off x="2991624" y="3844137"/>
            <a:ext cx="24049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</a:rPr>
              <a:t>Imediate</a:t>
            </a:r>
            <a:r>
              <a:rPr lang="en-US" dirty="0" smtClean="0">
                <a:solidFill>
                  <a:schemeClr val="tx2"/>
                </a:solidFill>
              </a:rPr>
              <a:t> transmutation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3" name="Text Box 21"/>
          <p:cNvSpPr txBox="1">
            <a:spLocks noChangeArrowheads="1"/>
          </p:cNvSpPr>
          <p:nvPr/>
        </p:nvSpPr>
        <p:spPr bwMode="auto">
          <a:xfrm>
            <a:off x="7596336" y="2621875"/>
            <a:ext cx="1603901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« delayed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transmutation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4" name="Text Box 36"/>
          <p:cNvSpPr txBox="1">
            <a:spLocks noChangeArrowheads="1"/>
          </p:cNvSpPr>
          <p:nvPr/>
        </p:nvSpPr>
        <p:spPr bwMode="auto">
          <a:xfrm>
            <a:off x="-52283" y="3062639"/>
            <a:ext cx="20320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 smtClean="0"/>
              <a:t>Quantity of wastes</a:t>
            </a:r>
            <a:endParaRPr lang="en-US" dirty="0"/>
          </a:p>
        </p:txBody>
      </p:sp>
      <p:sp>
        <p:nvSpPr>
          <p:cNvPr id="95" name="ZoneTexte 94"/>
          <p:cNvSpPr txBox="1"/>
          <p:nvPr/>
        </p:nvSpPr>
        <p:spPr>
          <a:xfrm>
            <a:off x="3941827" y="4423422"/>
            <a:ext cx="1979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  <a:cs typeface="Calibri" pitchFamily="34" charset="0"/>
              </a:rPr>
              <a:t>Time of operation</a:t>
            </a:r>
          </a:p>
        </p:txBody>
      </p:sp>
      <p:sp>
        <p:nvSpPr>
          <p:cNvPr id="96" name="Forme libre 95"/>
          <p:cNvSpPr/>
          <p:nvPr/>
        </p:nvSpPr>
        <p:spPr>
          <a:xfrm>
            <a:off x="599717" y="4097513"/>
            <a:ext cx="7563774" cy="346229"/>
          </a:xfrm>
          <a:custGeom>
            <a:avLst/>
            <a:gdLst>
              <a:gd name="connsiteX0" fmla="*/ 0 w 7563774"/>
              <a:gd name="connsiteY0" fmla="*/ 346229 h 346229"/>
              <a:gd name="connsiteX1" fmla="*/ 1686757 w 7563774"/>
              <a:gd name="connsiteY1" fmla="*/ 62144 h 346229"/>
              <a:gd name="connsiteX2" fmla="*/ 4243526 w 7563774"/>
              <a:gd name="connsiteY2" fmla="*/ 26633 h 346229"/>
              <a:gd name="connsiteX3" fmla="*/ 7563774 w 7563774"/>
              <a:gd name="connsiteY3" fmla="*/ 0 h 346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63774" h="346229">
                <a:moveTo>
                  <a:pt x="0" y="346229"/>
                </a:moveTo>
                <a:cubicBezTo>
                  <a:pt x="489751" y="230819"/>
                  <a:pt x="979503" y="115410"/>
                  <a:pt x="1686757" y="62144"/>
                </a:cubicBezTo>
                <a:cubicBezTo>
                  <a:pt x="2394011" y="8878"/>
                  <a:pt x="4243526" y="26633"/>
                  <a:pt x="4243526" y="26633"/>
                </a:cubicBezTo>
                <a:lnTo>
                  <a:pt x="7563774" y="0"/>
                </a:lnTo>
              </a:path>
            </a:pathLst>
          </a:cu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Forme libre 96"/>
          <p:cNvSpPr/>
          <p:nvPr/>
        </p:nvSpPr>
        <p:spPr>
          <a:xfrm>
            <a:off x="5239797" y="2898402"/>
            <a:ext cx="3435498" cy="328474"/>
          </a:xfrm>
          <a:custGeom>
            <a:avLst/>
            <a:gdLst>
              <a:gd name="connsiteX0" fmla="*/ 0 w 7563774"/>
              <a:gd name="connsiteY0" fmla="*/ 346229 h 346229"/>
              <a:gd name="connsiteX1" fmla="*/ 1686757 w 7563774"/>
              <a:gd name="connsiteY1" fmla="*/ 62144 h 346229"/>
              <a:gd name="connsiteX2" fmla="*/ 4243526 w 7563774"/>
              <a:gd name="connsiteY2" fmla="*/ 26633 h 346229"/>
              <a:gd name="connsiteX3" fmla="*/ 7563774 w 7563774"/>
              <a:gd name="connsiteY3" fmla="*/ 0 h 346229"/>
              <a:gd name="connsiteX0" fmla="*/ 0 w 7563774"/>
              <a:gd name="connsiteY0" fmla="*/ 346229 h 346229"/>
              <a:gd name="connsiteX1" fmla="*/ 2342685 w 7563774"/>
              <a:gd name="connsiteY1" fmla="*/ 71021 h 346229"/>
              <a:gd name="connsiteX2" fmla="*/ 4243526 w 7563774"/>
              <a:gd name="connsiteY2" fmla="*/ 26633 h 346229"/>
              <a:gd name="connsiteX3" fmla="*/ 7563774 w 7563774"/>
              <a:gd name="connsiteY3" fmla="*/ 0 h 346229"/>
              <a:gd name="connsiteX0" fmla="*/ 0 w 7610626"/>
              <a:gd name="connsiteY0" fmla="*/ 328474 h 328474"/>
              <a:gd name="connsiteX1" fmla="*/ 2389537 w 7610626"/>
              <a:gd name="connsiteY1" fmla="*/ 71021 h 328474"/>
              <a:gd name="connsiteX2" fmla="*/ 4290378 w 7610626"/>
              <a:gd name="connsiteY2" fmla="*/ 26633 h 328474"/>
              <a:gd name="connsiteX3" fmla="*/ 7610626 w 7610626"/>
              <a:gd name="connsiteY3" fmla="*/ 0 h 328474"/>
              <a:gd name="connsiteX0" fmla="*/ 0 w 7610626"/>
              <a:gd name="connsiteY0" fmla="*/ 328474 h 328474"/>
              <a:gd name="connsiteX1" fmla="*/ 2389537 w 7610626"/>
              <a:gd name="connsiteY1" fmla="*/ 71021 h 328474"/>
              <a:gd name="connsiteX2" fmla="*/ 4290378 w 7610626"/>
              <a:gd name="connsiteY2" fmla="*/ 26633 h 328474"/>
              <a:gd name="connsiteX3" fmla="*/ 7610626 w 7610626"/>
              <a:gd name="connsiteY3" fmla="*/ 0 h 328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10626" h="328474">
                <a:moveTo>
                  <a:pt x="0" y="328474"/>
                </a:moveTo>
                <a:cubicBezTo>
                  <a:pt x="583455" y="248575"/>
                  <a:pt x="1674474" y="121328"/>
                  <a:pt x="2389537" y="71021"/>
                </a:cubicBezTo>
                <a:cubicBezTo>
                  <a:pt x="3104600" y="20714"/>
                  <a:pt x="3420197" y="38470"/>
                  <a:pt x="4290378" y="26633"/>
                </a:cubicBezTo>
                <a:lnTo>
                  <a:pt x="7610626" y="0"/>
                </a:ln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98" name="Line 7"/>
          <p:cNvSpPr>
            <a:spLocks noChangeShapeType="1"/>
          </p:cNvSpPr>
          <p:nvPr/>
        </p:nvSpPr>
        <p:spPr bwMode="auto">
          <a:xfrm flipV="1">
            <a:off x="631930" y="2466197"/>
            <a:ext cx="7499349" cy="19812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600" dirty="0"/>
          </a:p>
        </p:txBody>
      </p:sp>
      <p:sp>
        <p:nvSpPr>
          <p:cNvPr id="99" name="ZoneTexte 98"/>
          <p:cNvSpPr txBox="1"/>
          <p:nvPr/>
        </p:nvSpPr>
        <p:spPr>
          <a:xfrm>
            <a:off x="5929536" y="3258429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Minor actinides inside glasses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707904" y="2513332"/>
            <a:ext cx="1959525" cy="64633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2038 : beginning of transmutation</a:t>
            </a:r>
            <a:endParaRPr lang="en-US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1" name="Connecteur droit 100"/>
          <p:cNvCxnSpPr>
            <a:stCxn id="100" idx="3"/>
          </p:cNvCxnSpPr>
          <p:nvPr/>
        </p:nvCxnSpPr>
        <p:spPr>
          <a:xfrm>
            <a:off x="5667429" y="2836498"/>
            <a:ext cx="0" cy="274181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necteur droit 102"/>
          <p:cNvCxnSpPr/>
          <p:nvPr/>
        </p:nvCxnSpPr>
        <p:spPr>
          <a:xfrm>
            <a:off x="7843125" y="3161516"/>
            <a:ext cx="0" cy="130428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ZoneTexte 103"/>
          <p:cNvSpPr txBox="1"/>
          <p:nvPr/>
        </p:nvSpPr>
        <p:spPr>
          <a:xfrm>
            <a:off x="6588224" y="4490171"/>
            <a:ext cx="2736304" cy="646331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accent2">
                    <a:lumMod val="75000"/>
                  </a:schemeClr>
                </a:solidFill>
              </a:rPr>
              <a:t>In 2150, the gain due to transmutation is low</a:t>
            </a:r>
            <a:endParaRPr lang="en-US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19" name="Objet 1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213897"/>
              </p:ext>
            </p:extLst>
          </p:nvPr>
        </p:nvGraphicFramePr>
        <p:xfrm>
          <a:off x="503040" y="624161"/>
          <a:ext cx="1506537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0" name="Équation" r:id="rId4" imgW="927000" imgH="393480" progId="Equation.3">
                  <p:embed/>
                </p:oleObj>
              </mc:Choice>
              <mc:Fallback>
                <p:oleObj name="Équation" r:id="rId4" imgW="927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040" y="624161"/>
                        <a:ext cx="1506537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Objet 1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267227"/>
              </p:ext>
            </p:extLst>
          </p:nvPr>
        </p:nvGraphicFramePr>
        <p:xfrm>
          <a:off x="2775000" y="584182"/>
          <a:ext cx="2379662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11" r:id="rId6" imgW="1384300" imgH="431800" progId="">
                  <p:embed/>
                </p:oleObj>
              </mc:Choice>
              <mc:Fallback>
                <p:oleObj r:id="rId6" imgW="1384300" imgH="4318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5000" y="584182"/>
                        <a:ext cx="2379662" cy="715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" name="Accolade fermante 120"/>
          <p:cNvSpPr/>
          <p:nvPr/>
        </p:nvSpPr>
        <p:spPr>
          <a:xfrm rot="5400000">
            <a:off x="1187608" y="984200"/>
            <a:ext cx="108012" cy="2520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Accolade fermante 121"/>
          <p:cNvSpPr/>
          <p:nvPr/>
        </p:nvSpPr>
        <p:spPr>
          <a:xfrm rot="5400000">
            <a:off x="1709174" y="858190"/>
            <a:ext cx="108012" cy="5040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Rectangle 122"/>
          <p:cNvSpPr/>
          <p:nvPr/>
        </p:nvSpPr>
        <p:spPr>
          <a:xfrm>
            <a:off x="0" y="1417477"/>
            <a:ext cx="1596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798004" y="1711192"/>
            <a:ext cx="23940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Transmutation term</a:t>
            </a:r>
            <a:endParaRPr lang="en-US" dirty="0"/>
          </a:p>
        </p:txBody>
      </p:sp>
      <p:cxnSp>
        <p:nvCxnSpPr>
          <p:cNvPr id="125" name="Connecteur droit 124"/>
          <p:cNvCxnSpPr>
            <a:stCxn id="123" idx="0"/>
            <a:endCxn id="121" idx="1"/>
          </p:cNvCxnSpPr>
          <p:nvPr/>
        </p:nvCxnSpPr>
        <p:spPr>
          <a:xfrm flipV="1">
            <a:off x="798004" y="1164221"/>
            <a:ext cx="443610" cy="253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>
            <a:stCxn id="124" idx="0"/>
            <a:endCxn id="122" idx="1"/>
          </p:cNvCxnSpPr>
          <p:nvPr/>
        </p:nvCxnSpPr>
        <p:spPr>
          <a:xfrm flipH="1" flipV="1">
            <a:off x="1763180" y="1164223"/>
            <a:ext cx="231830" cy="5469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ZoneTexte 126"/>
          <p:cNvSpPr txBox="1"/>
          <p:nvPr/>
        </p:nvSpPr>
        <p:spPr>
          <a:xfrm>
            <a:off x="2267744" y="687915"/>
            <a:ext cx="50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456487"/>
                </a:solidFill>
                <a:latin typeface="Calibri" pitchFamily="34" charset="0"/>
                <a:cs typeface="Calibri" pitchFamily="34" charset="0"/>
                <a:sym typeface="Symbol"/>
              </a:rPr>
              <a:t></a:t>
            </a:r>
            <a:endParaRPr lang="en-US" sz="2000" dirty="0" smtClean="0">
              <a:solidFill>
                <a:srgbClr val="456487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5286416" y="591145"/>
            <a:ext cx="3857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ym typeface="Wingdings" pitchFamily="2" charset="2"/>
              </a:rPr>
              <a:t>Transmutation efficiency function of:</a:t>
            </a:r>
          </a:p>
          <a:p>
            <a:r>
              <a:rPr lang="en-US" i="1" dirty="0" smtClean="0">
                <a:sym typeface="Wingdings" pitchFamily="2" charset="2"/>
              </a:rPr>
              <a:t> Flux (consequently the power)</a:t>
            </a:r>
          </a:p>
          <a:p>
            <a:r>
              <a:rPr lang="en-US" i="1" dirty="0" smtClean="0">
                <a:sym typeface="Wingdings" pitchFamily="2" charset="2"/>
              </a:rPr>
              <a:t>  Irradiation time</a:t>
            </a:r>
          </a:p>
        </p:txBody>
      </p:sp>
    </p:spTree>
    <p:extLst>
      <p:ext uri="{BB962C8B-B14F-4D97-AF65-F5344CB8AC3E}">
        <p14:creationId xmlns:p14="http://schemas.microsoft.com/office/powerpoint/2010/main" val="163715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5" grpId="0"/>
      <p:bldP spid="93" grpId="0" animBg="1"/>
      <p:bldP spid="97" grpId="0" animBg="1"/>
      <p:bldP spid="99" grpId="0"/>
      <p:bldP spid="100" grpId="0"/>
      <p:bldP spid="10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 : 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232" y="548680"/>
            <a:ext cx="90852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u="sng" dirty="0" smtClean="0">
                <a:solidFill>
                  <a:schemeClr val="tx2"/>
                </a:solidFill>
              </a:rPr>
              <a:t>Take home messages :</a:t>
            </a:r>
          </a:p>
          <a:p>
            <a:endParaRPr lang="en-US" i="1" u="sng" dirty="0" smtClean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</a:rPr>
              <a:t>Transmutation is a pro-nuclear option</a:t>
            </a:r>
          </a:p>
          <a:p>
            <a:pPr marL="1200150" lvl="2" indent="-285750"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It implies that plutonium is a valuable matter handled inside the fuel cycle</a:t>
            </a:r>
          </a:p>
          <a:p>
            <a:pPr marL="1200150" lvl="2" indent="-285750">
              <a:buFontTx/>
              <a:buChar char="-"/>
            </a:pPr>
            <a:r>
              <a:rPr lang="en-US" dirty="0" smtClean="0">
                <a:solidFill>
                  <a:schemeClr val="tx2"/>
                </a:solidFill>
              </a:rPr>
              <a:t>Only minor actinides (even americium) are considered </a:t>
            </a:r>
          </a:p>
          <a:p>
            <a:pPr marL="1657350" lvl="3" indent="-285750">
              <a:buFont typeface="Wingdings"/>
              <a:buChar char="à"/>
            </a:pPr>
            <a:r>
              <a:rPr lang="en-US" i="1" dirty="0" smtClean="0">
                <a:solidFill>
                  <a:schemeClr val="tx2"/>
                </a:solidFill>
                <a:sym typeface="Wingdings" pitchFamily="2" charset="2"/>
              </a:rPr>
              <a:t>Curium and higher elements would imply neutron and gamma doses unacceptable in different facilities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i="1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i="1" dirty="0">
              <a:solidFill>
                <a:schemeClr val="tx2"/>
              </a:solidFill>
              <a:sym typeface="Wingdings" pitchFamily="2" charset="2"/>
            </a:endParaRPr>
          </a:p>
          <a:p>
            <a:pPr marL="1657350" lvl="3" indent="-285750">
              <a:buFont typeface="Wingdings"/>
              <a:buChar char="à"/>
            </a:pPr>
            <a:endParaRPr lang="en-US" i="1" dirty="0">
              <a:solidFill>
                <a:schemeClr val="tx2"/>
              </a:solidFill>
              <a:sym typeface="Wingdings" pitchFamily="2" charset="2"/>
            </a:endParaRPr>
          </a:p>
          <a:p>
            <a:pPr lvl="3"/>
            <a:r>
              <a:rPr lang="en-US" b="1" i="1" dirty="0" smtClean="0">
                <a:solidFill>
                  <a:schemeClr val="tx2"/>
                </a:solidFill>
                <a:sym typeface="Wingdings" pitchFamily="2" charset="2"/>
              </a:rPr>
              <a:t>“The nuclear paradox”</a:t>
            </a:r>
          </a:p>
          <a:p>
            <a:pPr marL="1657350" lvl="3" indent="-285750">
              <a:buFont typeface="Wingdings"/>
              <a:buChar char="à"/>
            </a:pPr>
            <a:endParaRPr lang="en-US" i="1" dirty="0">
              <a:solidFill>
                <a:schemeClr val="tx2"/>
              </a:solidFill>
              <a:sym typeface="Wingdings" pitchFamily="2" charset="2"/>
            </a:endParaRPr>
          </a:p>
          <a:p>
            <a:pPr marL="1657350" lvl="3" indent="-285750">
              <a:buFont typeface="Wingdings"/>
              <a:buChar char="à"/>
            </a:pPr>
            <a:endParaRPr lang="en-US" i="1" dirty="0" smtClean="0">
              <a:solidFill>
                <a:schemeClr val="tx2"/>
              </a:solidFill>
              <a:sym typeface="Wingdings" pitchFamily="2" charset="2"/>
            </a:endParaRPr>
          </a:p>
          <a:p>
            <a:pPr marL="1657350" lvl="3" indent="-285750">
              <a:buFont typeface="Wingdings"/>
              <a:buChar char="à"/>
            </a:pPr>
            <a:endParaRPr lang="en-US" i="1" dirty="0">
              <a:solidFill>
                <a:schemeClr val="tx2"/>
              </a:solidFill>
              <a:sym typeface="Wingdings" pitchFamily="2" charset="2"/>
            </a:endParaRPr>
          </a:p>
          <a:p>
            <a:pPr marL="1657350" lvl="3" indent="-285750">
              <a:buFont typeface="Wingdings"/>
              <a:buChar char="à"/>
            </a:pPr>
            <a:endParaRPr lang="en-US" i="1" dirty="0" smtClean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2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marL="1200150" lvl="2" indent="-285750">
              <a:buFont typeface="Wingdings"/>
              <a:buChar char="à"/>
            </a:pPr>
            <a:endParaRPr lang="en-US" i="1" dirty="0">
              <a:solidFill>
                <a:schemeClr val="tx2"/>
              </a:solidFill>
              <a:sym typeface="Wingdings" pitchFamily="2" charset="2"/>
            </a:endParaRP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320998"/>
              </p:ext>
            </p:extLst>
          </p:nvPr>
        </p:nvGraphicFramePr>
        <p:xfrm>
          <a:off x="1829564" y="3708088"/>
          <a:ext cx="5472608" cy="1854200"/>
        </p:xfrm>
        <a:graphic>
          <a:graphicData uri="http://schemas.openxmlformats.org/drawingml/2006/table">
            <a:tbl>
              <a:tblPr>
                <a:tableStyleId>{7E9639D4-E3E2-4D34-9284-5A2195B3D0D7}</a:tableStyleId>
              </a:tblPr>
              <a:tblGrid>
                <a:gridCol w="1524000"/>
                <a:gridCol w="2148408"/>
                <a:gridCol w="899592"/>
                <a:gridCol w="90060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Trust in </a:t>
                      </a:r>
                      <a:r>
                        <a:rPr lang="fr-FR" dirty="0" err="1" smtClean="0"/>
                        <a:t>next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generations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Yes</a:t>
                      </a:r>
                      <a:endParaRPr lang="fr-FR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</a:t>
                      </a:r>
                      <a:endParaRPr lang="fr-FR" dirty="0"/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Pro-</a:t>
                      </a:r>
                      <a:r>
                        <a:rPr lang="fr-FR" dirty="0" err="1" smtClean="0"/>
                        <a:t>nuclear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GEN-IV </a:t>
                      </a:r>
                      <a:r>
                        <a:rPr lang="fr-FR" dirty="0" err="1" smtClean="0"/>
                        <a:t>reactors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Transmutation</a:t>
                      </a:r>
                      <a:endParaRPr lang="fr-FR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Anti-nuclear</a:t>
                      </a:r>
                      <a:endParaRPr lang="fr-FR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GEN-IV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reactors</a:t>
                      </a:r>
                      <a:endParaRPr lang="fr-FR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Transmutations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93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factory ic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0" y="4365104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600" smtClean="0"/>
          </a:p>
          <a:p>
            <a:endParaRPr lang="en-US" sz="1600"/>
          </a:p>
        </p:txBody>
      </p:sp>
      <p:sp>
        <p:nvSpPr>
          <p:cNvPr id="193" name="ZoneTexte 192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importance for nuclear reactors transitions 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5574" y="3763354"/>
            <a:ext cx="5582782" cy="297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5919" y="1602395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constant that have to be combined with a 14 year decay constant</a:t>
            </a:r>
            <a:endParaRPr lang="en-US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1855" y="524906"/>
            <a:ext cx="4871529" cy="2802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920" y="554947"/>
            <a:ext cx="38500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mtClean="0">
                <a:sym typeface="Wingdings" pitchFamily="2" charset="2"/>
              </a:rPr>
              <a:t>The global nuclear power evolution is the key hypothesis for future nuclear studies</a:t>
            </a:r>
            <a:endParaRPr lang="en-US" i="1" smtClean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endParaRPr lang="en-US" sz="1600" i="1" smtClean="0">
              <a:sym typeface="Wingdings" pitchFamily="2" charset="2"/>
            </a:endParaRPr>
          </a:p>
          <a:p>
            <a:pPr marL="742950" lvl="1" indent="-285750">
              <a:buFont typeface="Wingdings"/>
              <a:buChar char="à"/>
            </a:pPr>
            <a:endParaRPr lang="en-US" sz="1600" i="1">
              <a:sym typeface="Wingdings" pitchFamily="2" charset="2"/>
            </a:endParaRP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1854" y="545975"/>
            <a:ext cx="5002145" cy="278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41854" y="554946"/>
            <a:ext cx="5002146" cy="277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937743" y="73676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REP</a:t>
            </a:r>
            <a:endParaRPr lang="en-US" sz="1600"/>
          </a:p>
        </p:txBody>
      </p:sp>
      <p:sp>
        <p:nvSpPr>
          <p:cNvPr id="22" name="ZoneTexte 21"/>
          <p:cNvSpPr txBox="1"/>
          <p:nvPr/>
        </p:nvSpPr>
        <p:spPr>
          <a:xfrm>
            <a:off x="6374103" y="160239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EPR</a:t>
            </a:r>
            <a:endParaRPr lang="en-US" sz="1600"/>
          </a:p>
        </p:txBody>
      </p:sp>
      <p:sp>
        <p:nvSpPr>
          <p:cNvPr id="23" name="ZoneTexte 22"/>
          <p:cNvSpPr txBox="1"/>
          <p:nvPr/>
        </p:nvSpPr>
        <p:spPr>
          <a:xfrm>
            <a:off x="7812343" y="160239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RNR</a:t>
            </a:r>
            <a:endParaRPr lang="en-US" sz="1600"/>
          </a:p>
        </p:txBody>
      </p:sp>
      <p:sp>
        <p:nvSpPr>
          <p:cNvPr id="6" name="Rectangle 5"/>
          <p:cNvSpPr/>
          <p:nvPr/>
        </p:nvSpPr>
        <p:spPr>
          <a:xfrm>
            <a:off x="4610415" y="2921266"/>
            <a:ext cx="4402969" cy="1805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1920" y="3132257"/>
            <a:ext cx="81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mtClean="0">
                <a:sym typeface="Wingdings" pitchFamily="2" charset="2"/>
              </a:rPr>
              <a:t>Plutonium decay constant is not compatible with such times</a:t>
            </a:r>
          </a:p>
          <a:p>
            <a:pPr lvl="1"/>
            <a:r>
              <a:rPr lang="en-US" smtClean="0">
                <a:sym typeface="Wingdings" pitchFamily="2" charset="2"/>
              </a:rPr>
              <a:t> </a:t>
            </a:r>
            <a:r>
              <a:rPr lang="en-US" i="1" smtClean="0">
                <a:sym typeface="Wingdings" pitchFamily="2" charset="2"/>
              </a:rPr>
              <a:t>Ice cream effect (eat it quickly or get dirty)</a:t>
            </a:r>
            <a:endParaRPr lang="en-US" smtClean="0">
              <a:sym typeface="Wingdings" pitchFamily="2" charset="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872057" y="3995954"/>
            <a:ext cx="3115440" cy="369332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b="1" smtClean="0">
                <a:sym typeface="Wingdings" pitchFamily="2" charset="2"/>
              </a:rPr>
              <a:t>Study of flexible strategies</a:t>
            </a:r>
            <a:endParaRPr lang="en-US"/>
          </a:p>
        </p:txBody>
      </p:sp>
      <p:sp>
        <p:nvSpPr>
          <p:cNvPr id="5" name="ZoneTexte 4"/>
          <p:cNvSpPr txBox="1"/>
          <p:nvPr/>
        </p:nvSpPr>
        <p:spPr>
          <a:xfrm>
            <a:off x="6220576" y="3055312"/>
            <a:ext cx="12942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year</a:t>
            </a:r>
            <a:endParaRPr lang="en-US" dirty="0"/>
          </a:p>
        </p:txBody>
      </p:sp>
      <p:sp>
        <p:nvSpPr>
          <p:cNvPr id="18" name="ZoneTexte 17"/>
          <p:cNvSpPr txBox="1"/>
          <p:nvPr/>
        </p:nvSpPr>
        <p:spPr>
          <a:xfrm rot="16200000">
            <a:off x="3256958" y="1556341"/>
            <a:ext cx="2008497" cy="369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% power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872057" y="4626713"/>
            <a:ext cx="3115440" cy="1200329"/>
          </a:xfrm>
          <a:prstGeom prst="rect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ym typeface="Wingdings" pitchFamily="2" charset="2"/>
              </a:rPr>
              <a:t>A mature reactor technology in 2040 implies urgent improvement on nuclear data and reactor modeling  !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rot="19774873">
            <a:off x="79191" y="5131215"/>
            <a:ext cx="4584800" cy="36933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ym typeface="Wingdings" pitchFamily="2" charset="2"/>
              </a:rPr>
              <a:t>Thank you for your attention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74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194" grpId="0"/>
      <p:bldP spid="25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reactor physics 101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7" name="ZoneTexte 966"/>
          <p:cNvSpPr txBox="1"/>
          <p:nvPr/>
        </p:nvSpPr>
        <p:spPr>
          <a:xfrm>
            <a:off x="9520" y="493367"/>
            <a:ext cx="852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neutron multiplication factor : a way to quantify the chain reaction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8" name="Rectangle 967"/>
              <p:cNvSpPr/>
              <p:nvPr/>
            </p:nvSpPr>
            <p:spPr>
              <a:xfrm>
                <a:off x="586125" y="1105326"/>
                <a:ext cx="7971750" cy="667490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eff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Number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neutron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at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generation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i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i="1">
                              <a:latin typeface="Cambria Math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umber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neutron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at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generation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i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Neutron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production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by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fission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Neu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tron</m:t>
                          </m:r>
                          <m: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disappearance</m:t>
                          </m:r>
                        </m:den>
                      </m:f>
                    </m:oMath>
                  </m:oMathPara>
                </a14:m>
                <a:endParaRPr lang="en-US" smtClean="0"/>
              </a:p>
            </p:txBody>
          </p:sp>
        </mc:Choice>
        <mc:Fallback xmlns="">
          <p:sp>
            <p:nvSpPr>
              <p:cNvPr id="968" name="Rectangle 9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125" y="1105326"/>
                <a:ext cx="7971750" cy="6674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1498063" y="190726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Neutron reaction rate + neutron leakage</a:t>
            </a:r>
            <a:endParaRPr lang="en-US" i="1" dirty="0"/>
          </a:p>
        </p:txBody>
      </p:sp>
      <p:sp>
        <p:nvSpPr>
          <p:cNvPr id="970" name="ZoneTexte 969"/>
          <p:cNvSpPr txBox="1"/>
          <p:nvPr/>
        </p:nvSpPr>
        <p:spPr>
          <a:xfrm>
            <a:off x="683568" y="257738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 smtClean="0"/>
              <a:t>Neutron fission rate x number of neutron by fission</a:t>
            </a:r>
            <a:endParaRPr lang="en-US" i="1" dirty="0"/>
          </a:p>
        </p:txBody>
      </p:sp>
      <p:sp>
        <p:nvSpPr>
          <p:cNvPr id="3" name="Ellipse 2"/>
          <p:cNvSpPr/>
          <p:nvPr/>
        </p:nvSpPr>
        <p:spPr>
          <a:xfrm>
            <a:off x="5292080" y="1511027"/>
            <a:ext cx="3240359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cteur en angle 5"/>
          <p:cNvCxnSpPr>
            <a:stCxn id="3" idx="4"/>
            <a:endCxn id="2" idx="3"/>
          </p:cNvCxnSpPr>
          <p:nvPr/>
        </p:nvCxnSpPr>
        <p:spPr>
          <a:xfrm rot="5400000">
            <a:off x="6074949" y="1254622"/>
            <a:ext cx="364883" cy="130974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4" name="Ellipse 973"/>
          <p:cNvSpPr/>
          <p:nvPr/>
        </p:nvSpPr>
        <p:spPr>
          <a:xfrm>
            <a:off x="5330503" y="1170977"/>
            <a:ext cx="3240359" cy="216024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5" name="Connecteur en angle 974"/>
          <p:cNvCxnSpPr>
            <a:stCxn id="974" idx="6"/>
            <a:endCxn id="970" idx="3"/>
          </p:cNvCxnSpPr>
          <p:nvPr/>
        </p:nvCxnSpPr>
        <p:spPr>
          <a:xfrm flipH="1">
            <a:off x="5724128" y="1278989"/>
            <a:ext cx="2846734" cy="1483063"/>
          </a:xfrm>
          <a:prstGeom prst="bentConnector3">
            <a:avLst>
              <a:gd name="adj1" fmla="val -8030"/>
            </a:avLst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8" name="ZoneTexte 977"/>
          <p:cNvSpPr txBox="1"/>
          <p:nvPr/>
        </p:nvSpPr>
        <p:spPr>
          <a:xfrm>
            <a:off x="-1" y="3316342"/>
            <a:ext cx="852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From neutron reaction cross section to reaction rate</a:t>
            </a:r>
          </a:p>
        </p:txBody>
      </p:sp>
      <p:sp>
        <p:nvSpPr>
          <p:cNvPr id="10" name="Ellipse 9"/>
          <p:cNvSpPr/>
          <p:nvPr/>
        </p:nvSpPr>
        <p:spPr>
          <a:xfrm>
            <a:off x="971600" y="468914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avec flèche 11"/>
          <p:cNvCxnSpPr>
            <a:stCxn id="10" idx="7"/>
          </p:cNvCxnSpPr>
          <p:nvPr/>
        </p:nvCxnSpPr>
        <p:spPr>
          <a:xfrm flipV="1">
            <a:off x="1033063" y="4293097"/>
            <a:ext cx="514601" cy="406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be 22"/>
          <p:cNvSpPr/>
          <p:nvPr/>
        </p:nvSpPr>
        <p:spPr>
          <a:xfrm>
            <a:off x="683568" y="3700030"/>
            <a:ext cx="1368152" cy="1368152"/>
          </a:xfrm>
          <a:prstGeom prst="cub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ZoneTexte 25"/>
          <p:cNvSpPr txBox="1"/>
          <p:nvPr/>
        </p:nvSpPr>
        <p:spPr>
          <a:xfrm>
            <a:off x="674899" y="4699685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neutron</a:t>
            </a:r>
            <a:endParaRPr lang="en-US" sz="1400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7" name="ZoneTexte 996"/>
              <p:cNvSpPr txBox="1"/>
              <p:nvPr/>
            </p:nvSpPr>
            <p:spPr>
              <a:xfrm>
                <a:off x="2051719" y="3685674"/>
                <a:ext cx="129614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i="1" smtClean="0"/>
                  <a:t>Material 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/>
                      </a:rPr>
                      <m:t>𝑁</m:t>
                    </m:r>
                    <m:r>
                      <a:rPr lang="en-US" sz="1400" b="0" i="1" smtClean="0">
                        <a:latin typeface="Cambria Math"/>
                      </a:rPr>
                      <m:t>, </m:t>
                    </m:r>
                    <m:r>
                      <a:rPr lang="en-US" sz="1400" b="0" i="1" smtClean="0">
                        <a:latin typeface="Cambria Math"/>
                      </a:rPr>
                      <m:t>𝜎</m:t>
                    </m:r>
                  </m:oMath>
                </a14:m>
                <a:endParaRPr lang="en-US" sz="1400" i="1"/>
              </a:p>
            </p:txBody>
          </p:sp>
        </mc:Choice>
        <mc:Fallback xmlns="">
          <p:sp>
            <p:nvSpPr>
              <p:cNvPr id="997" name="ZoneTexte 9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19" y="3685674"/>
                <a:ext cx="1296145" cy="307777"/>
              </a:xfrm>
              <a:prstGeom prst="rect">
                <a:avLst/>
              </a:prstGeom>
              <a:blipFill rotWithShape="1">
                <a:blip r:embed="rId4"/>
                <a:stretch>
                  <a:fillRect l="-1415" t="-20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ZoneTexte 26"/>
              <p:cNvSpPr txBox="1"/>
              <p:nvPr/>
            </p:nvSpPr>
            <p:spPr>
              <a:xfrm>
                <a:off x="1290363" y="4074386"/>
                <a:ext cx="3277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𝑣</m:t>
                      </m:r>
                    </m:oMath>
                  </m:oMathPara>
                </a14:m>
                <a:endParaRPr lang="en-US" sz="1400"/>
              </a:p>
            </p:txBody>
          </p:sp>
        </mc:Choice>
        <mc:Fallback xmlns="">
          <p:sp>
            <p:nvSpPr>
              <p:cNvPr id="27" name="ZoneTexte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363" y="4074386"/>
                <a:ext cx="327782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Accolade fermante 27"/>
          <p:cNvSpPr/>
          <p:nvPr/>
        </p:nvSpPr>
        <p:spPr>
          <a:xfrm>
            <a:off x="3347864" y="3700030"/>
            <a:ext cx="216024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0" name="ZoneTexte 999"/>
              <p:cNvSpPr txBox="1"/>
              <p:nvPr/>
            </p:nvSpPr>
            <p:spPr>
              <a:xfrm>
                <a:off x="3707904" y="4185269"/>
                <a:ext cx="5184576" cy="441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 smtClean="0"/>
                  <a:t>Interaction probability on dx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1600" b="0" i="1" smtClean="0">
                            <a:latin typeface="Cambria Math"/>
                          </a:rPr>
                          <m:t>𝜆</m:t>
                        </m:r>
                      </m:den>
                    </m:f>
                    <m:r>
                      <a:rPr lang="fr-FR" sz="1600" b="0" i="1" smtClean="0">
                        <a:latin typeface="Cambria Math"/>
                      </a:rPr>
                      <m:t>𝑑𝑥</m:t>
                    </m:r>
                    <m:r>
                      <a:rPr lang="fr-FR" sz="1600" b="0" i="1" smtClean="0">
                        <a:latin typeface="Cambria Math"/>
                      </a:rPr>
                      <m:t>=</m:t>
                    </m:r>
                    <m:r>
                      <a:rPr lang="fr-FR" sz="1600" b="0" i="1" smtClean="0">
                        <a:latin typeface="Cambria Math"/>
                      </a:rPr>
                      <m:t>𝑁</m:t>
                    </m:r>
                    <m:r>
                      <a:rPr lang="fr-FR" sz="1600" b="0" i="1" smtClean="0">
                        <a:latin typeface="Cambria Math"/>
                      </a:rPr>
                      <m:t>. </m:t>
                    </m:r>
                    <m:r>
                      <a:rPr lang="fr-FR" sz="1600" b="0" i="1" smtClean="0">
                        <a:latin typeface="Cambria Math"/>
                      </a:rPr>
                      <m:t>𝜎</m:t>
                    </m:r>
                    <m:r>
                      <a:rPr lang="fr-FR" sz="1600" b="0" i="1" smtClean="0">
                        <a:latin typeface="Cambria Math"/>
                      </a:rPr>
                      <m:t>.</m:t>
                    </m:r>
                    <m:r>
                      <a:rPr lang="fr-FR" sz="1600" b="0" i="1" smtClean="0">
                        <a:latin typeface="Cambria Math"/>
                      </a:rPr>
                      <m:t>𝑑𝑥</m:t>
                    </m:r>
                    <m:r>
                      <a:rPr lang="fr-FR" sz="1600" b="0" i="1" smtClean="0">
                        <a:latin typeface="Cambria Math"/>
                      </a:rPr>
                      <m:t>=</m:t>
                    </m:r>
                    <m:r>
                      <a:rPr lang="fr-FR" sz="1600" i="1" smtClean="0">
                        <a:solidFill>
                          <a:schemeClr val="accent2"/>
                        </a:solidFill>
                        <a:latin typeface="Cambria Math"/>
                      </a:rPr>
                      <m:t>𝑁</m:t>
                    </m:r>
                    <m:r>
                      <a:rPr lang="fr-FR" sz="1600" i="1" smtClean="0">
                        <a:solidFill>
                          <a:schemeClr val="accent2"/>
                        </a:solidFill>
                        <a:latin typeface="Cambria Math"/>
                      </a:rPr>
                      <m:t>. </m:t>
                    </m:r>
                    <m:r>
                      <a:rPr lang="fr-FR" sz="1600" i="1" smtClean="0">
                        <a:solidFill>
                          <a:schemeClr val="accent2"/>
                        </a:solidFill>
                        <a:latin typeface="Cambria Math"/>
                      </a:rPr>
                      <m:t>𝜎</m:t>
                    </m:r>
                    <m:r>
                      <a:rPr lang="fr-FR" sz="1600" i="1" smtClean="0">
                        <a:solidFill>
                          <a:schemeClr val="accent2"/>
                        </a:solidFill>
                        <a:latin typeface="Cambria Math"/>
                      </a:rPr>
                      <m:t>.</m:t>
                    </m:r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𝑣</m:t>
                    </m:r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.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𝑑</m:t>
                    </m:r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𝑡</m:t>
                    </m:r>
                  </m:oMath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1000" name="ZoneTexte 9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4185269"/>
                <a:ext cx="5184576" cy="441275"/>
              </a:xfrm>
              <a:prstGeom prst="rect">
                <a:avLst/>
              </a:prstGeom>
              <a:blipFill rotWithShape="1">
                <a:blip r:embed="rId6"/>
                <a:stretch>
                  <a:fillRect l="-588" b="-694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07" name="Ellipse 1006"/>
          <p:cNvSpPr/>
          <p:nvPr/>
        </p:nvSpPr>
        <p:spPr>
          <a:xfrm>
            <a:off x="1043608" y="434833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1" name="Ellipse 1010"/>
          <p:cNvSpPr/>
          <p:nvPr/>
        </p:nvSpPr>
        <p:spPr>
          <a:xfrm>
            <a:off x="1196008" y="450073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2" name="Ellipse 1011"/>
          <p:cNvSpPr/>
          <p:nvPr/>
        </p:nvSpPr>
        <p:spPr>
          <a:xfrm>
            <a:off x="1259632" y="427632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3" name="Ellipse 1012"/>
          <p:cNvSpPr/>
          <p:nvPr/>
        </p:nvSpPr>
        <p:spPr>
          <a:xfrm>
            <a:off x="1348408" y="449235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4" name="Ellipse 1013"/>
          <p:cNvSpPr/>
          <p:nvPr/>
        </p:nvSpPr>
        <p:spPr>
          <a:xfrm>
            <a:off x="1259632" y="46363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5" name="Ellipse 1014"/>
          <p:cNvSpPr/>
          <p:nvPr/>
        </p:nvSpPr>
        <p:spPr>
          <a:xfrm>
            <a:off x="971600" y="46363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6" name="Ellipse 1015"/>
          <p:cNvSpPr/>
          <p:nvPr/>
        </p:nvSpPr>
        <p:spPr>
          <a:xfrm>
            <a:off x="1475656" y="434833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7" name="Ellipse 1016"/>
          <p:cNvSpPr/>
          <p:nvPr/>
        </p:nvSpPr>
        <p:spPr>
          <a:xfrm>
            <a:off x="1475656" y="46363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8" name="Ellipse 1017"/>
          <p:cNvSpPr/>
          <p:nvPr/>
        </p:nvSpPr>
        <p:spPr>
          <a:xfrm>
            <a:off x="1043608" y="420432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9" name="Ellipse 1018"/>
          <p:cNvSpPr/>
          <p:nvPr/>
        </p:nvSpPr>
        <p:spPr>
          <a:xfrm>
            <a:off x="971600" y="442034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0" name="Ellipse 1019"/>
          <p:cNvSpPr/>
          <p:nvPr/>
        </p:nvSpPr>
        <p:spPr>
          <a:xfrm>
            <a:off x="755576" y="456436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1" name="Ellipse 1020"/>
          <p:cNvSpPr/>
          <p:nvPr/>
        </p:nvSpPr>
        <p:spPr>
          <a:xfrm>
            <a:off x="1348408" y="41323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2" name="Ellipse 1021"/>
          <p:cNvSpPr/>
          <p:nvPr/>
        </p:nvSpPr>
        <p:spPr>
          <a:xfrm>
            <a:off x="1619672" y="449235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3" name="Ellipse 1022"/>
          <p:cNvSpPr/>
          <p:nvPr/>
        </p:nvSpPr>
        <p:spPr>
          <a:xfrm>
            <a:off x="1547664" y="41323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Ellipse 1023"/>
          <p:cNvSpPr/>
          <p:nvPr/>
        </p:nvSpPr>
        <p:spPr>
          <a:xfrm>
            <a:off x="1348408" y="4653136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25" name="ZoneTexte 1024"/>
              <p:cNvSpPr txBox="1"/>
              <p:nvPr/>
            </p:nvSpPr>
            <p:spPr>
              <a:xfrm>
                <a:off x="3563888" y="4725144"/>
                <a:ext cx="545962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/>
                  <a:t>For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sz="1600" i="1" dirty="0" smtClean="0"/>
                  <a:t> neutrons per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/>
                      </a:rPr>
                      <m:t>𝑐</m:t>
                    </m:r>
                    <m:sSup>
                      <m:sSupPr>
                        <m:ctrlPr>
                          <a:rPr lang="fr-FR" sz="1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16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fr-FR" sz="1600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i="1" dirty="0" smtClean="0"/>
                  <a:t>, the number of interaction over 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𝑑𝑡</m:t>
                    </m:r>
                    <m:r>
                      <a:rPr lang="en-US" sz="16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600" i="1" dirty="0" smtClean="0"/>
                  <a:t>is :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𝑛</m:t>
                    </m:r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.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𝑁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. 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𝜎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.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𝑣</m:t>
                    </m:r>
                  </m:oMath>
                </a14:m>
                <a:endParaRPr lang="en-US" sz="1600" i="1" dirty="0"/>
              </a:p>
            </p:txBody>
          </p:sp>
        </mc:Choice>
        <mc:Fallback xmlns="">
          <p:sp>
            <p:nvSpPr>
              <p:cNvPr id="1025" name="ZoneTexte 10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4725144"/>
                <a:ext cx="5459620" cy="584775"/>
              </a:xfrm>
              <a:prstGeom prst="rect">
                <a:avLst/>
              </a:prstGeom>
              <a:blipFill rotWithShape="1">
                <a:blip r:embed="rId7"/>
                <a:stretch>
                  <a:fillRect t="-31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32" name="Connecteur droit avec flèche 1631"/>
          <p:cNvCxnSpPr>
            <a:stCxn id="1025" idx="2"/>
          </p:cNvCxnSpPr>
          <p:nvPr/>
        </p:nvCxnSpPr>
        <p:spPr>
          <a:xfrm>
            <a:off x="6293698" y="5309919"/>
            <a:ext cx="6494" cy="423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33" name="ZoneTexte 1632"/>
              <p:cNvSpPr txBox="1"/>
              <p:nvPr/>
            </p:nvSpPr>
            <p:spPr>
              <a:xfrm>
                <a:off x="6323208" y="5336921"/>
                <a:ext cx="23253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b="0" i="1" smtClean="0">
                        <a:latin typeface="Cambria Math"/>
                      </a:rPr>
                      <m:t>𝜙</m:t>
                    </m:r>
                    <m:r>
                      <a:rPr lang="fr-FR" b="0" i="1" smtClean="0">
                        <a:latin typeface="Cambria Math"/>
                      </a:rPr>
                      <m:t>=</m:t>
                    </m:r>
                    <m:r>
                      <a:rPr lang="fr-FR" b="0" i="1" smtClean="0">
                        <a:latin typeface="Cambria Math"/>
                      </a:rPr>
                      <m:t>𝑛</m:t>
                    </m:r>
                    <m:r>
                      <a:rPr lang="fr-FR" b="0" i="1" smtClean="0">
                        <a:latin typeface="Cambria Math"/>
                      </a:rPr>
                      <m:t>.</m:t>
                    </m:r>
                    <m:r>
                      <a:rPr lang="fr-FR" b="0" i="1" smtClean="0">
                        <a:latin typeface="Cambria Math"/>
                      </a:rPr>
                      <m:t>𝑣</m:t>
                    </m:r>
                  </m:oMath>
                </a14:m>
                <a:r>
                  <a:rPr lang="fr-FR" dirty="0" smtClean="0"/>
                  <a:t> : neutron flux</a:t>
                </a:r>
                <a:endParaRPr lang="fr-FR" dirty="0"/>
              </a:p>
            </p:txBody>
          </p:sp>
        </mc:Choice>
        <mc:Fallback xmlns="">
          <p:sp>
            <p:nvSpPr>
              <p:cNvPr id="1633" name="ZoneTexte 16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208" y="5336921"/>
                <a:ext cx="232538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524" t="-8197" r="-1571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9" name="ZoneTexte 1028"/>
              <p:cNvSpPr txBox="1"/>
              <p:nvPr/>
            </p:nvSpPr>
            <p:spPr>
              <a:xfrm>
                <a:off x="4995850" y="5746495"/>
                <a:ext cx="26347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600" i="1" dirty="0" smtClean="0"/>
                  <a:t>Reaction rate :  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𝜏</m:t>
                    </m:r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=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𝑁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. 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𝜎</m:t>
                    </m:r>
                    <m:r>
                      <a:rPr lang="fr-FR" sz="1600" i="1">
                        <a:solidFill>
                          <a:schemeClr val="accent2"/>
                        </a:solidFill>
                        <a:latin typeface="Cambria Math"/>
                      </a:rPr>
                      <m:t>.  </m:t>
                    </m:r>
                    <m:r>
                      <a:rPr lang="fr-FR" sz="1600" b="0" i="1" smtClean="0">
                        <a:solidFill>
                          <a:schemeClr val="accent2"/>
                        </a:solidFill>
                        <a:latin typeface="Cambria Math"/>
                      </a:rPr>
                      <m:t>𝜙</m:t>
                    </m:r>
                  </m:oMath>
                </a14:m>
                <a:endParaRPr lang="fr-FR" sz="1600" b="0" i="1" dirty="0" smtClean="0">
                  <a:solidFill>
                    <a:schemeClr val="accent2"/>
                  </a:solidFill>
                  <a:latin typeface="Cambria Math"/>
                </a:endParaRPr>
              </a:p>
            </p:txBody>
          </p:sp>
        </mc:Choice>
        <mc:Fallback xmlns="">
          <p:sp>
            <p:nvSpPr>
              <p:cNvPr id="1029" name="ZoneTexte 10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5850" y="5746495"/>
                <a:ext cx="2634786" cy="338554"/>
              </a:xfrm>
              <a:prstGeom prst="rect">
                <a:avLst/>
              </a:prstGeom>
              <a:blipFill rotWithShape="1">
                <a:blip r:embed="rId9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2" name="ZoneTexte 1031"/>
              <p:cNvSpPr txBox="1"/>
              <p:nvPr/>
            </p:nvSpPr>
            <p:spPr>
              <a:xfrm>
                <a:off x="-13390" y="6021288"/>
                <a:ext cx="85229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In reactor physics, the neutron flux is a volume quantity </a:t>
                </a:r>
                <a:endParaRPr lang="fr-FR" b="0" i="1" dirty="0" smtClean="0">
                  <a:latin typeface="Cambria Math"/>
                </a:endParaRPr>
              </a:p>
              <a:p>
                <a:pPr lvl="1"/>
                <a:r>
                  <a:rPr lang="fr-FR" b="0" dirty="0" smtClean="0">
                    <a:sym typeface="Wingdings" pitchFamily="2" charset="2"/>
                  </a:rPr>
                  <a:t>	</a:t>
                </a:r>
                <a:r>
                  <a:rPr lang="fr-FR" b="1" dirty="0" smtClean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fr-FR" b="1" i="1" smtClean="0">
                        <a:latin typeface="Cambria Math"/>
                      </a:rPr>
                      <m:t>𝝓</m:t>
                    </m:r>
                  </m:oMath>
                </a14:m>
                <a:r>
                  <a:rPr lang="en-US" b="1" dirty="0" smtClean="0"/>
                  <a:t> is not a current </a:t>
                </a:r>
              </a:p>
            </p:txBody>
          </p:sp>
        </mc:Choice>
        <mc:Fallback xmlns="">
          <p:sp>
            <p:nvSpPr>
              <p:cNvPr id="1032" name="ZoneTexte 10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390" y="6021288"/>
                <a:ext cx="8522919" cy="646331"/>
              </a:xfrm>
              <a:prstGeom prst="rect">
                <a:avLst/>
              </a:prstGeom>
              <a:blipFill rotWithShape="1">
                <a:blip r:embed="rId10"/>
                <a:stretch>
                  <a:fillRect l="-501"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7" name="ZoneTexte 1636"/>
              <p:cNvSpPr txBox="1"/>
              <p:nvPr/>
            </p:nvSpPr>
            <p:spPr>
              <a:xfrm>
                <a:off x="6095078" y="2636912"/>
                <a:ext cx="882934" cy="325025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0" i="1" smtClean="0">
                          <a:latin typeface="Cambria Math"/>
                        </a:rPr>
                        <m:t>𝜈</m:t>
                      </m:r>
                      <m:r>
                        <a:rPr lang="fr-FR" sz="1400" b="0" i="1" smtClean="0">
                          <a:latin typeface="Cambria Math"/>
                        </a:rPr>
                        <m:t>.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sSub>
                        <m:sSubPr>
                          <m:ctrlPr>
                            <a:rPr lang="fr-FR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/>
                            </a:rPr>
                            <m:t>𝑓</m:t>
                          </m:r>
                        </m:sub>
                      </m:sSub>
                      <m:r>
                        <a:rPr lang="fr-FR" sz="1400" b="0" i="1" smtClean="0"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637" name="ZoneTexte 16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078" y="2636912"/>
                <a:ext cx="882934" cy="32502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6" name="ZoneTexte 1035"/>
              <p:cNvSpPr txBox="1"/>
              <p:nvPr/>
            </p:nvSpPr>
            <p:spPr>
              <a:xfrm>
                <a:off x="6095078" y="1885917"/>
                <a:ext cx="2928430" cy="638829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fr-FR" sz="14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4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fr-FR" sz="1400" b="0" i="1" smtClean="0">
                              <a:latin typeface="Cambria Math"/>
                            </a:rPr>
                            <m:t>𝑠𝑜𝑡𝑜𝑝𝑒𝑠</m:t>
                          </m:r>
                          <m:r>
                            <a:rPr lang="fr-FR" sz="1400" b="0" i="1" smtClean="0">
                              <a:latin typeface="Cambria Math"/>
                            </a:rPr>
                            <m:t>, </m:t>
                          </m:r>
                          <m:r>
                            <a:rPr lang="fr-FR" sz="1400" b="0" i="1" smtClean="0">
                              <a:latin typeface="Cambria Math"/>
                            </a:rPr>
                            <m:t>𝑟𝑒𝑎𝑐𝑡𝑖𝑜𝑛𝑠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fr-FR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fr-FR" sz="14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fr-FR" sz="14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fr-FR" sz="1400" b="0" i="1" smtClean="0">
                                  <a:latin typeface="Cambria Math"/>
                                </a:rPr>
                                <m:t>𝑟</m:t>
                              </m:r>
                            </m:sup>
                          </m:sSubSup>
                          <m:r>
                            <a:rPr lang="fr-FR" sz="1400" b="0" i="1" smtClean="0">
                              <a:latin typeface="Cambria Math"/>
                            </a:rPr>
                            <m:t>𝜙</m:t>
                          </m:r>
                        </m:e>
                      </m:nary>
                      <m:r>
                        <a:rPr lang="fr-FR" sz="1400" b="0" i="1" smtClean="0">
                          <a:latin typeface="Cambria Math"/>
                        </a:rPr>
                        <m:t>+</m:t>
                      </m:r>
                      <m:r>
                        <a:rPr lang="fr-FR" sz="1400" b="0" i="1" smtClean="0">
                          <a:latin typeface="Cambria Math"/>
                        </a:rPr>
                        <m:t>𝐿𝑒𝑎𝑘𝑎𝑔𝑒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036" name="ZoneTexte 10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078" y="1885917"/>
                <a:ext cx="2928430" cy="638829"/>
              </a:xfrm>
              <a:prstGeom prst="rect">
                <a:avLst/>
              </a:prstGeom>
              <a:blipFill rotWithShape="1">
                <a:blip r:embed="rId12"/>
                <a:stretch>
                  <a:fillRect l="-1033" t="-105505" b="-1486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6401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70" grpId="0"/>
      <p:bldP spid="3" grpId="0" animBg="1"/>
      <p:bldP spid="974" grpId="0" animBg="1"/>
      <p:bldP spid="978" grpId="0"/>
      <p:bldP spid="10" grpId="0" animBg="1"/>
      <p:bldP spid="23" grpId="0" animBg="1"/>
      <p:bldP spid="26" grpId="0"/>
      <p:bldP spid="26" grpId="1"/>
      <p:bldP spid="997" grpId="0"/>
      <p:bldP spid="27" grpId="0"/>
      <p:bldP spid="28" grpId="0" animBg="1"/>
      <p:bldP spid="1000" grpId="0"/>
      <p:bldP spid="1007" grpId="0" animBg="1"/>
      <p:bldP spid="1011" grpId="0" animBg="1"/>
      <p:bldP spid="1012" grpId="0" animBg="1"/>
      <p:bldP spid="1013" grpId="0" animBg="1"/>
      <p:bldP spid="1014" grpId="0" animBg="1"/>
      <p:bldP spid="1015" grpId="0" animBg="1"/>
      <p:bldP spid="1016" grpId="0" animBg="1"/>
      <p:bldP spid="1017" grpId="0" animBg="1"/>
      <p:bldP spid="1018" grpId="0" animBg="1"/>
      <p:bldP spid="1019" grpId="0" animBg="1"/>
      <p:bldP spid="1020" grpId="0" animBg="1"/>
      <p:bldP spid="1021" grpId="0" animBg="1"/>
      <p:bldP spid="1022" grpId="0" animBg="1"/>
      <p:bldP spid="1023" grpId="0" animBg="1"/>
      <p:bldP spid="1024" grpId="0" animBg="1"/>
      <p:bldP spid="1025" grpId="0"/>
      <p:bldP spid="1633" grpId="0"/>
      <p:bldP spid="1029" grpId="0"/>
      <p:bldP spid="1032" grpId="0"/>
      <p:bldP spid="1637" grpId="0" animBg="1"/>
      <p:bldP spid="10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reactor physics 101</a:t>
            </a:r>
            <a:endParaRPr lang="en-US" sz="20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7" name="ZoneTexte 966"/>
          <p:cNvSpPr txBox="1"/>
          <p:nvPr/>
        </p:nvSpPr>
        <p:spPr>
          <a:xfrm>
            <a:off x="9520" y="493367"/>
            <a:ext cx="852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The neutron multiplication factor : a way to quantify the chain reaction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8" name="Rectangle 967"/>
              <p:cNvSpPr/>
              <p:nvPr/>
            </p:nvSpPr>
            <p:spPr>
              <a:xfrm>
                <a:off x="586125" y="1105326"/>
                <a:ext cx="7971750" cy="66749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eff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Number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neutron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at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generation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i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+1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i="1">
                              <a:latin typeface="Cambria Math"/>
                            </a:rPr>
                            <m:t>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umber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of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neutron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at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generation</m:t>
                          </m:r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/>
                            </a:rPr>
                            <m:t>i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Neutron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production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by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fission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/>
                            </a:rPr>
                            <m:t>Neu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tron</m:t>
                          </m:r>
                          <m:r>
                            <a:rPr lang="en-US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disappearance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968" name="Rectangle 9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125" y="1105326"/>
                <a:ext cx="7971750" cy="6674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467544" y="1906199"/>
                <a:ext cx="7000149" cy="730713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/>
                            </a:rPr>
                            <m:t>eff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fr-FR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/>
                            </a:rPr>
                            <m:t>𝜙</m:t>
                          </m:r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i="1">
                                  <a:latin typeface="Cambria Math"/>
                                </a:rPr>
                                <m:t>𝑖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𝑠𝑜𝑡𝑜𝑝𝑒𝑠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, </m:t>
                              </m:r>
                              <m:r>
                                <a:rPr lang="fr-FR" i="1">
                                  <a:latin typeface="Cambria Math"/>
                                </a:rPr>
                                <m:t>𝑟𝑒𝑎𝑐𝑡𝑖𝑜𝑛𝑠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fr-FR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fr-FR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fr-FR" i="1">
                                      <a:latin typeface="Cambria Math"/>
                                    </a:rPr>
                                    <m:t>𝑟</m:t>
                                  </m:r>
                                </m:sup>
                              </m:sSubSup>
                              <m:r>
                                <a:rPr lang="fr-FR" i="1">
                                  <a:latin typeface="Cambria Math"/>
                                </a:rPr>
                                <m:t>𝜙</m:t>
                              </m:r>
                            </m:e>
                          </m:nary>
                          <m:r>
                            <a:rPr lang="fr-FR" i="1">
                              <a:latin typeface="Cambria Math"/>
                            </a:rPr>
                            <m:t>+</m:t>
                          </m:r>
                          <m:r>
                            <a:rPr lang="fr-FR" i="1">
                              <a:latin typeface="Cambria Math"/>
                            </a:rPr>
                            <m:t>𝐿𝑒𝑎𝑘𝑎𝑔𝑒</m:t>
                          </m:r>
                          <m:r>
                            <m:rPr>
                              <m:nor/>
                            </m:rPr>
                            <a:rPr lang="fr-FR" dirty="0"/>
                            <m:t> 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/>
                            </a:rPr>
                            <m:t>+</m:t>
                          </m:r>
                          <m:r>
                            <a:rPr lang="fr-FR" b="0" i="1" smtClean="0">
                              <a:latin typeface="Cambria Math"/>
                            </a:rPr>
                            <m:t>𝐿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/>
                        </a:rPr>
                        <m:t>.</m:t>
                      </m:r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𝑁𝐿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906199"/>
                <a:ext cx="7000149" cy="73071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ZoneTexte 42"/>
          <p:cNvSpPr txBox="1"/>
          <p:nvPr/>
        </p:nvSpPr>
        <p:spPr>
          <a:xfrm>
            <a:off x="-33869" y="4195792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i="1" dirty="0" smtClean="0"/>
              <a:t>Some obvious remarks :</a:t>
            </a:r>
          </a:p>
          <a:p>
            <a:r>
              <a:rPr lang="en-US" dirty="0"/>
              <a:t>	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 The criticality is not a function of the neutron flux (neither the reactor power)</a:t>
            </a:r>
          </a:p>
          <a:p>
            <a:r>
              <a:rPr lang="en-US" i="1" dirty="0">
                <a:solidFill>
                  <a:schemeClr val="accent2"/>
                </a:solidFill>
                <a:sym typeface="Wingdings" pitchFamily="2" charset="2"/>
              </a:rPr>
              <a:t>	</a:t>
            </a:r>
            <a:r>
              <a:rPr lang="en-US" i="1" dirty="0" smtClean="0">
                <a:solidFill>
                  <a:schemeClr val="accent2"/>
                </a:solidFill>
                <a:sym typeface="Wingdings" pitchFamily="2" charset="2"/>
              </a:rPr>
              <a:t>	</a:t>
            </a:r>
            <a:r>
              <a:rPr lang="en-US" i="1" dirty="0" smtClean="0">
                <a:sym typeface="Wingdings" pitchFamily="2" charset="2"/>
              </a:rPr>
              <a:t>The criticality is a time dependent quantity</a:t>
            </a:r>
          </a:p>
          <a:p>
            <a:endParaRPr lang="en-US" i="1" dirty="0"/>
          </a:p>
          <a:p>
            <a:r>
              <a:rPr lang="en-US" dirty="0"/>
              <a:t>	</a:t>
            </a:r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 The criticality is 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a global quantity</a:t>
            </a:r>
          </a:p>
          <a:p>
            <a:r>
              <a:rPr lang="en-US" i="1" dirty="0">
                <a:sym typeface="Wingdings" pitchFamily="2" charset="2"/>
              </a:rPr>
              <a:t>		</a:t>
            </a:r>
            <a:r>
              <a:rPr lang="en-US" i="1" dirty="0" smtClean="0">
                <a:sym typeface="Wingdings" pitchFamily="2" charset="2"/>
              </a:rPr>
              <a:t>There is no such thing as “Local criticality” </a:t>
            </a:r>
            <a:endParaRPr lang="en-US" i="1" dirty="0">
              <a:sym typeface="Wingdings" pitchFamily="2" charset="2"/>
            </a:endParaRPr>
          </a:p>
          <a:p>
            <a:endParaRPr lang="en-US" i="1" dirty="0" smtClean="0">
              <a:solidFill>
                <a:schemeClr val="accent2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6228184" y="1834190"/>
            <a:ext cx="504056" cy="8747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/>
          <p:cNvSpPr/>
          <p:nvPr/>
        </p:nvSpPr>
        <p:spPr>
          <a:xfrm>
            <a:off x="6766540" y="2070275"/>
            <a:ext cx="504056" cy="36004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ZoneTexte 45"/>
              <p:cNvSpPr txBox="1"/>
              <p:nvPr/>
            </p:nvSpPr>
            <p:spPr>
              <a:xfrm>
                <a:off x="2589598" y="2785363"/>
                <a:ext cx="35735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2"/>
                    </a:solidFill>
                  </a:rPr>
                  <a:t>Characterization of materials (</a:t>
                </a:r>
                <a14:m>
                  <m:oMath xmlns:m="http://schemas.openxmlformats.org/officeDocument/2006/math">
                    <m:r>
                      <a:rPr lang="fr-FR" b="0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2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46" name="ZoneTexte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9598" y="2785363"/>
                <a:ext cx="3573538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536" t="-8197" r="-1365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en angle 7"/>
          <p:cNvCxnSpPr>
            <a:stCxn id="5" idx="4"/>
            <a:endCxn id="46" idx="3"/>
          </p:cNvCxnSpPr>
          <p:nvPr/>
        </p:nvCxnSpPr>
        <p:spPr>
          <a:xfrm rot="5400000">
            <a:off x="6191119" y="2680936"/>
            <a:ext cx="261110" cy="31707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2589598" y="3171951"/>
            <a:ext cx="4077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Characterization of the reactor geometry</a:t>
            </a:r>
          </a:p>
        </p:txBody>
      </p:sp>
      <p:cxnSp>
        <p:nvCxnSpPr>
          <p:cNvPr id="11" name="Connecteur en angle 10"/>
          <p:cNvCxnSpPr>
            <a:stCxn id="45" idx="4"/>
            <a:endCxn id="49" idx="3"/>
          </p:cNvCxnSpPr>
          <p:nvPr/>
        </p:nvCxnSpPr>
        <p:spPr>
          <a:xfrm rot="5400000">
            <a:off x="6379729" y="2717778"/>
            <a:ext cx="926302" cy="351376"/>
          </a:xfrm>
          <a:prstGeom prst="bentConnector2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54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" grpId="0" animBg="1"/>
      <p:bldP spid="45" grpId="0" animBg="1"/>
      <p:bldP spid="46" grpId="0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TAF\SYSTEME\Figure\xs2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48" t="7509" r="7508" b="5773"/>
          <a:stretch/>
        </p:blipFill>
        <p:spPr bwMode="auto">
          <a:xfrm>
            <a:off x="1013317" y="1603177"/>
            <a:ext cx="7117364" cy="5267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tx2"/>
          </a:solidFill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  <a:sp3d prstMaterial="matte"/>
          </a:bodyPr>
          <a:lstStyle/>
          <a:p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Criticality – slowing down and uranium enrichment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478413"/>
            <a:ext cx="852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For neutrons, it’s a competition between fission and (capture + leakage)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Neutron cross section are obviously function of the kinematic energy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131765" y="1123679"/>
                <a:ext cx="2880469" cy="73347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supHide m:val="on"/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𝑠𝑜𝑡𝑜𝑝𝑒𝑠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nary>
                        </m:den>
                      </m:f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</a:rPr>
                            <m:t>𝜈</m:t>
                          </m:r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fr-FR" i="1">
                                  <a:latin typeface="Cambria Math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1765" y="1123679"/>
                <a:ext cx="2880469" cy="73347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249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17403</TotalTime>
  <Words>5374</Words>
  <Application>Microsoft Office PowerPoint</Application>
  <PresentationFormat>Affichage à l'écran (4:3)</PresentationFormat>
  <Paragraphs>936</Paragraphs>
  <Slides>62</Slides>
  <Notes>37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5</vt:i4>
      </vt:variant>
      <vt:variant>
        <vt:lpstr>Titres des diapositives</vt:lpstr>
      </vt:variant>
      <vt:variant>
        <vt:i4>62</vt:i4>
      </vt:variant>
    </vt:vector>
  </HeadingPairs>
  <TitlesOfParts>
    <vt:vector size="68" baseType="lpstr">
      <vt:lpstr>Thème Office</vt:lpstr>
      <vt:lpstr>Graphique</vt:lpstr>
      <vt:lpstr>Worksheet</vt:lpstr>
      <vt:lpstr>Feuille de calcul</vt:lpstr>
      <vt:lpstr>Image bitmap</vt:lpstr>
      <vt:lpstr>Équation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Xavier Doligez</dc:creator>
  <cp:lastModifiedBy>Xavier Doligez</cp:lastModifiedBy>
  <cp:revision>181</cp:revision>
  <dcterms:created xsi:type="dcterms:W3CDTF">2017-12-08T13:07:54Z</dcterms:created>
  <dcterms:modified xsi:type="dcterms:W3CDTF">2018-01-19T08:10:15Z</dcterms:modified>
</cp:coreProperties>
</file>