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6" r:id="rId2"/>
    <p:sldId id="340" r:id="rId3"/>
    <p:sldId id="355" r:id="rId4"/>
    <p:sldId id="356" r:id="rId5"/>
    <p:sldId id="357" r:id="rId6"/>
    <p:sldId id="422" r:id="rId7"/>
    <p:sldId id="345" r:id="rId8"/>
    <p:sldId id="405" r:id="rId9"/>
    <p:sldId id="406" r:id="rId10"/>
    <p:sldId id="353" r:id="rId11"/>
    <p:sldId id="354" r:id="rId12"/>
    <p:sldId id="347" r:id="rId13"/>
    <p:sldId id="348" r:id="rId14"/>
    <p:sldId id="403" r:id="rId15"/>
    <p:sldId id="358" r:id="rId16"/>
    <p:sldId id="359" r:id="rId17"/>
    <p:sldId id="421" r:id="rId18"/>
    <p:sldId id="316" r:id="rId19"/>
    <p:sldId id="260" r:id="rId20"/>
    <p:sldId id="407" r:id="rId21"/>
    <p:sldId id="408" r:id="rId22"/>
    <p:sldId id="409" r:id="rId23"/>
    <p:sldId id="410" r:id="rId24"/>
    <p:sldId id="411" r:id="rId25"/>
    <p:sldId id="412" r:id="rId26"/>
    <p:sldId id="413" r:id="rId27"/>
    <p:sldId id="415" r:id="rId28"/>
    <p:sldId id="417" r:id="rId29"/>
    <p:sldId id="318" r:id="rId30"/>
    <p:sldId id="360" r:id="rId31"/>
    <p:sldId id="320" r:id="rId32"/>
    <p:sldId id="419" r:id="rId33"/>
    <p:sldId id="361" r:id="rId34"/>
    <p:sldId id="327" r:id="rId35"/>
    <p:sldId id="328" r:id="rId36"/>
    <p:sldId id="351" r:id="rId37"/>
    <p:sldId id="333" r:id="rId38"/>
    <p:sldId id="335" r:id="rId39"/>
    <p:sldId id="366" r:id="rId40"/>
    <p:sldId id="364" r:id="rId41"/>
    <p:sldId id="330" r:id="rId42"/>
    <p:sldId id="331" r:id="rId43"/>
    <p:sldId id="367" r:id="rId44"/>
    <p:sldId id="368" r:id="rId45"/>
    <p:sldId id="418" r:id="rId46"/>
    <p:sldId id="420" r:id="rId47"/>
    <p:sldId id="373" r:id="rId48"/>
    <p:sldId id="374" r:id="rId49"/>
    <p:sldId id="375" r:id="rId50"/>
    <p:sldId id="376" r:id="rId51"/>
    <p:sldId id="377" r:id="rId52"/>
    <p:sldId id="378" r:id="rId53"/>
    <p:sldId id="380" r:id="rId54"/>
    <p:sldId id="381" r:id="rId55"/>
    <p:sldId id="382" r:id="rId56"/>
    <p:sldId id="383" r:id="rId57"/>
    <p:sldId id="385" r:id="rId58"/>
    <p:sldId id="386" r:id="rId59"/>
    <p:sldId id="387" r:id="rId6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FF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 showGuides="1">
      <p:cViewPr>
        <p:scale>
          <a:sx n="66" d="100"/>
          <a:sy n="66" d="100"/>
        </p:scale>
        <p:origin x="-119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860"/>
    </p:cViewPr>
  </p:sorterViewPr>
  <p:notesViewPr>
    <p:cSldViewPr showGuides="1">
      <p:cViewPr varScale="1">
        <p:scale>
          <a:sx n="52" d="100"/>
          <a:sy n="52" d="100"/>
        </p:scale>
        <p:origin x="-2628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6919D-98D2-4CD7-9B25-1B91A372FE8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E7E5C1DC-FC2B-407F-9DDD-4497F7273816}">
      <dgm:prSet custT="1"/>
      <dgm:spPr>
        <a:solidFill>
          <a:srgbClr val="0070C0"/>
        </a:solidFill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pPr algn="l" rtl="0"/>
          <a:r>
            <a:rPr lang="en-IE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Test and integrate key fusion technologies for future reactors</a:t>
          </a:r>
          <a:endParaRPr lang="en-IE" sz="1800" dirty="0">
            <a:solidFill>
              <a:schemeClr val="bg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697C3CA-E28C-44E1-9070-ADC01B297CAA}" type="parTrans" cxnId="{F40DFEF1-DFDE-4953-860A-FC8DF8A0BC32}">
      <dgm:prSet/>
      <dgm:spPr/>
      <dgm:t>
        <a:bodyPr/>
        <a:lstStyle/>
        <a:p>
          <a:endParaRPr lang="en-IE" sz="1800">
            <a:solidFill>
              <a:schemeClr val="bg1"/>
            </a:solidFill>
          </a:endParaRPr>
        </a:p>
      </dgm:t>
    </dgm:pt>
    <dgm:pt modelId="{AFD9E68F-C10C-4C76-9435-ADF51145A4B1}" type="sibTrans" cxnId="{F40DFEF1-DFDE-4953-860A-FC8DF8A0BC32}">
      <dgm:prSet/>
      <dgm:spPr/>
      <dgm:t>
        <a:bodyPr/>
        <a:lstStyle/>
        <a:p>
          <a:endParaRPr lang="en-IE" sz="1800">
            <a:solidFill>
              <a:schemeClr val="bg1"/>
            </a:solidFill>
          </a:endParaRPr>
        </a:p>
      </dgm:t>
    </dgm:pt>
    <dgm:pt modelId="{4C23198F-1586-4970-99AA-D1C38650ED52}">
      <dgm:prSet custT="1"/>
      <dgm:spPr>
        <a:solidFill>
          <a:srgbClr val="0070C0"/>
        </a:solidFill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pPr algn="l" rtl="0"/>
          <a:r>
            <a:rPr lang="en-IE" sz="18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On a larger scale than in present experiments</a:t>
          </a:r>
          <a:endParaRPr lang="en-IE" sz="1800" dirty="0">
            <a:solidFill>
              <a:schemeClr val="bg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01C2290-217B-47A4-9EC1-CF8E8037E931}" type="parTrans" cxnId="{FB0A55A4-DA69-4D1D-A3F3-E429FA1F38C7}">
      <dgm:prSet/>
      <dgm:spPr/>
      <dgm:t>
        <a:bodyPr/>
        <a:lstStyle/>
        <a:p>
          <a:endParaRPr lang="en-IE" sz="1800">
            <a:solidFill>
              <a:schemeClr val="bg1"/>
            </a:solidFill>
          </a:endParaRPr>
        </a:p>
      </dgm:t>
    </dgm:pt>
    <dgm:pt modelId="{C32FA780-BDD0-49D0-B472-02B920609641}" type="sibTrans" cxnId="{FB0A55A4-DA69-4D1D-A3F3-E429FA1F38C7}">
      <dgm:prSet/>
      <dgm:spPr/>
      <dgm:t>
        <a:bodyPr/>
        <a:lstStyle/>
        <a:p>
          <a:endParaRPr lang="en-IE" sz="1800">
            <a:solidFill>
              <a:schemeClr val="bg1"/>
            </a:solidFill>
          </a:endParaRPr>
        </a:p>
      </dgm:t>
    </dgm:pt>
    <dgm:pt modelId="{79037484-E0E6-499A-BF8A-F3F8B96F5F09}">
      <dgm:prSet custT="1"/>
      <dgm:spPr>
        <a:solidFill>
          <a:srgbClr val="0070C0"/>
        </a:solidFill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en-IE" sz="18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10 times as much power out (500 MW) as power in (Q=10)</a:t>
          </a:r>
          <a:endParaRPr lang="en-IE" sz="1800" dirty="0">
            <a:solidFill>
              <a:schemeClr val="bg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918B04B-7E9A-4A2E-8718-8517F041866B}" type="parTrans" cxnId="{5C5EB888-2A1C-4475-A10E-60734A69E6C8}">
      <dgm:prSet/>
      <dgm:spPr/>
      <dgm:t>
        <a:bodyPr/>
        <a:lstStyle/>
        <a:p>
          <a:endParaRPr lang="en-IE" sz="1800">
            <a:solidFill>
              <a:schemeClr val="bg1"/>
            </a:solidFill>
          </a:endParaRPr>
        </a:p>
      </dgm:t>
    </dgm:pt>
    <dgm:pt modelId="{CAC52337-36D8-4963-8E7D-8F281EFF8A9C}" type="sibTrans" cxnId="{5C5EB888-2A1C-4475-A10E-60734A69E6C8}">
      <dgm:prSet/>
      <dgm:spPr/>
      <dgm:t>
        <a:bodyPr/>
        <a:lstStyle/>
        <a:p>
          <a:endParaRPr lang="en-IE" sz="1800">
            <a:solidFill>
              <a:schemeClr val="bg1"/>
            </a:solidFill>
          </a:endParaRPr>
        </a:p>
      </dgm:t>
    </dgm:pt>
    <dgm:pt modelId="{6E91B895-CAFC-433B-BDFD-917886490D5E}">
      <dgm:prSet custT="1"/>
      <dgm:spPr>
        <a:solidFill>
          <a:srgbClr val="0070C0"/>
        </a:solidFill>
        <a:ln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  <dgm:t>
        <a:bodyPr/>
        <a:lstStyle/>
        <a:p>
          <a:pPr algn="l" rtl="0">
            <a:spcAft>
              <a:spcPts val="0"/>
            </a:spcAft>
          </a:pPr>
          <a:r>
            <a:rPr lang="en-IE" sz="18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Study “burning” plasma </a:t>
          </a:r>
        </a:p>
        <a:p>
          <a:pPr algn="l" rtl="0">
            <a:spcAft>
              <a:spcPts val="0"/>
            </a:spcAft>
          </a:pPr>
          <a:r>
            <a:rPr lang="en-IE" sz="18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and maintain for up to an hour</a:t>
          </a:r>
          <a:endParaRPr lang="en-IE" sz="1800" dirty="0">
            <a:solidFill>
              <a:schemeClr val="bg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0CA6038-3C75-40C7-9EC5-E49AF86DD045}" type="sibTrans" cxnId="{0A15A797-71F4-4A15-87C1-4C6512DA60E2}">
      <dgm:prSet/>
      <dgm:spPr/>
      <dgm:t>
        <a:bodyPr/>
        <a:lstStyle/>
        <a:p>
          <a:endParaRPr lang="en-IE" sz="1800">
            <a:solidFill>
              <a:schemeClr val="bg1"/>
            </a:solidFill>
          </a:endParaRPr>
        </a:p>
      </dgm:t>
    </dgm:pt>
    <dgm:pt modelId="{15867C8D-3CCB-4500-9D25-5D2BF22BBB5B}" type="parTrans" cxnId="{0A15A797-71F4-4A15-87C1-4C6512DA60E2}">
      <dgm:prSet/>
      <dgm:spPr/>
      <dgm:t>
        <a:bodyPr/>
        <a:lstStyle/>
        <a:p>
          <a:endParaRPr lang="en-IE" sz="1800">
            <a:solidFill>
              <a:schemeClr val="bg1"/>
            </a:solidFill>
          </a:endParaRPr>
        </a:p>
      </dgm:t>
    </dgm:pt>
    <dgm:pt modelId="{07C6B15A-27D3-46E4-894C-5219BE7F9726}" type="pres">
      <dgm:prSet presAssocID="{E246919D-98D2-4CD7-9B25-1B91A372FE8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IE"/>
        </a:p>
      </dgm:t>
    </dgm:pt>
    <dgm:pt modelId="{228B984C-5A8C-48EC-9DB1-D4EE45CA91A0}" type="pres">
      <dgm:prSet presAssocID="{E7E5C1DC-FC2B-407F-9DDD-4497F7273816}" presName="linNode" presStyleCnt="0"/>
      <dgm:spPr/>
    </dgm:pt>
    <dgm:pt modelId="{557D50DA-7BE8-4DF5-AFA5-65D948FF0C71}" type="pres">
      <dgm:prSet presAssocID="{E7E5C1DC-FC2B-407F-9DDD-4497F7273816}" presName="parentShp" presStyleLbl="node1" presStyleIdx="0" presStyleCnt="4" custScaleX="52681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27AF988-ADEC-4C13-903F-C4A7AD2978F8}" type="pres">
      <dgm:prSet presAssocID="{E7E5C1DC-FC2B-407F-9DDD-4497F7273816}" presName="childShp" presStyleLbl="bgAccFollowNode1" presStyleIdx="0" presStyleCnt="4">
        <dgm:presLayoutVars>
          <dgm:bulletEnabled val="1"/>
        </dgm:presLayoutVars>
      </dgm:prSet>
      <dgm:spPr>
        <a:gradFill flip="none" rotWithShape="1">
          <a:gsLst>
            <a:gs pos="0">
              <a:schemeClr val="accent4">
                <a:lumMod val="50000"/>
                <a:alpha val="60000"/>
              </a:schemeClr>
            </a:gs>
            <a:gs pos="49000">
              <a:schemeClr val="accent4">
                <a:lumMod val="75000"/>
                <a:alpha val="50000"/>
              </a:schemeClr>
            </a:gs>
            <a:gs pos="100000">
              <a:srgbClr val="0070C0">
                <a:alpha val="48000"/>
              </a:srgbClr>
            </a:gs>
          </a:gsLst>
          <a:lin ang="0" scaled="1"/>
          <a:tileRect/>
        </a:gradFill>
        <a:ln>
          <a:noFill/>
        </a:ln>
      </dgm:spPr>
    </dgm:pt>
    <dgm:pt modelId="{1BEA238C-15F0-47D8-9419-A12450242AF8}" type="pres">
      <dgm:prSet presAssocID="{AFD9E68F-C10C-4C76-9435-ADF51145A4B1}" presName="spacing" presStyleCnt="0"/>
      <dgm:spPr/>
    </dgm:pt>
    <dgm:pt modelId="{FF3FA3C7-4061-4964-BDB5-DDD99AC387E3}" type="pres">
      <dgm:prSet presAssocID="{4C23198F-1586-4970-99AA-D1C38650ED52}" presName="linNode" presStyleCnt="0"/>
      <dgm:spPr/>
    </dgm:pt>
    <dgm:pt modelId="{9BE53141-1108-44D4-8066-8F75EC4A0C58}" type="pres">
      <dgm:prSet presAssocID="{4C23198F-1586-4970-99AA-D1C38650ED52}" presName="parentShp" presStyleLbl="node1" presStyleIdx="1" presStyleCnt="4" custScaleX="51977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5E0B6FB3-3635-4A30-8997-D1B098E1C3DA}" type="pres">
      <dgm:prSet presAssocID="{4C23198F-1586-4970-99AA-D1C38650ED52}" presName="childShp" presStyleLbl="bgAccFollowNode1" presStyleIdx="1" presStyleCnt="4">
        <dgm:presLayoutVars>
          <dgm:bulletEnabled val="1"/>
        </dgm:presLayoutVars>
      </dgm:prSet>
      <dgm:spPr>
        <a:gradFill flip="none" rotWithShape="1">
          <a:gsLst>
            <a:gs pos="0">
              <a:schemeClr val="accent4">
                <a:lumMod val="50000"/>
                <a:alpha val="60000"/>
              </a:schemeClr>
            </a:gs>
            <a:gs pos="49000">
              <a:schemeClr val="accent4">
                <a:lumMod val="75000"/>
                <a:alpha val="50000"/>
              </a:schemeClr>
            </a:gs>
            <a:gs pos="100000">
              <a:srgbClr val="0070C0">
                <a:alpha val="48000"/>
              </a:srgbClr>
            </a:gs>
          </a:gsLst>
          <a:lin ang="0" scaled="1"/>
          <a:tileRect/>
        </a:gradFill>
        <a:ln>
          <a:noFill/>
        </a:ln>
      </dgm:spPr>
    </dgm:pt>
    <dgm:pt modelId="{C4DE4A8C-C0D3-4865-AFC4-0E3780637E30}" type="pres">
      <dgm:prSet presAssocID="{C32FA780-BDD0-49D0-B472-02B920609641}" presName="spacing" presStyleCnt="0"/>
      <dgm:spPr/>
    </dgm:pt>
    <dgm:pt modelId="{34127F67-3964-441B-B857-EF0552B31A79}" type="pres">
      <dgm:prSet presAssocID="{79037484-E0E6-499A-BF8A-F3F8B96F5F09}" presName="linNode" presStyleCnt="0"/>
      <dgm:spPr/>
    </dgm:pt>
    <dgm:pt modelId="{32F67C2C-6A2E-4F92-9F74-F7E6B34EEDDF}" type="pres">
      <dgm:prSet presAssocID="{79037484-E0E6-499A-BF8A-F3F8B96F5F09}" presName="parentShp" presStyleLbl="node1" presStyleIdx="2" presStyleCnt="4" custScaleX="51159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51AA499-AFB5-48F5-A858-C7C5A842E1C2}" type="pres">
      <dgm:prSet presAssocID="{79037484-E0E6-499A-BF8A-F3F8B96F5F09}" presName="childShp" presStyleLbl="bgAccFollowNode1" presStyleIdx="2" presStyleCnt="4">
        <dgm:presLayoutVars>
          <dgm:bulletEnabled val="1"/>
        </dgm:presLayoutVars>
      </dgm:prSet>
      <dgm:spPr>
        <a:gradFill flip="none" rotWithShape="1">
          <a:gsLst>
            <a:gs pos="0">
              <a:schemeClr val="accent4">
                <a:lumMod val="50000"/>
                <a:alpha val="60000"/>
              </a:schemeClr>
            </a:gs>
            <a:gs pos="49000">
              <a:schemeClr val="accent4">
                <a:lumMod val="75000"/>
                <a:alpha val="50000"/>
              </a:schemeClr>
            </a:gs>
            <a:gs pos="100000">
              <a:srgbClr val="0070C0">
                <a:alpha val="48000"/>
              </a:srgbClr>
            </a:gs>
          </a:gsLst>
          <a:lin ang="0" scaled="1"/>
          <a:tileRect/>
        </a:gradFill>
        <a:ln>
          <a:noFill/>
        </a:ln>
      </dgm:spPr>
    </dgm:pt>
    <dgm:pt modelId="{EFF69E72-B75A-4881-8EB3-778CDE618EBC}" type="pres">
      <dgm:prSet presAssocID="{CAC52337-36D8-4963-8E7D-8F281EFF8A9C}" presName="spacing" presStyleCnt="0"/>
      <dgm:spPr/>
    </dgm:pt>
    <dgm:pt modelId="{BC2C71B8-8A6B-4FD3-BA3A-6F93488AC5DF}" type="pres">
      <dgm:prSet presAssocID="{6E91B895-CAFC-433B-BDFD-917886490D5E}" presName="linNode" presStyleCnt="0"/>
      <dgm:spPr/>
    </dgm:pt>
    <dgm:pt modelId="{991C8CCB-0661-4898-8C41-5F6741C874BB}" type="pres">
      <dgm:prSet presAssocID="{6E91B895-CAFC-433B-BDFD-917886490D5E}" presName="parentShp" presStyleLbl="node1" presStyleIdx="3" presStyleCnt="4" custScaleX="505130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9DB7AC0-622A-49C1-93A8-2DE92645A21E}" type="pres">
      <dgm:prSet presAssocID="{6E91B895-CAFC-433B-BDFD-917886490D5E}" presName="childShp" presStyleLbl="bgAccFollowNode1" presStyleIdx="3" presStyleCnt="4">
        <dgm:presLayoutVars>
          <dgm:bulletEnabled val="1"/>
        </dgm:presLayoutVars>
      </dgm:prSet>
      <dgm:spPr>
        <a:gradFill flip="none" rotWithShape="1">
          <a:gsLst>
            <a:gs pos="0">
              <a:schemeClr val="accent4">
                <a:lumMod val="50000"/>
                <a:alpha val="60000"/>
              </a:schemeClr>
            </a:gs>
            <a:gs pos="49000">
              <a:schemeClr val="accent4">
                <a:lumMod val="75000"/>
                <a:alpha val="50000"/>
              </a:schemeClr>
            </a:gs>
            <a:gs pos="100000">
              <a:srgbClr val="0070C0">
                <a:alpha val="48000"/>
              </a:srgbClr>
            </a:gs>
          </a:gsLst>
          <a:lin ang="0" scaled="1"/>
          <a:tileRect/>
        </a:gradFill>
        <a:ln>
          <a:noFill/>
        </a:ln>
      </dgm:spPr>
    </dgm:pt>
  </dgm:ptLst>
  <dgm:cxnLst>
    <dgm:cxn modelId="{FB0A55A4-DA69-4D1D-A3F3-E429FA1F38C7}" srcId="{E246919D-98D2-4CD7-9B25-1B91A372FE85}" destId="{4C23198F-1586-4970-99AA-D1C38650ED52}" srcOrd="1" destOrd="0" parTransId="{401C2290-217B-47A4-9EC1-CF8E8037E931}" sibTransId="{C32FA780-BDD0-49D0-B472-02B920609641}"/>
    <dgm:cxn modelId="{D8403551-6DA0-42EF-82D7-1DAF8BD99792}" type="presOf" srcId="{4C23198F-1586-4970-99AA-D1C38650ED52}" destId="{9BE53141-1108-44D4-8066-8F75EC4A0C58}" srcOrd="0" destOrd="0" presId="urn:microsoft.com/office/officeart/2005/8/layout/vList6"/>
    <dgm:cxn modelId="{5C5EB888-2A1C-4475-A10E-60734A69E6C8}" srcId="{E246919D-98D2-4CD7-9B25-1B91A372FE85}" destId="{79037484-E0E6-499A-BF8A-F3F8B96F5F09}" srcOrd="2" destOrd="0" parTransId="{1918B04B-7E9A-4A2E-8718-8517F041866B}" sibTransId="{CAC52337-36D8-4963-8E7D-8F281EFF8A9C}"/>
    <dgm:cxn modelId="{BBD69536-FF31-43E6-98CD-D132AF270612}" type="presOf" srcId="{6E91B895-CAFC-433B-BDFD-917886490D5E}" destId="{991C8CCB-0661-4898-8C41-5F6741C874BB}" srcOrd="0" destOrd="0" presId="urn:microsoft.com/office/officeart/2005/8/layout/vList6"/>
    <dgm:cxn modelId="{F40DFEF1-DFDE-4953-860A-FC8DF8A0BC32}" srcId="{E246919D-98D2-4CD7-9B25-1B91A372FE85}" destId="{E7E5C1DC-FC2B-407F-9DDD-4497F7273816}" srcOrd="0" destOrd="0" parTransId="{6697C3CA-E28C-44E1-9070-ADC01B297CAA}" sibTransId="{AFD9E68F-C10C-4C76-9435-ADF51145A4B1}"/>
    <dgm:cxn modelId="{1CE7222B-E878-40AC-B565-D18EC28071D5}" type="presOf" srcId="{E7E5C1DC-FC2B-407F-9DDD-4497F7273816}" destId="{557D50DA-7BE8-4DF5-AFA5-65D948FF0C71}" srcOrd="0" destOrd="0" presId="urn:microsoft.com/office/officeart/2005/8/layout/vList6"/>
    <dgm:cxn modelId="{0A15A797-71F4-4A15-87C1-4C6512DA60E2}" srcId="{E246919D-98D2-4CD7-9B25-1B91A372FE85}" destId="{6E91B895-CAFC-433B-BDFD-917886490D5E}" srcOrd="3" destOrd="0" parTransId="{15867C8D-3CCB-4500-9D25-5D2BF22BBB5B}" sibTransId="{50CA6038-3C75-40C7-9EC5-E49AF86DD045}"/>
    <dgm:cxn modelId="{8A8DFD34-9A97-4F2A-95F9-16553D66F813}" type="presOf" srcId="{E246919D-98D2-4CD7-9B25-1B91A372FE85}" destId="{07C6B15A-27D3-46E4-894C-5219BE7F9726}" srcOrd="0" destOrd="0" presId="urn:microsoft.com/office/officeart/2005/8/layout/vList6"/>
    <dgm:cxn modelId="{9E370F28-0936-4009-850E-6965DF868E46}" type="presOf" srcId="{79037484-E0E6-499A-BF8A-F3F8B96F5F09}" destId="{32F67C2C-6A2E-4F92-9F74-F7E6B34EEDDF}" srcOrd="0" destOrd="0" presId="urn:microsoft.com/office/officeart/2005/8/layout/vList6"/>
    <dgm:cxn modelId="{606A7E10-E0D6-4C57-9D84-016A6A72FE06}" type="presParOf" srcId="{07C6B15A-27D3-46E4-894C-5219BE7F9726}" destId="{228B984C-5A8C-48EC-9DB1-D4EE45CA91A0}" srcOrd="0" destOrd="0" presId="urn:microsoft.com/office/officeart/2005/8/layout/vList6"/>
    <dgm:cxn modelId="{91226459-85B8-432C-9F59-767A7B425792}" type="presParOf" srcId="{228B984C-5A8C-48EC-9DB1-D4EE45CA91A0}" destId="{557D50DA-7BE8-4DF5-AFA5-65D948FF0C71}" srcOrd="0" destOrd="0" presId="urn:microsoft.com/office/officeart/2005/8/layout/vList6"/>
    <dgm:cxn modelId="{B745A59A-2D14-461C-BBEF-8CF85F6829B2}" type="presParOf" srcId="{228B984C-5A8C-48EC-9DB1-D4EE45CA91A0}" destId="{127AF988-ADEC-4C13-903F-C4A7AD2978F8}" srcOrd="1" destOrd="0" presId="urn:microsoft.com/office/officeart/2005/8/layout/vList6"/>
    <dgm:cxn modelId="{34249F99-12D7-41F4-ADDB-4A08A484921B}" type="presParOf" srcId="{07C6B15A-27D3-46E4-894C-5219BE7F9726}" destId="{1BEA238C-15F0-47D8-9419-A12450242AF8}" srcOrd="1" destOrd="0" presId="urn:microsoft.com/office/officeart/2005/8/layout/vList6"/>
    <dgm:cxn modelId="{A70AAF4A-D71A-454A-9485-19C05BC88AFB}" type="presParOf" srcId="{07C6B15A-27D3-46E4-894C-5219BE7F9726}" destId="{FF3FA3C7-4061-4964-BDB5-DDD99AC387E3}" srcOrd="2" destOrd="0" presId="urn:microsoft.com/office/officeart/2005/8/layout/vList6"/>
    <dgm:cxn modelId="{9B7157C9-164A-4247-A7EF-EF0D62EE9963}" type="presParOf" srcId="{FF3FA3C7-4061-4964-BDB5-DDD99AC387E3}" destId="{9BE53141-1108-44D4-8066-8F75EC4A0C58}" srcOrd="0" destOrd="0" presId="urn:microsoft.com/office/officeart/2005/8/layout/vList6"/>
    <dgm:cxn modelId="{A1B68DF3-DA25-49B9-B4DE-E8A4721DF63D}" type="presParOf" srcId="{FF3FA3C7-4061-4964-BDB5-DDD99AC387E3}" destId="{5E0B6FB3-3635-4A30-8997-D1B098E1C3DA}" srcOrd="1" destOrd="0" presId="urn:microsoft.com/office/officeart/2005/8/layout/vList6"/>
    <dgm:cxn modelId="{FD27EDD9-F8DF-46E6-BE6D-9233772E4ADE}" type="presParOf" srcId="{07C6B15A-27D3-46E4-894C-5219BE7F9726}" destId="{C4DE4A8C-C0D3-4865-AFC4-0E3780637E30}" srcOrd="3" destOrd="0" presId="urn:microsoft.com/office/officeart/2005/8/layout/vList6"/>
    <dgm:cxn modelId="{BABE4A49-191F-4ED5-9D17-1E68C22156C6}" type="presParOf" srcId="{07C6B15A-27D3-46E4-894C-5219BE7F9726}" destId="{34127F67-3964-441B-B857-EF0552B31A79}" srcOrd="4" destOrd="0" presId="urn:microsoft.com/office/officeart/2005/8/layout/vList6"/>
    <dgm:cxn modelId="{E55BE4D6-4300-4163-9A1C-1C408588EC41}" type="presParOf" srcId="{34127F67-3964-441B-B857-EF0552B31A79}" destId="{32F67C2C-6A2E-4F92-9F74-F7E6B34EEDDF}" srcOrd="0" destOrd="0" presId="urn:microsoft.com/office/officeart/2005/8/layout/vList6"/>
    <dgm:cxn modelId="{0BCB1601-B3F4-4AAB-8F32-B0EAF7624E6A}" type="presParOf" srcId="{34127F67-3964-441B-B857-EF0552B31A79}" destId="{A51AA499-AFB5-48F5-A858-C7C5A842E1C2}" srcOrd="1" destOrd="0" presId="urn:microsoft.com/office/officeart/2005/8/layout/vList6"/>
    <dgm:cxn modelId="{F0D13C9E-E9FA-4812-BE30-11CC2EB781C0}" type="presParOf" srcId="{07C6B15A-27D3-46E4-894C-5219BE7F9726}" destId="{EFF69E72-B75A-4881-8EB3-778CDE618EBC}" srcOrd="5" destOrd="0" presId="urn:microsoft.com/office/officeart/2005/8/layout/vList6"/>
    <dgm:cxn modelId="{67836464-D2F3-4F32-BBED-652C50A23B5D}" type="presParOf" srcId="{07C6B15A-27D3-46E4-894C-5219BE7F9726}" destId="{BC2C71B8-8A6B-4FD3-BA3A-6F93488AC5DF}" srcOrd="6" destOrd="0" presId="urn:microsoft.com/office/officeart/2005/8/layout/vList6"/>
    <dgm:cxn modelId="{1ECEA2C0-BFFD-4A80-94D5-B09BFC52C136}" type="presParOf" srcId="{BC2C71B8-8A6B-4FD3-BA3A-6F93488AC5DF}" destId="{991C8CCB-0661-4898-8C41-5F6741C874BB}" srcOrd="0" destOrd="0" presId="urn:microsoft.com/office/officeart/2005/8/layout/vList6"/>
    <dgm:cxn modelId="{64C5F9C8-D2CC-415D-8B9F-9359E24489DA}" type="presParOf" srcId="{BC2C71B8-8A6B-4FD3-BA3A-6F93488AC5DF}" destId="{99DB7AC0-622A-49C1-93A8-2DE92645A21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AF988-ADEC-4C13-903F-C4A7AD2978F8}">
      <dsp:nvSpPr>
        <dsp:cNvPr id="0" name=""/>
        <dsp:cNvSpPr/>
      </dsp:nvSpPr>
      <dsp:spPr>
        <a:xfrm>
          <a:off x="3209884" y="1172"/>
          <a:ext cx="913574" cy="930172"/>
        </a:xfrm>
        <a:prstGeom prst="rightArrow">
          <a:avLst>
            <a:gd name="adj1" fmla="val 75000"/>
            <a:gd name="adj2" fmla="val 50000"/>
          </a:avLst>
        </a:prstGeom>
        <a:gradFill flip="none" rotWithShape="1">
          <a:gsLst>
            <a:gs pos="0">
              <a:schemeClr val="accent4">
                <a:lumMod val="50000"/>
                <a:alpha val="60000"/>
              </a:schemeClr>
            </a:gs>
            <a:gs pos="49000">
              <a:schemeClr val="accent4">
                <a:lumMod val="75000"/>
                <a:alpha val="50000"/>
              </a:schemeClr>
            </a:gs>
            <a:gs pos="100000">
              <a:srgbClr val="0070C0">
                <a:alpha val="48000"/>
              </a:srgbClr>
            </a:gs>
          </a:gsLst>
          <a:lin ang="0" scaled="1"/>
          <a:tileRect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7D50DA-7BE8-4DF5-AFA5-65D948FF0C71}">
      <dsp:nvSpPr>
        <dsp:cNvPr id="0" name=""/>
        <dsp:cNvSpPr/>
      </dsp:nvSpPr>
      <dsp:spPr>
        <a:xfrm>
          <a:off x="1320" y="1172"/>
          <a:ext cx="3208563" cy="930172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Test and integrate key fusion technologies for future reactors</a:t>
          </a:r>
          <a:endParaRPr lang="en-IE" sz="1800" kern="1200" dirty="0">
            <a:solidFill>
              <a:schemeClr val="bg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6727" y="46579"/>
        <a:ext cx="3117749" cy="839358"/>
      </dsp:txXfrm>
    </dsp:sp>
    <dsp:sp modelId="{5E0B6FB3-3635-4A30-8997-D1B098E1C3DA}">
      <dsp:nvSpPr>
        <dsp:cNvPr id="0" name=""/>
        <dsp:cNvSpPr/>
      </dsp:nvSpPr>
      <dsp:spPr>
        <a:xfrm>
          <a:off x="3200364" y="1024362"/>
          <a:ext cx="923241" cy="930172"/>
        </a:xfrm>
        <a:prstGeom prst="rightArrow">
          <a:avLst>
            <a:gd name="adj1" fmla="val 75000"/>
            <a:gd name="adj2" fmla="val 50000"/>
          </a:avLst>
        </a:prstGeom>
        <a:gradFill flip="none" rotWithShape="1">
          <a:gsLst>
            <a:gs pos="0">
              <a:schemeClr val="accent4">
                <a:lumMod val="50000"/>
                <a:alpha val="60000"/>
              </a:schemeClr>
            </a:gs>
            <a:gs pos="49000">
              <a:schemeClr val="accent4">
                <a:lumMod val="75000"/>
                <a:alpha val="50000"/>
              </a:schemeClr>
            </a:gs>
            <a:gs pos="100000">
              <a:srgbClr val="0070C0">
                <a:alpha val="48000"/>
              </a:srgbClr>
            </a:gs>
          </a:gsLst>
          <a:lin ang="0" scaled="1"/>
          <a:tileRect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E53141-1108-44D4-8066-8F75EC4A0C58}">
      <dsp:nvSpPr>
        <dsp:cNvPr id="0" name=""/>
        <dsp:cNvSpPr/>
      </dsp:nvSpPr>
      <dsp:spPr>
        <a:xfrm>
          <a:off x="1172" y="1024362"/>
          <a:ext cx="3199191" cy="930172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On a larger scale than in present experiments</a:t>
          </a:r>
          <a:endParaRPr lang="en-IE" sz="1800" kern="1200" dirty="0">
            <a:solidFill>
              <a:schemeClr val="bg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6579" y="1069769"/>
        <a:ext cx="3108377" cy="839358"/>
      </dsp:txXfrm>
    </dsp:sp>
    <dsp:sp modelId="{A51AA499-AFB5-48F5-A858-C7C5A842E1C2}">
      <dsp:nvSpPr>
        <dsp:cNvPr id="0" name=""/>
        <dsp:cNvSpPr/>
      </dsp:nvSpPr>
      <dsp:spPr>
        <a:xfrm>
          <a:off x="3188303" y="2047552"/>
          <a:ext cx="934117" cy="930172"/>
        </a:xfrm>
        <a:prstGeom prst="rightArrow">
          <a:avLst>
            <a:gd name="adj1" fmla="val 75000"/>
            <a:gd name="adj2" fmla="val 50000"/>
          </a:avLst>
        </a:prstGeom>
        <a:gradFill flip="none" rotWithShape="1">
          <a:gsLst>
            <a:gs pos="0">
              <a:schemeClr val="accent4">
                <a:lumMod val="50000"/>
                <a:alpha val="60000"/>
              </a:schemeClr>
            </a:gs>
            <a:gs pos="49000">
              <a:schemeClr val="accent4">
                <a:lumMod val="75000"/>
                <a:alpha val="50000"/>
              </a:schemeClr>
            </a:gs>
            <a:gs pos="100000">
              <a:srgbClr val="0070C0">
                <a:alpha val="48000"/>
              </a:srgbClr>
            </a:gs>
          </a:gsLst>
          <a:lin ang="0" scaled="1"/>
          <a:tileRect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F67C2C-6A2E-4F92-9F74-F7E6B34EEDDF}">
      <dsp:nvSpPr>
        <dsp:cNvPr id="0" name=""/>
        <dsp:cNvSpPr/>
      </dsp:nvSpPr>
      <dsp:spPr>
        <a:xfrm>
          <a:off x="2358" y="2047552"/>
          <a:ext cx="3185944" cy="930172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l" defTabSz="8001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IE" sz="1800" kern="1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10 times as much power out (500 MW) as power in (Q=10)</a:t>
          </a:r>
          <a:endParaRPr lang="en-IE" sz="1800" kern="1200" dirty="0">
            <a:solidFill>
              <a:schemeClr val="bg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7765" y="2092959"/>
        <a:ext cx="3095130" cy="839358"/>
      </dsp:txXfrm>
    </dsp:sp>
    <dsp:sp modelId="{99DB7AC0-622A-49C1-93A8-2DE92645A21E}">
      <dsp:nvSpPr>
        <dsp:cNvPr id="0" name=""/>
        <dsp:cNvSpPr/>
      </dsp:nvSpPr>
      <dsp:spPr>
        <a:xfrm>
          <a:off x="3179610" y="3070741"/>
          <a:ext cx="943784" cy="930172"/>
        </a:xfrm>
        <a:prstGeom prst="rightArrow">
          <a:avLst>
            <a:gd name="adj1" fmla="val 75000"/>
            <a:gd name="adj2" fmla="val 50000"/>
          </a:avLst>
        </a:prstGeom>
        <a:gradFill flip="none" rotWithShape="1">
          <a:gsLst>
            <a:gs pos="0">
              <a:schemeClr val="accent4">
                <a:lumMod val="50000"/>
                <a:alpha val="60000"/>
              </a:schemeClr>
            </a:gs>
            <a:gs pos="49000">
              <a:schemeClr val="accent4">
                <a:lumMod val="75000"/>
                <a:alpha val="50000"/>
              </a:schemeClr>
            </a:gs>
            <a:gs pos="100000">
              <a:srgbClr val="0070C0">
                <a:alpha val="48000"/>
              </a:srgbClr>
            </a:gs>
          </a:gsLst>
          <a:lin ang="0" scaled="1"/>
          <a:tileRect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1C8CCB-0661-4898-8C41-5F6741C874BB}">
      <dsp:nvSpPr>
        <dsp:cNvPr id="0" name=""/>
        <dsp:cNvSpPr/>
      </dsp:nvSpPr>
      <dsp:spPr>
        <a:xfrm>
          <a:off x="1383" y="3070741"/>
          <a:ext cx="3178227" cy="930172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IE" sz="1800" kern="1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Study “burning” plasma 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IE" sz="1800" kern="1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and maintain for up to an hour</a:t>
          </a:r>
          <a:endParaRPr lang="en-IE" sz="1800" kern="1200" dirty="0">
            <a:solidFill>
              <a:schemeClr val="bg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6790" y="3116148"/>
        <a:ext cx="3087413" cy="839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15B2C45A-E869-45FE-B529-AF49C0F3C669}" type="datetimeFigureOut">
              <a:rPr lang="en-GB" smtClean="0">
                <a:latin typeface="Arial" panose="020B0604020202020204" pitchFamily="34" charset="0"/>
              </a:rPr>
              <a:pPr/>
              <a:t>18/01/2018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A1166760-0E69-430F-A97F-08802152DB5E}" type="slidenum">
              <a:rPr lang="en-GB" smtClean="0">
                <a:latin typeface="Arial" panose="020B0604020202020204" pitchFamily="34" charset="0"/>
              </a:rPr>
              <a:pPr/>
              <a:t>‹Nr.›</a:t>
            </a:fld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649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F93E6C17-F35F-4654-8DE9-B693AC206066}" type="datetimeFigureOut">
              <a:rPr lang="en-GB" smtClean="0"/>
              <a:pPr/>
              <a:t>18/01/2018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49027E0A-1465-4A40-B1D5-9126D49509FC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4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784" y="4715154"/>
            <a:ext cx="4988109" cy="446526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5B04CA5B-4329-46C9-921F-DBCF247C60CD}" type="slidenum">
              <a:rPr lang="de-DE" altLang="de-DE" smtClean="0"/>
              <a:pPr eaLnBrk="1" hangingPunct="1">
                <a:defRPr/>
              </a:pPr>
              <a:t>14</a:t>
            </a:fld>
            <a:endParaRPr lang="de-DE" altLang="de-DE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52475"/>
            <a:ext cx="4941887" cy="37084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784" y="4716878"/>
            <a:ext cx="4988109" cy="446181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Musterfakultät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8054D8-2461-4B81-9AB7-AE0C0433A8BB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Musterfakultät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8054D8-2461-4B81-9AB7-AE0C0433A8BB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Musterfakultät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91F27F-2AD1-4CD2-AA76-ED31A2730553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52475"/>
            <a:ext cx="4938713" cy="3705225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4875"/>
            <a:ext cx="4987925" cy="4465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1.png" descr="EUROFUSION PowerPoint MASTER DECKBLATT.png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648"/>
            <a:ext cx="9144000" cy="641908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Presentation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Name of presenter</a:t>
            </a:r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5" y="-457200"/>
            <a:ext cx="10763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95536" y="5691683"/>
            <a:ext cx="1295375" cy="905669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Logo of presenter</a:t>
            </a:r>
            <a:endParaRPr lang="en-GB" dirty="0"/>
          </a:p>
        </p:txBody>
      </p:sp>
      <p:sp>
        <p:nvSpPr>
          <p:cNvPr id="4" name="Rechteck 3"/>
          <p:cNvSpPr/>
          <p:nvPr userDrawn="1"/>
        </p:nvSpPr>
        <p:spPr>
          <a:xfrm>
            <a:off x="5652120" y="5805264"/>
            <a:ext cx="3168352" cy="874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22"/>
          <p:cNvGrpSpPr/>
          <p:nvPr userDrawn="1"/>
        </p:nvGrpSpPr>
        <p:grpSpPr>
          <a:xfrm>
            <a:off x="5292080" y="5805264"/>
            <a:ext cx="3610184" cy="648072"/>
            <a:chOff x="18230283" y="40396912"/>
            <a:chExt cx="9924896" cy="1781641"/>
          </a:xfrm>
        </p:grpSpPr>
        <p:sp>
          <p:nvSpPr>
            <p:cNvPr id="11" name="Rectangle 23"/>
            <p:cNvSpPr/>
            <p:nvPr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kern="1200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2" name="Picture 24" descr="EuropeanFlag-stars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4295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457200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+mn-lt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+mn-lt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+mn-lt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Winter School, Zermatt, CH | January 18, 2018| Page </a:t>
            </a:r>
            <a:fld id="{6A6D9FA1-99C7-4910-8E32-B85D378B0060}" type="slidenum">
              <a:rPr lang="en-GB" smtClean="0"/>
              <a:pPr algn="r"/>
              <a:t>‹Nr.›</a:t>
            </a:fld>
            <a:endParaRPr lang="en-GB" dirty="0"/>
          </a:p>
        </p:txBody>
      </p:sp>
      <p:pic>
        <p:nvPicPr>
          <p:cNvPr id="4" name="Picture 3" descr="EurofusionDis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16632"/>
            <a:ext cx="458197" cy="465708"/>
          </a:xfrm>
          <a:prstGeom prst="rect">
            <a:avLst/>
          </a:prstGeom>
        </p:spPr>
      </p:pic>
      <p:cxnSp>
        <p:nvCxnSpPr>
          <p:cNvPr id="7" name="Gerade Verbindung 6"/>
          <p:cNvCxnSpPr/>
          <p:nvPr userDrawn="1"/>
        </p:nvCxnSpPr>
        <p:spPr>
          <a:xfrm>
            <a:off x="467544" y="6525344"/>
            <a:ext cx="82350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975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+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336704" cy="45140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23850" y="1268289"/>
            <a:ext cx="8424863" cy="446276"/>
          </a:xfrm>
        </p:spPr>
        <p:txBody>
          <a:bodyPr>
            <a:spAutoFit/>
          </a:bodyPr>
          <a:lstStyle>
            <a:lvl1pPr>
              <a:defRPr sz="23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716463" y="5792633"/>
            <a:ext cx="4032000" cy="307777"/>
          </a:xfrm>
        </p:spPr>
        <p:txBody>
          <a:bodyPr wrap="square" anchor="t">
            <a:spAutoFit/>
          </a:bodyPr>
          <a:lstStyle>
            <a:lvl1pPr>
              <a:defRPr sz="1400" i="1">
                <a:solidFill>
                  <a:schemeClr val="accent2">
                    <a:lumMod val="50000"/>
                  </a:schemeClr>
                </a:solidFill>
              </a:defRPr>
            </a:lvl1pPr>
            <a:lvl2pPr algn="l">
              <a:buNone/>
              <a:defRPr sz="1800" baseline="0"/>
            </a:lvl2pPr>
          </a:lstStyle>
          <a:p>
            <a:pPr lvl="0"/>
            <a:r>
              <a:rPr lang="en-GB" dirty="0" smtClean="0"/>
              <a:t>Caption text</a:t>
            </a:r>
            <a:endParaRPr lang="en-US" dirty="0"/>
          </a:p>
        </p:txBody>
      </p:sp>
      <p:sp>
        <p:nvSpPr>
          <p:cNvPr id="13" name="Content Placeholder 10"/>
          <p:cNvSpPr>
            <a:spLocks noGrp="1"/>
          </p:cNvSpPr>
          <p:nvPr>
            <p:ph sz="quarter" idx="16"/>
          </p:nvPr>
        </p:nvSpPr>
        <p:spPr>
          <a:xfrm>
            <a:off x="323726" y="1916113"/>
            <a:ext cx="4032250" cy="1528624"/>
          </a:xfrm>
        </p:spPr>
        <p:txBody>
          <a:bodyPr>
            <a:spAutoFit/>
          </a:bodyPr>
          <a:lstStyle>
            <a:lvl1pPr indent="-180000"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7"/>
          </p:nvPr>
        </p:nvSpPr>
        <p:spPr>
          <a:xfrm>
            <a:off x="4716016" y="1916833"/>
            <a:ext cx="4032250" cy="1528624"/>
          </a:xfrm>
        </p:spPr>
        <p:txBody>
          <a:bodyPr>
            <a:spAutoFit/>
          </a:bodyPr>
          <a:lstStyle>
            <a:lvl1pPr indent="-180000"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323528" y="5805264"/>
            <a:ext cx="4032000" cy="307777"/>
          </a:xfrm>
        </p:spPr>
        <p:txBody>
          <a:bodyPr wrap="square" anchor="t">
            <a:spAutoFit/>
          </a:bodyPr>
          <a:lstStyle>
            <a:lvl1pPr>
              <a:defRPr sz="1400" i="1">
                <a:solidFill>
                  <a:schemeClr val="accent2">
                    <a:lumMod val="50000"/>
                  </a:schemeClr>
                </a:solidFill>
              </a:defRPr>
            </a:lvl1pPr>
            <a:lvl2pPr algn="l">
              <a:buNone/>
              <a:defRPr sz="1800" baseline="0"/>
            </a:lvl2pPr>
          </a:lstStyle>
          <a:p>
            <a:pPr lvl="0"/>
            <a:r>
              <a:rPr lang="en-GB" dirty="0" smtClean="0"/>
              <a:t>Caption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675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2800" y="6598800"/>
            <a:ext cx="7488832" cy="1878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OMF-466 kick-off meeting, Barcelona, 19 March 2014   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576064" cy="216024"/>
          </a:xfrm>
          <a:prstGeom prst="rect">
            <a:avLst/>
          </a:prstGeom>
        </p:spPr>
        <p:txBody>
          <a:bodyPr/>
          <a:lstStyle/>
          <a:p>
            <a:fld id="{0B55C215-7F9A-4AB7-8398-183B47447BC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23528" y="188640"/>
            <a:ext cx="6336704" cy="451406"/>
          </a:xfrm>
        </p:spPr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76200" algn="ctr" rotWithShape="0">
                    <a:prstClr val="black">
                      <a:alpha val="52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23850" y="1916832"/>
            <a:ext cx="8424863" cy="4249018"/>
          </a:xfrm>
        </p:spPr>
        <p:txBody>
          <a:bodyPr>
            <a:normAutofit/>
          </a:bodyPr>
          <a:lstStyle>
            <a:lvl1pPr indent="-180000">
              <a:buFont typeface="Arial" pitchFamily="34" charset="0"/>
              <a:buNone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3850" y="1268289"/>
            <a:ext cx="8424863" cy="446276"/>
          </a:xfrm>
          <a:ln w="6350">
            <a:noFill/>
          </a:ln>
        </p:spPr>
        <p:txBody>
          <a:bodyPr>
            <a:spAutoFit/>
          </a:bodyPr>
          <a:lstStyle>
            <a:lvl1pPr marL="0" indent="0">
              <a:defRPr sz="22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110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2800" y="6598800"/>
            <a:ext cx="7488832" cy="1878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OMF-466 kick-off meeting, Barcelona, 19 March 2014    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576064" cy="216024"/>
          </a:xfrm>
          <a:prstGeom prst="rect">
            <a:avLst/>
          </a:prstGeom>
        </p:spPr>
        <p:txBody>
          <a:bodyPr/>
          <a:lstStyle/>
          <a:p>
            <a:fld id="{0B55C215-7F9A-4AB7-8398-183B47447BC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23528" y="188640"/>
            <a:ext cx="6336704" cy="451406"/>
          </a:xfrm>
        </p:spPr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76200" algn="ctr" rotWithShape="0">
                    <a:prstClr val="black">
                      <a:alpha val="52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23850" y="1916832"/>
            <a:ext cx="8424863" cy="4249018"/>
          </a:xfrm>
        </p:spPr>
        <p:txBody>
          <a:bodyPr>
            <a:normAutofit/>
          </a:bodyPr>
          <a:lstStyle>
            <a:lvl1pPr indent="-180000">
              <a:buFont typeface="Arial" pitchFamily="34" charset="0"/>
              <a:buNone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3850" y="1268289"/>
            <a:ext cx="8424863" cy="446276"/>
          </a:xfrm>
          <a:ln w="6350">
            <a:noFill/>
          </a:ln>
        </p:spPr>
        <p:txBody>
          <a:bodyPr>
            <a:spAutoFit/>
          </a:bodyPr>
          <a:lstStyle>
            <a:lvl1pPr marL="0" indent="0">
              <a:defRPr sz="22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110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95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EB1851A-CFBC-47C7-80F8-04FF84B1759D}" type="datetimeFigureOut">
              <a:rPr lang="en-GB" smtClean="0"/>
              <a:pPr/>
              <a:t>18/01/2018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A6D9FA1-99C7-4910-8E32-B85D378B006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4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7" r:id="rId6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hyperlink" Target="https://github.com/McCadKIT/McCa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g"/><Relationship Id="rId5" Type="http://schemas.openxmlformats.org/officeDocument/2006/relationships/image" Target="../media/image61.png"/><Relationship Id="rId4" Type="http://schemas.openxmlformats.org/officeDocument/2006/relationships/image" Target="../media/image60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3" Type="http://schemas.openxmlformats.org/officeDocument/2006/relationships/image" Target="../media/image66.emf"/><Relationship Id="rId7" Type="http://schemas.openxmlformats.org/officeDocument/2006/relationships/image" Target="../media/image6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68.emf"/><Relationship Id="rId4" Type="http://schemas.openxmlformats.org/officeDocument/2006/relationships/image" Target="../media/image67.emf"/><Relationship Id="rId9" Type="http://schemas.openxmlformats.org/officeDocument/2006/relationships/image" Target="../media/image71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7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emf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17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r.kit.edu/img/gas_production_files.zip" TargetMode="Externa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1.bin"/><Relationship Id="rId10" Type="http://schemas.openxmlformats.org/officeDocument/2006/relationships/hyperlink" Target="https://www-nds.iaea.org/public/download-endf/DXS/SS-316_dpa-XS/ACE/" TargetMode="External"/><Relationship Id="rId4" Type="http://schemas.openxmlformats.org/officeDocument/2006/relationships/image" Target="../media/image17.png"/><Relationship Id="rId9" Type="http://schemas.openxmlformats.org/officeDocument/2006/relationships/hyperlink" Target="https://www-nds.iaea.org/public/download-endf/DXS/EUROFER_dpa-XS/ACE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7" Type="http://schemas.openxmlformats.org/officeDocument/2006/relationships/image" Target="../media/image112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jpe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7" Type="http://schemas.openxmlformats.org/officeDocument/2006/relationships/image" Target="../media/image112.jpeg"/><Relationship Id="rId2" Type="http://schemas.openxmlformats.org/officeDocument/2006/relationships/image" Target="../media/image12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image" Target="../media/image131.wmf"/><Relationship Id="rId4" Type="http://schemas.openxmlformats.org/officeDocument/2006/relationships/image" Target="../media/image130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8.png"/><Relationship Id="rId4" Type="http://schemas.openxmlformats.org/officeDocument/2006/relationships/image" Target="../media/image14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492896"/>
            <a:ext cx="8496944" cy="1296144"/>
          </a:xfrm>
        </p:spPr>
        <p:txBody>
          <a:bodyPr/>
          <a:lstStyle/>
          <a:p>
            <a:pPr>
              <a:lnSpc>
                <a:spcPts val="3600"/>
              </a:lnSpc>
            </a:pPr>
            <a:r>
              <a:rPr lang="en-GB" sz="4000" dirty="0" smtClean="0"/>
              <a:t>Fusion, </a:t>
            </a:r>
            <a:r>
              <a:rPr lang="en-GB" sz="4000" dirty="0" err="1" smtClean="0"/>
              <a:t>Neutronics</a:t>
            </a:r>
            <a:r>
              <a:rPr lang="en-GB" sz="4000" dirty="0" smtClean="0"/>
              <a:t> and Nuclear Data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221088"/>
            <a:ext cx="8064896" cy="936104"/>
          </a:xfrm>
        </p:spPr>
        <p:txBody>
          <a:bodyPr>
            <a:noAutofit/>
          </a:bodyPr>
          <a:lstStyle/>
          <a:p>
            <a:r>
              <a:rPr lang="en-GB" sz="2800" dirty="0" smtClean="0"/>
              <a:t>U. Fischer, KIT</a:t>
            </a:r>
          </a:p>
          <a:p>
            <a:r>
              <a:rPr lang="en-GB" sz="2800" dirty="0" smtClean="0"/>
              <a:t>Co-ordinator  PPPT </a:t>
            </a:r>
            <a:r>
              <a:rPr lang="en-GB" sz="2800" dirty="0" err="1" smtClean="0"/>
              <a:t>Neutronics</a:t>
            </a:r>
            <a:r>
              <a:rPr lang="en-GB" sz="2800" dirty="0" smtClean="0"/>
              <a:t> &amp; Nuclear Data</a:t>
            </a:r>
            <a:endParaRPr lang="en-GB" sz="2800" dirty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594040"/>
            <a:ext cx="1224136" cy="571264"/>
          </a:xfrm>
          <a:prstGeom prst="rect">
            <a:avLst/>
          </a:prstGeom>
        </p:spPr>
      </p:pic>
      <p:pic>
        <p:nvPicPr>
          <p:cNvPr id="22" name="Picture 8" descr="CCF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101" y="5949280"/>
            <a:ext cx="1156772" cy="38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735" y="5517232"/>
            <a:ext cx="575121" cy="57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165304"/>
            <a:ext cx="648072" cy="648072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662683"/>
            <a:ext cx="754228" cy="358605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3" y="6215588"/>
            <a:ext cx="525780" cy="52578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55313"/>
            <a:ext cx="1152128" cy="48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02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543800" cy="457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EU Fusion Roadmap – once again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764704"/>
            <a:ext cx="8517632" cy="489654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b="1" dirty="0" smtClean="0"/>
              <a:t>European Fusion Roadmap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altLang="en-US" dirty="0">
                <a:cs typeface="Times New Roman" pitchFamily="18" charset="0"/>
              </a:rPr>
              <a:t>Realization of fusion as energy source for electricity by 2050 </a:t>
            </a:r>
            <a:endParaRPr lang="en-US" altLang="en-US" dirty="0" smtClean="0">
              <a:cs typeface="Times New Roman" pitchFamily="18" charset="0"/>
            </a:endParaRPr>
          </a:p>
          <a:p>
            <a:pPr lvl="2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altLang="en-US" sz="2000" i="1" dirty="0" smtClean="0">
                <a:cs typeface="Times New Roman" pitchFamily="18" charset="0"/>
              </a:rPr>
              <a:t> Fusion </a:t>
            </a:r>
            <a:r>
              <a:rPr lang="en-US" altLang="en-US" sz="2000" i="1" dirty="0">
                <a:cs typeface="Times New Roman" pitchFamily="18" charset="0"/>
              </a:rPr>
              <a:t>Power </a:t>
            </a:r>
            <a:r>
              <a:rPr lang="en-US" altLang="en-US" sz="2000" i="1" dirty="0" smtClean="0">
                <a:cs typeface="Times New Roman" pitchFamily="18" charset="0"/>
              </a:rPr>
              <a:t>Plant (FPP) providing </a:t>
            </a:r>
            <a:r>
              <a:rPr lang="en-US" altLang="en-US" sz="2000" i="1" dirty="0">
                <a:cs typeface="Times New Roman" pitchFamily="18" charset="0"/>
              </a:rPr>
              <a:t>electricity to the </a:t>
            </a:r>
            <a:r>
              <a:rPr lang="en-US" altLang="en-US" sz="2000" i="1" dirty="0" smtClean="0">
                <a:cs typeface="Times New Roman" pitchFamily="18" charset="0"/>
              </a:rPr>
              <a:t>grid</a:t>
            </a:r>
            <a:r>
              <a:rPr lang="en-US" sz="2000" dirty="0" smtClean="0"/>
              <a:t> 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“Horizon 2020” research framework </a:t>
            </a:r>
            <a:r>
              <a:rPr lang="en-US" b="1" dirty="0" err="1" smtClean="0"/>
              <a:t>programme</a:t>
            </a:r>
            <a:endParaRPr lang="en-US" b="1" dirty="0" smtClean="0"/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dirty="0" smtClean="0">
                <a:cs typeface="Times New Roman" pitchFamily="18" charset="0"/>
              </a:rPr>
              <a:t>Conceptual </a:t>
            </a:r>
            <a:r>
              <a:rPr lang="en-US" dirty="0">
                <a:cs typeface="Times New Roman" pitchFamily="18" charset="0"/>
              </a:rPr>
              <a:t>design of a fusion power demonstration </a:t>
            </a:r>
            <a:r>
              <a:rPr lang="en-US" dirty="0" smtClean="0">
                <a:cs typeface="Times New Roman" pitchFamily="18" charset="0"/>
              </a:rPr>
              <a:t>plant (DEMO)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b="1" dirty="0" smtClean="0">
                <a:cs typeface="Times New Roman" pitchFamily="18" charset="0"/>
              </a:rPr>
              <a:t>Power Plant Physics and Technology (PPPT)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programme</a:t>
            </a:r>
            <a:r>
              <a:rPr lang="en-US" dirty="0" smtClean="0">
                <a:cs typeface="Times New Roman" pitchFamily="18" charset="0"/>
              </a:rPr>
              <a:t> conducted by  </a:t>
            </a:r>
            <a:r>
              <a:rPr lang="en-US" b="1" dirty="0" err="1" smtClean="0">
                <a:cs typeface="Times New Roman" pitchFamily="18" charset="0"/>
              </a:rPr>
              <a:t>EUROfusion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Consortium for the Development of Fusion Energy</a:t>
            </a:r>
            <a:endParaRPr lang="en-US" b="1" baseline="30000" dirty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spcBef>
                <a:spcPts val="1200"/>
              </a:spcBef>
            </a:pPr>
            <a:r>
              <a:rPr lang="en-US" b="1" dirty="0" smtClean="0"/>
              <a:t>DEMO power plant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dirty="0" smtClean="0">
                <a:cs typeface="Times New Roman" pitchFamily="18" charset="0"/>
              </a:rPr>
              <a:t>Conceived as single </a:t>
            </a:r>
            <a:r>
              <a:rPr lang="en-US" dirty="0">
                <a:cs typeface="Times New Roman" pitchFamily="18" charset="0"/>
              </a:rPr>
              <a:t>step between ITER and </a:t>
            </a:r>
            <a:r>
              <a:rPr lang="en-US" dirty="0" smtClean="0">
                <a:cs typeface="Times New Roman" pitchFamily="18" charset="0"/>
              </a:rPr>
              <a:t>commercial FPP 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dirty="0" smtClean="0">
                <a:cs typeface="Times New Roman" pitchFamily="18" charset="0"/>
              </a:rPr>
              <a:t>Demonstrate </a:t>
            </a:r>
            <a:r>
              <a:rPr lang="en-US" b="1" i="1" dirty="0" smtClean="0"/>
              <a:t>tritium </a:t>
            </a:r>
            <a:r>
              <a:rPr lang="en-US" i="1" dirty="0" smtClean="0"/>
              <a:t>breeding capability, production of </a:t>
            </a:r>
            <a:r>
              <a:rPr lang="en-US" b="1" i="1" dirty="0" smtClean="0"/>
              <a:t>net electricity</a:t>
            </a:r>
            <a:r>
              <a:rPr lang="en-US" i="1" dirty="0" smtClean="0"/>
              <a:t>, all </a:t>
            </a:r>
            <a:r>
              <a:rPr lang="en-US" b="1" i="1" dirty="0" smtClean="0"/>
              <a:t>technologies</a:t>
            </a:r>
            <a:r>
              <a:rPr lang="en-US" i="1" dirty="0" smtClean="0"/>
              <a:t> required for </a:t>
            </a:r>
            <a:r>
              <a:rPr lang="en-US" i="1" dirty="0"/>
              <a:t>the construction of </a:t>
            </a:r>
            <a:r>
              <a:rPr lang="en-US" i="1" dirty="0" smtClean="0"/>
              <a:t>commercial FPP</a:t>
            </a:r>
          </a:p>
          <a:p>
            <a:pPr>
              <a:spcBef>
                <a:spcPts val="600"/>
              </a:spcBef>
            </a:pPr>
            <a:r>
              <a:rPr lang="en-US" b="1" dirty="0"/>
              <a:t>D-Li neutron source IFMIF-DONES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dirty="0">
                <a:cs typeface="Times New Roman" pitchFamily="18" charset="0"/>
              </a:rPr>
              <a:t>Provide material irradiation data required for the construction of DEMO  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b="1" i="1" dirty="0">
                <a:solidFill>
                  <a:schemeClr val="tx2"/>
                </a:solidFill>
              </a:rPr>
              <a:t> </a:t>
            </a:r>
            <a:r>
              <a:rPr lang="en-US" sz="2000" b="1" i="1" dirty="0" smtClean="0">
                <a:solidFill>
                  <a:schemeClr val="tx2"/>
                </a:solidFill>
              </a:rPr>
              <a:t>Implemented in PPPT projects including design activities &amp; supporting R&amp;D</a:t>
            </a:r>
            <a:r>
              <a:rPr lang="en-US" sz="2000" i="1" dirty="0" smtClean="0">
                <a:solidFill>
                  <a:schemeClr val="tx2"/>
                </a:solidFill>
              </a:rPr>
              <a:t> </a:t>
            </a: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40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543800" cy="457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PPPT projects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2840" y="836712"/>
            <a:ext cx="8517632" cy="4176464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n-US" b="1" dirty="0"/>
              <a:t>PMI </a:t>
            </a:r>
            <a:r>
              <a:rPr lang="en-US" b="1" dirty="0" smtClean="0"/>
              <a:t>–System </a:t>
            </a:r>
            <a:r>
              <a:rPr lang="en-US" b="1" dirty="0"/>
              <a:t>Engineering, Design </a:t>
            </a:r>
            <a:r>
              <a:rPr lang="en-US" b="1" dirty="0" smtClean="0"/>
              <a:t>and </a:t>
            </a:r>
            <a:r>
              <a:rPr lang="en-US" b="1" dirty="0"/>
              <a:t>Physics Integration</a:t>
            </a:r>
          </a:p>
          <a:p>
            <a:pPr>
              <a:spcBef>
                <a:spcPts val="800"/>
              </a:spcBef>
            </a:pPr>
            <a:r>
              <a:rPr lang="en-US" b="1" dirty="0" smtClean="0"/>
              <a:t>BB – Breeder Blanket </a:t>
            </a:r>
          </a:p>
          <a:p>
            <a:pPr>
              <a:spcBef>
                <a:spcPts val="800"/>
              </a:spcBef>
            </a:pPr>
            <a:r>
              <a:rPr lang="en-US" b="1" dirty="0" smtClean="0"/>
              <a:t>SAE – Safety and Environment</a:t>
            </a:r>
            <a:r>
              <a:rPr lang="en-US" dirty="0" smtClean="0"/>
              <a:t> 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MAT – Materials</a:t>
            </a:r>
          </a:p>
          <a:p>
            <a:pPr>
              <a:spcBef>
                <a:spcPts val="800"/>
              </a:spcBef>
            </a:pPr>
            <a:r>
              <a:rPr lang="en-US" dirty="0" smtClean="0"/>
              <a:t>DC </a:t>
            </a:r>
            <a:r>
              <a:rPr lang="en-US" dirty="0"/>
              <a:t>– </a:t>
            </a:r>
            <a:r>
              <a:rPr lang="en-US" dirty="0" smtClean="0"/>
              <a:t> Diagnostic and Control</a:t>
            </a:r>
          </a:p>
          <a:p>
            <a:pPr>
              <a:spcBef>
                <a:spcPts val="800"/>
              </a:spcBef>
            </a:pPr>
            <a:r>
              <a:rPr lang="en-US" dirty="0" smtClean="0"/>
              <a:t>DIV – </a:t>
            </a:r>
            <a:r>
              <a:rPr lang="en-US" dirty="0" err="1" smtClean="0"/>
              <a:t>Divertor</a:t>
            </a:r>
            <a:endParaRPr lang="en-US" dirty="0" smtClean="0"/>
          </a:p>
          <a:p>
            <a:pPr>
              <a:spcBef>
                <a:spcPts val="800"/>
              </a:spcBef>
            </a:pPr>
            <a:r>
              <a:rPr lang="en-US" dirty="0" smtClean="0"/>
              <a:t>RM – Remote Handling</a:t>
            </a:r>
          </a:p>
          <a:p>
            <a:pPr>
              <a:spcBef>
                <a:spcPts val="800"/>
              </a:spcBef>
            </a:pPr>
            <a:r>
              <a:rPr lang="en-US" b="1" dirty="0" smtClean="0"/>
              <a:t>ENS – Early Neutron </a:t>
            </a:r>
            <a:r>
              <a:rPr lang="en-US" b="1" dirty="0" smtClean="0"/>
              <a:t>Source (“IFMIF – DONES”)</a:t>
            </a:r>
            <a:endParaRPr lang="en-US" b="1" dirty="0" smtClean="0"/>
          </a:p>
          <a:p>
            <a:pPr>
              <a:spcBef>
                <a:spcPts val="800"/>
              </a:spcBef>
            </a:pPr>
            <a:r>
              <a:rPr lang="en-US" dirty="0" smtClean="0"/>
              <a:t>S2 – </a:t>
            </a:r>
            <a:r>
              <a:rPr lang="en-US" dirty="0" err="1" smtClean="0"/>
              <a:t>Stellarator</a:t>
            </a:r>
            <a:r>
              <a:rPr lang="en-US" dirty="0" smtClean="0"/>
              <a:t> Engineering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i="1" u="sng" dirty="0" err="1" smtClean="0">
                <a:solidFill>
                  <a:schemeClr val="tx2"/>
                </a:solidFill>
              </a:rPr>
              <a:t>Neutronics</a:t>
            </a:r>
            <a:r>
              <a:rPr lang="en-US" sz="2000" b="1" i="1" u="sng" dirty="0" smtClean="0">
                <a:solidFill>
                  <a:schemeClr val="tx2"/>
                </a:solidFill>
              </a:rPr>
              <a:t> serves all these projects: </a:t>
            </a:r>
          </a:p>
          <a:p>
            <a:pPr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sz="2000" b="1" i="1" dirty="0" smtClean="0">
                <a:solidFill>
                  <a:schemeClr val="tx2"/>
                </a:solidFill>
              </a:rPr>
              <a:t>Provides data required for nuclear design of plant, systems &amp; components</a:t>
            </a:r>
          </a:p>
          <a:p>
            <a:pPr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sz="2000" b="1" i="1" dirty="0" smtClean="0">
                <a:solidFill>
                  <a:schemeClr val="tx2"/>
                </a:solidFill>
              </a:rPr>
              <a:t>Evaluate &amp; proof nuclear performance incl. licensing &amp; safety related issues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704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0" t="7118" r="27543" b="1395"/>
          <a:stretch/>
        </p:blipFill>
        <p:spPr>
          <a:xfrm>
            <a:off x="251520" y="1052736"/>
            <a:ext cx="4464496" cy="4540166"/>
          </a:xfrm>
          <a:prstGeom prst="rect">
            <a:avLst/>
          </a:prstGeom>
        </p:spPr>
      </p:pic>
      <p:sp>
        <p:nvSpPr>
          <p:cNvPr id="11" name="Titel 1"/>
          <p:cNvSpPr txBox="1">
            <a:spLocks/>
          </p:cNvSpPr>
          <p:nvPr/>
        </p:nvSpPr>
        <p:spPr>
          <a:xfrm>
            <a:off x="251520" y="163488"/>
            <a:ext cx="7776864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atin typeface="+mn-lt"/>
              </a:rPr>
              <a:t>DEMO 2015 Baseline </a:t>
            </a:r>
            <a:endParaRPr lang="en-US" dirty="0">
              <a:latin typeface="+mn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932040" y="83671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ea typeface="Calibri"/>
                <a:cs typeface="Times New Roman"/>
              </a:rPr>
              <a:t>“EU DEMO1   2015” </a:t>
            </a:r>
            <a:endParaRPr lang="en-GB" sz="24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711750"/>
              </p:ext>
            </p:extLst>
          </p:nvPr>
        </p:nvGraphicFramePr>
        <p:xfrm>
          <a:off x="5004048" y="1412776"/>
          <a:ext cx="3744416" cy="386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152128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Main reactor parameters</a:t>
                      </a:r>
                      <a:endParaRPr lang="en-GB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No. of TF coils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18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Major radius [m]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9.072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Minor radius [m]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2.927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Aspect</a:t>
                      </a:r>
                      <a:r>
                        <a:rPr lang="en-GB" sz="1600" baseline="0" dirty="0" smtClean="0"/>
                        <a:t> ratio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3.1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Plasma elongation, </a:t>
                      </a: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/>
                        </a:rPr>
                        <a:t></a:t>
                      </a:r>
                      <a:r>
                        <a:rPr kumimoji="0" lang="en-GB" sz="1600" u="none" strike="noStrike" cap="none" normalizeH="0" baseline="-25000" dirty="0" smtClean="0">
                          <a:ln>
                            <a:noFill/>
                          </a:ln>
                          <a:effectLst/>
                          <a:sym typeface="Symbol"/>
                        </a:rPr>
                        <a:t>95</a:t>
                      </a: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1.59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Plasma </a:t>
                      </a:r>
                      <a:r>
                        <a:rPr lang="en-GB" sz="1600" dirty="0" err="1" smtClean="0"/>
                        <a:t>triangularitry</a:t>
                      </a:r>
                      <a:r>
                        <a:rPr lang="en-GB" sz="1600" dirty="0" smtClean="0"/>
                        <a:t>, </a:t>
                      </a: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/>
                        </a:rPr>
                        <a:t></a:t>
                      </a:r>
                      <a:r>
                        <a:rPr kumimoji="0" lang="en-GB" sz="1600" u="none" strike="noStrike" cap="none" normalizeH="0" baseline="-25000" dirty="0" smtClean="0">
                          <a:ln>
                            <a:noFill/>
                          </a:ln>
                          <a:effectLst/>
                          <a:sym typeface="Symbol"/>
                        </a:rPr>
                        <a:t>95</a:t>
                      </a:r>
                      <a:endParaRPr kumimoji="0" lang="en-GB" sz="1600" u="none" strike="noStrike" cap="none" normalizeH="0" baseline="-2500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0.33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neutron wall loading [MW/m</a:t>
                      </a:r>
                      <a:r>
                        <a:rPr kumimoji="0" lang="en-GB" sz="16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1.05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Fusion power [MW]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2037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Net electric</a:t>
                      </a:r>
                      <a:r>
                        <a:rPr lang="en-GB" sz="1600" baseline="0" dirty="0" smtClean="0"/>
                        <a:t> power [MW]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500</a:t>
                      </a:r>
                      <a:endParaRPr lang="en-GB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4932040" y="57332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spcBef>
                <a:spcPts val="1200"/>
              </a:spcBef>
            </a:pPr>
            <a:r>
              <a:rPr lang="en-US" i="1" dirty="0" smtClean="0">
                <a:sym typeface="Symbol"/>
              </a:rPr>
              <a:t>   New DEMO design  </a:t>
            </a:r>
            <a:r>
              <a:rPr lang="en-US" i="1" dirty="0" smtClean="0">
                <a:sym typeface="Symbol"/>
              </a:rPr>
              <a:t>underway </a:t>
            </a:r>
            <a:r>
              <a:rPr lang="en-US" i="1" dirty="0" smtClean="0">
                <a:sym typeface="Symbol"/>
              </a:rPr>
              <a:t>!</a:t>
            </a:r>
            <a:endParaRPr lang="en-GB" i="1" dirty="0"/>
          </a:p>
        </p:txBody>
      </p:sp>
      <p:sp>
        <p:nvSpPr>
          <p:cNvPr id="16" name="Textfeld 15"/>
          <p:cNvSpPr txBox="1"/>
          <p:nvPr/>
        </p:nvSpPr>
        <p:spPr>
          <a:xfrm>
            <a:off x="395536" y="5704026"/>
            <a:ext cx="3240360" cy="605294"/>
          </a:xfrm>
          <a:prstGeom prst="rect">
            <a:avLst/>
          </a:prstGeom>
          <a:noFill/>
          <a:ln w="15875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  <a:defRPr/>
            </a:pPr>
            <a:r>
              <a:rPr lang="de-DE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de-DE" sz="2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Configuration</a:t>
            </a:r>
            <a:r>
              <a:rPr lang="de-DE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 Management Model</a:t>
            </a:r>
            <a:endParaRPr lang="de-DE" sz="20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83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63488"/>
            <a:ext cx="7543800" cy="457200"/>
          </a:xfrm>
        </p:spPr>
        <p:txBody>
          <a:bodyPr/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Neutronics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- Issues &amp; nuclear responses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836712"/>
            <a:ext cx="8712968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 smtClean="0"/>
              <a:t>Tritium breeding capability </a:t>
            </a:r>
          </a:p>
          <a:p>
            <a:pPr marL="1200150" lvl="2" indent="-3429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dirty="0" smtClean="0">
                <a:sym typeface="Symbol"/>
              </a:rPr>
              <a:t>Tritium Breeding Ratio (TBR);  net TBR ≥ 1.0</a:t>
            </a:r>
          </a:p>
          <a:p>
            <a:pPr marL="1657350" lvl="3" indent="-342900">
              <a:spcBef>
                <a:spcPts val="0"/>
              </a:spcBef>
              <a:buFont typeface="Symbol" panose="05050102010706020507" pitchFamily="18" charset="2"/>
              <a:buChar char="Þ"/>
            </a:pPr>
            <a:r>
              <a:rPr lang="en-US" sz="1800" i="1" dirty="0" smtClean="0">
                <a:sym typeface="Symbol"/>
              </a:rPr>
              <a:t>To be evaluated, optimized and proven</a:t>
            </a:r>
            <a:endParaRPr lang="en-US" sz="1800" i="1" dirty="0" smtClean="0"/>
          </a:p>
          <a:p>
            <a:pPr>
              <a:spcBef>
                <a:spcPts val="600"/>
              </a:spcBef>
            </a:pPr>
            <a:r>
              <a:rPr lang="en-US" sz="2000" b="1" dirty="0" smtClean="0"/>
              <a:t>Nuclear power generation</a:t>
            </a:r>
          </a:p>
          <a:p>
            <a:pPr marL="1257300" lvl="5" indent="-3429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sz="1800" dirty="0" smtClean="0">
                <a:latin typeface="+mj-lt"/>
                <a:sym typeface="Symbol"/>
              </a:rPr>
              <a:t>Total power produced in nuclear reactions, spatial distributions</a:t>
            </a:r>
          </a:p>
          <a:p>
            <a:pPr marL="1714500" lvl="6" indent="-342900">
              <a:spcBef>
                <a:spcPts val="0"/>
              </a:spcBef>
              <a:buFont typeface="Symbol" panose="05050102010706020507" pitchFamily="18" charset="2"/>
              <a:buChar char="Þ"/>
            </a:pPr>
            <a:r>
              <a:rPr lang="en-US" sz="1800" i="1" dirty="0" smtClean="0">
                <a:latin typeface="+mj-lt"/>
                <a:sym typeface="Symbol"/>
              </a:rPr>
              <a:t>Reponses to be provided</a:t>
            </a:r>
            <a:endParaRPr lang="en-US" sz="1800" i="1" dirty="0"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en-US" sz="1800" b="1" dirty="0" smtClean="0"/>
              <a:t>Shielding performance</a:t>
            </a:r>
          </a:p>
          <a:p>
            <a:pPr marL="1256400" lvl="7" indent="-3429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sz="1800" dirty="0" smtClean="0">
                <a:latin typeface="+mj-lt"/>
                <a:sym typeface="Symbol"/>
              </a:rPr>
              <a:t>Radiation loads to superconducting magnets, structural and sensitive components/elements</a:t>
            </a:r>
          </a:p>
          <a:p>
            <a:pPr marL="1713600" lvl="8" indent="-342900">
              <a:spcBef>
                <a:spcPts val="0"/>
              </a:spcBef>
              <a:buFont typeface="Symbol" panose="05050102010706020507" pitchFamily="18" charset="2"/>
              <a:buChar char="Þ"/>
            </a:pPr>
            <a:r>
              <a:rPr lang="en-US" sz="1800" i="1" dirty="0" smtClean="0">
                <a:latin typeface="+mj-lt"/>
                <a:sym typeface="Symbol"/>
              </a:rPr>
              <a:t>To be evaluated, optimized and proven</a:t>
            </a:r>
            <a:r>
              <a:rPr lang="en-US" sz="1800" dirty="0" smtClean="0">
                <a:latin typeface="+mj-lt"/>
                <a:sym typeface="Symbol"/>
              </a:rPr>
              <a:t> </a:t>
            </a:r>
            <a:endParaRPr lang="en-US" sz="1800" b="1" dirty="0" smtClean="0"/>
          </a:p>
          <a:p>
            <a:pPr>
              <a:spcBef>
                <a:spcPts val="600"/>
              </a:spcBef>
            </a:pPr>
            <a:r>
              <a:rPr lang="en-US" sz="2000" b="1" dirty="0" smtClean="0"/>
              <a:t>Irradiation effects: Activation, transmutation, decay radiation</a:t>
            </a:r>
          </a:p>
          <a:p>
            <a:pPr marL="1256400" lvl="7" indent="-3429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sz="1800" dirty="0" smtClean="0">
                <a:sym typeface="Symbol"/>
              </a:rPr>
              <a:t>Activity &amp; nuclide inventories, decay heat, radiation damage to materials/components, radiation doses to materials &amp; personnel</a:t>
            </a:r>
            <a:endParaRPr lang="en-US" sz="1800" dirty="0">
              <a:sym typeface="Symbol"/>
            </a:endParaRPr>
          </a:p>
          <a:p>
            <a:pPr marL="1713600" lvl="8" indent="-34290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sz="1800" i="1" dirty="0">
                <a:sym typeface="Symbol"/>
              </a:rPr>
              <a:t>To be </a:t>
            </a:r>
            <a:r>
              <a:rPr lang="en-US" sz="1800" i="1" dirty="0" smtClean="0">
                <a:sym typeface="Symbol"/>
              </a:rPr>
              <a:t>evaluated &amp; minimized – for  operation, maintenance, safety, decommissioning and waste management  </a:t>
            </a:r>
            <a:endParaRPr lang="en-US" sz="1800" b="1" dirty="0"/>
          </a:p>
          <a:p>
            <a:pPr marL="342900" lvl="1" indent="-34290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b="1" i="1" dirty="0">
                <a:solidFill>
                  <a:schemeClr val="tx2">
                    <a:lumMod val="75000"/>
                  </a:schemeClr>
                </a:solidFill>
              </a:rPr>
              <a:t>Suitable computational approaches, tools and data 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needed to </a:t>
            </a:r>
            <a:r>
              <a:rPr lang="en-US" b="1" i="1" dirty="0">
                <a:solidFill>
                  <a:schemeClr val="tx2">
                    <a:lumMod val="75000"/>
                  </a:schemeClr>
                </a:solidFill>
              </a:rPr>
              <a:t>provide the required response data </a:t>
            </a:r>
            <a:r>
              <a:rPr lang="en-US" b="1" i="1" u="sng" dirty="0">
                <a:solidFill>
                  <a:schemeClr val="tx2">
                    <a:lumMod val="75000"/>
                  </a:schemeClr>
                </a:solidFill>
              </a:rPr>
              <a:t>with sufficient </a:t>
            </a:r>
            <a:r>
              <a:rPr lang="en-US" b="1" i="1" u="sng" dirty="0" smtClean="0">
                <a:solidFill>
                  <a:schemeClr val="tx2">
                    <a:lumMod val="75000"/>
                  </a:schemeClr>
                </a:solidFill>
              </a:rPr>
              <a:t>accuracy.</a:t>
            </a:r>
            <a:endParaRPr lang="en-US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137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7543800" cy="5334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75749" tIns="37874" rIns="75749" bIns="37874"/>
          <a:lstStyle/>
          <a:p>
            <a:pPr>
              <a:defRPr/>
            </a:pPr>
            <a:r>
              <a:rPr lang="en-GB" alt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IFMIF Intense Neutron Source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3784915"/>
            <a:ext cx="3704492" cy="2236373"/>
          </a:xfrm>
          <a:ln w="635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lIns="75749" tIns="37874" rIns="75749" bIns="37874"/>
          <a:lstStyle/>
          <a:p>
            <a:pPr marL="350838" indent="-350838" defTabSz="1160463">
              <a:lnSpc>
                <a:spcPct val="90000"/>
              </a:lnSpc>
            </a:pPr>
            <a:r>
              <a:rPr lang="en-GB" altLang="de-DE" sz="1800" dirty="0" smtClean="0"/>
              <a:t>Deuteron beams:</a:t>
            </a:r>
          </a:p>
          <a:p>
            <a:pPr marL="762000" lvl="1" indent="-293688" defTabSz="1160463">
              <a:lnSpc>
                <a:spcPct val="90000"/>
              </a:lnSpc>
            </a:pPr>
            <a:r>
              <a:rPr lang="en-GB" altLang="de-DE" sz="1600" dirty="0" smtClean="0"/>
              <a:t>2 x 125 mA</a:t>
            </a:r>
          </a:p>
          <a:p>
            <a:pPr marL="762000" lvl="1" indent="-293688" defTabSz="1160463">
              <a:lnSpc>
                <a:spcPct val="90000"/>
              </a:lnSpc>
            </a:pPr>
            <a:r>
              <a:rPr lang="en-GB" altLang="de-DE" sz="1600" dirty="0" smtClean="0"/>
              <a:t>E</a:t>
            </a:r>
            <a:r>
              <a:rPr lang="en-GB" altLang="de-DE" sz="1600" baseline="-25000" dirty="0" smtClean="0"/>
              <a:t>d</a:t>
            </a:r>
            <a:r>
              <a:rPr lang="en-GB" altLang="de-DE" sz="1600" dirty="0" smtClean="0"/>
              <a:t> = 40 MeV </a:t>
            </a:r>
          </a:p>
          <a:p>
            <a:pPr marL="350838" indent="-350838" algn="just" defTabSz="1160463">
              <a:lnSpc>
                <a:spcPct val="130000"/>
              </a:lnSpc>
            </a:pPr>
            <a:r>
              <a:rPr lang="en-GB" altLang="de-DE" sz="1800" dirty="0" smtClean="0">
                <a:sym typeface="Symbol" pitchFamily="18" charset="2"/>
              </a:rPr>
              <a:t>Neutron production:</a:t>
            </a:r>
          </a:p>
          <a:p>
            <a:pPr marL="762000" lvl="1" indent="-293688" algn="just" defTabSz="1160463">
              <a:lnSpc>
                <a:spcPct val="120000"/>
              </a:lnSpc>
            </a:pPr>
            <a:r>
              <a:rPr lang="en-GB" altLang="de-DE" sz="1600" dirty="0" smtClean="0">
                <a:sym typeface="Symbol" pitchFamily="18" charset="2"/>
              </a:rPr>
              <a:t> </a:t>
            </a:r>
            <a:r>
              <a:rPr lang="en-GB" altLang="de-DE" sz="1600" dirty="0" smtClean="0"/>
              <a:t>1.1 </a:t>
            </a:r>
            <a:r>
              <a:rPr lang="en-GB" altLang="de-DE" sz="1600" dirty="0" smtClean="0">
                <a:sym typeface="Symbol" pitchFamily="18" charset="2"/>
              </a:rPr>
              <a:t> </a:t>
            </a:r>
            <a:r>
              <a:rPr lang="en-GB" altLang="de-DE" sz="1600" dirty="0" smtClean="0"/>
              <a:t>10</a:t>
            </a:r>
            <a:r>
              <a:rPr lang="en-GB" altLang="de-DE" sz="1600" baseline="30000" dirty="0" smtClean="0"/>
              <a:t>17 </a:t>
            </a:r>
            <a:r>
              <a:rPr lang="en-GB" altLang="de-DE" sz="1600" dirty="0" smtClean="0"/>
              <a:t>s </a:t>
            </a:r>
            <a:r>
              <a:rPr lang="en-GB" altLang="de-DE" sz="1600" baseline="30000" dirty="0" smtClean="0"/>
              <a:t>-</a:t>
            </a:r>
            <a:r>
              <a:rPr lang="en-GB" altLang="de-DE" sz="1600" baseline="30000" dirty="0" smtClean="0">
                <a:latin typeface="Arial" pitchFamily="34" charset="0"/>
              </a:rPr>
              <a:t>1</a:t>
            </a:r>
          </a:p>
          <a:p>
            <a:pPr marL="762000" lvl="1" indent="-293688" algn="just" defTabSz="1160463">
              <a:lnSpc>
                <a:spcPct val="120000"/>
              </a:lnSpc>
            </a:pPr>
            <a:r>
              <a:rPr lang="en-US" sz="1400" i="1" kern="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Max. neutron flux density (at back plate): 1.2 × 10</a:t>
            </a:r>
            <a:r>
              <a:rPr lang="en-US" sz="1400" i="1" kern="0" baseline="300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15 </a:t>
            </a:r>
            <a:r>
              <a:rPr lang="en-US" sz="1400" i="1" kern="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cm</a:t>
            </a:r>
            <a:r>
              <a:rPr lang="en-US" sz="1400" i="1" kern="0" baseline="300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-2</a:t>
            </a:r>
            <a:r>
              <a:rPr lang="en-US" sz="1400" i="1" kern="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1400" i="1" kern="0" baseline="30000" dirty="0" smtClean="0">
                <a:solidFill>
                  <a:prstClr val="black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-1</a:t>
            </a:r>
            <a:endParaRPr lang="en-GB" altLang="de-DE" sz="1400" baseline="30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62000" lvl="1" indent="-293688" algn="just" defTabSz="1160463">
              <a:lnSpc>
                <a:spcPct val="120000"/>
              </a:lnSpc>
            </a:pPr>
            <a:endParaRPr lang="en-GB" altLang="de-DE" sz="1600" dirty="0" smtClean="0"/>
          </a:p>
          <a:p>
            <a:pPr marL="350838" indent="-350838" algn="just" defTabSz="1160463">
              <a:lnSpc>
                <a:spcPct val="90000"/>
              </a:lnSpc>
              <a:buFontTx/>
              <a:buNone/>
            </a:pPr>
            <a:endParaRPr lang="en-GB" altLang="de-DE" sz="1800" dirty="0" smtClean="0"/>
          </a:p>
        </p:txBody>
      </p:sp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017" y="3140968"/>
            <a:ext cx="509550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840742"/>
            <a:ext cx="8460432" cy="25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34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7504" y="1224329"/>
            <a:ext cx="4017304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u="sng" dirty="0" smtClean="0"/>
              <a:t>D</a:t>
            </a:r>
            <a:r>
              <a:rPr lang="en-GB" sz="2000" b="1" dirty="0" smtClean="0"/>
              <a:t>emo </a:t>
            </a:r>
            <a:r>
              <a:rPr lang="en-GB" sz="2000" b="1" u="sng" dirty="0" smtClean="0"/>
              <a:t>O</a:t>
            </a:r>
            <a:r>
              <a:rPr lang="en-GB" sz="2000" b="1" dirty="0" smtClean="0"/>
              <a:t>riented </a:t>
            </a:r>
            <a:r>
              <a:rPr lang="en-GB" sz="2000" b="1" u="sng" dirty="0" smtClean="0"/>
              <a:t>Ne</a:t>
            </a:r>
            <a:r>
              <a:rPr lang="en-GB" sz="2000" b="1" dirty="0" smtClean="0"/>
              <a:t>utron </a:t>
            </a:r>
            <a:r>
              <a:rPr lang="en-GB" sz="2000" b="1" u="sng" dirty="0" smtClean="0"/>
              <a:t>S</a:t>
            </a:r>
            <a:r>
              <a:rPr lang="en-GB" sz="2000" b="1" dirty="0" smtClean="0"/>
              <a:t>ource</a:t>
            </a:r>
          </a:p>
          <a:p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Utilizes one </a:t>
            </a:r>
            <a:r>
              <a:rPr lang="en-GB" dirty="0"/>
              <a:t>full IFMIF accelerator with a deuteron beam </a:t>
            </a:r>
            <a:r>
              <a:rPr lang="en-GB" dirty="0" smtClean="0"/>
              <a:t>(125 mA, 40 MeV) </a:t>
            </a:r>
            <a:r>
              <a:rPr lang="en-GB" dirty="0"/>
              <a:t>producing half the neutron intensity of IFMIF. 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Allows </a:t>
            </a:r>
            <a:r>
              <a:rPr lang="en-GB" dirty="0"/>
              <a:t>upgrading DONES at a later stage to the full IFMIF performance with a second accelerator</a:t>
            </a:r>
            <a:r>
              <a:rPr lang="en-GB" dirty="0" smtClean="0"/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Lithium </a:t>
            </a:r>
            <a:r>
              <a:rPr lang="en-GB" dirty="0"/>
              <a:t>target, Test Cell and HFTM of DONES and IFMIF are identical while other irradiation modules are not considered in DONES. </a:t>
            </a: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No hot cell, no Post Irradiation Examination (PIE) facility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230279" y="163488"/>
            <a:ext cx="6222041" cy="4572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75749" tIns="37874" rIns="75749" bIns="37874"/>
          <a:lstStyle/>
          <a:p>
            <a:pPr>
              <a:defRPr/>
            </a:pPr>
            <a:r>
              <a:rPr lang="en-GB" alt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IFMIF-DONES Neutron </a:t>
            </a:r>
            <a:r>
              <a:rPr lang="en-GB" alt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Source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51" b="14175"/>
          <a:stretch/>
        </p:blipFill>
        <p:spPr bwMode="auto">
          <a:xfrm>
            <a:off x="3814733" y="836712"/>
            <a:ext cx="5365779" cy="220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457" y="3236703"/>
            <a:ext cx="2713807" cy="3288641"/>
          </a:xfrm>
        </p:spPr>
      </p:pic>
      <p:pic>
        <p:nvPicPr>
          <p:cNvPr id="7" name="Picture 3" descr="image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764704"/>
            <a:ext cx="1440160" cy="782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21" t="10132" b="18984"/>
          <a:stretch/>
        </p:blipFill>
        <p:spPr bwMode="auto">
          <a:xfrm>
            <a:off x="7127634" y="3286856"/>
            <a:ext cx="1764846" cy="3022464"/>
          </a:xfrm>
          <a:prstGeom prst="rect">
            <a:avLst/>
          </a:prstGeom>
          <a:noFill/>
        </p:spPr>
      </p:pic>
      <p:sp>
        <p:nvSpPr>
          <p:cNvPr id="2" name="Textfeld 1"/>
          <p:cNvSpPr txBox="1"/>
          <p:nvPr/>
        </p:nvSpPr>
        <p:spPr>
          <a:xfrm>
            <a:off x="4211960" y="299695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 Test Cell (TTC)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7020272" y="2854677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Flux Test Module (HFTM)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4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467544" y="851803"/>
            <a:ext cx="835292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u="sng" dirty="0" smtClean="0"/>
              <a:t>Major </a:t>
            </a:r>
            <a:r>
              <a:rPr lang="en-GB" sz="2000" b="1" u="sng" dirty="0" err="1" smtClean="0"/>
              <a:t>neutronics</a:t>
            </a:r>
            <a:r>
              <a:rPr lang="en-GB" sz="2000" b="1" u="sng" dirty="0" smtClean="0"/>
              <a:t> issues/tasks</a:t>
            </a:r>
          </a:p>
          <a:p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D-Li neutron source producing neutrons up to 55 MeV – </a:t>
            </a:r>
            <a:r>
              <a:rPr lang="en-GB" dirty="0" err="1" smtClean="0"/>
              <a:t>McDeLicious</a:t>
            </a:r>
            <a:r>
              <a:rPr lang="en-GB" dirty="0" smtClean="0"/>
              <a:t> approach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Nuclear performance of HFTM irradiation module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i="1" dirty="0" smtClean="0"/>
              <a:t>Neutron/photon flux distribution &amp; spectra 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i="1" dirty="0" smtClean="0"/>
              <a:t>Nuclear heating in HFTM  container &amp; specimens (</a:t>
            </a:r>
            <a:r>
              <a:rPr lang="en-GB" i="1" dirty="0" err="1" smtClean="0"/>
              <a:t>Eurofer</a:t>
            </a:r>
            <a:r>
              <a:rPr lang="en-GB" i="1" dirty="0" smtClean="0"/>
              <a:t> steel)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i="1" dirty="0" smtClean="0"/>
              <a:t>Radiation damage &amp; gas production in specimens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Target &amp; Test Cell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i="1" dirty="0" smtClean="0"/>
              <a:t>Nuclear design of Li target assembly, Li loop with quench tank, Test Cell with steel liner, concrete walls &amp; plugs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i="1" dirty="0" smtClean="0"/>
              <a:t>Issues: nuclear heating (cooling), activation, radiation doses in/around TTC &amp; Li loop during operation &amp; maintenance </a:t>
            </a:r>
            <a:r>
              <a:rPr lang="en-GB" i="1" dirty="0" smtClean="0">
                <a:sym typeface="Symbol"/>
              </a:rPr>
              <a:t> </a:t>
            </a:r>
            <a:r>
              <a:rPr lang="en-GB" i="1" dirty="0" smtClean="0"/>
              <a:t>radiation maps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Accelerator Facility (AF)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i="1" dirty="0" smtClean="0"/>
              <a:t>Radiation during operation due to deuteron beam losses and subsequent activation of  AF components </a:t>
            </a:r>
            <a:r>
              <a:rPr lang="en-GB" i="1" dirty="0" smtClean="0">
                <a:sym typeface="Symbol"/>
              </a:rPr>
              <a:t> </a:t>
            </a:r>
            <a:r>
              <a:rPr lang="en-GB" i="1" dirty="0" smtClean="0"/>
              <a:t>deuteron transport (MCUNED code) &amp; interaction with AF materials (activation, neutron generation) </a:t>
            </a:r>
          </a:p>
          <a:p>
            <a:pPr marL="742950" lvl="1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i="1" dirty="0" smtClean="0"/>
              <a:t>Back streaming neutron radiation, shield design &amp; optimization, beam dump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230279" y="163488"/>
            <a:ext cx="6222041" cy="457200"/>
          </a:xfrm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75749" tIns="37874" rIns="75749" bIns="37874"/>
          <a:lstStyle/>
          <a:p>
            <a:pPr>
              <a:defRPr/>
            </a:pPr>
            <a:r>
              <a:rPr lang="en-GB" alt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IFMIF-DONES Neutron </a:t>
            </a:r>
            <a:r>
              <a:rPr lang="en-GB" alt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Source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183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38164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What is fusion ?</a:t>
            </a:r>
          </a:p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EU fusion roadmap</a:t>
            </a:r>
            <a:endParaRPr lang="en-US" sz="28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800" b="1" dirty="0" err="1"/>
              <a:t>Neutronics</a:t>
            </a:r>
            <a:r>
              <a:rPr lang="en-US" sz="2800" b="1" dirty="0"/>
              <a:t> simulations in fusion technology</a:t>
            </a:r>
          </a:p>
          <a:p>
            <a:pPr>
              <a:spcBef>
                <a:spcPts val="18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Nuclear data for fusion applications</a:t>
            </a:r>
          </a:p>
          <a:p>
            <a:pPr>
              <a:spcBef>
                <a:spcPts val="18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Nuclear data in the PPPT </a:t>
            </a:r>
            <a:r>
              <a:rPr lang="en-US" sz="2800" b="1" dirty="0" err="1" smtClean="0">
                <a:solidFill>
                  <a:schemeClr val="bg1">
                    <a:lumMod val="75000"/>
                  </a:schemeClr>
                </a:solidFill>
              </a:rPr>
              <a:t>programme</a:t>
            </a:r>
            <a:endParaRPr lang="en-US" sz="28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u="sng" dirty="0" smtClean="0">
                <a:solidFill>
                  <a:schemeClr val="bg1">
                    <a:lumMod val="75000"/>
                  </a:schemeClr>
                </a:solidFill>
              </a:rPr>
              <a:t>Addendum: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DEMO nuclear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analyses -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examples</a:t>
            </a:r>
            <a:endParaRPr lang="en-US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476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36004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n-US" dirty="0" err="1" smtClean="0">
                <a:latin typeface="+mj-lt"/>
              </a:rPr>
              <a:t>Neutronics</a:t>
            </a:r>
            <a:r>
              <a:rPr lang="en-US" dirty="0" smtClean="0">
                <a:latin typeface="+mj-lt"/>
              </a:rPr>
              <a:t> simulations in Fusion Technology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endParaRPr lang="en-US" dirty="0"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2840" y="764704"/>
            <a:ext cx="8517632" cy="568863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b="1" dirty="0" smtClean="0"/>
              <a:t>Neutron (and photon) transport simulations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GB" dirty="0" smtClean="0">
                <a:cs typeface="Times New Roman" pitchFamily="18" charset="0"/>
              </a:rPr>
              <a:t>Basis </a:t>
            </a:r>
            <a:r>
              <a:rPr lang="en-GB" dirty="0">
                <a:cs typeface="Times New Roman" pitchFamily="18" charset="0"/>
              </a:rPr>
              <a:t>for providing </a:t>
            </a:r>
            <a:r>
              <a:rPr lang="en-GB" dirty="0" smtClean="0">
                <a:cs typeface="Times New Roman" pitchFamily="18" charset="0"/>
              </a:rPr>
              <a:t>all </a:t>
            </a:r>
            <a:r>
              <a:rPr lang="en-GB" b="1" dirty="0" smtClean="0">
                <a:cs typeface="Times New Roman" pitchFamily="18" charset="0"/>
              </a:rPr>
              <a:t>nuclear responses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>
                <a:cs typeface="Times New Roman" pitchFamily="18" charset="0"/>
              </a:rPr>
              <a:t>needed for the </a:t>
            </a:r>
            <a:r>
              <a:rPr lang="en-GB" dirty="0" smtClean="0">
                <a:cs typeface="Times New Roman" pitchFamily="18" charset="0"/>
              </a:rPr>
              <a:t>design </a:t>
            </a:r>
            <a:r>
              <a:rPr lang="en-GB" dirty="0">
                <a:cs typeface="Times New Roman" pitchFamily="18" charset="0"/>
              </a:rPr>
              <a:t>and </a:t>
            </a:r>
            <a:r>
              <a:rPr lang="en-GB" dirty="0" smtClean="0">
                <a:cs typeface="Times New Roman" pitchFamily="18" charset="0"/>
              </a:rPr>
              <a:t>performance </a:t>
            </a:r>
            <a:r>
              <a:rPr lang="en-GB" dirty="0">
                <a:cs typeface="Times New Roman" pitchFamily="18" charset="0"/>
              </a:rPr>
              <a:t>evaluation of </a:t>
            </a:r>
            <a:r>
              <a:rPr lang="en-GB" dirty="0" smtClean="0">
                <a:cs typeface="Times New Roman" pitchFamily="18" charset="0"/>
              </a:rPr>
              <a:t>FT </a:t>
            </a:r>
            <a:r>
              <a:rPr lang="en-GB" dirty="0">
                <a:cs typeface="Times New Roman" pitchFamily="18" charset="0"/>
              </a:rPr>
              <a:t>facilities</a:t>
            </a:r>
            <a:r>
              <a:rPr lang="en-GB" dirty="0" smtClean="0">
                <a:cs typeface="Times New Roman" pitchFamily="18" charset="0"/>
              </a:rPr>
              <a:t>.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GB" dirty="0"/>
              <a:t>Suitable computational approaches, tools and data </a:t>
            </a:r>
            <a:r>
              <a:rPr lang="en-GB" dirty="0" smtClean="0"/>
              <a:t>required: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Method/tool </a:t>
            </a:r>
            <a:r>
              <a:rPr lang="en-GB" dirty="0"/>
              <a:t>for </a:t>
            </a:r>
            <a:r>
              <a:rPr lang="en-GB" dirty="0" smtClean="0"/>
              <a:t>simulation </a:t>
            </a:r>
            <a:r>
              <a:rPr lang="en-GB" dirty="0"/>
              <a:t>of neutron transport in complex 3D </a:t>
            </a:r>
            <a:r>
              <a:rPr lang="en-GB" dirty="0" smtClean="0"/>
              <a:t>geometry</a:t>
            </a:r>
          </a:p>
          <a:p>
            <a:pPr lvl="2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GB" i="1" dirty="0" smtClean="0"/>
              <a:t> Monte </a:t>
            </a:r>
            <a:r>
              <a:rPr lang="en-GB" i="1" dirty="0"/>
              <a:t>Carlo (MC) particle </a:t>
            </a:r>
            <a:r>
              <a:rPr lang="en-GB" i="1" dirty="0" smtClean="0"/>
              <a:t>transport technique (MCNP, TRIPOLI, etc.)</a:t>
            </a:r>
          </a:p>
          <a:p>
            <a:pPr lvl="2">
              <a:spcBef>
                <a:spcPts val="300"/>
              </a:spcBef>
            </a:pPr>
            <a:r>
              <a:rPr lang="en-GB" b="1" u="sng" dirty="0"/>
              <a:t>Nuclear </a:t>
            </a:r>
            <a:r>
              <a:rPr lang="en-GB" b="1" u="sng" dirty="0" smtClean="0"/>
              <a:t>cross-section </a:t>
            </a:r>
            <a:r>
              <a:rPr lang="en-GB" b="1" u="sng" dirty="0"/>
              <a:t>data </a:t>
            </a:r>
            <a:r>
              <a:rPr lang="en-GB" dirty="0"/>
              <a:t>to describe the nuclear interaction processes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Coupled activation and radiation transport calculations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dirty="0" smtClean="0">
                <a:cs typeface="Times New Roman" pitchFamily="18" charset="0"/>
              </a:rPr>
              <a:t>Basis for  assessment of activity inventories and radiation fields after shut-down as required for safety, licensing, waste management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dirty="0" smtClean="0">
                <a:cs typeface="Times New Roman" pitchFamily="18" charset="0"/>
              </a:rPr>
              <a:t>Computational approaches/tools and required:</a:t>
            </a:r>
          </a:p>
          <a:p>
            <a:pPr lvl="2">
              <a:spcBef>
                <a:spcPts val="600"/>
              </a:spcBef>
            </a:pPr>
            <a:r>
              <a:rPr lang="en-US" dirty="0" smtClean="0">
                <a:cs typeface="Times New Roman" pitchFamily="18" charset="0"/>
              </a:rPr>
              <a:t>Nuclide inventory calculation with coupling to particle transport</a:t>
            </a:r>
          </a:p>
          <a:p>
            <a:pPr lvl="2">
              <a:spcBef>
                <a:spcPts val="600"/>
              </a:spcBef>
            </a:pPr>
            <a:r>
              <a:rPr lang="en-US" dirty="0" smtClean="0">
                <a:cs typeface="Times New Roman" pitchFamily="18" charset="0"/>
              </a:rPr>
              <a:t>Large amount of neutron induced </a:t>
            </a:r>
            <a:r>
              <a:rPr lang="en-US" b="1" u="sng" dirty="0" smtClean="0">
                <a:cs typeface="Times New Roman" pitchFamily="18" charset="0"/>
              </a:rPr>
              <a:t>activation cross-section data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sz="2000" b="1" i="1" dirty="0" err="1" smtClean="0">
                <a:solidFill>
                  <a:schemeClr val="tx2"/>
                </a:solidFill>
              </a:rPr>
              <a:t>Neutronics</a:t>
            </a:r>
            <a:r>
              <a:rPr lang="en-US" sz="2000" b="1" i="1" dirty="0" smtClean="0">
                <a:solidFill>
                  <a:schemeClr val="tx2"/>
                </a:solidFill>
              </a:rPr>
              <a:t> simulations rely on variety and multitude of nuclear cross-section data (“nuclear data”) - and their quality !</a:t>
            </a:r>
            <a:endParaRPr lang="en-US" sz="2000" b="1" i="1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016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96" y="163488"/>
            <a:ext cx="7543800" cy="457200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Neutronics</a:t>
            </a:r>
            <a:r>
              <a:rPr lang="en-US" dirty="0" smtClean="0">
                <a:latin typeface="+mj-lt"/>
              </a:rPr>
              <a:t> Simulation Approach in FT</a:t>
            </a:r>
            <a:endParaRPr lang="en-US" dirty="0">
              <a:latin typeface="+mj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5496" y="4335487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IFMIF-DONES neutron source</a:t>
            </a:r>
            <a:endParaRPr lang="en-GB" sz="2000" b="1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0" t="7118" r="27543" b="1395"/>
          <a:stretch/>
        </p:blipFill>
        <p:spPr>
          <a:xfrm>
            <a:off x="323528" y="1736201"/>
            <a:ext cx="2160240" cy="2196855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4" t="9306" r="33627" b="10395"/>
          <a:stretch/>
        </p:blipFill>
        <p:spPr>
          <a:xfrm>
            <a:off x="6228184" y="1364601"/>
            <a:ext cx="1224136" cy="1744125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18"/>
          <a:stretch/>
        </p:blipFill>
        <p:spPr>
          <a:xfrm>
            <a:off x="3419872" y="1628800"/>
            <a:ext cx="1820502" cy="2304256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1" r="27139"/>
          <a:stretch/>
        </p:blipFill>
        <p:spPr>
          <a:xfrm>
            <a:off x="7577870" y="1340768"/>
            <a:ext cx="1314609" cy="176795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300192" y="3023374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Nuclear heating</a:t>
            </a:r>
            <a:endParaRPr lang="en-GB" sz="1100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7596335" y="3023374"/>
            <a:ext cx="1512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Decay gamma source</a:t>
            </a:r>
            <a:endParaRPr lang="en-GB" sz="1100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5778598" y="3265820"/>
            <a:ext cx="340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Tritium breeding, nuclear heating, activation &amp; transmutation, radiation doses, …</a:t>
            </a:r>
            <a:endParaRPr lang="en-GB" sz="1400" i="1" dirty="0"/>
          </a:p>
        </p:txBody>
      </p:sp>
      <p:pic>
        <p:nvPicPr>
          <p:cNvPr id="28" name="Picture 2" descr="building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9" b="10899"/>
          <a:stretch/>
        </p:blipFill>
        <p:spPr bwMode="auto">
          <a:xfrm>
            <a:off x="-36512" y="4779412"/>
            <a:ext cx="3303089" cy="14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225" y="3959478"/>
            <a:ext cx="1418369" cy="1656184"/>
          </a:xfrm>
          <a:prstGeom prst="rect">
            <a:avLst/>
          </a:prstGeom>
        </p:spPr>
      </p:pic>
      <p:pic>
        <p:nvPicPr>
          <p:cNvPr id="30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6"/>
          <a:stretch/>
        </p:blipFill>
        <p:spPr>
          <a:xfrm>
            <a:off x="5857875" y="3959478"/>
            <a:ext cx="1606711" cy="1634517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7740352" y="5615662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Nuclear heating</a:t>
            </a:r>
            <a:endParaRPr lang="en-GB" sz="1100" b="1" dirty="0"/>
          </a:p>
        </p:txBody>
      </p:sp>
      <p:sp>
        <p:nvSpPr>
          <p:cNvPr id="32" name="Textfeld 31"/>
          <p:cNvSpPr txBox="1"/>
          <p:nvPr/>
        </p:nvSpPr>
        <p:spPr>
          <a:xfrm>
            <a:off x="6156176" y="5615662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Neutron flux</a:t>
            </a:r>
            <a:endParaRPr lang="en-GB" sz="1100" b="1" dirty="0"/>
          </a:p>
        </p:txBody>
      </p:sp>
      <p:sp>
        <p:nvSpPr>
          <p:cNvPr id="33" name="Textfeld 32"/>
          <p:cNvSpPr txBox="1"/>
          <p:nvPr/>
        </p:nvSpPr>
        <p:spPr>
          <a:xfrm>
            <a:off x="5778598" y="5858108"/>
            <a:ext cx="340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Displacement damage, gas production, nuclear heating, radiation doses, …</a:t>
            </a:r>
            <a:endParaRPr lang="en-GB" sz="1400" i="1" dirty="0"/>
          </a:p>
        </p:txBody>
      </p:sp>
      <p:sp>
        <p:nvSpPr>
          <p:cNvPr id="34" name="Textfeld 33"/>
          <p:cNvSpPr txBox="1"/>
          <p:nvPr/>
        </p:nvSpPr>
        <p:spPr>
          <a:xfrm>
            <a:off x="1619672" y="144471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DEMO</a:t>
            </a:r>
            <a:endParaRPr lang="en-GB" sz="2000" b="1" dirty="0"/>
          </a:p>
        </p:txBody>
      </p:sp>
      <p:grpSp>
        <p:nvGrpSpPr>
          <p:cNvPr id="35" name="Group 19"/>
          <p:cNvGrpSpPr>
            <a:grpSpLocks noChangeAspect="1"/>
          </p:cNvGrpSpPr>
          <p:nvPr/>
        </p:nvGrpSpPr>
        <p:grpSpPr>
          <a:xfrm>
            <a:off x="3419872" y="4304445"/>
            <a:ext cx="2028924" cy="1860859"/>
            <a:chOff x="4992378" y="3951203"/>
            <a:chExt cx="2675965" cy="2454302"/>
          </a:xfrm>
        </p:grpSpPr>
        <p:sp>
          <p:nvSpPr>
            <p:cNvPr id="36" name="Rectangle 17"/>
            <p:cNvSpPr/>
            <p:nvPr/>
          </p:nvSpPr>
          <p:spPr>
            <a:xfrm>
              <a:off x="4992378" y="3951203"/>
              <a:ext cx="2542955" cy="2454302"/>
            </a:xfrm>
            <a:prstGeom prst="rect">
              <a:avLst/>
            </a:prstGeom>
            <a:solidFill>
              <a:srgbClr val="0E25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18"/>
            <p:cNvPicPr/>
            <p:nvPr/>
          </p:nvPicPr>
          <p:blipFill rotWithShape="1">
            <a:blip r:embed="rId9" cstate="print">
              <a:clrChange>
                <a:clrFrom>
                  <a:srgbClr val="FEFE00"/>
                </a:clrFrom>
                <a:clrTo>
                  <a:srgbClr val="FEFE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8" t="-1025" r="-1781" b="10932"/>
            <a:stretch/>
          </p:blipFill>
          <p:spPr>
            <a:xfrm>
              <a:off x="4992378" y="3956430"/>
              <a:ext cx="2675965" cy="2449075"/>
            </a:xfrm>
            <a:prstGeom prst="rect">
              <a:avLst/>
            </a:prstGeom>
          </p:spPr>
        </p:pic>
      </p:grpSp>
      <p:grpSp>
        <p:nvGrpSpPr>
          <p:cNvPr id="45" name="Gruppieren 44"/>
          <p:cNvGrpSpPr/>
          <p:nvPr/>
        </p:nvGrpSpPr>
        <p:grpSpPr>
          <a:xfrm>
            <a:off x="3059832" y="689695"/>
            <a:ext cx="2592288" cy="795089"/>
            <a:chOff x="2987824" y="620688"/>
            <a:chExt cx="2592288" cy="795089"/>
          </a:xfrm>
        </p:grpSpPr>
        <p:sp>
          <p:nvSpPr>
            <p:cNvPr id="14" name="Textfeld 13"/>
            <p:cNvSpPr txBox="1"/>
            <p:nvPr/>
          </p:nvSpPr>
          <p:spPr>
            <a:xfrm>
              <a:off x="2987824" y="620688"/>
              <a:ext cx="2592288" cy="795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err="1" smtClean="0"/>
                <a:t>Neutronics</a:t>
              </a:r>
              <a:endParaRPr lang="en-GB" sz="2400" b="1" dirty="0" smtClean="0"/>
            </a:p>
            <a:p>
              <a:pPr algn="ctr">
                <a:lnSpc>
                  <a:spcPts val="2600"/>
                </a:lnSpc>
              </a:pPr>
              <a:r>
                <a:rPr lang="en-GB" sz="2400" b="1" dirty="0" smtClean="0"/>
                <a:t> simulation</a:t>
              </a:r>
              <a:endParaRPr lang="en-GB" sz="2400" b="1" dirty="0"/>
            </a:p>
          </p:txBody>
        </p:sp>
        <p:sp>
          <p:nvSpPr>
            <p:cNvPr id="40" name="Flussdiagramm: Alternativer Prozess 39"/>
            <p:cNvSpPr/>
            <p:nvPr/>
          </p:nvSpPr>
          <p:spPr>
            <a:xfrm>
              <a:off x="3313548" y="666212"/>
              <a:ext cx="1906524" cy="746564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107504" y="826161"/>
            <a:ext cx="2160240" cy="514607"/>
            <a:chOff x="107504" y="764704"/>
            <a:chExt cx="2160240" cy="514607"/>
          </a:xfrm>
        </p:grpSpPr>
        <p:sp>
          <p:nvSpPr>
            <p:cNvPr id="7" name="Textfeld 6"/>
            <p:cNvSpPr txBox="1"/>
            <p:nvPr/>
          </p:nvSpPr>
          <p:spPr>
            <a:xfrm>
              <a:off x="107504" y="764704"/>
              <a:ext cx="216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/>
                <a:t>Facility design</a:t>
              </a:r>
              <a:endParaRPr lang="en-GB" sz="2400" b="1" dirty="0"/>
            </a:p>
          </p:txBody>
        </p:sp>
        <p:sp>
          <p:nvSpPr>
            <p:cNvPr id="41" name="Flussdiagramm: Alternativer Prozess 40"/>
            <p:cNvSpPr/>
            <p:nvPr/>
          </p:nvSpPr>
          <p:spPr>
            <a:xfrm>
              <a:off x="107504" y="764704"/>
              <a:ext cx="1906524" cy="514607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6372200" y="864000"/>
            <a:ext cx="2664296" cy="461665"/>
            <a:chOff x="6300192" y="735087"/>
            <a:chExt cx="2664296" cy="461665"/>
          </a:xfrm>
        </p:grpSpPr>
        <p:sp>
          <p:nvSpPr>
            <p:cNvPr id="15" name="Textfeld 14"/>
            <p:cNvSpPr txBox="1"/>
            <p:nvPr/>
          </p:nvSpPr>
          <p:spPr>
            <a:xfrm>
              <a:off x="6300192" y="735087"/>
              <a:ext cx="26642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/>
                <a:t>Nuclear responses</a:t>
              </a:r>
              <a:endParaRPr lang="en-GB" sz="2400" b="1" dirty="0"/>
            </a:p>
          </p:txBody>
        </p:sp>
        <p:sp>
          <p:nvSpPr>
            <p:cNvPr id="42" name="Flussdiagramm: Alternativer Prozess 41"/>
            <p:cNvSpPr/>
            <p:nvPr/>
          </p:nvSpPr>
          <p:spPr>
            <a:xfrm>
              <a:off x="6300192" y="764704"/>
              <a:ext cx="2520280" cy="402835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Eingekerbter Pfeil nach rechts 42"/>
          <p:cNvSpPr/>
          <p:nvPr/>
        </p:nvSpPr>
        <p:spPr>
          <a:xfrm>
            <a:off x="2231740" y="912977"/>
            <a:ext cx="972108" cy="35578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Eingekerbter Pfeil nach rechts 43"/>
          <p:cNvSpPr/>
          <p:nvPr/>
        </p:nvSpPr>
        <p:spPr>
          <a:xfrm>
            <a:off x="5400092" y="912977"/>
            <a:ext cx="900100" cy="35578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686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543800" cy="457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Outline</a:t>
            </a:r>
            <a:endParaRPr lang="en-US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89654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b="1" dirty="0" smtClean="0"/>
              <a:t>What is fusion ?</a:t>
            </a:r>
          </a:p>
          <a:p>
            <a:pPr>
              <a:spcBef>
                <a:spcPts val="1200"/>
              </a:spcBef>
            </a:pPr>
            <a:r>
              <a:rPr lang="en-US" sz="2800" b="1" dirty="0" smtClean="0"/>
              <a:t>EU fusion roadmap</a:t>
            </a:r>
            <a:endParaRPr lang="en-US" sz="2800" b="1" dirty="0" smtClean="0"/>
          </a:p>
          <a:p>
            <a:pPr>
              <a:spcBef>
                <a:spcPts val="1200"/>
              </a:spcBef>
            </a:pPr>
            <a:r>
              <a:rPr lang="en-US" sz="2800" b="1" dirty="0" err="1" smtClean="0"/>
              <a:t>Neutronics</a:t>
            </a:r>
            <a:r>
              <a:rPr lang="en-US" sz="2800" b="1" dirty="0" smtClean="0"/>
              <a:t> </a:t>
            </a:r>
            <a:r>
              <a:rPr lang="en-US" sz="2800" b="1" dirty="0" smtClean="0"/>
              <a:t>simulations in fusion technology</a:t>
            </a: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b="1" dirty="0" smtClean="0"/>
              <a:t>Nuclear data for fusion applications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US" sz="2400" dirty="0" smtClean="0"/>
              <a:t>Transport simulations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US" sz="2400" dirty="0" smtClean="0"/>
              <a:t>Activation &amp; transmutation</a:t>
            </a:r>
          </a:p>
          <a:p>
            <a:pPr>
              <a:spcBef>
                <a:spcPts val="1200"/>
              </a:spcBef>
            </a:pPr>
            <a:r>
              <a:rPr lang="en-US" sz="2800" b="1" dirty="0" smtClean="0"/>
              <a:t>Nuclear data in the PPPT </a:t>
            </a:r>
            <a:r>
              <a:rPr lang="en-US" sz="2800" b="1" dirty="0" err="1" smtClean="0"/>
              <a:t>programme</a:t>
            </a:r>
            <a:endParaRPr lang="en-US" sz="2800" b="1" dirty="0" smtClean="0"/>
          </a:p>
          <a:p>
            <a:pPr>
              <a:spcBef>
                <a:spcPts val="1200"/>
              </a:spcBef>
            </a:pPr>
            <a:r>
              <a:rPr lang="en-US" sz="2800" b="1" dirty="0" smtClean="0"/>
              <a:t>Summary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u="sng" dirty="0"/>
              <a:t>Addendum: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2800" b="1" dirty="0"/>
              <a:t>DEMO nuclear analyses - examples</a:t>
            </a:r>
          </a:p>
          <a:p>
            <a:pPr marL="0" indent="0">
              <a:spcBef>
                <a:spcPts val="1200"/>
              </a:spcBef>
              <a:buNone/>
            </a:pPr>
            <a:endParaRPr lang="en-US" sz="2800" b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513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4544" y="163488"/>
            <a:ext cx="7543800" cy="457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Faithful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neutronics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calculations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4695" y="764704"/>
            <a:ext cx="8712968" cy="259228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dirty="0" smtClean="0"/>
              <a:t>Suitable </a:t>
            </a:r>
            <a:r>
              <a:rPr lang="en-GB" dirty="0"/>
              <a:t>method for </a:t>
            </a:r>
            <a:r>
              <a:rPr lang="en-GB" dirty="0" smtClean="0"/>
              <a:t>simulation </a:t>
            </a:r>
            <a:r>
              <a:rPr lang="en-GB" dirty="0"/>
              <a:t>of neutron transport in complex 3D </a:t>
            </a:r>
            <a:r>
              <a:rPr lang="en-GB" dirty="0" smtClean="0"/>
              <a:t>geometries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High </a:t>
            </a:r>
            <a:r>
              <a:rPr lang="en-GB" dirty="0"/>
              <a:t>quality nuclear cross-section data to describe the nuclear interaction </a:t>
            </a:r>
            <a:r>
              <a:rPr lang="en-GB" dirty="0" smtClean="0"/>
              <a:t>processes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Simulation </a:t>
            </a:r>
            <a:r>
              <a:rPr lang="en-GB" dirty="0"/>
              <a:t>models which replicate the real geometry without severe </a:t>
            </a:r>
            <a:r>
              <a:rPr lang="en-GB" dirty="0" smtClean="0"/>
              <a:t>restrictions</a:t>
            </a:r>
            <a:endParaRPr lang="en-US" b="1" dirty="0" smtClean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949274" y="3645024"/>
            <a:ext cx="2015214" cy="2664296"/>
            <a:chOff x="3708" y="1513"/>
            <a:chExt cx="1803" cy="2008"/>
          </a:xfrm>
        </p:grpSpPr>
        <p:sp>
          <p:nvSpPr>
            <p:cNvPr id="5" name="Rectangle 7" descr="25%"/>
            <p:cNvSpPr>
              <a:spLocks noChangeArrowheads="1"/>
            </p:cNvSpPr>
            <p:nvPr/>
          </p:nvSpPr>
          <p:spPr bwMode="auto">
            <a:xfrm>
              <a:off x="4105" y="1513"/>
              <a:ext cx="1104" cy="1872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3708" y="2561"/>
              <a:ext cx="1440" cy="960"/>
              <a:chOff x="3984" y="2352"/>
              <a:chExt cx="1440" cy="960"/>
            </a:xfrm>
          </p:grpSpPr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4032" y="2352"/>
                <a:ext cx="1392" cy="912"/>
              </a:xfrm>
              <a:custGeom>
                <a:avLst/>
                <a:gdLst>
                  <a:gd name="T0" fmla="*/ 0 w 1392"/>
                  <a:gd name="T1" fmla="*/ 336 h 912"/>
                  <a:gd name="T2" fmla="*/ 480 w 1392"/>
                  <a:gd name="T3" fmla="*/ 480 h 912"/>
                  <a:gd name="T4" fmla="*/ 432 w 1392"/>
                  <a:gd name="T5" fmla="*/ 672 h 912"/>
                  <a:gd name="T6" fmla="*/ 672 w 1392"/>
                  <a:gd name="T7" fmla="*/ 384 h 912"/>
                  <a:gd name="T8" fmla="*/ 1008 w 1392"/>
                  <a:gd name="T9" fmla="*/ 432 h 912"/>
                  <a:gd name="T10" fmla="*/ 912 w 1392"/>
                  <a:gd name="T11" fmla="*/ 0 h 912"/>
                  <a:gd name="T12" fmla="*/ 1152 w 1392"/>
                  <a:gd name="T13" fmla="*/ 336 h 912"/>
                  <a:gd name="T14" fmla="*/ 1104 w 1392"/>
                  <a:gd name="T15" fmla="*/ 576 h 912"/>
                  <a:gd name="T16" fmla="*/ 1200 w 1392"/>
                  <a:gd name="T17" fmla="*/ 576 h 912"/>
                  <a:gd name="T18" fmla="*/ 1392 w 1392"/>
                  <a:gd name="T19" fmla="*/ 384 h 912"/>
                  <a:gd name="T20" fmla="*/ 1296 w 1392"/>
                  <a:gd name="T21" fmla="*/ 624 h 912"/>
                  <a:gd name="T22" fmla="*/ 1056 w 1392"/>
                  <a:gd name="T23" fmla="*/ 720 h 912"/>
                  <a:gd name="T24" fmla="*/ 1296 w 1392"/>
                  <a:gd name="T25" fmla="*/ 912 h 9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392" h="912">
                    <a:moveTo>
                      <a:pt x="0" y="336"/>
                    </a:moveTo>
                    <a:lnTo>
                      <a:pt x="480" y="480"/>
                    </a:lnTo>
                    <a:lnTo>
                      <a:pt x="432" y="672"/>
                    </a:lnTo>
                    <a:lnTo>
                      <a:pt x="672" y="384"/>
                    </a:lnTo>
                    <a:lnTo>
                      <a:pt x="1008" y="432"/>
                    </a:lnTo>
                    <a:lnTo>
                      <a:pt x="912" y="0"/>
                    </a:lnTo>
                    <a:lnTo>
                      <a:pt x="1152" y="336"/>
                    </a:lnTo>
                    <a:lnTo>
                      <a:pt x="1104" y="576"/>
                    </a:lnTo>
                    <a:lnTo>
                      <a:pt x="1200" y="576"/>
                    </a:lnTo>
                    <a:lnTo>
                      <a:pt x="1392" y="384"/>
                    </a:lnTo>
                    <a:lnTo>
                      <a:pt x="1296" y="624"/>
                    </a:lnTo>
                    <a:lnTo>
                      <a:pt x="1056" y="720"/>
                    </a:lnTo>
                    <a:lnTo>
                      <a:pt x="1296" y="912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0"/>
              <p:cNvSpPr>
                <a:spLocks noChangeShapeType="1"/>
              </p:cNvSpPr>
              <p:nvPr/>
            </p:nvSpPr>
            <p:spPr bwMode="auto">
              <a:xfrm>
                <a:off x="5328" y="3264"/>
                <a:ext cx="48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AutoShape 11"/>
              <p:cNvSpPr>
                <a:spLocks noChangeArrowheads="1"/>
              </p:cNvSpPr>
              <p:nvPr/>
            </p:nvSpPr>
            <p:spPr bwMode="auto">
              <a:xfrm>
                <a:off x="3984" y="2663"/>
                <a:ext cx="48" cy="48"/>
              </a:xfrm>
              <a:prstGeom prst="flowChartConnector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3783" y="2016"/>
              <a:ext cx="1728" cy="768"/>
              <a:chOff x="3936" y="1824"/>
              <a:chExt cx="1728" cy="768"/>
            </a:xfrm>
          </p:grpSpPr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3984" y="1824"/>
                <a:ext cx="1632" cy="720"/>
              </a:xfrm>
              <a:custGeom>
                <a:avLst/>
                <a:gdLst>
                  <a:gd name="T0" fmla="*/ 0 w 1632"/>
                  <a:gd name="T1" fmla="*/ 480 h 720"/>
                  <a:gd name="T2" fmla="*/ 528 w 1632"/>
                  <a:gd name="T3" fmla="*/ 48 h 720"/>
                  <a:gd name="T4" fmla="*/ 672 w 1632"/>
                  <a:gd name="T5" fmla="*/ 288 h 720"/>
                  <a:gd name="T6" fmla="*/ 528 w 1632"/>
                  <a:gd name="T7" fmla="*/ 288 h 720"/>
                  <a:gd name="T8" fmla="*/ 624 w 1632"/>
                  <a:gd name="T9" fmla="*/ 528 h 720"/>
                  <a:gd name="T10" fmla="*/ 864 w 1632"/>
                  <a:gd name="T11" fmla="*/ 144 h 720"/>
                  <a:gd name="T12" fmla="*/ 816 w 1632"/>
                  <a:gd name="T13" fmla="*/ 0 h 720"/>
                  <a:gd name="T14" fmla="*/ 1008 w 1632"/>
                  <a:gd name="T15" fmla="*/ 48 h 720"/>
                  <a:gd name="T16" fmla="*/ 1248 w 1632"/>
                  <a:gd name="T17" fmla="*/ 384 h 720"/>
                  <a:gd name="T18" fmla="*/ 1056 w 1632"/>
                  <a:gd name="T19" fmla="*/ 384 h 720"/>
                  <a:gd name="T20" fmla="*/ 1200 w 1632"/>
                  <a:gd name="T21" fmla="*/ 624 h 720"/>
                  <a:gd name="T22" fmla="*/ 1440 w 1632"/>
                  <a:gd name="T23" fmla="*/ 576 h 720"/>
                  <a:gd name="T24" fmla="*/ 1632 w 1632"/>
                  <a:gd name="T25" fmla="*/ 720 h 7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32" h="720">
                    <a:moveTo>
                      <a:pt x="0" y="480"/>
                    </a:moveTo>
                    <a:lnTo>
                      <a:pt x="528" y="48"/>
                    </a:lnTo>
                    <a:lnTo>
                      <a:pt x="672" y="288"/>
                    </a:lnTo>
                    <a:lnTo>
                      <a:pt x="528" y="288"/>
                    </a:lnTo>
                    <a:lnTo>
                      <a:pt x="624" y="528"/>
                    </a:lnTo>
                    <a:lnTo>
                      <a:pt x="864" y="144"/>
                    </a:lnTo>
                    <a:lnTo>
                      <a:pt x="816" y="0"/>
                    </a:lnTo>
                    <a:lnTo>
                      <a:pt x="1008" y="48"/>
                    </a:lnTo>
                    <a:lnTo>
                      <a:pt x="1248" y="384"/>
                    </a:lnTo>
                    <a:lnTo>
                      <a:pt x="1056" y="384"/>
                    </a:lnTo>
                    <a:lnTo>
                      <a:pt x="1200" y="624"/>
                    </a:lnTo>
                    <a:lnTo>
                      <a:pt x="1440" y="576"/>
                    </a:lnTo>
                    <a:lnTo>
                      <a:pt x="1632" y="72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>
                <a:off x="5616" y="2544"/>
                <a:ext cx="48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AutoShape 15"/>
              <p:cNvSpPr>
                <a:spLocks noChangeArrowheads="1"/>
              </p:cNvSpPr>
              <p:nvPr/>
            </p:nvSpPr>
            <p:spPr bwMode="auto">
              <a:xfrm>
                <a:off x="3936" y="2304"/>
                <a:ext cx="48" cy="48"/>
              </a:xfrm>
              <a:prstGeom prst="flowChartConnector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3744" y="1525"/>
              <a:ext cx="1536" cy="598"/>
              <a:chOff x="4080" y="1514"/>
              <a:chExt cx="1536" cy="598"/>
            </a:xfrm>
          </p:grpSpPr>
          <p:sp>
            <p:nvSpPr>
              <p:cNvPr id="9" name="Freeform 17"/>
              <p:cNvSpPr>
                <a:spLocks/>
              </p:cNvSpPr>
              <p:nvPr/>
            </p:nvSpPr>
            <p:spPr bwMode="auto">
              <a:xfrm>
                <a:off x="4128" y="1536"/>
                <a:ext cx="1440" cy="576"/>
              </a:xfrm>
              <a:custGeom>
                <a:avLst/>
                <a:gdLst>
                  <a:gd name="T0" fmla="*/ 0 w 1440"/>
                  <a:gd name="T1" fmla="*/ 0 h 576"/>
                  <a:gd name="T2" fmla="*/ 384 w 1440"/>
                  <a:gd name="T3" fmla="*/ 0 h 576"/>
                  <a:gd name="T4" fmla="*/ 576 w 1440"/>
                  <a:gd name="T5" fmla="*/ 144 h 576"/>
                  <a:gd name="T6" fmla="*/ 912 w 1440"/>
                  <a:gd name="T7" fmla="*/ 0 h 576"/>
                  <a:gd name="T8" fmla="*/ 960 w 1440"/>
                  <a:gd name="T9" fmla="*/ 192 h 576"/>
                  <a:gd name="T10" fmla="*/ 1200 w 1440"/>
                  <a:gd name="T11" fmla="*/ 288 h 576"/>
                  <a:gd name="T12" fmla="*/ 1104 w 1440"/>
                  <a:gd name="T13" fmla="*/ 480 h 576"/>
                  <a:gd name="T14" fmla="*/ 1248 w 1440"/>
                  <a:gd name="T15" fmla="*/ 576 h 576"/>
                  <a:gd name="T16" fmla="*/ 1440 w 1440"/>
                  <a:gd name="T17" fmla="*/ 96 h 5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40" h="576">
                    <a:moveTo>
                      <a:pt x="0" y="0"/>
                    </a:moveTo>
                    <a:lnTo>
                      <a:pt x="384" y="0"/>
                    </a:lnTo>
                    <a:lnTo>
                      <a:pt x="576" y="144"/>
                    </a:lnTo>
                    <a:lnTo>
                      <a:pt x="912" y="0"/>
                    </a:lnTo>
                    <a:lnTo>
                      <a:pt x="960" y="192"/>
                    </a:lnTo>
                    <a:lnTo>
                      <a:pt x="1200" y="288"/>
                    </a:lnTo>
                    <a:lnTo>
                      <a:pt x="1104" y="480"/>
                    </a:lnTo>
                    <a:lnTo>
                      <a:pt x="1248" y="576"/>
                    </a:lnTo>
                    <a:lnTo>
                      <a:pt x="1440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8"/>
              <p:cNvSpPr>
                <a:spLocks noChangeShapeType="1"/>
              </p:cNvSpPr>
              <p:nvPr/>
            </p:nvSpPr>
            <p:spPr bwMode="auto">
              <a:xfrm flipV="1">
                <a:off x="5568" y="1536"/>
                <a:ext cx="48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AutoShape 19"/>
              <p:cNvSpPr>
                <a:spLocks noChangeArrowheads="1"/>
              </p:cNvSpPr>
              <p:nvPr/>
            </p:nvSpPr>
            <p:spPr bwMode="auto">
              <a:xfrm>
                <a:off x="4080" y="1514"/>
                <a:ext cx="48" cy="48"/>
              </a:xfrm>
              <a:prstGeom prst="flowChartConnector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8" name="Inhaltsplatzhalter 2"/>
          <p:cNvSpPr txBox="1">
            <a:spLocks/>
          </p:cNvSpPr>
          <p:nvPr/>
        </p:nvSpPr>
        <p:spPr>
          <a:xfrm>
            <a:off x="179512" y="3356992"/>
            <a:ext cx="7056784" cy="255919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Fulfilled by Monte Carlo (MC) particle transport technique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Can handle any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complex geometry with high fidelity and sufficient detail 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Can employ nuclear cross-section data without severe approximations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Can be coupled with nuclide inventory codes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for coupled radiation transport and activation calculations </a:t>
            </a:r>
            <a:endParaRPr lang="en-US" i="1" dirty="0" smtClean="0">
              <a:solidFill>
                <a:schemeClr val="tx2">
                  <a:lumMod val="75000"/>
                </a:schemeClr>
              </a:solidFill>
              <a:sym typeface="Symbol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6557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4544" y="163488"/>
            <a:ext cx="7543800" cy="4572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Faithful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neutronics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calculations for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DEMO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908720"/>
            <a:ext cx="8568952" cy="568863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dirty="0" smtClean="0"/>
              <a:t>Reliability </a:t>
            </a:r>
            <a:r>
              <a:rPr lang="en-GB" dirty="0"/>
              <a:t>of </a:t>
            </a:r>
            <a:r>
              <a:rPr lang="en-GB" dirty="0" smtClean="0"/>
              <a:t>employed </a:t>
            </a:r>
            <a:r>
              <a:rPr lang="en-GB" dirty="0"/>
              <a:t>MC particle transport code and its coupling to nuclide inventory calculations </a:t>
            </a:r>
            <a:endParaRPr lang="en-GB" dirty="0" smtClean="0"/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dirty="0" smtClean="0"/>
              <a:t>To </a:t>
            </a:r>
            <a:r>
              <a:rPr lang="en-GB" dirty="0"/>
              <a:t>be validated with fusion relevant benchmark </a:t>
            </a:r>
            <a:r>
              <a:rPr lang="en-GB" dirty="0" smtClean="0"/>
              <a:t>experiments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b="1" i="1" dirty="0" smtClean="0">
                <a:solidFill>
                  <a:schemeClr val="tx2">
                    <a:lumMod val="75000"/>
                  </a:schemeClr>
                </a:solidFill>
              </a:rPr>
              <a:t>PPPT projects BB and SAE: R&amp;D tasks on MC code TRIPOLI and European code system for coupled transport and activation calculations</a:t>
            </a:r>
          </a:p>
          <a:p>
            <a:pPr>
              <a:spcBef>
                <a:spcPts val="1200"/>
              </a:spcBef>
            </a:pPr>
            <a:r>
              <a:rPr lang="en-GB" dirty="0"/>
              <a:t>C</a:t>
            </a:r>
            <a:r>
              <a:rPr lang="en-GB" dirty="0" smtClean="0"/>
              <a:t>apability </a:t>
            </a:r>
            <a:r>
              <a:rPr lang="en-GB" dirty="0"/>
              <a:t>to describe in the simulation </a:t>
            </a:r>
            <a:r>
              <a:rPr lang="en-GB" dirty="0" smtClean="0"/>
              <a:t>real </a:t>
            </a:r>
            <a:r>
              <a:rPr lang="en-GB" dirty="0"/>
              <a:t>reactor geometry with high fidelity and sufficient </a:t>
            </a:r>
            <a:r>
              <a:rPr lang="en-GB" dirty="0" smtClean="0"/>
              <a:t>detail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b="1" i="1" dirty="0" smtClean="0">
                <a:solidFill>
                  <a:schemeClr val="tx2">
                    <a:lumMod val="75000"/>
                  </a:schemeClr>
                </a:solidFill>
              </a:rPr>
              <a:t>PPPT project BB: R&amp;D task on CAD to MC conversion tool </a:t>
            </a:r>
            <a:r>
              <a:rPr lang="en-GB" b="1" i="1" dirty="0" err="1" smtClean="0">
                <a:solidFill>
                  <a:schemeClr val="tx2">
                    <a:lumMod val="75000"/>
                  </a:schemeClr>
                </a:solidFill>
              </a:rPr>
              <a:t>McCad</a:t>
            </a:r>
            <a:r>
              <a:rPr lang="en-GB" b="1" i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Quality </a:t>
            </a:r>
            <a:r>
              <a:rPr lang="en-GB" dirty="0"/>
              <a:t>of </a:t>
            </a:r>
            <a:r>
              <a:rPr lang="en-GB" dirty="0" smtClean="0"/>
              <a:t>nuclear </a:t>
            </a:r>
            <a:r>
              <a:rPr lang="en-GB" dirty="0"/>
              <a:t>cross-section data </a:t>
            </a:r>
            <a:r>
              <a:rPr lang="en-GB" dirty="0" smtClean="0"/>
              <a:t>for </a:t>
            </a:r>
            <a:r>
              <a:rPr lang="en-GB" dirty="0"/>
              <a:t>fusion applications </a:t>
            </a:r>
            <a:endParaRPr lang="en-GB" dirty="0" smtClean="0"/>
          </a:p>
          <a:p>
            <a:pPr marL="742950" lvl="2" indent="-342900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dirty="0"/>
              <a:t>To be </a:t>
            </a:r>
            <a:r>
              <a:rPr lang="en-GB" dirty="0" smtClean="0"/>
              <a:t>checked against  integral experiments</a:t>
            </a:r>
            <a:endParaRPr lang="en-GB" dirty="0"/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b="1" i="1" dirty="0" smtClean="0">
                <a:solidFill>
                  <a:schemeClr val="tx2">
                    <a:lumMod val="75000"/>
                  </a:schemeClr>
                </a:solidFill>
              </a:rPr>
              <a:t>Development  and qualification of nuclear data relevant to DEMO and ENS; tasks implemented in PPPT projects PMI,  BB, SAE, MAT and ENS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b="1" i="1" dirty="0" smtClean="0">
                <a:solidFill>
                  <a:schemeClr val="tx2">
                    <a:lumMod val="75000"/>
                  </a:schemeClr>
                </a:solidFill>
              </a:rPr>
              <a:t> To be supported by experimental programme, planned  for implementation in PPPT programme in 2019</a:t>
            </a:r>
            <a:endParaRPr lang="en-GB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233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4544" y="163488"/>
            <a:ext cx="7543800" cy="457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MC codes and related R&amp;D in PPPT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b="1" dirty="0" smtClean="0"/>
              <a:t>MCNP-5, -6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Developed by Los Alamos National Laboratory (LANL), USA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Very powerful </a:t>
            </a:r>
            <a:r>
              <a:rPr lang="en-GB" dirty="0" smtClean="0"/>
              <a:t>and versatile, </a:t>
            </a:r>
            <a:r>
              <a:rPr lang="en-GB" dirty="0"/>
              <a:t>well validated and benchmarked, </a:t>
            </a:r>
            <a:r>
              <a:rPr lang="en-GB" dirty="0" smtClean="0"/>
              <a:t>user friendly, most </a:t>
            </a:r>
            <a:r>
              <a:rPr lang="en-GB" dirty="0"/>
              <a:t>suitable for fusion applications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Standard MC code for ITER nuclear analyses, also used in PPPT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Not freely available, subject to US export control regulations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Alternative 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MC codes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considered 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previous exercise 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on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suitability 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for fusion </a:t>
            </a:r>
            <a:r>
              <a:rPr lang="en-GB" i="1" dirty="0" err="1" smtClean="0">
                <a:solidFill>
                  <a:schemeClr val="tx2">
                    <a:lumMod val="75000"/>
                  </a:schemeClr>
                </a:solidFill>
              </a:rPr>
              <a:t>neutronics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particular DEMO nuclear analyses, including e. g. open source codes SERPENT, GEANT, and …</a:t>
            </a:r>
          </a:p>
          <a:p>
            <a:pPr>
              <a:spcBef>
                <a:spcPts val="1200"/>
              </a:spcBef>
            </a:pPr>
            <a:r>
              <a:rPr lang="en-GB" b="1" dirty="0" smtClean="0"/>
              <a:t>TRIPOLI-4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Developed </a:t>
            </a:r>
            <a:r>
              <a:rPr lang="en-GB" dirty="0"/>
              <a:t>by CEA </a:t>
            </a:r>
            <a:r>
              <a:rPr lang="en-GB" dirty="0" err="1"/>
              <a:t>Saclay</a:t>
            </a:r>
            <a:r>
              <a:rPr lang="en-GB" dirty="0"/>
              <a:t>, </a:t>
            </a:r>
            <a:r>
              <a:rPr lang="en-GB" dirty="0" smtClean="0"/>
              <a:t>France, mainly for fission and shielding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Mature MC code</a:t>
            </a:r>
            <a:r>
              <a:rPr lang="en-GB" dirty="0"/>
              <a:t>, well </a:t>
            </a:r>
            <a:r>
              <a:rPr lang="en-GB" dirty="0" smtClean="0"/>
              <a:t>advanced in its functionalities, validated </a:t>
            </a:r>
            <a:r>
              <a:rPr lang="en-GB" dirty="0"/>
              <a:t>for fusion </a:t>
            </a:r>
            <a:r>
              <a:rPr lang="en-GB" dirty="0" err="1"/>
              <a:t>neutronics</a:t>
            </a:r>
            <a:r>
              <a:rPr lang="en-GB" dirty="0"/>
              <a:t> and benchmarked against MCNP for </a:t>
            </a:r>
            <a:r>
              <a:rPr lang="en-GB" dirty="0" smtClean="0"/>
              <a:t>DEMO application</a:t>
            </a:r>
            <a:endParaRPr lang="en-GB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Accepted 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as analysis code for PPPT </a:t>
            </a:r>
            <a:r>
              <a:rPr lang="en-GB" i="1" dirty="0" err="1" smtClean="0">
                <a:solidFill>
                  <a:schemeClr val="tx2">
                    <a:lumMod val="75000"/>
                  </a:schemeClr>
                </a:solidFill>
              </a:rPr>
              <a:t>neutronics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; selected as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suitable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candidate for 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further development within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PPPT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593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4544" y="163488"/>
            <a:ext cx="7543800" cy="457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TRIPOLI-4 MC code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836712"/>
            <a:ext cx="6336704" cy="22322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2000" dirty="0" smtClean="0"/>
              <a:t>Benchmarking  against MCNP for DEMO application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“DEMO 2014” with “Helium Cooled Lithium Lead” (HCLL) blanket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9" r="15533" b="18757"/>
          <a:stretch/>
        </p:blipFill>
        <p:spPr bwMode="auto">
          <a:xfrm>
            <a:off x="6817405" y="1052736"/>
            <a:ext cx="1859051" cy="23162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7" r="33631"/>
          <a:stretch/>
        </p:blipFill>
        <p:spPr>
          <a:xfrm>
            <a:off x="6817404" y="3933056"/>
            <a:ext cx="1859052" cy="24482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feld 5"/>
          <p:cNvSpPr txBox="1"/>
          <p:nvPr/>
        </p:nvSpPr>
        <p:spPr>
          <a:xfrm>
            <a:off x="6732240" y="7554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MCNP (ENEA)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6745396" y="36357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TRIPOLI (CEA)</a:t>
            </a:r>
            <a:endParaRPr lang="en-GB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195" y="2420888"/>
            <a:ext cx="2893013" cy="2286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2420888"/>
            <a:ext cx="3096344" cy="225489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179512" y="2060848"/>
            <a:ext cx="3299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Nuclear heating profile</a:t>
            </a:r>
            <a:endParaRPr lang="en-GB" i="1" dirty="0"/>
          </a:p>
        </p:txBody>
      </p:sp>
      <p:sp>
        <p:nvSpPr>
          <p:cNvPr id="12" name="Textfeld 11"/>
          <p:cNvSpPr txBox="1"/>
          <p:nvPr/>
        </p:nvSpPr>
        <p:spPr>
          <a:xfrm>
            <a:off x="3551195" y="2060848"/>
            <a:ext cx="2893013" cy="378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Tritium breeding in modules </a:t>
            </a:r>
            <a:endParaRPr lang="en-GB" i="1" dirty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179512" y="4725144"/>
            <a:ext cx="6336704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GB" sz="2000" i="1" dirty="0" smtClean="0"/>
              <a:t>Agreement mostly within statistical uncertainties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Current R&amp;D work on TRIPOLI within PPPT: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Coupling to activation calculation scheme using CEA depletion code 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MENDEL </a:t>
            </a:r>
            <a:endParaRPr lang="en-GB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Nuclear data uncertainties propagation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0970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4544" y="163488"/>
            <a:ext cx="7543800" cy="457200"/>
          </a:xfrm>
        </p:spPr>
        <p:txBody>
          <a:bodyPr/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McCad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geometry conversion tool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836067"/>
            <a:ext cx="7416824" cy="720725"/>
          </a:xfrm>
          <a:prstGeom prst="rect">
            <a:avLst/>
          </a:prstGeom>
          <a:solidFill>
            <a:schemeClr val="bg2">
              <a:lumMod val="20000"/>
              <a:lumOff val="80000"/>
              <a:alpha val="4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4438">
              <a:spcAft>
                <a:spcPct val="25000"/>
              </a:spcAft>
              <a:defRPr/>
            </a:pPr>
            <a:r>
              <a:rPr lang="en-GB" sz="2000" b="1" dirty="0" smtClean="0">
                <a:ea typeface="Verdana" pitchFamily="34" charset="0"/>
                <a:cs typeface="Verdana" pitchFamily="34" charset="0"/>
              </a:rPr>
              <a:t>Software too</a:t>
            </a:r>
            <a:r>
              <a:rPr lang="en-GB" sz="2000" dirty="0" smtClean="0">
                <a:ea typeface="Verdana" pitchFamily="34" charset="0"/>
                <a:cs typeface="Verdana" pitchFamily="34" charset="0"/>
              </a:rPr>
              <a:t>l for automatic conversion of CAD data into geometry representation of Monte Carlo codes, developed by KIT</a:t>
            </a:r>
          </a:p>
          <a:p>
            <a:pPr marL="0" indent="0" defTabSz="1214438">
              <a:spcAft>
                <a:spcPct val="25000"/>
              </a:spcAft>
              <a:buFontTx/>
              <a:buNone/>
              <a:defRPr/>
            </a:pPr>
            <a:endParaRPr lang="en-GB" dirty="0" smtClean="0"/>
          </a:p>
          <a:p>
            <a:pPr lvl="1" defTabSz="1214438">
              <a:spcAft>
                <a:spcPct val="25000"/>
              </a:spcAft>
              <a:defRPr/>
            </a:pPr>
            <a:endParaRPr lang="en-GB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9513" y="1628800"/>
            <a:ext cx="7704855" cy="4191000"/>
          </a:xfrm>
          <a:prstGeom prst="rect">
            <a:avLst/>
          </a:prstGeom>
          <a:solidFill>
            <a:schemeClr val="bg2">
              <a:lumMod val="20000"/>
              <a:lumOff val="80000"/>
              <a:alpha val="4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4438">
              <a:spcBef>
                <a:spcPts val="600"/>
              </a:spcBef>
              <a:spcAft>
                <a:spcPts val="300"/>
              </a:spcAft>
              <a:defRPr/>
            </a:pPr>
            <a:r>
              <a:rPr lang="en-GB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Key features</a:t>
            </a:r>
          </a:p>
          <a:p>
            <a:pPr lvl="1" defTabSz="1214438">
              <a:spcBef>
                <a:spcPts val="200"/>
              </a:spcBef>
              <a:defRPr/>
            </a:pP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Based entirely on </a:t>
            </a:r>
            <a:r>
              <a:rPr lang="en-GB" sz="1800" b="1" u="sng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Open Source Software </a:t>
            </a: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running under </a:t>
            </a:r>
            <a:r>
              <a:rPr lang="en-GB" sz="1800" b="1" u="sng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Linux and Windows</a:t>
            </a: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Operating System, coded in C++</a:t>
            </a:r>
          </a:p>
          <a:p>
            <a:pPr lvl="1" defTabSz="1214438">
              <a:spcBef>
                <a:spcPts val="200"/>
              </a:spcBef>
              <a:defRPr/>
            </a:pP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Use of </a:t>
            </a:r>
            <a:r>
              <a:rPr lang="en-GB" sz="1800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OpenCascade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CAD kernel </a:t>
            </a: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for geometry operations,  Qt4 libraries for Graphical User Interface (GUI)</a:t>
            </a:r>
          </a:p>
          <a:p>
            <a:pPr lvl="1" defTabSz="1214438">
              <a:spcBef>
                <a:spcPts val="200"/>
              </a:spcBef>
              <a:defRPr/>
            </a:pP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Automatic generation of input decks for 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MCNP </a:t>
            </a: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and 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Tripoli</a:t>
            </a:r>
          </a:p>
          <a:p>
            <a:pPr lvl="1" defTabSz="1214438">
              <a:spcBef>
                <a:spcPts val="200"/>
              </a:spcBef>
              <a:defRPr/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Algorithms for conversion, void completion, model analysis, error check and user operations</a:t>
            </a:r>
          </a:p>
          <a:p>
            <a:pPr lvl="1" defTabSz="1214438">
              <a:spcBef>
                <a:spcPts val="200"/>
              </a:spcBef>
              <a:defRPr/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Restricted to analytical surfaces (planes, cylinders, cones, spheres, etc.</a:t>
            </a:r>
          </a:p>
          <a:p>
            <a:pPr defTabSz="1214438">
              <a:spcBef>
                <a:spcPts val="1200"/>
              </a:spcBef>
              <a:defRPr/>
            </a:pPr>
            <a:r>
              <a:rPr lang="en-GB" sz="2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Recent developments</a:t>
            </a:r>
          </a:p>
          <a:p>
            <a:pPr lvl="1" defTabSz="1214438">
              <a:spcBef>
                <a:spcPts val="200"/>
              </a:spcBef>
              <a:defRPr/>
            </a:pP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Improved decomposition algorithms, and functions</a:t>
            </a:r>
          </a:p>
          <a:p>
            <a:pPr lvl="1" defTabSz="1214438">
              <a:spcBef>
                <a:spcPts val="200"/>
              </a:spcBef>
              <a:defRPr/>
            </a:pP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Integrated to SALOME platform including capability for generation of mesh models and hybrid geometries for MCNP6</a:t>
            </a:r>
          </a:p>
          <a:p>
            <a:pPr lvl="1" defTabSz="1214438">
              <a:spcBef>
                <a:spcPts val="200"/>
              </a:spcBef>
              <a:defRPr/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Source code and binaries (Linux and Windows ) freely available on </a:t>
            </a:r>
            <a:r>
              <a:rPr lang="en-US" sz="18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github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GB" altLang="en-US" sz="1800" u="sng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 pitchFamily="34" charset="0"/>
                <a:hlinkClick r:id="rId2"/>
              </a:rPr>
              <a:t>https://github.com/McCadKIT/McCad</a:t>
            </a:r>
            <a:endParaRPr lang="en-US" sz="18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 defTabSz="1214438">
              <a:spcAft>
                <a:spcPct val="25000"/>
              </a:spcAft>
              <a:defRPr/>
            </a:pPr>
            <a:endParaRPr lang="en-US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defTabSz="1214438">
              <a:spcAft>
                <a:spcPct val="25000"/>
              </a:spcAft>
              <a:defRPr/>
            </a:pPr>
            <a:endParaRPr lang="en-GB" dirty="0" smtClean="0"/>
          </a:p>
          <a:p>
            <a:pPr lvl="1" defTabSz="1214438">
              <a:spcAft>
                <a:spcPct val="25000"/>
              </a:spcAft>
              <a:defRPr/>
            </a:pPr>
            <a:endParaRPr lang="en-GB" dirty="0" smtClean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746" y="1362919"/>
            <a:ext cx="892175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21" y="2276227"/>
            <a:ext cx="61118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383" y="836712"/>
            <a:ext cx="1408113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21" y="3212777"/>
            <a:ext cx="48577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471" y="4015085"/>
            <a:ext cx="9620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157192"/>
            <a:ext cx="906462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200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4544" y="163488"/>
            <a:ext cx="7543800" cy="457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CAD to MC geometry conversion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6191" y="795417"/>
            <a:ext cx="5997977" cy="1841495"/>
          </a:xfrm>
          <a:prstGeom prst="rect">
            <a:avLst/>
          </a:prstGeom>
          <a:solidFill>
            <a:schemeClr val="bg2">
              <a:lumMod val="20000"/>
              <a:lumOff val="80000"/>
              <a:alpha val="4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4438">
              <a:spcBef>
                <a:spcPts val="0"/>
              </a:spcBef>
              <a:defRPr/>
            </a:pPr>
            <a:r>
              <a:rPr lang="en-GB" sz="2000" dirty="0" smtClean="0">
                <a:ea typeface="Verdana" pitchFamily="34" charset="0"/>
                <a:cs typeface="Verdana" pitchFamily="34" charset="0"/>
              </a:rPr>
              <a:t>Preparation on CAD platform (CATIA, </a:t>
            </a:r>
            <a:r>
              <a:rPr lang="en-GB" sz="2000" dirty="0" err="1" smtClean="0">
                <a:ea typeface="Verdana" pitchFamily="34" charset="0"/>
                <a:cs typeface="Verdana" pitchFamily="34" charset="0"/>
              </a:rPr>
              <a:t>SpaceClaim</a:t>
            </a:r>
            <a:r>
              <a:rPr lang="en-GB" sz="2000" dirty="0" smtClean="0">
                <a:ea typeface="Verdana" pitchFamily="34" charset="0"/>
                <a:cs typeface="Verdana" pitchFamily="34" charset="0"/>
              </a:rPr>
              <a:t>, ...)</a:t>
            </a:r>
          </a:p>
          <a:p>
            <a:pPr lvl="1" defTabSz="1214438">
              <a:spcBef>
                <a:spcPts val="300"/>
              </a:spcBef>
              <a:defRPr/>
            </a:pPr>
            <a:r>
              <a:rPr lang="en-GB" sz="1800" i="1" dirty="0" smtClean="0">
                <a:ea typeface="Verdana" pitchFamily="34" charset="0"/>
                <a:cs typeface="Verdana" pitchFamily="34" charset="0"/>
              </a:rPr>
              <a:t>Fixing of geometry errors (gaps, overlaps, etc., )</a:t>
            </a:r>
          </a:p>
          <a:p>
            <a:pPr lvl="1" defTabSz="1214438">
              <a:spcBef>
                <a:spcPts val="300"/>
              </a:spcBef>
              <a:defRPr/>
            </a:pPr>
            <a:r>
              <a:rPr lang="en-GB" sz="1800" i="1" dirty="0" smtClean="0">
                <a:ea typeface="Verdana" pitchFamily="34" charset="0"/>
                <a:cs typeface="Verdana" pitchFamily="34" charset="0"/>
              </a:rPr>
              <a:t>Removal of  unnecessary small details </a:t>
            </a:r>
          </a:p>
          <a:p>
            <a:pPr lvl="1" defTabSz="1214438">
              <a:spcBef>
                <a:spcPts val="300"/>
              </a:spcBef>
              <a:defRPr/>
            </a:pPr>
            <a:r>
              <a:rPr lang="en-GB" sz="1800" i="1" dirty="0" smtClean="0">
                <a:ea typeface="Verdana" pitchFamily="34" charset="0"/>
                <a:cs typeface="Verdana" pitchFamily="34" charset="0"/>
              </a:rPr>
              <a:t>Replacement of surfaces described by spline functions </a:t>
            </a:r>
          </a:p>
          <a:p>
            <a:pPr lvl="1" defTabSz="1214438">
              <a:spcBef>
                <a:spcPts val="300"/>
              </a:spcBef>
              <a:defRPr/>
            </a:pPr>
            <a:r>
              <a:rPr lang="en-GB" sz="1800" i="1" dirty="0" smtClean="0">
                <a:ea typeface="Verdana" pitchFamily="34" charset="0"/>
                <a:cs typeface="Verdana" pitchFamily="34" charset="0"/>
              </a:rPr>
              <a:t>If required, pre-decomposition of complex models</a:t>
            </a:r>
          </a:p>
          <a:p>
            <a:pPr defTabSz="1214438">
              <a:spcBef>
                <a:spcPts val="600"/>
              </a:spcBef>
              <a:defRPr/>
            </a:pPr>
            <a:r>
              <a:rPr lang="en-GB" sz="2000" dirty="0" smtClean="0">
                <a:ea typeface="Verdana" pitchFamily="34" charset="0"/>
                <a:cs typeface="Verdana" pitchFamily="34" charset="0"/>
              </a:rPr>
              <a:t>Conversion + addition of void spaces (automated)</a:t>
            </a:r>
            <a:r>
              <a:rPr lang="en-GB" sz="220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marL="0" indent="0" defTabSz="1214438">
              <a:spcAft>
                <a:spcPct val="25000"/>
              </a:spcAft>
              <a:buFontTx/>
              <a:buNone/>
              <a:defRPr/>
            </a:pPr>
            <a:endParaRPr lang="en-GB" dirty="0" smtClean="0"/>
          </a:p>
          <a:p>
            <a:pPr lvl="1" defTabSz="1214438">
              <a:spcAft>
                <a:spcPct val="25000"/>
              </a:spcAft>
              <a:defRPr/>
            </a:pPr>
            <a:endParaRPr lang="en-GB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38" y="3471531"/>
            <a:ext cx="4668110" cy="298180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79512" y="3068960"/>
            <a:ext cx="482453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Conversion of DEMO 2014 CAD geometry model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2" descr="C:\VMmachines\share\Hybrid_geometry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9" t="14092" b="10041"/>
          <a:stretch/>
        </p:blipFill>
        <p:spPr bwMode="auto">
          <a:xfrm>
            <a:off x="6701450" y="4221088"/>
            <a:ext cx="1830990" cy="158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WorkingDir\temp task\15 Institute meeting2014-2-7\resource\MCNP6_Mesh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7" t="10193" r="5147" b="4656"/>
          <a:stretch/>
        </p:blipFill>
        <p:spPr bwMode="auto">
          <a:xfrm>
            <a:off x="7952681" y="3076765"/>
            <a:ext cx="939799" cy="85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WorkingDir\temp task\15 Institute meeting2014-2-7\resource\MCNP6_CA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525" y="2778994"/>
            <a:ext cx="1382081" cy="118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Down Arrow 15"/>
          <p:cNvSpPr/>
          <p:nvPr/>
        </p:nvSpPr>
        <p:spPr>
          <a:xfrm>
            <a:off x="7469576" y="3859520"/>
            <a:ext cx="481798" cy="28956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lus 19"/>
          <p:cNvSpPr/>
          <p:nvPr/>
        </p:nvSpPr>
        <p:spPr>
          <a:xfrm>
            <a:off x="7519975" y="3406169"/>
            <a:ext cx="381000" cy="355617"/>
          </a:xfrm>
          <a:prstGeom prst="mathPl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20"/>
          <p:cNvSpPr txBox="1"/>
          <p:nvPr/>
        </p:nvSpPr>
        <p:spPr>
          <a:xfrm>
            <a:off x="6042422" y="2276872"/>
            <a:ext cx="285005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Hybrid geometry approach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444208" y="57959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Solids + mesh combined 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6022517" y="2706415"/>
            <a:ext cx="1213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Solids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7812360" y="269712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5508104" y="61653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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Suitable for use with MCNP6</a:t>
            </a:r>
            <a:endParaRPr lang="en-GB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042" y="863750"/>
            <a:ext cx="2794446" cy="93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474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536" y="116632"/>
            <a:ext cx="8047856" cy="45720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 sz="2800" dirty="0" smtClean="0">
                <a:latin typeface="+mj-lt"/>
              </a:rPr>
              <a:t>Coupled radiation transport and activation calculation schemes</a:t>
            </a:r>
            <a:endParaRPr lang="en-US" sz="2800" dirty="0"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980728"/>
            <a:ext cx="8424936" cy="259228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dirty="0" smtClean="0"/>
              <a:t>Required for calculations of activation, decay heat and radiation fields post-irradiation (shut-down dose rates, SDR)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Two approaches:</a:t>
            </a:r>
          </a:p>
          <a:p>
            <a:pPr lvl="1" algn="just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dirty="0" smtClean="0"/>
              <a:t>Direct  2-Step approach (“R2S”) developed by KIT, CCFE &amp; UNED by coupling of MCNP transport calculations (neutrons, decay photons) and FISPACT/ACAB nuclide inventory calculations.</a:t>
            </a:r>
          </a:p>
          <a:p>
            <a:pPr lvl="1" algn="just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dirty="0" smtClean="0"/>
              <a:t>Direct 1-Step approximation method (“D1S”) developed by ENEA &amp; IO assuming prompt </a:t>
            </a:r>
            <a:r>
              <a:rPr lang="en-GB" dirty="0"/>
              <a:t>photons </a:t>
            </a:r>
            <a:r>
              <a:rPr lang="en-GB" dirty="0" smtClean="0"/>
              <a:t>can be replaced by </a:t>
            </a:r>
            <a:r>
              <a:rPr lang="en-GB" dirty="0"/>
              <a:t>decay gammas in </a:t>
            </a:r>
            <a:r>
              <a:rPr lang="en-GB" dirty="0" smtClean="0"/>
              <a:t>MCNP transport calculation.</a:t>
            </a:r>
          </a:p>
          <a:p>
            <a:pPr lvl="2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dirty="0" smtClean="0"/>
              <a:t> </a:t>
            </a:r>
            <a:r>
              <a:rPr lang="en-GB" i="1" dirty="0" smtClean="0"/>
              <a:t>No inventory calculations required, just one single MC transport calculation.    </a:t>
            </a:r>
            <a:endParaRPr lang="en-GB" i="1" dirty="0"/>
          </a:p>
          <a:p>
            <a:pPr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R&amp;D task in PPPT project SAE on development  of joint European R2S code system (“cR2S”) from scratch.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Further development of  D1S system for application to DEMO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02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536" y="163488"/>
            <a:ext cx="8479904" cy="45720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R2S/D1S validation on JET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836712"/>
            <a:ext cx="5688632" cy="158417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en-GB" sz="2000" b="1" dirty="0" smtClean="0"/>
              <a:t>Available R2S code systems (CCFE, KIT, UNED) and D1S (ENEA) validated on 14 MeV neutron generator experiments and JET.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266" y="3210588"/>
            <a:ext cx="4674898" cy="3458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1" t="10097" r="1819" b="11441"/>
          <a:stretch>
            <a:fillRect/>
          </a:stretch>
        </p:blipFill>
        <p:spPr bwMode="auto">
          <a:xfrm>
            <a:off x="323528" y="3378224"/>
            <a:ext cx="4376738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6"/>
          <p:cNvSpPr txBox="1">
            <a:spLocks noChangeArrowheads="1"/>
          </p:cNvSpPr>
          <p:nvPr/>
        </p:nvSpPr>
        <p:spPr bwMode="auto">
          <a:xfrm>
            <a:off x="5292080" y="2780928"/>
            <a:ext cx="38884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u="sng" dirty="0">
                <a:latin typeface="Calibri" pitchFamily="34" charset="0"/>
              </a:rPr>
              <a:t>Shut-down dose rate </a:t>
            </a:r>
            <a:r>
              <a:rPr lang="en-US" altLang="en-US" sz="1600" b="1" u="sng" dirty="0" smtClean="0">
                <a:latin typeface="Calibri" pitchFamily="34" charset="0"/>
              </a:rPr>
              <a:t>profiles</a:t>
            </a:r>
            <a:r>
              <a:rPr lang="en-US" altLang="en-US" sz="1600" dirty="0" smtClean="0">
                <a:latin typeface="Calibri" pitchFamily="34" charset="0"/>
              </a:rPr>
              <a:t> </a:t>
            </a:r>
            <a:r>
              <a:rPr lang="en-US" altLang="en-US" sz="1600" dirty="0">
                <a:latin typeface="Calibri" pitchFamily="34" charset="0"/>
              </a:rPr>
              <a:t>along horizontal mid-plane port (Octant 1</a:t>
            </a:r>
            <a:r>
              <a:rPr lang="en-US" altLang="en-US" sz="1600" dirty="0" smtClean="0">
                <a:latin typeface="Calibri" pitchFamily="34" charset="0"/>
              </a:rPr>
              <a:t>): Calculation </a:t>
            </a:r>
            <a:r>
              <a:rPr lang="en-US" altLang="en-US" sz="1600" dirty="0">
                <a:latin typeface="Calibri" pitchFamily="34" charset="0"/>
              </a:rPr>
              <a:t>results vs. measured dose rates</a:t>
            </a:r>
          </a:p>
        </p:txBody>
      </p:sp>
      <p:sp>
        <p:nvSpPr>
          <p:cNvPr id="7" name="Textfeld 9"/>
          <p:cNvSpPr txBox="1">
            <a:spLocks noChangeArrowheads="1"/>
          </p:cNvSpPr>
          <p:nvPr/>
        </p:nvSpPr>
        <p:spPr bwMode="auto">
          <a:xfrm>
            <a:off x="179512" y="2361654"/>
            <a:ext cx="45207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libri" pitchFamily="34" charset="0"/>
              </a:rPr>
              <a:t>Shut-down dose rate distribution (one week after August 2012 JET shut-down)  overlaid to the Octant 1 CAD geometry model</a:t>
            </a:r>
          </a:p>
        </p:txBody>
      </p:sp>
      <p:pic>
        <p:nvPicPr>
          <p:cNvPr id="9" name="Picture 77" descr="C:\Users\Flammini\Desktop\DAVIDE_JETSDR_2014\px0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8" t="29062" r="1619" b="25546"/>
          <a:stretch/>
        </p:blipFill>
        <p:spPr bwMode="auto">
          <a:xfrm>
            <a:off x="5868727" y="764704"/>
            <a:ext cx="3023753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467544" y="602128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ym typeface="Symbol"/>
              </a:rPr>
              <a:t> </a:t>
            </a:r>
            <a:r>
              <a:rPr lang="en-GB" b="1" i="1" dirty="0" smtClean="0"/>
              <a:t>Agreement mostly within ± 30%  </a:t>
            </a:r>
            <a:endParaRPr lang="en-GB" b="1" i="1" dirty="0"/>
          </a:p>
        </p:txBody>
      </p:sp>
      <p:cxnSp>
        <p:nvCxnSpPr>
          <p:cNvPr id="21" name="Gekrümmte Verbindung 20"/>
          <p:cNvCxnSpPr/>
          <p:nvPr/>
        </p:nvCxnSpPr>
        <p:spPr>
          <a:xfrm rot="16200000" flipV="1">
            <a:off x="7280721" y="2016714"/>
            <a:ext cx="1279594" cy="1079829"/>
          </a:xfrm>
          <a:prstGeom prst="curved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938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38164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What is fusion ?</a:t>
            </a:r>
          </a:p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EU fusion roadmap</a:t>
            </a:r>
            <a:endParaRPr lang="en-US" sz="28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800" b="1" dirty="0" err="1">
                <a:solidFill>
                  <a:schemeClr val="bg1">
                    <a:lumMod val="75000"/>
                  </a:schemeClr>
                </a:solidFill>
              </a:rPr>
              <a:t>Neutronics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 simulations in fusion technology</a:t>
            </a:r>
          </a:p>
          <a:p>
            <a:pPr>
              <a:spcBef>
                <a:spcPts val="1800"/>
              </a:spcBef>
            </a:pPr>
            <a:r>
              <a:rPr lang="en-US" sz="2800" b="1" dirty="0"/>
              <a:t>Nuclear data for fusion applications</a:t>
            </a:r>
          </a:p>
          <a:p>
            <a:pPr>
              <a:spcBef>
                <a:spcPts val="18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Nuclear data in the PPPT </a:t>
            </a:r>
            <a:r>
              <a:rPr lang="en-US" sz="2800" b="1" dirty="0" err="1" smtClean="0">
                <a:solidFill>
                  <a:schemeClr val="bg1">
                    <a:lumMod val="75000"/>
                  </a:schemeClr>
                </a:solidFill>
              </a:rPr>
              <a:t>programme</a:t>
            </a:r>
            <a:endParaRPr lang="en-US" sz="28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u="sng" dirty="0" smtClean="0">
                <a:solidFill>
                  <a:schemeClr val="bg1">
                    <a:lumMod val="75000"/>
                  </a:schemeClr>
                </a:solidFill>
              </a:rPr>
              <a:t>Addendum: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DEMO nuclear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analyses -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examples</a:t>
            </a:r>
            <a:endParaRPr lang="en-US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395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36004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n-US" dirty="0" smtClean="0">
                <a:latin typeface="+mj-lt"/>
              </a:rPr>
              <a:t>Nuclear data for </a:t>
            </a:r>
            <a:r>
              <a:rPr lang="en-US" dirty="0" smtClean="0">
                <a:latin typeface="+mj-lt"/>
              </a:rPr>
              <a:t>FT </a:t>
            </a:r>
            <a:r>
              <a:rPr lang="en-US" dirty="0" smtClean="0">
                <a:latin typeface="+mj-lt"/>
              </a:rPr>
              <a:t>applications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64704"/>
            <a:ext cx="7416824" cy="453650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000" b="1" dirty="0" smtClean="0"/>
              <a:t>Neutron cross-sections for transport simulatio</a:t>
            </a:r>
            <a:r>
              <a:rPr lang="en-GB" b="1" dirty="0" smtClean="0"/>
              <a:t>ns</a:t>
            </a:r>
          </a:p>
          <a:p>
            <a:pPr lvl="1" defTabSz="757238">
              <a:lnSpc>
                <a:spcPct val="70000"/>
              </a:lnSpc>
              <a:spcBef>
                <a:spcPts val="1200"/>
              </a:spcBef>
              <a:buFont typeface="Calibri" panose="020F0502020204030204" pitchFamily="34" charset="0"/>
              <a:buChar char="‒"/>
              <a:defRPr/>
            </a:pPr>
            <a:r>
              <a:rPr lang="en-GB" b="1" dirty="0" smtClean="0">
                <a:sym typeface="Symbol" pitchFamily="18" charset="2"/>
              </a:rPr>
              <a:t>	</a:t>
            </a:r>
            <a:r>
              <a:rPr lang="en-GB" sz="1800" dirty="0" smtClean="0">
                <a:cs typeface="Times New Roman" pitchFamily="18" charset="0"/>
              </a:rPr>
              <a:t>Neutron absorption and total cross-sections:  </a:t>
            </a:r>
            <a:r>
              <a:rPr lang="en-GB" sz="1800" b="1" dirty="0" smtClean="0">
                <a:sym typeface="Symbol" pitchFamily="18" charset="2"/>
              </a:rPr>
              <a:t></a:t>
            </a:r>
            <a:r>
              <a:rPr lang="en-GB" sz="1800" baseline="-25000" dirty="0" smtClean="0"/>
              <a:t>a </a:t>
            </a:r>
            <a:r>
              <a:rPr lang="en-GB" sz="1800" dirty="0" smtClean="0"/>
              <a:t>(E), </a:t>
            </a:r>
            <a:r>
              <a:rPr lang="en-GB" sz="1800" b="1" dirty="0" smtClean="0">
                <a:sym typeface="Symbol" pitchFamily="18" charset="2"/>
              </a:rPr>
              <a:t></a:t>
            </a:r>
            <a:r>
              <a:rPr lang="en-GB" sz="1800" baseline="-25000" dirty="0" smtClean="0"/>
              <a:t>tot</a:t>
            </a:r>
            <a:r>
              <a:rPr lang="en-GB" sz="1800" dirty="0" smtClean="0"/>
              <a:t>(E)  </a:t>
            </a:r>
            <a:r>
              <a:rPr lang="en-GB" sz="1800" i="1" dirty="0" smtClean="0"/>
              <a:t>		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dirty="0" smtClean="0">
                <a:cs typeface="Times New Roman" pitchFamily="18" charset="0"/>
              </a:rPr>
              <a:t>Total neutron emission cross-section  </a:t>
            </a:r>
            <a:r>
              <a:rPr lang="en-GB" sz="1800" b="1" dirty="0" smtClean="0">
                <a:sym typeface="Symbol" pitchFamily="18" charset="2"/>
              </a:rPr>
              <a:t></a:t>
            </a:r>
            <a:r>
              <a:rPr lang="en-GB" sz="1800" baseline="-25000" dirty="0" err="1" smtClean="0"/>
              <a:t>nem</a:t>
            </a:r>
            <a:r>
              <a:rPr lang="en-GB" sz="1800" dirty="0" smtClean="0"/>
              <a:t>(E,E’,</a:t>
            </a:r>
            <a:r>
              <a:rPr lang="en-GB" sz="1800" dirty="0" smtClean="0">
                <a:sym typeface="Symbol" pitchFamily="18" charset="2"/>
              </a:rPr>
              <a:t></a:t>
            </a:r>
            <a:r>
              <a:rPr lang="en-GB" sz="1800" dirty="0" smtClean="0"/>
              <a:t>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i="1" dirty="0" smtClean="0">
                <a:sym typeface="Symbol" pitchFamily="18" charset="2"/>
              </a:rPr>
              <a:t>		</a:t>
            </a:r>
            <a:r>
              <a:rPr lang="en-GB" sz="1600" i="1" dirty="0" smtClean="0"/>
              <a:t>[</a:t>
            </a:r>
            <a:r>
              <a:rPr lang="en-GB" sz="1600" i="1" dirty="0"/>
              <a:t>E = neutron </a:t>
            </a:r>
            <a:r>
              <a:rPr lang="en-GB" sz="1600" i="1" dirty="0" smtClean="0"/>
              <a:t>energy, </a:t>
            </a:r>
            <a:r>
              <a:rPr lang="en-GB" sz="1600" i="1" dirty="0" smtClean="0">
                <a:sym typeface="Symbol" pitchFamily="18" charset="2"/>
              </a:rPr>
              <a:t></a:t>
            </a:r>
            <a:r>
              <a:rPr lang="en-GB" sz="1600" i="1" dirty="0"/>
              <a:t>=</a:t>
            </a:r>
            <a:r>
              <a:rPr lang="en-GB" sz="1600" i="1" dirty="0" smtClean="0"/>
              <a:t>cos(</a:t>
            </a:r>
            <a:r>
              <a:rPr lang="en-GB" sz="1600" i="1" dirty="0">
                <a:sym typeface="Symbol" pitchFamily="18" charset="2"/>
              </a:rPr>
              <a:t></a:t>
            </a:r>
            <a:r>
              <a:rPr lang="en-GB" sz="1600" i="1" dirty="0"/>
              <a:t>), </a:t>
            </a:r>
            <a:r>
              <a:rPr lang="en-GB" sz="1600" i="1" dirty="0">
                <a:sym typeface="Symbol" pitchFamily="18" charset="2"/>
              </a:rPr>
              <a:t></a:t>
            </a:r>
            <a:r>
              <a:rPr lang="en-GB" sz="1600" i="1" dirty="0"/>
              <a:t>=scattering </a:t>
            </a:r>
            <a:r>
              <a:rPr lang="en-GB" sz="1600" i="1" dirty="0" smtClean="0"/>
              <a:t>angle] </a:t>
            </a:r>
            <a:endParaRPr lang="en-GB" sz="1600" dirty="0" smtClean="0">
              <a:cs typeface="Times New Roman" pitchFamily="18" charset="0"/>
            </a:endParaRPr>
          </a:p>
          <a:p>
            <a:pPr marL="1065212" lvl="2" indent="-285750" defTabSz="757238">
              <a:lnSpc>
                <a:spcPct val="90000"/>
              </a:lnSpc>
              <a:spcBef>
                <a:spcPct val="50000"/>
              </a:spcBef>
              <a:buFont typeface="Symbol" panose="05050102010706020507" pitchFamily="18" charset="2"/>
              <a:buChar char="Þ"/>
              <a:defRPr/>
            </a:pPr>
            <a:r>
              <a:rPr lang="en-GB" i="1" dirty="0" smtClean="0"/>
              <a:t>Includes elastic scattering and inelastic reactions  </a:t>
            </a:r>
            <a:r>
              <a:rPr lang="en-GB" i="1" dirty="0"/>
              <a:t>(</a:t>
            </a:r>
            <a:r>
              <a:rPr lang="en-GB" i="1" dirty="0" err="1"/>
              <a:t>n,n</a:t>
            </a:r>
            <a:r>
              <a:rPr lang="en-GB" i="1" dirty="0"/>
              <a:t>’</a:t>
            </a:r>
            <a:r>
              <a:rPr lang="en-GB" i="1" dirty="0">
                <a:sym typeface="Symbol" pitchFamily="18" charset="2"/>
              </a:rPr>
              <a:t></a:t>
            </a:r>
            <a:r>
              <a:rPr lang="en-GB" i="1" dirty="0"/>
              <a:t>), (</a:t>
            </a:r>
            <a:r>
              <a:rPr lang="en-GB" i="1" dirty="0" smtClean="0"/>
              <a:t>n,2n),...</a:t>
            </a:r>
            <a:r>
              <a:rPr lang="de-DE" i="1" dirty="0" smtClean="0"/>
              <a:t> </a:t>
            </a:r>
            <a:endParaRPr lang="de-DE" i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000" b="1" dirty="0" smtClean="0"/>
              <a:t>Cross-sections </a:t>
            </a:r>
            <a:r>
              <a:rPr lang="en-GB" sz="2000" b="1" dirty="0"/>
              <a:t>for photon transport </a:t>
            </a:r>
            <a:r>
              <a:rPr lang="en-GB" sz="2000" b="1" dirty="0" smtClean="0"/>
              <a:t>simulations</a:t>
            </a:r>
            <a:endParaRPr lang="en-US" sz="2000" b="1" dirty="0" smtClean="0"/>
          </a:p>
          <a:p>
            <a:pPr marL="722312" lvl="1" indent="-342900" defTabSz="757238">
              <a:lnSpc>
                <a:spcPct val="80000"/>
              </a:lnSpc>
              <a:spcBef>
                <a:spcPts val="0"/>
              </a:spcBef>
              <a:buFont typeface="Calibri" panose="020F0502020204030204" pitchFamily="34" charset="0"/>
              <a:buChar char="‒"/>
              <a:defRPr/>
            </a:pPr>
            <a:r>
              <a:rPr lang="en-GB" sz="1800" dirty="0" smtClean="0">
                <a:cs typeface="Times New Roman" pitchFamily="18" charset="0"/>
                <a:sym typeface="Symbol" pitchFamily="18" charset="2"/>
              </a:rPr>
              <a:t>Neutron </a:t>
            </a:r>
            <a:r>
              <a:rPr lang="en-GB" sz="1800" dirty="0">
                <a:cs typeface="Times New Roman" pitchFamily="18" charset="0"/>
                <a:sym typeface="Symbol" pitchFamily="18" charset="2"/>
              </a:rPr>
              <a:t>induced </a:t>
            </a:r>
            <a:r>
              <a:rPr lang="en-GB" sz="1800" dirty="0">
                <a:cs typeface="Times New Roman" pitchFamily="18" charset="0"/>
              </a:rPr>
              <a:t> - production cross-sections and </a:t>
            </a:r>
            <a:r>
              <a:rPr lang="en-GB" sz="1800" dirty="0" smtClean="0">
                <a:cs typeface="Times New Roman" pitchFamily="18" charset="0"/>
              </a:rPr>
              <a:t>spectra</a:t>
            </a:r>
          </a:p>
          <a:p>
            <a:pPr marL="722312" lvl="1" indent="-342900" defTabSz="757238">
              <a:lnSpc>
                <a:spcPct val="80000"/>
              </a:lnSpc>
              <a:spcBef>
                <a:spcPts val="600"/>
              </a:spcBef>
              <a:buFont typeface="Calibri" panose="020F0502020204030204" pitchFamily="34" charset="0"/>
              <a:buChar char="‒"/>
              <a:defRPr/>
            </a:pPr>
            <a:r>
              <a:rPr lang="en-GB" sz="1800" dirty="0" smtClean="0">
                <a:cs typeface="Times New Roman" pitchFamily="18" charset="0"/>
                <a:sym typeface="Symbol" pitchFamily="18" charset="2"/>
              </a:rPr>
              <a:t></a:t>
            </a:r>
            <a:r>
              <a:rPr lang="en-GB" sz="1800" dirty="0" smtClean="0">
                <a:cs typeface="Times New Roman" pitchFamily="18" charset="0"/>
              </a:rPr>
              <a:t> </a:t>
            </a:r>
            <a:r>
              <a:rPr lang="en-GB" sz="1800" dirty="0">
                <a:cs typeface="Times New Roman" pitchFamily="18" charset="0"/>
              </a:rPr>
              <a:t>- interaction </a:t>
            </a:r>
            <a:r>
              <a:rPr lang="en-GB" sz="1800" dirty="0" smtClean="0">
                <a:cs typeface="Times New Roman" pitchFamily="18" charset="0"/>
              </a:rPr>
              <a:t>cross-sections</a:t>
            </a:r>
            <a:endParaRPr lang="en-GB" sz="1800" b="1" i="1" dirty="0">
              <a:cs typeface="Times New Roman" pitchFamily="18" charset="0"/>
            </a:endParaRPr>
          </a:p>
          <a:p>
            <a:pPr marL="284163" indent="-284163" defTabSz="757238">
              <a:lnSpc>
                <a:spcPct val="110000"/>
              </a:lnSpc>
              <a:spcBef>
                <a:spcPts val="1200"/>
              </a:spcBef>
              <a:defRPr/>
            </a:pPr>
            <a:r>
              <a:rPr lang="en-GB" sz="2000" b="1" dirty="0"/>
              <a:t>Nuclear data for calculating reaction rates (”nuclear responses”)</a:t>
            </a:r>
          </a:p>
          <a:p>
            <a:pPr marL="722312" lvl="1" indent="-342900" defTabSz="757238">
              <a:lnSpc>
                <a:spcPct val="90000"/>
              </a:lnSpc>
              <a:buFont typeface="Calibri" panose="020F0502020204030204" pitchFamily="34" charset="0"/>
              <a:buChar char="‒"/>
              <a:defRPr/>
            </a:pPr>
            <a:r>
              <a:rPr lang="en-GB" sz="1800" dirty="0" smtClean="0">
                <a:sym typeface="Symbol" pitchFamily="18" charset="2"/>
              </a:rPr>
              <a:t>Cross-sections </a:t>
            </a:r>
            <a:r>
              <a:rPr lang="en-GB" sz="1800" baseline="-25000" dirty="0" smtClean="0"/>
              <a:t>x </a:t>
            </a:r>
            <a:r>
              <a:rPr lang="en-GB" sz="1800" dirty="0"/>
              <a:t>(E</a:t>
            </a:r>
            <a:r>
              <a:rPr lang="en-GB" sz="1800" dirty="0" smtClean="0"/>
              <a:t>) for specific reactions (t</a:t>
            </a:r>
            <a:r>
              <a:rPr lang="en-GB" sz="1800" dirty="0" smtClean="0">
                <a:cs typeface="Times New Roman" pitchFamily="18" charset="0"/>
              </a:rPr>
              <a:t>ritium, 	                  gas production</a:t>
            </a:r>
            <a:r>
              <a:rPr lang="en-GB" sz="1800" dirty="0">
                <a:cs typeface="Times New Roman" pitchFamily="18" charset="0"/>
              </a:rPr>
              <a:t>, </a:t>
            </a:r>
            <a:r>
              <a:rPr lang="en-GB" sz="1800" dirty="0" smtClean="0">
                <a:cs typeface="Times New Roman" pitchFamily="18" charset="0"/>
              </a:rPr>
              <a:t>etc.), and energy </a:t>
            </a:r>
            <a:r>
              <a:rPr lang="en-GB" sz="1800" dirty="0">
                <a:cs typeface="Times New Roman" pitchFamily="18" charset="0"/>
              </a:rPr>
              <a:t>deposition (heating</a:t>
            </a:r>
            <a:r>
              <a:rPr lang="en-GB" sz="1800" dirty="0" smtClean="0">
                <a:cs typeface="Times New Roman" pitchFamily="18" charset="0"/>
              </a:rPr>
              <a:t>)</a:t>
            </a:r>
            <a:endParaRPr lang="de-DE" dirty="0">
              <a:cs typeface="Times New Roman" pitchFamily="18" charset="0"/>
            </a:endParaRPr>
          </a:p>
          <a:p>
            <a:pPr marL="722312" lvl="1" indent="-342900" defTabSz="757238">
              <a:lnSpc>
                <a:spcPct val="80000"/>
              </a:lnSpc>
              <a:spcBef>
                <a:spcPts val="600"/>
              </a:spcBef>
              <a:buFont typeface="Calibri" panose="020F0502020204030204" pitchFamily="34" charset="0"/>
              <a:buChar char="‒"/>
              <a:defRPr/>
            </a:pPr>
            <a:endParaRPr lang="en-US" sz="2000" b="1" i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437" y="836712"/>
            <a:ext cx="2565067" cy="97107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844824"/>
            <a:ext cx="1697179" cy="129614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782" y="4678638"/>
            <a:ext cx="2488714" cy="105461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865" y="3233496"/>
            <a:ext cx="1558631" cy="132359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251520" y="5807005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i="1" u="sng" dirty="0">
                <a:solidFill>
                  <a:schemeClr val="tx2"/>
                </a:solidFill>
              </a:rPr>
              <a:t>Complete data evaluations required</a:t>
            </a:r>
            <a:r>
              <a:rPr lang="en-US" i="1" dirty="0">
                <a:solidFill>
                  <a:schemeClr val="tx2"/>
                </a:solidFill>
              </a:rPr>
              <a:t> : all reactions, all data types, covering the entire energy range 10</a:t>
            </a:r>
            <a:r>
              <a:rPr lang="en-US" i="1" baseline="30000" dirty="0">
                <a:solidFill>
                  <a:schemeClr val="tx2"/>
                </a:solidFill>
              </a:rPr>
              <a:t>-3</a:t>
            </a:r>
            <a:r>
              <a:rPr lang="en-US" i="1" dirty="0">
                <a:solidFill>
                  <a:schemeClr val="tx2"/>
                </a:solidFill>
              </a:rPr>
              <a:t>eV – 20 </a:t>
            </a:r>
            <a:r>
              <a:rPr lang="en-US" i="1" dirty="0" smtClean="0">
                <a:solidFill>
                  <a:schemeClr val="tx2"/>
                </a:solidFill>
              </a:rPr>
              <a:t>MeV, for </a:t>
            </a:r>
            <a:r>
              <a:rPr lang="en-US" i="1" dirty="0">
                <a:solidFill>
                  <a:schemeClr val="tx2"/>
                </a:solidFill>
              </a:rPr>
              <a:t>all nuclides of interest to FNT, </a:t>
            </a:r>
            <a:r>
              <a:rPr lang="en-US" i="1" dirty="0" smtClean="0">
                <a:solidFill>
                  <a:schemeClr val="tx2"/>
                </a:solidFill>
              </a:rPr>
              <a:t>sufficient </a:t>
            </a:r>
            <a:r>
              <a:rPr lang="en-US" i="1" dirty="0">
                <a:solidFill>
                  <a:schemeClr val="tx2"/>
                </a:solidFill>
              </a:rPr>
              <a:t>quality </a:t>
            </a:r>
            <a:r>
              <a:rPr lang="en-US" i="1" dirty="0" smtClean="0">
                <a:solidFill>
                  <a:schemeClr val="tx2"/>
                </a:solidFill>
              </a:rPr>
              <a:t>(!)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005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7543800" cy="457200"/>
          </a:xfrm>
        </p:spPr>
        <p:txBody>
          <a:bodyPr/>
          <a:lstStyle/>
          <a:p>
            <a:pPr lvl="0">
              <a:defRPr/>
            </a:pPr>
            <a:r>
              <a:rPr lang="en-IE" sz="32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is fusion?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3067" y="1033572"/>
            <a:ext cx="8407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Bef>
                <a:spcPts val="1200"/>
              </a:spcBef>
            </a:pPr>
            <a:r>
              <a:rPr lang="en-US" sz="2800" kern="0" dirty="0" smtClean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Bringing </a:t>
            </a:r>
            <a:r>
              <a:rPr lang="en-US" sz="2800" kern="0" dirty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power of the </a:t>
            </a:r>
            <a:r>
              <a:rPr lang="en-US" sz="2800" kern="0" dirty="0" smtClean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Sun </a:t>
            </a:r>
            <a:r>
              <a:rPr lang="en-US" sz="2800" kern="0" dirty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US" sz="2800" kern="0" dirty="0" smtClean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Earth</a:t>
            </a:r>
            <a:endParaRPr lang="en-IE" sz="2800" kern="0" dirty="0">
              <a:solidFill>
                <a:schemeClr val="tx2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152400" y="4642704"/>
            <a:ext cx="2819400" cy="7674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blurRad="12700"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Fusion is the process </a:t>
            </a:r>
            <a:r>
              <a:rPr lang="en-US" dirty="0">
                <a:effectLst>
                  <a:outerShdw blurRad="12700"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powers </a:t>
            </a:r>
            <a:r>
              <a:rPr lang="en-US" dirty="0" smtClean="0">
                <a:effectLst>
                  <a:outerShdw blurRad="12700"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stars</a:t>
            </a:r>
            <a:endParaRPr lang="en-IE" dirty="0">
              <a:effectLst>
                <a:outerShdw blurRad="12700" dist="38100" dir="8100000" algn="tr" rotWithShape="0">
                  <a:schemeClr val="bg1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4618672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nuclei </a:t>
            </a:r>
            <a:r>
              <a:rPr lang="en-US" dirty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fuse at very </a:t>
            </a: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temperatures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Release large </a:t>
            </a:r>
            <a:r>
              <a:rPr lang="en-US" dirty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amounts of </a:t>
            </a: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</a:t>
            </a:r>
            <a:endParaRPr lang="en-IE" dirty="0">
              <a:effectLst>
                <a:outerShdw dist="38100" dir="8100000" algn="tr" rotWithShape="0">
                  <a:schemeClr val="bg1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703" y="4572000"/>
            <a:ext cx="27586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</a:t>
            </a:r>
            <a:r>
              <a:rPr lang="en-US" dirty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temperatures of </a:t>
            </a: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&gt;150,000,000</a:t>
            </a:r>
            <a:r>
              <a:rPr lang="en-US" baseline="30000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</a:t>
            </a: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>
              <a:effectLst>
                <a:outerShdw dist="38100" dir="8100000" algn="tr" rotWithShape="0">
                  <a:schemeClr val="bg1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 </a:t>
            </a: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Plasma</a:t>
            </a:r>
            <a:endParaRPr lang="en-US" dirty="0" smtClean="0">
              <a:effectLst>
                <a:outerShdw dist="38100" dir="8100000" algn="tr" rotWithShape="0">
                  <a:schemeClr val="bg1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44" y="1986498"/>
            <a:ext cx="2129307" cy="188976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006" y="1981200"/>
            <a:ext cx="2286714" cy="187200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8781" y="1976973"/>
            <a:ext cx="2170205" cy="189000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8" name="Straight Connector 17"/>
          <p:cNvCxnSpPr/>
          <p:nvPr/>
        </p:nvCxnSpPr>
        <p:spPr>
          <a:xfrm>
            <a:off x="2943225" y="1976973"/>
            <a:ext cx="0" cy="402466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933700" y="2005548"/>
            <a:ext cx="0" cy="40246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96000" y="1974105"/>
            <a:ext cx="0" cy="402466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17723" y="1685499"/>
            <a:ext cx="8086725" cy="42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276600" y="3962400"/>
            <a:ext cx="2713920" cy="30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de-DE" altLang="en-US" sz="1400" dirty="0">
                <a:latin typeface="Verdana" pitchFamily="34" charset="0"/>
              </a:rPr>
              <a:t>d + t</a:t>
            </a:r>
            <a:r>
              <a:rPr lang="de-DE" altLang="en-US" sz="1400" dirty="0"/>
              <a:t> </a:t>
            </a:r>
            <a:r>
              <a:rPr lang="de-DE" altLang="en-US" sz="1400" dirty="0">
                <a:sym typeface="Symbol" pitchFamily="18" charset="2"/>
              </a:rPr>
              <a:t> </a:t>
            </a:r>
            <a:r>
              <a:rPr lang="de-DE" altLang="en-US" sz="1400" b="1" dirty="0">
                <a:latin typeface="Symbol" pitchFamily="18" charset="2"/>
              </a:rPr>
              <a:t>a</a:t>
            </a:r>
            <a:r>
              <a:rPr lang="de-DE" altLang="en-US" sz="1400" dirty="0"/>
              <a:t> </a:t>
            </a:r>
            <a:r>
              <a:rPr lang="de-DE" altLang="en-US" sz="1400" dirty="0">
                <a:latin typeface="Verdana" pitchFamily="34" charset="0"/>
              </a:rPr>
              <a:t>+ n + 17.58 </a:t>
            </a:r>
            <a:r>
              <a:rPr lang="de-DE" altLang="en-US" sz="1400" dirty="0" err="1">
                <a:latin typeface="Verdana" pitchFamily="34" charset="0"/>
              </a:rPr>
              <a:t>MeV</a:t>
            </a:r>
            <a:r>
              <a:rPr lang="de-DE" altLang="en-US" sz="1400" dirty="0"/>
              <a:t> 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689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36004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n-US" dirty="0" smtClean="0">
                <a:latin typeface="+mj-lt"/>
              </a:rPr>
              <a:t>Nuclear data for FT applications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68863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b="1" dirty="0" smtClean="0"/>
              <a:t>Nuclear data evaluations &amp; libraries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dirty="0" smtClean="0"/>
              <a:t>Evaluated  nuclear cross-section data compiled in libraries, processed for application calculations, benchmarked and validated – as far as possible.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b="1" dirty="0" smtClean="0"/>
              <a:t>Nuclear data libraries for fusion technology</a:t>
            </a:r>
          </a:p>
          <a:p>
            <a:pPr lvl="1" defTabSz="757238">
              <a:lnSpc>
                <a:spcPct val="70000"/>
              </a:lnSpc>
              <a:spcBef>
                <a:spcPts val="1200"/>
              </a:spcBef>
              <a:buFont typeface="Calibri" panose="020F0502020204030204" pitchFamily="34" charset="0"/>
              <a:buChar char="‒"/>
              <a:defRPr/>
            </a:pPr>
            <a:r>
              <a:rPr lang="en-GB" b="1" dirty="0" smtClean="0">
                <a:sym typeface="Symbol" pitchFamily="18" charset="2"/>
              </a:rPr>
              <a:t>	FENDL - </a:t>
            </a:r>
            <a:r>
              <a:rPr lang="en-GB" b="1" dirty="0" smtClean="0"/>
              <a:t>Fusion </a:t>
            </a:r>
            <a:r>
              <a:rPr lang="en-GB" b="1" dirty="0"/>
              <a:t>Evaluated </a:t>
            </a:r>
            <a:r>
              <a:rPr lang="en-GB" b="1" dirty="0" smtClean="0"/>
              <a:t>Nuclear Data Library</a:t>
            </a:r>
          </a:p>
          <a:p>
            <a:pPr lvl="2" defTabSz="757238">
              <a:spcBef>
                <a:spcPts val="600"/>
              </a:spcBef>
              <a:defRPr/>
            </a:pPr>
            <a:r>
              <a:rPr lang="en-GB" dirty="0" smtClean="0"/>
              <a:t>Developed </a:t>
            </a:r>
            <a:r>
              <a:rPr lang="en-GB" dirty="0"/>
              <a:t>under </a:t>
            </a:r>
            <a:r>
              <a:rPr lang="en-GB" dirty="0" smtClean="0"/>
              <a:t>auspices </a:t>
            </a:r>
            <a:r>
              <a:rPr lang="en-GB" dirty="0"/>
              <a:t>of </a:t>
            </a:r>
            <a:r>
              <a:rPr lang="en-GB" dirty="0" smtClean="0"/>
              <a:t>IAEA, tailored </a:t>
            </a:r>
            <a:r>
              <a:rPr lang="en-GB" dirty="0"/>
              <a:t>to the needs of </a:t>
            </a:r>
            <a:r>
              <a:rPr lang="en-GB" dirty="0" smtClean="0"/>
              <a:t>ITER</a:t>
            </a:r>
          </a:p>
          <a:p>
            <a:pPr lvl="2" defTabSz="757238">
              <a:spcBef>
                <a:spcPts val="600"/>
              </a:spcBef>
              <a:defRPr/>
            </a:pPr>
            <a:r>
              <a:rPr lang="en-GB" dirty="0" smtClean="0"/>
              <a:t>Current version FENDL-3.1c </a:t>
            </a:r>
            <a:r>
              <a:rPr lang="en-GB" dirty="0"/>
              <a:t>includes a set of </a:t>
            </a:r>
            <a:r>
              <a:rPr lang="en-GB" dirty="0" smtClean="0"/>
              <a:t>sub-libraries,	                          (n, p, d, activation, co-variances, etc.), up </a:t>
            </a:r>
            <a:r>
              <a:rPr lang="en-GB" dirty="0"/>
              <a:t>to 200 </a:t>
            </a:r>
            <a:r>
              <a:rPr lang="en-GB" dirty="0" smtClean="0"/>
              <a:t>MeV</a:t>
            </a:r>
          </a:p>
          <a:p>
            <a:pPr lvl="2" defTabSz="757238">
              <a:spcBef>
                <a:spcPts val="600"/>
              </a:spcBef>
              <a:defRPr/>
            </a:pPr>
            <a:endParaRPr lang="en-GB" dirty="0"/>
          </a:p>
          <a:p>
            <a:pPr lvl="1" defTabSz="757238">
              <a:lnSpc>
                <a:spcPct val="70000"/>
              </a:lnSpc>
              <a:spcBef>
                <a:spcPts val="0"/>
              </a:spcBef>
              <a:buFont typeface="Calibri" panose="020F0502020204030204" pitchFamily="34" charset="0"/>
              <a:buChar char="‒"/>
              <a:defRPr/>
            </a:pPr>
            <a:r>
              <a:rPr lang="en-GB" b="1" dirty="0" smtClean="0">
                <a:sym typeface="Symbol" pitchFamily="18" charset="2"/>
              </a:rPr>
              <a:t>JEFF - Joint </a:t>
            </a:r>
            <a:r>
              <a:rPr lang="en-GB" b="1" dirty="0" smtClean="0"/>
              <a:t>Evaluated Fusion and Fission File</a:t>
            </a:r>
            <a:endParaRPr lang="en-GB" b="1" dirty="0"/>
          </a:p>
          <a:p>
            <a:pPr lvl="2" defTabSz="757238">
              <a:spcBef>
                <a:spcPts val="600"/>
              </a:spcBef>
              <a:defRPr/>
            </a:pPr>
            <a:r>
              <a:rPr lang="en-GB" dirty="0" smtClean="0"/>
              <a:t>Organised and maintained by NEA Data Bank, Paris, addressing                  needs of European nuclear fusion and fission communities</a:t>
            </a:r>
          </a:p>
          <a:p>
            <a:pPr lvl="2" defTabSz="757238">
              <a:spcBef>
                <a:spcPts val="600"/>
              </a:spcBef>
              <a:defRPr/>
            </a:pPr>
            <a:r>
              <a:rPr lang="en-GB" dirty="0" smtClean="0"/>
              <a:t>EU fusion data evaluations are fed into JEFF and its sub-libraries</a:t>
            </a:r>
          </a:p>
          <a:p>
            <a:pPr lvl="1" defTabSz="757238">
              <a:spcBef>
                <a:spcPts val="1200"/>
              </a:spcBef>
              <a:buFont typeface="Symbol" panose="05050102010706020507" pitchFamily="18" charset="2"/>
              <a:buChar char="Þ"/>
              <a:defRPr/>
            </a:pPr>
            <a:r>
              <a:rPr lang="en-US" b="1" i="1" dirty="0" smtClean="0">
                <a:solidFill>
                  <a:schemeClr val="tx2"/>
                </a:solidFill>
              </a:rPr>
              <a:t>JEFF serves as reference data library for PPPT nuclear analyses</a:t>
            </a:r>
            <a:endParaRPr lang="en-US" b="1" i="1" dirty="0">
              <a:solidFill>
                <a:schemeClr val="tx2"/>
              </a:solidFill>
            </a:endParaRPr>
          </a:p>
          <a:p>
            <a:pPr lvl="2" defTabSz="757238">
              <a:spcBef>
                <a:spcPts val="600"/>
              </a:spcBef>
              <a:defRPr/>
            </a:pPr>
            <a:endParaRPr lang="en-GB" dirty="0"/>
          </a:p>
          <a:p>
            <a:pPr lvl="2" defTabSz="757238">
              <a:spcBef>
                <a:spcPts val="600"/>
              </a:spcBef>
              <a:defRPr/>
            </a:pPr>
            <a:endParaRPr lang="en-GB" dirty="0" smtClean="0"/>
          </a:p>
          <a:p>
            <a:pPr lvl="2" defTabSz="757238">
              <a:spcBef>
                <a:spcPts val="600"/>
              </a:spcBef>
              <a:defRPr/>
            </a:pPr>
            <a:endParaRPr lang="en-GB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156138"/>
            <a:ext cx="837064" cy="63290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504" y="3155731"/>
            <a:ext cx="1331992" cy="633309"/>
          </a:xfrm>
          <a:prstGeom prst="rect">
            <a:avLst/>
          </a:prstGeom>
        </p:spPr>
      </p:pic>
      <p:grpSp>
        <p:nvGrpSpPr>
          <p:cNvPr id="11" name="Gruppieren 10"/>
          <p:cNvGrpSpPr/>
          <p:nvPr/>
        </p:nvGrpSpPr>
        <p:grpSpPr>
          <a:xfrm>
            <a:off x="7884368" y="5373216"/>
            <a:ext cx="1080120" cy="936104"/>
            <a:chOff x="7740352" y="5013176"/>
            <a:chExt cx="1080120" cy="936104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214"/>
            <a:stretch/>
          </p:blipFill>
          <p:spPr>
            <a:xfrm>
              <a:off x="7740352" y="5013176"/>
              <a:ext cx="598277" cy="576064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26"/>
            <a:stretch/>
          </p:blipFill>
          <p:spPr>
            <a:xfrm>
              <a:off x="7812360" y="5585493"/>
              <a:ext cx="1008112" cy="363787"/>
            </a:xfrm>
            <a:prstGeom prst="rect">
              <a:avLst/>
            </a:prstGeom>
          </p:spPr>
        </p:pic>
      </p:grpSp>
      <p:grpSp>
        <p:nvGrpSpPr>
          <p:cNvPr id="13" name="Gruppieren 12"/>
          <p:cNvGrpSpPr/>
          <p:nvPr/>
        </p:nvGrpSpPr>
        <p:grpSpPr>
          <a:xfrm>
            <a:off x="-10595" y="5373216"/>
            <a:ext cx="982195" cy="864096"/>
            <a:chOff x="294954" y="5013176"/>
            <a:chExt cx="982195" cy="864096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296"/>
            <a:stretch/>
          </p:blipFill>
          <p:spPr>
            <a:xfrm>
              <a:off x="294954" y="5013176"/>
              <a:ext cx="748654" cy="566760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60" t="50000"/>
            <a:stretch/>
          </p:blipFill>
          <p:spPr>
            <a:xfrm>
              <a:off x="467544" y="5538671"/>
              <a:ext cx="809605" cy="338601"/>
            </a:xfrm>
            <a:prstGeom prst="rect">
              <a:avLst/>
            </a:prstGeom>
          </p:spPr>
        </p:pic>
      </p:grp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349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36004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n-US" dirty="0" smtClean="0">
                <a:latin typeface="+mj-lt"/>
              </a:rPr>
              <a:t>Nuclear data for </a:t>
            </a:r>
            <a:r>
              <a:rPr lang="en-US" dirty="0" smtClean="0">
                <a:latin typeface="+mj-lt"/>
              </a:rPr>
              <a:t>FT </a:t>
            </a:r>
            <a:r>
              <a:rPr lang="en-US" dirty="0" smtClean="0">
                <a:latin typeface="+mj-lt"/>
              </a:rPr>
              <a:t>applications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908720"/>
            <a:ext cx="7056784" cy="482453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 smtClean="0"/>
              <a:t>Activation cross-section data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dirty="0" smtClean="0"/>
              <a:t>Excitation function </a:t>
            </a:r>
            <a:r>
              <a:rPr lang="en-GB" sz="1800" dirty="0">
                <a:sym typeface="Symbol" pitchFamily="18" charset="2"/>
              </a:rPr>
              <a:t></a:t>
            </a:r>
            <a:r>
              <a:rPr lang="en-GB" sz="1800" baseline="-25000" dirty="0"/>
              <a:t>x </a:t>
            </a:r>
            <a:r>
              <a:rPr lang="en-GB" sz="1800" dirty="0"/>
              <a:t>(E) </a:t>
            </a:r>
            <a:r>
              <a:rPr lang="en-GB" sz="1800" dirty="0" smtClean="0"/>
              <a:t>for any open reaction channel                  producing a radioactive product nuclide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dirty="0" smtClean="0"/>
              <a:t>Calculated by nuclear model codes using experimental data,  benchmarked and validated for important reactions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b="1" dirty="0" smtClean="0"/>
              <a:t>European Activation File (EAF)</a:t>
            </a:r>
            <a:r>
              <a:rPr lang="en-GB" sz="1800" dirty="0" smtClean="0"/>
              <a:t> developed by CCFE/NRG in the            frame of EU fusion programme, </a:t>
            </a:r>
            <a:r>
              <a:rPr lang="en-GB" sz="1800" b="1" u="sng" dirty="0" smtClean="0"/>
              <a:t>serving both JEFF and FENDL 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b="1" dirty="0" smtClean="0"/>
              <a:t>EAF- 2010 </a:t>
            </a:r>
            <a:r>
              <a:rPr lang="en-GB" sz="1800" dirty="0" smtClean="0"/>
              <a:t>latest version (frozen):  816 target nuclides	</a:t>
            </a:r>
            <a:r>
              <a:rPr lang="en-GB" sz="1800" dirty="0"/>
              <a:t> </a:t>
            </a:r>
            <a:r>
              <a:rPr lang="en-GB" sz="1800" dirty="0" smtClean="0"/>
              <a:t>    </a:t>
            </a:r>
            <a:r>
              <a:rPr lang="en-GB" sz="1800" baseline="30000" dirty="0" smtClean="0"/>
              <a:t>1</a:t>
            </a:r>
            <a:r>
              <a:rPr lang="en-GB" sz="1800" dirty="0" smtClean="0"/>
              <a:t>H to </a:t>
            </a:r>
            <a:r>
              <a:rPr lang="en-GB" sz="1800" baseline="30000" dirty="0" smtClean="0"/>
              <a:t>257</a:t>
            </a:r>
            <a:r>
              <a:rPr lang="en-GB" sz="1800" dirty="0" smtClean="0"/>
              <a:t>Fm, 66,256 excitation functions up to 60 MeV.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000" b="1" dirty="0" smtClean="0"/>
              <a:t>Deuteron induced cross-section data</a:t>
            </a:r>
          </a:p>
          <a:p>
            <a:pPr lvl="1" defTabSz="757238">
              <a:lnSpc>
                <a:spcPct val="70000"/>
              </a:lnSpc>
              <a:spcBef>
                <a:spcPts val="0"/>
              </a:spcBef>
              <a:buFont typeface="Calibri" panose="020F0502020204030204" pitchFamily="34" charset="0"/>
              <a:buChar char="‒"/>
              <a:defRPr/>
            </a:pPr>
            <a:r>
              <a:rPr lang="en-GB" sz="1800" dirty="0" smtClean="0">
                <a:sym typeface="Symbol" pitchFamily="18" charset="2"/>
              </a:rPr>
              <a:t>	Required for IFMIF-DONES nuclear analyses</a:t>
            </a:r>
            <a:endParaRPr lang="en-GB" sz="1800" dirty="0" smtClean="0"/>
          </a:p>
          <a:p>
            <a:pPr lvl="2" defTabSz="757238">
              <a:spcBef>
                <a:spcPts val="600"/>
              </a:spcBef>
              <a:defRPr/>
            </a:pPr>
            <a:r>
              <a:rPr lang="en-GB" dirty="0" smtClean="0"/>
              <a:t>Neutron generation in Li target  and accelerator components</a:t>
            </a:r>
          </a:p>
          <a:p>
            <a:pPr lvl="2" defTabSz="757238">
              <a:spcBef>
                <a:spcPts val="600"/>
              </a:spcBef>
              <a:defRPr/>
            </a:pPr>
            <a:r>
              <a:rPr lang="en-GB" dirty="0" smtClean="0"/>
              <a:t>Activation of  deuteron beam facing materials of accelerator</a:t>
            </a:r>
          </a:p>
          <a:p>
            <a:pPr lvl="1" defTabSz="757238">
              <a:spcBef>
                <a:spcPts val="600"/>
              </a:spcBef>
              <a:defRPr/>
            </a:pPr>
            <a:r>
              <a:rPr lang="en-GB" sz="1800" dirty="0" smtClean="0"/>
              <a:t>TENDL deuteron library, based on automated model calculations</a:t>
            </a:r>
          </a:p>
          <a:p>
            <a:pPr lvl="2" defTabSz="757238">
              <a:spcBef>
                <a:spcPts val="600"/>
              </a:spcBef>
              <a:defRPr/>
            </a:pPr>
            <a:endParaRPr lang="en-GB" dirty="0" smtClean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92696"/>
            <a:ext cx="2088232" cy="146266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76"/>
          <a:stretch/>
        </p:blipFill>
        <p:spPr>
          <a:xfrm>
            <a:off x="7092280" y="2364043"/>
            <a:ext cx="1872208" cy="2001061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67544" y="601199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i="1" dirty="0" smtClean="0">
                <a:solidFill>
                  <a:schemeClr val="tx2"/>
                </a:solidFill>
                <a:sym typeface="Symbol"/>
              </a:rPr>
              <a:t> </a:t>
            </a:r>
            <a:r>
              <a:rPr lang="en-US" b="1" i="1" dirty="0" smtClean="0">
                <a:solidFill>
                  <a:schemeClr val="tx2"/>
                </a:solidFill>
              </a:rPr>
              <a:t>To </a:t>
            </a:r>
            <a:r>
              <a:rPr lang="en-US" b="1" i="1" dirty="0">
                <a:solidFill>
                  <a:schemeClr val="tx2"/>
                </a:solidFill>
              </a:rPr>
              <a:t>be updated with specific data </a:t>
            </a:r>
            <a:r>
              <a:rPr lang="en-US" b="1" i="1" dirty="0" smtClean="0">
                <a:solidFill>
                  <a:schemeClr val="tx2"/>
                </a:solidFill>
              </a:rPr>
              <a:t>evaluations/improvements</a:t>
            </a:r>
            <a:endParaRPr lang="en-GB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852" y="4400128"/>
            <a:ext cx="2004652" cy="1909192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259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38164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What is fusion ?</a:t>
            </a:r>
          </a:p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EU fusion roadmap</a:t>
            </a:r>
            <a:endParaRPr lang="en-US" sz="28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800" b="1" dirty="0" err="1">
                <a:solidFill>
                  <a:schemeClr val="bg1">
                    <a:lumMod val="75000"/>
                  </a:schemeClr>
                </a:solidFill>
              </a:rPr>
              <a:t>Neutronics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 simulations in fusion technology</a:t>
            </a:r>
          </a:p>
          <a:p>
            <a:pPr>
              <a:spcBef>
                <a:spcPts val="18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Nuclear data for fusion applications</a:t>
            </a:r>
          </a:p>
          <a:p>
            <a:pPr>
              <a:spcBef>
                <a:spcPts val="1800"/>
              </a:spcBef>
            </a:pPr>
            <a:r>
              <a:rPr lang="en-US" sz="2800" b="1" dirty="0" smtClean="0"/>
              <a:t>Nuclear data in the PPPT </a:t>
            </a:r>
            <a:r>
              <a:rPr lang="en-US" sz="2800" b="1" dirty="0" err="1" smtClean="0"/>
              <a:t>programme</a:t>
            </a:r>
            <a:endParaRPr lang="en-US" sz="2800" b="1" dirty="0" smtClean="0"/>
          </a:p>
          <a:p>
            <a:pPr>
              <a:spcBef>
                <a:spcPts val="12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u="sng" dirty="0" smtClean="0">
                <a:solidFill>
                  <a:schemeClr val="bg1">
                    <a:lumMod val="75000"/>
                  </a:schemeClr>
                </a:solidFill>
              </a:rPr>
              <a:t>Addendum: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DEMO nuclear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analyses -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examples</a:t>
            </a:r>
            <a:endParaRPr lang="en-US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672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792493"/>
            <a:ext cx="8496944" cy="5732851"/>
          </a:xfrm>
        </p:spPr>
        <p:txBody>
          <a:bodyPr>
            <a:noAutofit/>
          </a:bodyPr>
          <a:lstStyle/>
          <a:p>
            <a:pPr marL="0" indent="0" defTabSz="1160463">
              <a:lnSpc>
                <a:spcPct val="90000"/>
              </a:lnSpc>
              <a:spcBef>
                <a:spcPts val="600"/>
              </a:spcBef>
              <a:buNone/>
            </a:pPr>
            <a:r>
              <a:rPr lang="en-GB" altLang="de-DE" sz="2000" b="1" dirty="0" smtClean="0">
                <a:solidFill>
                  <a:schemeClr val="tx2"/>
                </a:solidFill>
              </a:rPr>
              <a:t>Evaluations performed previous within fusion programme (F4E nuclear data grants/partnership agreement) </a:t>
            </a:r>
          </a:p>
          <a:p>
            <a:pPr marL="350838" indent="-350838" defTabSz="1160463">
              <a:lnSpc>
                <a:spcPct val="90000"/>
              </a:lnSpc>
              <a:spcBef>
                <a:spcPts val="600"/>
              </a:spcBef>
            </a:pPr>
            <a:r>
              <a:rPr lang="en-GB" altLang="de-DE" sz="2000" b="1" dirty="0" smtClean="0"/>
              <a:t>n  +  </a:t>
            </a:r>
            <a:r>
              <a:rPr lang="en-GB" altLang="de-DE" sz="2000" b="1" baseline="30000" dirty="0" smtClean="0"/>
              <a:t>181</a:t>
            </a:r>
            <a:r>
              <a:rPr lang="en-GB" altLang="de-DE" sz="2000" b="1" dirty="0" smtClean="0"/>
              <a:t>Ta,  </a:t>
            </a:r>
            <a:r>
              <a:rPr lang="en-GB" altLang="de-DE" sz="2000" b="1" baseline="30000" dirty="0" smtClean="0"/>
              <a:t>55</a:t>
            </a:r>
            <a:r>
              <a:rPr lang="en-GB" altLang="de-DE" sz="2000" b="1" dirty="0" smtClean="0"/>
              <a:t>Mn,  </a:t>
            </a:r>
            <a:r>
              <a:rPr lang="en-GB" altLang="de-DE" sz="2000" b="1" baseline="30000" dirty="0" smtClean="0"/>
              <a:t>63,65</a:t>
            </a:r>
            <a:r>
              <a:rPr lang="en-GB" altLang="de-DE" sz="2000" b="1" dirty="0" smtClean="0"/>
              <a:t>Cu,  </a:t>
            </a:r>
            <a:r>
              <a:rPr lang="en-GB" sz="2000" b="1" baseline="30000" dirty="0" smtClean="0"/>
              <a:t>54</a:t>
            </a:r>
            <a:r>
              <a:rPr lang="en-GB" sz="2000" b="1" baseline="30000" dirty="0"/>
              <a:t>, 56, 57, </a:t>
            </a:r>
            <a:r>
              <a:rPr lang="en-GB" sz="2000" b="1" baseline="30000" dirty="0" smtClean="0"/>
              <a:t>58</a:t>
            </a:r>
            <a:r>
              <a:rPr lang="en-GB" sz="2000" b="1" dirty="0" smtClean="0"/>
              <a:t>Fe,  </a:t>
            </a:r>
            <a:r>
              <a:rPr lang="en-GB" sz="2000" b="1" baseline="30000" dirty="0">
                <a:solidFill>
                  <a:schemeClr val="dk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90, -91,- 92,-94, -96</a:t>
            </a:r>
            <a:r>
              <a:rPr lang="en-GB" sz="2000" b="1" dirty="0"/>
              <a:t>Zr</a:t>
            </a:r>
            <a:endParaRPr lang="en-GB" sz="2000" dirty="0"/>
          </a:p>
          <a:p>
            <a:pPr marL="350838" indent="-350838" defTabSz="1160463">
              <a:lnSpc>
                <a:spcPct val="90000"/>
              </a:lnSpc>
              <a:spcBef>
                <a:spcPts val="1200"/>
              </a:spcBef>
            </a:pPr>
            <a:r>
              <a:rPr lang="en-GB" altLang="de-DE" sz="1800" dirty="0" smtClean="0"/>
              <a:t>Evaluations by JSI, KIT &amp; TUW applying </a:t>
            </a:r>
            <a:r>
              <a:rPr lang="en-GB" altLang="de-DE" sz="1800" b="1" dirty="0" smtClean="0"/>
              <a:t>Bayesian approach </a:t>
            </a:r>
            <a:r>
              <a:rPr lang="en-GB" altLang="de-DE" sz="1800" dirty="0" smtClean="0"/>
              <a:t>taking into account experimental and model uncertainties.</a:t>
            </a:r>
          </a:p>
          <a:p>
            <a:pPr marL="350838" indent="-350838" defTabSz="1160463">
              <a:lnSpc>
                <a:spcPct val="90000"/>
              </a:lnSpc>
            </a:pPr>
            <a:r>
              <a:rPr lang="en-GB" altLang="de-DE" sz="1800" dirty="0" smtClean="0"/>
              <a:t>Nuclear model calculations largely based on </a:t>
            </a:r>
            <a:r>
              <a:rPr lang="en-GB" altLang="de-DE" sz="1800" b="1" dirty="0" smtClean="0"/>
              <a:t>TALYS code </a:t>
            </a:r>
            <a:r>
              <a:rPr lang="en-GB" altLang="de-DE" sz="1800" dirty="0" smtClean="0"/>
              <a:t>(NRG) and different approaches for the  generation of co-variance data.</a:t>
            </a:r>
          </a:p>
          <a:p>
            <a:pPr marL="350838" indent="-350838" defTabSz="1160463">
              <a:spcBef>
                <a:spcPts val="600"/>
              </a:spcBef>
            </a:pPr>
            <a:r>
              <a:rPr lang="en-GB" altLang="de-DE" sz="1800" dirty="0" smtClean="0"/>
              <a:t>Data </a:t>
            </a:r>
            <a:r>
              <a:rPr lang="en-GB" altLang="de-DE" sz="1800" dirty="0"/>
              <a:t>files include all information/data required for </a:t>
            </a:r>
            <a:r>
              <a:rPr lang="en-GB" altLang="de-DE" sz="1800" dirty="0" smtClean="0"/>
              <a:t>FT applications 	          (transport </a:t>
            </a:r>
            <a:r>
              <a:rPr lang="en-GB" altLang="de-DE" sz="1800" dirty="0"/>
              <a:t>simulation, nuclear </a:t>
            </a:r>
            <a:r>
              <a:rPr lang="en-GB" altLang="de-DE" sz="1800" dirty="0" smtClean="0"/>
              <a:t>responses, uncertainties). </a:t>
            </a:r>
          </a:p>
          <a:p>
            <a:pPr marL="0" indent="0" defTabSz="1160463">
              <a:lnSpc>
                <a:spcPct val="90000"/>
              </a:lnSpc>
              <a:spcBef>
                <a:spcPts val="1800"/>
              </a:spcBef>
              <a:buNone/>
            </a:pPr>
            <a:r>
              <a:rPr lang="en-GB" altLang="de-DE" sz="2000" b="1" dirty="0">
                <a:solidFill>
                  <a:schemeClr val="tx2"/>
                </a:solidFill>
              </a:rPr>
              <a:t>Evaluation activities  implemented in </a:t>
            </a:r>
            <a:r>
              <a:rPr lang="en-GB" altLang="de-DE" sz="2000" b="1" dirty="0" smtClean="0">
                <a:solidFill>
                  <a:schemeClr val="tx2"/>
                </a:solidFill>
              </a:rPr>
              <a:t>PPPT,  </a:t>
            </a:r>
            <a:r>
              <a:rPr lang="en-GB" altLang="de-DE" sz="2000" b="1" dirty="0">
                <a:solidFill>
                  <a:schemeClr val="tx2"/>
                </a:solidFill>
              </a:rPr>
              <a:t>running in </a:t>
            </a:r>
            <a:r>
              <a:rPr lang="en-GB" altLang="de-DE" sz="2000" b="1" dirty="0" smtClean="0">
                <a:solidFill>
                  <a:schemeClr val="tx2"/>
                </a:solidFill>
              </a:rPr>
              <a:t>2017 and planned </a:t>
            </a:r>
            <a:r>
              <a:rPr lang="en-GB" altLang="de-DE" sz="2000" b="1" dirty="0">
                <a:solidFill>
                  <a:schemeClr val="tx2"/>
                </a:solidFill>
              </a:rPr>
              <a:t>for 2018 &amp; later  </a:t>
            </a:r>
            <a:r>
              <a:rPr lang="en-GB" altLang="de-DE" sz="2000" b="1" dirty="0" smtClean="0">
                <a:solidFill>
                  <a:schemeClr val="tx2"/>
                </a:solidFill>
                <a:sym typeface="Symbol"/>
              </a:rPr>
              <a:t> </a:t>
            </a:r>
            <a:r>
              <a:rPr lang="en-GB" altLang="de-DE" sz="2000" b="1" dirty="0" smtClean="0">
                <a:solidFill>
                  <a:schemeClr val="tx2"/>
                </a:solidFill>
              </a:rPr>
              <a:t>JEFF-4   </a:t>
            </a:r>
            <a:endParaRPr lang="en-GB" altLang="de-DE" sz="2000" b="1" dirty="0">
              <a:solidFill>
                <a:schemeClr val="tx2"/>
              </a:solidFill>
            </a:endParaRPr>
          </a:p>
          <a:p>
            <a:pPr marL="350838" indent="-350838" defTabSz="1160463">
              <a:spcBef>
                <a:spcPts val="600"/>
              </a:spcBef>
            </a:pPr>
            <a:r>
              <a:rPr lang="en-GB" altLang="de-DE" sz="1800" dirty="0" smtClean="0"/>
              <a:t>Adaptive R-matrix approach for cross-section evaluations of  light mass nuclei  (TUW)</a:t>
            </a:r>
          </a:p>
          <a:p>
            <a:pPr marL="750888" lvl="1" indent="-350838" defTabSz="1160463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altLang="de-DE" sz="1800" i="1" dirty="0" smtClean="0"/>
              <a:t>Trial application to  </a:t>
            </a:r>
            <a:r>
              <a:rPr lang="en-GB" altLang="de-DE" sz="1800" b="1" i="1" dirty="0"/>
              <a:t>n + </a:t>
            </a:r>
            <a:r>
              <a:rPr lang="en-GB" altLang="de-DE" sz="1800" b="1" i="1" baseline="30000" dirty="0" smtClean="0"/>
              <a:t>16</a:t>
            </a:r>
            <a:r>
              <a:rPr lang="en-GB" altLang="de-DE" sz="1800" b="1" i="1" dirty="0" smtClean="0"/>
              <a:t>O</a:t>
            </a:r>
            <a:r>
              <a:rPr lang="en-GB" altLang="de-DE" sz="1800" i="1" dirty="0" smtClean="0"/>
              <a:t>  incl. production of  prototype ENDF data file</a:t>
            </a:r>
          </a:p>
          <a:p>
            <a:pPr marL="750888" lvl="1" indent="-350838" defTabSz="1160463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i="1" dirty="0" smtClean="0"/>
              <a:t>Plans for application to new evaluation of  </a:t>
            </a:r>
            <a:r>
              <a:rPr lang="en-GB" sz="1800" b="1" i="1" dirty="0" smtClean="0"/>
              <a:t>n + </a:t>
            </a:r>
            <a:r>
              <a:rPr lang="en-GB" sz="1800" b="1" i="1" baseline="30000" dirty="0" smtClean="0"/>
              <a:t>9</a:t>
            </a:r>
            <a:r>
              <a:rPr lang="en-GB" sz="1800" b="1" i="1" dirty="0" smtClean="0"/>
              <a:t>Be  </a:t>
            </a:r>
            <a:r>
              <a:rPr lang="en-GB" sz="1800" i="1" dirty="0" smtClean="0"/>
              <a:t>(</a:t>
            </a:r>
            <a:r>
              <a:rPr lang="en-GB" sz="1800" i="1" dirty="0" smtClean="0"/>
              <a:t>2019/20)</a:t>
            </a:r>
            <a:endParaRPr lang="en-GB" sz="1800" i="1" dirty="0" smtClean="0"/>
          </a:p>
          <a:p>
            <a:pPr marL="350838" indent="-350838" defTabSz="1160463"/>
            <a:r>
              <a:rPr lang="en-GB" altLang="de-DE" sz="1800" dirty="0" smtClean="0"/>
              <a:t>New evaluation of W neutron cross-section data based on TALYS model calculations</a:t>
            </a:r>
          </a:p>
          <a:p>
            <a:pPr marL="750888" lvl="1" indent="-350838" defTabSz="1160463">
              <a:buFont typeface="Symbol" panose="05050102010706020507" pitchFamily="18" charset="2"/>
              <a:buChar char="-"/>
            </a:pPr>
            <a:r>
              <a:rPr lang="en-GB" altLang="de-DE" sz="1800" i="1" dirty="0" smtClean="0"/>
              <a:t>Evaluation of  </a:t>
            </a:r>
            <a:r>
              <a:rPr lang="en-GB" altLang="de-DE" sz="1800" b="1" i="1" dirty="0" smtClean="0"/>
              <a:t>n + </a:t>
            </a:r>
            <a:r>
              <a:rPr lang="en-GB" altLang="de-DE" sz="1800" b="1" i="1" baseline="30000" dirty="0" smtClean="0"/>
              <a:t>184</a:t>
            </a:r>
            <a:r>
              <a:rPr lang="en-GB" altLang="de-DE" sz="1800" b="1" i="1" dirty="0" smtClean="0"/>
              <a:t>W </a:t>
            </a:r>
            <a:r>
              <a:rPr lang="en-GB" altLang="de-DE" sz="1800" i="1" dirty="0" smtClean="0"/>
              <a:t>incl. co-variance data  based on UMC approach (2017)</a:t>
            </a:r>
          </a:p>
          <a:p>
            <a:pPr marL="750888" lvl="1" indent="-350838" defTabSz="1160463">
              <a:buFont typeface="Symbol" panose="05050102010706020507" pitchFamily="18" charset="2"/>
              <a:buChar char="-"/>
            </a:pPr>
            <a:r>
              <a:rPr lang="en-GB" altLang="de-DE" sz="1800" i="1" dirty="0" smtClean="0"/>
              <a:t>Evaluations  for  </a:t>
            </a:r>
            <a:r>
              <a:rPr lang="en-GB" altLang="de-DE" sz="1800" b="1" i="1" dirty="0" smtClean="0"/>
              <a:t>n + </a:t>
            </a:r>
            <a:r>
              <a:rPr lang="en-GB" altLang="de-DE" sz="1800" b="1" i="1" baseline="30000" dirty="0" smtClean="0"/>
              <a:t>182, 186</a:t>
            </a:r>
            <a:r>
              <a:rPr lang="en-GB" altLang="de-DE" sz="1800" b="1" i="1" dirty="0" smtClean="0"/>
              <a:t>W </a:t>
            </a:r>
            <a:r>
              <a:rPr lang="en-GB" altLang="de-DE" sz="1800" i="1" dirty="0" smtClean="0"/>
              <a:t>planned for 2018</a:t>
            </a:r>
            <a:endParaRPr lang="en-GB" altLang="de-DE" sz="1800" i="1" dirty="0"/>
          </a:p>
          <a:p>
            <a:pPr marL="350838" indent="-350838" defTabSz="1160463"/>
            <a:endParaRPr lang="en-GB" altLang="de-DE" sz="1800" i="1" dirty="0" smtClean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36004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General Purpose </a:t>
            </a:r>
            <a:r>
              <a:rPr lang="en-US" dirty="0">
                <a:latin typeface="+mj-lt"/>
              </a:rPr>
              <a:t>N</a:t>
            </a:r>
            <a:r>
              <a:rPr lang="en-US" dirty="0" smtClean="0">
                <a:latin typeface="+mj-lt"/>
              </a:rPr>
              <a:t>uclear Data Evaluations</a:t>
            </a:r>
            <a:endParaRPr lang="en-US" dirty="0">
              <a:latin typeface="+mj-l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7731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60" y="1988840"/>
            <a:ext cx="3243508" cy="255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3205934" cy="254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5417045" y="674618"/>
            <a:ext cx="3979491" cy="3186430"/>
            <a:chOff x="5292080" y="620688"/>
            <a:chExt cx="3979491" cy="318643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620688"/>
              <a:ext cx="3979491" cy="3186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feld 3"/>
            <p:cNvSpPr txBox="1">
              <a:spLocks noChangeArrowheads="1"/>
            </p:cNvSpPr>
            <p:nvPr/>
          </p:nvSpPr>
          <p:spPr bwMode="auto">
            <a:xfrm>
              <a:off x="6804248" y="1104801"/>
              <a:ext cx="1752600" cy="307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70000"/>
                <a:buBlip>
                  <a:blip r:embed="rId6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de-DE" sz="1400" b="1" baseline="30000" dirty="0" err="1">
                  <a:latin typeface="Calibri" pitchFamily="34" charset="0"/>
                </a:rPr>
                <a:t>nat</a:t>
              </a:r>
              <a:r>
                <a:rPr lang="en-GB" altLang="de-DE" sz="1400" b="1" dirty="0" err="1">
                  <a:latin typeface="Calibri" pitchFamily="34" charset="0"/>
                </a:rPr>
                <a:t>Zr</a:t>
              </a:r>
              <a:r>
                <a:rPr lang="en-GB" altLang="de-DE" sz="1400" b="1" dirty="0">
                  <a:latin typeface="Calibri" pitchFamily="34" charset="0"/>
                </a:rPr>
                <a:t>(</a:t>
              </a:r>
              <a:r>
                <a:rPr lang="en-GB" altLang="de-DE" sz="1400" b="1" dirty="0" err="1">
                  <a:latin typeface="Calibri" pitchFamily="34" charset="0"/>
                </a:rPr>
                <a:t>n,xn</a:t>
              </a:r>
              <a:r>
                <a:rPr lang="en-GB" altLang="de-DE" sz="1400" b="1" dirty="0">
                  <a:latin typeface="Calibri" pitchFamily="34" charset="0"/>
                </a:rPr>
                <a:t>) @ 14 MeV</a:t>
              </a:r>
            </a:p>
          </p:txBody>
        </p:sp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3" y="4120216"/>
            <a:ext cx="3167345" cy="254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5" name="Textfeld 11"/>
          <p:cNvSpPr txBox="1">
            <a:spLocks noChangeArrowheads="1"/>
          </p:cNvSpPr>
          <p:nvPr/>
        </p:nvSpPr>
        <p:spPr bwMode="auto">
          <a:xfrm>
            <a:off x="179511" y="692696"/>
            <a:ext cx="554461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r>
              <a:rPr lang="en-US" altLang="de-DE" sz="16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Nuclear model calculations with </a:t>
            </a:r>
            <a:r>
              <a:rPr lang="en-US" altLang="de-DE" sz="16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TALYS and adjusted </a:t>
            </a:r>
            <a:r>
              <a:rPr lang="en-US" altLang="de-DE" sz="16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parameters</a:t>
            </a:r>
          </a:p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r>
              <a:rPr lang="en-US" altLang="de-DE" sz="16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Geometry dependent hybrid (GDH) model for pre-equilibrium </a:t>
            </a:r>
            <a:r>
              <a:rPr lang="en-US" altLang="de-DE" sz="16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reactions</a:t>
            </a:r>
            <a:endParaRPr lang="en-US" altLang="de-DE" sz="1600" i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r>
              <a:rPr lang="en-US" altLang="de-DE" sz="16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Unified </a:t>
            </a:r>
            <a:r>
              <a:rPr lang="en-US" altLang="de-DE" sz="16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Monte Carlo (UMC) approach for co-variance data generation</a:t>
            </a:r>
          </a:p>
        </p:txBody>
      </p:sp>
      <p:sp>
        <p:nvSpPr>
          <p:cNvPr id="18440" name="Textfeld 2"/>
          <p:cNvSpPr txBox="1">
            <a:spLocks noChangeArrowheads="1"/>
          </p:cNvSpPr>
          <p:nvPr/>
        </p:nvSpPr>
        <p:spPr bwMode="auto">
          <a:xfrm>
            <a:off x="5868145" y="620688"/>
            <a:ext cx="33843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de-DE" sz="1800" b="1" dirty="0">
                <a:latin typeface="Calibri" pitchFamily="34" charset="0"/>
              </a:rPr>
              <a:t>Neutron emission cross-sections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1921469" y="4357631"/>
            <a:ext cx="1066355" cy="29550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 baseline="30000" dirty="0">
                <a:latin typeface="Calibri" panose="020F0502020204030204" pitchFamily="34" charset="0"/>
              </a:rPr>
              <a:t>92</a:t>
            </a:r>
            <a:r>
              <a:rPr lang="en-GB" sz="1400" b="1" dirty="0">
                <a:latin typeface="Calibri" panose="020F0502020204030204" pitchFamily="34" charset="0"/>
              </a:rPr>
              <a:t>Zr(</a:t>
            </a:r>
            <a:r>
              <a:rPr lang="en-GB" sz="1400" b="1" dirty="0" err="1">
                <a:latin typeface="Calibri" panose="020F0502020204030204" pitchFamily="34" charset="0"/>
              </a:rPr>
              <a:t>n,p</a:t>
            </a:r>
            <a:r>
              <a:rPr lang="en-GB" sz="1400" b="1" dirty="0">
                <a:latin typeface="Calibri" panose="020F0502020204030204" pitchFamily="34" charset="0"/>
              </a:rPr>
              <a:t>)</a:t>
            </a:r>
            <a:r>
              <a:rPr lang="en-GB" sz="1400" b="1" baseline="30000" dirty="0">
                <a:latin typeface="Calibri" panose="020F0502020204030204" pitchFamily="34" charset="0"/>
              </a:rPr>
              <a:t> 92</a:t>
            </a:r>
            <a:r>
              <a:rPr lang="en-GB" sz="1400" b="1" dirty="0">
                <a:latin typeface="Calibri" panose="020F0502020204030204" pitchFamily="34" charset="0"/>
              </a:rPr>
              <a:t>Y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360040"/>
          </a:xfrm>
        </p:spPr>
        <p:txBody>
          <a:bodyPr/>
          <a:lstStyle/>
          <a:p>
            <a:r>
              <a:rPr lang="en-US" sz="2800" dirty="0" smtClean="0">
                <a:latin typeface="+mj-lt"/>
              </a:rPr>
              <a:t>Evaluated Neutron Cross-Section Data - Examples</a:t>
            </a:r>
            <a:endParaRPr lang="en-US" sz="2800" dirty="0">
              <a:latin typeface="+mj-lt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5489053" y="3501008"/>
            <a:ext cx="3979491" cy="3186430"/>
            <a:chOff x="5292080" y="3429000"/>
            <a:chExt cx="3979491" cy="318643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3429000"/>
              <a:ext cx="3979491" cy="3186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feld 3"/>
            <p:cNvSpPr txBox="1">
              <a:spLocks noChangeArrowheads="1"/>
            </p:cNvSpPr>
            <p:nvPr/>
          </p:nvSpPr>
          <p:spPr bwMode="auto">
            <a:xfrm>
              <a:off x="6732240" y="3789040"/>
              <a:ext cx="1872208" cy="3077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SzPct val="70000"/>
                <a:buBlip>
                  <a:blip r:embed="rId6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GB" altLang="de-DE" sz="1400" b="1" baseline="30000" dirty="0" err="1" smtClean="0">
                  <a:latin typeface="Calibri" pitchFamily="34" charset="0"/>
                </a:rPr>
                <a:t>nat</a:t>
              </a:r>
              <a:r>
                <a:rPr lang="en-GB" altLang="de-DE" sz="1400" b="1" dirty="0" err="1" smtClean="0">
                  <a:latin typeface="Calibri" pitchFamily="34" charset="0"/>
                </a:rPr>
                <a:t>Cu</a:t>
              </a:r>
              <a:r>
                <a:rPr lang="en-GB" altLang="de-DE" sz="1400" b="1" dirty="0" smtClean="0">
                  <a:latin typeface="Calibri" pitchFamily="34" charset="0"/>
                </a:rPr>
                <a:t>(</a:t>
              </a:r>
              <a:r>
                <a:rPr lang="en-GB" altLang="de-DE" sz="1400" b="1" dirty="0" err="1" smtClean="0">
                  <a:latin typeface="Calibri" pitchFamily="34" charset="0"/>
                </a:rPr>
                <a:t>n,xn</a:t>
              </a:r>
              <a:r>
                <a:rPr lang="en-GB" altLang="de-DE" sz="1400" b="1" dirty="0">
                  <a:latin typeface="Calibri" pitchFamily="34" charset="0"/>
                </a:rPr>
                <a:t>) @ 14 MeV</a:t>
              </a: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644" y="4119200"/>
            <a:ext cx="3243508" cy="255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4211960" y="4365104"/>
            <a:ext cx="12823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baseline="30000" dirty="0" smtClean="0">
                <a:latin typeface="Calibri" panose="020F0502020204030204" pitchFamily="34" charset="0"/>
              </a:rPr>
              <a:t>90</a:t>
            </a:r>
            <a:r>
              <a:rPr lang="en-GB" sz="1400" b="1" dirty="0" smtClean="0">
                <a:latin typeface="Calibri" panose="020F0502020204030204" pitchFamily="34" charset="0"/>
              </a:rPr>
              <a:t>Zr(n,2n)</a:t>
            </a:r>
            <a:r>
              <a:rPr lang="en-GB" sz="1400" b="1" baseline="30000" dirty="0" smtClean="0">
                <a:latin typeface="Calibri" panose="020F0502020204030204" pitchFamily="34" charset="0"/>
              </a:rPr>
              <a:t> 89</a:t>
            </a:r>
            <a:r>
              <a:rPr lang="en-GB" sz="1400" b="1" dirty="0" smtClean="0">
                <a:latin typeface="Calibri" panose="020F0502020204030204" pitchFamily="34" charset="0"/>
              </a:rPr>
              <a:t>Zr</a:t>
            </a:r>
            <a:endParaRPr lang="en-GB" sz="1400" b="1" dirty="0">
              <a:latin typeface="Calibri" panose="020F050202020403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1475656" y="2257127"/>
            <a:ext cx="12823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baseline="30000" dirty="0" smtClean="0">
                <a:latin typeface="Calibri" panose="020F0502020204030204" pitchFamily="34" charset="0"/>
              </a:rPr>
              <a:t>63</a:t>
            </a:r>
            <a:r>
              <a:rPr lang="en-GB" sz="1400" b="1" dirty="0" smtClean="0">
                <a:latin typeface="Calibri" panose="020F0502020204030204" pitchFamily="34" charset="0"/>
              </a:rPr>
              <a:t>Cu(n,2n)</a:t>
            </a:r>
            <a:r>
              <a:rPr lang="en-GB" sz="1400" b="1" baseline="30000" dirty="0" smtClean="0">
                <a:latin typeface="Calibri" panose="020F0502020204030204" pitchFamily="34" charset="0"/>
              </a:rPr>
              <a:t> 62</a:t>
            </a:r>
            <a:r>
              <a:rPr lang="en-GB" sz="1400" b="1" dirty="0" smtClean="0">
                <a:latin typeface="Calibri" panose="020F0502020204030204" pitchFamily="34" charset="0"/>
              </a:rPr>
              <a:t>Cu</a:t>
            </a:r>
            <a:endParaRPr lang="en-GB" sz="1400" b="1" dirty="0">
              <a:latin typeface="Calibri" panose="020F050202020403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139952" y="2185119"/>
            <a:ext cx="128237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baseline="30000" dirty="0" smtClean="0">
                <a:latin typeface="Calibri" panose="020F0502020204030204" pitchFamily="34" charset="0"/>
              </a:rPr>
              <a:t>63</a:t>
            </a:r>
            <a:r>
              <a:rPr lang="en-GB" sz="1400" b="1" dirty="0" smtClean="0">
                <a:latin typeface="Calibri" panose="020F0502020204030204" pitchFamily="34" charset="0"/>
              </a:rPr>
              <a:t>Cu(</a:t>
            </a:r>
            <a:r>
              <a:rPr lang="en-GB" sz="1400" b="1" dirty="0" err="1" smtClean="0">
                <a:latin typeface="Calibri" panose="020F0502020204030204" pitchFamily="34" charset="0"/>
              </a:rPr>
              <a:t>n,n</a:t>
            </a:r>
            <a:r>
              <a:rPr lang="en-GB" sz="1400" b="1" dirty="0" smtClean="0">
                <a:latin typeface="Calibri" panose="020F0502020204030204" pitchFamily="34" charset="0"/>
              </a:rPr>
              <a:t>’)</a:t>
            </a:r>
            <a:r>
              <a:rPr lang="en-GB" sz="1400" b="1" baseline="30000" dirty="0" smtClean="0">
                <a:latin typeface="Calibri" panose="020F0502020204030204" pitchFamily="34" charset="0"/>
              </a:rPr>
              <a:t>63</a:t>
            </a:r>
            <a:r>
              <a:rPr lang="en-GB" sz="1400" b="1" dirty="0" smtClean="0">
                <a:latin typeface="Calibri" panose="020F0502020204030204" pitchFamily="34" charset="0"/>
              </a:rPr>
              <a:t>Cu</a:t>
            </a:r>
            <a:endParaRPr lang="en-GB" sz="1400" b="1" dirty="0">
              <a:latin typeface="Calibri" panose="020F0502020204030204" pitchFamily="34" charset="0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212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feld 11"/>
          <p:cNvSpPr txBox="1">
            <a:spLocks noChangeArrowheads="1"/>
          </p:cNvSpPr>
          <p:nvPr/>
        </p:nvSpPr>
        <p:spPr bwMode="auto">
          <a:xfrm>
            <a:off x="107504" y="772830"/>
            <a:ext cx="58326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r>
              <a:rPr lang="en-US" altLang="de-DE" sz="1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Integral experiments </a:t>
            </a:r>
            <a:r>
              <a:rPr lang="en-US" altLang="de-DE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essential for  checking  quality of nuclear cross-sections in transport  simulations</a:t>
            </a:r>
          </a:p>
          <a:p>
            <a:pPr eaLnBrk="1" hangingPunct="1">
              <a:spcBef>
                <a:spcPts val="600"/>
              </a:spcBef>
              <a:buSzTx/>
              <a:buFontTx/>
              <a:buChar char="•"/>
            </a:pPr>
            <a:r>
              <a:rPr lang="en-US" altLang="de-DE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Irradiation of large material assembly by 14 MeV neutrons (FNG - </a:t>
            </a:r>
            <a:r>
              <a:rPr lang="en-US" altLang="de-DE" sz="1600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Frascati</a:t>
            </a:r>
            <a:r>
              <a:rPr lang="en-US" altLang="de-DE" sz="16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Neutron Generator ) </a:t>
            </a:r>
            <a:endParaRPr lang="en-US" altLang="de-DE" sz="16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ts val="600"/>
              </a:spcBef>
              <a:buSzTx/>
              <a:buFontTx/>
              <a:buChar char="•"/>
            </a:pPr>
            <a:r>
              <a:rPr lang="en-US" altLang="de-DE" sz="1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Cu benchmark experiment:</a:t>
            </a:r>
          </a:p>
          <a:p>
            <a:pPr lvl="1" eaLnBrk="1" hangingPunct="1">
              <a:spcBef>
                <a:spcPts val="600"/>
              </a:spcBef>
              <a:buSzTx/>
              <a:buFont typeface="Calibri" panose="020F0502020204030204" pitchFamily="34" charset="0"/>
              <a:buChar char="‒"/>
            </a:pPr>
            <a:r>
              <a:rPr lang="en-US" altLang="de-DE" sz="16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Copper block of  60 cm x  70 cm x 60 cm</a:t>
            </a:r>
          </a:p>
          <a:p>
            <a:pPr lvl="1" eaLnBrk="1" hangingPunct="1">
              <a:spcBef>
                <a:spcPct val="0"/>
              </a:spcBef>
              <a:buSzTx/>
              <a:buFont typeface="Calibri" panose="020F0502020204030204" pitchFamily="34" charset="0"/>
              <a:buChar char="‒"/>
            </a:pPr>
            <a:r>
              <a:rPr lang="en-US" altLang="de-DE" sz="16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Measurements of reaction rates with Au, </a:t>
            </a:r>
            <a:r>
              <a:rPr lang="en-US" altLang="de-DE" sz="1600" i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Nb</a:t>
            </a:r>
            <a:r>
              <a:rPr lang="en-US" altLang="de-DE" sz="16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, Ni, Al, In and W  activation foils , and neutron and photon flux spectra</a:t>
            </a:r>
          </a:p>
        </p:txBody>
      </p:sp>
      <p:sp>
        <p:nvSpPr>
          <p:cNvPr id="18440" name="Textfeld 2"/>
          <p:cNvSpPr txBox="1">
            <a:spLocks noChangeArrowheads="1"/>
          </p:cNvSpPr>
          <p:nvPr/>
        </p:nvSpPr>
        <p:spPr bwMode="auto">
          <a:xfrm>
            <a:off x="6070029" y="2874422"/>
            <a:ext cx="28944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de-DE" sz="1600" b="1" dirty="0" smtClean="0">
                <a:latin typeface="Calibri" pitchFamily="34" charset="0"/>
              </a:rPr>
              <a:t>Cu assembly  at FNG laboratory</a:t>
            </a:r>
            <a:endParaRPr lang="en-GB" altLang="de-DE" sz="1600" b="1" i="1" dirty="0">
              <a:latin typeface="Calibri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360040"/>
          </a:xfrm>
        </p:spPr>
        <p:txBody>
          <a:bodyPr/>
          <a:lstStyle/>
          <a:p>
            <a:r>
              <a:rPr lang="en-US" sz="2800" dirty="0" smtClean="0">
                <a:latin typeface="+mj-lt"/>
              </a:rPr>
              <a:t>Benchmarking of Neutron Cross-Section Data  - Cu</a:t>
            </a:r>
            <a:endParaRPr lang="en-US" sz="2800" dirty="0">
              <a:latin typeface="+mj-lt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64704"/>
            <a:ext cx="2880320" cy="216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" r="51021"/>
          <a:stretch/>
        </p:blipFill>
        <p:spPr bwMode="auto">
          <a:xfrm>
            <a:off x="6315332" y="3284984"/>
            <a:ext cx="2649156" cy="290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feld 2"/>
          <p:cNvSpPr txBox="1">
            <a:spLocks noChangeArrowheads="1"/>
          </p:cNvSpPr>
          <p:nvPr/>
        </p:nvSpPr>
        <p:spPr bwMode="auto">
          <a:xfrm>
            <a:off x="6444208" y="6165304"/>
            <a:ext cx="25202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de-DE" sz="1600" b="1" dirty="0" smtClean="0">
                <a:latin typeface="Calibri" pitchFamily="34" charset="0"/>
              </a:rPr>
              <a:t>MCNP model (vertical cut)</a:t>
            </a:r>
            <a:endParaRPr lang="en-GB" altLang="de-DE" sz="1600" b="1" i="1" dirty="0">
              <a:latin typeface="Calibri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79512" y="6011996"/>
            <a:ext cx="606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altLang="de-DE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altLang="de-DE" b="1" i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Revealed </a:t>
            </a:r>
            <a:r>
              <a:rPr lang="en-US" altLang="de-DE" b="1" i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need to revise JEFF-3.2 Cu-evaluation for </a:t>
            </a:r>
            <a:r>
              <a:rPr lang="en-US" altLang="de-DE" b="1" i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JEFF-3.3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53501"/>
            <a:ext cx="3614673" cy="286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40968"/>
            <a:ext cx="3614673" cy="286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519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35496" y="958974"/>
            <a:ext cx="6164262" cy="2686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Calibri" pitchFamily="34" charset="0"/>
                <a:cs typeface="Calibri" pitchFamily="34" charset="0"/>
              </a:rPr>
              <a:t>A</a:t>
            </a:r>
            <a:r>
              <a:rPr lang="en-GB" dirty="0" smtClean="0">
                <a:latin typeface="Calibri" pitchFamily="34" charset="0"/>
                <a:cs typeface="Calibri" pitchFamily="34" charset="0"/>
              </a:rPr>
              <a:t>nalyses </a:t>
            </a:r>
            <a:r>
              <a:rPr lang="en-GB" dirty="0">
                <a:latin typeface="Calibri" pitchFamily="34" charset="0"/>
                <a:cs typeface="Calibri" pitchFamily="34" charset="0"/>
              </a:rPr>
              <a:t>of breeder blanket mock-up experiments to check status of state-of-the-art nuclear data libraries for prediction of tritium production </a:t>
            </a:r>
          </a:p>
          <a:p>
            <a:pPr marL="742950" lvl="1" indent="-285750">
              <a:spcBef>
                <a:spcPts val="300"/>
              </a:spcBef>
              <a:buFont typeface="Symbol" panose="05050102010706020507" pitchFamily="18" charset="2"/>
              <a:buChar char="Þ"/>
              <a:defRPr/>
            </a:pPr>
            <a:r>
              <a:rPr lang="en-GB" i="1" dirty="0">
                <a:latin typeface="Calibri" pitchFamily="34" charset="0"/>
                <a:cs typeface="Calibri" pitchFamily="34" charset="0"/>
              </a:rPr>
              <a:t>HCPB (Helium Cooled Pebble Bed) breeder blanket </a:t>
            </a:r>
          </a:p>
          <a:p>
            <a:pPr marL="742950" lvl="1" indent="-285750">
              <a:buFont typeface="Symbol" panose="05050102010706020507" pitchFamily="18" charset="2"/>
              <a:buChar char="Þ"/>
              <a:defRPr/>
            </a:pPr>
            <a:r>
              <a:rPr lang="en-GB" i="1" dirty="0">
                <a:latin typeface="Calibri" pitchFamily="34" charset="0"/>
                <a:cs typeface="Calibri" pitchFamily="34" charset="0"/>
              </a:rPr>
              <a:t>HCLL (Helium Cooled Lithium Lead) breeder blanket</a:t>
            </a:r>
          </a:p>
          <a:p>
            <a:pPr marL="742950" lvl="1" indent="-285750">
              <a:buFont typeface="Symbol" panose="05050102010706020507" pitchFamily="18" charset="2"/>
              <a:buChar char="Þ"/>
              <a:defRPr/>
            </a:pPr>
            <a:r>
              <a:rPr lang="en-GB" i="1" dirty="0">
                <a:latin typeface="Calibri" pitchFamily="34" charset="0"/>
                <a:cs typeface="Calibri" pitchFamily="34" charset="0"/>
              </a:rPr>
              <a:t>Experiments performed previously at FNG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600" dirty="0">
                <a:latin typeface="Calibri" pitchFamily="34" charset="0"/>
                <a:cs typeface="Calibri" pitchFamily="34" charset="0"/>
              </a:rPr>
              <a:t>Nuclear data libraries: JEFF-3.2, FENDL-3.1b, ENDF/B-VII.1</a:t>
            </a:r>
          </a:p>
          <a:p>
            <a:pPr marL="285750" indent="-285750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All evaluations produce similar results</a:t>
            </a:r>
          </a:p>
          <a:p>
            <a:pPr marL="285750" indent="-285750">
              <a:buFont typeface="Symbol" panose="05050102010706020507" pitchFamily="18" charset="2"/>
              <a:buChar char="Þ"/>
              <a:defRPr/>
            </a:pP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Tritium production well predicted for HCLL, underestimated for HCPB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52400" y="15280"/>
            <a:ext cx="8164016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GB" altLang="en-US" sz="2800" b="1" dirty="0">
                <a:latin typeface="+mn-lt"/>
              </a:rPr>
              <a:t>Benchmark analyses on tritium breeding experiments</a:t>
            </a:r>
          </a:p>
        </p:txBody>
      </p:sp>
      <p:sp>
        <p:nvSpPr>
          <p:cNvPr id="20485" name="Textfeld 2"/>
          <p:cNvSpPr txBox="1">
            <a:spLocks noChangeArrowheads="1"/>
          </p:cNvSpPr>
          <p:nvPr/>
        </p:nvSpPr>
        <p:spPr bwMode="auto">
          <a:xfrm>
            <a:off x="6105525" y="685800"/>
            <a:ext cx="3038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de-DE" sz="1600" b="1" i="1">
                <a:latin typeface="Calibri" pitchFamily="34" charset="0"/>
              </a:rPr>
              <a:t>HCPB mock-up</a:t>
            </a:r>
          </a:p>
        </p:txBody>
      </p:sp>
      <p:pic>
        <p:nvPicPr>
          <p:cNvPr id="20487" name="Grafik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32275"/>
            <a:ext cx="311785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Grafik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71950"/>
            <a:ext cx="281940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Grafik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4419600"/>
            <a:ext cx="23907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Grafik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588" y="993775"/>
            <a:ext cx="2767012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Grafik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2589213"/>
            <a:ext cx="2238375" cy="16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2" name="Textfeld 21"/>
          <p:cNvSpPr txBox="1">
            <a:spLocks noChangeArrowheads="1"/>
          </p:cNvSpPr>
          <p:nvPr/>
        </p:nvSpPr>
        <p:spPr bwMode="auto">
          <a:xfrm>
            <a:off x="3581400" y="3959225"/>
            <a:ext cx="2736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de-DE" sz="1400" b="1" i="1">
                <a:latin typeface="Calibri" pitchFamily="34" charset="0"/>
              </a:rPr>
              <a:t>HCPB – C/E tritium production</a:t>
            </a:r>
          </a:p>
        </p:txBody>
      </p:sp>
      <p:sp>
        <p:nvSpPr>
          <p:cNvPr id="20493" name="Textfeld 25"/>
          <p:cNvSpPr txBox="1">
            <a:spLocks noChangeArrowheads="1"/>
          </p:cNvSpPr>
          <p:nvPr/>
        </p:nvSpPr>
        <p:spPr bwMode="auto">
          <a:xfrm>
            <a:off x="615950" y="3959225"/>
            <a:ext cx="2736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de-DE" sz="1400" b="1" i="1">
                <a:latin typeface="Calibri" pitchFamily="34" charset="0"/>
              </a:rPr>
              <a:t>HCLL – C/E tritium production</a:t>
            </a:r>
          </a:p>
        </p:txBody>
      </p:sp>
      <p:sp>
        <p:nvSpPr>
          <p:cNvPr id="20494" name="Textfeld 27"/>
          <p:cNvSpPr txBox="1">
            <a:spLocks noChangeArrowheads="1"/>
          </p:cNvSpPr>
          <p:nvPr/>
        </p:nvSpPr>
        <p:spPr bwMode="auto">
          <a:xfrm>
            <a:off x="6858000" y="2362200"/>
            <a:ext cx="2133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de-DE" sz="1200" b="1" i="1">
                <a:latin typeface="Calibri" pitchFamily="34" charset="0"/>
              </a:rPr>
              <a:t>HCLL –  neutron flux spectrum</a:t>
            </a:r>
          </a:p>
        </p:txBody>
      </p:sp>
      <p:sp>
        <p:nvSpPr>
          <p:cNvPr id="20495" name="Textfeld 28"/>
          <p:cNvSpPr txBox="1">
            <a:spLocks noChangeArrowheads="1"/>
          </p:cNvSpPr>
          <p:nvPr/>
        </p:nvSpPr>
        <p:spPr bwMode="auto">
          <a:xfrm>
            <a:off x="6781800" y="4267200"/>
            <a:ext cx="2133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de-DE" sz="1200" b="1" i="1">
                <a:latin typeface="Calibri" pitchFamily="34" charset="0"/>
              </a:rPr>
              <a:t>HCLL –  photon flux spectrum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076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899120"/>
            <a:ext cx="8640960" cy="5410200"/>
          </a:xfrm>
        </p:spPr>
        <p:txBody>
          <a:bodyPr>
            <a:noAutofit/>
          </a:bodyPr>
          <a:lstStyle/>
          <a:p>
            <a:pPr marL="0" lvl="1" indent="0" defTabSz="1160463">
              <a:lnSpc>
                <a:spcPct val="90000"/>
              </a:lnSpc>
              <a:spcAft>
                <a:spcPts val="0"/>
              </a:spcAft>
              <a:buSzPct val="70000"/>
              <a:buFontTx/>
              <a:buNone/>
              <a:defRPr/>
            </a:pPr>
            <a:r>
              <a:rPr lang="en-GB" b="1" dirty="0" smtClean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European Activation File (EAF):   </a:t>
            </a:r>
            <a:r>
              <a:rPr lang="en-GB" sz="1800" b="1" dirty="0" smtClean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</a:t>
            </a:r>
            <a:endParaRPr lang="en-GB" b="1" baseline="30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0838" indent="-350838" defTabSz="1160463">
              <a:spcBef>
                <a:spcPts val="600"/>
              </a:spcBef>
              <a:defRPr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EAF series developed by CCFE/NRG in the frame of EU fusion programme, EAF-2010 latest version  (frozen, no further development)</a:t>
            </a:r>
          </a:p>
          <a:p>
            <a:pPr marL="0" indent="0" defTabSz="1160463">
              <a:lnSpc>
                <a:spcPct val="90000"/>
              </a:lnSpc>
              <a:spcBef>
                <a:spcPts val="1600"/>
              </a:spcBef>
              <a:buFontTx/>
              <a:buNone/>
              <a:defRPr/>
            </a:pPr>
            <a:r>
              <a:rPr lang="en-GB" altLang="en-US" sz="2000" b="1" u="sng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Strategy adopted </a:t>
            </a:r>
            <a:r>
              <a:rPr lang="en-GB" altLang="en-US" sz="2000" b="1" u="sng" dirty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in </a:t>
            </a:r>
            <a:r>
              <a:rPr lang="en-GB" altLang="en-US" sz="2000" b="1" u="sng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PPPT programme:</a:t>
            </a:r>
            <a:r>
              <a:rPr lang="en-GB" alt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 Establish TENDL as reference data library for activation calculations    </a:t>
            </a:r>
          </a:p>
          <a:p>
            <a:pPr marL="350838" indent="-350838" defTabSz="1160463">
              <a:spcBef>
                <a:spcPts val="600"/>
              </a:spcBef>
              <a:defRPr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TENDL - “TALYS based Evaluated Nuclear Data Library” </a:t>
            </a:r>
          </a:p>
          <a:p>
            <a:pPr marL="750888" lvl="1" indent="-350838" defTabSz="1160463">
              <a:spcBef>
                <a:spcPts val="300"/>
              </a:spcBef>
              <a:buFontTx/>
              <a:buChar char="‒"/>
              <a:defRPr/>
            </a:pPr>
            <a:r>
              <a:rPr lang="en-GB" sz="1600" i="1" dirty="0" smtClean="0">
                <a:cs typeface="Calibri" panose="020F0502020204030204" pitchFamily="34" charset="0"/>
              </a:rPr>
              <a:t>Developed previously by NRG, now PSI, in collaboration with IAEA, CCFE, CEA and others</a:t>
            </a:r>
          </a:p>
          <a:p>
            <a:pPr marL="750888" lvl="1" indent="-350838" defTabSz="1160463">
              <a:spcBef>
                <a:spcPts val="0"/>
              </a:spcBef>
              <a:buFontTx/>
              <a:buChar char="‒"/>
              <a:defRPr/>
            </a:pPr>
            <a:r>
              <a:rPr lang="en-GB" sz="1600" i="1" dirty="0" smtClean="0">
                <a:cs typeface="Calibri" panose="020F0502020204030204" pitchFamily="34" charset="0"/>
              </a:rPr>
              <a:t>Very comprehensive and complete data library, </a:t>
            </a:r>
            <a:r>
              <a:rPr lang="en-GB" sz="1600" i="1" dirty="0">
                <a:cs typeface="Calibri" panose="020F0502020204030204" pitchFamily="34" charset="0"/>
              </a:rPr>
              <a:t>largely </a:t>
            </a:r>
            <a:r>
              <a:rPr lang="en-GB" sz="1600" i="1" dirty="0" smtClean="0">
                <a:cs typeface="Calibri" panose="020F0502020204030204" pitchFamily="34" charset="0"/>
              </a:rPr>
              <a:t>based on automated TALYS  calculations with </a:t>
            </a:r>
            <a:r>
              <a:rPr lang="en-GB" sz="1600" i="1" dirty="0" smtClean="0"/>
              <a:t>default </a:t>
            </a:r>
            <a:r>
              <a:rPr lang="en-GB" sz="1600" i="1" dirty="0"/>
              <a:t>and adjusted </a:t>
            </a:r>
            <a:r>
              <a:rPr lang="en-GB" sz="1600" i="1" dirty="0" smtClean="0"/>
              <a:t>parameters and </a:t>
            </a:r>
            <a:r>
              <a:rPr lang="en-GB" sz="1600" i="1" dirty="0"/>
              <a:t>data from other </a:t>
            </a:r>
            <a:r>
              <a:rPr lang="en-GB" sz="1600" i="1" dirty="0" smtClean="0"/>
              <a:t>source</a:t>
            </a:r>
          </a:p>
          <a:p>
            <a:pPr marL="750888" lvl="1" indent="-350838" defTabSz="1160463">
              <a:spcBef>
                <a:spcPts val="0"/>
              </a:spcBef>
              <a:buFontTx/>
              <a:buChar char="‒"/>
              <a:defRPr/>
            </a:pPr>
            <a:r>
              <a:rPr lang="en-GB" sz="1600" i="1" dirty="0" smtClean="0">
                <a:cs typeface="Calibri" panose="020F0502020204030204" pitchFamily="34" charset="0"/>
              </a:rPr>
              <a:t>Includes cross-section data for n, p, d, t, </a:t>
            </a:r>
            <a:r>
              <a:rPr lang="en-GB" sz="1600" i="1" baseline="30000" dirty="0" smtClean="0">
                <a:cs typeface="Calibri" panose="020F0502020204030204" pitchFamily="34" charset="0"/>
              </a:rPr>
              <a:t>3</a:t>
            </a:r>
            <a:r>
              <a:rPr lang="en-GB" sz="1600" i="1" dirty="0" smtClean="0">
                <a:cs typeface="Calibri" panose="020F0502020204030204" pitchFamily="34" charset="0"/>
              </a:rPr>
              <a:t>He, </a:t>
            </a:r>
            <a:r>
              <a:rPr lang="en-GB" sz="1600" i="1" dirty="0" smtClean="0">
                <a:latin typeface="Symbol" panose="05050102010706020507" pitchFamily="18" charset="2"/>
                <a:cs typeface="Calibri" panose="020F0502020204030204" pitchFamily="34" charset="0"/>
              </a:rPr>
              <a:t>a</a:t>
            </a:r>
            <a:r>
              <a:rPr lang="en-GB" sz="1600" i="1" dirty="0" smtClean="0">
                <a:cs typeface="Calibri" panose="020F0502020204030204" pitchFamily="34" charset="0"/>
              </a:rPr>
              <a:t> and </a:t>
            </a:r>
            <a:r>
              <a:rPr lang="en-GB" sz="1600" i="1" dirty="0" smtClean="0">
                <a:latin typeface="Symbol" panose="05050102010706020507" pitchFamily="18" charset="2"/>
                <a:cs typeface="Calibri" panose="020F0502020204030204" pitchFamily="34" charset="0"/>
              </a:rPr>
              <a:t>g</a:t>
            </a:r>
            <a:r>
              <a:rPr lang="en-GB" sz="1600" i="1" dirty="0" smtClean="0">
                <a:cs typeface="Calibri" panose="020F0502020204030204" pitchFamily="34" charset="0"/>
              </a:rPr>
              <a:t> induced nuclear reactions</a:t>
            </a:r>
          </a:p>
          <a:p>
            <a:pPr defTabSz="1160463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TENDL to preserve or increase quality of EAF-2010 for activation calculations by including validated  cross-sections and removing g deficiencies</a:t>
            </a:r>
          </a:p>
          <a:p>
            <a:pPr marL="350838" lvl="1" indent="-350838" defTabSz="1160463">
              <a:lnSpc>
                <a:spcPct val="90000"/>
              </a:lnSpc>
              <a:defRPr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Deficient cross-sections identified and prioritised according to needs of fusion programme (DEMO, IFMIF-DONES, ITER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improved (N.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Dzysiuk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, NRG) and included in TENDL-2017 (D.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Rochman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, PSI)</a:t>
            </a:r>
            <a:endParaRPr lang="en-GB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0838" lvl="1" indent="-350838" defTabSz="1160463">
              <a:lnSpc>
                <a:spcPct val="90000"/>
              </a:lnSpc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GB" sz="1800" i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Generation </a:t>
            </a:r>
            <a:r>
              <a:rPr lang="en-GB" sz="18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dedicated  Activation Data File (“EAF format”)  from TENDL-2017, to be adopted as reference data library for activation calculations in PPPT  programme, </a:t>
            </a:r>
            <a:r>
              <a:rPr lang="en-US" altLang="en-US" sz="1800" i="1" u="sng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superseding </a:t>
            </a:r>
            <a:r>
              <a:rPr lang="en-US" altLang="en-US" sz="1800" i="1" u="sng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EAF-2010</a:t>
            </a:r>
            <a:endParaRPr lang="en-GB" sz="1800" i="1" u="sng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255984" y="87288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en-GB" altLang="de-DE" b="1" dirty="0" smtClean="0">
                <a:latin typeface="+mn-lt"/>
              </a:rPr>
              <a:t>Activation Cross-Section Data Library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454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en-GB" altLang="de-DE" b="1" dirty="0" smtClean="0">
                <a:latin typeface="+mn-lt"/>
              </a:rPr>
              <a:t>Improved Activation Cross-Sections in TENDL</a:t>
            </a:r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3709119"/>
            <a:ext cx="3967163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17032"/>
            <a:ext cx="3968750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5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6712"/>
            <a:ext cx="3968750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1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850031"/>
            <a:ext cx="3968750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1968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79512" y="87288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en-GB" altLang="de-DE" sz="2800" b="1" dirty="0" smtClean="0">
                <a:latin typeface="Calibri" panose="020F0502020204030204" pitchFamily="34" charset="0"/>
              </a:rPr>
              <a:t>Gas Production Data Library  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79511" y="908720"/>
            <a:ext cx="568863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defTabSz="1160463">
              <a:buSzPct val="70000"/>
              <a:buNone/>
              <a:defRPr/>
            </a:pP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Gas production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is an important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issue for material performance during </a:t>
            </a:r>
            <a:r>
              <a:rPr lang="en-US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irradiation !</a:t>
            </a:r>
            <a:endParaRPr lang="en-US" sz="1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0838" lvl="1" indent="-350838" defTabSz="1160463">
              <a:spcBef>
                <a:spcPts val="1200"/>
              </a:spcBef>
              <a:buSzPct val="70000"/>
              <a:buFont typeface="Symbol" panose="05050102010706020507" pitchFamily="18" charset="2"/>
              <a:buChar char="Þ"/>
              <a:defRPr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Gas production / damage ratio for specimens irradiated in IFMIF-DONES must match DEMO conditions</a:t>
            </a:r>
          </a:p>
          <a:p>
            <a:pPr marL="0" lvl="1" indent="0" defTabSz="1160463">
              <a:spcBef>
                <a:spcPts val="1800"/>
              </a:spcBef>
              <a:buSzPct val="70000"/>
              <a:buNone/>
              <a:defRPr/>
            </a:pPr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gas production data </a:t>
            </a:r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library </a:t>
            </a:r>
            <a:endParaRPr lang="en-US" sz="1800" b="1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0838" lvl="1" indent="-350838" defTabSz="1160463">
              <a:buSzPct val="70000"/>
              <a:buFont typeface="Calibri" panose="020F0502020204030204" pitchFamily="34" charset="0"/>
              <a:buChar char="•"/>
              <a:defRPr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Systematically evaluated gas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production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cross-section for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nuclides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Z=12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to 83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up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to 200 MeV neutron 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energy (A. 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Konobeev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KIT)</a:t>
            </a:r>
          </a:p>
          <a:p>
            <a:pPr marL="750888" lvl="2" indent="-350838" defTabSz="1160463">
              <a:spcBef>
                <a:spcPts val="600"/>
              </a:spcBef>
              <a:buSzPct val="70000"/>
              <a:buFont typeface="Calibri" panose="020F0502020204030204" pitchFamily="34" charset="0"/>
              <a:buChar char="‒"/>
              <a:defRPr/>
            </a:pPr>
            <a:r>
              <a:rPr lang="en-US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Based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US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experimental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data, evaluated data</a:t>
            </a:r>
            <a:r>
              <a:rPr lang="en-GB" sz="1800" i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nuclear model calculations and </a:t>
            </a:r>
            <a:r>
              <a:rPr lang="en-US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systematics</a:t>
            </a:r>
            <a:r>
              <a:rPr lang="en-GB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800" i="1" dirty="0">
                <a:latin typeface="Calibri" panose="020F0502020204030204" pitchFamily="34" charset="0"/>
                <a:cs typeface="Calibri" panose="020F0502020204030204" pitchFamily="34" charset="0"/>
              </a:rPr>
              <a:t>and statistical combination of experimental and theoretical data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50888" lvl="2" indent="-350838" defTabSz="1160463">
              <a:spcBef>
                <a:spcPts val="600"/>
              </a:spcBef>
              <a:buSzPct val="70000"/>
              <a:buFont typeface="Calibri" panose="020F0502020204030204" pitchFamily="34" charset="0"/>
              <a:buChar char="‒"/>
              <a:defRPr/>
            </a:pPr>
            <a:r>
              <a:rPr lang="en-GB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Includes production </a:t>
            </a:r>
            <a:r>
              <a:rPr lang="en-GB" sz="1800" i="1" dirty="0">
                <a:latin typeface="Calibri" panose="020F0502020204030204" pitchFamily="34" charset="0"/>
                <a:cs typeface="Calibri" panose="020F0502020204030204" pitchFamily="34" charset="0"/>
              </a:rPr>
              <a:t>of protons, deuterons, tritons, </a:t>
            </a:r>
            <a:r>
              <a:rPr lang="en-GB" sz="1800" i="1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He, </a:t>
            </a:r>
            <a:r>
              <a:rPr lang="en-GB" sz="1800" i="1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1800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</a:t>
            </a:r>
            <a:r>
              <a:rPr lang="en-GB" sz="1800" i="1" dirty="0">
                <a:latin typeface="Calibri" panose="020F0502020204030204" pitchFamily="34" charset="0"/>
                <a:cs typeface="Calibri" panose="020F0502020204030204" pitchFamily="34" charset="0"/>
              </a:rPr>
              <a:t>-particles in neutron induced reactions on 262 stable </a:t>
            </a:r>
            <a:r>
              <a:rPr lang="en-GB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nuclides</a:t>
            </a:r>
          </a:p>
          <a:p>
            <a:pPr marL="750888" lvl="2" indent="-350838" defTabSz="1160463">
              <a:spcBef>
                <a:spcPts val="600"/>
              </a:spcBef>
              <a:buSzPct val="70000"/>
              <a:buFont typeface="Calibri" panose="020F0502020204030204" pitchFamily="34" charset="0"/>
              <a:buChar char="‒"/>
              <a:defRPr/>
            </a:pPr>
            <a:endParaRPr lang="en-GB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50888" lvl="2" indent="-350838" defTabSz="1160463">
              <a:spcBef>
                <a:spcPts val="600"/>
              </a:spcBef>
              <a:buSzPct val="70000"/>
              <a:buFont typeface="Calibri" panose="020F0502020204030204" pitchFamily="34" charset="0"/>
              <a:buChar char="‒"/>
              <a:defRPr/>
            </a:pPr>
            <a:endParaRPr lang="en-GB" sz="18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 defTabSz="1160463">
              <a:buSzPct val="70000"/>
              <a:buNone/>
              <a:defRPr/>
            </a:pPr>
            <a:endParaRPr lang="en-GB" sz="1800" dirty="0" smtClean="0">
              <a:solidFill>
                <a:schemeClr val="dk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50838" lvl="1" indent="-350838" defTabSz="1160463">
              <a:buSzPct val="70000"/>
              <a:buFont typeface="Calibri" panose="020F0502020204030204" pitchFamily="34" charset="0"/>
              <a:buChar char="•"/>
              <a:defRPr/>
            </a:pPr>
            <a:endParaRPr lang="en-GB" sz="1800" dirty="0">
              <a:solidFill>
                <a:schemeClr val="dk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5940152" y="3861048"/>
            <a:ext cx="3264363" cy="2448272"/>
            <a:chOff x="5940152" y="3933056"/>
            <a:chExt cx="3264363" cy="2448272"/>
          </a:xfrm>
        </p:grpSpPr>
        <p:pic>
          <p:nvPicPr>
            <p:cNvPr id="11" name="Grafik 12" descr="Cr_H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3933056"/>
              <a:ext cx="3264363" cy="2448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feld 16"/>
            <p:cNvSpPr txBox="1"/>
            <p:nvPr/>
          </p:nvSpPr>
          <p:spPr>
            <a:xfrm>
              <a:off x="6516217" y="4149080"/>
              <a:ext cx="936103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GB" sz="1400" b="1" dirty="0" smtClean="0">
                  <a:latin typeface="Calibri" panose="020F0502020204030204" pitchFamily="34" charset="0"/>
                </a:rPr>
                <a:t>Cr(</a:t>
              </a:r>
              <a:r>
                <a:rPr lang="en-GB" sz="1400" b="1" dirty="0" err="1" smtClean="0">
                  <a:latin typeface="Calibri" panose="020F0502020204030204" pitchFamily="34" charset="0"/>
                </a:rPr>
                <a:t>n,x</a:t>
              </a:r>
              <a:r>
                <a:rPr lang="en-GB" sz="1400" b="1" dirty="0" smtClean="0">
                  <a:latin typeface="Calibri" panose="020F0502020204030204" pitchFamily="34" charset="0"/>
                </a:rPr>
                <a:t>)He</a:t>
              </a:r>
              <a:endParaRPr lang="en-GB" sz="1400" b="1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5796136" y="980728"/>
            <a:ext cx="3384376" cy="2539524"/>
            <a:chOff x="5796136" y="980728"/>
            <a:chExt cx="3384376" cy="2539524"/>
          </a:xfrm>
        </p:grpSpPr>
        <p:pic>
          <p:nvPicPr>
            <p:cNvPr id="12" name="Grafik 11" descr="Fe_H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980728"/>
              <a:ext cx="3384376" cy="25395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feld 17"/>
            <p:cNvSpPr txBox="1"/>
            <p:nvPr/>
          </p:nvSpPr>
          <p:spPr>
            <a:xfrm>
              <a:off x="6516217" y="1268760"/>
              <a:ext cx="936103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GB" sz="1400" b="1" dirty="0" smtClean="0">
                  <a:latin typeface="Calibri" panose="020F0502020204030204" pitchFamily="34" charset="0"/>
                </a:rPr>
                <a:t>Fe(</a:t>
              </a:r>
              <a:r>
                <a:rPr lang="en-GB" sz="1400" b="1" dirty="0" err="1" smtClean="0">
                  <a:latin typeface="Calibri" panose="020F0502020204030204" pitchFamily="34" charset="0"/>
                </a:rPr>
                <a:t>n,x</a:t>
              </a:r>
              <a:r>
                <a:rPr lang="en-GB" sz="1400" b="1" dirty="0" smtClean="0">
                  <a:latin typeface="Calibri" panose="020F0502020204030204" pitchFamily="34" charset="0"/>
                </a:rPr>
                <a:t>)He</a:t>
              </a:r>
              <a:endParaRPr lang="en-GB" sz="14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Rechteck 1"/>
          <p:cNvSpPr/>
          <p:nvPr/>
        </p:nvSpPr>
        <p:spPr>
          <a:xfrm>
            <a:off x="251520" y="5518973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1160463">
              <a:spcBef>
                <a:spcPts val="1200"/>
              </a:spcBef>
              <a:buSzPct val="70000"/>
              <a:defRPr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Available at: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://www.inr.kit.edu/img/gas_production_files.zip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651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tokamak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00200"/>
            <a:ext cx="5849075" cy="439061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399" y="2451962"/>
            <a:ext cx="29718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agnetic fields to confine the plasma</a:t>
            </a:r>
          </a:p>
          <a:p>
            <a:pPr marL="285750" lvl="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err="1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Tokamak</a:t>
            </a: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most successful configuration</a:t>
            </a:r>
          </a:p>
          <a:p>
            <a:pPr marL="285750" lvl="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Several experiments in EU and the wo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rld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915816" y="107698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Tokamak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7543800" cy="457200"/>
          </a:xfrm>
        </p:spPr>
        <p:txBody>
          <a:bodyPr/>
          <a:lstStyle/>
          <a:p>
            <a:pPr lvl="0">
              <a:defRPr/>
            </a:pPr>
            <a:r>
              <a:rPr lang="en-IE" sz="32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is fusion?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49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36004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Displacement damage cross-section data</a:t>
            </a:r>
            <a:endParaRPr lang="en-US" dirty="0"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836712"/>
            <a:ext cx="8424936" cy="432048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 smtClean="0"/>
              <a:t>Displacement damage estimation</a:t>
            </a:r>
            <a:endParaRPr lang="en-GB" sz="1800" dirty="0" smtClean="0">
              <a:sym typeface="Symbol" pitchFamily="18" charset="2"/>
            </a:endParaRP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endParaRPr lang="en-GB" sz="1800" dirty="0">
              <a:sym typeface="Symbol" pitchFamily="18" charset="2"/>
            </a:endParaRP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endParaRPr lang="en-GB" sz="1800" dirty="0" smtClean="0">
              <a:sym typeface="Symbol" pitchFamily="18" charset="2"/>
            </a:endParaRP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endParaRPr lang="en-GB" sz="1800" dirty="0">
              <a:sym typeface="Symbol" pitchFamily="18" charset="2"/>
            </a:endParaRP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endParaRPr lang="en-GB" sz="1800" dirty="0" smtClean="0">
              <a:sym typeface="Symbol" pitchFamily="18" charset="2"/>
            </a:endParaRP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endParaRPr lang="en-GB" sz="1800" dirty="0" smtClean="0">
              <a:sym typeface="Symbol" pitchFamily="18" charset="2"/>
            </a:endParaRP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dirty="0" smtClean="0">
                <a:sym typeface="Symbol" pitchFamily="18" charset="2"/>
              </a:rPr>
              <a:t></a:t>
            </a:r>
            <a:r>
              <a:rPr lang="en-GB" sz="1800" baseline="-25000" dirty="0" smtClean="0"/>
              <a:t>d </a:t>
            </a:r>
            <a:r>
              <a:rPr lang="en-GB" sz="1800" dirty="0"/>
              <a:t>(E) for calculation of </a:t>
            </a:r>
            <a:r>
              <a:rPr lang="en-GB" sz="1800" dirty="0" smtClean="0"/>
              <a:t>displacement </a:t>
            </a:r>
            <a:r>
              <a:rPr lang="en-GB" sz="1800" dirty="0"/>
              <a:t>damage </a:t>
            </a:r>
            <a:r>
              <a:rPr lang="en-GB" sz="1800" dirty="0" smtClean="0"/>
              <a:t>(</a:t>
            </a:r>
            <a:r>
              <a:rPr lang="en-GB" sz="1800" dirty="0" err="1" smtClean="0"/>
              <a:t>dpa</a:t>
            </a:r>
            <a:r>
              <a:rPr lang="en-GB" sz="1800" dirty="0" smtClean="0"/>
              <a:t>/s) induced </a:t>
            </a:r>
            <a:r>
              <a:rPr lang="en-GB" sz="1800" dirty="0"/>
              <a:t>by incident neutron through transfer of kinetic energy to colliding nucleus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dirty="0" smtClean="0"/>
              <a:t>In general, use of (simple) </a:t>
            </a:r>
            <a:r>
              <a:rPr lang="en-GB" sz="1800" b="1" dirty="0" smtClean="0"/>
              <a:t>NRT damage model </a:t>
            </a:r>
            <a:r>
              <a:rPr lang="en-GB" sz="1800" dirty="0" smtClean="0"/>
              <a:t>to calculate number of lattice defects, recoil distributions from evaluated nuclear data files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b="1" dirty="0"/>
              <a:t>Advanced </a:t>
            </a:r>
            <a:r>
              <a:rPr lang="en-GB" sz="1800" b="1" dirty="0" smtClean="0"/>
              <a:t>methodologies </a:t>
            </a:r>
            <a:r>
              <a:rPr lang="en-GB" sz="1800" dirty="0"/>
              <a:t>based e. g. on molecular dynamics </a:t>
            </a:r>
            <a:r>
              <a:rPr lang="en-GB" sz="1800" dirty="0" smtClean="0"/>
              <a:t>(MD) simulations </a:t>
            </a:r>
            <a:r>
              <a:rPr lang="en-GB" sz="1800" dirty="0"/>
              <a:t>or </a:t>
            </a:r>
            <a:r>
              <a:rPr lang="en-GB" sz="1800" dirty="0" smtClean="0"/>
              <a:t>“</a:t>
            </a:r>
            <a:r>
              <a:rPr lang="en-GB" sz="1800" dirty="0" err="1" smtClean="0"/>
              <a:t>athermal</a:t>
            </a:r>
            <a:r>
              <a:rPr lang="en-GB" sz="1800" dirty="0" smtClean="0"/>
              <a:t> </a:t>
            </a:r>
            <a:r>
              <a:rPr lang="en-GB" sz="1800" dirty="0"/>
              <a:t>recombination </a:t>
            </a:r>
            <a:r>
              <a:rPr lang="en-GB" sz="1800" dirty="0" smtClean="0"/>
              <a:t>corrected” </a:t>
            </a:r>
            <a:r>
              <a:rPr lang="en-GB" sz="1800" dirty="0"/>
              <a:t>(arc) </a:t>
            </a:r>
            <a:r>
              <a:rPr lang="en-GB" sz="1800" dirty="0" err="1"/>
              <a:t>dpa</a:t>
            </a:r>
            <a:r>
              <a:rPr lang="en-GB" sz="1800" dirty="0"/>
              <a:t> </a:t>
            </a:r>
            <a:r>
              <a:rPr lang="en-GB" sz="1800" dirty="0" smtClean="0"/>
              <a:t>formalism </a:t>
            </a:r>
            <a:endParaRPr lang="en-GB" sz="1800" dirty="0"/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GB" sz="2000" b="1" dirty="0" smtClean="0"/>
              <a:t>Available DPA </a:t>
            </a:r>
            <a:r>
              <a:rPr lang="en-GB" sz="2000" b="1" dirty="0" smtClean="0"/>
              <a:t>data</a:t>
            </a:r>
            <a:endParaRPr lang="en-GB" sz="2000" b="1" dirty="0" smtClean="0"/>
          </a:p>
          <a:p>
            <a:pPr lvl="1" defTabSz="757238">
              <a:lnSpc>
                <a:spcPct val="70000"/>
              </a:lnSpc>
              <a:spcBef>
                <a:spcPts val="0"/>
              </a:spcBef>
              <a:buFont typeface="Calibri" panose="020F0502020204030204" pitchFamily="34" charset="0"/>
              <a:buChar char="‒"/>
              <a:defRPr/>
            </a:pPr>
            <a:r>
              <a:rPr lang="en-GB" sz="1800" dirty="0" smtClean="0">
                <a:sym typeface="Symbol" pitchFamily="18" charset="2"/>
              </a:rPr>
              <a:t>	Complete </a:t>
            </a:r>
            <a:r>
              <a:rPr lang="en-GB" sz="1800" dirty="0" smtClean="0">
                <a:sym typeface="Symbol" pitchFamily="18" charset="2"/>
              </a:rPr>
              <a:t>data libraries </a:t>
            </a:r>
            <a:r>
              <a:rPr lang="en-GB" sz="1800" dirty="0" smtClean="0">
                <a:sym typeface="Symbol" pitchFamily="18" charset="2"/>
              </a:rPr>
              <a:t>based on JEFF-3.2 </a:t>
            </a:r>
            <a:r>
              <a:rPr lang="en-GB" sz="1800" dirty="0" smtClean="0">
                <a:sym typeface="Symbol" pitchFamily="18" charset="2"/>
              </a:rPr>
              <a:t>(NRT) and JEF-3.3  (NRT + arc-</a:t>
            </a:r>
            <a:r>
              <a:rPr lang="en-GB" sz="1800" dirty="0" err="1" smtClean="0">
                <a:sym typeface="Symbol" pitchFamily="18" charset="2"/>
              </a:rPr>
              <a:t>dpa</a:t>
            </a:r>
            <a:r>
              <a:rPr lang="en-GB" sz="1800" dirty="0" smtClean="0">
                <a:sym typeface="Symbol" pitchFamily="18" charset="2"/>
              </a:rPr>
              <a:t>)</a:t>
            </a:r>
            <a:endParaRPr lang="en-GB" dirty="0" smtClean="0"/>
          </a:p>
          <a:p>
            <a:pPr lvl="1" defTabSz="757238">
              <a:spcBef>
                <a:spcPts val="600"/>
              </a:spcBef>
              <a:buFont typeface="Calibri" panose="020F0502020204030204" pitchFamily="34" charset="0"/>
              <a:buChar char="‒"/>
              <a:defRPr/>
            </a:pPr>
            <a:r>
              <a:rPr lang="en-GB" sz="1800" dirty="0" smtClean="0"/>
              <a:t>Dedicated </a:t>
            </a:r>
            <a:r>
              <a:rPr lang="en-GB" sz="1800" dirty="0" err="1" smtClean="0"/>
              <a:t>dpa</a:t>
            </a:r>
            <a:r>
              <a:rPr lang="en-GB" sz="1800" dirty="0" smtClean="0"/>
              <a:t> cross-sections for </a:t>
            </a:r>
            <a:r>
              <a:rPr lang="en-GB" sz="1800" dirty="0" err="1" smtClean="0"/>
              <a:t>Eurofer</a:t>
            </a:r>
            <a:r>
              <a:rPr lang="en-GB" sz="1800" dirty="0" smtClean="0"/>
              <a:t> and SS-316, reference for PPPT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" y="1268760"/>
            <a:ext cx="5724128" cy="170007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985" y="1412848"/>
            <a:ext cx="2296578" cy="133995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948264" y="1115452"/>
            <a:ext cx="2296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NRT damage model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487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79512" y="87288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en-GB" altLang="de-DE" sz="2800" b="1" dirty="0" smtClean="0">
                <a:latin typeface="Calibri" panose="020F0502020204030204" pitchFamily="34" charset="0"/>
              </a:rPr>
              <a:t>Displacement Damage Cross-Section Data  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79512" y="908720"/>
            <a:ext cx="5131296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50838" lvl="1" indent="-350838" defTabSz="1160463">
              <a:buSzPct val="70000"/>
              <a:buFont typeface="Calibri" panose="020F0502020204030204" pitchFamily="34" charset="0"/>
              <a:buChar char="•"/>
              <a:defRPr/>
            </a:pPr>
            <a:r>
              <a:rPr lang="en-GB" sz="1800" b="1" dirty="0" smtClean="0">
                <a:solidFill>
                  <a:schemeClr val="dk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Advanced DPA cross-section data </a:t>
            </a:r>
            <a:r>
              <a:rPr lang="en-GB" sz="1800" dirty="0" smtClean="0">
                <a:solidFill>
                  <a:schemeClr val="dk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up to 150 MeV for </a:t>
            </a:r>
            <a:r>
              <a:rPr lang="en-GB" sz="1800" dirty="0" err="1" smtClean="0">
                <a:solidFill>
                  <a:schemeClr val="dk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Eurofer</a:t>
            </a:r>
            <a:r>
              <a:rPr lang="en-GB" sz="1800" dirty="0" smtClean="0">
                <a:solidFill>
                  <a:schemeClr val="dk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constituents (</a:t>
            </a:r>
            <a:r>
              <a:rPr lang="pl-PL" sz="1800" dirty="0" smtClean="0">
                <a:solidFill>
                  <a:schemeClr val="dk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Fe, Cr, Mn, V, W, Ta, C, Si, and N</a:t>
            </a:r>
            <a:r>
              <a:rPr lang="de-DE" sz="1800" dirty="0" smtClean="0">
                <a:solidFill>
                  <a:schemeClr val="dk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) </a:t>
            </a:r>
            <a:r>
              <a:rPr lang="en-GB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based on an atomistic modelling approach.</a:t>
            </a:r>
          </a:p>
          <a:p>
            <a:pPr marL="350838" lvl="1" indent="-350838" defTabSz="1160463">
              <a:buSzPct val="70000"/>
              <a:buFont typeface="Calibri" panose="020F0502020204030204" pitchFamily="34" charset="0"/>
              <a:buChar char="•"/>
              <a:defRPr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Molecular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Dynamics (MD) and Binary Collision Approximation (BCA) model simulations for the calculation of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number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of lattice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defects</a:t>
            </a:r>
          </a:p>
          <a:p>
            <a:pPr marL="350838" lvl="1" indent="-350838" defTabSz="1160463">
              <a:buSzPct val="70000"/>
              <a:buFont typeface="Symbol" panose="05050102010706020507" pitchFamily="18" charset="2"/>
              <a:buChar char="Þ"/>
              <a:defRPr/>
            </a:pPr>
            <a:r>
              <a:rPr lang="en-GB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Better agreement with </a:t>
            </a:r>
            <a:r>
              <a:rPr lang="en-GB" sz="1800" i="1" dirty="0">
                <a:latin typeface="Calibri" panose="020F0502020204030204" pitchFamily="34" charset="0"/>
                <a:cs typeface="Calibri" panose="020F0502020204030204" pitchFamily="34" charset="0"/>
              </a:rPr>
              <a:t>experimental point defect production </a:t>
            </a:r>
            <a:r>
              <a:rPr lang="en-GB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lvl="1" indent="0" defTabSz="1160463">
              <a:buSzPct val="70000"/>
              <a:buNone/>
              <a:defRPr/>
            </a:pPr>
            <a:endParaRPr lang="en-GB" sz="1800" dirty="0">
              <a:solidFill>
                <a:schemeClr val="dk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2533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696096"/>
              </p:ext>
            </p:extLst>
          </p:nvPr>
        </p:nvGraphicFramePr>
        <p:xfrm>
          <a:off x="5450904" y="623441"/>
          <a:ext cx="3657600" cy="294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4" name="Graph" r:id="rId5" imgW="3869741" imgH="3121152" progId="Origin50.Graph">
                  <p:embed/>
                </p:oleObj>
              </mc:Choice>
              <mc:Fallback>
                <p:oleObj name="Graph" r:id="rId5" imgW="3869741" imgH="3121152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0904" y="623441"/>
                        <a:ext cx="3657600" cy="294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848178"/>
              </p:ext>
            </p:extLst>
          </p:nvPr>
        </p:nvGraphicFramePr>
        <p:xfrm>
          <a:off x="5450904" y="3501603"/>
          <a:ext cx="365760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5" name="Graph" r:id="rId7" imgW="3935578" imgH="3099206" progId="Origin50.Graph">
                  <p:embed/>
                </p:oleObj>
              </mc:Choice>
              <mc:Fallback>
                <p:oleObj name="Graph" r:id="rId7" imgW="3935578" imgH="309920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0904" y="3501603"/>
                        <a:ext cx="3657600" cy="287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2"/>
          <p:cNvSpPr txBox="1">
            <a:spLocks noChangeArrowheads="1"/>
          </p:cNvSpPr>
          <p:nvPr/>
        </p:nvSpPr>
        <p:spPr bwMode="auto">
          <a:xfrm>
            <a:off x="179512" y="3438872"/>
            <a:ext cx="5410200" cy="186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defTabSz="1160463"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350838" indent="-350838" defTabSz="1160463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750888" indent="-350838" defTabSz="1160463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1160463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1160463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1160463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1160463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1160463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1160463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lvl="1">
              <a:spcBef>
                <a:spcPts val="300"/>
              </a:spcBef>
              <a:buSzPct val="70000"/>
              <a:buFont typeface="Calibri" panose="020F0502020204030204" pitchFamily="34" charset="0"/>
              <a:buChar char="•"/>
            </a:pPr>
            <a:r>
              <a:rPr lang="en-GB" altLang="de-DE" sz="1800" dirty="0" smtClean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Displacement </a:t>
            </a:r>
            <a:r>
              <a:rPr lang="en-GB" altLang="de-DE" sz="1800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damage cross-sections of </a:t>
            </a:r>
            <a:r>
              <a:rPr lang="en-GB" altLang="de-DE" sz="1800" dirty="0" err="1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Eurofer</a:t>
            </a:r>
            <a:r>
              <a:rPr lang="en-GB" altLang="de-DE" sz="1800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and SS-316 </a:t>
            </a:r>
            <a:r>
              <a:rPr lang="en-GB" altLang="de-DE" sz="1800" dirty="0" smtClean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e available through IAEA/NDS:</a:t>
            </a:r>
          </a:p>
          <a:p>
            <a:pPr marL="400050" lvl="2" indent="0">
              <a:spcBef>
                <a:spcPts val="300"/>
              </a:spcBef>
              <a:buSzPct val="70000"/>
              <a:buNone/>
            </a:pPr>
            <a:r>
              <a:rPr lang="en-GB" altLang="de-DE" sz="1400" b="1" dirty="0" err="1" smtClean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Eurofer</a:t>
            </a:r>
            <a:r>
              <a:rPr lang="en-GB" altLang="de-DE" sz="1400" b="1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: </a:t>
            </a:r>
            <a:r>
              <a:rPr lang="en-GB" altLang="de-DE" sz="1400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  <a:hlinkClick r:id="rId9"/>
              </a:rPr>
              <a:t>https://</a:t>
            </a:r>
            <a:r>
              <a:rPr lang="en-GB" altLang="de-DE" sz="1400" dirty="0" smtClean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  <a:hlinkClick r:id="rId9"/>
              </a:rPr>
              <a:t>www-nds.iaea.org/public/download-endf/DXS/EUROFER_dpa-XS/ACE</a:t>
            </a:r>
            <a:endParaRPr lang="en-GB" altLang="de-DE" sz="1400" dirty="0" smtClean="0">
              <a:solidFill>
                <a:srgbClr val="000000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  <a:p>
            <a:pPr marL="400050" lvl="2" indent="0">
              <a:spcBef>
                <a:spcPts val="300"/>
              </a:spcBef>
              <a:buSzPct val="70000"/>
              <a:buNone/>
            </a:pPr>
            <a:r>
              <a:rPr lang="en-GB" altLang="de-DE" sz="1400" b="1" dirty="0" smtClean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SS-316</a:t>
            </a:r>
            <a:r>
              <a:rPr lang="en-GB" altLang="de-DE" sz="1400" b="1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:</a:t>
            </a:r>
            <a:r>
              <a:rPr lang="en-GB" altLang="de-DE" sz="1400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 </a:t>
            </a:r>
            <a:r>
              <a:rPr lang="en-GB" altLang="de-DE" sz="1400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  <a:hlinkClick r:id="rId10"/>
              </a:rPr>
              <a:t>https://www-nds.iaea.org/public/download-endf/DXS/SS-316_dpa-XS/ACE</a:t>
            </a:r>
            <a:r>
              <a:rPr lang="en-GB" altLang="de-DE" sz="1400" dirty="0" smtClean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  <a:hlinkClick r:id="rId10"/>
              </a:rPr>
              <a:t>/</a:t>
            </a:r>
            <a:r>
              <a:rPr lang="en-GB" altLang="de-DE" sz="1400" dirty="0" smtClean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</a:t>
            </a:r>
            <a:endParaRPr lang="en-GB" altLang="de-DE" sz="1400" dirty="0">
              <a:solidFill>
                <a:srgbClr val="000000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  <a:p>
            <a:pPr lvl="1">
              <a:spcBef>
                <a:spcPts val="1200"/>
              </a:spcBef>
              <a:buSzPct val="70000"/>
              <a:buFont typeface="Symbol" pitchFamily="18" charset="2"/>
              <a:buChar char="Þ"/>
            </a:pPr>
            <a:r>
              <a:rPr lang="en-GB" altLang="de-DE" sz="1800" b="1" i="1" dirty="0" smtClean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Provided </a:t>
            </a:r>
            <a:r>
              <a:rPr lang="en-GB" altLang="de-DE" sz="1800" b="1" i="1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as ACE data files for use with MCNP as dosimetry cross-sections</a:t>
            </a:r>
          </a:p>
          <a:p>
            <a:pPr lvl="1">
              <a:spcBef>
                <a:spcPts val="600"/>
              </a:spcBef>
              <a:buSzPct val="70000"/>
              <a:buFont typeface="Symbol" pitchFamily="18" charset="2"/>
              <a:buChar char="Þ"/>
            </a:pPr>
            <a:r>
              <a:rPr lang="en-GB" altLang="de-DE" sz="1800" b="1" i="1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Recommended for use in PPPT </a:t>
            </a:r>
            <a:r>
              <a:rPr lang="en-GB" altLang="de-DE" sz="1800" b="1" i="1" dirty="0" err="1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neutronics</a:t>
            </a:r>
            <a:r>
              <a:rPr lang="en-GB" altLang="de-DE" sz="1800" b="1" i="1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(“Guidelines for  </a:t>
            </a:r>
            <a:r>
              <a:rPr lang="en-GB" altLang="de-DE" sz="1800" b="1" i="1" dirty="0" err="1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for</a:t>
            </a:r>
            <a:r>
              <a:rPr lang="en-GB" altLang="de-DE" sz="1800" b="1" i="1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</a:t>
            </a:r>
            <a:r>
              <a:rPr lang="en-GB" altLang="de-DE" sz="1800" b="1" i="1" dirty="0" err="1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Neutronic</a:t>
            </a:r>
            <a:r>
              <a:rPr lang="en-GB" altLang="de-DE" sz="1800" b="1" i="1" dirty="0">
                <a:solidFill>
                  <a:srgbClr val="000000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 Analyses”) </a:t>
            </a:r>
          </a:p>
          <a:p>
            <a:pPr lvl="1">
              <a:spcBef>
                <a:spcPts val="600"/>
              </a:spcBef>
              <a:buSzPct val="70000"/>
              <a:buFont typeface="Symbol" pitchFamily="18" charset="2"/>
              <a:buChar char="Þ"/>
            </a:pPr>
            <a:endParaRPr lang="en-GB" altLang="de-DE" sz="1800" b="1" i="1" dirty="0">
              <a:solidFill>
                <a:srgbClr val="000000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851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328461"/>
            <a:ext cx="2808312" cy="2118689"/>
          </a:xfrm>
          <a:prstGeom prst="rect">
            <a:avLst/>
          </a:prstGeom>
        </p:spPr>
      </p:pic>
      <p:pic>
        <p:nvPicPr>
          <p:cNvPr id="23566" name="Picture 5" descr="plot_Página_0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8" t="11726" r="5978" b="8157"/>
          <a:stretch>
            <a:fillRect/>
          </a:stretch>
        </p:blipFill>
        <p:spPr bwMode="auto">
          <a:xfrm>
            <a:off x="6219797" y="4581128"/>
            <a:ext cx="2871325" cy="1968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" t="7500"/>
          <a:stretch>
            <a:fillRect/>
          </a:stretch>
        </p:blipFill>
        <p:spPr bwMode="auto">
          <a:xfrm>
            <a:off x="6210802" y="2648248"/>
            <a:ext cx="2897702" cy="2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6"/>
          <a:stretch>
            <a:fillRect/>
          </a:stretch>
        </p:blipFill>
        <p:spPr bwMode="auto">
          <a:xfrm>
            <a:off x="6169551" y="692696"/>
            <a:ext cx="2921571" cy="199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en-GB" altLang="de-DE" sz="2800" dirty="0">
                <a:latin typeface="Calibri" panose="020F0502020204030204" pitchFamily="34" charset="0"/>
              </a:rPr>
              <a:t>Displacement Damage Cross-Section Data Library </a:t>
            </a:r>
          </a:p>
        </p:txBody>
      </p:sp>
      <p:sp>
        <p:nvSpPr>
          <p:cNvPr id="4104" name="Rectangle 2"/>
          <p:cNvSpPr txBox="1">
            <a:spLocks noChangeArrowheads="1"/>
          </p:cNvSpPr>
          <p:nvPr/>
        </p:nvSpPr>
        <p:spPr bwMode="auto">
          <a:xfrm>
            <a:off x="300608" y="764704"/>
            <a:ext cx="5207496" cy="1247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defTabSz="1160463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Tahoma" pitchFamily="34" charset="0"/>
              </a:defRPr>
            </a:lvl1pPr>
            <a:lvl2pPr marL="350838" indent="-350838" defTabSz="1160463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1160463" eaLnBrk="0" hangingPunct="0"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1160463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1160463" eaLnBrk="0" hangingPunct="0">
              <a:spcBef>
                <a:spcPct val="20000"/>
              </a:spcBef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116046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116046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116046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1160463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>
              <a:buSzPct val="70000"/>
              <a:buFont typeface="Calibri" panose="020F0502020204030204" pitchFamily="34" charset="0"/>
              <a:buChar char="•"/>
              <a:defRPr/>
            </a:pPr>
            <a:r>
              <a:rPr lang="en-GB" altLang="en-US" sz="18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Complete </a:t>
            </a:r>
            <a:r>
              <a:rPr lang="en-GB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DPA </a:t>
            </a:r>
            <a:r>
              <a:rPr lang="en-GB" altLang="en-US" sz="1800" b="1" dirty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(NRT) cross-section data library </a:t>
            </a: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up to 150 MeV </a:t>
            </a:r>
            <a:r>
              <a:rPr lang="en-GB" altLang="en-US" sz="18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for </a:t>
            </a: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53 elements (171 nuclides) </a:t>
            </a:r>
            <a:endParaRPr lang="en-GB" altLang="en-US" sz="1800" dirty="0" smtClean="0">
              <a:solidFill>
                <a:srgbClr val="000000"/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lvl="1">
              <a:buSzPct val="70000"/>
              <a:buFont typeface="Calibri" panose="020F0502020204030204" pitchFamily="34" charset="0"/>
              <a:buChar char="•"/>
              <a:defRPr/>
            </a:pPr>
            <a:r>
              <a:rPr lang="en-GB" altLang="en-US" sz="18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Based </a:t>
            </a: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on processing of </a:t>
            </a:r>
            <a:r>
              <a:rPr lang="en-GB" altLang="en-US" sz="1800" b="1" dirty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JEFF-3.2</a:t>
            </a:r>
            <a:r>
              <a:rPr lang="en-GB" altLang="en-US" sz="1800" dirty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data </a:t>
            </a:r>
            <a:r>
              <a:rPr lang="en-GB" altLang="en-US" sz="18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with suitable extensions/corrections based on TENDL-2015</a:t>
            </a:r>
          </a:p>
          <a:p>
            <a:pPr marL="0" lvl="1" indent="0">
              <a:spcBef>
                <a:spcPts val="1200"/>
              </a:spcBef>
              <a:buSzPct val="70000"/>
              <a:buNone/>
              <a:defRPr/>
            </a:pPr>
            <a:r>
              <a:rPr lang="en-GB" altLang="en-US" sz="1800" b="1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New </a:t>
            </a:r>
            <a:r>
              <a:rPr lang="en-GB" altLang="en-US" sz="1800" b="1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approach adopted in running PPPT programme :</a:t>
            </a:r>
          </a:p>
          <a:p>
            <a:pPr lvl="1">
              <a:buSzPct val="70000"/>
              <a:buFont typeface="Calibri" panose="020F0502020204030204" pitchFamily="34" charset="0"/>
              <a:buChar char="•"/>
              <a:defRPr/>
            </a:pPr>
            <a:r>
              <a:rPr lang="en-GB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Arc </a:t>
            </a:r>
            <a:r>
              <a:rPr lang="en-GB" altLang="en-US" sz="18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dpa</a:t>
            </a:r>
            <a:r>
              <a:rPr lang="en-GB" altLang="en-US" sz="1800" b="1" baseline="300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(*)</a:t>
            </a:r>
            <a:r>
              <a:rPr lang="en-GB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</a:t>
            </a:r>
            <a:r>
              <a:rPr lang="en-GB" altLang="en-US" sz="18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data which take into account lattice defects surviving thermal annealing </a:t>
            </a:r>
          </a:p>
          <a:p>
            <a:pPr lvl="1">
              <a:buSzPct val="70000"/>
              <a:buFont typeface="Calibri" panose="020F0502020204030204" pitchFamily="34" charset="0"/>
              <a:buChar char="•"/>
              <a:defRPr/>
            </a:pPr>
            <a:r>
              <a:rPr lang="en-GB" altLang="en-US" sz="18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Data library produced for elements Li to U based on cross-section data from </a:t>
            </a:r>
            <a:r>
              <a:rPr lang="en-GB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JEFF-3.3</a:t>
            </a:r>
            <a:r>
              <a:rPr lang="en-GB" altLang="en-US" sz="18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.</a:t>
            </a:r>
          </a:p>
          <a:p>
            <a:pPr lvl="1">
              <a:buSzPct val="70000"/>
              <a:buFont typeface="Calibri" panose="020F0502020204030204" pitchFamily="34" charset="0"/>
              <a:buChar char="•"/>
              <a:defRPr/>
            </a:pPr>
            <a:r>
              <a:rPr lang="en-GB" altLang="en-US" sz="1800" b="1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Available at NEA DB as sub-library to JEFF-3.3 (Nov. 2017)</a:t>
            </a:r>
            <a:endParaRPr lang="en-GB" altLang="en-US" sz="1800" b="1" dirty="0" smtClean="0">
              <a:solidFill>
                <a:srgbClr val="000000"/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lvl="1">
              <a:buSzPct val="70000"/>
              <a:buFont typeface="Calibri" panose="020F0502020204030204" pitchFamily="34" charset="0"/>
              <a:buChar char="•"/>
              <a:defRPr/>
            </a:pPr>
            <a:endParaRPr lang="en-GB" altLang="en-US" sz="1800" dirty="0">
              <a:solidFill>
                <a:srgbClr val="000000"/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  <a:p>
            <a:pPr marL="0" lvl="1" indent="0">
              <a:buSzPct val="70000"/>
              <a:buNone/>
              <a:defRPr/>
            </a:pPr>
            <a:endParaRPr lang="en-GB" altLang="en-US" sz="1800" dirty="0" smtClean="0">
              <a:solidFill>
                <a:srgbClr val="000000"/>
              </a:solidFill>
              <a:latin typeface="Calibri" panose="020F0502020204030204" pitchFamily="34" charset="0"/>
              <a:ea typeface="Verdana" pitchFamily="34" charset="0"/>
              <a:cs typeface="Calibri" panose="020F0502020204030204" pitchFamily="34" charset="0"/>
            </a:endParaRPr>
          </a:p>
        </p:txBody>
      </p:sp>
      <p:sp>
        <p:nvSpPr>
          <p:cNvPr id="23561" name="Textfeld 14"/>
          <p:cNvSpPr txBox="1">
            <a:spLocks noChangeArrowheads="1"/>
          </p:cNvSpPr>
          <p:nvPr/>
        </p:nvSpPr>
        <p:spPr bwMode="auto">
          <a:xfrm>
            <a:off x="7212812" y="2780928"/>
            <a:ext cx="723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b="1" baseline="30000" dirty="0">
                <a:latin typeface="Calibri" pitchFamily="34" charset="0"/>
              </a:rPr>
              <a:t>51</a:t>
            </a:r>
            <a:r>
              <a:rPr lang="en-US" altLang="en-US" sz="2400" b="1" dirty="0">
                <a:latin typeface="Calibri" pitchFamily="34" charset="0"/>
              </a:rPr>
              <a:t>V</a:t>
            </a:r>
          </a:p>
        </p:txBody>
      </p:sp>
      <p:sp>
        <p:nvSpPr>
          <p:cNvPr id="23564" name="Textfeld 17"/>
          <p:cNvSpPr txBox="1">
            <a:spLocks noChangeArrowheads="1"/>
          </p:cNvSpPr>
          <p:nvPr/>
        </p:nvSpPr>
        <p:spPr bwMode="auto">
          <a:xfrm>
            <a:off x="7215094" y="764704"/>
            <a:ext cx="7239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b="1" baseline="30000" dirty="0">
                <a:latin typeface="Calibri" pitchFamily="34" charset="0"/>
              </a:rPr>
              <a:t>56</a:t>
            </a:r>
            <a:r>
              <a:rPr lang="en-US" altLang="en-US" sz="2400" b="1" dirty="0">
                <a:latin typeface="Calibri" pitchFamily="34" charset="0"/>
              </a:rPr>
              <a:t>Fe</a:t>
            </a:r>
          </a:p>
        </p:txBody>
      </p:sp>
      <p:sp>
        <p:nvSpPr>
          <p:cNvPr id="23565" name="Textfeld 18"/>
          <p:cNvSpPr txBox="1">
            <a:spLocks noChangeArrowheads="1"/>
          </p:cNvSpPr>
          <p:nvPr/>
        </p:nvSpPr>
        <p:spPr bwMode="auto">
          <a:xfrm>
            <a:off x="7235979" y="4728170"/>
            <a:ext cx="933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b="1" baseline="30000" dirty="0">
                <a:latin typeface="Calibri" pitchFamily="34" charset="0"/>
              </a:rPr>
              <a:t>48</a:t>
            </a:r>
            <a:r>
              <a:rPr lang="en-US" altLang="en-US" sz="2400" b="1" dirty="0">
                <a:latin typeface="Calibri" pitchFamily="34" charset="0"/>
              </a:rPr>
              <a:t>Ti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3" y="4437113"/>
            <a:ext cx="3171691" cy="1944216"/>
          </a:xfrm>
          <a:prstGeom prst="rect">
            <a:avLst/>
          </a:prstGeom>
        </p:spPr>
      </p:pic>
      <p:sp>
        <p:nvSpPr>
          <p:cNvPr id="20" name="Textfeld 18"/>
          <p:cNvSpPr txBox="1">
            <a:spLocks noChangeArrowheads="1"/>
          </p:cNvSpPr>
          <p:nvPr/>
        </p:nvSpPr>
        <p:spPr bwMode="auto">
          <a:xfrm>
            <a:off x="3961259" y="4551213"/>
            <a:ext cx="466725" cy="461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latin typeface="Calibri" pitchFamily="34" charset="0"/>
              </a:rPr>
              <a:t>W</a:t>
            </a:r>
            <a:endParaRPr lang="en-US" altLang="en-US" sz="2400" b="1" dirty="0">
              <a:latin typeface="Calibri" pitchFamily="34" charset="0"/>
            </a:endParaRPr>
          </a:p>
        </p:txBody>
      </p:sp>
      <p:sp>
        <p:nvSpPr>
          <p:cNvPr id="21" name="Textfeld 18"/>
          <p:cNvSpPr txBox="1">
            <a:spLocks noChangeArrowheads="1"/>
          </p:cNvSpPr>
          <p:nvPr/>
        </p:nvSpPr>
        <p:spPr bwMode="auto">
          <a:xfrm>
            <a:off x="1043608" y="4581128"/>
            <a:ext cx="576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latin typeface="Calibri" pitchFamily="34" charset="0"/>
              </a:rPr>
              <a:t>Cu</a:t>
            </a:r>
            <a:endParaRPr lang="en-US" altLang="en-US" sz="2400" b="1" dirty="0">
              <a:latin typeface="Calibri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483768" y="4149080"/>
            <a:ext cx="216024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Arc </a:t>
            </a:r>
            <a:r>
              <a:rPr lang="en-GB" dirty="0" err="1" smtClean="0">
                <a:solidFill>
                  <a:srgbClr val="FF0000"/>
                </a:solidFill>
              </a:rPr>
              <a:t>dpa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vs </a:t>
            </a:r>
            <a:r>
              <a:rPr lang="en-GB" dirty="0" smtClean="0">
                <a:solidFill>
                  <a:srgbClr val="0000FF"/>
                </a:solidFill>
              </a:rPr>
              <a:t>NRT </a:t>
            </a:r>
            <a:r>
              <a:rPr lang="en-GB" dirty="0" err="1" smtClean="0">
                <a:solidFill>
                  <a:srgbClr val="0000FF"/>
                </a:solidFill>
              </a:rPr>
              <a:t>dpa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3528" y="6549232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200" b="1" i="1" baseline="300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(*) </a:t>
            </a:r>
            <a:r>
              <a:rPr lang="en-GB" altLang="en-US" sz="1200" i="1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K. </a:t>
            </a:r>
            <a:r>
              <a:rPr lang="en-GB" altLang="en-US" sz="1200" i="1" dirty="0" err="1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Nordlund</a:t>
            </a:r>
            <a:r>
              <a:rPr lang="en-GB" altLang="en-US" sz="1200" i="1" dirty="0" smtClean="0">
                <a:solidFill>
                  <a:srgbClr val="000000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 et al., NEA/NSC/DOC(2015)9, OECD 2015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343837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764704"/>
            <a:ext cx="8424936" cy="720080"/>
          </a:xfrm>
        </p:spPr>
        <p:txBody>
          <a:bodyPr>
            <a:noAutofit/>
          </a:bodyPr>
          <a:lstStyle/>
          <a:p>
            <a:pPr marL="0" indent="0" defTabSz="1160463">
              <a:spcBef>
                <a:spcPts val="600"/>
              </a:spcBef>
              <a:buNone/>
              <a:defRPr/>
            </a:pPr>
            <a:r>
              <a:rPr lang="en-GB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Required </a:t>
            </a:r>
            <a:r>
              <a:rPr lang="en-GB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IFMIF-DONES neutron source facility – ENS (Early Neutron Source)  project in PPPT programme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255984" y="87288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en-GB" altLang="de-DE" b="1" dirty="0" smtClean="0">
                <a:latin typeface="+mn-lt"/>
              </a:rPr>
              <a:t>Deuteron </a:t>
            </a:r>
            <a:r>
              <a:rPr lang="en-GB" altLang="de-DE" dirty="0">
                <a:latin typeface="+mn-lt"/>
              </a:rPr>
              <a:t>I</a:t>
            </a:r>
            <a:r>
              <a:rPr lang="en-GB" altLang="de-DE" dirty="0" smtClean="0">
                <a:latin typeface="+mn-lt"/>
              </a:rPr>
              <a:t>nduced </a:t>
            </a:r>
            <a:r>
              <a:rPr lang="en-GB" altLang="de-DE" b="1" dirty="0" smtClean="0">
                <a:latin typeface="+mn-lt"/>
              </a:rPr>
              <a:t>Cross-Section Data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1556792"/>
            <a:ext cx="6120719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8" indent="-350838" defTabSz="1160463">
              <a:spcBef>
                <a:spcPts val="600"/>
              </a:spcBef>
              <a:buFont typeface="Calibri" panose="020F0502020204030204" pitchFamily="34" charset="0"/>
              <a:buChar char="‒"/>
              <a:defRPr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Neutron generation in Li target: </a:t>
            </a:r>
            <a:r>
              <a:rPr lang="en-GB" sz="1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6,7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Li(d, </a:t>
            </a:r>
            <a:r>
              <a:rPr lang="en-GB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xn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 cross-section data provided with </a:t>
            </a:r>
            <a:r>
              <a:rPr lang="en-GB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McDeLicious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MC code, validated with measured thin and thick target yield data</a:t>
            </a:r>
          </a:p>
          <a:p>
            <a:pPr marL="350838" indent="-350838" defTabSz="1160463">
              <a:spcBef>
                <a:spcPts val="600"/>
              </a:spcBef>
              <a:buFont typeface="Calibri" panose="020F0502020204030204" pitchFamily="34" charset="0"/>
              <a:buChar char="‒"/>
              <a:defRPr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Deuteron cross – section data for </a:t>
            </a:r>
            <a:r>
              <a:rPr lang="en-GB" sz="18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activation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calculations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50888" lvl="1" indent="-350838" defTabSz="1160463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GB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Available with TENDL data library, largely based on automated TALYS calculations with default model and parameters lacking sufficient accuracy</a:t>
            </a:r>
          </a:p>
          <a:p>
            <a:pPr marL="750888" lvl="1" indent="-350838" defTabSz="1160463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GB" sz="1600" b="1" i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Dedicated effort in PPPT programme to improve nuclear models describing deuteron induced reaction mechanisms</a:t>
            </a:r>
          </a:p>
          <a:p>
            <a:pPr marL="350838" indent="-350838" defTabSz="1160463">
              <a:spcBef>
                <a:spcPts val="1800"/>
              </a:spcBef>
              <a:buFont typeface="Calibri" panose="020F0502020204030204" pitchFamily="34" charset="0"/>
              <a:buChar char="‒"/>
              <a:defRPr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Deuteron cross – section data for </a:t>
            </a:r>
            <a:r>
              <a:rPr lang="en-GB" sz="18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simulations:</a:t>
            </a:r>
          </a:p>
          <a:p>
            <a:pPr marL="750888" lvl="2" indent="-350838" defTabSz="1160463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Available with </a:t>
            </a:r>
            <a:r>
              <a:rPr lang="en-GB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same TENDL deuteron data library</a:t>
            </a:r>
            <a:endParaRPr lang="en-GB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50888" lvl="1" indent="-350838" defTabSz="1160463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GB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Can be used in deuteron transport simulations with MC code </a:t>
            </a:r>
            <a:r>
              <a:rPr lang="en-GB" sz="16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code</a:t>
            </a:r>
            <a:r>
              <a:rPr lang="en-GB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MCUNED (P. </a:t>
            </a:r>
            <a:r>
              <a:rPr lang="en-GB" sz="16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Sauvan</a:t>
            </a:r>
            <a:r>
              <a:rPr lang="en-GB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UNED)</a:t>
            </a:r>
          </a:p>
          <a:p>
            <a:pPr marL="750888" lvl="1" indent="-350838" defTabSz="1160463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GB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 general, poor data quality because of  deficient reaction models in TALYS, to be improved !</a:t>
            </a:r>
            <a:endParaRPr lang="en-GB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96752"/>
            <a:ext cx="2883131" cy="222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grpSp>
        <p:nvGrpSpPr>
          <p:cNvPr id="19" name="Gruppieren 18"/>
          <p:cNvGrpSpPr/>
          <p:nvPr/>
        </p:nvGrpSpPr>
        <p:grpSpPr>
          <a:xfrm>
            <a:off x="6228184" y="3573016"/>
            <a:ext cx="2873909" cy="2788332"/>
            <a:chOff x="6238415" y="3573016"/>
            <a:chExt cx="2873909" cy="2788332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415" y="3573016"/>
              <a:ext cx="2798081" cy="2788332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3667" y="5373216"/>
              <a:ext cx="1078657" cy="417909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>
            <a:xfrm>
              <a:off x="8100392" y="4273351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Avrigeanu</a:t>
              </a:r>
              <a:endParaRPr lang="en-GB" sz="1200" b="1" dirty="0"/>
            </a:p>
          </p:txBody>
        </p:sp>
        <p:cxnSp>
          <p:nvCxnSpPr>
            <p:cNvPr id="18" name="Gerade Verbindung 17"/>
            <p:cNvCxnSpPr/>
            <p:nvPr/>
          </p:nvCxnSpPr>
          <p:spPr>
            <a:xfrm>
              <a:off x="7781471" y="4411850"/>
              <a:ext cx="3189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899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1" y="836712"/>
            <a:ext cx="5904657" cy="1008112"/>
          </a:xfrm>
        </p:spPr>
        <p:txBody>
          <a:bodyPr>
            <a:noAutofit/>
          </a:bodyPr>
          <a:lstStyle/>
          <a:p>
            <a:pPr marL="350838" indent="-350838" defTabSz="1160463">
              <a:spcBef>
                <a:spcPts val="600"/>
              </a:spcBef>
              <a:defRPr/>
            </a:pPr>
            <a:r>
              <a:rPr lang="en-US" sz="1800" kern="0" dirty="0" smtClean="0">
                <a:cs typeface="Calibri" panose="020F0502020204030204" pitchFamily="34" charset="0"/>
              </a:rPr>
              <a:t>d-induced </a:t>
            </a:r>
            <a:r>
              <a:rPr lang="en-US" sz="1800" u="sng" kern="0" dirty="0" smtClean="0">
                <a:cs typeface="Calibri" panose="020F0502020204030204" pitchFamily="34" charset="0"/>
              </a:rPr>
              <a:t>activation</a:t>
            </a:r>
            <a:r>
              <a:rPr lang="en-US" sz="1800" kern="0" dirty="0" smtClean="0">
                <a:cs typeface="Calibri" panose="020F0502020204030204" pitchFamily="34" charset="0"/>
              </a:rPr>
              <a:t> cross-sections available for </a:t>
            </a:r>
            <a:r>
              <a:rPr lang="en-GB" sz="1800" baseline="30000" dirty="0" smtClean="0"/>
              <a:t>27</a:t>
            </a:r>
            <a:r>
              <a:rPr lang="en-GB" sz="1800" dirty="0" smtClean="0"/>
              <a:t>Al</a:t>
            </a:r>
            <a:r>
              <a:rPr lang="en-GB" sz="1800" dirty="0"/>
              <a:t>, </a:t>
            </a:r>
            <a:r>
              <a:rPr lang="en-GB" sz="1800" baseline="30000" dirty="0"/>
              <a:t>54,56,57,58</a:t>
            </a:r>
            <a:r>
              <a:rPr lang="en-GB" sz="1800" dirty="0"/>
              <a:t>Fe, </a:t>
            </a:r>
            <a:r>
              <a:rPr lang="en-GB" sz="1800" baseline="30000" dirty="0"/>
              <a:t>58,60,61,62,64</a:t>
            </a:r>
            <a:r>
              <a:rPr lang="en-GB" sz="1800" dirty="0"/>
              <a:t>Ni, </a:t>
            </a:r>
            <a:r>
              <a:rPr lang="en-GB" sz="1800" baseline="30000" dirty="0"/>
              <a:t>63,65</a:t>
            </a:r>
            <a:r>
              <a:rPr lang="en-GB" sz="1800" dirty="0"/>
              <a:t>Cu, and </a:t>
            </a:r>
            <a:r>
              <a:rPr lang="en-GB" sz="1800" baseline="30000" dirty="0" smtClean="0"/>
              <a:t>93</a:t>
            </a:r>
            <a:r>
              <a:rPr lang="en-GB" sz="1800" dirty="0" smtClean="0"/>
              <a:t>Nb </a:t>
            </a:r>
            <a:r>
              <a:rPr lang="en-US" sz="1800" kern="0" dirty="0" smtClean="0">
                <a:cs typeface="Calibri" panose="020F0502020204030204" pitchFamily="34" charset="0"/>
              </a:rPr>
              <a:t>up to 60 MeV deuteron energy with improved nuclear models (M. </a:t>
            </a:r>
            <a:r>
              <a:rPr lang="en-US" sz="1800" kern="0" dirty="0" err="1" smtClean="0">
                <a:cs typeface="Calibri" panose="020F0502020204030204" pitchFamily="34" charset="0"/>
              </a:rPr>
              <a:t>Avrigeanu</a:t>
            </a:r>
            <a:r>
              <a:rPr lang="en-US" sz="1800" kern="0" dirty="0" smtClean="0">
                <a:cs typeface="Calibri" panose="020F0502020204030204" pitchFamily="34" charset="0"/>
              </a:rPr>
              <a:t>, IFIN-HH)</a:t>
            </a:r>
          </a:p>
          <a:p>
            <a:pPr defTabSz="1160463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US" sz="1800" i="1" kern="0" dirty="0" smtClean="0">
                <a:solidFill>
                  <a:schemeClr val="tx2"/>
                </a:solidFill>
                <a:cs typeface="Calibri" panose="020F0502020204030204" pitchFamily="34" charset="0"/>
              </a:rPr>
              <a:t>Improved activation cross-sections to be included in new TENDL deuteron data library, extension to other nuclides</a:t>
            </a:r>
            <a:endParaRPr lang="en-GB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255984" y="87288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en-GB" altLang="de-DE" b="1" dirty="0" smtClean="0">
                <a:latin typeface="+mn-lt"/>
              </a:rPr>
              <a:t>Deuteron </a:t>
            </a:r>
            <a:r>
              <a:rPr lang="en-GB" altLang="de-DE" dirty="0">
                <a:latin typeface="+mn-lt"/>
              </a:rPr>
              <a:t>I</a:t>
            </a:r>
            <a:r>
              <a:rPr lang="en-GB" altLang="de-DE" dirty="0" smtClean="0">
                <a:latin typeface="+mn-lt"/>
              </a:rPr>
              <a:t>nduced </a:t>
            </a:r>
            <a:r>
              <a:rPr lang="en-GB" altLang="de-DE" b="1" dirty="0" smtClean="0">
                <a:latin typeface="+mn-lt"/>
              </a:rPr>
              <a:t>Cross-Section Data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4664"/>
            <a:ext cx="3384376" cy="307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7504" y="2708920"/>
            <a:ext cx="5832648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8" indent="-350838" defTabSz="1160463">
              <a:spcBef>
                <a:spcPts val="600"/>
              </a:spcBef>
              <a:defRPr/>
            </a:pPr>
            <a:r>
              <a:rPr lang="en-US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Deuteron </a:t>
            </a:r>
            <a:r>
              <a:rPr lang="en-US" sz="1800" u="sng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n-US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: P</a:t>
            </a:r>
            <a:r>
              <a:rPr lang="en-GB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arameterised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representation of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deuteron break-up implemented </a:t>
            </a:r>
            <a:r>
              <a:rPr lang="en-US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MCUNED  code (P. </a:t>
            </a:r>
            <a:r>
              <a:rPr lang="en-US" sz="1800" kern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Sauvan</a:t>
            </a:r>
            <a:r>
              <a:rPr lang="en-US" sz="180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, UNED)</a:t>
            </a:r>
          </a:p>
          <a:p>
            <a:pPr marL="350838" indent="-350838" defTabSz="1160463">
              <a:spcBef>
                <a:spcPts val="600"/>
              </a:spcBef>
              <a:defRPr/>
            </a:pPr>
            <a:r>
              <a:rPr lang="en-US" altLang="ro-RO" sz="1800" dirty="0" smtClean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Successfully </a:t>
            </a:r>
            <a:r>
              <a:rPr lang="en-US" altLang="ro-RO" sz="18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tested with ad-hoc modified TENDL deuteron data </a:t>
            </a:r>
            <a:r>
              <a:rPr lang="en-US" altLang="ro-RO" sz="1800" dirty="0" smtClean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library</a:t>
            </a:r>
            <a:endParaRPr lang="en-GB" sz="18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400050" lvl="1" indent="0" defTabSz="1160463"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endParaRPr lang="en-GB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4" y="3362954"/>
            <a:ext cx="3074987" cy="2370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79512" y="4221088"/>
            <a:ext cx="5832648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60463">
              <a:spcBef>
                <a:spcPts val="600"/>
              </a:spcBef>
              <a:buFont typeface="Symbol" panose="05050102010706020507" pitchFamily="18" charset="2"/>
              <a:buChar char="Þ"/>
              <a:defRPr/>
            </a:pPr>
            <a:r>
              <a:rPr lang="en-US" sz="1800" i="1" kern="0" dirty="0" smtClean="0">
                <a:solidFill>
                  <a:schemeClr val="tx2"/>
                </a:solidFill>
                <a:cs typeface="Calibri" panose="020F0502020204030204" pitchFamily="34" charset="0"/>
              </a:rPr>
              <a:t>Data for transport simulations to be improved in TENDL</a:t>
            </a:r>
          </a:p>
          <a:p>
            <a:pPr marL="350838" indent="-350838" defTabSz="1160463">
              <a:spcBef>
                <a:spcPts val="600"/>
              </a:spcBef>
              <a:defRPr/>
            </a:pPr>
            <a:endParaRPr lang="en-US" sz="200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lvl="1" indent="0" defTabSz="1160463"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endParaRPr lang="en-GB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1572" y="3501008"/>
            <a:ext cx="100878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Calibri" panose="020F0502020204030204" pitchFamily="34" charset="0"/>
              </a:rPr>
              <a:t>Cu(</a:t>
            </a:r>
            <a:r>
              <a:rPr lang="en-GB" sz="1400" b="1" dirty="0" err="1" smtClean="0">
                <a:latin typeface="Calibri" panose="020F0502020204030204" pitchFamily="34" charset="0"/>
              </a:rPr>
              <a:t>d,Xn</a:t>
            </a:r>
            <a:r>
              <a:rPr lang="en-GB" sz="1400" b="1" dirty="0" smtClean="0"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812360" y="4129916"/>
            <a:ext cx="1224136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Calibri" panose="020F0502020204030204" pitchFamily="34" charset="0"/>
              </a:rPr>
              <a:t>E</a:t>
            </a:r>
            <a:r>
              <a:rPr lang="en-GB" sz="1400" b="1" baseline="-25000" dirty="0" smtClean="0">
                <a:latin typeface="Calibri" panose="020F0502020204030204" pitchFamily="34" charset="0"/>
              </a:rPr>
              <a:t>d</a:t>
            </a:r>
            <a:r>
              <a:rPr lang="en-GB" sz="1400" b="1" dirty="0" smtClean="0">
                <a:latin typeface="Calibri" panose="020F0502020204030204" pitchFamily="34" charset="0"/>
              </a:rPr>
              <a:t> = 33 MeV</a:t>
            </a:r>
          </a:p>
          <a:p>
            <a:pPr algn="ctr">
              <a:defRPr/>
            </a:pPr>
            <a:r>
              <a:rPr lang="en-GB" sz="1400" b="1" dirty="0" smtClean="0">
                <a:latin typeface="Calibri" panose="020F0502020204030204" pitchFamily="34" charset="0"/>
                <a:sym typeface="Symbol"/>
              </a:rPr>
              <a:t> </a:t>
            </a:r>
            <a:r>
              <a:rPr lang="en-GB" sz="1400" b="1" dirty="0" smtClean="0">
                <a:latin typeface="Calibri" panose="020F0502020204030204" pitchFamily="34" charset="0"/>
              </a:rPr>
              <a:t>= 0°</a:t>
            </a:r>
            <a:endParaRPr lang="en-GB" sz="1400" b="1" dirty="0">
              <a:latin typeface="Calibri" panose="020F050202020403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07504" y="4941168"/>
            <a:ext cx="599802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200"/>
              </a:spcBef>
              <a:buSzPct val="70000"/>
              <a:defRPr/>
            </a:pPr>
            <a:r>
              <a:rPr lang="en-GB" alt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Planned activities in PPPT (2018 and later)  </a:t>
            </a:r>
            <a:r>
              <a:rPr lang="en-GB" alt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  <a:sym typeface="Symbol"/>
              </a:rPr>
              <a:t> </a:t>
            </a:r>
            <a:r>
              <a:rPr lang="en-GB" altLang="en-US" b="1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JEFF-4</a:t>
            </a:r>
          </a:p>
          <a:p>
            <a:pPr marL="285750" lvl="1" indent="-285750">
              <a:spcBef>
                <a:spcPts val="1200"/>
              </a:spcBef>
              <a:buSzPct val="70000"/>
              <a:buFont typeface="Symbol" panose="05050102010706020507" pitchFamily="18" charset="2"/>
              <a:buChar char="-"/>
              <a:defRPr/>
            </a:pPr>
            <a:r>
              <a:rPr lang="en-GB" altLang="en-US" i="1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Improved modelling of d induced reactions in TALYS code </a:t>
            </a:r>
          </a:p>
          <a:p>
            <a:pPr marL="285750" lvl="1" indent="-285750">
              <a:spcBef>
                <a:spcPts val="1200"/>
              </a:spcBef>
              <a:buSzPct val="70000"/>
              <a:buFont typeface="Symbol" panose="05050102010706020507" pitchFamily="18" charset="2"/>
              <a:buChar char="-"/>
              <a:defRPr/>
            </a:pPr>
            <a:r>
              <a:rPr lang="en-GB" altLang="en-US" i="1" dirty="0" smtClean="0">
                <a:solidFill>
                  <a:schemeClr val="tx2"/>
                </a:solidFill>
                <a:latin typeface="Calibri" panose="020F0502020204030204" pitchFamily="34" charset="0"/>
                <a:ea typeface="Verdana" pitchFamily="34" charset="0"/>
                <a:cs typeface="Calibri" panose="020F0502020204030204" pitchFamily="34" charset="0"/>
              </a:rPr>
              <a:t>Updated versions of  TENDL deuteron library for transport and activation simulations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598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63488"/>
            <a:ext cx="7543800" cy="4572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39248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Nuclear data for fusion technology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US" i="1" dirty="0" smtClean="0"/>
              <a:t>High quality data essential for design optimization, performance evaluation; safety, maintenance and  waste management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i="1" dirty="0" smtClean="0">
                <a:solidFill>
                  <a:schemeClr val="tx2"/>
                </a:solidFill>
              </a:rPr>
              <a:t>Pre-requisite to ensure reliable analyses and results</a:t>
            </a:r>
            <a:endParaRPr lang="en-US" i="1" dirty="0">
              <a:solidFill>
                <a:schemeClr val="tx2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 smtClean="0"/>
              <a:t>Requires dedicated development efforts 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US" dirty="0" smtClean="0"/>
              <a:t>Tailored to PPPT project needs: DEMO, IFMIF-DONES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i="1" dirty="0" smtClean="0">
                <a:solidFill>
                  <a:schemeClr val="tx2"/>
                </a:solidFill>
              </a:rPr>
              <a:t>Nuclear data for transport simulations – neutrons, deuterons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i="1" dirty="0" smtClean="0">
                <a:solidFill>
                  <a:schemeClr val="tx2"/>
                </a:solidFill>
              </a:rPr>
              <a:t>Activation cross-section data - neutrons, deuterons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i="1" dirty="0" smtClean="0">
                <a:solidFill>
                  <a:schemeClr val="tx2"/>
                </a:solidFill>
              </a:rPr>
              <a:t>Special purpose data, e. g. displacement damage, gas production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Requires benchmarking against integral experiments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GB" i="1" dirty="0" smtClean="0"/>
              <a:t>Neutron transport/shielding, breeding, activation  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i="1" dirty="0" smtClean="0">
                <a:solidFill>
                  <a:schemeClr val="tx2"/>
                </a:solidFill>
              </a:rPr>
              <a:t>To be conducted  within PPPT </a:t>
            </a:r>
            <a:r>
              <a:rPr lang="en-US" i="1" dirty="0" err="1" smtClean="0">
                <a:solidFill>
                  <a:schemeClr val="tx2"/>
                </a:solidFill>
              </a:rPr>
              <a:t>programme</a:t>
            </a:r>
            <a:r>
              <a:rPr lang="en-US" i="1" dirty="0" smtClean="0">
                <a:solidFill>
                  <a:schemeClr val="tx2"/>
                </a:solidFill>
              </a:rPr>
              <a:t> according to project needs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897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38164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What is fusion ?</a:t>
            </a:r>
          </a:p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EU fusion roadmap</a:t>
            </a:r>
            <a:endParaRPr lang="en-US" sz="28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800" b="1" dirty="0" err="1">
                <a:solidFill>
                  <a:schemeClr val="bg1">
                    <a:lumMod val="75000"/>
                  </a:schemeClr>
                </a:solidFill>
              </a:rPr>
              <a:t>Neutronics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 simulations in fusion technology</a:t>
            </a:r>
          </a:p>
          <a:p>
            <a:pPr>
              <a:spcBef>
                <a:spcPts val="18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Nuclear data for fusion applications</a:t>
            </a:r>
          </a:p>
          <a:p>
            <a:pPr>
              <a:spcBef>
                <a:spcPts val="18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Nuclear data in the PPPT </a:t>
            </a:r>
            <a:r>
              <a:rPr lang="en-US" sz="2800" b="1" dirty="0" err="1" smtClean="0">
                <a:solidFill>
                  <a:schemeClr val="bg1">
                    <a:lumMod val="75000"/>
                  </a:schemeClr>
                </a:solidFill>
              </a:rPr>
              <a:t>programme</a:t>
            </a:r>
            <a:endParaRPr lang="en-US" sz="28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u="sng" dirty="0" smtClean="0"/>
              <a:t>Addendum: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2800" b="1" dirty="0" smtClean="0"/>
              <a:t>DEMO nuclear </a:t>
            </a:r>
            <a:r>
              <a:rPr lang="en-US" sz="2800" b="1" dirty="0"/>
              <a:t>analyses - </a:t>
            </a:r>
            <a:r>
              <a:rPr lang="en-US" sz="2800" b="1" dirty="0"/>
              <a:t>examples</a:t>
            </a:r>
            <a:endParaRPr lang="en-US" sz="2800" b="1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102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0" t="5386" r="20135" b="4562"/>
          <a:stretch/>
        </p:blipFill>
        <p:spPr bwMode="auto">
          <a:xfrm>
            <a:off x="6881050" y="2155475"/>
            <a:ext cx="2227454" cy="328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08" t="8197" r="29892" b="4120"/>
          <a:stretch/>
        </p:blipFill>
        <p:spPr>
          <a:xfrm>
            <a:off x="3915473" y="2132856"/>
            <a:ext cx="2456727" cy="353154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GB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DEMO Model Development (2015)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076256" y="1620664"/>
            <a:ext cx="1600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MCNP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267944" y="1620089"/>
            <a:ext cx="16002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</a:t>
            </a:r>
            <a:endParaRPr lang="de-DE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55702" y="1412776"/>
            <a:ext cx="2660114" cy="954107"/>
          </a:xfrm>
          <a:prstGeom prst="rect">
            <a:avLst/>
          </a:prstGeom>
          <a:noFill/>
          <a:ln w="15875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DEMO </a:t>
            </a:r>
          </a:p>
          <a:p>
            <a:pPr algn="ctr">
              <a:defRPr/>
            </a:pP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CMM </a:t>
            </a:r>
            <a:r>
              <a:rPr lang="de-D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model</a:t>
            </a:r>
            <a:endParaRPr lang="de-D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24028" y="6063679"/>
            <a:ext cx="28163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400" b="1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° </a:t>
            </a:r>
            <a:r>
              <a:rPr lang="de-DE" sz="2400" b="1" dirty="0" err="1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torus</a:t>
            </a:r>
            <a:r>
              <a:rPr lang="de-DE" sz="2400" b="1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err="1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</a:t>
            </a:r>
            <a:endParaRPr lang="de-DE" sz="2400" b="1" dirty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851920" y="961564"/>
            <a:ext cx="5044742" cy="523220"/>
          </a:xfrm>
          <a:prstGeom prst="rect">
            <a:avLst/>
          </a:prstGeom>
          <a:noFill/>
          <a:ln w="15875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Generic DEMO </a:t>
            </a:r>
            <a:r>
              <a:rPr lang="en-US" sz="2800" b="1" dirty="0" err="1" smtClean="0"/>
              <a:t>neutronics</a:t>
            </a:r>
            <a:r>
              <a:rPr lang="en-US" sz="2800" b="1" dirty="0" smtClean="0"/>
              <a:t> model</a:t>
            </a:r>
            <a:endParaRPr lang="en-US" sz="2800" b="1" dirty="0"/>
          </a:p>
        </p:txBody>
      </p:sp>
      <p:grpSp>
        <p:nvGrpSpPr>
          <p:cNvPr id="19" name="Gruppieren 18"/>
          <p:cNvGrpSpPr/>
          <p:nvPr/>
        </p:nvGrpSpPr>
        <p:grpSpPr>
          <a:xfrm>
            <a:off x="6012160" y="2780928"/>
            <a:ext cx="1512168" cy="792088"/>
            <a:chOff x="5796136" y="3501008"/>
            <a:chExt cx="1582738" cy="792088"/>
          </a:xfrm>
        </p:grpSpPr>
        <p:sp>
          <p:nvSpPr>
            <p:cNvPr id="16" name="Pfeil nach rechts 15"/>
            <p:cNvSpPr/>
            <p:nvPr/>
          </p:nvSpPr>
          <p:spPr bwMode="auto">
            <a:xfrm>
              <a:off x="5796136" y="3501008"/>
              <a:ext cx="1172344" cy="792088"/>
            </a:xfrm>
            <a:prstGeom prst="righ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4176713">
                <a:defRPr/>
              </a:pPr>
              <a:endParaRPr lang="en-US" dirty="0">
                <a:latin typeface="Arial" charset="0"/>
                <a:cs typeface="Arial" charset="0"/>
              </a:endParaRPr>
            </a:p>
          </p:txBody>
        </p:sp>
        <p:sp>
          <p:nvSpPr>
            <p:cNvPr id="17" name="Textfeld 16"/>
            <p:cNvSpPr txBox="1">
              <a:spLocks noChangeArrowheads="1"/>
            </p:cNvSpPr>
            <p:nvPr/>
          </p:nvSpPr>
          <p:spPr bwMode="auto">
            <a:xfrm>
              <a:off x="5796136" y="3645024"/>
              <a:ext cx="158273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 err="1">
                  <a:latin typeface="+mn-lt"/>
                </a:rPr>
                <a:t>McCad</a:t>
              </a:r>
              <a:endParaRPr lang="en-US" altLang="en-US" sz="2400" b="1" dirty="0">
                <a:latin typeface="+mn-lt"/>
              </a:endParaRPr>
            </a:p>
          </p:txBody>
        </p:sp>
      </p:grpSp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0" t="7118" r="27543" b="1395"/>
          <a:stretch/>
        </p:blipFill>
        <p:spPr>
          <a:xfrm>
            <a:off x="179512" y="3140968"/>
            <a:ext cx="2996344" cy="3047130"/>
          </a:xfrm>
          <a:prstGeom prst="rect">
            <a:avLst/>
          </a:prstGeom>
        </p:spPr>
      </p:pic>
      <p:sp>
        <p:nvSpPr>
          <p:cNvPr id="22" name="Rechteckiger Pfeil 21"/>
          <p:cNvSpPr/>
          <p:nvPr/>
        </p:nvSpPr>
        <p:spPr>
          <a:xfrm>
            <a:off x="2699792" y="2492896"/>
            <a:ext cx="1218881" cy="903002"/>
          </a:xfrm>
          <a:prstGeom prst="ben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95536" y="5991671"/>
            <a:ext cx="28163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400" b="1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360 ° </a:t>
            </a:r>
            <a:r>
              <a:rPr lang="de-DE" sz="2400" b="1" dirty="0" err="1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reactor</a:t>
            </a:r>
            <a:endParaRPr lang="de-DE" sz="2400" b="1" dirty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11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63488"/>
            <a:ext cx="7776864" cy="457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Breeder Blanket Design</a:t>
            </a:r>
            <a:endParaRPr lang="en-US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052736"/>
            <a:ext cx="6480720" cy="4896544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Breeder blanket concepts considered in PPPT for DEMO:</a:t>
            </a:r>
          </a:p>
          <a:p>
            <a:pPr lvl="1">
              <a:spcBef>
                <a:spcPts val="600"/>
              </a:spcBef>
              <a:buFont typeface="Calibri" panose="020F0502020204030204" pitchFamily="34" charset="0"/>
              <a:buChar char="‒"/>
            </a:pPr>
            <a:r>
              <a:rPr lang="en-GB" sz="1800" i="1" dirty="0" smtClean="0"/>
              <a:t>Helium </a:t>
            </a:r>
            <a:r>
              <a:rPr lang="en-GB" sz="1800" i="1" dirty="0"/>
              <a:t>Cooled Pebble Bed (</a:t>
            </a:r>
            <a:r>
              <a:rPr lang="en-GB" sz="1800" b="1" i="1" dirty="0"/>
              <a:t>HCPB</a:t>
            </a:r>
            <a:r>
              <a:rPr lang="en-GB" sz="1800" i="1" dirty="0"/>
              <a:t>) </a:t>
            </a:r>
            <a:r>
              <a:rPr lang="en-GB" sz="1800" i="1" dirty="0" smtClean="0"/>
              <a:t>blanket, Beryllium </a:t>
            </a:r>
            <a:r>
              <a:rPr lang="en-GB" sz="1800" i="1" dirty="0"/>
              <a:t>as neutron multiplier and </a:t>
            </a:r>
            <a:r>
              <a:rPr lang="en-GB" sz="1800" i="1" dirty="0" smtClean="0"/>
              <a:t>He gas as coolant,</a:t>
            </a:r>
          </a:p>
          <a:p>
            <a:pPr lvl="1">
              <a:buFont typeface="Calibri" panose="020F0502020204030204" pitchFamily="34" charset="0"/>
              <a:buChar char="‒"/>
            </a:pPr>
            <a:r>
              <a:rPr lang="en-GB" sz="1800" i="1" dirty="0" smtClean="0"/>
              <a:t>Helium </a:t>
            </a:r>
            <a:r>
              <a:rPr lang="en-GB" sz="1800" i="1" dirty="0"/>
              <a:t>Cooled Lithium Lead (</a:t>
            </a:r>
            <a:r>
              <a:rPr lang="en-GB" sz="1800" b="1" i="1" dirty="0"/>
              <a:t>HCLL</a:t>
            </a:r>
            <a:r>
              <a:rPr lang="en-GB" sz="1800" i="1" dirty="0" smtClean="0"/>
              <a:t>), </a:t>
            </a:r>
            <a:r>
              <a:rPr lang="en-GB" sz="1800" i="1" dirty="0" err="1" smtClean="0"/>
              <a:t>PbLi</a:t>
            </a:r>
            <a:r>
              <a:rPr lang="en-GB" sz="1800" i="1" dirty="0" smtClean="0"/>
              <a:t> breeder and He </a:t>
            </a:r>
            <a:r>
              <a:rPr lang="en-GB" sz="1800" i="1" dirty="0"/>
              <a:t>gas </a:t>
            </a:r>
            <a:r>
              <a:rPr lang="en-GB" sz="1800" i="1" dirty="0" smtClean="0"/>
              <a:t>as coolant,</a:t>
            </a:r>
          </a:p>
          <a:p>
            <a:pPr lvl="1">
              <a:buFont typeface="Calibri" panose="020F0502020204030204" pitchFamily="34" charset="0"/>
              <a:buChar char="‒"/>
            </a:pPr>
            <a:r>
              <a:rPr lang="en-GB" sz="1800" i="1" dirty="0"/>
              <a:t>Water Cooled Lithium Lead (</a:t>
            </a:r>
            <a:r>
              <a:rPr lang="en-GB" sz="1800" b="1" i="1" dirty="0"/>
              <a:t>WCLL</a:t>
            </a:r>
            <a:r>
              <a:rPr lang="en-GB" sz="1800" i="1" dirty="0" smtClean="0"/>
              <a:t>), </a:t>
            </a:r>
            <a:r>
              <a:rPr lang="en-GB" sz="1800" i="1" dirty="0" err="1" smtClean="0"/>
              <a:t>PbLi</a:t>
            </a:r>
            <a:r>
              <a:rPr lang="en-GB" sz="1800" i="1" dirty="0" smtClean="0"/>
              <a:t> </a:t>
            </a:r>
            <a:r>
              <a:rPr lang="en-GB" sz="1800" i="1" dirty="0"/>
              <a:t>as breeder and water as </a:t>
            </a:r>
            <a:r>
              <a:rPr lang="en-GB" sz="1800" i="1" dirty="0" smtClean="0"/>
              <a:t>coolant,</a:t>
            </a:r>
          </a:p>
          <a:p>
            <a:pPr lvl="1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GB" sz="1800" i="1" dirty="0"/>
              <a:t>the Dual Coolant Lithium Lead (</a:t>
            </a:r>
            <a:r>
              <a:rPr lang="en-GB" sz="1800" b="1" i="1" dirty="0"/>
              <a:t>DCLL</a:t>
            </a:r>
            <a:r>
              <a:rPr lang="en-GB" sz="1800" i="1" dirty="0" smtClean="0"/>
              <a:t>),  </a:t>
            </a:r>
            <a:r>
              <a:rPr lang="en-GB" sz="1800" i="1" dirty="0" err="1" smtClean="0"/>
              <a:t>PbLi</a:t>
            </a:r>
            <a:r>
              <a:rPr lang="en-GB" sz="1800" i="1" dirty="0" smtClean="0"/>
              <a:t> as breeder </a:t>
            </a:r>
            <a:r>
              <a:rPr lang="en-GB" sz="1800" i="1" dirty="0"/>
              <a:t>and </a:t>
            </a:r>
            <a:r>
              <a:rPr lang="en-GB" sz="1800" i="1" dirty="0" smtClean="0"/>
              <a:t>coolant, and He gas as coolant for the structure.</a:t>
            </a:r>
          </a:p>
          <a:p>
            <a:pPr>
              <a:spcBef>
                <a:spcPts val="1200"/>
              </a:spcBef>
            </a:pPr>
            <a:r>
              <a:rPr lang="en-US" sz="2000" b="1" dirty="0" smtClean="0"/>
              <a:t>Required nuclear analyses: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US" sz="1800" dirty="0" smtClean="0"/>
              <a:t>Design </a:t>
            </a:r>
            <a:r>
              <a:rPr lang="en-US" sz="1800" dirty="0" err="1" smtClean="0"/>
              <a:t>optimisation</a:t>
            </a:r>
            <a:r>
              <a:rPr lang="en-US" sz="1800" dirty="0" smtClean="0"/>
              <a:t>  &amp; evaluation (TBR, shielding)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US" sz="1800" dirty="0" smtClean="0"/>
              <a:t>Nuclear heating for thermal-hydraulic layout</a:t>
            </a:r>
          </a:p>
          <a:p>
            <a:pPr lvl="1">
              <a:spcBef>
                <a:spcPts val="1200"/>
              </a:spcBef>
              <a:buFont typeface="Calibri" panose="020F0502020204030204" pitchFamily="34" charset="0"/>
              <a:buChar char="‒"/>
            </a:pPr>
            <a:r>
              <a:rPr lang="en-US" sz="1800" dirty="0" smtClean="0"/>
              <a:t>Activation, afterheat  for safety and waste management 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803752"/>
            <a:ext cx="1728192" cy="125709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952" y="2212441"/>
            <a:ext cx="1667536" cy="121655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932269"/>
            <a:ext cx="1523005" cy="144905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230" y="3501008"/>
            <a:ext cx="1486250" cy="1306323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804248" y="692696"/>
            <a:ext cx="8640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HCPB</a:t>
            </a:r>
            <a:endParaRPr lang="en-GB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6804248" y="1916832"/>
            <a:ext cx="8640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HCLL</a:t>
            </a:r>
            <a:endParaRPr lang="en-GB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6804248" y="3635732"/>
            <a:ext cx="8640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WCLL</a:t>
            </a:r>
            <a:endParaRPr lang="en-GB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6804248" y="4859868"/>
            <a:ext cx="8640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DCLL</a:t>
            </a:r>
            <a:endParaRPr lang="en-GB" b="1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13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fik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18"/>
          <a:stretch/>
        </p:blipFill>
        <p:spPr>
          <a:xfrm>
            <a:off x="4613557" y="2204864"/>
            <a:ext cx="3054787" cy="3866522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2" t="1013" r="36992" b="2155"/>
          <a:stretch/>
        </p:blipFill>
        <p:spPr>
          <a:xfrm>
            <a:off x="2987824" y="2276872"/>
            <a:ext cx="1675233" cy="1951877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9" t="6347" r="35002" b="-893"/>
          <a:stretch/>
        </p:blipFill>
        <p:spPr>
          <a:xfrm>
            <a:off x="248036" y="2390745"/>
            <a:ext cx="2667780" cy="38465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GB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HCPB DEMO Model (2015)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788024" y="980728"/>
            <a:ext cx="2736304" cy="523220"/>
          </a:xfrm>
          <a:prstGeom prst="rect">
            <a:avLst/>
          </a:prstGeom>
          <a:noFill/>
          <a:ln w="15875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8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MCNP </a:t>
            </a:r>
            <a:r>
              <a:rPr lang="en-US" sz="28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model</a:t>
            </a:r>
            <a:endParaRPr lang="en-US" sz="28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3133538" y="4653136"/>
            <a:ext cx="1989658" cy="792088"/>
            <a:chOff x="5796136" y="3501008"/>
            <a:chExt cx="1630873" cy="792088"/>
          </a:xfrm>
        </p:grpSpPr>
        <p:sp>
          <p:nvSpPr>
            <p:cNvPr id="16" name="Pfeil nach rechts 15"/>
            <p:cNvSpPr/>
            <p:nvPr/>
          </p:nvSpPr>
          <p:spPr bwMode="auto">
            <a:xfrm>
              <a:off x="5796136" y="3501008"/>
              <a:ext cx="1172344" cy="792088"/>
            </a:xfrm>
            <a:prstGeom prst="right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defTabSz="4176713">
                <a:defRPr/>
              </a:pPr>
              <a:endParaRPr lang="en-US" dirty="0">
                <a:latin typeface="Arial" charset="0"/>
                <a:cs typeface="Arial" charset="0"/>
              </a:endParaRPr>
            </a:p>
          </p:txBody>
        </p:sp>
        <p:sp>
          <p:nvSpPr>
            <p:cNvPr id="17" name="Textfeld 16"/>
            <p:cNvSpPr txBox="1">
              <a:spLocks noChangeArrowheads="1"/>
            </p:cNvSpPr>
            <p:nvPr/>
          </p:nvSpPr>
          <p:spPr bwMode="auto">
            <a:xfrm>
              <a:off x="5844271" y="3645024"/>
              <a:ext cx="158273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 err="1">
                  <a:latin typeface="+mn-lt"/>
                </a:rPr>
                <a:t>McCad</a:t>
              </a:r>
              <a:endParaRPr lang="en-US" altLang="en-US" sz="2400" b="1" dirty="0">
                <a:latin typeface="+mn-lt"/>
              </a:endParaRPr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179512" y="920914"/>
            <a:ext cx="3109628" cy="707886"/>
          </a:xfrm>
          <a:prstGeom prst="rect">
            <a:avLst/>
          </a:prstGeom>
          <a:noFill/>
          <a:ln w="15875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US" sz="24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neutronics</a:t>
            </a: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model</a:t>
            </a:r>
          </a:p>
          <a:p>
            <a:pPr algn="ctr">
              <a:defRPr/>
            </a:pPr>
            <a:r>
              <a:rPr lang="en-US" sz="1600" i="1" dirty="0" smtClean="0">
                <a:ea typeface="Verdana" panose="020B0604030504040204" pitchFamily="34" charset="0"/>
                <a:cs typeface="Verdana" panose="020B0604030504040204" pitchFamily="34" charset="0"/>
              </a:rPr>
              <a:t>with blanket module segmentation </a:t>
            </a:r>
            <a:endParaRPr lang="en-US" sz="16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555775" y="1844824"/>
            <a:ext cx="2129497" cy="557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HCPB blanket module</a:t>
            </a:r>
            <a:endParaRPr lang="en-US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364288" y="1806485"/>
            <a:ext cx="1600200" cy="3263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ts val="1800"/>
              </a:lnSpc>
              <a:defRPr/>
            </a:pPr>
            <a:r>
              <a:rPr lang="en-US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Vertical cut </a:t>
            </a:r>
            <a:endParaRPr lang="en-US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7490364" y="3830812"/>
            <a:ext cx="1600200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ts val="1800"/>
              </a:lnSpc>
              <a:defRPr/>
            </a:pPr>
            <a:r>
              <a:rPr lang="en-US" sz="1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Horizontal cut </a:t>
            </a:r>
            <a:endParaRPr lang="en-US" sz="16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echteckiger Pfeil 29"/>
          <p:cNvSpPr/>
          <p:nvPr/>
        </p:nvSpPr>
        <p:spPr>
          <a:xfrm rot="11569736">
            <a:off x="2440635" y="4002818"/>
            <a:ext cx="957330" cy="623829"/>
          </a:xfrm>
          <a:prstGeom prst="ben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950" y="2132856"/>
            <a:ext cx="1525798" cy="1440160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278" y="4149080"/>
            <a:ext cx="1457226" cy="1544119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  <p:grpSp>
        <p:nvGrpSpPr>
          <p:cNvPr id="52" name="Gruppieren 51"/>
          <p:cNvGrpSpPr/>
          <p:nvPr/>
        </p:nvGrpSpPr>
        <p:grpSpPr>
          <a:xfrm>
            <a:off x="6660232" y="2852936"/>
            <a:ext cx="1296144" cy="2196244"/>
            <a:chOff x="6660232" y="2852936"/>
            <a:chExt cx="1296144" cy="2196244"/>
          </a:xfrm>
        </p:grpSpPr>
        <p:sp>
          <p:nvSpPr>
            <p:cNvPr id="33" name="Parallelogramm 32"/>
            <p:cNvSpPr/>
            <p:nvPr/>
          </p:nvSpPr>
          <p:spPr>
            <a:xfrm>
              <a:off x="6660232" y="3789040"/>
              <a:ext cx="576064" cy="632479"/>
            </a:xfrm>
            <a:prstGeom prst="parallelogram">
              <a:avLst/>
            </a:prstGeom>
            <a:noFill/>
            <a:ln w="1587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Gerade Verbindung mit Pfeil 39"/>
            <p:cNvCxnSpPr>
              <a:stCxn id="33" idx="2"/>
            </p:cNvCxnSpPr>
            <p:nvPr/>
          </p:nvCxnSpPr>
          <p:spPr>
            <a:xfrm>
              <a:off x="7164288" y="4105280"/>
              <a:ext cx="792088" cy="943900"/>
            </a:xfrm>
            <a:prstGeom prst="straightConnector1">
              <a:avLst/>
            </a:prstGeom>
            <a:ln w="15875">
              <a:solidFill>
                <a:schemeClr val="tx2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>
              <a:stCxn id="33" idx="2"/>
            </p:cNvCxnSpPr>
            <p:nvPr/>
          </p:nvCxnSpPr>
          <p:spPr>
            <a:xfrm flipV="1">
              <a:off x="7164288" y="2852936"/>
              <a:ext cx="703014" cy="1252344"/>
            </a:xfrm>
            <a:prstGeom prst="straightConnector1">
              <a:avLst/>
            </a:prstGeom>
            <a:ln w="15875">
              <a:solidFill>
                <a:schemeClr val="tx2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feld 23"/>
          <p:cNvSpPr txBox="1"/>
          <p:nvPr/>
        </p:nvSpPr>
        <p:spPr>
          <a:xfrm>
            <a:off x="2115716" y="5847655"/>
            <a:ext cx="28163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400" b="1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° </a:t>
            </a:r>
            <a:r>
              <a:rPr lang="de-DE" sz="2400" b="1" dirty="0" err="1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torus</a:t>
            </a:r>
            <a:r>
              <a:rPr lang="de-DE" sz="2400" b="1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err="1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</a:t>
            </a:r>
            <a:endParaRPr lang="de-DE" sz="2400" b="1" dirty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042" y="932622"/>
            <a:ext cx="1327354" cy="619432"/>
          </a:xfrm>
          <a:prstGeom prst="rect">
            <a:avLst/>
          </a:prstGeom>
        </p:spPr>
      </p:pic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935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4" t="24933" r="8807" b="25200"/>
          <a:stretch>
            <a:fillRect/>
          </a:stretch>
        </p:blipFill>
        <p:spPr bwMode="auto">
          <a:xfrm>
            <a:off x="4857080" y="1143000"/>
            <a:ext cx="4058320" cy="324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jg04-480-2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74" y="1182285"/>
            <a:ext cx="4523969" cy="323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4876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dist="38100" dir="8100000" algn="tr" rotWithShape="0">
                    <a:schemeClr val="bg1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Steady physics and engineering progress towards reactor conditions (sustained Q = power in/power out &gt; 1) by increasing plasma density, temperature and confinement time</a:t>
            </a:r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7543800" cy="457200"/>
          </a:xfrm>
        </p:spPr>
        <p:txBody>
          <a:bodyPr/>
          <a:lstStyle/>
          <a:p>
            <a:pPr lvl="0">
              <a:defRPr/>
            </a:pPr>
            <a:r>
              <a:rPr lang="en-IE" sz="32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What is fusion?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871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GB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HCLL DEMO Model (2015)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-36512" y="1630541"/>
            <a:ext cx="2053929" cy="646331"/>
          </a:xfrm>
          <a:prstGeom prst="rect">
            <a:avLst/>
          </a:prstGeom>
          <a:noFill/>
          <a:ln w="1587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dirty="0" smtClean="0">
                <a:ea typeface="Verdana" panose="020B0604030504040204" pitchFamily="34" charset="0"/>
                <a:cs typeface="Verdana" panose="020B0604030504040204" pitchFamily="34" charset="0"/>
              </a:rPr>
              <a:t>Generic </a:t>
            </a:r>
            <a:r>
              <a:rPr lang="en-GB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neutronics</a:t>
            </a:r>
            <a:r>
              <a:rPr lang="en-GB" dirty="0" smtClean="0">
                <a:ea typeface="Verdana" panose="020B0604030504040204" pitchFamily="34" charset="0"/>
                <a:cs typeface="Verdana" panose="020B0604030504040204" pitchFamily="34" charset="0"/>
              </a:rPr>
              <a:t> model</a:t>
            </a:r>
            <a:endParaRPr lang="en-GB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502046" y="3019018"/>
            <a:ext cx="160645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defRPr/>
            </a:pPr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HCLL blanket module</a:t>
            </a:r>
            <a:endParaRPr lang="en-US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524328" y="5301208"/>
            <a:ext cx="1600200" cy="3263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ts val="1800"/>
              </a:lnSpc>
              <a:defRPr/>
            </a:pPr>
            <a:r>
              <a:rPr lang="en-US" sz="1600" dirty="0" smtClean="0">
                <a:ea typeface="Verdana" panose="020B0604030504040204" pitchFamily="34" charset="0"/>
                <a:cs typeface="Verdana" panose="020B0604030504040204" pitchFamily="34" charset="0"/>
              </a:rPr>
              <a:t>- vertical cut -</a:t>
            </a:r>
            <a:endParaRPr lang="en-US" sz="16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4427984" y="817548"/>
            <a:ext cx="2592288" cy="523220"/>
          </a:xfrm>
          <a:prstGeom prst="rect">
            <a:avLst/>
          </a:prstGeom>
          <a:noFill/>
          <a:ln w="15875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8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TRIPOLI </a:t>
            </a:r>
            <a:r>
              <a:rPr lang="en-US" sz="28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model</a:t>
            </a:r>
            <a:endParaRPr lang="en-US" sz="28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8" name="Grafi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08" t="8197" r="29892" b="4120"/>
          <a:stretch/>
        </p:blipFill>
        <p:spPr>
          <a:xfrm>
            <a:off x="35496" y="2259195"/>
            <a:ext cx="1765535" cy="2537957"/>
          </a:xfrm>
          <a:prstGeom prst="rect">
            <a:avLst/>
          </a:prstGeom>
        </p:spPr>
      </p:pic>
      <p:pic>
        <p:nvPicPr>
          <p:cNvPr id="20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810981"/>
            <a:ext cx="1296144" cy="1834043"/>
          </a:xfrm>
          <a:prstGeom prst="rect">
            <a:avLst/>
          </a:prstGeom>
        </p:spPr>
      </p:pic>
      <p:pic>
        <p:nvPicPr>
          <p:cNvPr id="21" name="Image 2"/>
          <p:cNvPicPr>
            <a:picLocks noChangeAspect="1"/>
          </p:cNvPicPr>
          <p:nvPr/>
        </p:nvPicPr>
        <p:blipFill rotWithShape="1">
          <a:blip r:embed="rId4"/>
          <a:srcRect l="47890" t="24902" r="26709" b="3748"/>
          <a:stretch/>
        </p:blipFill>
        <p:spPr>
          <a:xfrm>
            <a:off x="1917535" y="4077072"/>
            <a:ext cx="1574345" cy="2376264"/>
          </a:xfrm>
          <a:prstGeom prst="rect">
            <a:avLst/>
          </a:prstGeom>
        </p:spPr>
      </p:pic>
      <p:pic>
        <p:nvPicPr>
          <p:cNvPr id="22" name="Image 3"/>
          <p:cNvPicPr>
            <a:picLocks noChangeAspect="1"/>
          </p:cNvPicPr>
          <p:nvPr/>
        </p:nvPicPr>
        <p:blipFill rotWithShape="1">
          <a:blip r:embed="rId5"/>
          <a:srcRect l="18506" t="4288" r="21519" b="-194"/>
          <a:stretch/>
        </p:blipFill>
        <p:spPr>
          <a:xfrm>
            <a:off x="3708983" y="2172607"/>
            <a:ext cx="1727113" cy="2768561"/>
          </a:xfrm>
          <a:prstGeom prst="rect">
            <a:avLst/>
          </a:prstGeom>
        </p:spPr>
      </p:pic>
      <p:pic>
        <p:nvPicPr>
          <p:cNvPr id="23" name="Image 1"/>
          <p:cNvPicPr>
            <a:picLocks noChangeAspect="1"/>
          </p:cNvPicPr>
          <p:nvPr/>
        </p:nvPicPr>
        <p:blipFill rotWithShape="1">
          <a:blip r:embed="rId6"/>
          <a:srcRect l="13177" t="2249" r="45610" b="2952"/>
          <a:stretch/>
        </p:blipFill>
        <p:spPr>
          <a:xfrm>
            <a:off x="5595036" y="3216525"/>
            <a:ext cx="1808973" cy="2776269"/>
          </a:xfrm>
          <a:prstGeom prst="rect">
            <a:avLst/>
          </a:prstGeom>
        </p:spPr>
      </p:pic>
      <p:grpSp>
        <p:nvGrpSpPr>
          <p:cNvPr id="16" name="Gruppieren 15"/>
          <p:cNvGrpSpPr/>
          <p:nvPr/>
        </p:nvGrpSpPr>
        <p:grpSpPr>
          <a:xfrm>
            <a:off x="6876256" y="3551453"/>
            <a:ext cx="1966964" cy="1761895"/>
            <a:chOff x="6876256" y="3551453"/>
            <a:chExt cx="1966964" cy="1761895"/>
          </a:xfrm>
        </p:grpSpPr>
        <p:pic>
          <p:nvPicPr>
            <p:cNvPr id="24" name="Image 2"/>
            <p:cNvPicPr>
              <a:picLocks noChangeAspect="1"/>
            </p:cNvPicPr>
            <p:nvPr/>
          </p:nvPicPr>
          <p:blipFill rotWithShape="1">
            <a:blip r:embed="rId7"/>
            <a:srcRect l="10723" t="11368" r="57365" b="15047"/>
            <a:stretch/>
          </p:blipFill>
          <p:spPr>
            <a:xfrm>
              <a:off x="7697988" y="3551453"/>
              <a:ext cx="1145232" cy="1761895"/>
            </a:xfrm>
            <a:prstGeom prst="rect">
              <a:avLst/>
            </a:prstGeom>
            <a:ln w="15875">
              <a:solidFill>
                <a:schemeClr val="tx2">
                  <a:lumMod val="75000"/>
                </a:schemeClr>
              </a:solidFill>
            </a:ln>
          </p:spPr>
        </p:pic>
        <p:sp>
          <p:nvSpPr>
            <p:cNvPr id="49" name="Rechteck 48"/>
            <p:cNvSpPr/>
            <p:nvPr/>
          </p:nvSpPr>
          <p:spPr>
            <a:xfrm>
              <a:off x="6876256" y="4293096"/>
              <a:ext cx="315344" cy="424659"/>
            </a:xfrm>
            <a:prstGeom prst="rect">
              <a:avLst/>
            </a:prstGeom>
            <a:noFill/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Gerade Verbindung 52"/>
            <p:cNvCxnSpPr/>
            <p:nvPr/>
          </p:nvCxnSpPr>
          <p:spPr>
            <a:xfrm flipV="1">
              <a:off x="7164288" y="3556887"/>
              <a:ext cx="533700" cy="736209"/>
            </a:xfrm>
            <a:prstGeom prst="line">
              <a:avLst/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/>
          </p:nvCxnSpPr>
          <p:spPr>
            <a:xfrm>
              <a:off x="7164288" y="4725144"/>
              <a:ext cx="533700" cy="588204"/>
            </a:xfrm>
            <a:prstGeom prst="line">
              <a:avLst/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feld 26"/>
          <p:cNvSpPr txBox="1"/>
          <p:nvPr/>
        </p:nvSpPr>
        <p:spPr>
          <a:xfrm>
            <a:off x="1979712" y="1340768"/>
            <a:ext cx="1584176" cy="557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HCLL blanket segmentation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Pfeil nach unten 5"/>
          <p:cNvSpPr/>
          <p:nvPr/>
        </p:nvSpPr>
        <p:spPr>
          <a:xfrm>
            <a:off x="2267744" y="3517878"/>
            <a:ext cx="472967" cy="631202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Nach oben gekrümmter Pfeil 8"/>
          <p:cNvSpPr/>
          <p:nvPr/>
        </p:nvSpPr>
        <p:spPr>
          <a:xfrm rot="20243879">
            <a:off x="3615129" y="5319515"/>
            <a:ext cx="1752910" cy="794427"/>
          </a:xfrm>
          <a:prstGeom prst="curved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rot="20207936">
            <a:off x="3674902" y="508804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McCad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51520" y="817548"/>
            <a:ext cx="2592288" cy="523220"/>
          </a:xfrm>
          <a:prstGeom prst="rect">
            <a:avLst/>
          </a:prstGeom>
          <a:noFill/>
          <a:ln w="15875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8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US" sz="28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model</a:t>
            </a:r>
            <a:endParaRPr lang="en-US" sz="28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Plus 11"/>
          <p:cNvSpPr/>
          <p:nvPr/>
        </p:nvSpPr>
        <p:spPr>
          <a:xfrm>
            <a:off x="1729023" y="2852936"/>
            <a:ext cx="394705" cy="448918"/>
          </a:xfrm>
          <a:prstGeom prst="mathPlu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Nach oben gekrümmter Pfeil 33"/>
          <p:cNvSpPr/>
          <p:nvPr/>
        </p:nvSpPr>
        <p:spPr>
          <a:xfrm rot="1358502" flipV="1">
            <a:off x="4787290" y="1757067"/>
            <a:ext cx="1547765" cy="680142"/>
          </a:xfrm>
          <a:prstGeom prst="curved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552086" y="2708920"/>
            <a:ext cx="182822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defRPr/>
            </a:pP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Blanket interior structure filled in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836712"/>
            <a:ext cx="792088" cy="643572"/>
          </a:xfrm>
          <a:prstGeom prst="rect">
            <a:avLst/>
          </a:prstGeom>
        </p:spPr>
      </p:pic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5605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Tritium breeding potential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1944216"/>
          </a:xfrm>
        </p:spPr>
        <p:txBody>
          <a:bodyPr>
            <a:noAutofit/>
          </a:bodyPr>
          <a:lstStyle/>
          <a:p>
            <a:r>
              <a:rPr lang="en-GB" altLang="en-US" sz="2000" dirty="0"/>
              <a:t>DEMO requires </a:t>
            </a:r>
            <a:r>
              <a:rPr lang="en-GB" altLang="en-US" sz="2000" b="1" u="sng" dirty="0"/>
              <a:t>Tritium </a:t>
            </a:r>
            <a:r>
              <a:rPr lang="en-GB" altLang="en-US" sz="2000" b="1" u="sng" dirty="0" smtClean="0"/>
              <a:t>self-sufficiency:</a:t>
            </a:r>
            <a:endParaRPr lang="en-GB" altLang="en-US" sz="2000" b="1" u="sng" dirty="0"/>
          </a:p>
          <a:p>
            <a:pPr lvl="8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altLang="en-US" i="1" dirty="0"/>
              <a:t>Net Tritium Breeding Ratio (TBR)  </a:t>
            </a:r>
            <a:r>
              <a:rPr lang="en-GB" altLang="en-US" i="1" dirty="0" smtClean="0"/>
              <a:t>&gt; 1.0 </a:t>
            </a:r>
            <a:endParaRPr lang="en-GB" altLang="en-US" i="1" dirty="0"/>
          </a:p>
          <a:p>
            <a:pPr>
              <a:spcBef>
                <a:spcPts val="1800"/>
              </a:spcBef>
            </a:pPr>
            <a:r>
              <a:rPr lang="en-GB" altLang="en-US" sz="2000" b="1" u="sng" dirty="0" smtClean="0"/>
              <a:t>DEMO design </a:t>
            </a:r>
            <a:r>
              <a:rPr lang="en-GB" altLang="en-US" sz="2000" b="1" u="sng" dirty="0"/>
              <a:t>target:</a:t>
            </a:r>
            <a:r>
              <a:rPr lang="en-GB" altLang="en-US" sz="2000" dirty="0"/>
              <a:t>  TBR </a:t>
            </a:r>
            <a:r>
              <a:rPr lang="en-GB" altLang="en-US" sz="2000" dirty="0" smtClean="0"/>
              <a:t>≥ 1.10  						      </a:t>
            </a:r>
            <a:r>
              <a:rPr lang="en-GB" altLang="en-US" sz="2000" i="1" dirty="0" smtClean="0"/>
              <a:t>(To be proven by </a:t>
            </a:r>
            <a:r>
              <a:rPr lang="en-GB" altLang="en-US" sz="20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3D </a:t>
            </a:r>
            <a:r>
              <a:rPr lang="en-GB" altLang="en-US" sz="20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Monte Carlo calculation </a:t>
            </a:r>
            <a:r>
              <a:rPr lang="en-GB" altLang="en-US" sz="20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without blanket ports).</a:t>
            </a:r>
            <a:r>
              <a:rPr lang="en-GB" altLang="en-US" sz="2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</a:p>
          <a:p>
            <a:pPr marL="0" indent="0">
              <a:spcBef>
                <a:spcPts val="1800"/>
              </a:spcBef>
              <a:buNone/>
            </a:pPr>
            <a:endParaRPr lang="en-GB" altLang="en-US" sz="20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endParaRPr lang="en-GB" sz="2000" dirty="0">
              <a:latin typeface="Calibri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971600" y="377974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TBR performance for DEMO</a:t>
            </a:r>
            <a:endParaRPr lang="en-US" b="1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884620"/>
              </p:ext>
            </p:extLst>
          </p:nvPr>
        </p:nvGraphicFramePr>
        <p:xfrm>
          <a:off x="323528" y="2852936"/>
          <a:ext cx="8280920" cy="25854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5103"/>
                <a:gridCol w="2099233"/>
                <a:gridCol w="1944216"/>
                <a:gridCol w="3312368"/>
              </a:tblGrid>
              <a:tr h="417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Blanket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TBR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(reference design)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TBR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(design variations)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Remarks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943"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HCPB 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1.20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1.17 – 1.37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i="0" dirty="0">
                          <a:effectLst/>
                        </a:rPr>
                        <a:t>DEMO 2015 baseline, a variety of design variations considered</a:t>
                      </a:r>
                      <a:endParaRPr lang="en-GB" sz="16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616"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HCLL 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1.15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1.15 – 1.22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i="0" dirty="0">
                          <a:effectLst/>
                        </a:rPr>
                        <a:t>DEMO 2015 baseline, some design variations </a:t>
                      </a:r>
                      <a:r>
                        <a:rPr lang="en-GB" sz="1600" i="0" dirty="0" smtClean="0">
                          <a:effectLst/>
                        </a:rPr>
                        <a:t>considered</a:t>
                      </a:r>
                      <a:endParaRPr lang="en-GB" sz="16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2661"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DCLL 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1.10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-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i="1" dirty="0">
                          <a:effectLst/>
                        </a:rPr>
                        <a:t>DEMO 2014 baseline</a:t>
                      </a:r>
                      <a:endParaRPr lang="en-GB" sz="16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3225"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WCLL 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1.13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800" dirty="0">
                          <a:effectLst/>
                        </a:rPr>
                        <a:t>-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i="1" dirty="0">
                          <a:effectLst/>
                        </a:rPr>
                        <a:t>DEMO 2015 baseline with </a:t>
                      </a:r>
                      <a:r>
                        <a:rPr lang="en-GB" sz="1600" i="1" dirty="0" smtClean="0">
                          <a:effectLst/>
                        </a:rPr>
                        <a:t>homogeneous </a:t>
                      </a:r>
                      <a:r>
                        <a:rPr lang="en-GB" sz="1600" i="1" dirty="0">
                          <a:effectLst/>
                        </a:rPr>
                        <a:t>breeder mixture</a:t>
                      </a:r>
                      <a:endParaRPr lang="en-GB" sz="16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23528" y="580526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sym typeface="Symbol"/>
              </a:rPr>
              <a:t> </a:t>
            </a:r>
            <a:r>
              <a:rPr lang="en-GB" sz="2000" b="1" i="1" dirty="0" smtClean="0"/>
              <a:t>All blanket </a:t>
            </a:r>
            <a:r>
              <a:rPr lang="en-GB" altLang="en-US" sz="2000" b="1" i="1" dirty="0">
                <a:ea typeface="Calibri" pitchFamily="34" charset="0"/>
                <a:cs typeface="Calibri" pitchFamily="34" charset="0"/>
              </a:rPr>
              <a:t>concepts show sufficient </a:t>
            </a:r>
            <a:r>
              <a:rPr lang="en-GB" altLang="en-US" sz="2000" b="1" i="1" dirty="0" smtClean="0">
                <a:ea typeface="Calibri" pitchFamily="34" charset="0"/>
                <a:cs typeface="Calibri" pitchFamily="34" charset="0"/>
              </a:rPr>
              <a:t>tritium </a:t>
            </a:r>
            <a:r>
              <a:rPr lang="en-GB" altLang="en-US" sz="2000" b="1" i="1" dirty="0">
                <a:ea typeface="Calibri" pitchFamily="34" charset="0"/>
                <a:cs typeface="Calibri" pitchFamily="34" charset="0"/>
              </a:rPr>
              <a:t>breeding </a:t>
            </a:r>
            <a:r>
              <a:rPr lang="en-GB" altLang="en-US" sz="2000" b="1" i="1" dirty="0" smtClean="0">
                <a:ea typeface="Calibri" pitchFamily="34" charset="0"/>
                <a:cs typeface="Calibri" pitchFamily="34" charset="0"/>
              </a:rPr>
              <a:t>capability for DEMO</a:t>
            </a:r>
            <a:r>
              <a:rPr lang="en-GB" sz="2000" b="1" i="1" dirty="0" smtClean="0"/>
              <a:t> </a:t>
            </a:r>
            <a:endParaRPr lang="en-GB" sz="2000" b="1" i="1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2282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Nuclear power generation in DEMO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4" t="9306" r="10597" b="10395"/>
          <a:stretch/>
        </p:blipFill>
        <p:spPr>
          <a:xfrm>
            <a:off x="35496" y="1916832"/>
            <a:ext cx="5529421" cy="4464496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251520" y="980728"/>
            <a:ext cx="18280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HCPB DEMO</a:t>
            </a:r>
            <a:endParaRPr lang="en-GB" sz="24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5220072" y="960724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/>
              <a:t>DEMO 2015 </a:t>
            </a:r>
          </a:p>
          <a:p>
            <a:r>
              <a:rPr lang="en-GB" sz="2000" dirty="0" smtClean="0"/>
              <a:t>Fusion neutron power: 1630 MW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GB" sz="2000" b="1" i="1" dirty="0" smtClean="0"/>
              <a:t>Energy multiplication </a:t>
            </a:r>
            <a:r>
              <a:rPr lang="en-GB" sz="2000" i="1" dirty="0" smtClean="0"/>
              <a:t>through nuclear reactions  </a:t>
            </a:r>
            <a:endParaRPr lang="en-GB" sz="2000" i="1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339997"/>
              </p:ext>
            </p:extLst>
          </p:nvPr>
        </p:nvGraphicFramePr>
        <p:xfrm>
          <a:off x="5724128" y="2547486"/>
          <a:ext cx="3079243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2100"/>
                <a:gridCol w="222714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>
                          <a:effectLst/>
                        </a:rPr>
                        <a:t>Energy multiplication </a:t>
                      </a:r>
                      <a:r>
                        <a:rPr lang="en-GB" sz="1600" b="0" dirty="0" smtClean="0">
                          <a:effectLst/>
                        </a:rPr>
                        <a:t>M</a:t>
                      </a:r>
                      <a:r>
                        <a:rPr lang="en-GB" sz="1600" b="0" baseline="-25000" dirty="0" smtClean="0">
                          <a:effectLst/>
                        </a:rPr>
                        <a:t>E</a:t>
                      </a:r>
                      <a:endParaRPr lang="en-GB" sz="1600" b="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>
                          <a:effectLst/>
                        </a:rPr>
                        <a:t>HCPB  </a:t>
                      </a:r>
                      <a:endParaRPr lang="en-GB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</a:rPr>
                        <a:t>1.35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>
                          <a:effectLst/>
                        </a:rPr>
                        <a:t>HCLL  </a:t>
                      </a:r>
                      <a:endParaRPr lang="en-GB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>
                          <a:effectLst/>
                        </a:rPr>
                        <a:t>1.199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>
                          <a:effectLst/>
                        </a:rPr>
                        <a:t>DCLL  </a:t>
                      </a:r>
                      <a:endParaRPr lang="en-GB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>
                          <a:effectLst/>
                        </a:rPr>
                        <a:t>1.198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>
                          <a:effectLst/>
                        </a:rPr>
                        <a:t>WCLL 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dirty="0">
                          <a:effectLst/>
                        </a:rPr>
                        <a:t>1.20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212175"/>
              </p:ext>
            </p:extLst>
          </p:nvPr>
        </p:nvGraphicFramePr>
        <p:xfrm>
          <a:off x="5724128" y="4491702"/>
          <a:ext cx="3079243" cy="1121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7075"/>
                <a:gridCol w="1512168"/>
              </a:tblGrid>
              <a:tr h="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31900" algn="l"/>
                        </a:tabLst>
                        <a:defRPr/>
                      </a:pPr>
                      <a:r>
                        <a:rPr lang="en-GB" sz="1600" b="1" dirty="0" smtClean="0"/>
                        <a:t>Power release fraction</a:t>
                      </a:r>
                      <a:endParaRPr lang="en-GB" sz="1600" b="0" dirty="0">
                        <a:effectLst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endParaRPr lang="en-GB" sz="1600" b="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Blanket modules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</a:t>
                      </a:r>
                      <a:r>
                        <a:rPr lang="en-GB" sz="16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 </a:t>
                      </a: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90 %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err="1" smtClean="0">
                          <a:effectLst/>
                        </a:rPr>
                        <a:t>Divertor</a:t>
                      </a:r>
                      <a:r>
                        <a:rPr lang="en-GB" sz="1600" b="0" dirty="0" smtClean="0">
                          <a:effectLst/>
                        </a:rPr>
                        <a:t>  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 – 6 %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VV/shield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balance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323528" y="147549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3D distribution of power density</a:t>
            </a:r>
            <a:endParaRPr lang="en-GB" dirty="0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877272"/>
            <a:ext cx="1327354" cy="619432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25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9" r="13320"/>
          <a:stretch/>
        </p:blipFill>
        <p:spPr bwMode="auto">
          <a:xfrm>
            <a:off x="539552" y="1087869"/>
            <a:ext cx="3240360" cy="476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Shielding calculations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2" t="10524" r="7154" b="4585"/>
          <a:stretch/>
        </p:blipFill>
        <p:spPr bwMode="auto">
          <a:xfrm>
            <a:off x="4716016" y="2714326"/>
            <a:ext cx="3996814" cy="3028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111690" y="5670540"/>
            <a:ext cx="3852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Poloidal distribution of Neutron Wall Loading (NWL) in DEMO 2014</a:t>
            </a:r>
            <a:endParaRPr lang="en-US" dirty="0"/>
          </a:p>
        </p:txBody>
      </p:sp>
      <p:grpSp>
        <p:nvGrpSpPr>
          <p:cNvPr id="25" name="Gruppieren 24"/>
          <p:cNvGrpSpPr/>
          <p:nvPr/>
        </p:nvGrpSpPr>
        <p:grpSpPr>
          <a:xfrm>
            <a:off x="5940152" y="2204864"/>
            <a:ext cx="1944216" cy="938330"/>
            <a:chOff x="5940152" y="2339588"/>
            <a:chExt cx="1944216" cy="938330"/>
          </a:xfrm>
        </p:grpSpPr>
        <p:sp>
          <p:nvSpPr>
            <p:cNvPr id="6" name="Textfeld 5"/>
            <p:cNvSpPr txBox="1"/>
            <p:nvPr/>
          </p:nvSpPr>
          <p:spPr>
            <a:xfrm>
              <a:off x="5940152" y="2339588"/>
              <a:ext cx="1944216" cy="36933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Inboard mid-plane</a:t>
              </a:r>
              <a:endParaRPr lang="en-US" dirty="0"/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>
              <a:off x="6912260" y="2708920"/>
              <a:ext cx="0" cy="56899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feld 8"/>
          <p:cNvSpPr txBox="1">
            <a:spLocks noChangeArrowheads="1"/>
          </p:cNvSpPr>
          <p:nvPr/>
        </p:nvSpPr>
        <p:spPr bwMode="auto">
          <a:xfrm>
            <a:off x="3995936" y="980728"/>
            <a:ext cx="3024336" cy="646113"/>
          </a:xfrm>
          <a:prstGeom prst="rect">
            <a:avLst/>
          </a:prstGeom>
          <a:noFill/>
          <a:ln w="158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altLang="en-US" sz="1800" dirty="0" err="1">
                <a:latin typeface="+mn-lt"/>
                <a:cs typeface="Arial" pitchFamily="34" charset="0"/>
              </a:rPr>
              <a:t>Shielding</a:t>
            </a:r>
            <a:r>
              <a:rPr lang="de-DE" altLang="en-US" sz="1800" dirty="0">
                <a:latin typeface="+mn-lt"/>
                <a:cs typeface="Arial" pitchFamily="34" charset="0"/>
              </a:rPr>
              <a:t> </a:t>
            </a:r>
            <a:r>
              <a:rPr lang="de-DE" altLang="en-US" sz="1800" dirty="0" err="1">
                <a:latin typeface="+mn-lt"/>
                <a:cs typeface="Arial" pitchFamily="34" charset="0"/>
              </a:rPr>
              <a:t>calculations</a:t>
            </a:r>
            <a:r>
              <a:rPr lang="de-DE" altLang="en-US" sz="1800" dirty="0">
                <a:latin typeface="+mn-lt"/>
                <a:cs typeface="Arial" pitchFamily="34" charset="0"/>
              </a:rPr>
              <a:t> </a:t>
            </a:r>
            <a:r>
              <a:rPr lang="de-DE" altLang="en-US" sz="1800" dirty="0" smtClean="0">
                <a:latin typeface="+mn-lt"/>
                <a:cs typeface="Arial" pitchFamily="34" charset="0"/>
              </a:rPr>
              <a:t>in </a:t>
            </a:r>
            <a:r>
              <a:rPr lang="de-DE" altLang="en-US" sz="1800" dirty="0" err="1">
                <a:latin typeface="+mn-lt"/>
                <a:cs typeface="Arial" pitchFamily="34" charset="0"/>
              </a:rPr>
              <a:t>torus</a:t>
            </a:r>
            <a:r>
              <a:rPr lang="de-DE" altLang="en-US" sz="1800" dirty="0">
                <a:latin typeface="+mn-lt"/>
                <a:cs typeface="Arial" pitchFamily="34" charset="0"/>
              </a:rPr>
              <a:t> </a:t>
            </a:r>
            <a:r>
              <a:rPr lang="de-DE" altLang="en-US" sz="1800" dirty="0" err="1" smtClean="0">
                <a:latin typeface="+mn-lt"/>
                <a:cs typeface="Arial" pitchFamily="34" charset="0"/>
              </a:rPr>
              <a:t>mid</a:t>
            </a:r>
            <a:r>
              <a:rPr lang="de-DE" altLang="en-US" sz="1800" dirty="0" smtClean="0">
                <a:latin typeface="+mn-lt"/>
                <a:cs typeface="Arial" pitchFamily="34" charset="0"/>
              </a:rPr>
              <a:t>-plane (</a:t>
            </a:r>
            <a:r>
              <a:rPr lang="de-DE" altLang="en-US" sz="1800" dirty="0" err="1" smtClean="0">
                <a:latin typeface="+mn-lt"/>
                <a:cs typeface="Arial" pitchFamily="34" charset="0"/>
              </a:rPr>
              <a:t>inboard</a:t>
            </a:r>
            <a:r>
              <a:rPr lang="de-DE" altLang="en-US" sz="1800" dirty="0" smtClean="0">
                <a:latin typeface="+mn-lt"/>
                <a:cs typeface="Arial" pitchFamily="34" charset="0"/>
              </a:rPr>
              <a:t>)</a:t>
            </a:r>
            <a:endParaRPr lang="de-DE" altLang="en-US" sz="1800" dirty="0">
              <a:latin typeface="+mn-lt"/>
              <a:cs typeface="Arial" pitchFamily="34" charset="0"/>
            </a:endParaRPr>
          </a:p>
        </p:txBody>
      </p:sp>
      <p:cxnSp>
        <p:nvCxnSpPr>
          <p:cNvPr id="18" name="Gewinkelte Verbindung 17"/>
          <p:cNvCxnSpPr>
            <a:stCxn id="17" idx="1"/>
          </p:cNvCxnSpPr>
          <p:nvPr/>
        </p:nvCxnSpPr>
        <p:spPr>
          <a:xfrm rot="10800000" flipV="1">
            <a:off x="1475658" y="1303784"/>
            <a:ext cx="2520278" cy="2288897"/>
          </a:xfrm>
          <a:prstGeom prst="bentConnector3">
            <a:avLst>
              <a:gd name="adj1" fmla="val 33030"/>
            </a:avLst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m 18"/>
          <p:cNvSpPr/>
          <p:nvPr/>
        </p:nvSpPr>
        <p:spPr>
          <a:xfrm>
            <a:off x="323528" y="3467204"/>
            <a:ext cx="1268695" cy="249828"/>
          </a:xfrm>
          <a:prstGeom prst="parallelogram">
            <a:avLst>
              <a:gd name="adj" fmla="val 149956"/>
            </a:avLst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639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Shielding Performance of WCLL DEMO 2015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7" name="Textfeld 8"/>
          <p:cNvSpPr txBox="1">
            <a:spLocks noChangeArrowheads="1"/>
          </p:cNvSpPr>
          <p:nvPr/>
        </p:nvSpPr>
        <p:spPr bwMode="auto">
          <a:xfrm>
            <a:off x="251520" y="796642"/>
            <a:ext cx="5328592" cy="40011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altLang="en-US" sz="2000" i="1" dirty="0" smtClean="0">
                <a:latin typeface="+mn-lt"/>
                <a:cs typeface="Arial" pitchFamily="34" charset="0"/>
              </a:rPr>
              <a:t>Radial </a:t>
            </a:r>
            <a:r>
              <a:rPr lang="de-DE" altLang="en-US" sz="2000" i="1" dirty="0" err="1" smtClean="0">
                <a:latin typeface="+mn-lt"/>
                <a:cs typeface="Arial" pitchFamily="34" charset="0"/>
              </a:rPr>
              <a:t>profiles</a:t>
            </a:r>
            <a:r>
              <a:rPr lang="de-DE" altLang="en-US" sz="2000" i="1" dirty="0" smtClean="0">
                <a:latin typeface="+mn-lt"/>
                <a:cs typeface="Arial" pitchFamily="34" charset="0"/>
              </a:rPr>
              <a:t> at DEMO </a:t>
            </a:r>
            <a:r>
              <a:rPr lang="de-DE" altLang="en-US" sz="2000" i="1" dirty="0" err="1" smtClean="0">
                <a:latin typeface="+mn-lt"/>
                <a:cs typeface="Arial" pitchFamily="34" charset="0"/>
              </a:rPr>
              <a:t>inboard</a:t>
            </a:r>
            <a:r>
              <a:rPr lang="de-DE" altLang="en-US" sz="2000" i="1" dirty="0" smtClean="0">
                <a:latin typeface="+mn-lt"/>
                <a:cs typeface="Arial" pitchFamily="34" charset="0"/>
              </a:rPr>
              <a:t> </a:t>
            </a:r>
            <a:r>
              <a:rPr lang="de-DE" altLang="en-US" sz="2000" i="1" dirty="0" err="1" smtClean="0">
                <a:latin typeface="+mn-lt"/>
                <a:cs typeface="Arial" pitchFamily="34" charset="0"/>
              </a:rPr>
              <a:t>torus</a:t>
            </a:r>
            <a:r>
              <a:rPr lang="de-DE" altLang="en-US" sz="2000" i="1" dirty="0" smtClean="0">
                <a:latin typeface="+mn-lt"/>
                <a:cs typeface="Arial" pitchFamily="34" charset="0"/>
              </a:rPr>
              <a:t> </a:t>
            </a:r>
            <a:r>
              <a:rPr lang="de-DE" altLang="en-US" sz="2000" i="1" dirty="0" err="1" smtClean="0">
                <a:latin typeface="+mn-lt"/>
                <a:cs typeface="Arial" pitchFamily="34" charset="0"/>
              </a:rPr>
              <a:t>mid</a:t>
            </a:r>
            <a:r>
              <a:rPr lang="de-DE" altLang="en-US" sz="2000" i="1" dirty="0" smtClean="0">
                <a:latin typeface="+mn-lt"/>
                <a:cs typeface="Arial" pitchFamily="34" charset="0"/>
              </a:rPr>
              <a:t>-plane </a:t>
            </a:r>
            <a:endParaRPr lang="de-DE" altLang="en-US" sz="2000" i="1" dirty="0">
              <a:latin typeface="+mn-lt"/>
              <a:cs typeface="Arial" pitchFamily="34" charset="0"/>
            </a:endParaRPr>
          </a:p>
        </p:txBody>
      </p:sp>
      <p:sp>
        <p:nvSpPr>
          <p:cNvPr id="3" name="Pfeil nach oben 2"/>
          <p:cNvSpPr/>
          <p:nvPr/>
        </p:nvSpPr>
        <p:spPr>
          <a:xfrm>
            <a:off x="5531965" y="5301207"/>
            <a:ext cx="408187" cy="70411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290240" cy="21602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" y="4049146"/>
            <a:ext cx="3349189" cy="218816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"/>
          <a:stretch>
            <a:fillRect/>
          </a:stretch>
        </p:blipFill>
        <p:spPr bwMode="auto">
          <a:xfrm>
            <a:off x="4499992" y="1550901"/>
            <a:ext cx="3349189" cy="21661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3" t="5272"/>
          <a:stretch>
            <a:fillRect/>
          </a:stretch>
        </p:blipFill>
        <p:spPr bwMode="auto">
          <a:xfrm>
            <a:off x="4499992" y="4164506"/>
            <a:ext cx="3395843" cy="207280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763688" y="1340768"/>
            <a:ext cx="144016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flux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436096" y="1340768"/>
            <a:ext cx="158417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production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691680" y="3933056"/>
            <a:ext cx="192219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DPA accumulation</a:t>
            </a:r>
            <a:endParaRPr lang="en-GB" dirty="0"/>
          </a:p>
        </p:txBody>
      </p:sp>
      <p:sp>
        <p:nvSpPr>
          <p:cNvPr id="18" name="Rechteck 17"/>
          <p:cNvSpPr/>
          <p:nvPr/>
        </p:nvSpPr>
        <p:spPr>
          <a:xfrm>
            <a:off x="5364088" y="3933056"/>
            <a:ext cx="228447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density in steel</a:t>
            </a:r>
            <a:endParaRPr lang="en-GB" dirty="0"/>
          </a:p>
        </p:txBody>
      </p:sp>
      <p:pic>
        <p:nvPicPr>
          <p:cNvPr id="21" name="Picture 5" descr="LogoENEAIngles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813" y="815912"/>
            <a:ext cx="1049891" cy="571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94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Shielding Performance of HCPB DEMO 2015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7" name="Textfeld 8"/>
          <p:cNvSpPr txBox="1">
            <a:spLocks noChangeArrowheads="1"/>
          </p:cNvSpPr>
          <p:nvPr/>
        </p:nvSpPr>
        <p:spPr bwMode="auto">
          <a:xfrm>
            <a:off x="251520" y="796642"/>
            <a:ext cx="5328592" cy="40011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de-DE" altLang="en-US" sz="2000" i="1" dirty="0" smtClean="0">
                <a:latin typeface="+mn-lt"/>
                <a:cs typeface="Arial" pitchFamily="34" charset="0"/>
              </a:rPr>
              <a:t>Radial </a:t>
            </a:r>
            <a:r>
              <a:rPr lang="de-DE" altLang="en-US" sz="2000" i="1" dirty="0" err="1" smtClean="0">
                <a:latin typeface="+mn-lt"/>
                <a:cs typeface="Arial" pitchFamily="34" charset="0"/>
              </a:rPr>
              <a:t>profiles</a:t>
            </a:r>
            <a:r>
              <a:rPr lang="de-DE" altLang="en-US" sz="2000" i="1" dirty="0" smtClean="0">
                <a:latin typeface="+mn-lt"/>
                <a:cs typeface="Arial" pitchFamily="34" charset="0"/>
              </a:rPr>
              <a:t> at DEMO </a:t>
            </a:r>
            <a:r>
              <a:rPr lang="de-DE" altLang="en-US" sz="2000" i="1" dirty="0" err="1" smtClean="0">
                <a:latin typeface="+mn-lt"/>
                <a:cs typeface="Arial" pitchFamily="34" charset="0"/>
              </a:rPr>
              <a:t>inboard</a:t>
            </a:r>
            <a:r>
              <a:rPr lang="de-DE" altLang="en-US" sz="2000" i="1" dirty="0" smtClean="0">
                <a:latin typeface="+mn-lt"/>
                <a:cs typeface="Arial" pitchFamily="34" charset="0"/>
              </a:rPr>
              <a:t> </a:t>
            </a:r>
            <a:r>
              <a:rPr lang="de-DE" altLang="en-US" sz="2000" i="1" dirty="0" err="1" smtClean="0">
                <a:latin typeface="+mn-lt"/>
                <a:cs typeface="Arial" pitchFamily="34" charset="0"/>
              </a:rPr>
              <a:t>torus</a:t>
            </a:r>
            <a:r>
              <a:rPr lang="de-DE" altLang="en-US" sz="2000" i="1" dirty="0" smtClean="0">
                <a:latin typeface="+mn-lt"/>
                <a:cs typeface="Arial" pitchFamily="34" charset="0"/>
              </a:rPr>
              <a:t> </a:t>
            </a:r>
            <a:r>
              <a:rPr lang="de-DE" altLang="en-US" sz="2000" i="1" dirty="0" err="1" smtClean="0">
                <a:latin typeface="+mn-lt"/>
                <a:cs typeface="Arial" pitchFamily="34" charset="0"/>
              </a:rPr>
              <a:t>mid</a:t>
            </a:r>
            <a:r>
              <a:rPr lang="de-DE" altLang="en-US" sz="2000" i="1" dirty="0" smtClean="0">
                <a:latin typeface="+mn-lt"/>
                <a:cs typeface="Arial" pitchFamily="34" charset="0"/>
              </a:rPr>
              <a:t>-plane </a:t>
            </a:r>
            <a:endParaRPr lang="de-DE" altLang="en-US" sz="2000" i="1" dirty="0">
              <a:latin typeface="+mn-lt"/>
              <a:cs typeface="Arial" pitchFamily="34" charset="0"/>
            </a:endParaRPr>
          </a:p>
        </p:txBody>
      </p:sp>
      <p:pic>
        <p:nvPicPr>
          <p:cNvPr id="17410" name="Grafik 389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" t="4530" r="26161" b="65060"/>
          <a:stretch>
            <a:fillRect/>
          </a:stretch>
        </p:blipFill>
        <p:spPr bwMode="auto">
          <a:xfrm>
            <a:off x="251520" y="1457642"/>
            <a:ext cx="3255542" cy="240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Grafik 29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" t="8586" r="27498" b="23032"/>
          <a:stretch>
            <a:fillRect/>
          </a:stretch>
        </p:blipFill>
        <p:spPr bwMode="auto">
          <a:xfrm>
            <a:off x="3635896" y="4077072"/>
            <a:ext cx="3186786" cy="249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Grafik 29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 t="6935" r="25591" b="24667"/>
          <a:stretch>
            <a:fillRect/>
          </a:stretch>
        </p:blipFill>
        <p:spPr bwMode="auto">
          <a:xfrm>
            <a:off x="251648" y="4005064"/>
            <a:ext cx="3255414" cy="2493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Grafik 29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" t="7069" r="25658" b="24171"/>
          <a:stretch>
            <a:fillRect/>
          </a:stretch>
        </p:blipFill>
        <p:spPr bwMode="auto">
          <a:xfrm>
            <a:off x="3798346" y="1354130"/>
            <a:ext cx="3283354" cy="2506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5310514" y="1268760"/>
            <a:ext cx="158417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production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34854" y="1268760"/>
            <a:ext cx="144016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flux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346822" y="3923764"/>
            <a:ext cx="192219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DPA accumulation</a:t>
            </a:r>
            <a:endParaRPr lang="en-GB" dirty="0"/>
          </a:p>
        </p:txBody>
      </p:sp>
      <p:sp>
        <p:nvSpPr>
          <p:cNvPr id="18" name="Rechteck 17"/>
          <p:cNvSpPr/>
          <p:nvPr/>
        </p:nvSpPr>
        <p:spPr>
          <a:xfrm>
            <a:off x="4375760" y="3923764"/>
            <a:ext cx="228447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density in steel</a:t>
            </a:r>
            <a:endParaRPr lang="en-GB" dirty="0"/>
          </a:p>
        </p:txBody>
      </p:sp>
      <p:pic>
        <p:nvPicPr>
          <p:cNvPr id="19" name="Grafik 1" descr="image00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" t="42253" r="45824" b="5090"/>
          <a:stretch/>
        </p:blipFill>
        <p:spPr bwMode="auto">
          <a:xfrm>
            <a:off x="6894690" y="4216066"/>
            <a:ext cx="2213814" cy="97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rapezoid 19"/>
          <p:cNvSpPr/>
          <p:nvPr/>
        </p:nvSpPr>
        <p:spPr>
          <a:xfrm>
            <a:off x="6948264" y="5157192"/>
            <a:ext cx="1944216" cy="306000"/>
          </a:xfrm>
          <a:prstGeom prst="trapezoid">
            <a:avLst>
              <a:gd name="adj" fmla="val 7028"/>
            </a:avLst>
          </a:prstGeom>
          <a:pattFill prst="shingle">
            <a:fgClr>
              <a:schemeClr val="accent1"/>
            </a:fgClr>
            <a:bgClr>
              <a:schemeClr val="bg1"/>
            </a:bgClr>
          </a:patt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7081700" y="3501008"/>
            <a:ext cx="20988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Blanket back support structure (BSS) with manifold</a:t>
            </a:r>
            <a:endParaRPr lang="en-GB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7380312" y="5887144"/>
            <a:ext cx="1565742" cy="307777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BSS shield options</a:t>
            </a:r>
            <a:endParaRPr lang="en-GB" sz="1400" dirty="0"/>
          </a:p>
        </p:txBody>
      </p:sp>
      <p:cxnSp>
        <p:nvCxnSpPr>
          <p:cNvPr id="8" name="Gerade Verbindung mit Pfeil 7"/>
          <p:cNvCxnSpPr>
            <a:stCxn id="5" idx="0"/>
          </p:cNvCxnSpPr>
          <p:nvPr/>
        </p:nvCxnSpPr>
        <p:spPr>
          <a:xfrm flipH="1" flipV="1">
            <a:off x="8001597" y="5348796"/>
            <a:ext cx="161586" cy="538348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fik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506" y="887036"/>
            <a:ext cx="1327354" cy="619432"/>
          </a:xfrm>
          <a:prstGeom prst="rect">
            <a:avLst/>
          </a:prstGeom>
        </p:spPr>
      </p:pic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016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896" y="116632"/>
            <a:ext cx="7821488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Nuclear power in TFC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51520" y="1167135"/>
            <a:ext cx="18280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TFC casing</a:t>
            </a:r>
            <a:endParaRPr lang="en-GB" sz="2400" dirty="0"/>
          </a:p>
        </p:txBody>
      </p:sp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866480"/>
              </p:ext>
            </p:extLst>
          </p:nvPr>
        </p:nvGraphicFramePr>
        <p:xfrm>
          <a:off x="683568" y="5483310"/>
          <a:ext cx="4248472" cy="967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9996"/>
                <a:gridCol w="1379238"/>
                <a:gridCol w="1379238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31900" algn="l"/>
                        </a:tabLst>
                        <a:defRPr/>
                      </a:pPr>
                      <a:endParaRPr lang="en-GB" sz="16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</a:rPr>
                        <a:t>Power</a:t>
                      </a:r>
                      <a:r>
                        <a:rPr lang="en-GB" sz="1600" b="0" baseline="0" dirty="0" smtClean="0">
                          <a:effectLst/>
                        </a:rPr>
                        <a:t>  release in one TFC</a:t>
                      </a:r>
                      <a:endParaRPr lang="en-GB" sz="16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</a:rPr>
                        <a:t>Power release </a:t>
                      </a:r>
                      <a:r>
                        <a:rPr lang="en-GB" sz="1600" b="0" baseline="0" dirty="0" smtClean="0">
                          <a:effectLst/>
                        </a:rPr>
                        <a:t>in all TFCs</a:t>
                      </a:r>
                      <a:endParaRPr lang="en-GB" sz="1600" b="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TFC casing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1.6 kW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 kW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</a:rPr>
                        <a:t>TFC magnet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31900" algn="l"/>
                        </a:tabLst>
                      </a:pPr>
                      <a:r>
                        <a:rPr lang="en-GB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620 W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31900" algn="l"/>
                        </a:tabLst>
                        <a:defRPr/>
                      </a:pPr>
                      <a:r>
                        <a:rPr lang="en-GB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 kW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1506" name="Grafik 10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85" t="9280" r="7806" b="14488"/>
          <a:stretch>
            <a:fillRect/>
          </a:stretch>
        </p:blipFill>
        <p:spPr bwMode="auto">
          <a:xfrm>
            <a:off x="311150" y="1556792"/>
            <a:ext cx="4260850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251520" y="692696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3D distribution of power density</a:t>
            </a:r>
            <a:endParaRPr lang="en-GB" sz="2400" b="1" dirty="0"/>
          </a:p>
        </p:txBody>
      </p:sp>
      <p:pic>
        <p:nvPicPr>
          <p:cNvPr id="21507" name="Grafik 10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9" t="10115" r="11948" b="13576"/>
          <a:stretch>
            <a:fillRect/>
          </a:stretch>
        </p:blipFill>
        <p:spPr bwMode="auto">
          <a:xfrm>
            <a:off x="5004048" y="1700808"/>
            <a:ext cx="408146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5004048" y="1268760"/>
            <a:ext cx="244827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TFC magnet</a:t>
            </a:r>
            <a:endParaRPr lang="en-GB" sz="2400" dirty="0"/>
          </a:p>
        </p:txBody>
      </p:sp>
      <p:sp>
        <p:nvSpPr>
          <p:cNvPr id="4" name="Textfeld 3"/>
          <p:cNvSpPr txBox="1"/>
          <p:nvPr/>
        </p:nvSpPr>
        <p:spPr>
          <a:xfrm>
            <a:off x="5148064" y="544522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i="1" dirty="0" smtClean="0"/>
              <a:t>Design limit of 50 W/m</a:t>
            </a:r>
            <a:r>
              <a:rPr lang="en-GB" i="1" baseline="30000" dirty="0" smtClean="0"/>
              <a:t>3</a:t>
            </a:r>
            <a:r>
              <a:rPr lang="en-GB" i="1" dirty="0" smtClean="0"/>
              <a:t> for TFC heating exceeded in </a:t>
            </a:r>
            <a:r>
              <a:rPr lang="en-GB" i="1" dirty="0" err="1" smtClean="0"/>
              <a:t>divertor</a:t>
            </a:r>
            <a:r>
              <a:rPr lang="en-GB" i="1" dirty="0" smtClean="0"/>
              <a:t> port area </a:t>
            </a:r>
            <a:endParaRPr lang="en-GB" i="1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087" y="959044"/>
            <a:ext cx="1327354" cy="619432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2279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1480"/>
            <a:ext cx="7543800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Activation and afterheat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6368" y="4869160"/>
            <a:ext cx="8394104" cy="1008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 smtClean="0"/>
              <a:t>Decay heat power </a:t>
            </a:r>
          </a:p>
          <a:p>
            <a:r>
              <a:rPr lang="en-GB" sz="1800" dirty="0" smtClean="0"/>
              <a:t>Typically 20 MW (</a:t>
            </a:r>
            <a:r>
              <a:rPr lang="en-GB" sz="1800" dirty="0">
                <a:sym typeface="Symbol"/>
              </a:rPr>
              <a:t> </a:t>
            </a:r>
            <a:r>
              <a:rPr lang="en-GB" sz="1800" dirty="0" smtClean="0"/>
              <a:t>1.5 %) @ 1s, </a:t>
            </a:r>
            <a:r>
              <a:rPr lang="en-GB" sz="1800" dirty="0" smtClean="0">
                <a:sym typeface="Symbol"/>
              </a:rPr>
              <a:t> </a:t>
            </a:r>
            <a:r>
              <a:rPr lang="en-GB" sz="1800" dirty="0" smtClean="0"/>
              <a:t>0.1 – 1 MW ( ≤ 0.1 %) @ 1 week after shut-down</a:t>
            </a:r>
          </a:p>
          <a:p>
            <a:r>
              <a:rPr lang="en-GB" sz="1800" dirty="0" smtClean="0"/>
              <a:t>Dominated by activation of </a:t>
            </a:r>
            <a:r>
              <a:rPr lang="en-GB" sz="1800" dirty="0" err="1" smtClean="0"/>
              <a:t>Eurofer</a:t>
            </a:r>
            <a:r>
              <a:rPr lang="en-GB" sz="1800" dirty="0" smtClean="0"/>
              <a:t> steel</a:t>
            </a:r>
          </a:p>
          <a:p>
            <a:r>
              <a:rPr lang="en-GB" sz="1800" dirty="0" smtClean="0"/>
              <a:t>Significant differences among blanket concepts only for longer decay times  ( ≥ 1 week)  </a:t>
            </a:r>
            <a:r>
              <a:rPr lang="en-GB" sz="1800" dirty="0" smtClean="0">
                <a:sym typeface="Symbol"/>
              </a:rPr>
              <a:t> Neutron spectra effects</a:t>
            </a:r>
            <a:endParaRPr lang="en-GB" sz="1800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323528" y="908720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Irradiation scheme</a:t>
            </a:r>
            <a:endParaRPr lang="en-GB" sz="2400" dirty="0"/>
          </a:p>
        </p:txBody>
      </p:sp>
      <p:sp>
        <p:nvSpPr>
          <p:cNvPr id="13" name="Textfeld 12"/>
          <p:cNvSpPr txBox="1"/>
          <p:nvPr/>
        </p:nvSpPr>
        <p:spPr>
          <a:xfrm>
            <a:off x="5004048" y="836712"/>
            <a:ext cx="3816424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GB" sz="2400" dirty="0" smtClean="0"/>
              <a:t>Decay heat of blanket modules [MW]</a:t>
            </a:r>
            <a:endParaRPr lang="en-GB" sz="2000" dirty="0"/>
          </a:p>
        </p:txBody>
      </p:sp>
      <p:grpSp>
        <p:nvGrpSpPr>
          <p:cNvPr id="21514" name="Gruppieren 21513"/>
          <p:cNvGrpSpPr/>
          <p:nvPr/>
        </p:nvGrpSpPr>
        <p:grpSpPr>
          <a:xfrm>
            <a:off x="4440909" y="1764508"/>
            <a:ext cx="4523579" cy="3392684"/>
            <a:chOff x="4427984" y="1484784"/>
            <a:chExt cx="4523579" cy="3392684"/>
          </a:xfrm>
        </p:grpSpPr>
        <p:pic>
          <p:nvPicPr>
            <p:cNvPr id="30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984" y="1484784"/>
              <a:ext cx="4523579" cy="3392684"/>
            </a:xfrm>
            <a:prstGeom prst="rect">
              <a:avLst/>
            </a:prstGeom>
          </p:spPr>
        </p:pic>
        <p:cxnSp>
          <p:nvCxnSpPr>
            <p:cNvPr id="21509" name="Gerade Verbindung 21508"/>
            <p:cNvCxnSpPr/>
            <p:nvPr/>
          </p:nvCxnSpPr>
          <p:spPr>
            <a:xfrm flipV="1">
              <a:off x="7164288" y="1607782"/>
              <a:ext cx="0" cy="2541298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13" name="Textfeld 21512"/>
            <p:cNvSpPr txBox="1"/>
            <p:nvPr/>
          </p:nvSpPr>
          <p:spPr>
            <a:xfrm rot="16200000">
              <a:off x="6691590" y="3676383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 </a:t>
              </a:r>
              <a:r>
                <a:rPr lang="en-GB" sz="1200" dirty="0" smtClean="0"/>
                <a:t>1 week</a:t>
              </a:r>
              <a:endParaRPr lang="en-GB" sz="1200" dirty="0"/>
            </a:p>
          </p:txBody>
        </p:sp>
      </p:grpSp>
      <p:pic>
        <p:nvPicPr>
          <p:cNvPr id="43" name="Imagen 12"/>
          <p:cNvPicPr/>
          <p:nvPr/>
        </p:nvPicPr>
        <p:blipFill rotWithShape="1">
          <a:blip r:embed="rId3"/>
          <a:srcRect t="2199" b="822"/>
          <a:stretch/>
        </p:blipFill>
        <p:spPr bwMode="auto">
          <a:xfrm>
            <a:off x="395536" y="1412776"/>
            <a:ext cx="3816424" cy="24482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" name="Textfeld 43"/>
          <p:cNvSpPr txBox="1"/>
          <p:nvPr/>
        </p:nvSpPr>
        <p:spPr>
          <a:xfrm>
            <a:off x="5038530" y="1444714"/>
            <a:ext cx="410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DEMO 20014  (1572 MW fusion power)</a:t>
            </a:r>
            <a:endParaRPr lang="en-GB" sz="2000" dirty="0" smtClean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9736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1480"/>
            <a:ext cx="7543800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Vacuum vessel activation and decay heat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5157192"/>
            <a:ext cx="8394104" cy="1008112"/>
          </a:xfrm>
        </p:spPr>
        <p:txBody>
          <a:bodyPr>
            <a:noAutofit/>
          </a:bodyPr>
          <a:lstStyle/>
          <a:p>
            <a:r>
              <a:rPr lang="en-GB" sz="1800" dirty="0" smtClean="0"/>
              <a:t>Significant effect of  blanket types (mixtures) on VV activation</a:t>
            </a:r>
          </a:p>
          <a:p>
            <a:r>
              <a:rPr lang="en-GB" sz="1800" dirty="0" smtClean="0"/>
              <a:t>Highest VV activation for HCLL, lowest for HCPB and WCLL blanket mixtures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sz="1800" i="1" dirty="0" smtClean="0"/>
              <a:t>Effect of neutron spectrum and flux attenuation across blanket modules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sz="1800" i="1" dirty="0" smtClean="0"/>
              <a:t>Used for classification of radioactive waste</a:t>
            </a:r>
          </a:p>
          <a:p>
            <a:endParaRPr lang="en-GB" sz="1800" dirty="0" smtClean="0"/>
          </a:p>
          <a:p>
            <a:endParaRPr lang="en-GB" sz="1800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1046764" y="985857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Specific activity [</a:t>
            </a:r>
            <a:r>
              <a:rPr lang="en-GB" dirty="0" err="1" smtClean="0"/>
              <a:t>Bq</a:t>
            </a:r>
            <a:r>
              <a:rPr lang="en-GB" dirty="0" smtClean="0"/>
              <a:t>/kg] 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5007204" y="980728"/>
            <a:ext cx="3024336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GB" dirty="0" smtClean="0"/>
              <a:t>Decay heat density [kW/kg]</a:t>
            </a:r>
            <a:endParaRPr lang="en-GB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51329"/>
            <a:ext cx="7780020" cy="3604260"/>
          </a:xfrm>
          <a:prstGeom prst="rect">
            <a:avLst/>
          </a:prstGeom>
        </p:spPr>
      </p:pic>
      <p:pic>
        <p:nvPicPr>
          <p:cNvPr id="16" name="Picture 8" descr="CCF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1337692" cy="44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306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0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" t="4298" r="28455" b="4727"/>
          <a:stretch/>
        </p:blipFill>
        <p:spPr bwMode="auto">
          <a:xfrm>
            <a:off x="5868144" y="1964278"/>
            <a:ext cx="2887345" cy="36969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1480"/>
            <a:ext cx="7543800" cy="457200"/>
          </a:xfrm>
        </p:spPr>
        <p:txBody>
          <a:bodyPr/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Radiation fields during maintenance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6368" y="5877272"/>
            <a:ext cx="8394104" cy="1008112"/>
          </a:xfrm>
        </p:spPr>
        <p:txBody>
          <a:bodyPr>
            <a:noAutofit/>
          </a:bodyPr>
          <a:lstStyle/>
          <a:p>
            <a:r>
              <a:rPr lang="en-GB" sz="1800" dirty="0" smtClean="0"/>
              <a:t>Similarly, radiation doses to materials/sensitive components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sz="1800" i="1" dirty="0" smtClean="0"/>
              <a:t>Required for remote maintenance studies</a:t>
            </a:r>
            <a:endParaRPr lang="en-GB" sz="1800" dirty="0" smtClean="0"/>
          </a:p>
          <a:p>
            <a:endParaRPr lang="en-GB" sz="1800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323528" y="694437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3D distributions of biological dose rates [</a:t>
            </a:r>
            <a:r>
              <a:rPr lang="en-GB" b="1" dirty="0" err="1" smtClean="0"/>
              <a:t>Sv</a:t>
            </a:r>
            <a:r>
              <a:rPr lang="en-GB" b="1" dirty="0" smtClean="0"/>
              <a:t>/h], 4 weeks after DEMO shut-down </a:t>
            </a:r>
            <a:endParaRPr lang="en-GB" b="1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916832"/>
            <a:ext cx="2920645" cy="374441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944598"/>
            <a:ext cx="3033225" cy="371665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444208" y="1484784"/>
            <a:ext cx="256280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lnSpc>
                <a:spcPts val="1600"/>
              </a:lnSpc>
            </a:pPr>
            <a:r>
              <a:rPr lang="en-GB" sz="1400" b="1" dirty="0"/>
              <a:t>Upper port shield </a:t>
            </a:r>
            <a:r>
              <a:rPr lang="en-GB" sz="1400" b="1" dirty="0" smtClean="0"/>
              <a:t>and outboard blanket segment removed</a:t>
            </a:r>
            <a:endParaRPr lang="en-GB" sz="14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3665383" y="1475299"/>
            <a:ext cx="2562801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lnSpc>
                <a:spcPts val="1600"/>
              </a:lnSpc>
            </a:pPr>
            <a:r>
              <a:rPr lang="en-GB" sz="1400" b="1" dirty="0" err="1" smtClean="0"/>
              <a:t>Divertor</a:t>
            </a:r>
            <a:r>
              <a:rPr lang="en-GB" sz="1400" b="1" dirty="0" smtClean="0"/>
              <a:t> removed</a:t>
            </a:r>
            <a:endParaRPr lang="en-GB" sz="1400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755575" y="1484784"/>
            <a:ext cx="22639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lnSpc>
                <a:spcPts val="1600"/>
              </a:lnSpc>
            </a:pPr>
            <a:r>
              <a:rPr lang="en-GB" sz="1400" b="1" dirty="0" smtClean="0"/>
              <a:t>All irradiated components in place </a:t>
            </a:r>
            <a:endParaRPr lang="en-GB" sz="14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6876256" y="827420"/>
            <a:ext cx="1951241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HCPB DEMO 2014</a:t>
            </a:r>
            <a:endParaRPr lang="en-GB" b="1" dirty="0"/>
          </a:p>
        </p:txBody>
      </p:sp>
      <p:pic>
        <p:nvPicPr>
          <p:cNvPr id="17" name="Picture 8" descr="CCF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502" y="5949280"/>
            <a:ext cx="1337692" cy="44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2478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38164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What is fusion ?</a:t>
            </a:r>
          </a:p>
          <a:p>
            <a:pPr>
              <a:spcBef>
                <a:spcPts val="1200"/>
              </a:spcBef>
            </a:pPr>
            <a:r>
              <a:rPr lang="en-US" sz="2800" b="1" dirty="0" smtClean="0"/>
              <a:t>EU fusion roadmap</a:t>
            </a:r>
            <a:endParaRPr lang="en-US" sz="2800" b="1" dirty="0" smtClean="0"/>
          </a:p>
          <a:p>
            <a:pPr>
              <a:spcBef>
                <a:spcPts val="1800"/>
              </a:spcBef>
            </a:pPr>
            <a:r>
              <a:rPr lang="en-US" sz="2800" b="1" dirty="0" err="1">
                <a:solidFill>
                  <a:schemeClr val="bg1">
                    <a:lumMod val="75000"/>
                  </a:schemeClr>
                </a:solidFill>
              </a:rPr>
              <a:t>Neutronics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 simulations in fusion technology</a:t>
            </a:r>
          </a:p>
          <a:p>
            <a:pPr>
              <a:spcBef>
                <a:spcPts val="18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Nuclear data for fusion applications</a:t>
            </a:r>
          </a:p>
          <a:p>
            <a:pPr>
              <a:spcBef>
                <a:spcPts val="1800"/>
              </a:spcBef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Nuclear data in the PPPT </a:t>
            </a:r>
            <a:r>
              <a:rPr lang="en-US" sz="2800" b="1" dirty="0" err="1" smtClean="0">
                <a:solidFill>
                  <a:schemeClr val="bg1">
                    <a:lumMod val="75000"/>
                  </a:schemeClr>
                </a:solidFill>
              </a:rPr>
              <a:t>programme</a:t>
            </a:r>
            <a:endParaRPr lang="en-US" sz="28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u="sng" dirty="0" smtClean="0">
                <a:solidFill>
                  <a:schemeClr val="bg1">
                    <a:lumMod val="75000"/>
                  </a:schemeClr>
                </a:solidFill>
              </a:rPr>
              <a:t>Addendum: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</a:rPr>
              <a:t>DEMO nuclear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analyses - </a:t>
            </a:r>
            <a:r>
              <a:rPr lang="en-US" sz="2800" b="1" dirty="0">
                <a:solidFill>
                  <a:schemeClr val="bg1">
                    <a:lumMod val="75000"/>
                  </a:schemeClr>
                </a:solidFill>
              </a:rPr>
              <a:t>examples</a:t>
            </a:r>
            <a:endParaRPr lang="en-US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664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323528" y="2143472"/>
            <a:ext cx="61722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5749" tIns="37874" rIns="75749" bIns="37874"/>
          <a:lstStyle/>
          <a:p>
            <a:pPr marL="342900" indent="-342900" algn="just" eaLnBrk="0" hangingPunct="0">
              <a:spcBef>
                <a:spcPct val="20000"/>
              </a:spcBef>
              <a:buSzPct val="70000"/>
              <a:buFontTx/>
              <a:buBlip>
                <a:blip r:embed="rId3"/>
              </a:buBlip>
              <a:defRPr/>
            </a:pPr>
            <a:r>
              <a:rPr lang="en-US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Included in Strategic Energy Technology Plan (“SET-Plan”).</a:t>
            </a:r>
          </a:p>
          <a:p>
            <a:pPr marL="342900" indent="-342900" algn="just" eaLnBrk="0" hangingPunct="0">
              <a:lnSpc>
                <a:spcPct val="120000"/>
              </a:lnSpc>
              <a:spcBef>
                <a:spcPct val="20000"/>
              </a:spcBef>
              <a:buSzPct val="70000"/>
              <a:buFontTx/>
              <a:buBlip>
                <a:blip r:embed="rId3"/>
              </a:buBlip>
              <a:defRPr/>
            </a:pPr>
            <a:r>
              <a:rPr lang="en-GB" dirty="0">
                <a:latin typeface="Verdana" pitchFamily="34" charset="0"/>
                <a:cs typeface="+mn-cs"/>
              </a:rPr>
              <a:t>“Horizon 2020”</a:t>
            </a:r>
          </a:p>
          <a:p>
            <a:pPr marL="800100" lvl="1" indent="-342900" algn="just" eaLnBrk="0" hangingPunct="0">
              <a:lnSpc>
                <a:spcPct val="120000"/>
              </a:lnSpc>
              <a:spcBef>
                <a:spcPct val="20000"/>
              </a:spcBef>
              <a:buSzPct val="70000"/>
              <a:buFontTx/>
              <a:buBlip>
                <a:blip r:embed="rId3"/>
              </a:buBlip>
              <a:defRPr/>
            </a:pPr>
            <a:r>
              <a:rPr lang="en-GB" dirty="0">
                <a:latin typeface="Verdana" pitchFamily="34" charset="0"/>
                <a:cs typeface="+mn-cs"/>
              </a:rPr>
              <a:t>Implementation of Fusion Roadmap</a:t>
            </a:r>
          </a:p>
          <a:p>
            <a:pPr marL="800100" lvl="1" indent="-342900" algn="just" eaLnBrk="0" hangingPunct="0">
              <a:lnSpc>
                <a:spcPct val="120000"/>
              </a:lnSpc>
              <a:spcBef>
                <a:spcPct val="20000"/>
              </a:spcBef>
              <a:buSzPct val="70000"/>
              <a:buFontTx/>
              <a:buBlip>
                <a:blip r:embed="rId3"/>
              </a:buBlip>
              <a:defRPr/>
            </a:pPr>
            <a:r>
              <a:rPr lang="en-GB" u="sng" dirty="0">
                <a:latin typeface="Verdana" pitchFamily="34" charset="0"/>
                <a:cs typeface="+mn-cs"/>
              </a:rPr>
              <a:t>Aim:</a:t>
            </a:r>
            <a:r>
              <a:rPr lang="en-GB" dirty="0">
                <a:latin typeface="Verdana" pitchFamily="34" charset="0"/>
                <a:cs typeface="+mn-cs"/>
              </a:rPr>
              <a:t> Achieve all know-how  required to start construction of DEMO around 2030</a:t>
            </a:r>
          </a:p>
          <a:p>
            <a:pPr marL="342900" indent="-342900" algn="just" eaLnBrk="0" hangingPunct="0">
              <a:lnSpc>
                <a:spcPct val="120000"/>
              </a:lnSpc>
              <a:spcBef>
                <a:spcPct val="20000"/>
              </a:spcBef>
              <a:buSzPct val="70000"/>
              <a:buFontTx/>
              <a:buBlip>
                <a:blip r:embed="rId3"/>
              </a:buBlip>
              <a:defRPr/>
            </a:pPr>
            <a:r>
              <a:rPr lang="en-GB" dirty="0">
                <a:latin typeface="Verdana" pitchFamily="34" charset="0"/>
                <a:cs typeface="+mn-cs"/>
              </a:rPr>
              <a:t>Requires </a:t>
            </a:r>
            <a:r>
              <a:rPr lang="en-GB" b="1" u="sng" dirty="0">
                <a:latin typeface="Verdana" pitchFamily="34" charset="0"/>
                <a:cs typeface="+mn-cs"/>
              </a:rPr>
              <a:t>three major facilities</a:t>
            </a:r>
            <a:r>
              <a:rPr lang="en-GB" dirty="0">
                <a:latin typeface="Verdana" pitchFamily="34" charset="0"/>
                <a:cs typeface="+mn-cs"/>
              </a:rPr>
              <a:t>:</a:t>
            </a:r>
          </a:p>
          <a:p>
            <a:pPr marL="800100" lvl="1" indent="-342900" algn="just" eaLnBrk="0" hangingPunct="0">
              <a:lnSpc>
                <a:spcPct val="120000"/>
              </a:lnSpc>
              <a:spcBef>
                <a:spcPct val="20000"/>
              </a:spcBef>
              <a:buSzPct val="70000"/>
              <a:buFontTx/>
              <a:buBlip>
                <a:blip r:embed="rId3"/>
              </a:buBlip>
              <a:defRPr/>
            </a:pPr>
            <a:r>
              <a:rPr lang="en-GB" b="1" dirty="0">
                <a:latin typeface="Verdana" pitchFamily="34" charset="0"/>
                <a:cs typeface="+mn-cs"/>
              </a:rPr>
              <a:t>ITER – key facility for “next step”</a:t>
            </a:r>
          </a:p>
          <a:p>
            <a:pPr marL="800100" lvl="1" indent="-342900" algn="just" eaLnBrk="0" hangingPunct="0">
              <a:lnSpc>
                <a:spcPct val="120000"/>
              </a:lnSpc>
              <a:spcBef>
                <a:spcPct val="20000"/>
              </a:spcBef>
              <a:buSzPct val="70000"/>
              <a:buFontTx/>
              <a:buBlip>
                <a:blip r:embed="rId3"/>
              </a:buBlip>
              <a:defRPr/>
            </a:pPr>
            <a:r>
              <a:rPr lang="en-GB" b="1" dirty="0">
                <a:solidFill>
                  <a:schemeClr val="tx2"/>
                </a:solidFill>
                <a:latin typeface="Verdana" pitchFamily="34" charset="0"/>
                <a:cs typeface="+mn-cs"/>
              </a:rPr>
              <a:t>Dedicated </a:t>
            </a:r>
            <a:r>
              <a:rPr lang="en-GB" b="1" dirty="0">
                <a:solidFill>
                  <a:schemeClr val="tx2"/>
                </a:solidFill>
                <a:latin typeface="Verdana" pitchFamily="34" charset="0"/>
                <a:cs typeface="+mn-cs"/>
              </a:rPr>
              <a:t>“elementary</a:t>
            </a:r>
            <a:r>
              <a:rPr lang="en-GB" b="1" dirty="0">
                <a:solidFill>
                  <a:schemeClr val="tx2"/>
                </a:solidFill>
                <a:latin typeface="Verdana" pitchFamily="34" charset="0"/>
                <a:cs typeface="+mn-cs"/>
              </a:rPr>
              <a:t>” neutron source for material development (2025)</a:t>
            </a:r>
          </a:p>
          <a:p>
            <a:pPr marL="800100" lvl="1" indent="-342900" algn="just" eaLnBrk="0" hangingPunct="0">
              <a:lnSpc>
                <a:spcPct val="120000"/>
              </a:lnSpc>
              <a:spcBef>
                <a:spcPct val="20000"/>
              </a:spcBef>
              <a:buSzPct val="70000"/>
              <a:buFontTx/>
              <a:buBlip>
                <a:blip r:embed="rId3"/>
              </a:buBlip>
              <a:defRPr/>
            </a:pPr>
            <a:r>
              <a:rPr lang="en-GB" b="1" dirty="0">
                <a:solidFill>
                  <a:schemeClr val="tx2"/>
                </a:solidFill>
                <a:latin typeface="Verdana" pitchFamily="34" charset="0"/>
                <a:cs typeface="+mn-cs"/>
              </a:rPr>
              <a:t>“Early” DEMO (</a:t>
            </a:r>
            <a:r>
              <a:rPr lang="en-GB" b="1" dirty="0" smtClean="0">
                <a:solidFill>
                  <a:schemeClr val="tx2"/>
                </a:solidFill>
                <a:latin typeface="Verdana" pitchFamily="34" charset="0"/>
                <a:cs typeface="+mn-cs"/>
              </a:rPr>
              <a:t>2030-35)</a:t>
            </a:r>
            <a:r>
              <a:rPr lang="en-GB" b="1" dirty="0" smtClean="0">
                <a:latin typeface="Verdana" pitchFamily="34" charset="0"/>
                <a:cs typeface="+mn-cs"/>
              </a:rPr>
              <a:t> </a:t>
            </a:r>
            <a:endParaRPr lang="en-GB" b="1" dirty="0">
              <a:latin typeface="Verdana" pitchFamily="34" charset="0"/>
              <a:cs typeface="+mn-cs"/>
            </a:endParaRPr>
          </a:p>
          <a:p>
            <a:pPr algn="just" eaLnBrk="0" hangingPunct="0">
              <a:lnSpc>
                <a:spcPct val="120000"/>
              </a:lnSpc>
              <a:spcBef>
                <a:spcPct val="20000"/>
              </a:spcBef>
              <a:buSzPct val="70000"/>
              <a:defRPr/>
            </a:pPr>
            <a:endParaRPr lang="en-GB" sz="2000" dirty="0">
              <a:latin typeface="Verdana" pitchFamily="34" charset="0"/>
              <a:cs typeface="+mn-cs"/>
            </a:endParaRPr>
          </a:p>
        </p:txBody>
      </p:sp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251520" y="115863"/>
            <a:ext cx="71739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European Fusion Roadmap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15416" y="974428"/>
            <a:ext cx="8001000" cy="10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900113" indent="-900113" eaLnBrk="0" hangingPunct="0">
              <a:spcBef>
                <a:spcPct val="20000"/>
              </a:spcBef>
              <a:buSzPct val="7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SzTx/>
              <a:buFontTx/>
              <a:buNone/>
            </a:pPr>
            <a:r>
              <a:rPr lang="en-US" altLang="en-US" sz="2000" i="1" u="sng" dirty="0">
                <a:cs typeface="Times New Roman" pitchFamily="18" charset="0"/>
              </a:rPr>
              <a:t>Goal:</a:t>
            </a:r>
            <a:r>
              <a:rPr lang="en-US" altLang="en-US" sz="2000" i="1" dirty="0">
                <a:cs typeface="Times New Roman" pitchFamily="18" charset="0"/>
              </a:rPr>
              <a:t>  Realization of fusion as energy source for electricity by 2050 (Fusion Power Plant, FPP, to provide electricity to the grid)</a:t>
            </a:r>
          </a:p>
        </p:txBody>
      </p:sp>
      <p:pic>
        <p:nvPicPr>
          <p:cNvPr id="10245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25" y="2132856"/>
            <a:ext cx="2416175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148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IE" sz="32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ITER – The way to fusion  </a:t>
            </a:r>
            <a:endParaRPr lang="en-IE" sz="32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23601" y="1052736"/>
            <a:ext cx="8424863" cy="50405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IE" sz="2800" b="0" dirty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IE" sz="2800" b="0" dirty="0" smtClean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emonstrate that fusion is a viable source of energy</a:t>
            </a:r>
            <a:endParaRPr lang="en-IE" sz="2800" b="0" dirty="0">
              <a:solidFill>
                <a:schemeClr val="tx2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2083044"/>
            <a:ext cx="3949623" cy="408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ontent Placeholder 1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572069549"/>
              </p:ext>
            </p:extLst>
          </p:nvPr>
        </p:nvGraphicFramePr>
        <p:xfrm>
          <a:off x="399929" y="2017717"/>
          <a:ext cx="4124779" cy="4002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2" name="Straight Connector 7"/>
          <p:cNvCxnSpPr/>
          <p:nvPr/>
        </p:nvCxnSpPr>
        <p:spPr>
          <a:xfrm>
            <a:off x="447675" y="1700808"/>
            <a:ext cx="8229600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058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8" descr="ITER_CAD_model-20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9"/>
          <a:stretch/>
        </p:blipFill>
        <p:spPr bwMode="auto">
          <a:xfrm>
            <a:off x="1295400" y="783771"/>
            <a:ext cx="6400800" cy="574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5" name="Group 17"/>
          <p:cNvGrpSpPr>
            <a:grpSpLocks/>
          </p:cNvGrpSpPr>
          <p:nvPr/>
        </p:nvGrpSpPr>
        <p:grpSpPr bwMode="auto">
          <a:xfrm>
            <a:off x="457200" y="2450505"/>
            <a:ext cx="8610600" cy="3852862"/>
            <a:chOff x="192" y="1536"/>
            <a:chExt cx="5424" cy="2427"/>
          </a:xfrm>
        </p:grpSpPr>
        <p:sp>
          <p:nvSpPr>
            <p:cNvPr id="18438" name="AutoShape 3"/>
            <p:cNvSpPr>
              <a:spLocks/>
            </p:cNvSpPr>
            <p:nvPr/>
          </p:nvSpPr>
          <p:spPr bwMode="auto">
            <a:xfrm>
              <a:off x="192" y="2688"/>
              <a:ext cx="720" cy="249"/>
            </a:xfrm>
            <a:prstGeom prst="borderCallout2">
              <a:avLst>
                <a:gd name="adj1" fmla="val 28917"/>
                <a:gd name="adj2" fmla="val 106667"/>
                <a:gd name="adj3" fmla="val 28917"/>
                <a:gd name="adj4" fmla="val 147222"/>
                <a:gd name="adj5" fmla="val -15259"/>
                <a:gd name="adj6" fmla="val 188889"/>
              </a:avLst>
            </a:prstGeom>
            <a:noFill/>
            <a:ln w="28575">
              <a:solidFill>
                <a:schemeClr val="accent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</a:pPr>
              <a:r>
                <a:rPr lang="de-DE" altLang="en-US" sz="1800">
                  <a:latin typeface="Tahoma" pitchFamily="34" charset="0"/>
                </a:rPr>
                <a:t>cryostat</a:t>
              </a:r>
            </a:p>
          </p:txBody>
        </p:sp>
        <p:sp>
          <p:nvSpPr>
            <p:cNvPr id="18439" name="AutoShape 4"/>
            <p:cNvSpPr>
              <a:spLocks/>
            </p:cNvSpPr>
            <p:nvPr/>
          </p:nvSpPr>
          <p:spPr bwMode="auto">
            <a:xfrm>
              <a:off x="4416" y="3216"/>
              <a:ext cx="816" cy="249"/>
            </a:xfrm>
            <a:prstGeom prst="borderCallout2">
              <a:avLst>
                <a:gd name="adj1" fmla="val 29630"/>
                <a:gd name="adj2" fmla="val -5884"/>
                <a:gd name="adj3" fmla="val 29630"/>
                <a:gd name="adj4" fmla="val -67894"/>
                <a:gd name="adj5" fmla="val -167903"/>
                <a:gd name="adj6" fmla="val -137255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miter lim="800000"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</a:pPr>
              <a:r>
                <a:rPr lang="de-DE" altLang="en-US" sz="1800">
                  <a:latin typeface="Tahoma" pitchFamily="34" charset="0"/>
                </a:rPr>
                <a:t>divertor</a:t>
              </a:r>
            </a:p>
          </p:txBody>
        </p:sp>
        <p:sp>
          <p:nvSpPr>
            <p:cNvPr id="18440" name="AutoShape 5"/>
            <p:cNvSpPr>
              <a:spLocks/>
            </p:cNvSpPr>
            <p:nvPr/>
          </p:nvSpPr>
          <p:spPr bwMode="auto">
            <a:xfrm>
              <a:off x="4272" y="2496"/>
              <a:ext cx="1200" cy="249"/>
            </a:xfrm>
            <a:prstGeom prst="borderCallout2">
              <a:avLst>
                <a:gd name="adj1" fmla="val 28917"/>
                <a:gd name="adj2" fmla="val -4000"/>
                <a:gd name="adj3" fmla="val 28917"/>
                <a:gd name="adj4" fmla="val -39917"/>
                <a:gd name="adj5" fmla="val -78315"/>
                <a:gd name="adj6" fmla="val -80000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miter lim="800000"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</a:pPr>
              <a:r>
                <a:rPr lang="de-DE" altLang="en-US" sz="1800">
                  <a:latin typeface="Tahoma" pitchFamily="34" charset="0"/>
                </a:rPr>
                <a:t>plasma chamber</a:t>
              </a:r>
            </a:p>
          </p:txBody>
        </p:sp>
        <p:sp>
          <p:nvSpPr>
            <p:cNvPr id="18441" name="AutoShape 6"/>
            <p:cNvSpPr>
              <a:spLocks/>
            </p:cNvSpPr>
            <p:nvPr/>
          </p:nvSpPr>
          <p:spPr bwMode="auto">
            <a:xfrm>
              <a:off x="4416" y="2016"/>
              <a:ext cx="1200" cy="249"/>
            </a:xfrm>
            <a:prstGeom prst="borderCallout2">
              <a:avLst>
                <a:gd name="adj1" fmla="val 17060"/>
                <a:gd name="adj2" fmla="val -4000"/>
                <a:gd name="adj3" fmla="val 17060"/>
                <a:gd name="adj4" fmla="val -28833"/>
                <a:gd name="adj5" fmla="val 99051"/>
                <a:gd name="adj6" fmla="val -56667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miter lim="800000"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7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4"/>
                </a:buBlip>
                <a:defRPr sz="1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spcBef>
                  <a:spcPct val="0"/>
                </a:spcBef>
                <a:buSzTx/>
                <a:buFontTx/>
                <a:buNone/>
              </a:pPr>
              <a:r>
                <a:rPr lang="de-DE" altLang="en-US" sz="1800">
                  <a:latin typeface="Tahoma" pitchFamily="34" charset="0"/>
                </a:rPr>
                <a:t>test blanket port</a:t>
              </a:r>
            </a:p>
          </p:txBody>
        </p:sp>
        <p:grpSp>
          <p:nvGrpSpPr>
            <p:cNvPr id="18442" name="Group 8"/>
            <p:cNvGrpSpPr>
              <a:grpSpLocks/>
            </p:cNvGrpSpPr>
            <p:nvPr/>
          </p:nvGrpSpPr>
          <p:grpSpPr bwMode="auto">
            <a:xfrm>
              <a:off x="3504" y="1536"/>
              <a:ext cx="1872" cy="432"/>
              <a:chOff x="3504" y="1536"/>
              <a:chExt cx="1872" cy="432"/>
            </a:xfrm>
          </p:grpSpPr>
          <p:sp>
            <p:nvSpPr>
              <p:cNvPr id="18449" name="AutoShape 9"/>
              <p:cNvSpPr>
                <a:spLocks/>
              </p:cNvSpPr>
              <p:nvPr/>
            </p:nvSpPr>
            <p:spPr bwMode="auto">
              <a:xfrm>
                <a:off x="4176" y="1536"/>
                <a:ext cx="1200" cy="249"/>
              </a:xfrm>
              <a:prstGeom prst="borderCallout2">
                <a:avLst>
                  <a:gd name="adj1" fmla="val 17060"/>
                  <a:gd name="adj2" fmla="val -4000"/>
                  <a:gd name="adj3" fmla="val 17060"/>
                  <a:gd name="adj4" fmla="val -41083"/>
                  <a:gd name="adj5" fmla="val 202843"/>
                  <a:gd name="adj6" fmla="val -82667"/>
                </a:avLst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  <a:miter lim="800000"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20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</a:pPr>
                <a:r>
                  <a:rPr lang="de-DE" altLang="en-US" sz="1800">
                    <a:latin typeface="Tahoma" pitchFamily="34" charset="0"/>
                  </a:rPr>
                  <a:t>blanket modules</a:t>
                </a:r>
              </a:p>
            </p:txBody>
          </p:sp>
          <p:sp>
            <p:nvSpPr>
              <p:cNvPr id="18450" name="Line 10"/>
              <p:cNvSpPr>
                <a:spLocks noChangeShapeType="1"/>
              </p:cNvSpPr>
              <p:nvPr/>
            </p:nvSpPr>
            <p:spPr bwMode="auto">
              <a:xfrm flipH="1">
                <a:off x="3504" y="1584"/>
                <a:ext cx="192" cy="38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43" name="Group 11"/>
            <p:cNvGrpSpPr>
              <a:grpSpLocks/>
            </p:cNvGrpSpPr>
            <p:nvPr/>
          </p:nvGrpSpPr>
          <p:grpSpPr bwMode="auto">
            <a:xfrm>
              <a:off x="2880" y="2880"/>
              <a:ext cx="1680" cy="1083"/>
              <a:chOff x="2880" y="2880"/>
              <a:chExt cx="1680" cy="1083"/>
            </a:xfrm>
          </p:grpSpPr>
          <p:sp>
            <p:nvSpPr>
              <p:cNvPr id="18447" name="AutoShape 12"/>
              <p:cNvSpPr>
                <a:spLocks/>
              </p:cNvSpPr>
              <p:nvPr/>
            </p:nvSpPr>
            <p:spPr bwMode="auto">
              <a:xfrm>
                <a:off x="3456" y="3714"/>
                <a:ext cx="1104" cy="249"/>
              </a:xfrm>
              <a:prstGeom prst="borderCallout2">
                <a:avLst>
                  <a:gd name="adj1" fmla="val 28917"/>
                  <a:gd name="adj2" fmla="val -4347"/>
                  <a:gd name="adj3" fmla="val 28917"/>
                  <a:gd name="adj4" fmla="val -53806"/>
                  <a:gd name="adj5" fmla="val -392773"/>
                  <a:gd name="adj6" fmla="val -109421"/>
                </a:avLst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  <a:miter lim="800000"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20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</a:pPr>
                <a:r>
                  <a:rPr lang="de-DE" altLang="en-US" sz="1800">
                    <a:latin typeface="Tahoma" pitchFamily="34" charset="0"/>
                  </a:rPr>
                  <a:t>vacuum vessel</a:t>
                </a:r>
              </a:p>
            </p:txBody>
          </p:sp>
          <p:sp>
            <p:nvSpPr>
              <p:cNvPr id="18448" name="Line 13"/>
              <p:cNvSpPr>
                <a:spLocks noChangeShapeType="1"/>
              </p:cNvSpPr>
              <p:nvPr/>
            </p:nvSpPr>
            <p:spPr bwMode="auto">
              <a:xfrm flipV="1">
                <a:off x="2880" y="2880"/>
                <a:ext cx="288" cy="912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44" name="Group 14"/>
            <p:cNvGrpSpPr>
              <a:grpSpLocks/>
            </p:cNvGrpSpPr>
            <p:nvPr/>
          </p:nvGrpSpPr>
          <p:grpSpPr bwMode="auto">
            <a:xfrm>
              <a:off x="192" y="1795"/>
              <a:ext cx="2832" cy="249"/>
              <a:chOff x="192" y="1795"/>
              <a:chExt cx="2832" cy="249"/>
            </a:xfrm>
          </p:grpSpPr>
          <p:sp>
            <p:nvSpPr>
              <p:cNvPr id="18445" name="AutoShape 15"/>
              <p:cNvSpPr>
                <a:spLocks/>
              </p:cNvSpPr>
              <p:nvPr/>
            </p:nvSpPr>
            <p:spPr bwMode="auto">
              <a:xfrm>
                <a:off x="192" y="1795"/>
                <a:ext cx="912" cy="249"/>
              </a:xfrm>
              <a:prstGeom prst="borderCallout2">
                <a:avLst>
                  <a:gd name="adj1" fmla="val 17060"/>
                  <a:gd name="adj2" fmla="val 105264"/>
                  <a:gd name="adj3" fmla="val 17060"/>
                  <a:gd name="adj4" fmla="val 156361"/>
                  <a:gd name="adj5" fmla="val 216824"/>
                  <a:gd name="adj6" fmla="val 208773"/>
                </a:avLst>
              </a:prstGeom>
              <a:noFill/>
              <a:ln w="28575">
                <a:solidFill>
                  <a:srgbClr val="00808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7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20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4"/>
                  </a:buBlip>
                  <a:defRPr sz="14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</a:pPr>
                <a:r>
                  <a:rPr lang="de-DE" altLang="en-US" sz="1800">
                    <a:latin typeface="Tahoma" pitchFamily="34" charset="0"/>
                  </a:rPr>
                  <a:t>TF-magnet</a:t>
                </a:r>
              </a:p>
            </p:txBody>
          </p:sp>
          <p:sp>
            <p:nvSpPr>
              <p:cNvPr id="18446" name="Line 16"/>
              <p:cNvSpPr>
                <a:spLocks noChangeShapeType="1"/>
              </p:cNvSpPr>
              <p:nvPr/>
            </p:nvSpPr>
            <p:spPr bwMode="auto">
              <a:xfrm>
                <a:off x="1632" y="1824"/>
                <a:ext cx="1392" cy="144"/>
              </a:xfrm>
              <a:prstGeom prst="line">
                <a:avLst/>
              </a:prstGeom>
              <a:no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2" name="Title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7543800" cy="704800"/>
          </a:xfrm>
        </p:spPr>
        <p:txBody>
          <a:bodyPr/>
          <a:lstStyle/>
          <a:p>
            <a:pPr lvl="0"/>
            <a:r>
              <a:rPr lang="en-IE" sz="48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ITER</a:t>
            </a:r>
            <a:endParaRPr lang="en-IE" sz="48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545237"/>
            <a:ext cx="8240228" cy="26813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dirty="0" smtClean="0"/>
              <a:t>U. Fischer | Fusion &amp; </a:t>
            </a:r>
            <a:r>
              <a:rPr lang="en-GB" dirty="0" err="1" smtClean="0"/>
              <a:t>Nucl</a:t>
            </a:r>
            <a:r>
              <a:rPr lang="en-GB" dirty="0" smtClean="0"/>
              <a:t>. Data | </a:t>
            </a:r>
            <a:r>
              <a:rPr lang="en-GB" dirty="0" err="1" smtClean="0"/>
              <a:t>n_TOF</a:t>
            </a:r>
            <a:r>
              <a:rPr lang="en-GB" dirty="0" smtClean="0"/>
              <a:t> WS, Zermatt, CH | Jan. 18, 2018| Page </a:t>
            </a:r>
            <a:fld id="{6A6D9FA1-99C7-4910-8E32-B85D378B0060}" type="slidenum">
              <a:rPr lang="en-GB" smtClean="0"/>
              <a:pPr algn="r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97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5596</Words>
  <Application>Microsoft Office PowerPoint</Application>
  <PresentationFormat>Bildschirmpräsentation (4:3)</PresentationFormat>
  <Paragraphs>682</Paragraphs>
  <Slides>59</Slides>
  <Notes>14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59</vt:i4>
      </vt:variant>
    </vt:vector>
  </HeadingPairs>
  <TitlesOfParts>
    <vt:vector size="61" baseType="lpstr">
      <vt:lpstr>Office Theme</vt:lpstr>
      <vt:lpstr>Graph</vt:lpstr>
      <vt:lpstr>Fusion, Neutronics and Nuclear Data</vt:lpstr>
      <vt:lpstr>Outline</vt:lpstr>
      <vt:lpstr>What is fusion?</vt:lpstr>
      <vt:lpstr>What is fusion?</vt:lpstr>
      <vt:lpstr>What is fusion?</vt:lpstr>
      <vt:lpstr>PowerPoint-Präsentation</vt:lpstr>
      <vt:lpstr>PowerPoint-Präsentation</vt:lpstr>
      <vt:lpstr>ITER – The way to fusion  </vt:lpstr>
      <vt:lpstr>ITER</vt:lpstr>
      <vt:lpstr>EU Fusion Roadmap – once again</vt:lpstr>
      <vt:lpstr>PPPT projects</vt:lpstr>
      <vt:lpstr>PowerPoint-Präsentation</vt:lpstr>
      <vt:lpstr>Neutronics - Issues &amp; nuclear responses</vt:lpstr>
      <vt:lpstr>IFMIF Intense Neutron Source</vt:lpstr>
      <vt:lpstr>IFMIF-DONES Neutron Source</vt:lpstr>
      <vt:lpstr>IFMIF-DONES Neutron Source</vt:lpstr>
      <vt:lpstr>PowerPoint-Präsentation</vt:lpstr>
      <vt:lpstr> Neutronics simulations in Fusion Technology </vt:lpstr>
      <vt:lpstr>Neutronics Simulation Approach in FT</vt:lpstr>
      <vt:lpstr>Faithful neutronics calculations</vt:lpstr>
      <vt:lpstr>Faithful neutronics calculations for DEMO</vt:lpstr>
      <vt:lpstr>MC codes and related R&amp;D in PPPT</vt:lpstr>
      <vt:lpstr>TRIPOLI-4 MC code</vt:lpstr>
      <vt:lpstr>McCad geometry conversion tool</vt:lpstr>
      <vt:lpstr>CAD to MC geometry conversion</vt:lpstr>
      <vt:lpstr>Coupled radiation transport and activation calculation schemes</vt:lpstr>
      <vt:lpstr>R2S/D1S validation on JET</vt:lpstr>
      <vt:lpstr>PowerPoint-Präsentation</vt:lpstr>
      <vt:lpstr> Nuclear data for FT applications </vt:lpstr>
      <vt:lpstr> Nuclear data for FT applications </vt:lpstr>
      <vt:lpstr> Nuclear data for FT applications </vt:lpstr>
      <vt:lpstr>PowerPoint-Präsentation</vt:lpstr>
      <vt:lpstr>General Purpose Nuclear Data Evaluations</vt:lpstr>
      <vt:lpstr>Evaluated Neutron Cross-Section Data - Examples</vt:lpstr>
      <vt:lpstr>Benchmarking of Neutron Cross-Section Data  - Cu</vt:lpstr>
      <vt:lpstr>PowerPoint-Präsentation</vt:lpstr>
      <vt:lpstr>Activation Cross-Section Data Library</vt:lpstr>
      <vt:lpstr>Improved Activation Cross-Sections in TENDL</vt:lpstr>
      <vt:lpstr>Gas Production Data Library  </vt:lpstr>
      <vt:lpstr>Displacement damage cross-section data</vt:lpstr>
      <vt:lpstr>Displacement Damage Cross-Section Data  </vt:lpstr>
      <vt:lpstr>Displacement Damage Cross-Section Data Library </vt:lpstr>
      <vt:lpstr>Deuteron Induced Cross-Section Data</vt:lpstr>
      <vt:lpstr>Deuteron Induced Cross-Section Data</vt:lpstr>
      <vt:lpstr>Summary</vt:lpstr>
      <vt:lpstr>PowerPoint-Präsentation</vt:lpstr>
      <vt:lpstr>DEMO Model Development (2015)</vt:lpstr>
      <vt:lpstr>Breeder Blanket Design</vt:lpstr>
      <vt:lpstr>HCPB DEMO Model (2015)</vt:lpstr>
      <vt:lpstr>HCLL DEMO Model (2015)</vt:lpstr>
      <vt:lpstr>Tritium breeding potential</vt:lpstr>
      <vt:lpstr>Nuclear power generation in DEMO</vt:lpstr>
      <vt:lpstr>Shielding calculations</vt:lpstr>
      <vt:lpstr>Shielding Performance of WCLL DEMO 2015 </vt:lpstr>
      <vt:lpstr>Shielding Performance of HCPB DEMO 2015 </vt:lpstr>
      <vt:lpstr>Nuclear power in TFC </vt:lpstr>
      <vt:lpstr>Activation and afterheat</vt:lpstr>
      <vt:lpstr>Vacuum vessel activation and decay heat</vt:lpstr>
      <vt:lpstr>Radiation fields during maintenance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Nieckchen Petra</dc:creator>
  <cp:lastModifiedBy>Fischer, Ulrich</cp:lastModifiedBy>
  <cp:revision>481</cp:revision>
  <cp:lastPrinted>2017-09-20T12:32:00Z</cp:lastPrinted>
  <dcterms:created xsi:type="dcterms:W3CDTF">2014-10-27T16:40:37Z</dcterms:created>
  <dcterms:modified xsi:type="dcterms:W3CDTF">2018-01-18T17:10:47Z</dcterms:modified>
</cp:coreProperties>
</file>