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56" r:id="rId2"/>
    <p:sldId id="270" r:id="rId3"/>
    <p:sldId id="271" r:id="rId4"/>
    <p:sldId id="272" r:id="rId5"/>
    <p:sldId id="275" r:id="rId6"/>
    <p:sldId id="273" r:id="rId7"/>
    <p:sldId id="302" r:id="rId8"/>
    <p:sldId id="281" r:id="rId9"/>
    <p:sldId id="293" r:id="rId10"/>
    <p:sldId id="303" r:id="rId11"/>
    <p:sldId id="304" r:id="rId12"/>
    <p:sldId id="276" r:id="rId13"/>
    <p:sldId id="277" r:id="rId14"/>
    <p:sldId id="287" r:id="rId15"/>
    <p:sldId id="311" r:id="rId16"/>
    <p:sldId id="305" r:id="rId17"/>
    <p:sldId id="314" r:id="rId18"/>
    <p:sldId id="313" r:id="rId19"/>
    <p:sldId id="312" r:id="rId20"/>
    <p:sldId id="306" r:id="rId21"/>
    <p:sldId id="316" r:id="rId22"/>
    <p:sldId id="315" r:id="rId23"/>
    <p:sldId id="307" r:id="rId24"/>
    <p:sldId id="317" r:id="rId25"/>
    <p:sldId id="309" r:id="rId26"/>
    <p:sldId id="318" r:id="rId27"/>
    <p:sldId id="319" r:id="rId28"/>
    <p:sldId id="299" r:id="rId29"/>
    <p:sldId id="308" r:id="rId30"/>
    <p:sldId id="274" r:id="rId31"/>
    <p:sldId id="320" r:id="rId32"/>
    <p:sldId id="310" r:id="rId33"/>
    <p:sldId id="267" r:id="rId34"/>
    <p:sldId id="294" r:id="rId35"/>
    <p:sldId id="301" r:id="rId36"/>
    <p:sldId id="321" r:id="rId37"/>
    <p:sldId id="29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67EEB"/>
    <a:srgbClr val="171A6C"/>
    <a:srgbClr val="2326A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14" autoAdjust="0"/>
    <p:restoredTop sz="94660"/>
  </p:normalViewPr>
  <p:slideViewPr>
    <p:cSldViewPr snapToGrid="0">
      <p:cViewPr>
        <p:scale>
          <a:sx n="60" d="100"/>
          <a:sy n="60" d="100"/>
        </p:scale>
        <p:origin x="-998" y="-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2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DG\Projects\AIDA%202020\Transnational%20Access\TA%20database\TA%20database_CERN%20IRRA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DG\Projects\AIDA%202020\Transnational%20Access\TA%20database\TA%20database_CERN%20GI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style val="6"/>
  <c:chart>
    <c:autoTitleDeleted val="1"/>
    <c:plotArea>
      <c:layout>
        <c:manualLayout>
          <c:layoutTarget val="inner"/>
          <c:xMode val="edge"/>
          <c:yMode val="edge"/>
          <c:x val="0.14277173305314114"/>
          <c:y val="4.448117045680542E-2"/>
          <c:w val="0.67441936367417876"/>
          <c:h val="0.85998435058843836"/>
        </c:manualLayout>
      </c:layout>
      <c:pieChart>
        <c:varyColors val="1"/>
        <c:ser>
          <c:idx val="0"/>
          <c:order val="0"/>
          <c:tx>
            <c:strRef>
              <c:f>'Chart P2'!$B$1</c:f>
              <c:strCache>
                <c:ptCount val="1"/>
                <c:pt idx="0">
                  <c:v>N°</c:v>
                </c:pt>
              </c:strCache>
            </c:strRef>
          </c:tx>
          <c:dPt>
            <c:idx val="0"/>
            <c:spPr>
              <a:solidFill>
                <a:schemeClr val="accent4">
                  <a:shade val="4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6ED-4B7A-839B-F479B43D81E9}"/>
              </c:ext>
            </c:extLst>
          </c:dPt>
          <c:dPt>
            <c:idx val="1"/>
            <c:spPr>
              <a:solidFill>
                <a:schemeClr val="accent4">
                  <a:shade val="6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6ED-4B7A-839B-F479B43D81E9}"/>
              </c:ext>
            </c:extLst>
          </c:dPt>
          <c:dPt>
            <c:idx val="2"/>
            <c:spPr>
              <a:solidFill>
                <a:schemeClr val="accent4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6ED-4B7A-839B-F479B43D81E9}"/>
              </c:ext>
            </c:extLst>
          </c:dPt>
          <c:dPt>
            <c:idx val="3"/>
            <c:spPr>
              <a:solidFill>
                <a:schemeClr val="accent4">
                  <a:shade val="9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6ED-4B7A-839B-F479B43D81E9}"/>
              </c:ext>
            </c:extLst>
          </c:dPt>
          <c:dPt>
            <c:idx val="4"/>
            <c:spPr>
              <a:solidFill>
                <a:schemeClr val="accent4">
                  <a:tint val="9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6ED-4B7A-839B-F479B43D81E9}"/>
              </c:ext>
            </c:extLst>
          </c:dPt>
          <c:dPt>
            <c:idx val="5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6ED-4B7A-839B-F479B43D81E9}"/>
              </c:ext>
            </c:extLst>
          </c:dPt>
          <c:dPt>
            <c:idx val="6"/>
            <c:spPr>
              <a:solidFill>
                <a:schemeClr val="accent4">
                  <a:tint val="6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6ED-4B7A-839B-F479B43D81E9}"/>
              </c:ext>
            </c:extLst>
          </c:dPt>
          <c:dPt>
            <c:idx val="7"/>
            <c:spPr>
              <a:solidFill>
                <a:schemeClr val="accent4">
                  <a:tint val="4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96ED-4B7A-839B-F479B43D81E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CS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'Chart P2'!$A$2:$A$9</c:f>
              <c:strCache>
                <c:ptCount val="8"/>
                <c:pt idx="0">
                  <c:v>France</c:v>
                </c:pt>
                <c:pt idx="1">
                  <c:v>Germany</c:v>
                </c:pt>
                <c:pt idx="2">
                  <c:v>Czech Republic</c:v>
                </c:pt>
                <c:pt idx="3">
                  <c:v>Canada</c:v>
                </c:pt>
                <c:pt idx="4">
                  <c:v>Italy</c:v>
                </c:pt>
                <c:pt idx="5">
                  <c:v>Finland</c:v>
                </c:pt>
                <c:pt idx="6">
                  <c:v>UK</c:v>
                </c:pt>
                <c:pt idx="7">
                  <c:v>Spain</c:v>
                </c:pt>
              </c:strCache>
            </c:strRef>
          </c:cat>
          <c:val>
            <c:numRef>
              <c:f>'Chart P2'!$B$2:$B$9</c:f>
              <c:numCache>
                <c:formatCode>General</c:formatCode>
                <c:ptCount val="8"/>
                <c:pt idx="0">
                  <c:v>10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14</c:v>
                </c:pt>
                <c:pt idx="5">
                  <c:v>6</c:v>
                </c:pt>
                <c:pt idx="6">
                  <c:v>1</c:v>
                </c:pt>
                <c:pt idx="7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96ED-4B7A-839B-F479B43D81E9}"/>
            </c:ext>
          </c:extLst>
        </c:ser>
        <c:dLbls>
          <c:showCatName val="1"/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sr-Latn-C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style val="6"/>
  <c:chart>
    <c:autoTitleDeleted val="1"/>
    <c:plotArea>
      <c:layout/>
      <c:pieChart>
        <c:varyColors val="1"/>
        <c:ser>
          <c:idx val="0"/>
          <c:order val="0"/>
          <c:tx>
            <c:strRef>
              <c:f>'Chart P2'!$B$1</c:f>
              <c:strCache>
                <c:ptCount val="1"/>
                <c:pt idx="0">
                  <c:v>N°</c:v>
                </c:pt>
              </c:strCache>
            </c:strRef>
          </c:tx>
          <c:dPt>
            <c:idx val="0"/>
            <c:spPr>
              <a:solidFill>
                <a:schemeClr val="accent4">
                  <a:shade val="4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302-457B-9984-6422D06BB027}"/>
              </c:ext>
            </c:extLst>
          </c:dPt>
          <c:dPt>
            <c:idx val="1"/>
            <c:spPr>
              <a:solidFill>
                <a:schemeClr val="accent4">
                  <a:shade val="6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302-457B-9984-6422D06BB027}"/>
              </c:ext>
            </c:extLst>
          </c:dPt>
          <c:dPt>
            <c:idx val="2"/>
            <c:spPr>
              <a:solidFill>
                <a:schemeClr val="accent4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302-457B-9984-6422D06BB027}"/>
              </c:ext>
            </c:extLst>
          </c:dPt>
          <c:dPt>
            <c:idx val="3"/>
            <c:spPr>
              <a:solidFill>
                <a:schemeClr val="accent4">
                  <a:shade val="9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302-457B-9984-6422D06BB027}"/>
              </c:ext>
            </c:extLst>
          </c:dPt>
          <c:dPt>
            <c:idx val="4"/>
            <c:spPr>
              <a:solidFill>
                <a:schemeClr val="accent4">
                  <a:tint val="9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302-457B-9984-6422D06BB027}"/>
              </c:ext>
            </c:extLst>
          </c:dPt>
          <c:dPt>
            <c:idx val="5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A302-457B-9984-6422D06BB027}"/>
              </c:ext>
            </c:extLst>
          </c:dPt>
          <c:dPt>
            <c:idx val="6"/>
            <c:spPr>
              <a:solidFill>
                <a:schemeClr val="accent4">
                  <a:tint val="6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A302-457B-9984-6422D06BB027}"/>
              </c:ext>
            </c:extLst>
          </c:dPt>
          <c:dPt>
            <c:idx val="7"/>
            <c:spPr>
              <a:solidFill>
                <a:schemeClr val="accent4">
                  <a:tint val="4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A302-457B-9984-6422D06BB02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r-Latn-CS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'Chart P2'!$A$2:$A$9</c:f>
              <c:strCache>
                <c:ptCount val="8"/>
                <c:pt idx="0">
                  <c:v>Italy</c:v>
                </c:pt>
                <c:pt idx="1">
                  <c:v>Bulgaria</c:v>
                </c:pt>
                <c:pt idx="2">
                  <c:v>Israel</c:v>
                </c:pt>
                <c:pt idx="3">
                  <c:v>Georgia</c:v>
                </c:pt>
                <c:pt idx="4">
                  <c:v>Mexico</c:v>
                </c:pt>
                <c:pt idx="5">
                  <c:v>France</c:v>
                </c:pt>
                <c:pt idx="6">
                  <c:v>Russia</c:v>
                </c:pt>
                <c:pt idx="7">
                  <c:v>Belgium</c:v>
                </c:pt>
              </c:strCache>
            </c:strRef>
          </c:cat>
          <c:val>
            <c:numRef>
              <c:f>'Chart P2'!$B$2:$B$9</c:f>
              <c:numCache>
                <c:formatCode>General</c:formatCode>
                <c:ptCount val="8"/>
                <c:pt idx="0">
                  <c:v>43</c:v>
                </c:pt>
                <c:pt idx="1">
                  <c:v>3</c:v>
                </c:pt>
                <c:pt idx="2">
                  <c:v>12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  <c:pt idx="6">
                  <c:v>4</c:v>
                </c:pt>
                <c:pt idx="7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A302-457B-9984-6422D06BB027}"/>
            </c:ext>
          </c:extLst>
        </c:ser>
        <c:dLbls>
          <c:showCatName val="1"/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sr-Latn-C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pPr/>
              <a:t>26/04/2018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smtClean="0"/>
              <a:t>AIDA-2020 MG#4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fr-FR" smtClean="0"/>
              <a:t>September 17th 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AIDA-2020 MG#4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858" y="1520758"/>
            <a:ext cx="8780746" cy="2884187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AIDA-2020 </a:t>
            </a:r>
            <a:br>
              <a:rPr lang="en-US" sz="4800" dirty="0" smtClean="0"/>
            </a:br>
            <a:r>
              <a:rPr lang="en-US" sz="4800" dirty="0" smtClean="0"/>
              <a:t>TA – Transnational Access Facilities</a:t>
            </a:r>
            <a:br>
              <a:rPr lang="en-US" sz="4800" dirty="0" smtClean="0"/>
            </a:br>
            <a:r>
              <a:rPr lang="en-US" sz="4800" dirty="0" smtClean="0"/>
              <a:t>(</a:t>
            </a:r>
            <a:r>
              <a:rPr lang="hr-HR" sz="4800" dirty="0" smtClean="0"/>
              <a:t>3</a:t>
            </a:r>
            <a:r>
              <a:rPr lang="hr-HR" sz="4800" baseline="30000" dirty="0" smtClean="0"/>
              <a:t>rd</a:t>
            </a:r>
            <a:r>
              <a:rPr lang="en-US" sz="4800" dirty="0" smtClean="0"/>
              <a:t>  Year Report)</a:t>
            </a:r>
            <a:endParaRPr lang="en-US" sz="4800" u="sng" dirty="0"/>
          </a:p>
        </p:txBody>
      </p:sp>
      <p:sp>
        <p:nvSpPr>
          <p:cNvPr id="3" name="ZoneTexte 2"/>
          <p:cNvSpPr txBox="1"/>
          <p:nvPr/>
        </p:nvSpPr>
        <p:spPr>
          <a:xfrm>
            <a:off x="572798" y="5138873"/>
            <a:ext cx="8417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2400" u="sng" dirty="0" smtClean="0">
                <a:sym typeface="Wingdings" panose="05000000000000000000" pitchFamily="2" charset="2"/>
              </a:rPr>
              <a:t>Stjepko Fazinić</a:t>
            </a:r>
            <a:endParaRPr lang="en-GB" sz="2400" u="sng" dirty="0" smtClean="0">
              <a:sym typeface="Wingdings" panose="05000000000000000000" pitchFamily="2" charset="2"/>
            </a:endParaRPr>
          </a:p>
          <a:p>
            <a:pPr algn="r"/>
            <a:r>
              <a:rPr lang="en-GB" sz="2400" dirty="0" smtClean="0">
                <a:sym typeface="Wingdings" panose="05000000000000000000" pitchFamily="2" charset="2"/>
              </a:rPr>
              <a:t>On Behalf of WP10,</a:t>
            </a:r>
            <a:r>
              <a:rPr lang="hr-HR" sz="2400" dirty="0" smtClean="0">
                <a:sym typeface="Wingdings" panose="05000000000000000000" pitchFamily="2" charset="2"/>
              </a:rPr>
              <a:t> </a:t>
            </a:r>
            <a:r>
              <a:rPr lang="en-GB" sz="2400" dirty="0" smtClean="0">
                <a:sym typeface="Wingdings" panose="05000000000000000000" pitchFamily="2" charset="2"/>
              </a:rPr>
              <a:t>WP11 &amp; WP12</a:t>
            </a:r>
            <a:endParaRPr lang="en-GB" dirty="0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</a:t>
            </a:r>
            <a:r>
              <a:rPr lang="en-US" dirty="0" smtClean="0"/>
              <a:t>, </a:t>
            </a:r>
            <a:r>
              <a:rPr lang="hr-HR" dirty="0" smtClean="0"/>
              <a:t>April </a:t>
            </a:r>
            <a:r>
              <a:rPr lang="en-US" dirty="0" smtClean="0"/>
              <a:t>20</a:t>
            </a:r>
            <a:r>
              <a:rPr lang="hr-HR" dirty="0" smtClean="0"/>
              <a:t>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3514454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0" y="1312445"/>
            <a:ext cx="4724400" cy="4993105"/>
          </a:xfrm>
        </p:spPr>
        <p:txBody>
          <a:bodyPr>
            <a:normAutofit fontScale="92500" lnSpcReduction="20000"/>
          </a:bodyPr>
          <a:lstStyle/>
          <a:p>
            <a:r>
              <a:rPr lang="hr-HR" sz="3100" dirty="0" smtClean="0"/>
              <a:t>Three test beam lines</a:t>
            </a:r>
          </a:p>
          <a:p>
            <a:r>
              <a:rPr lang="hr-HR" sz="3100" dirty="0" smtClean="0"/>
              <a:t>Electron or positron beam from 1-6 GeV (spread </a:t>
            </a:r>
            <a:r>
              <a:rPr lang="hr-HR" sz="3100" dirty="0" smtClean="0">
                <a:sym typeface="Symbol"/>
              </a:rPr>
              <a:t></a:t>
            </a:r>
            <a:r>
              <a:rPr lang="hr-HR" sz="3100" dirty="0" smtClean="0"/>
              <a:t>5%)</a:t>
            </a:r>
          </a:p>
          <a:p>
            <a:endParaRPr lang="hr-HR" sz="3100" dirty="0" smtClean="0"/>
          </a:p>
          <a:p>
            <a:r>
              <a:rPr lang="hr-HR" sz="3100" dirty="0" smtClean="0"/>
              <a:t>Beam generation:</a:t>
            </a:r>
          </a:p>
          <a:p>
            <a:pPr lvl="1"/>
            <a:r>
              <a:rPr lang="hr-HR" sz="2800" dirty="0" smtClean="0"/>
              <a:t>DESY II beam converted into bremsstrahlung at carbon fiber targets</a:t>
            </a:r>
          </a:p>
          <a:p>
            <a:pPr lvl="1"/>
            <a:r>
              <a:rPr lang="hr-HR" sz="2800" dirty="0" smtClean="0"/>
              <a:t>Converter target: e</a:t>
            </a:r>
            <a:r>
              <a:rPr lang="hr-HR" sz="2800" baseline="30000" dirty="0" smtClean="0"/>
              <a:t>-</a:t>
            </a:r>
            <a:r>
              <a:rPr lang="hr-HR" sz="2800" dirty="0" smtClean="0"/>
              <a:t>/e</a:t>
            </a:r>
            <a:r>
              <a:rPr lang="hr-HR" sz="2800" baseline="30000" dirty="0" smtClean="0"/>
              <a:t>+</a:t>
            </a:r>
          </a:p>
          <a:p>
            <a:pPr lvl="1"/>
            <a:r>
              <a:rPr lang="hr-HR" sz="2800" dirty="0" smtClean="0"/>
              <a:t>Magnet to select type and energy</a:t>
            </a:r>
          </a:p>
          <a:p>
            <a:pPr lvl="1"/>
            <a:r>
              <a:rPr lang="hr-HR" sz="2800" dirty="0" smtClean="0"/>
              <a:t>Rates up to several kHz depends on beam line, enegy, target material, collimator setting</a:t>
            </a: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5010150" y="1"/>
            <a:ext cx="4028900" cy="1077238"/>
          </a:xfrm>
        </p:spPr>
        <p:txBody>
          <a:bodyPr>
            <a:noAutofit/>
          </a:bodyPr>
          <a:lstStyle/>
          <a:p>
            <a:r>
              <a:rPr lang="en-US" sz="3600" u="sng" dirty="0" smtClean="0"/>
              <a:t>2. WP10 </a:t>
            </a:r>
            <a:r>
              <a:rPr lang="hr-HR" sz="3600" u="sng" dirty="0" smtClean="0"/>
              <a:t>.2 </a:t>
            </a:r>
            <a:r>
              <a:rPr lang="en-US" sz="3600" u="sng" dirty="0" smtClean="0"/>
              <a:t>–</a:t>
            </a:r>
            <a:r>
              <a:rPr lang="hr-HR" sz="3600" u="sng" dirty="0" smtClean="0"/>
              <a:t> DESY </a:t>
            </a:r>
            <a:br>
              <a:rPr lang="hr-HR" sz="3600" u="sng" dirty="0" smtClean="0"/>
            </a:br>
            <a:r>
              <a:rPr lang="hr-HR" sz="3600" u="sng" dirty="0" smtClean="0"/>
              <a:t>Test </a:t>
            </a:r>
            <a:r>
              <a:rPr lang="en-US" sz="3600" u="sng" dirty="0" smtClean="0"/>
              <a:t>Beam </a:t>
            </a:r>
            <a:endParaRPr lang="en-US" sz="3600" u="sng" dirty="0"/>
          </a:p>
        </p:txBody>
      </p:sp>
      <p:grpSp>
        <p:nvGrpSpPr>
          <p:cNvPr id="16" name="Group 15"/>
          <p:cNvGrpSpPr/>
          <p:nvPr/>
        </p:nvGrpSpPr>
        <p:grpSpPr>
          <a:xfrm>
            <a:off x="4781550" y="1197728"/>
            <a:ext cx="4362450" cy="2459872"/>
            <a:chOff x="2265826" y="2531228"/>
            <a:chExt cx="4371375" cy="2752015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5826" y="2531228"/>
              <a:ext cx="4371375" cy="2319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13 CuadroTexto"/>
            <p:cNvSpPr txBox="1"/>
            <p:nvPr/>
          </p:nvSpPr>
          <p:spPr>
            <a:xfrm>
              <a:off x="4662471" y="4830081"/>
              <a:ext cx="13467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DESY  TA-TB </a:t>
              </a:r>
              <a:endParaRPr lang="en-US" dirty="0"/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476" y="4219184"/>
              <a:ext cx="1793413" cy="1064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3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 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10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8235" y="3638550"/>
            <a:ext cx="4265765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4453367"/>
              </p:ext>
            </p:extLst>
          </p:nvPr>
        </p:nvGraphicFramePr>
        <p:xfrm>
          <a:off x="781051" y="4576528"/>
          <a:ext cx="7562849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139"/>
                <a:gridCol w="1845131"/>
                <a:gridCol w="1348792"/>
                <a:gridCol w="1615066"/>
                <a:gridCol w="1300721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DESY</a:t>
                      </a:r>
                      <a:endParaRPr lang="en-US" sz="1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User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Projects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Total</a:t>
                      </a:r>
                      <a:r>
                        <a:rPr lang="es-ES" sz="1800" baseline="0" dirty="0" smtClean="0"/>
                        <a:t> </a:t>
                      </a:r>
                      <a:r>
                        <a:rPr lang="es-ES" sz="1800" baseline="0" dirty="0" err="1" smtClean="0"/>
                        <a:t>users</a:t>
                      </a:r>
                      <a:endParaRPr lang="en-US" sz="18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TA </a:t>
                      </a:r>
                      <a:r>
                        <a:rPr lang="es-ES" sz="1800" dirty="0" err="1" smtClean="0"/>
                        <a:t>units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Submissions</a:t>
                      </a:r>
                      <a:r>
                        <a:rPr lang="es-ES" sz="1800" dirty="0" smtClean="0"/>
                        <a:t> 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Selected</a:t>
                      </a:r>
                      <a:endParaRPr lang="en-US" sz="1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M1-M</a:t>
                      </a:r>
                      <a:r>
                        <a:rPr lang="hr-HR" sz="1800" dirty="0" smtClean="0"/>
                        <a:t>36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132</a:t>
                      </a:r>
                    </a:p>
                    <a:p>
                      <a:pPr algn="ctr"/>
                      <a:r>
                        <a:rPr lang="hr-HR" sz="1800" dirty="0" smtClean="0"/>
                        <a:t>117 supported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1" baseline="0" dirty="0" smtClean="0"/>
                        <a:t>7750</a:t>
                      </a:r>
                    </a:p>
                    <a:p>
                      <a:pPr algn="ctr"/>
                      <a:r>
                        <a:rPr lang="es-ES" sz="1800" b="1" baseline="0" dirty="0" smtClean="0"/>
                        <a:t>(</a:t>
                      </a:r>
                      <a:r>
                        <a:rPr lang="hr-HR" sz="1800" b="1" baseline="0" dirty="0" smtClean="0"/>
                        <a:t>92</a:t>
                      </a:r>
                      <a:r>
                        <a:rPr lang="es-ES" sz="1800" b="1" baseline="0" dirty="0" smtClean="0"/>
                        <a:t>%</a:t>
                      </a:r>
                      <a:r>
                        <a:rPr lang="es-ES" sz="1800" baseline="0" dirty="0" smtClean="0"/>
                        <a:t>)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M1-M48</a:t>
                      </a:r>
                      <a:endParaRPr lang="en-US" sz="1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ctr" defTabSz="685783" rtl="0" eaLnBrk="1" latinLnBrk="0" hangingPunct="1"/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685783" rtl="0" eaLnBrk="1" latinLnBrk="0" hangingPunct="1"/>
                      <a:endParaRPr lang="en-US" sz="13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120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8400</a:t>
                      </a:r>
                      <a:endParaRPr 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2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3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11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6" name="5 Título"/>
          <p:cNvSpPr>
            <a:spLocks noGrp="1"/>
          </p:cNvSpPr>
          <p:nvPr>
            <p:ph type="title"/>
          </p:nvPr>
        </p:nvSpPr>
        <p:spPr>
          <a:xfrm>
            <a:off x="5010150" y="1"/>
            <a:ext cx="4028900" cy="1077238"/>
          </a:xfrm>
        </p:spPr>
        <p:txBody>
          <a:bodyPr>
            <a:noAutofit/>
          </a:bodyPr>
          <a:lstStyle/>
          <a:p>
            <a:r>
              <a:rPr lang="en-US" sz="3600" u="sng" dirty="0" smtClean="0"/>
              <a:t>2. WP10 –</a:t>
            </a:r>
            <a:r>
              <a:rPr lang="hr-HR" sz="3600" u="sng" dirty="0" smtClean="0"/>
              <a:t>DESY </a:t>
            </a:r>
            <a:br>
              <a:rPr lang="hr-HR" sz="3600" u="sng" dirty="0" smtClean="0"/>
            </a:br>
            <a:r>
              <a:rPr lang="hr-HR" sz="3600" u="sng" dirty="0" smtClean="0"/>
              <a:t>Test </a:t>
            </a:r>
            <a:r>
              <a:rPr lang="en-US" sz="3600" u="sng" dirty="0" smtClean="0"/>
              <a:t>Beam </a:t>
            </a:r>
            <a:endParaRPr lang="en-US" sz="3600" u="sng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0050" y="1195388"/>
            <a:ext cx="4919663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372350" y="400050"/>
            <a:ext cx="24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Users from 23 countries</a:t>
            </a:r>
            <a:endParaRPr lang="hr-HR" dirty="0"/>
          </a:p>
        </p:txBody>
      </p:sp>
      <p:sp>
        <p:nvSpPr>
          <p:cNvPr id="10" name="Rectangle 9"/>
          <p:cNvSpPr/>
          <p:nvPr/>
        </p:nvSpPr>
        <p:spPr>
          <a:xfrm>
            <a:off x="0" y="1017538"/>
            <a:ext cx="497205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1800" indent="-323850">
              <a:buSzPct val="45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sz="3200" dirty="0" smtClean="0"/>
              <a:t>Supported 22 projects</a:t>
            </a:r>
          </a:p>
          <a:p>
            <a:pPr marL="406400" indent="-323850">
              <a:buSzPct val="75000"/>
              <a:buFont typeface="Symbol" charset="2"/>
              <a:buChar char="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sz="2800" dirty="0" smtClean="0"/>
              <a:t>30 expected</a:t>
            </a:r>
          </a:p>
          <a:p>
            <a:pPr marL="406400" indent="-323850">
              <a:buSzPct val="75000"/>
              <a:buFont typeface="Symbol" charset="2"/>
              <a:buChar char="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sz="2800" dirty="0" smtClean="0"/>
              <a:t>92 % of the pledged access hours delivered </a:t>
            </a:r>
          </a:p>
          <a:p>
            <a:pPr marL="406400" indent="-323850">
              <a:buSzPct val="75000"/>
              <a:buFont typeface="Symbol" charset="2"/>
              <a:buChar char="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sz="2800" dirty="0" smtClean="0"/>
              <a:t>3 more TA in 2018</a:t>
            </a:r>
            <a:endParaRPr lang="hr-HR" sz="2800" dirty="0" smtClean="0"/>
          </a:p>
          <a:p>
            <a:pPr marL="406400" indent="-323850">
              <a:buSzPct val="75000"/>
              <a:buFont typeface="Symbol" charset="2"/>
              <a:buChar char="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hr-HR" sz="2800" dirty="0" smtClean="0"/>
              <a:t>132 users from 23 countries (117 supported)</a:t>
            </a:r>
          </a:p>
          <a:p>
            <a:pPr marL="406400" indent="-323850">
              <a:buSzPct val="75000"/>
              <a:buFont typeface="Symbol" charset="2"/>
              <a:buChar char="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hr-HR" sz="2800" dirty="0" smtClean="0"/>
              <a:t>So far 3 publications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77304837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36914" y="1720516"/>
            <a:ext cx="8907086" cy="369369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1. Introduction</a:t>
            </a:r>
          </a:p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2. WP10 –Beam Test Facilities </a:t>
            </a:r>
          </a:p>
          <a:p>
            <a:r>
              <a:rPr lang="en-US" sz="3600" b="1" u="sng" dirty="0" smtClean="0">
                <a:solidFill>
                  <a:srgbClr val="FF0000"/>
                </a:solidFill>
              </a:rPr>
              <a:t>3. WP11 –Irradiation Test Facilities</a:t>
            </a:r>
          </a:p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4. WP12 -Detector Characterization Facilities </a:t>
            </a:r>
          </a:p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5. </a:t>
            </a:r>
            <a:r>
              <a:rPr lang="hr-HR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Summary</a:t>
            </a:r>
            <a:endParaRPr lang="en-US" sz="3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5467349" y="1"/>
            <a:ext cx="3571701" cy="1077238"/>
          </a:xfrm>
        </p:spPr>
        <p:txBody>
          <a:bodyPr>
            <a:normAutofit/>
          </a:bodyPr>
          <a:lstStyle/>
          <a:p>
            <a:r>
              <a:rPr lang="es-ES" sz="3600" u="sng" dirty="0" smtClean="0"/>
              <a:t>O</a:t>
            </a:r>
            <a:r>
              <a:rPr lang="hr-HR" sz="3600" u="sng" dirty="0" smtClean="0"/>
              <a:t>utline</a:t>
            </a:r>
            <a:endParaRPr lang="es-ES" sz="3600" u="sng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en-US" dirty="0" smtClean="0"/>
              <a:t>DESY Hamburg</a:t>
            </a:r>
            <a:endParaRPr lang="en-GB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fr-FR" dirty="0" err="1" smtClean="0"/>
              <a:t>June</a:t>
            </a:r>
            <a:r>
              <a:rPr lang="fr-FR" dirty="0" smtClean="0"/>
              <a:t> 16th  2016</a:t>
            </a:r>
            <a:endParaRPr lang="en-GB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12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6250" y="1169861"/>
            <a:ext cx="9047749" cy="5459540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sz="2700" dirty="0"/>
              <a:t>The </a:t>
            </a:r>
            <a:r>
              <a:rPr lang="en-US" sz="2700" dirty="0" smtClean="0"/>
              <a:t>WP11 </a:t>
            </a:r>
            <a:r>
              <a:rPr lang="en-US" sz="2700" dirty="0"/>
              <a:t>Transnational Access is focused on </a:t>
            </a:r>
            <a:r>
              <a:rPr lang="en-US" sz="2700" dirty="0" smtClean="0"/>
              <a:t>irradiation test</a:t>
            </a:r>
            <a:r>
              <a:rPr lang="hr-HR" sz="2700" dirty="0" smtClean="0"/>
              <a:t>s</a:t>
            </a:r>
            <a:r>
              <a:rPr lang="en-US" sz="2700" dirty="0" smtClean="0"/>
              <a:t>. </a:t>
            </a:r>
            <a:endParaRPr lang="en-US" sz="2700" dirty="0"/>
          </a:p>
          <a:p>
            <a:pPr>
              <a:buClrTx/>
            </a:pPr>
            <a:r>
              <a:rPr lang="en-US" sz="2800" dirty="0"/>
              <a:t>It covers </a:t>
            </a:r>
            <a:r>
              <a:rPr lang="en-US" sz="2800" dirty="0" smtClean="0"/>
              <a:t>six </a:t>
            </a:r>
            <a:r>
              <a:rPr lang="en-US" sz="2800" dirty="0"/>
              <a:t>different </a:t>
            </a:r>
            <a:r>
              <a:rPr lang="en-US" sz="2800" dirty="0" smtClean="0"/>
              <a:t>irradiation facilities</a:t>
            </a:r>
            <a:r>
              <a:rPr lang="hr-HR" sz="2800" dirty="0" smtClean="0"/>
              <a:t>:</a:t>
            </a:r>
            <a:endParaRPr lang="en-US" sz="2800" dirty="0" smtClean="0"/>
          </a:p>
          <a:p>
            <a:pPr lvl="1">
              <a:buClrTx/>
            </a:pPr>
            <a:r>
              <a:rPr lang="hr-HR" sz="2600" b="1" u="sng" dirty="0" smtClean="0"/>
              <a:t>1. </a:t>
            </a:r>
            <a:r>
              <a:rPr lang="en-US" sz="2600" b="1" u="sng" dirty="0" smtClean="0"/>
              <a:t>CERN </a:t>
            </a:r>
            <a:r>
              <a:rPr lang="en-US" sz="2600" b="1" u="sng" dirty="0"/>
              <a:t>IRRAD &amp; GIF++</a:t>
            </a:r>
            <a:r>
              <a:rPr lang="en-US" sz="2600" dirty="0"/>
              <a:t>, </a:t>
            </a:r>
            <a:r>
              <a:rPr lang="en-US" sz="2600" dirty="0" smtClean="0"/>
              <a:t>Switzerland </a:t>
            </a:r>
            <a:endParaRPr lang="en-US" sz="2600" dirty="0"/>
          </a:p>
          <a:p>
            <a:pPr lvl="2">
              <a:buClrTx/>
            </a:pPr>
            <a:r>
              <a:rPr lang="en-US" sz="2400" dirty="0"/>
              <a:t>24 GeV protons, mixed field, gammas</a:t>
            </a:r>
          </a:p>
          <a:p>
            <a:pPr lvl="1">
              <a:lnSpc>
                <a:spcPct val="100000"/>
              </a:lnSpc>
              <a:buClrTx/>
            </a:pPr>
            <a:r>
              <a:rPr lang="hr-HR" sz="2600" b="1" u="sng" dirty="0" smtClean="0"/>
              <a:t>2. </a:t>
            </a:r>
            <a:r>
              <a:rPr lang="en-US" sz="2600" b="1" u="sng" dirty="0" smtClean="0"/>
              <a:t>JSI </a:t>
            </a:r>
            <a:r>
              <a:rPr lang="en-US" sz="2600" b="1" u="sng" dirty="0"/>
              <a:t>TRIGA reactor</a:t>
            </a:r>
            <a:r>
              <a:rPr lang="en-US" sz="2600" dirty="0"/>
              <a:t>, Slovenia</a:t>
            </a:r>
          </a:p>
          <a:p>
            <a:pPr lvl="2">
              <a:buClrTx/>
            </a:pPr>
            <a:r>
              <a:rPr lang="en-US" sz="2400" dirty="0"/>
              <a:t>Reactor neutrons, gammas</a:t>
            </a:r>
          </a:p>
          <a:p>
            <a:pPr lvl="1">
              <a:lnSpc>
                <a:spcPct val="100000"/>
              </a:lnSpc>
              <a:buClrTx/>
            </a:pPr>
            <a:r>
              <a:rPr lang="hr-HR" sz="2600" b="1" u="sng" dirty="0" smtClean="0"/>
              <a:t>3. </a:t>
            </a:r>
            <a:r>
              <a:rPr lang="en-US" sz="2600" b="1" u="sng" dirty="0" smtClean="0"/>
              <a:t>KIT </a:t>
            </a:r>
            <a:r>
              <a:rPr lang="en-US" sz="2600" b="1" u="sng" dirty="0"/>
              <a:t>KAZ</a:t>
            </a:r>
            <a:r>
              <a:rPr lang="en-US" sz="2600" dirty="0"/>
              <a:t>, Germany</a:t>
            </a:r>
          </a:p>
          <a:p>
            <a:pPr lvl="2">
              <a:buClrTx/>
            </a:pPr>
            <a:r>
              <a:rPr lang="en-US" sz="2400" dirty="0"/>
              <a:t>Accelerator protons </a:t>
            </a:r>
            <a:r>
              <a:rPr lang="en-US" sz="2400" dirty="0" smtClean="0"/>
              <a:t>(23 </a:t>
            </a:r>
            <a:r>
              <a:rPr lang="en-US" sz="2400" dirty="0" err="1" smtClean="0"/>
              <a:t>MeV</a:t>
            </a:r>
            <a:r>
              <a:rPr lang="en-US" sz="2400" dirty="0" smtClean="0"/>
              <a:t>)</a:t>
            </a:r>
            <a:endParaRPr lang="en-US" sz="2400" dirty="0"/>
          </a:p>
          <a:p>
            <a:pPr lvl="1">
              <a:lnSpc>
                <a:spcPct val="100000"/>
              </a:lnSpc>
              <a:buClrTx/>
            </a:pPr>
            <a:r>
              <a:rPr lang="hr-HR" sz="2600" b="1" u="sng" dirty="0" smtClean="0"/>
              <a:t>4. </a:t>
            </a:r>
            <a:r>
              <a:rPr lang="en-US" sz="2600" b="1" u="sng" dirty="0" err="1" smtClean="0"/>
              <a:t>UCLouvain</a:t>
            </a:r>
            <a:r>
              <a:rPr lang="en-US" sz="2600" b="1" u="sng" dirty="0" smtClean="0"/>
              <a:t> </a:t>
            </a:r>
            <a:r>
              <a:rPr lang="en-US" sz="2600" b="1" u="sng" dirty="0"/>
              <a:t>CRC</a:t>
            </a:r>
            <a:r>
              <a:rPr lang="en-US" sz="2600" dirty="0"/>
              <a:t>, Belgium</a:t>
            </a:r>
          </a:p>
          <a:p>
            <a:pPr lvl="2">
              <a:lnSpc>
                <a:spcPct val="100000"/>
              </a:lnSpc>
              <a:buClrTx/>
            </a:pPr>
            <a:r>
              <a:rPr lang="en-US" sz="2400" dirty="0"/>
              <a:t>Accelerator neutrons (NIF), heavy ions (HIF</a:t>
            </a:r>
            <a:r>
              <a:rPr lang="en-US" sz="2400" dirty="0" smtClean="0"/>
              <a:t>) – SE Studies</a:t>
            </a:r>
            <a:endParaRPr lang="en-US" sz="2400" dirty="0"/>
          </a:p>
          <a:p>
            <a:pPr lvl="1">
              <a:lnSpc>
                <a:spcPct val="100000"/>
              </a:lnSpc>
              <a:buClrTx/>
            </a:pPr>
            <a:r>
              <a:rPr lang="hr-HR" sz="2600" b="1" u="sng" dirty="0" smtClean="0"/>
              <a:t>5. </a:t>
            </a:r>
            <a:r>
              <a:rPr lang="en-US" sz="2600" b="1" u="sng" dirty="0" err="1" smtClean="0"/>
              <a:t>UoB</a:t>
            </a:r>
            <a:r>
              <a:rPr lang="en-US" sz="2600" b="1" u="sng" dirty="0" smtClean="0"/>
              <a:t> </a:t>
            </a:r>
            <a:r>
              <a:rPr lang="en-US" sz="2600" b="1" u="sng" dirty="0"/>
              <a:t>MC40 Cyclotron</a:t>
            </a:r>
            <a:r>
              <a:rPr lang="en-US" sz="2600" dirty="0"/>
              <a:t>, United </a:t>
            </a:r>
            <a:r>
              <a:rPr lang="en-US" sz="2600" dirty="0" smtClean="0"/>
              <a:t>Kingdom </a:t>
            </a:r>
            <a:endParaRPr lang="en-US" sz="2600" b="1" dirty="0">
              <a:solidFill>
                <a:srgbClr val="FF0000"/>
              </a:solidFill>
            </a:endParaRPr>
          </a:p>
          <a:p>
            <a:pPr lvl="2">
              <a:lnSpc>
                <a:spcPct val="100000"/>
              </a:lnSpc>
              <a:buClrTx/>
            </a:pPr>
            <a:r>
              <a:rPr lang="en-US" sz="2400" dirty="0"/>
              <a:t>Accelerator protons </a:t>
            </a:r>
            <a:r>
              <a:rPr lang="en-US" sz="2400" dirty="0" smtClean="0"/>
              <a:t>(27 </a:t>
            </a:r>
            <a:r>
              <a:rPr lang="en-US" sz="2400" dirty="0" err="1" smtClean="0"/>
              <a:t>MeV</a:t>
            </a:r>
            <a:r>
              <a:rPr lang="en-US" sz="2400" dirty="0" smtClean="0"/>
              <a:t>)</a:t>
            </a:r>
            <a:endParaRPr lang="es-ES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434839" y="1"/>
            <a:ext cx="4604211" cy="1077238"/>
          </a:xfrm>
        </p:spPr>
        <p:txBody>
          <a:bodyPr>
            <a:noAutofit/>
          </a:bodyPr>
          <a:lstStyle/>
          <a:p>
            <a:r>
              <a:rPr lang="en-US" sz="3200" u="sng" dirty="0"/>
              <a:t>3. WP11 –Irradiation Test Facilities</a:t>
            </a:r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13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419599" y="1"/>
            <a:ext cx="4619451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.1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CERN - IRRAD</a:t>
            </a:r>
            <a:endParaRPr lang="en-US" sz="3600" dirty="0"/>
          </a:p>
        </p:txBody>
      </p:sp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14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93306" y="1206549"/>
            <a:ext cx="9050697" cy="132343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Clr>
                <a:srgbClr val="E56F40"/>
              </a:buClr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E56F40"/>
                </a:solidFill>
              </a:rPr>
              <a:t>Testing components of the HEP experiments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/>
              <a:t>Beam of </a:t>
            </a:r>
            <a:r>
              <a:rPr lang="en-GB" sz="1600" b="1" dirty="0">
                <a:solidFill>
                  <a:srgbClr val="E56F40"/>
                </a:solidFill>
              </a:rPr>
              <a:t>24 GeV/c </a:t>
            </a:r>
            <a:r>
              <a:rPr lang="en-GB" sz="1600" dirty="0"/>
              <a:t>and size of 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12×12 </a:t>
            </a:r>
            <a:r>
              <a:rPr lang="en-US" sz="1600" b="1" dirty="0">
                <a:solidFill>
                  <a:srgbClr val="E56F40"/>
                </a:solidFill>
              </a:rPr>
              <a:t>mm</a:t>
            </a:r>
            <a:r>
              <a:rPr lang="en-US" sz="1600" b="1" baseline="30000" dirty="0">
                <a:solidFill>
                  <a:srgbClr val="E56F40"/>
                </a:solidFill>
              </a:rPr>
              <a:t>2</a:t>
            </a:r>
            <a:endParaRPr lang="en-GB" sz="1600" b="1" baseline="30000" dirty="0">
              <a:solidFill>
                <a:srgbClr val="E56F4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ym typeface="Calibri"/>
              </a:rPr>
              <a:t>Spills of 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400 </a:t>
            </a:r>
            <a:r>
              <a:rPr lang="en-US" sz="1600" b="1" dirty="0" err="1">
                <a:solidFill>
                  <a:srgbClr val="E56F40"/>
                </a:solidFill>
                <a:sym typeface="Calibri"/>
              </a:rPr>
              <a:t>msec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 </a:t>
            </a:r>
            <a:r>
              <a:rPr lang="en-US" sz="1600" dirty="0">
                <a:sym typeface="Calibri"/>
              </a:rPr>
              <a:t>every 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~10 sec</a:t>
            </a:r>
          </a:p>
          <a:p>
            <a:endParaRPr lang="en-US" sz="1600" dirty="0" smtClean="0">
              <a:sym typeface="Calibri"/>
            </a:endParaRPr>
          </a:p>
          <a:p>
            <a:endParaRPr lang="en-US" sz="1600" dirty="0"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ym typeface="Calibri"/>
              </a:rPr>
              <a:t>Fluence of 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1×10</a:t>
            </a:r>
            <a:r>
              <a:rPr lang="en-US" sz="1600" b="1" baseline="30000" dirty="0">
                <a:solidFill>
                  <a:srgbClr val="E56F40"/>
                </a:solidFill>
                <a:sym typeface="Calibri"/>
              </a:rPr>
              <a:t>16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 </a:t>
            </a:r>
            <a:r>
              <a:rPr lang="en-GB" sz="1600" b="1" dirty="0">
                <a:solidFill>
                  <a:srgbClr val="E56F40"/>
                </a:solidFill>
              </a:rPr>
              <a:t>p/cm</a:t>
            </a:r>
            <a:r>
              <a:rPr lang="en-US" sz="1600" b="1" baseline="30000" dirty="0">
                <a:solidFill>
                  <a:srgbClr val="E56F40"/>
                </a:solidFill>
              </a:rPr>
              <a:t>2</a:t>
            </a:r>
            <a:r>
              <a:rPr lang="en-GB" sz="1600" b="1" dirty="0">
                <a:solidFill>
                  <a:srgbClr val="E56F40"/>
                </a:solidFill>
              </a:rPr>
              <a:t> in 14 days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 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ym typeface="Calibri"/>
              </a:rPr>
              <a:t>Scanning also in </a:t>
            </a:r>
            <a:r>
              <a:rPr lang="en-US" sz="1600" dirty="0" smtClean="0">
                <a:sym typeface="Calibri"/>
              </a:rPr>
              <a:t>dimensions </a:t>
            </a:r>
            <a:r>
              <a:rPr lang="en-US" sz="1600" dirty="0">
                <a:sym typeface="Calibri"/>
              </a:rPr>
              <a:t>of </a:t>
            </a:r>
            <a:r>
              <a:rPr lang="en-US" sz="1600" dirty="0" smtClean="0">
                <a:sym typeface="Calibri"/>
              </a:rPr>
              <a:t>10×10 cm</a:t>
            </a:r>
            <a:r>
              <a:rPr lang="en-US" sz="1600" baseline="30000" dirty="0" smtClean="0"/>
              <a:t>2</a:t>
            </a:r>
            <a:r>
              <a:rPr lang="en-US" sz="1600" dirty="0" smtClean="0">
                <a:sym typeface="Calibri"/>
              </a:rPr>
              <a:t>    </a:t>
            </a:r>
            <a:endParaRPr lang="en-US" sz="1600" dirty="0">
              <a:sym typeface="Calibri"/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ym typeface="Calibri"/>
              </a:rPr>
              <a:t>Low temperature irradiation (</a:t>
            </a:r>
            <a:r>
              <a:rPr lang="fr-CH" sz="1600" dirty="0">
                <a:sym typeface="Calibri"/>
              </a:rPr>
              <a:t>-25°C</a:t>
            </a:r>
            <a:r>
              <a:rPr lang="en-US" sz="1600" dirty="0">
                <a:sym typeface="Calibri"/>
              </a:rPr>
              <a:t>)</a:t>
            </a:r>
          </a:p>
        </p:txBody>
      </p:sp>
      <p:pic>
        <p:nvPicPr>
          <p:cNvPr id="9" name="Shape 129"/>
          <p:cNvPicPr preferRelativeResize="0"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6752"/>
            <a:ext cx="9144003" cy="439373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30"/>
          <p:cNvSpPr/>
          <p:nvPr/>
        </p:nvSpPr>
        <p:spPr>
          <a:xfrm rot="10142935">
            <a:off x="7893157" y="3871640"/>
            <a:ext cx="1008999" cy="413262"/>
          </a:xfrm>
          <a:prstGeom prst="rightArrow">
            <a:avLst>
              <a:gd name="adj1" fmla="val 67751"/>
              <a:gd name="adj2" fmla="val 56930"/>
            </a:avLst>
          </a:prstGeom>
          <a:solidFill>
            <a:srgbClr val="FF0000"/>
          </a:solidFill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 rot="20921491">
            <a:off x="7996562" y="3830199"/>
            <a:ext cx="10373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Calibri" panose="020F0502020204030204" pitchFamily="34" charset="0"/>
              </a:rPr>
              <a:t>BEAM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19171" y="4593592"/>
            <a:ext cx="7234154" cy="1623136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hape 138"/>
          <p:cNvSpPr/>
          <p:nvPr/>
        </p:nvSpPr>
        <p:spPr>
          <a:xfrm rot="20784320">
            <a:off x="5118300" y="5054308"/>
            <a:ext cx="509162" cy="295149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18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30m</a:t>
            </a:r>
            <a:endParaRPr lang="en-US" sz="1800" b="1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298155" y="2096183"/>
            <a:ext cx="2184815" cy="1991368"/>
            <a:chOff x="3681305" y="1989058"/>
            <a:chExt cx="2069535" cy="1857807"/>
          </a:xfrm>
        </p:grpSpPr>
        <p:sp>
          <p:nvSpPr>
            <p:cNvPr id="18" name="Rectangle 17"/>
            <p:cNvSpPr/>
            <p:nvPr/>
          </p:nvSpPr>
          <p:spPr bwMode="auto">
            <a:xfrm>
              <a:off x="3858148" y="1989058"/>
              <a:ext cx="1822158" cy="24747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E56F4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1" i="0" u="none" strike="noStrike" cap="none" normalizeH="0" baseline="0" dirty="0" smtClean="0">
                  <a:ln>
                    <a:noFill/>
                  </a:ln>
                  <a:solidFill>
                    <a:srgbClr val="E56F40"/>
                  </a:solidFill>
                  <a:effectLst/>
                </a:rPr>
                <a:t>Shuttle System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2207" t="7588" r="26030" b="2436"/>
            <a:stretch/>
          </p:blipFill>
          <p:spPr>
            <a:xfrm>
              <a:off x="3681305" y="2150997"/>
              <a:ext cx="2069535" cy="1695868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softEdge rad="112500"/>
            </a:effectLst>
          </p:spPr>
        </p:pic>
      </p:grpSp>
      <p:grpSp>
        <p:nvGrpSpPr>
          <p:cNvPr id="20" name="Group 19"/>
          <p:cNvGrpSpPr/>
          <p:nvPr/>
        </p:nvGrpSpPr>
        <p:grpSpPr>
          <a:xfrm>
            <a:off x="541556" y="2116513"/>
            <a:ext cx="1475993" cy="2881189"/>
            <a:chOff x="1469514" y="2948276"/>
            <a:chExt cx="2249692" cy="3907113"/>
          </a:xfrm>
        </p:grpSpPr>
        <p:sp>
          <p:nvSpPr>
            <p:cNvPr id="21" name="Rectangle 20"/>
            <p:cNvSpPr/>
            <p:nvPr/>
          </p:nvSpPr>
          <p:spPr bwMode="auto">
            <a:xfrm>
              <a:off x="1507840" y="2948276"/>
              <a:ext cx="2126231" cy="763119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E56F4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1" i="0" u="none" strike="noStrike" cap="none" normalizeH="0" baseline="0" dirty="0" smtClean="0">
                  <a:ln>
                    <a:noFill/>
                  </a:ln>
                  <a:solidFill>
                    <a:srgbClr val="E56F40"/>
                  </a:solidFill>
                  <a:effectLst/>
                </a:rPr>
                <a:t>Cryostat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1" i="0" u="none" strike="noStrike" cap="none" normalizeH="0" dirty="0" smtClean="0">
                  <a:ln>
                    <a:noFill/>
                  </a:ln>
                  <a:solidFill>
                    <a:srgbClr val="E56F40"/>
                  </a:solidFill>
                  <a:effectLst/>
                </a:rPr>
                <a:t> with </a:t>
              </a:r>
              <a:r>
                <a:rPr lang="en-GB" b="1" dirty="0" err="1" smtClean="0">
                  <a:solidFill>
                    <a:srgbClr val="E56F40"/>
                  </a:solidFill>
                </a:rPr>
                <a:t>LHe</a:t>
              </a:r>
              <a:r>
                <a:rPr kumimoji="0" lang="en-GB" b="1" i="0" u="none" strike="noStrike" cap="none" normalizeH="0" dirty="0" smtClean="0">
                  <a:ln>
                    <a:noFill/>
                  </a:ln>
                  <a:solidFill>
                    <a:srgbClr val="E56F40"/>
                  </a:solidFill>
                  <a:effectLst/>
                </a:rPr>
                <a:t> 1.9K</a:t>
              </a: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7524" t="1631" r="3622" b="2181"/>
            <a:stretch/>
          </p:blipFill>
          <p:spPr>
            <a:xfrm>
              <a:off x="1469514" y="3636486"/>
              <a:ext cx="2249692" cy="321890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3" name="Rectangle 22"/>
          <p:cNvSpPr/>
          <p:nvPr/>
        </p:nvSpPr>
        <p:spPr bwMode="auto">
          <a:xfrm>
            <a:off x="6979739" y="4302369"/>
            <a:ext cx="1673289" cy="29122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E56F4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E56F40"/>
                </a:solidFill>
              </a:rPr>
              <a:t>IRRAD Tables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54721" y="4532268"/>
            <a:ext cx="1958784" cy="1945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5" name="Group 24"/>
          <p:cNvGrpSpPr/>
          <p:nvPr/>
        </p:nvGrpSpPr>
        <p:grpSpPr>
          <a:xfrm>
            <a:off x="3393075" y="3105755"/>
            <a:ext cx="1782133" cy="1131599"/>
            <a:chOff x="1026498" y="4243807"/>
            <a:chExt cx="1501368" cy="1009035"/>
          </a:xfrm>
        </p:grpSpPr>
        <p:sp>
          <p:nvSpPr>
            <p:cNvPr id="26" name="Rectangle 25"/>
            <p:cNvSpPr/>
            <p:nvPr/>
          </p:nvSpPr>
          <p:spPr bwMode="auto">
            <a:xfrm>
              <a:off x="1135034" y="4243807"/>
              <a:ext cx="1300545" cy="22024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E56F4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dirty="0" smtClean="0">
                  <a:solidFill>
                    <a:srgbClr val="E56F40"/>
                  </a:solidFill>
                </a:rPr>
                <a:t>Fixed-BPM</a:t>
              </a:r>
              <a:endParaRPr lang="en-GB" b="1" dirty="0">
                <a:solidFill>
                  <a:srgbClr val="E56F40"/>
                </a:solidFill>
              </a:endParaRPr>
            </a:p>
          </p:txBody>
        </p:sp>
        <p:pic>
          <p:nvPicPr>
            <p:cNvPr id="27" name="Shape 57"/>
            <p:cNvPicPr>
              <a:picLocks noChangeAspect="1"/>
            </p:cNvPicPr>
            <p:nvPr/>
          </p:nvPicPr>
          <p:blipFill rotWithShape="1">
            <a:blip r:embed="rId6" cstate="print"/>
            <a:srcRect l="23042" t="28749" r="2100" b="29893"/>
            <a:stretch/>
          </p:blipFill>
          <p:spPr>
            <a:xfrm>
              <a:off x="1026498" y="4423355"/>
              <a:ext cx="1501368" cy="829487"/>
            </a:xfrm>
            <a:prstGeom prst="rect">
              <a:avLst/>
            </a:prstGeom>
            <a:ln>
              <a:solidFill>
                <a:srgbClr val="E56F40"/>
              </a:solidFill>
            </a:ln>
            <a:effectLst>
              <a:softEdge rad="112500"/>
            </a:effectLst>
          </p:spPr>
        </p:pic>
      </p:grpSp>
      <p:grpSp>
        <p:nvGrpSpPr>
          <p:cNvPr id="28" name="Group 147"/>
          <p:cNvGrpSpPr>
            <a:grpSpLocks/>
          </p:cNvGrpSpPr>
          <p:nvPr/>
        </p:nvGrpSpPr>
        <p:grpSpPr bwMode="auto">
          <a:xfrm rot="16380421">
            <a:off x="9277025" y="3715619"/>
            <a:ext cx="113416" cy="281784"/>
            <a:chOff x="2857488" y="2790023"/>
            <a:chExt cx="113417" cy="281787"/>
          </a:xfrm>
          <a:solidFill>
            <a:schemeClr val="accent5"/>
          </a:solidFill>
        </p:grpSpPr>
        <p:sp>
          <p:nvSpPr>
            <p:cNvPr id="29" name="Oval 28"/>
            <p:cNvSpPr/>
            <p:nvPr/>
          </p:nvSpPr>
          <p:spPr>
            <a:xfrm>
              <a:off x="2857488" y="3000371"/>
              <a:ext cx="71437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2857488" y="2867020"/>
              <a:ext cx="71437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2891910" y="2790023"/>
              <a:ext cx="71439" cy="7143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2899466" y="2933841"/>
              <a:ext cx="71439" cy="7143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5264331" y="4763982"/>
            <a:ext cx="1543755" cy="247000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FF0000"/>
                </a:solidFill>
              </a:rPr>
              <a:t>Detectors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3633782" y="4992232"/>
            <a:ext cx="1543755" cy="247000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err="1" smtClean="0">
                <a:solidFill>
                  <a:srgbClr val="FF0000"/>
                </a:solidFill>
              </a:rPr>
              <a:t>Electonics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41556" y="5590839"/>
            <a:ext cx="1543755" cy="247000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FF0000"/>
                </a:solidFill>
              </a:rPr>
              <a:t>Calorimetry samples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03681 0.23032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274" y="1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419599" y="1"/>
            <a:ext cx="4619451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.1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CERN - IRRAD</a:t>
            </a:r>
            <a:endParaRPr lang="en-US" sz="3600" dirty="0"/>
          </a:p>
        </p:txBody>
      </p:sp>
      <p:graphicFrame>
        <p:nvGraphicFramePr>
          <p:cNvPr id="7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97080531"/>
              </p:ext>
            </p:extLst>
          </p:nvPr>
        </p:nvGraphicFramePr>
        <p:xfrm>
          <a:off x="1339176" y="4547923"/>
          <a:ext cx="6395123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8770"/>
                <a:gridCol w="1560237"/>
                <a:gridCol w="1140535"/>
                <a:gridCol w="1365695"/>
                <a:gridCol w="109988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CERN </a:t>
                      </a:r>
                    </a:p>
                    <a:p>
                      <a:pPr algn="ctr"/>
                      <a:r>
                        <a:rPr lang="es-ES" sz="1800" dirty="0" smtClean="0"/>
                        <a:t>IRRAD</a:t>
                      </a:r>
                      <a:endParaRPr lang="en-US" sz="1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User</a:t>
                      </a:r>
                      <a:r>
                        <a:rPr lang="es-ES" sz="1800" dirty="0" smtClean="0"/>
                        <a:t> </a:t>
                      </a:r>
                      <a:r>
                        <a:rPr lang="es-ES" sz="1800" dirty="0" err="1" smtClean="0"/>
                        <a:t>Projects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Total</a:t>
                      </a:r>
                      <a:r>
                        <a:rPr lang="es-ES" sz="1800" baseline="0" dirty="0" smtClean="0"/>
                        <a:t> </a:t>
                      </a:r>
                      <a:r>
                        <a:rPr lang="es-ES" sz="1800" baseline="0" dirty="0" err="1" smtClean="0"/>
                        <a:t>users</a:t>
                      </a:r>
                      <a:endParaRPr lang="en-US" sz="18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TA </a:t>
                      </a:r>
                      <a:r>
                        <a:rPr lang="es-ES" sz="1800" dirty="0" err="1" smtClean="0"/>
                        <a:t>units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Submissions</a:t>
                      </a:r>
                      <a:r>
                        <a:rPr lang="es-ES" sz="1800" dirty="0" smtClean="0"/>
                        <a:t> 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Selected</a:t>
                      </a:r>
                      <a:endParaRPr lang="en-US" sz="1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</a:t>
                      </a:r>
                      <a:r>
                        <a:rPr lang="hr-HR" sz="1800" b="1" dirty="0" smtClean="0"/>
                        <a:t>32</a:t>
                      </a:r>
                      <a:endParaRPr 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14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14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58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3710</a:t>
                      </a:r>
                      <a:endParaRPr lang="es-ES" sz="1800" dirty="0" smtClean="0"/>
                    </a:p>
                    <a:p>
                      <a:pPr algn="ctr"/>
                      <a:r>
                        <a:rPr lang="es-ES" sz="1800" dirty="0" smtClean="0"/>
                        <a:t>(</a:t>
                      </a:r>
                      <a:r>
                        <a:rPr lang="hr-HR" sz="1800" dirty="0" smtClean="0"/>
                        <a:t>92</a:t>
                      </a:r>
                      <a:r>
                        <a:rPr lang="es-ES" sz="1800" dirty="0" smtClean="0"/>
                        <a:t>%)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</a:t>
                      </a:r>
                      <a:r>
                        <a:rPr lang="hr-HR" sz="1800" b="1" dirty="0" smtClean="0"/>
                        <a:t>48</a:t>
                      </a:r>
                      <a:endParaRPr lang="en-US" sz="18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30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60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4032</a:t>
                      </a:r>
                      <a:endParaRPr 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15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4038600" y="1105229"/>
          <a:ext cx="4762500" cy="3352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791450" y="1447800"/>
            <a:ext cx="1284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USERS from</a:t>
            </a:r>
          </a:p>
          <a:p>
            <a:r>
              <a:rPr lang="hr-HR" dirty="0" smtClean="0"/>
              <a:t>8 countries</a:t>
            </a:r>
            <a:endParaRPr lang="hr-HR" dirty="0"/>
          </a:p>
        </p:txBody>
      </p:sp>
      <p:sp>
        <p:nvSpPr>
          <p:cNvPr id="10" name="Rectangle 9"/>
          <p:cNvSpPr/>
          <p:nvPr/>
        </p:nvSpPr>
        <p:spPr>
          <a:xfrm>
            <a:off x="228600" y="120803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hr-HR" sz="2400" dirty="0" smtClean="0"/>
              <a:t> </a:t>
            </a:r>
            <a:r>
              <a:rPr lang="en-GB" sz="2400" dirty="0" smtClean="0"/>
              <a:t>Number of </a:t>
            </a:r>
            <a:r>
              <a:rPr lang="en-GB" sz="2400" b="1" dirty="0" smtClean="0">
                <a:solidFill>
                  <a:srgbClr val="E56F40"/>
                </a:solidFill>
              </a:rPr>
              <a:t>delivered units already close to proposal value </a:t>
            </a:r>
            <a:endParaRPr lang="en-GB" sz="2400" dirty="0" smtClean="0"/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hr-HR" sz="2400" dirty="0" smtClean="0"/>
              <a:t> </a:t>
            </a:r>
            <a:r>
              <a:rPr lang="en-GB" sz="2400" dirty="0" smtClean="0"/>
              <a:t>Number of </a:t>
            </a:r>
            <a:r>
              <a:rPr lang="en-GB" sz="2400" b="1" dirty="0" smtClean="0">
                <a:solidFill>
                  <a:srgbClr val="E56F40"/>
                </a:solidFill>
              </a:rPr>
              <a:t>users higher than anticipated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hr-HR" sz="2400" dirty="0" smtClean="0"/>
              <a:t> </a:t>
            </a:r>
            <a:r>
              <a:rPr lang="en-GB" sz="2400" dirty="0" smtClean="0"/>
              <a:t>Number of </a:t>
            </a:r>
            <a:r>
              <a:rPr lang="en-GB" sz="2400" b="1" dirty="0" smtClean="0">
                <a:solidFill>
                  <a:srgbClr val="E56F40"/>
                </a:solidFill>
              </a:rPr>
              <a:t>projects is less than anticipated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hr-HR" sz="2400" b="1" dirty="0" smtClean="0">
                <a:solidFill>
                  <a:srgbClr val="E56F40"/>
                </a:solidFill>
              </a:rPr>
              <a:t> </a:t>
            </a:r>
            <a:r>
              <a:rPr lang="en-GB" sz="2400" b="1" dirty="0" smtClean="0">
                <a:solidFill>
                  <a:srgbClr val="E56F40"/>
                </a:solidFill>
              </a:rPr>
              <a:t>Funds still available for this year </a:t>
            </a:r>
            <a:r>
              <a:rPr lang="en-GB" sz="2400" dirty="0" smtClean="0"/>
              <a:t>(last year of operation before LS2)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16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7" name="5 Título"/>
          <p:cNvSpPr>
            <a:spLocks noGrp="1"/>
          </p:cNvSpPr>
          <p:nvPr>
            <p:ph type="title"/>
          </p:nvPr>
        </p:nvSpPr>
        <p:spPr>
          <a:xfrm>
            <a:off x="4419599" y="1"/>
            <a:ext cx="4619451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.1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CERN – GIF++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011"/>
          <a:stretch/>
        </p:blipFill>
        <p:spPr>
          <a:xfrm>
            <a:off x="219048" y="1170530"/>
            <a:ext cx="8820003" cy="51858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0" y="1333500"/>
            <a:ext cx="275517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hr-HR" sz="2800" dirty="0" smtClean="0"/>
              <a:t>GIF++ Aerial View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17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7" name="5 Título"/>
          <p:cNvSpPr>
            <a:spLocks noGrp="1"/>
          </p:cNvSpPr>
          <p:nvPr>
            <p:ph type="title"/>
          </p:nvPr>
        </p:nvSpPr>
        <p:spPr>
          <a:xfrm>
            <a:off x="4419599" y="1"/>
            <a:ext cx="4619451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.1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CERN – GIF++</a:t>
            </a: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44" y="2230114"/>
            <a:ext cx="7343717" cy="412623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38542" y="1103652"/>
            <a:ext cx="8891227" cy="112646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85750" lvl="2" indent="-285750" algn="l" eaLnBrk="1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n-GB" sz="1400" dirty="0">
                <a:solidFill>
                  <a:srgbClr val="E56F40"/>
                </a:solidFill>
                <a:latin typeface="+mn-lt"/>
              </a:rPr>
              <a:t>Typically for muon systems of HEP experiments</a:t>
            </a:r>
          </a:p>
          <a:p>
            <a:pPr marL="285750" lvl="2" indent="-285750" algn="l" eaLnBrk="1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n-GB" sz="1400" dirty="0" err="1">
                <a:solidFill>
                  <a:srgbClr val="E56F40"/>
                </a:solidFill>
                <a:latin typeface="+mn-lt"/>
              </a:rPr>
              <a:t>E</a:t>
            </a:r>
            <a:r>
              <a:rPr lang="en-GB" sz="1400" baseline="-25000" dirty="0" err="1">
                <a:solidFill>
                  <a:srgbClr val="E56F40"/>
                </a:solidFill>
                <a:latin typeface="+mn-lt"/>
              </a:rPr>
              <a:t>g</a:t>
            </a:r>
            <a:r>
              <a:rPr lang="en-GB" sz="1400" dirty="0">
                <a:solidFill>
                  <a:srgbClr val="E56F40"/>
                </a:solidFill>
                <a:latin typeface="+mn-lt"/>
              </a:rPr>
              <a:t> = 0.66 MeV</a:t>
            </a:r>
            <a:r>
              <a:rPr lang="en-GB" sz="1400" b="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; max. dose-rate </a:t>
            </a:r>
            <a:r>
              <a:rPr lang="en-GB" sz="1400" dirty="0">
                <a:solidFill>
                  <a:srgbClr val="E56F40"/>
                </a:solidFill>
                <a:latin typeface="+mn-lt"/>
              </a:rPr>
              <a:t>~0.5 Gy/h </a:t>
            </a:r>
            <a:r>
              <a:rPr lang="en-GB" sz="1400" b="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@ 1m from source (±37º angle</a:t>
            </a: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) </a:t>
            </a: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and </a:t>
            </a:r>
            <a:r>
              <a:rPr lang="en-GB" sz="1400" dirty="0">
                <a:solidFill>
                  <a:srgbClr val="E56F40"/>
                </a:solidFill>
                <a:latin typeface="+mn-lt"/>
              </a:rPr>
              <a:t>2.5 Gy/h </a:t>
            </a:r>
            <a:r>
              <a:rPr lang="en-GB" sz="1400" b="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@ glass contact </a:t>
            </a:r>
          </a:p>
          <a:p>
            <a:pPr marL="285750" lvl="2" indent="-285750" algn="l" eaLnBrk="1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Several </a:t>
            </a:r>
            <a:r>
              <a:rPr lang="en-GB" sz="1400" dirty="0">
                <a:solidFill>
                  <a:srgbClr val="E56F40"/>
                </a:solidFill>
                <a:latin typeface="+mn-lt"/>
              </a:rPr>
              <a:t>attenuation factors </a:t>
            </a: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available (up to ~50’000)</a:t>
            </a:r>
            <a:endParaRPr lang="en-GB" sz="1400" b="0" baseline="30000" dirty="0">
              <a:solidFill>
                <a:schemeClr val="tx1"/>
              </a:solidFill>
              <a:latin typeface="Calibri" pitchFamily="34" charset="0"/>
            </a:endParaRPr>
          </a:p>
          <a:p>
            <a:pPr marL="285750" lvl="2" indent="-285750" algn="l" eaLnBrk="1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n-GB" sz="1400" dirty="0" smtClean="0">
                <a:solidFill>
                  <a:srgbClr val="E56F40"/>
                </a:solidFill>
                <a:latin typeface="+mn-lt"/>
                <a:sym typeface="Symbol" panose="05050102010706020507" pitchFamily="18" charset="2"/>
              </a:rPr>
              <a:t></a:t>
            </a:r>
            <a:r>
              <a:rPr lang="en-GB" sz="1400" dirty="0" smtClean="0">
                <a:solidFill>
                  <a:srgbClr val="E56F40"/>
                </a:solidFill>
                <a:latin typeface="+mn-lt"/>
              </a:rPr>
              <a:t>-</a:t>
            </a:r>
            <a:r>
              <a:rPr lang="en-GB" sz="1400" dirty="0">
                <a:solidFill>
                  <a:srgbClr val="E56F40"/>
                </a:solidFill>
                <a:latin typeface="+mn-lt"/>
              </a:rPr>
              <a:t>beam</a:t>
            </a: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from T2 on H4 beam-line (100 </a:t>
            </a:r>
            <a:r>
              <a:rPr lang="en-GB" sz="1400" b="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GeV; </a:t>
            </a: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~10</a:t>
            </a:r>
            <a:r>
              <a:rPr lang="en-GB" sz="1400" b="0" baseline="300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/spill</a:t>
            </a:r>
            <a:r>
              <a:rPr lang="en-GB" sz="1400" b="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)</a:t>
            </a:r>
            <a:endParaRPr lang="en-GB" sz="1400" b="0" dirty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447" y="1876230"/>
            <a:ext cx="1981760" cy="3413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0787" y="1824803"/>
            <a:ext cx="1551972" cy="35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98298669"/>
              </p:ext>
            </p:extLst>
          </p:nvPr>
        </p:nvGraphicFramePr>
        <p:xfrm>
          <a:off x="1378399" y="4578179"/>
          <a:ext cx="62035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401"/>
                <a:gridCol w="1493036"/>
                <a:gridCol w="1106360"/>
                <a:gridCol w="1324774"/>
                <a:gridCol w="1066929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CERN </a:t>
                      </a:r>
                    </a:p>
                    <a:p>
                      <a:pPr algn="ctr"/>
                      <a:r>
                        <a:rPr lang="es-ES" sz="1800" dirty="0" smtClean="0"/>
                        <a:t>GIF++</a:t>
                      </a:r>
                      <a:endParaRPr lang="en-US" sz="1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User</a:t>
                      </a:r>
                      <a:r>
                        <a:rPr lang="es-ES" sz="1800" dirty="0" smtClean="0"/>
                        <a:t> </a:t>
                      </a:r>
                      <a:r>
                        <a:rPr lang="es-ES" sz="1800" dirty="0" err="1" smtClean="0"/>
                        <a:t>Projects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Total</a:t>
                      </a:r>
                      <a:r>
                        <a:rPr lang="es-ES" sz="1800" baseline="0" dirty="0" smtClean="0"/>
                        <a:t> </a:t>
                      </a:r>
                      <a:r>
                        <a:rPr lang="es-ES" sz="1800" baseline="0" dirty="0" err="1" smtClean="0"/>
                        <a:t>users</a:t>
                      </a:r>
                      <a:endParaRPr lang="en-US" sz="18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TA </a:t>
                      </a:r>
                      <a:r>
                        <a:rPr lang="es-ES" sz="1800" dirty="0" err="1" smtClean="0"/>
                        <a:t>units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Submissions</a:t>
                      </a:r>
                      <a:r>
                        <a:rPr lang="es-ES" sz="1800" dirty="0" smtClean="0"/>
                        <a:t> 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Selected</a:t>
                      </a:r>
                      <a:endParaRPr lang="en-US" sz="1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</a:t>
                      </a:r>
                      <a:r>
                        <a:rPr lang="hr-HR" sz="1800" b="1" dirty="0" smtClean="0"/>
                        <a:t>36</a:t>
                      </a:r>
                      <a:endParaRPr 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13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13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99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4140</a:t>
                      </a:r>
                      <a:endParaRPr lang="es-ES" sz="1800" dirty="0" smtClean="0"/>
                    </a:p>
                    <a:p>
                      <a:pPr algn="ctr"/>
                      <a:r>
                        <a:rPr lang="es-ES" sz="1800" dirty="0" smtClean="0"/>
                        <a:t>(</a:t>
                      </a:r>
                      <a:r>
                        <a:rPr lang="hr-HR" sz="1800" dirty="0" smtClean="0"/>
                        <a:t>103</a:t>
                      </a:r>
                      <a:r>
                        <a:rPr lang="es-ES" sz="1800" dirty="0" smtClean="0"/>
                        <a:t>%)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M1-M48</a:t>
                      </a:r>
                      <a:endParaRPr lang="en-US" sz="18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20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50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4032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18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7" name="5 Título"/>
          <p:cNvSpPr>
            <a:spLocks noGrp="1"/>
          </p:cNvSpPr>
          <p:nvPr>
            <p:ph type="title"/>
          </p:nvPr>
        </p:nvSpPr>
        <p:spPr>
          <a:xfrm>
            <a:off x="4419599" y="1"/>
            <a:ext cx="4619451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.1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CERN – GIF++</a:t>
            </a:r>
            <a:endParaRPr lang="en-US" sz="36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4648200" y="1153829"/>
          <a:ext cx="4057650" cy="3437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734300" y="3829050"/>
            <a:ext cx="1284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USERS from</a:t>
            </a:r>
          </a:p>
          <a:p>
            <a:r>
              <a:rPr lang="hr-HR" dirty="0" smtClean="0"/>
              <a:t>8 countries</a:t>
            </a:r>
            <a:endParaRPr lang="hr-HR" dirty="0"/>
          </a:p>
        </p:txBody>
      </p:sp>
      <p:sp>
        <p:nvSpPr>
          <p:cNvPr id="10" name="Rectangle 9"/>
          <p:cNvSpPr/>
          <p:nvPr/>
        </p:nvSpPr>
        <p:spPr>
          <a:xfrm>
            <a:off x="266700" y="1188988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hr-HR" sz="2400" dirty="0" smtClean="0"/>
              <a:t> </a:t>
            </a:r>
            <a:r>
              <a:rPr lang="en-GB" sz="2400" dirty="0" smtClean="0"/>
              <a:t>Number of </a:t>
            </a:r>
            <a:r>
              <a:rPr lang="en-GB" sz="2400" b="1" dirty="0" smtClean="0">
                <a:solidFill>
                  <a:srgbClr val="E56F40"/>
                </a:solidFill>
              </a:rPr>
              <a:t>delivered units already passed proposal value</a:t>
            </a:r>
            <a:r>
              <a:rPr lang="en-GB" sz="2400" dirty="0" smtClean="0"/>
              <a:t> 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hr-HR" sz="2400" dirty="0" smtClean="0"/>
              <a:t> </a:t>
            </a:r>
            <a:r>
              <a:rPr lang="en-GB" sz="2400" dirty="0" smtClean="0"/>
              <a:t>Number of </a:t>
            </a:r>
            <a:r>
              <a:rPr lang="en-GB" sz="2400" b="1" dirty="0" smtClean="0">
                <a:solidFill>
                  <a:srgbClr val="E56F40"/>
                </a:solidFill>
              </a:rPr>
              <a:t>users higher than anticipated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hr-HR" sz="2400" dirty="0" smtClean="0"/>
              <a:t> </a:t>
            </a:r>
            <a:r>
              <a:rPr lang="en-GB" sz="2400" dirty="0" smtClean="0"/>
              <a:t>Number of </a:t>
            </a:r>
            <a:r>
              <a:rPr lang="en-GB" sz="2400" b="1" dirty="0" smtClean="0">
                <a:solidFill>
                  <a:srgbClr val="E56F40"/>
                </a:solidFill>
              </a:rPr>
              <a:t>projects is less than anticipated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hr-HR" sz="2400" b="1" dirty="0" smtClean="0">
                <a:solidFill>
                  <a:srgbClr val="E56F40"/>
                </a:solidFill>
              </a:rPr>
              <a:t> </a:t>
            </a:r>
            <a:r>
              <a:rPr lang="en-GB" sz="2400" b="1" dirty="0" smtClean="0">
                <a:solidFill>
                  <a:srgbClr val="E56F40"/>
                </a:solidFill>
              </a:rPr>
              <a:t>Some funds are still available for this year</a:t>
            </a:r>
            <a:endParaRPr lang="en-GB" sz="2400" b="1" dirty="0">
              <a:solidFill>
                <a:srgbClr val="E56F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33031"/>
            <a:ext cx="8907086" cy="5053469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tx1"/>
              </a:buClr>
              <a:buNone/>
            </a:pPr>
            <a:r>
              <a:rPr lang="hr-HR" sz="4000" b="1" dirty="0" smtClean="0"/>
              <a:t>Conclusions on TA to IRRAD and GIF++</a:t>
            </a:r>
            <a:r>
              <a:rPr lang="en-GB" dirty="0" smtClean="0"/>
              <a:t>  </a:t>
            </a:r>
            <a:endParaRPr lang="hr-HR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hr-HR" dirty="0" smtClean="0"/>
          </a:p>
          <a:p>
            <a:pPr>
              <a:buClr>
                <a:schemeClr val="tx1"/>
              </a:buClr>
            </a:pPr>
            <a:r>
              <a:rPr lang="en-GB" sz="3800" dirty="0" smtClean="0"/>
              <a:t>TA </a:t>
            </a:r>
            <a:r>
              <a:rPr lang="en-GB" sz="3800" dirty="0"/>
              <a:t>program and financing </a:t>
            </a:r>
            <a:r>
              <a:rPr lang="en-GB" sz="3800" dirty="0" smtClean="0"/>
              <a:t> </a:t>
            </a:r>
            <a:r>
              <a:rPr lang="en-GB" sz="3800" dirty="0"/>
              <a:t>continue as planned in </a:t>
            </a:r>
            <a:r>
              <a:rPr lang="en-GB" sz="3800" dirty="0" smtClean="0"/>
              <a:t>2018</a:t>
            </a:r>
            <a:endParaRPr lang="en-GB" sz="3800" dirty="0"/>
          </a:p>
          <a:p>
            <a:pPr lvl="1">
              <a:buClr>
                <a:schemeClr val="tx1"/>
              </a:buClr>
            </a:pPr>
            <a:r>
              <a:rPr lang="en-GB" sz="3800" dirty="0"/>
              <a:t>Deliverable </a:t>
            </a:r>
            <a:r>
              <a:rPr lang="hr-HR" sz="3800" dirty="0" smtClean="0"/>
              <a:t>will</a:t>
            </a:r>
            <a:r>
              <a:rPr lang="en-GB" sz="3800" dirty="0" smtClean="0"/>
              <a:t> </a:t>
            </a:r>
            <a:r>
              <a:rPr lang="en-GB" sz="3800" dirty="0"/>
              <a:t>be reached in </a:t>
            </a:r>
            <a:r>
              <a:rPr lang="en-GB" sz="3800" dirty="0" smtClean="0"/>
              <a:t>2018</a:t>
            </a:r>
            <a:r>
              <a:rPr lang="en-GB" sz="3800" dirty="0"/>
              <a:t/>
            </a:r>
            <a:br>
              <a:rPr lang="en-GB" sz="3800" dirty="0"/>
            </a:br>
            <a:endParaRPr lang="en-GB" sz="3800" dirty="0"/>
          </a:p>
          <a:p>
            <a:pPr>
              <a:buClr>
                <a:schemeClr val="tx1"/>
              </a:buClr>
            </a:pPr>
            <a:r>
              <a:rPr lang="hr-HR" sz="3800" dirty="0" smtClean="0"/>
              <a:t>N</a:t>
            </a:r>
            <a:r>
              <a:rPr lang="en-GB" sz="3800" dirty="0" smtClean="0"/>
              <a:t>o </a:t>
            </a:r>
            <a:r>
              <a:rPr lang="en-GB" sz="3800" dirty="0"/>
              <a:t>more beams from </a:t>
            </a:r>
            <a:r>
              <a:rPr lang="hr-HR" sz="3800" dirty="0" smtClean="0"/>
              <a:t>the </a:t>
            </a:r>
            <a:r>
              <a:rPr lang="en-GB" sz="3800" dirty="0" smtClean="0"/>
              <a:t>end </a:t>
            </a:r>
            <a:r>
              <a:rPr lang="hr-HR" sz="3800" dirty="0" smtClean="0"/>
              <a:t>of </a:t>
            </a:r>
            <a:r>
              <a:rPr lang="en-GB" sz="3800" dirty="0" smtClean="0"/>
              <a:t>2018 </a:t>
            </a:r>
            <a:r>
              <a:rPr lang="en-GB" sz="3800" dirty="0"/>
              <a:t>to </a:t>
            </a:r>
            <a:r>
              <a:rPr lang="hr-HR" sz="3800" dirty="0" smtClean="0"/>
              <a:t>the </a:t>
            </a:r>
            <a:r>
              <a:rPr lang="en-GB" sz="3800" dirty="0" smtClean="0"/>
              <a:t>end </a:t>
            </a:r>
            <a:r>
              <a:rPr lang="en-GB" sz="3800" dirty="0"/>
              <a:t>of </a:t>
            </a:r>
            <a:r>
              <a:rPr lang="en-GB" sz="3800" dirty="0" smtClean="0"/>
              <a:t>AIDA2020</a:t>
            </a:r>
            <a:r>
              <a:rPr lang="en-GB" sz="3800" dirty="0"/>
              <a:t/>
            </a:r>
            <a:br>
              <a:rPr lang="en-GB" sz="3800" dirty="0"/>
            </a:br>
            <a:endParaRPr lang="en-GB" sz="3800" dirty="0"/>
          </a:p>
          <a:p>
            <a:pPr>
              <a:buClr>
                <a:schemeClr val="tx1"/>
              </a:buClr>
            </a:pPr>
            <a:r>
              <a:rPr lang="en-GB" sz="3800" dirty="0"/>
              <a:t>GIF++ gamma source </a:t>
            </a:r>
            <a:r>
              <a:rPr lang="hr-HR" sz="3800" dirty="0" smtClean="0"/>
              <a:t>will be </a:t>
            </a:r>
            <a:r>
              <a:rPr lang="en-GB" sz="3800" dirty="0" smtClean="0"/>
              <a:t>in operation</a:t>
            </a:r>
            <a:endParaRPr lang="en-GB" sz="3800" dirty="0"/>
          </a:p>
          <a:p>
            <a:pPr lvl="1">
              <a:buClr>
                <a:schemeClr val="tx1"/>
              </a:buClr>
            </a:pPr>
            <a:r>
              <a:rPr lang="hr-HR" sz="3800" dirty="0" smtClean="0"/>
              <a:t>TA</a:t>
            </a:r>
            <a:r>
              <a:rPr lang="en-GB" sz="3800" dirty="0" smtClean="0"/>
              <a:t> </a:t>
            </a:r>
            <a:r>
              <a:rPr lang="hr-HR" sz="3800" dirty="0" smtClean="0"/>
              <a:t>will continue at </a:t>
            </a:r>
            <a:r>
              <a:rPr lang="en-GB" sz="3800" dirty="0" smtClean="0"/>
              <a:t>GIF</a:t>
            </a:r>
            <a:r>
              <a:rPr lang="en-GB" sz="3800" dirty="0"/>
              <a:t>++ during LS2, if funds </a:t>
            </a:r>
            <a:r>
              <a:rPr lang="hr-HR" sz="3800" dirty="0" smtClean="0"/>
              <a:t>will </a:t>
            </a:r>
            <a:r>
              <a:rPr lang="en-GB" sz="3800" dirty="0" smtClean="0"/>
              <a:t>still </a:t>
            </a:r>
            <a:r>
              <a:rPr lang="hr-HR" sz="3800" dirty="0" smtClean="0"/>
              <a:t>be </a:t>
            </a:r>
            <a:r>
              <a:rPr lang="en-GB" sz="3800" dirty="0" smtClean="0"/>
              <a:t>available</a:t>
            </a:r>
            <a:r>
              <a:rPr lang="en-GB" sz="3800" dirty="0"/>
              <a:t/>
            </a:r>
            <a:br>
              <a:rPr lang="en-GB" sz="3800" dirty="0"/>
            </a:br>
            <a:endParaRPr lang="en-GB" sz="3800" dirty="0"/>
          </a:p>
          <a:p>
            <a:pPr>
              <a:buClr>
                <a:schemeClr val="tx1"/>
              </a:buClr>
            </a:pPr>
            <a:r>
              <a:rPr lang="en-GB" sz="3800" dirty="0"/>
              <a:t>Up to now only 10 publications </a:t>
            </a:r>
            <a:r>
              <a:rPr lang="en-GB" sz="3800" dirty="0" smtClean="0"/>
              <a:t>collected</a:t>
            </a:r>
            <a:r>
              <a:rPr lang="hr-HR" sz="3800" dirty="0" smtClean="0"/>
              <a:t> (out of 27 projects)</a:t>
            </a:r>
          </a:p>
          <a:p>
            <a:pPr>
              <a:buClr>
                <a:schemeClr val="tx1"/>
              </a:buClr>
            </a:pPr>
            <a:r>
              <a:rPr lang="en-GB" sz="3800" dirty="0" smtClean="0"/>
              <a:t>expecting </a:t>
            </a:r>
            <a:r>
              <a:rPr lang="en-GB" sz="3800" dirty="0"/>
              <a:t>more with analysis of irradiated sensors progressing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" y="6153150"/>
            <a:ext cx="9143995" cy="704850"/>
          </a:xfrm>
        </p:spPr>
        <p:txBody>
          <a:bodyPr/>
          <a:lstStyle/>
          <a:p>
            <a:r>
              <a:rPr lang="en-GB" smtClean="0"/>
              <a:t>B.Gkotse &amp; M.Moll for IRRAD and GIF++ TA team,  AIDA 2020 3rd Annual Meeting, Bolgona, 24-27.4.2018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19</a:t>
            </a:fld>
            <a:r>
              <a:rPr lang="hr-HR" dirty="0" smtClean="0"/>
              <a:t>  - 37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on TA </a:t>
            </a:r>
            <a:br>
              <a:rPr lang="en-GB" dirty="0" smtClean="0"/>
            </a:br>
            <a:r>
              <a:rPr lang="en-GB" dirty="0" smtClean="0"/>
              <a:t>to IRRAD and GIF++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18309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77982" y="1900987"/>
            <a:ext cx="8666018" cy="3433013"/>
          </a:xfrm>
        </p:spPr>
        <p:txBody>
          <a:bodyPr>
            <a:noAutofit/>
          </a:bodyPr>
          <a:lstStyle/>
          <a:p>
            <a:r>
              <a:rPr lang="en-US" sz="3600" dirty="0" smtClean="0"/>
              <a:t>1. Introduction</a:t>
            </a:r>
          </a:p>
          <a:p>
            <a:r>
              <a:rPr lang="en-US" sz="3600" dirty="0" smtClean="0"/>
              <a:t>2. WP10 – Beam Test Facilities </a:t>
            </a:r>
          </a:p>
          <a:p>
            <a:r>
              <a:rPr lang="en-US" sz="3600" dirty="0" smtClean="0"/>
              <a:t>3. WP11 – Irradiation Test Facilities</a:t>
            </a:r>
          </a:p>
          <a:p>
            <a:r>
              <a:rPr lang="en-US" sz="3600" dirty="0" smtClean="0"/>
              <a:t>4. WP12 -Detector Characterization Facilities </a:t>
            </a:r>
          </a:p>
          <a:p>
            <a:r>
              <a:rPr lang="en-US" sz="3600" dirty="0" smtClean="0"/>
              <a:t>5. </a:t>
            </a:r>
            <a:r>
              <a:rPr lang="hr-HR" sz="3600" dirty="0" smtClean="0"/>
              <a:t>Summary</a:t>
            </a:r>
            <a:endParaRPr lang="en-US" sz="36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800" u="sng" dirty="0" smtClean="0"/>
              <a:t>O</a:t>
            </a:r>
            <a:r>
              <a:rPr lang="hr-HR" sz="4800" u="sng" dirty="0" smtClean="0"/>
              <a:t>utline</a:t>
            </a:r>
            <a:endParaRPr lang="es-ES" sz="4800" u="sng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20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7" name="5 Título"/>
          <p:cNvSpPr>
            <a:spLocks noGrp="1"/>
          </p:cNvSpPr>
          <p:nvPr>
            <p:ph type="title"/>
          </p:nvPr>
        </p:nvSpPr>
        <p:spPr>
          <a:xfrm>
            <a:off x="5372100" y="1"/>
            <a:ext cx="3666950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.2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JSI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0" y="1122164"/>
            <a:ext cx="92263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Transnational </a:t>
            </a:r>
            <a:r>
              <a:rPr lang="en-US" sz="2800" b="1" dirty="0" err="1" smtClean="0"/>
              <a:t>acce</a:t>
            </a:r>
            <a:r>
              <a:rPr lang="hr-HR" sz="2800" b="1" dirty="0" smtClean="0"/>
              <a:t>s</a:t>
            </a:r>
            <a:r>
              <a:rPr lang="en-US" sz="2800" b="1" dirty="0" smtClean="0"/>
              <a:t>s to TRIGA </a:t>
            </a:r>
            <a:r>
              <a:rPr lang="en-US" sz="2800" b="1" dirty="0" err="1" smtClean="0"/>
              <a:t>MarkII</a:t>
            </a:r>
            <a:r>
              <a:rPr lang="en-US" sz="2800" b="1" dirty="0" smtClean="0"/>
              <a:t> reactor </a:t>
            </a:r>
            <a:endParaRPr lang="hr-HR" sz="2800" b="1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482" y="1588102"/>
            <a:ext cx="6188814" cy="445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971367" y="5957054"/>
            <a:ext cx="4561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hr-HR" dirty="0" smtClean="0"/>
              <a:t>Samples can be shipped, no visitors expected!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3730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0556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3730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21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7" name="5 Título"/>
          <p:cNvSpPr>
            <a:spLocks noGrp="1"/>
          </p:cNvSpPr>
          <p:nvPr>
            <p:ph type="title"/>
          </p:nvPr>
        </p:nvSpPr>
        <p:spPr>
          <a:xfrm>
            <a:off x="5372100" y="1"/>
            <a:ext cx="3666950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.2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JSI</a:t>
            </a:r>
            <a:endParaRPr lang="en-US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3815" y="1359025"/>
            <a:ext cx="3053969" cy="2290477"/>
          </a:xfrm>
          <a:prstGeom prst="rect">
            <a:avLst/>
          </a:prstGeom>
        </p:spPr>
      </p:pic>
      <p:pic>
        <p:nvPicPr>
          <p:cNvPr id="10" name="Picture 9" descr="reactor_core_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138" y="1359025"/>
            <a:ext cx="2744922" cy="219593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1255029" y="2471351"/>
            <a:ext cx="576064" cy="1728192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585178" y="2821410"/>
            <a:ext cx="72008" cy="16561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71619" y="4335312"/>
            <a:ext cx="256512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 tube (sample width </a:t>
            </a:r>
          </a:p>
          <a:p>
            <a:r>
              <a:rPr lang="en-US" dirty="0" smtClean="0"/>
              <a:t>up to ≈24 mm) </a:t>
            </a:r>
          </a:p>
          <a:p>
            <a:endParaRPr lang="en-US" dirty="0" smtClean="0"/>
          </a:p>
          <a:p>
            <a:r>
              <a:rPr lang="el-GR" dirty="0" smtClean="0"/>
              <a:t>Φ</a:t>
            </a:r>
            <a:r>
              <a:rPr lang="en-US" baseline="-25000" dirty="0" smtClean="0"/>
              <a:t>max</a:t>
            </a:r>
            <a:r>
              <a:rPr lang="en-US" baseline="30000" dirty="0" smtClean="0"/>
              <a:t> =</a:t>
            </a:r>
            <a:r>
              <a:rPr lang="en-US" dirty="0" smtClean="0"/>
              <a:t>  1.54 10</a:t>
            </a:r>
            <a:r>
              <a:rPr lang="en-US" baseline="30000" dirty="0" smtClean="0"/>
              <a:t>12 </a:t>
            </a:r>
            <a:r>
              <a:rPr lang="en-US" dirty="0" smtClean="0"/>
              <a:t>n</a:t>
            </a:r>
            <a:r>
              <a:rPr lang="en-US" baseline="-25000" dirty="0" smtClean="0"/>
              <a:t>eq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</a:p>
          <a:p>
            <a:endParaRPr lang="en-US" baseline="30000" dirty="0"/>
          </a:p>
          <a:p>
            <a:endParaRPr lang="en-US" baseline="30000" dirty="0" smtClean="0"/>
          </a:p>
          <a:p>
            <a:r>
              <a:rPr lang="en-US" dirty="0" smtClean="0"/>
              <a:t>10</a:t>
            </a:r>
            <a:r>
              <a:rPr lang="en-US" baseline="30000" dirty="0" smtClean="0"/>
              <a:t>16</a:t>
            </a:r>
            <a:r>
              <a:rPr lang="en-US" dirty="0" smtClean="0"/>
              <a:t> n</a:t>
            </a:r>
            <a:r>
              <a:rPr lang="en-US" baseline="-25000" dirty="0" smtClean="0"/>
              <a:t>eq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  in 6500 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37329" y="4335312"/>
            <a:ext cx="31157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tube (sample width up to</a:t>
            </a:r>
          </a:p>
          <a:p>
            <a:r>
              <a:rPr lang="en-US" dirty="0" smtClean="0"/>
              <a:t>≈  6 cm)</a:t>
            </a:r>
          </a:p>
          <a:p>
            <a:r>
              <a:rPr lang="el-GR" dirty="0" smtClean="0"/>
              <a:t>Φ</a:t>
            </a:r>
            <a:r>
              <a:rPr lang="en-US" baseline="-25000" dirty="0" smtClean="0"/>
              <a:t>max</a:t>
            </a:r>
            <a:r>
              <a:rPr lang="en-US" baseline="30000" dirty="0" smtClean="0"/>
              <a:t> =</a:t>
            </a:r>
            <a:r>
              <a:rPr lang="en-US" dirty="0" smtClean="0"/>
              <a:t>  3.57 10</a:t>
            </a:r>
            <a:r>
              <a:rPr lang="en-US" baseline="30000" dirty="0" smtClean="0"/>
              <a:t>12 </a:t>
            </a:r>
            <a:r>
              <a:rPr lang="en-US" dirty="0" smtClean="0"/>
              <a:t>n</a:t>
            </a:r>
            <a:r>
              <a:rPr lang="en-US" baseline="-25000" dirty="0" smtClean="0"/>
              <a:t>eq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359416" y="2543359"/>
            <a:ext cx="72008" cy="16561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51247" y="3837593"/>
            <a:ext cx="2172390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</a:t>
            </a:r>
          </a:p>
          <a:p>
            <a:r>
              <a:rPr lang="en-US" dirty="0" smtClean="0"/>
              <a:t>Central tube</a:t>
            </a:r>
          </a:p>
          <a:p>
            <a:r>
              <a:rPr lang="en-US" dirty="0" smtClean="0"/>
              <a:t> </a:t>
            </a:r>
            <a:r>
              <a:rPr lang="el-GR" dirty="0" smtClean="0"/>
              <a:t>Φ</a:t>
            </a:r>
            <a:r>
              <a:rPr lang="en-US" baseline="-25000" dirty="0" smtClean="0"/>
              <a:t>max</a:t>
            </a:r>
            <a:r>
              <a:rPr lang="en-US" baseline="30000" dirty="0" smtClean="0"/>
              <a:t> =</a:t>
            </a:r>
            <a:r>
              <a:rPr lang="en-US" dirty="0" smtClean="0"/>
              <a:t>  6 10</a:t>
            </a:r>
            <a:r>
              <a:rPr lang="en-US" baseline="30000" dirty="0" smtClean="0"/>
              <a:t>12 </a:t>
            </a:r>
            <a:r>
              <a:rPr lang="en-US" dirty="0" smtClean="0"/>
              <a:t>n</a:t>
            </a:r>
            <a:r>
              <a:rPr lang="en-US" baseline="-25000" dirty="0" smtClean="0"/>
              <a:t>eq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67756" y="5907819"/>
            <a:ext cx="2083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Accuracy about 10%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32581167"/>
              </p:ext>
            </p:extLst>
          </p:nvPr>
        </p:nvGraphicFramePr>
        <p:xfrm>
          <a:off x="1349261" y="4580421"/>
          <a:ext cx="625168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210"/>
                <a:gridCol w="1525243"/>
                <a:gridCol w="1114954"/>
                <a:gridCol w="1335064"/>
                <a:gridCol w="1075217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JSI</a:t>
                      </a:r>
                      <a:endParaRPr lang="en-US" sz="1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User</a:t>
                      </a:r>
                      <a:r>
                        <a:rPr lang="es-ES" sz="1800" dirty="0" smtClean="0"/>
                        <a:t> </a:t>
                      </a:r>
                      <a:r>
                        <a:rPr lang="es-ES" sz="1800" dirty="0" err="1" smtClean="0"/>
                        <a:t>Projects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Total</a:t>
                      </a:r>
                      <a:r>
                        <a:rPr lang="es-ES" sz="1800" baseline="0" dirty="0" smtClean="0"/>
                        <a:t> </a:t>
                      </a:r>
                      <a:r>
                        <a:rPr lang="es-ES" sz="1800" baseline="0" dirty="0" err="1" smtClean="0"/>
                        <a:t>users</a:t>
                      </a:r>
                      <a:endParaRPr lang="en-US" sz="18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TA </a:t>
                      </a:r>
                      <a:r>
                        <a:rPr lang="es-ES" sz="1800" dirty="0" err="1" smtClean="0"/>
                        <a:t>units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Submissions</a:t>
                      </a:r>
                      <a:r>
                        <a:rPr lang="es-ES" sz="1800" dirty="0" smtClean="0"/>
                        <a:t> 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Selected</a:t>
                      </a:r>
                      <a:endParaRPr lang="en-US" sz="1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</a:t>
                      </a:r>
                      <a:r>
                        <a:rPr lang="hr-HR" sz="1800" b="1" dirty="0" smtClean="0"/>
                        <a:t>32</a:t>
                      </a:r>
                      <a:endParaRPr 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79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79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189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435</a:t>
                      </a:r>
                      <a:endParaRPr lang="es-ES" sz="1800" dirty="0" smtClean="0"/>
                    </a:p>
                    <a:p>
                      <a:pPr algn="ctr"/>
                      <a:r>
                        <a:rPr lang="es-ES" sz="1800" dirty="0" smtClean="0"/>
                        <a:t>(</a:t>
                      </a:r>
                      <a:r>
                        <a:rPr lang="hr-HR" sz="1800" dirty="0" smtClean="0"/>
                        <a:t>87</a:t>
                      </a:r>
                      <a:r>
                        <a:rPr lang="es-ES" sz="1800" dirty="0" smtClean="0"/>
                        <a:t>%)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M1-M48</a:t>
                      </a:r>
                      <a:endParaRPr lang="en-US" sz="18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50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150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500</a:t>
                      </a:r>
                      <a:endParaRPr 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22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7" name="5 Título"/>
          <p:cNvSpPr>
            <a:spLocks noGrp="1"/>
          </p:cNvSpPr>
          <p:nvPr>
            <p:ph type="title"/>
          </p:nvPr>
        </p:nvSpPr>
        <p:spPr>
          <a:xfrm>
            <a:off x="5372100" y="1"/>
            <a:ext cx="3666950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.2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JSI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72318" y="1387708"/>
            <a:ext cx="359488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u="sng" dirty="0" smtClean="0"/>
              <a:t>M1 – M36</a:t>
            </a:r>
          </a:p>
          <a:p>
            <a:endParaRPr lang="hr-HR" dirty="0" smtClean="0"/>
          </a:p>
          <a:p>
            <a:r>
              <a:rPr lang="en-US" sz="2800" dirty="0" smtClean="0"/>
              <a:t>463 units delivered in 86 projects, approx 480 irradiations </a:t>
            </a:r>
            <a:endParaRPr lang="hr-HR" sz="2800" dirty="0" smtClean="0"/>
          </a:p>
          <a:p>
            <a:endParaRPr lang="hr-HR" sz="2800" dirty="0" smtClean="0"/>
          </a:p>
          <a:p>
            <a:r>
              <a:rPr lang="hr-HR" sz="2800" dirty="0" smtClean="0"/>
              <a:t>&gt; 15 publications</a:t>
            </a:r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sharing_20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385305"/>
            <a:ext cx="4133850" cy="311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23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7" name="5 Título"/>
          <p:cNvSpPr>
            <a:spLocks noGrp="1"/>
          </p:cNvSpPr>
          <p:nvPr>
            <p:ph type="title"/>
          </p:nvPr>
        </p:nvSpPr>
        <p:spPr>
          <a:xfrm>
            <a:off x="5372100" y="1"/>
            <a:ext cx="3666950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.3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KIT</a:t>
            </a:r>
            <a:endParaRPr lang="en-US" sz="3600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6823"/>
            <a:ext cx="9144000" cy="329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42900" y="4610100"/>
            <a:ext cx="60071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 smtClean="0"/>
              <a:t>Accelerated protons </a:t>
            </a:r>
          </a:p>
          <a:p>
            <a:pPr>
              <a:buFontTx/>
              <a:buChar char="-"/>
            </a:pPr>
            <a:r>
              <a:rPr lang="hr-HR" sz="2400" dirty="0" smtClean="0"/>
              <a:t>Energy  </a:t>
            </a:r>
            <a:r>
              <a:rPr lang="hr-HR" sz="2400" dirty="0" smtClean="0">
                <a:sym typeface="Symbol"/>
              </a:rPr>
              <a:t></a:t>
            </a:r>
            <a:r>
              <a:rPr lang="hr-HR" sz="2400" dirty="0" smtClean="0"/>
              <a:t>23 MeV</a:t>
            </a:r>
          </a:p>
          <a:p>
            <a:pPr>
              <a:buFontTx/>
              <a:buChar char="-"/>
            </a:pPr>
            <a:r>
              <a:rPr lang="hr-HR" sz="2400" dirty="0" smtClean="0"/>
              <a:t> current </a:t>
            </a:r>
            <a:r>
              <a:rPr lang="hr-HR" sz="2400" dirty="0" smtClean="0">
                <a:sym typeface="Symbol"/>
              </a:rPr>
              <a:t></a:t>
            </a:r>
            <a:r>
              <a:rPr lang="hr-HR" sz="2400" dirty="0" smtClean="0"/>
              <a:t>2</a:t>
            </a:r>
            <a:r>
              <a:rPr lang="el-GR" sz="2400" dirty="0" smtClean="0"/>
              <a:t>μ</a:t>
            </a:r>
            <a:r>
              <a:rPr lang="hr-HR" sz="2400" dirty="0" smtClean="0"/>
              <a:t>A (100 nA – 20 </a:t>
            </a:r>
            <a:r>
              <a:rPr lang="el-GR" sz="2400" dirty="0" smtClean="0"/>
              <a:t>μ</a:t>
            </a:r>
            <a:r>
              <a:rPr lang="hr-HR" sz="2400" dirty="0" smtClean="0"/>
              <a:t>A)</a:t>
            </a:r>
          </a:p>
          <a:p>
            <a:pPr>
              <a:buFontTx/>
              <a:buChar char="-"/>
            </a:pPr>
            <a:r>
              <a:rPr lang="hr-HR" sz="2400" dirty="0" smtClean="0"/>
              <a:t>Samples can be shipped, no visitors expected!</a:t>
            </a:r>
            <a:endParaRPr lang="hr-HR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743450" y="4743450"/>
            <a:ext cx="34506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 smtClean="0"/>
              <a:t>Max. Object width 44 cm</a:t>
            </a:r>
          </a:p>
          <a:p>
            <a:r>
              <a:rPr lang="hr-HR" sz="2400" dirty="0" smtClean="0"/>
              <a:t>Max. Object height  17 cm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24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7" name="5 Título"/>
          <p:cNvSpPr>
            <a:spLocks noGrp="1"/>
          </p:cNvSpPr>
          <p:nvPr>
            <p:ph type="title"/>
          </p:nvPr>
        </p:nvSpPr>
        <p:spPr>
          <a:xfrm>
            <a:off x="5372100" y="1"/>
            <a:ext cx="3666950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.3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KIT</a:t>
            </a:r>
            <a:endParaRPr lang="en-US" sz="3600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9238" y="1347788"/>
            <a:ext cx="2824162" cy="3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185863"/>
            <a:ext cx="3575260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809750" y="4667250"/>
            <a:ext cx="564327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hr-HR" sz="2000" b="1" dirty="0" smtClean="0"/>
              <a:t>Projects 20 out of 30 (67%)</a:t>
            </a:r>
          </a:p>
          <a:p>
            <a:pPr>
              <a:buFont typeface="Arial" pitchFamily="34" charset="0"/>
              <a:buChar char="•"/>
            </a:pPr>
            <a:r>
              <a:rPr lang="hr-HR" sz="2000" b="1" dirty="0" smtClean="0"/>
              <a:t>Users 75 out of 90  (83%)</a:t>
            </a:r>
          </a:p>
          <a:p>
            <a:pPr>
              <a:buFont typeface="Arial" pitchFamily="34" charset="0"/>
              <a:buChar char="•"/>
            </a:pPr>
            <a:r>
              <a:rPr lang="hr-HR" sz="2000" b="1" dirty="0" smtClean="0"/>
              <a:t>Access units 46.5 out of 100 h (47%)</a:t>
            </a:r>
          </a:p>
          <a:p>
            <a:pPr>
              <a:buFont typeface="Arial" pitchFamily="34" charset="0"/>
              <a:buChar char="•"/>
            </a:pPr>
            <a:r>
              <a:rPr lang="hr-HR" sz="2000" b="1" dirty="0" smtClean="0"/>
              <a:t>In preparation for 2018: </a:t>
            </a:r>
            <a:r>
              <a:rPr lang="hr-HR" sz="2000" b="1" dirty="0" smtClean="0">
                <a:sym typeface="Symbol"/>
              </a:rPr>
              <a:t>15h ATLAS, 10h CMS, ...</a:t>
            </a:r>
          </a:p>
          <a:p>
            <a:pPr>
              <a:buFont typeface="Arial" pitchFamily="34" charset="0"/>
              <a:buChar char="•"/>
            </a:pPr>
            <a:r>
              <a:rPr lang="hr-HR" sz="2000" b="1" dirty="0" smtClean="0">
                <a:sym typeface="Symbol"/>
              </a:rPr>
              <a:t>Only few publications (3)</a:t>
            </a:r>
            <a:endParaRPr lang="hr-HR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498080" y="3947160"/>
            <a:ext cx="1284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USERS from</a:t>
            </a:r>
          </a:p>
          <a:p>
            <a:r>
              <a:rPr lang="hr-HR" dirty="0" smtClean="0"/>
              <a:t>8 countirs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25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7" name="5 Título"/>
          <p:cNvSpPr>
            <a:spLocks noGrp="1"/>
          </p:cNvSpPr>
          <p:nvPr>
            <p:ph type="title"/>
          </p:nvPr>
        </p:nvSpPr>
        <p:spPr>
          <a:xfrm>
            <a:off x="5372100" y="1"/>
            <a:ext cx="3666950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.4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UCL</a:t>
            </a:r>
            <a:endParaRPr lang="en-US" sz="3600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3388" y="1281113"/>
            <a:ext cx="458152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42900" y="1181100"/>
            <a:ext cx="55626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CRC facilities at Louvain-laNeuve</a:t>
            </a:r>
          </a:p>
          <a:p>
            <a:endParaRPr lang="hr-HR" sz="1000" dirty="0" smtClean="0"/>
          </a:p>
          <a:p>
            <a:r>
              <a:rPr lang="hr-HR" sz="2400" dirty="0" smtClean="0"/>
              <a:t>Three irradiation facilities:</a:t>
            </a:r>
          </a:p>
          <a:p>
            <a:endParaRPr lang="hr-HR" sz="1000" dirty="0" smtClean="0"/>
          </a:p>
          <a:p>
            <a:r>
              <a:rPr lang="hr-HR" sz="2400" u="sng" dirty="0" smtClean="0"/>
              <a:t>NIF: Neutron Irradiation Facility</a:t>
            </a:r>
          </a:p>
          <a:p>
            <a:pPr>
              <a:buFontTx/>
              <a:buChar char="-"/>
            </a:pPr>
            <a:r>
              <a:rPr lang="hr-HR" sz="2400" dirty="0" smtClean="0"/>
              <a:t>Fast neutrons (0-50 MeV)</a:t>
            </a:r>
          </a:p>
          <a:p>
            <a:pPr>
              <a:buFontTx/>
              <a:buChar char="-"/>
            </a:pPr>
            <a:r>
              <a:rPr lang="hr-HR" sz="2400" dirty="0" smtClean="0"/>
              <a:t>Flux 10</a:t>
            </a:r>
            <a:r>
              <a:rPr lang="hr-HR" sz="2400" baseline="30000" dirty="0" smtClean="0"/>
              <a:t>11</a:t>
            </a:r>
            <a:r>
              <a:rPr lang="hr-HR" sz="2400" dirty="0" smtClean="0"/>
              <a:t> n/(cm</a:t>
            </a:r>
            <a:r>
              <a:rPr lang="hr-HR" sz="2400" baseline="30000" dirty="0" smtClean="0"/>
              <a:t>2</a:t>
            </a:r>
            <a:r>
              <a:rPr lang="hr-HR" sz="2400" dirty="0" smtClean="0"/>
              <a:t> s)</a:t>
            </a:r>
          </a:p>
          <a:p>
            <a:pPr>
              <a:buFontTx/>
              <a:buChar char="-"/>
            </a:pPr>
            <a:endParaRPr lang="hr-HR" sz="1000" dirty="0" smtClean="0"/>
          </a:p>
          <a:p>
            <a:r>
              <a:rPr lang="hr-HR" sz="2400" u="sng" dirty="0" smtClean="0"/>
              <a:t>LIF: Proton Irradiation Facility</a:t>
            </a:r>
          </a:p>
          <a:p>
            <a:pPr>
              <a:buFontTx/>
              <a:buChar char="-"/>
            </a:pPr>
            <a:r>
              <a:rPr lang="hr-HR" sz="2400" dirty="0" smtClean="0"/>
              <a:t>Protons 10-60 MeV</a:t>
            </a:r>
          </a:p>
          <a:p>
            <a:pPr>
              <a:buFontTx/>
              <a:buChar char="-"/>
            </a:pPr>
            <a:r>
              <a:rPr lang="hr-HR" sz="2400" dirty="0" smtClean="0"/>
              <a:t>Flux 10</a:t>
            </a:r>
            <a:r>
              <a:rPr lang="hr-HR" sz="2400" baseline="30000" dirty="0" smtClean="0"/>
              <a:t>8</a:t>
            </a:r>
            <a:r>
              <a:rPr lang="hr-HR" sz="2400" dirty="0" smtClean="0"/>
              <a:t> p/(cm</a:t>
            </a:r>
            <a:r>
              <a:rPr lang="hr-HR" sz="2400" baseline="30000" dirty="0" smtClean="0"/>
              <a:t>2</a:t>
            </a:r>
            <a:r>
              <a:rPr lang="hr-HR" sz="2400" dirty="0" smtClean="0"/>
              <a:t> s)</a:t>
            </a:r>
          </a:p>
          <a:p>
            <a:pPr>
              <a:buFontTx/>
              <a:buChar char="-"/>
            </a:pPr>
            <a:endParaRPr lang="hr-HR" sz="1000" dirty="0" smtClean="0"/>
          </a:p>
          <a:p>
            <a:r>
              <a:rPr lang="hr-HR" sz="2400" u="sng" dirty="0" smtClean="0"/>
              <a:t>HIF: Heavy-Ion irradiation Facility</a:t>
            </a:r>
          </a:p>
          <a:p>
            <a:pPr>
              <a:buFontTx/>
              <a:buChar char="-"/>
            </a:pPr>
            <a:r>
              <a:rPr lang="hr-HR" sz="2400" dirty="0" smtClean="0"/>
              <a:t> heavy Ion ‘’cocktails’’</a:t>
            </a:r>
          </a:p>
          <a:p>
            <a:pPr>
              <a:buFontTx/>
              <a:buChar char="-"/>
            </a:pPr>
            <a:r>
              <a:rPr lang="hr-HR" sz="2400" dirty="0" smtClean="0"/>
              <a:t> Electronic failures induced by radiation </a:t>
            </a:r>
          </a:p>
          <a:p>
            <a:r>
              <a:rPr lang="hr-HR" sz="2400" dirty="0" smtClean="0"/>
              <a:t>  (Single Event Effects)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26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7" name="5 Título"/>
          <p:cNvSpPr>
            <a:spLocks noGrp="1"/>
          </p:cNvSpPr>
          <p:nvPr>
            <p:ph type="title"/>
          </p:nvPr>
        </p:nvSpPr>
        <p:spPr>
          <a:xfrm>
            <a:off x="5372100" y="1"/>
            <a:ext cx="3666950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.4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UCL</a:t>
            </a:r>
            <a:endParaRPr lang="en-US" sz="3600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9674" y="1166813"/>
            <a:ext cx="6924676" cy="517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49431763"/>
              </p:ext>
            </p:extLst>
          </p:nvPr>
        </p:nvGraphicFramePr>
        <p:xfrm>
          <a:off x="983669" y="4580420"/>
          <a:ext cx="7036381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1983"/>
                <a:gridCol w="1716687"/>
                <a:gridCol w="1254900"/>
                <a:gridCol w="1502637"/>
                <a:gridCol w="1210174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UCLouvain</a:t>
                      </a:r>
                      <a:endParaRPr lang="en-US" sz="1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User</a:t>
                      </a:r>
                      <a:r>
                        <a:rPr lang="es-ES" sz="1800" dirty="0" smtClean="0"/>
                        <a:t> </a:t>
                      </a:r>
                      <a:r>
                        <a:rPr lang="es-ES" sz="1800" dirty="0" err="1" smtClean="0"/>
                        <a:t>Projects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Total</a:t>
                      </a:r>
                      <a:r>
                        <a:rPr lang="es-ES" sz="1800" baseline="0" dirty="0" smtClean="0"/>
                        <a:t> </a:t>
                      </a:r>
                      <a:r>
                        <a:rPr lang="es-ES" sz="1800" baseline="0" dirty="0" err="1" smtClean="0"/>
                        <a:t>users</a:t>
                      </a:r>
                      <a:endParaRPr lang="en-US" sz="18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TA </a:t>
                      </a:r>
                      <a:r>
                        <a:rPr lang="es-ES" sz="1800" dirty="0" err="1" smtClean="0"/>
                        <a:t>units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Submissions</a:t>
                      </a:r>
                      <a:r>
                        <a:rPr lang="es-ES" sz="1800" dirty="0" smtClean="0"/>
                        <a:t> 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Selected</a:t>
                      </a:r>
                      <a:endParaRPr lang="en-US" sz="1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</a:t>
                      </a:r>
                      <a:r>
                        <a:rPr lang="hr-HR" sz="1800" b="1" dirty="0" smtClean="0"/>
                        <a:t>3</a:t>
                      </a:r>
                      <a:r>
                        <a:rPr lang="es-ES" sz="1800" b="1" dirty="0" smtClean="0"/>
                        <a:t>2</a:t>
                      </a:r>
                      <a:endParaRPr 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8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8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27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79</a:t>
                      </a:r>
                      <a:endParaRPr lang="es-ES" sz="1800" dirty="0" smtClean="0"/>
                    </a:p>
                    <a:p>
                      <a:pPr algn="ctr"/>
                      <a:r>
                        <a:rPr lang="es-ES" sz="1800" dirty="0" smtClean="0"/>
                        <a:t>(</a:t>
                      </a:r>
                      <a:r>
                        <a:rPr lang="hr-HR" sz="1800" dirty="0" smtClean="0"/>
                        <a:t>99</a:t>
                      </a:r>
                      <a:r>
                        <a:rPr lang="es-ES" sz="1800" dirty="0" smtClean="0"/>
                        <a:t>%)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M1-M48</a:t>
                      </a:r>
                      <a:endParaRPr lang="en-US" sz="18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10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50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80</a:t>
                      </a:r>
                      <a:endParaRPr 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27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7" name="5 Título"/>
          <p:cNvSpPr>
            <a:spLocks noGrp="1"/>
          </p:cNvSpPr>
          <p:nvPr>
            <p:ph type="title"/>
          </p:nvPr>
        </p:nvSpPr>
        <p:spPr>
          <a:xfrm>
            <a:off x="5372100" y="1"/>
            <a:ext cx="3666950" cy="1077238"/>
          </a:xfrm>
        </p:spPr>
        <p:txBody>
          <a:bodyPr>
            <a:noAutofit/>
          </a:bodyPr>
          <a:lstStyle/>
          <a:p>
            <a:r>
              <a:rPr lang="en-US" sz="3600" u="sng" dirty="0"/>
              <a:t>3. </a:t>
            </a:r>
            <a:r>
              <a:rPr lang="en-US" sz="3600" u="sng" dirty="0" smtClean="0"/>
              <a:t>WP11</a:t>
            </a:r>
            <a:r>
              <a:rPr lang="hr-HR" sz="3600" u="sng" dirty="0" smtClean="0"/>
              <a:t>.4</a:t>
            </a:r>
            <a:r>
              <a:rPr lang="en-US" sz="3600" u="sng" dirty="0" smtClean="0"/>
              <a:t> </a:t>
            </a:r>
            <a:r>
              <a:rPr lang="hr-HR" sz="3600" u="sng" dirty="0" smtClean="0"/>
              <a:t>UCL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323850" y="1508195"/>
            <a:ext cx="83629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hr-HR" sz="2400" dirty="0" smtClean="0"/>
              <a:t> </a:t>
            </a:r>
            <a:r>
              <a:rPr lang="en-US" sz="2400" dirty="0" smtClean="0"/>
              <a:t>80% of foreseen projects and 9</a:t>
            </a:r>
            <a:r>
              <a:rPr lang="hr-HR" sz="2400" dirty="0" smtClean="0"/>
              <a:t>9</a:t>
            </a:r>
            <a:r>
              <a:rPr lang="en-US" sz="2400" dirty="0" smtClean="0"/>
              <a:t>% of Access Units allocated</a:t>
            </a:r>
          </a:p>
          <a:p>
            <a:pPr>
              <a:buFont typeface="Arial" pitchFamily="34" charset="0"/>
              <a:buChar char="•"/>
            </a:pPr>
            <a:r>
              <a:rPr lang="hr-HR" sz="2400" dirty="0" smtClean="0"/>
              <a:t> </a:t>
            </a:r>
            <a:r>
              <a:rPr lang="en-US" sz="2400" dirty="0" smtClean="0"/>
              <a:t>1 irradiation hour left: it will be used for quality test</a:t>
            </a:r>
          </a:p>
          <a:p>
            <a:pPr>
              <a:buFont typeface="Arial" pitchFamily="34" charset="0"/>
              <a:buChar char="•"/>
            </a:pPr>
            <a:r>
              <a:rPr lang="hr-HR" sz="2400" dirty="0" smtClean="0"/>
              <a:t> s</a:t>
            </a:r>
            <a:r>
              <a:rPr lang="en-US" sz="2400" dirty="0" smtClean="0"/>
              <a:t>till receiving irradiation requests (3-4/year)</a:t>
            </a:r>
          </a:p>
          <a:p>
            <a:pPr>
              <a:buFont typeface="Arial" pitchFamily="34" charset="0"/>
              <a:buChar char="•"/>
            </a:pPr>
            <a:r>
              <a:rPr lang="hr-HR" sz="2400" dirty="0" smtClean="0"/>
              <a:t> </a:t>
            </a:r>
            <a:r>
              <a:rPr lang="en-US" sz="2400" dirty="0" smtClean="0"/>
              <a:t>Most groups come back as normal users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"&gt; 2" </a:t>
            </a:r>
            <a:r>
              <a:rPr lang="hr-HR" sz="2400" dirty="0" smtClean="0"/>
              <a:t>research </a:t>
            </a:r>
            <a:r>
              <a:rPr lang="en-US" sz="2400" dirty="0" smtClean="0"/>
              <a:t>publications so far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Irradiations using other lines (NIF: fast neutrons and LIF: protons)</a:t>
            </a:r>
            <a:r>
              <a:rPr lang="hr-HR" sz="2400" dirty="0" smtClean="0"/>
              <a:t> available on special request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28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1" name="5 Título"/>
          <p:cNvSpPr>
            <a:spLocks noGrp="1"/>
          </p:cNvSpPr>
          <p:nvPr>
            <p:ph type="title"/>
          </p:nvPr>
        </p:nvSpPr>
        <p:spPr>
          <a:xfrm>
            <a:off x="5276850" y="1"/>
            <a:ext cx="3762200" cy="1077238"/>
          </a:xfrm>
        </p:spPr>
        <p:txBody>
          <a:bodyPr>
            <a:noAutofit/>
          </a:bodyPr>
          <a:lstStyle/>
          <a:p>
            <a:r>
              <a:rPr lang="en-US" sz="3200" u="sng" dirty="0"/>
              <a:t>3. WP11 </a:t>
            </a:r>
            <a:r>
              <a:rPr lang="hr-HR" sz="3200" u="sng" dirty="0" smtClean="0"/>
              <a:t>.5 </a:t>
            </a:r>
            <a:r>
              <a:rPr lang="en-US" sz="3200" u="sng" dirty="0" smtClean="0"/>
              <a:t>–</a:t>
            </a:r>
            <a:r>
              <a:rPr lang="hr-HR" sz="3200" u="sng" dirty="0" smtClean="0"/>
              <a:t> UoB</a:t>
            </a:r>
            <a:endParaRPr lang="en-US" sz="3200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24474" y="1200150"/>
            <a:ext cx="3648075" cy="517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247650" y="1509743"/>
            <a:ext cx="504825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smtClean="0"/>
              <a:t>At t</a:t>
            </a:r>
            <a:r>
              <a:rPr lang="en-US" sz="2400" dirty="0" smtClean="0"/>
              <a:t>he MC40 cyclotron at the University</a:t>
            </a:r>
            <a:r>
              <a:rPr lang="hr-HR" sz="2400" dirty="0" smtClean="0"/>
              <a:t> </a:t>
            </a:r>
            <a:r>
              <a:rPr lang="en-US" sz="2400" dirty="0" smtClean="0"/>
              <a:t>of Birmingham</a:t>
            </a:r>
            <a:r>
              <a:rPr lang="hr-HR" sz="2400" dirty="0" smtClean="0"/>
              <a:t> a</a:t>
            </a:r>
            <a:r>
              <a:rPr lang="en-US" sz="2400" dirty="0" smtClean="0"/>
              <a:t> high intensity irradiation line was</a:t>
            </a:r>
            <a:r>
              <a:rPr lang="hr-HR" sz="2400" dirty="0" smtClean="0"/>
              <a:t> </a:t>
            </a:r>
            <a:r>
              <a:rPr lang="en-US" sz="2400" dirty="0" smtClean="0"/>
              <a:t>commissioned for particle physics in</a:t>
            </a:r>
          </a:p>
          <a:p>
            <a:r>
              <a:rPr lang="en-US" sz="2400" dirty="0" smtClean="0"/>
              <a:t>early 2013</a:t>
            </a:r>
            <a:endParaRPr lang="hr-HR" sz="2400" dirty="0" smtClean="0"/>
          </a:p>
          <a:p>
            <a:r>
              <a:rPr lang="en-US" sz="2400" dirty="0" smtClean="0"/>
              <a:t>– Proton energies up to 40 </a:t>
            </a:r>
            <a:r>
              <a:rPr lang="en-US" sz="2400" dirty="0" err="1" smtClean="0"/>
              <a:t>MeV</a:t>
            </a:r>
            <a:endParaRPr lang="en-US" sz="2400" dirty="0" smtClean="0"/>
          </a:p>
          <a:p>
            <a:r>
              <a:rPr lang="hr-HR" sz="2400" dirty="0" smtClean="0"/>
              <a:t> are possible at extraction with c</a:t>
            </a:r>
            <a:r>
              <a:rPr lang="en-US" sz="2400" dirty="0" err="1" smtClean="0"/>
              <a:t>urrents</a:t>
            </a:r>
            <a:r>
              <a:rPr lang="en-US" sz="2400" dirty="0" smtClean="0"/>
              <a:t> ranging from </a:t>
            </a:r>
            <a:r>
              <a:rPr lang="en-US" sz="2400" dirty="0" err="1" smtClean="0"/>
              <a:t>pA</a:t>
            </a:r>
            <a:r>
              <a:rPr lang="en-US" sz="2400" dirty="0" smtClean="0"/>
              <a:t> to </a:t>
            </a:r>
            <a:r>
              <a:rPr lang="hr-HR" sz="2400" dirty="0" smtClean="0"/>
              <a:t>up to 2 </a:t>
            </a:r>
            <a:r>
              <a:rPr lang="en-US" sz="2400" dirty="0" err="1" smtClean="0"/>
              <a:t>μA</a:t>
            </a:r>
            <a:endParaRPr lang="hr-HR" sz="2400" dirty="0" smtClean="0"/>
          </a:p>
          <a:p>
            <a:pPr>
              <a:buFontTx/>
              <a:buChar char="-"/>
            </a:pPr>
            <a:r>
              <a:rPr lang="hr-HR" sz="2400" dirty="0" smtClean="0"/>
              <a:t> Beam spot 10 x 10 mm (collimated)</a:t>
            </a:r>
          </a:p>
          <a:p>
            <a:pPr>
              <a:buFontTx/>
              <a:buChar char="-"/>
            </a:pPr>
            <a:r>
              <a:rPr lang="hr-HR" sz="2400" dirty="0" smtClean="0"/>
              <a:t> Flux up to 10</a:t>
            </a:r>
            <a:r>
              <a:rPr lang="hr-HR" sz="2400" baseline="30000" dirty="0" smtClean="0"/>
              <a:t>13</a:t>
            </a:r>
            <a:r>
              <a:rPr lang="hr-HR" sz="2400" dirty="0" smtClean="0"/>
              <a:t> protons/s/cm</a:t>
            </a:r>
            <a:r>
              <a:rPr lang="hr-HR" sz="2400" baseline="30000" dirty="0" smtClean="0"/>
              <a:t>2</a:t>
            </a:r>
          </a:p>
          <a:p>
            <a:pPr>
              <a:buFontTx/>
              <a:buChar char="-"/>
            </a:pPr>
            <a:endParaRPr lang="en-US" sz="2400" baseline="30000" dirty="0" smtClean="0"/>
          </a:p>
          <a:p>
            <a:r>
              <a:rPr lang="hr-HR" sz="2400" dirty="0" smtClean="0"/>
              <a:t>– Available as  “Remote Scientific Service”</a:t>
            </a:r>
            <a:endParaRPr lang="hr-HR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5276850" y="1"/>
            <a:ext cx="3762200" cy="1077238"/>
          </a:xfrm>
        </p:spPr>
        <p:txBody>
          <a:bodyPr>
            <a:noAutofit/>
          </a:bodyPr>
          <a:lstStyle/>
          <a:p>
            <a:r>
              <a:rPr lang="en-US" sz="3200" u="sng" dirty="0"/>
              <a:t>3. WP11 </a:t>
            </a:r>
            <a:r>
              <a:rPr lang="hr-HR" sz="3200" u="sng" dirty="0" smtClean="0"/>
              <a:t>.5 </a:t>
            </a:r>
            <a:r>
              <a:rPr lang="en-US" sz="3200" u="sng" dirty="0" smtClean="0"/>
              <a:t>–</a:t>
            </a:r>
            <a:r>
              <a:rPr lang="hr-HR" sz="3200" u="sng" dirty="0" smtClean="0"/>
              <a:t> UoB</a:t>
            </a:r>
            <a:endParaRPr lang="en-US" sz="3200" dirty="0"/>
          </a:p>
        </p:txBody>
      </p:sp>
      <p:graphicFrame>
        <p:nvGraphicFramePr>
          <p:cNvPr id="11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47366257"/>
              </p:ext>
            </p:extLst>
          </p:nvPr>
        </p:nvGraphicFramePr>
        <p:xfrm>
          <a:off x="1314449" y="4551285"/>
          <a:ext cx="6435819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6589"/>
                <a:gridCol w="1570166"/>
                <a:gridCol w="1147793"/>
                <a:gridCol w="1374386"/>
                <a:gridCol w="1106885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UoB</a:t>
                      </a:r>
                      <a:endParaRPr lang="en-US" sz="1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User</a:t>
                      </a:r>
                      <a:r>
                        <a:rPr lang="es-ES" sz="1800" dirty="0" smtClean="0"/>
                        <a:t> </a:t>
                      </a:r>
                      <a:r>
                        <a:rPr lang="es-ES" sz="1800" dirty="0" err="1" smtClean="0"/>
                        <a:t>Projects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Total</a:t>
                      </a:r>
                      <a:r>
                        <a:rPr lang="es-ES" sz="1800" baseline="0" dirty="0" smtClean="0"/>
                        <a:t> </a:t>
                      </a:r>
                      <a:r>
                        <a:rPr lang="es-ES" sz="1800" baseline="0" dirty="0" err="1" smtClean="0"/>
                        <a:t>users</a:t>
                      </a:r>
                      <a:endParaRPr lang="en-US" sz="18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TA </a:t>
                      </a:r>
                      <a:r>
                        <a:rPr lang="es-ES" sz="1800" dirty="0" err="1" smtClean="0"/>
                        <a:t>units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Submissions</a:t>
                      </a:r>
                      <a:r>
                        <a:rPr lang="es-ES" sz="1800" dirty="0" smtClean="0"/>
                        <a:t> 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Selected</a:t>
                      </a:r>
                      <a:endParaRPr lang="en-US" sz="1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</a:t>
                      </a:r>
                      <a:r>
                        <a:rPr lang="hr-HR" sz="1800" b="1" dirty="0" smtClean="0"/>
                        <a:t>36</a:t>
                      </a:r>
                      <a:endParaRPr 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43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230.5</a:t>
                      </a:r>
                      <a:endParaRPr lang="es-ES" sz="1800" dirty="0" smtClean="0"/>
                    </a:p>
                    <a:p>
                      <a:pPr algn="ctr"/>
                      <a:r>
                        <a:rPr lang="es-ES" sz="1800" dirty="0" smtClean="0"/>
                        <a:t>(</a:t>
                      </a:r>
                      <a:r>
                        <a:rPr lang="hr-HR" sz="1800" dirty="0" smtClean="0"/>
                        <a:t>96</a:t>
                      </a:r>
                      <a:r>
                        <a:rPr lang="es-ES" sz="1800" dirty="0" smtClean="0"/>
                        <a:t>%)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M1-M48</a:t>
                      </a:r>
                      <a:endParaRPr lang="en-US" sz="18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60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180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240</a:t>
                      </a:r>
                      <a:endParaRPr 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29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5438" y="1238250"/>
            <a:ext cx="5967412" cy="285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562100" y="4191000"/>
            <a:ext cx="1758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- Publications 10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xmlns="" val="31699382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56411" y="1203158"/>
            <a:ext cx="8843210" cy="53901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hr-HR" sz="2800" b="1" u="sng" dirty="0" smtClean="0"/>
              <a:t>TRANSNATIONAL ACCESS (TA)</a:t>
            </a:r>
          </a:p>
          <a:p>
            <a:pPr algn="just"/>
            <a:r>
              <a:rPr lang="hr-HR" sz="2800" b="1" u="sng" dirty="0" smtClean="0"/>
              <a:t>Aim: </a:t>
            </a:r>
            <a:r>
              <a:rPr lang="hr-HR" sz="2800" dirty="0" smtClean="0"/>
              <a:t>To p</a:t>
            </a:r>
            <a:r>
              <a:rPr lang="en-GB" sz="2800" dirty="0" err="1" smtClean="0"/>
              <a:t>rovide</a:t>
            </a:r>
            <a:r>
              <a:rPr lang="en-GB" sz="2800" dirty="0" smtClean="0"/>
              <a:t> support </a:t>
            </a:r>
            <a:r>
              <a:rPr lang="hr-HR" sz="2800" dirty="0" smtClean="0"/>
              <a:t>to users </a:t>
            </a:r>
            <a:r>
              <a:rPr lang="en-GB" sz="2800" dirty="0" smtClean="0"/>
              <a:t>for evaluation of detector technologies in terms of radiation hardness, particle response and electromagnetic interference</a:t>
            </a:r>
            <a:r>
              <a:rPr lang="en-US" sz="2600" dirty="0" smtClean="0"/>
              <a:t>. </a:t>
            </a:r>
          </a:p>
          <a:p>
            <a:r>
              <a:rPr lang="en-US" sz="2800" b="1" u="sng" dirty="0" smtClean="0"/>
              <a:t>Two types of access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In person (</a:t>
            </a:r>
            <a:r>
              <a:rPr lang="hr-HR" sz="2800" dirty="0" smtClean="0"/>
              <a:t>users present at the facility</a:t>
            </a:r>
            <a:r>
              <a:rPr lang="en-US" sz="2800" dirty="0" smtClean="0"/>
              <a:t>)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Remote access to scientific services</a:t>
            </a:r>
            <a:endParaRPr lang="hr-HR" sz="2800" dirty="0" smtClean="0"/>
          </a:p>
          <a:p>
            <a:pPr lvl="1">
              <a:buFont typeface="Wingdings" pitchFamily="2" charset="2"/>
              <a:buChar char="Ø"/>
            </a:pPr>
            <a:endParaRPr lang="hr-HR" sz="2300" dirty="0" smtClean="0"/>
          </a:p>
          <a:p>
            <a:r>
              <a:rPr lang="en-GB" sz="3200" dirty="0" smtClean="0"/>
              <a:t>WP10: </a:t>
            </a:r>
            <a:r>
              <a:rPr lang="en-GB" sz="3200" i="1" dirty="0" smtClean="0"/>
              <a:t>Beam test facilities </a:t>
            </a:r>
            <a:r>
              <a:rPr lang="en-GB" sz="3200" dirty="0" smtClean="0"/>
              <a:t>(TA1)</a:t>
            </a:r>
          </a:p>
          <a:p>
            <a:r>
              <a:rPr lang="en-GB" sz="3200" dirty="0" smtClean="0"/>
              <a:t>WP11: </a:t>
            </a:r>
            <a:r>
              <a:rPr lang="en-GB" sz="3200" i="1" dirty="0" smtClean="0"/>
              <a:t>Irradiation test facilities</a:t>
            </a:r>
            <a:r>
              <a:rPr lang="en-GB" sz="3200" dirty="0" smtClean="0"/>
              <a:t> (TA2)</a:t>
            </a:r>
          </a:p>
          <a:p>
            <a:r>
              <a:rPr lang="en-GB" sz="3200" dirty="0" smtClean="0"/>
              <a:t>WP12: </a:t>
            </a:r>
            <a:r>
              <a:rPr lang="en-GB" sz="3200" i="1" dirty="0" smtClean="0"/>
              <a:t>Detector characterisation facilities </a:t>
            </a:r>
            <a:r>
              <a:rPr lang="en-GB" sz="3200" dirty="0" smtClean="0"/>
              <a:t>(TA3)</a:t>
            </a:r>
          </a:p>
          <a:p>
            <a:pPr>
              <a:buFont typeface="Wingdings" pitchFamily="2" charset="2"/>
              <a:buChar char="Ø"/>
            </a:pPr>
            <a:endParaRPr lang="en-US" sz="2900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u="sng" dirty="0" smtClean="0"/>
              <a:t>1. I</a:t>
            </a:r>
            <a:r>
              <a:rPr lang="hr-HR" sz="4000" u="sng" dirty="0" smtClean="0"/>
              <a:t>ntroduction</a:t>
            </a:r>
            <a:r>
              <a:rPr lang="es-ES" sz="4800" u="sng" dirty="0" smtClean="0"/>
              <a:t> </a:t>
            </a:r>
            <a:endParaRPr lang="es-ES" sz="4800" u="sng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20" y="6376398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44930" y="6444660"/>
            <a:ext cx="1481819" cy="365125"/>
          </a:xfrm>
        </p:spPr>
        <p:txBody>
          <a:bodyPr/>
          <a:lstStyle/>
          <a:p>
            <a:r>
              <a:rPr lang="hr-HR" dirty="0" smtClean="0"/>
              <a:t>April2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9" name="4 Marcador de número de diapositiva"/>
          <p:cNvSpPr txBox="1">
            <a:spLocks/>
          </p:cNvSpPr>
          <p:nvPr/>
        </p:nvSpPr>
        <p:spPr>
          <a:xfrm>
            <a:off x="8436086" y="6376398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hr-H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36914" y="1720516"/>
            <a:ext cx="8907086" cy="369369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1. Introduction</a:t>
            </a:r>
          </a:p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2. WP10 –Beam Test Facilities </a:t>
            </a:r>
          </a:p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3. WP11 –Irradiation Test Facilities</a:t>
            </a:r>
          </a:p>
          <a:p>
            <a:r>
              <a:rPr lang="en-US" sz="3600" b="1" u="sng" dirty="0" smtClean="0">
                <a:solidFill>
                  <a:srgbClr val="FF0000"/>
                </a:solidFill>
              </a:rPr>
              <a:t>4. WP12 -Detector Characterization Facilities </a:t>
            </a:r>
          </a:p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5. </a:t>
            </a:r>
            <a:r>
              <a:rPr lang="hr-HR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Summary</a:t>
            </a:r>
            <a:endParaRPr lang="en-US" sz="3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u="sng" dirty="0" smtClean="0"/>
              <a:t>OUTLINE</a:t>
            </a:r>
            <a:endParaRPr lang="es-ES" sz="4800" u="sng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30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480560" y="1"/>
            <a:ext cx="4558490" cy="1077238"/>
          </a:xfrm>
        </p:spPr>
        <p:txBody>
          <a:bodyPr>
            <a:noAutofit/>
          </a:bodyPr>
          <a:lstStyle/>
          <a:p>
            <a:r>
              <a:rPr lang="en-US" sz="3200" u="sng" dirty="0" smtClean="0"/>
              <a:t>4. WP12</a:t>
            </a:r>
            <a:r>
              <a:rPr lang="hr-HR" sz="3200" u="sng" dirty="0" smtClean="0"/>
              <a:t>. 1</a:t>
            </a:r>
            <a:r>
              <a:rPr lang="en-US" sz="3200" u="sng" dirty="0" smtClean="0"/>
              <a:t> </a:t>
            </a:r>
            <a:r>
              <a:rPr lang="hr-HR" sz="3200" u="sng" dirty="0" smtClean="0"/>
              <a:t>  ITAINNOVA</a:t>
            </a:r>
            <a:endParaRPr lang="en-US" sz="4000" u="sng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26044"/>
            <a:ext cx="5067601" cy="3008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3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4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31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6" name="1 Marcador de contenido"/>
          <p:cNvSpPr>
            <a:spLocks noGrp="1"/>
          </p:cNvSpPr>
          <p:nvPr>
            <p:ph idx="1"/>
          </p:nvPr>
        </p:nvSpPr>
        <p:spPr>
          <a:xfrm>
            <a:off x="266700" y="1484313"/>
            <a:ext cx="8516938" cy="1030287"/>
          </a:xfrm>
        </p:spPr>
        <p:txBody>
          <a:bodyPr/>
          <a:lstStyle/>
          <a:p>
            <a:r>
              <a:rPr lang="en-US" sz="2700" dirty="0" smtClean="0"/>
              <a:t>EMC Laboratory of </a:t>
            </a:r>
            <a:r>
              <a:rPr lang="en-US" sz="2700" dirty="0" err="1" smtClean="0"/>
              <a:t>Instituto</a:t>
            </a:r>
            <a:r>
              <a:rPr lang="en-US" sz="2700" dirty="0" smtClean="0"/>
              <a:t> </a:t>
            </a:r>
            <a:r>
              <a:rPr lang="en-US" sz="2700" dirty="0" err="1" smtClean="0"/>
              <a:t>Tecnológico</a:t>
            </a:r>
            <a:r>
              <a:rPr lang="en-US" sz="2700" dirty="0" smtClean="0"/>
              <a:t> de Aragon </a:t>
            </a:r>
            <a:r>
              <a:rPr lang="en-US" sz="2700" b="1" u="sng" dirty="0" smtClean="0"/>
              <a:t>(ITAINNOVA) </a:t>
            </a:r>
            <a:r>
              <a:rPr lang="en-US" sz="2700" dirty="0" smtClean="0"/>
              <a:t>in Spain for </a:t>
            </a:r>
            <a:r>
              <a:rPr lang="en-US" sz="2700" b="1" u="sng" dirty="0" smtClean="0"/>
              <a:t>EM noise characterization</a:t>
            </a:r>
            <a:r>
              <a:rPr lang="en-US" sz="2700" dirty="0" smtClean="0"/>
              <a:t>.  </a:t>
            </a:r>
          </a:p>
        </p:txBody>
      </p:sp>
      <p:sp>
        <p:nvSpPr>
          <p:cNvPr id="17" name="1 Marcador de contenido"/>
          <p:cNvSpPr txBox="1">
            <a:spLocks/>
          </p:cNvSpPr>
          <p:nvPr/>
        </p:nvSpPr>
        <p:spPr>
          <a:xfrm>
            <a:off x="5029200" y="2684463"/>
            <a:ext cx="4114800" cy="3165475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171446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3000" b="1" dirty="0">
                <a:solidFill>
                  <a:srgbClr val="171A6C"/>
                </a:solidFill>
                <a:latin typeface="+mn-lt"/>
                <a:cs typeface="+mn-cs"/>
              </a:rPr>
              <a:t>EMC  facilities allow to perform Electromagnetic Compatibility </a:t>
            </a:r>
            <a:r>
              <a:rPr lang="en-US" sz="3000" b="1" dirty="0" smtClean="0">
                <a:solidFill>
                  <a:srgbClr val="171A6C"/>
                </a:solidFill>
                <a:latin typeface="+mn-lt"/>
                <a:cs typeface="+mn-cs"/>
              </a:rPr>
              <a:t>Test</a:t>
            </a:r>
            <a:r>
              <a:rPr lang="hr-HR" sz="3000" b="1" dirty="0" smtClean="0">
                <a:solidFill>
                  <a:srgbClr val="171A6C"/>
                </a:solidFill>
                <a:latin typeface="+mn-lt"/>
                <a:cs typeface="+mn-cs"/>
              </a:rPr>
              <a:t>s</a:t>
            </a:r>
            <a:endParaRPr lang="en-US" sz="3000" b="1" dirty="0">
              <a:solidFill>
                <a:srgbClr val="171A6C"/>
              </a:solidFill>
              <a:latin typeface="+mn-lt"/>
              <a:cs typeface="+mn-cs"/>
            </a:endParaRPr>
          </a:p>
          <a:p>
            <a:pPr marL="514337" lvl="1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2700" dirty="0">
                <a:solidFill>
                  <a:srgbClr val="171A6C"/>
                </a:solidFill>
                <a:latin typeface="+mn-lt"/>
                <a:cs typeface="+mn-cs"/>
              </a:rPr>
              <a:t>Non–standard test (Specially focused on HEP)</a:t>
            </a:r>
          </a:p>
          <a:p>
            <a:pPr marL="514337" lvl="1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2700" dirty="0">
                <a:solidFill>
                  <a:srgbClr val="171A6C"/>
                </a:solidFill>
                <a:latin typeface="+mn-lt"/>
                <a:cs typeface="+mn-cs"/>
              </a:rPr>
              <a:t>Standard ( According to European Directive 2004/108/EC)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48293302"/>
              </p:ext>
            </p:extLst>
          </p:nvPr>
        </p:nvGraphicFramePr>
        <p:xfrm>
          <a:off x="723899" y="4419599"/>
          <a:ext cx="7639051" cy="1887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8127"/>
                <a:gridCol w="1553375"/>
                <a:gridCol w="1362383"/>
                <a:gridCol w="1631339"/>
                <a:gridCol w="1313827"/>
              </a:tblGrid>
              <a:tr h="320672"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ITAINNOVA</a:t>
                      </a:r>
                      <a:endParaRPr lang="en-US" sz="1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User</a:t>
                      </a:r>
                      <a:r>
                        <a:rPr lang="es-ES" sz="1800" dirty="0" smtClean="0"/>
                        <a:t> </a:t>
                      </a:r>
                      <a:r>
                        <a:rPr lang="es-ES" sz="1800" dirty="0" err="1" smtClean="0"/>
                        <a:t>Projects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Total</a:t>
                      </a:r>
                      <a:r>
                        <a:rPr lang="es-ES" sz="1800" baseline="0" dirty="0" smtClean="0"/>
                        <a:t> </a:t>
                      </a:r>
                      <a:r>
                        <a:rPr lang="es-ES" sz="1800" baseline="0" dirty="0" err="1" smtClean="0"/>
                        <a:t>users</a:t>
                      </a:r>
                      <a:endParaRPr lang="en-US" sz="18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TA </a:t>
                      </a:r>
                      <a:r>
                        <a:rPr lang="es-ES" sz="1800" dirty="0" err="1" smtClean="0"/>
                        <a:t>units</a:t>
                      </a:r>
                      <a:endParaRPr lang="en-US" sz="1800" dirty="0"/>
                    </a:p>
                  </a:txBody>
                  <a:tcPr anchor="ctr"/>
                </a:tc>
              </a:tr>
              <a:tr h="320672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Submiss</a:t>
                      </a:r>
                      <a:r>
                        <a:rPr lang="es-ES" sz="1800" dirty="0" smtClean="0"/>
                        <a:t>.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Selected</a:t>
                      </a:r>
                      <a:endParaRPr lang="en-US" sz="1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90698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</a:t>
                      </a:r>
                      <a:r>
                        <a:rPr lang="hr-HR" sz="1800" b="1" dirty="0" smtClean="0"/>
                        <a:t>36</a:t>
                      </a:r>
                      <a:endParaRPr 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10</a:t>
                      </a:r>
                      <a:r>
                        <a:rPr lang="hr-HR" sz="1800" baseline="0" dirty="0" smtClean="0"/>
                        <a:t> (2)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640</a:t>
                      </a:r>
                    </a:p>
                    <a:p>
                      <a:pPr algn="ctr"/>
                      <a:r>
                        <a:rPr lang="hr-HR" sz="1800" dirty="0" smtClean="0"/>
                        <a:t>(54%)</a:t>
                      </a:r>
                      <a:endParaRPr lang="hr-HR" sz="1800" dirty="0"/>
                    </a:p>
                  </a:txBody>
                  <a:tcPr anchor="ctr"/>
                </a:tc>
              </a:tr>
              <a:tr h="320672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M1-M48</a:t>
                      </a:r>
                      <a:endParaRPr lang="en-US" sz="18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12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1200</a:t>
                      </a:r>
                      <a:endParaRPr 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5 Título"/>
          <p:cNvSpPr>
            <a:spLocks noGrp="1"/>
          </p:cNvSpPr>
          <p:nvPr>
            <p:ph type="title"/>
          </p:nvPr>
        </p:nvSpPr>
        <p:spPr>
          <a:xfrm>
            <a:off x="4572000" y="0"/>
            <a:ext cx="4434394" cy="1077238"/>
          </a:xfrm>
        </p:spPr>
        <p:txBody>
          <a:bodyPr>
            <a:noAutofit/>
          </a:bodyPr>
          <a:lstStyle/>
          <a:p>
            <a:r>
              <a:rPr lang="en-US" sz="3600" u="sng" dirty="0" smtClean="0"/>
              <a:t>4. WP12 </a:t>
            </a:r>
            <a:r>
              <a:rPr lang="hr-HR" sz="3600" u="sng" dirty="0" smtClean="0"/>
              <a:t>.1 ITAINNOVA</a:t>
            </a:r>
            <a:endParaRPr lang="en-US" sz="3600" u="sng" dirty="0"/>
          </a:p>
        </p:txBody>
      </p:sp>
      <p:sp>
        <p:nvSpPr>
          <p:cNvPr id="11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2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3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32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8" name="1 Marcador de contenido"/>
          <p:cNvSpPr txBox="1">
            <a:spLocks/>
          </p:cNvSpPr>
          <p:nvPr/>
        </p:nvSpPr>
        <p:spPr>
          <a:xfrm>
            <a:off x="123092" y="1239838"/>
            <a:ext cx="8897816" cy="2589212"/>
          </a:xfrm>
          <a:prstGeom prst="rect">
            <a:avLst/>
          </a:prstGeom>
        </p:spPr>
        <p:txBody>
          <a:bodyPr/>
          <a:lstStyle/>
          <a:p>
            <a:pPr marL="171446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171A6C"/>
                </a:solidFill>
                <a:latin typeface="+mn-lt"/>
                <a:cs typeface="+mn-cs"/>
              </a:rPr>
              <a:t>4 </a:t>
            </a:r>
            <a:r>
              <a:rPr lang="en-US" sz="2800" dirty="0">
                <a:solidFill>
                  <a:srgbClr val="171A6C"/>
                </a:solidFill>
                <a:latin typeface="+mn-lt"/>
                <a:cs typeface="+mn-cs"/>
              </a:rPr>
              <a:t>TA-WP12.2 accesses have been completed</a:t>
            </a:r>
          </a:p>
          <a:p>
            <a:pPr marL="514337" lvl="1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171A6C"/>
                </a:solidFill>
                <a:latin typeface="+mn-lt"/>
                <a:cs typeface="+mn-cs"/>
              </a:rPr>
              <a:t>TA-ITAINNOVA – </a:t>
            </a:r>
            <a:r>
              <a:rPr lang="en-US" sz="2800" dirty="0" smtClean="0">
                <a:solidFill>
                  <a:srgbClr val="171A6C"/>
                </a:solidFill>
                <a:latin typeface="+mn-lt"/>
                <a:cs typeface="+mn-cs"/>
              </a:rPr>
              <a:t>(54 </a:t>
            </a:r>
            <a:r>
              <a:rPr lang="en-US" sz="2800" dirty="0">
                <a:solidFill>
                  <a:srgbClr val="171A6C"/>
                </a:solidFill>
                <a:latin typeface="+mn-lt"/>
                <a:cs typeface="+mn-cs"/>
              </a:rPr>
              <a:t>% TA units - Completed</a:t>
            </a:r>
            <a:r>
              <a:rPr lang="en-US" sz="2800" dirty="0" smtClean="0">
                <a:solidFill>
                  <a:srgbClr val="171A6C"/>
                </a:solidFill>
                <a:latin typeface="+mn-lt"/>
                <a:cs typeface="+mn-cs"/>
              </a:rPr>
              <a:t>)</a:t>
            </a:r>
            <a:endParaRPr lang="en-US" sz="2800" dirty="0">
              <a:solidFill>
                <a:srgbClr val="171A6C"/>
              </a:solidFill>
              <a:latin typeface="+mn-lt"/>
              <a:cs typeface="+mn-cs"/>
            </a:endParaRPr>
          </a:p>
          <a:p>
            <a:pPr marL="57137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171A6C"/>
                </a:solidFill>
                <a:latin typeface="+mn-lt"/>
                <a:cs typeface="+mn-cs"/>
              </a:rPr>
              <a:t>Access has been requested from </a:t>
            </a:r>
            <a:r>
              <a:rPr lang="en-US" sz="2800" b="1" u="sng" dirty="0">
                <a:latin typeface="+mn-lt"/>
                <a:cs typeface="+mn-cs"/>
              </a:rPr>
              <a:t>3 countries</a:t>
            </a:r>
          </a:p>
          <a:p>
            <a:pPr marL="514337" lvl="1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Germany, Austria and </a:t>
            </a:r>
            <a:r>
              <a:rPr lang="en-US" sz="2800" dirty="0" smtClean="0">
                <a:latin typeface="+mn-lt"/>
                <a:cs typeface="+mn-cs"/>
              </a:rPr>
              <a:t>Italy</a:t>
            </a:r>
            <a:endParaRPr lang="hr-HR" sz="2800" dirty="0" smtClean="0">
              <a:latin typeface="+mn-lt"/>
              <a:cs typeface="+mn-cs"/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The activity has slowed down the last year but it is expected to speed it up during second part of the year (and during 2019)</a:t>
            </a:r>
          </a:p>
          <a:p>
            <a:pPr marL="514337" lvl="1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itchFamily="34" charset="0"/>
              <a:buChar char="•"/>
              <a:defRPr/>
            </a:pPr>
            <a:endParaRPr lang="en-US" sz="2400" dirty="0" smtClean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026613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5086350" y="1"/>
            <a:ext cx="3952700" cy="1077238"/>
          </a:xfrm>
        </p:spPr>
        <p:txBody>
          <a:bodyPr>
            <a:noAutofit/>
          </a:bodyPr>
          <a:lstStyle/>
          <a:p>
            <a:r>
              <a:rPr lang="en-US" sz="3200" u="sng" dirty="0" smtClean="0"/>
              <a:t>4. WP12</a:t>
            </a:r>
            <a:r>
              <a:rPr lang="hr-HR" sz="3200" u="sng" dirty="0" smtClean="0"/>
              <a:t>. 2  RBI</a:t>
            </a:r>
            <a:endParaRPr lang="en-US" sz="4000" u="sng" dirty="0"/>
          </a:p>
        </p:txBody>
      </p:sp>
      <p:sp>
        <p:nvSpPr>
          <p:cNvPr id="12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3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4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33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0" y="1282690"/>
            <a:ext cx="8915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R</a:t>
            </a:r>
            <a:r>
              <a:rPr lang="hr-HR" sz="2400" b="1" dirty="0" smtClean="0"/>
              <a:t>uđer </a:t>
            </a:r>
            <a:r>
              <a:rPr lang="en-US" sz="2400" b="1" dirty="0" smtClean="0"/>
              <a:t>B</a:t>
            </a:r>
            <a:r>
              <a:rPr lang="hr-HR" sz="2400" b="1" dirty="0" smtClean="0"/>
              <a:t>ošković </a:t>
            </a:r>
            <a:r>
              <a:rPr lang="en-US" sz="2400" b="1" dirty="0" smtClean="0"/>
              <a:t>I</a:t>
            </a:r>
            <a:r>
              <a:rPr lang="hr-HR" sz="2400" b="1" smtClean="0"/>
              <a:t>nstitute </a:t>
            </a:r>
            <a:r>
              <a:rPr lang="hr-HR" sz="2400" b="1" dirty="0" smtClean="0"/>
              <a:t>offers Tandem</a:t>
            </a:r>
            <a:r>
              <a:rPr lang="en-US" sz="2400" b="1" dirty="0" smtClean="0"/>
              <a:t> Accelerator Facility </a:t>
            </a:r>
            <a:r>
              <a:rPr lang="hr-HR" sz="2400" b="1" dirty="0" smtClean="0"/>
              <a:t> to study:</a:t>
            </a:r>
          </a:p>
          <a:p>
            <a:pPr>
              <a:buFontTx/>
              <a:buChar char="-"/>
            </a:pPr>
            <a:r>
              <a:rPr lang="hr-HR" sz="2400" b="1" dirty="0" smtClean="0"/>
              <a:t> charge collection properties of detector materials by IBIC method</a:t>
            </a:r>
          </a:p>
          <a:p>
            <a:pPr>
              <a:buFontTx/>
              <a:buChar char="-"/>
            </a:pPr>
            <a:r>
              <a:rPr lang="hr-HR" sz="2400" b="1" dirty="0" smtClean="0"/>
              <a:t> perform radiation hardness tests and defects mapping</a:t>
            </a:r>
            <a:r>
              <a:rPr lang="en-US" sz="2400" b="1" dirty="0" smtClean="0"/>
              <a:t> </a:t>
            </a:r>
            <a:endParaRPr lang="hr-HR" sz="2400" b="1" dirty="0" smtClean="0"/>
          </a:p>
        </p:txBody>
      </p:sp>
      <p:grpSp>
        <p:nvGrpSpPr>
          <p:cNvPr id="17" name="Group 16"/>
          <p:cNvGrpSpPr/>
          <p:nvPr/>
        </p:nvGrpSpPr>
        <p:grpSpPr>
          <a:xfrm>
            <a:off x="722592" y="2590800"/>
            <a:ext cx="4725708" cy="3268435"/>
            <a:chOff x="322542" y="1969770"/>
            <a:chExt cx="5207082" cy="4022815"/>
          </a:xfrm>
        </p:grpSpPr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542" y="2159150"/>
              <a:ext cx="5207082" cy="3833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3200400" y="1969770"/>
              <a:ext cx="177824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hr-HR" sz="1600" b="1" dirty="0" smtClean="0"/>
                <a:t>Quadrupole triplet</a:t>
              </a:r>
            </a:p>
            <a:p>
              <a:pPr algn="ctr"/>
              <a:r>
                <a:rPr lang="hr-HR" sz="1600" b="1" dirty="0" smtClean="0"/>
                <a:t>Focusing lens</a:t>
              </a:r>
              <a:endParaRPr lang="hr-HR" sz="1600" b="1" dirty="0"/>
            </a:p>
          </p:txBody>
        </p:sp>
      </p:grp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9868" y="2533649"/>
            <a:ext cx="2843131" cy="381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824" t="19992" r="25891" b="21619"/>
          <a:stretch>
            <a:fillRect/>
          </a:stretch>
        </p:blipFill>
        <p:spPr bwMode="auto">
          <a:xfrm>
            <a:off x="0" y="3697073"/>
            <a:ext cx="2740820" cy="222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0" y="5882780"/>
            <a:ext cx="5041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b="1" dirty="0" smtClean="0">
                <a:latin typeface="+mj-lt"/>
              </a:rPr>
              <a:t>IBIC  - charge collection efficiency image</a:t>
            </a:r>
            <a:endParaRPr lang="hr-HR" sz="2400" b="1" dirty="0">
              <a:latin typeface="+mj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49182422"/>
              </p:ext>
            </p:extLst>
          </p:nvPr>
        </p:nvGraphicFramePr>
        <p:xfrm>
          <a:off x="876671" y="4567562"/>
          <a:ext cx="714338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2542"/>
                <a:gridCol w="1742791"/>
                <a:gridCol w="1273982"/>
                <a:gridCol w="1525487"/>
                <a:gridCol w="1228578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RBI</a:t>
                      </a:r>
                      <a:endParaRPr lang="en-US" sz="18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User</a:t>
                      </a:r>
                      <a:r>
                        <a:rPr lang="es-ES" sz="1800" dirty="0" smtClean="0"/>
                        <a:t> </a:t>
                      </a:r>
                      <a:r>
                        <a:rPr lang="es-ES" sz="1800" dirty="0" err="1" smtClean="0"/>
                        <a:t>Projects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Total</a:t>
                      </a:r>
                      <a:r>
                        <a:rPr lang="es-ES" sz="1800" baseline="0" dirty="0" smtClean="0"/>
                        <a:t> </a:t>
                      </a:r>
                      <a:r>
                        <a:rPr lang="es-ES" sz="1800" baseline="0" dirty="0" err="1" smtClean="0"/>
                        <a:t>users</a:t>
                      </a:r>
                      <a:endParaRPr lang="en-US" sz="18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TA </a:t>
                      </a:r>
                      <a:r>
                        <a:rPr lang="es-ES" sz="1800" dirty="0" err="1" smtClean="0"/>
                        <a:t>units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Submissions</a:t>
                      </a:r>
                      <a:r>
                        <a:rPr lang="es-ES" sz="1800" dirty="0" smtClean="0"/>
                        <a:t> 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 smtClean="0"/>
                        <a:t>Selected</a:t>
                      </a:r>
                      <a:endParaRPr lang="en-US" sz="1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b="1" dirty="0" smtClean="0"/>
                        <a:t>M1-M</a:t>
                      </a:r>
                      <a:r>
                        <a:rPr lang="hr-HR" sz="1800" b="1" dirty="0" smtClean="0"/>
                        <a:t>36</a:t>
                      </a:r>
                      <a:endParaRPr 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27</a:t>
                      </a:r>
                    </a:p>
                    <a:p>
                      <a:pPr algn="ctr"/>
                      <a:r>
                        <a:rPr lang="hr-HR" sz="1800" dirty="0" smtClean="0"/>
                        <a:t>20  supported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48</a:t>
                      </a:r>
                      <a:r>
                        <a:rPr lang="es-ES" sz="1800" dirty="0" smtClean="0"/>
                        <a:t>0</a:t>
                      </a:r>
                    </a:p>
                    <a:p>
                      <a:pPr algn="ctr"/>
                      <a:r>
                        <a:rPr lang="es-ES" sz="1800" dirty="0" smtClean="0"/>
                        <a:t>(</a:t>
                      </a:r>
                      <a:r>
                        <a:rPr lang="hr-HR" sz="1800" dirty="0" smtClean="0"/>
                        <a:t>7</a:t>
                      </a:r>
                      <a:r>
                        <a:rPr lang="es-ES" sz="1800" dirty="0" smtClean="0"/>
                        <a:t>5%)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b="1" dirty="0" smtClean="0"/>
                        <a:t>M1-M48</a:t>
                      </a:r>
                      <a:endParaRPr lang="en-US" sz="18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16</a:t>
                      </a:r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24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640</a:t>
                      </a:r>
                      <a:endParaRPr 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5 Título"/>
          <p:cNvSpPr>
            <a:spLocks noGrp="1"/>
          </p:cNvSpPr>
          <p:nvPr>
            <p:ph type="title"/>
          </p:nvPr>
        </p:nvSpPr>
        <p:spPr>
          <a:xfrm>
            <a:off x="4933950" y="0"/>
            <a:ext cx="4072444" cy="1077238"/>
          </a:xfrm>
        </p:spPr>
        <p:txBody>
          <a:bodyPr>
            <a:noAutofit/>
          </a:bodyPr>
          <a:lstStyle/>
          <a:p>
            <a:r>
              <a:rPr lang="en-US" sz="3600" u="sng" dirty="0" smtClean="0"/>
              <a:t>4. WP12 </a:t>
            </a:r>
            <a:r>
              <a:rPr lang="hr-HR" sz="3600" u="sng" dirty="0" smtClean="0"/>
              <a:t>.2 </a:t>
            </a:r>
            <a:r>
              <a:rPr lang="en-US" sz="3600" u="sng" dirty="0" smtClean="0"/>
              <a:t>–</a:t>
            </a:r>
            <a:r>
              <a:rPr lang="hr-HR" sz="3600" u="sng" dirty="0" smtClean="0"/>
              <a:t> RBI</a:t>
            </a:r>
            <a:endParaRPr lang="en-US" sz="3600" u="sng" dirty="0"/>
          </a:p>
        </p:txBody>
      </p:sp>
      <p:sp>
        <p:nvSpPr>
          <p:cNvPr id="11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2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3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34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4" name="1 Marcador de contenido"/>
          <p:cNvSpPr txBox="1">
            <a:spLocks/>
          </p:cNvSpPr>
          <p:nvPr/>
        </p:nvSpPr>
        <p:spPr>
          <a:xfrm>
            <a:off x="800100" y="1309838"/>
            <a:ext cx="7810500" cy="32545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TA-RBI </a:t>
            </a:r>
            <a:r>
              <a:rPr kumimoji="0" lang="hr-HR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(M1-M36):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3200" dirty="0" smtClean="0">
                <a:solidFill>
                  <a:srgbClr val="171A6C"/>
                </a:solidFill>
              </a:rPr>
              <a:t>- </a:t>
            </a:r>
            <a:r>
              <a:rPr kumimoji="0" lang="hr-H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 TA</a:t>
            </a:r>
            <a:r>
              <a:rPr kumimoji="0" lang="hr-HR" sz="3200" b="0" i="0" u="none" strike="noStrike" kern="1200" cap="none" spc="0" normalizeH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approved and done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hr-H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5 % completed)</a:t>
            </a: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3200" dirty="0" smtClean="0">
                <a:solidFill>
                  <a:srgbClr val="171A6C"/>
                </a:solidFill>
              </a:rPr>
              <a:t>- 27 users, 20 supported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3200" dirty="0" smtClean="0">
                <a:solidFill>
                  <a:srgbClr val="171A6C"/>
                </a:solidFill>
              </a:rPr>
              <a:t>- </a:t>
            </a:r>
            <a:r>
              <a:rPr lang="en-US" sz="3200" dirty="0" smtClean="0">
                <a:solidFill>
                  <a:srgbClr val="171A6C"/>
                </a:solidFill>
              </a:rPr>
              <a:t>Users from </a:t>
            </a:r>
            <a:r>
              <a:rPr lang="en-US" sz="3200" dirty="0" smtClean="0"/>
              <a:t>7</a:t>
            </a:r>
            <a:r>
              <a:rPr lang="en-US" sz="3200" dirty="0" smtClean="0">
                <a:solidFill>
                  <a:srgbClr val="171A6C"/>
                </a:solidFill>
              </a:rPr>
              <a:t> countries</a:t>
            </a:r>
            <a:endParaRPr lang="hr-HR" sz="3200" dirty="0" smtClean="0">
              <a:solidFill>
                <a:srgbClr val="171A6C"/>
              </a:solidFill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3200" dirty="0" smtClean="0">
                <a:solidFill>
                  <a:srgbClr val="171A6C"/>
                </a:solidFill>
              </a:rPr>
              <a:t>   Austria, France, Germany, Greece, Italy, 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3200" dirty="0" smtClean="0">
                <a:solidFill>
                  <a:srgbClr val="171A6C"/>
                </a:solidFill>
              </a:rPr>
              <a:t>   Serbia, United Kingdom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endParaRPr lang="hr-HR" sz="2600" dirty="0" smtClean="0">
              <a:solidFill>
                <a:srgbClr val="171A6C"/>
              </a:solidFill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Tx/>
              <a:buChar char="-"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026613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5 Título"/>
          <p:cNvSpPr>
            <a:spLocks noGrp="1"/>
          </p:cNvSpPr>
          <p:nvPr>
            <p:ph type="title"/>
          </p:nvPr>
        </p:nvSpPr>
        <p:spPr>
          <a:xfrm>
            <a:off x="4389120" y="1"/>
            <a:ext cx="4649930" cy="1077238"/>
          </a:xfrm>
        </p:spPr>
        <p:txBody>
          <a:bodyPr>
            <a:noAutofit/>
          </a:bodyPr>
          <a:lstStyle/>
          <a:p>
            <a:r>
              <a:rPr lang="en-US" sz="3200" u="sng" dirty="0" smtClean="0"/>
              <a:t>4. WP12 -Detector Characterization Facilities</a:t>
            </a:r>
            <a:r>
              <a:rPr lang="en-US" sz="4000" u="sng" dirty="0" smtClean="0"/>
              <a:t> </a:t>
            </a:r>
            <a:endParaRPr lang="en-US" sz="4000" u="sng" dirty="0"/>
          </a:p>
        </p:txBody>
      </p:sp>
      <p:sp>
        <p:nvSpPr>
          <p:cNvPr id="11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2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3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35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4" name="1 Marcador de contenido"/>
          <p:cNvSpPr txBox="1">
            <a:spLocks/>
          </p:cNvSpPr>
          <p:nvPr/>
        </p:nvSpPr>
        <p:spPr>
          <a:xfrm>
            <a:off x="4629150" y="1965960"/>
            <a:ext cx="4514850" cy="441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kumimoji="0" lang="en-US" sz="2600" b="1" i="0" u="sng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TA-RBI </a:t>
            </a:r>
            <a:r>
              <a:rPr kumimoji="0" lang="hr-HR" sz="2600" b="1" i="0" u="sng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(M1-M36):</a:t>
            </a:r>
            <a:endParaRPr lang="hr-HR" sz="2600" b="1" u="sng" dirty="0" smtClean="0">
              <a:solidFill>
                <a:srgbClr val="171A6C"/>
              </a:solidFill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- 5 papers published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     - 1 in 2016, 2 in 2017,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     - 2 in 2018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- 9 contributions to conferences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       - 2 keynote speakers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       - 3 invited talks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       - 4 oral contributions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-  2 MSc theses 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-  2 On Track contributions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Tx/>
              <a:buChar char="-"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1 Marcador de contenido"/>
          <p:cNvSpPr txBox="1">
            <a:spLocks/>
          </p:cNvSpPr>
          <p:nvPr/>
        </p:nvSpPr>
        <p:spPr>
          <a:xfrm>
            <a:off x="285750" y="1968968"/>
            <a:ext cx="4465320" cy="43975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b="1" u="sng" dirty="0" smtClean="0">
                <a:solidFill>
                  <a:srgbClr val="171A6C"/>
                </a:solidFill>
              </a:rPr>
              <a:t>TA - ITAINNOVA</a:t>
            </a:r>
            <a:r>
              <a:rPr lang="en-US" sz="2600" b="1" u="sng" dirty="0" smtClean="0">
                <a:solidFill>
                  <a:srgbClr val="171A6C"/>
                </a:solidFill>
              </a:rPr>
              <a:t> </a:t>
            </a:r>
            <a:r>
              <a:rPr lang="hr-HR" sz="2600" b="1" u="sng" dirty="0" smtClean="0">
                <a:solidFill>
                  <a:srgbClr val="171A6C"/>
                </a:solidFill>
              </a:rPr>
              <a:t>(M1-M36):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- 2 papers published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       - both in 2016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- 4 contributions to conferences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       - 3 oral contributions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       - 1 poster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dirty="0" smtClean="0">
                <a:solidFill>
                  <a:srgbClr val="171A6C"/>
                </a:solidFill>
              </a:rPr>
              <a:t>- 2 On Track contributions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113157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/>
              <a:t>Scientific output of users (publications, conferences)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xmlns="" val="374026613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5219700" y="1"/>
            <a:ext cx="3819350" cy="1077238"/>
          </a:xfrm>
        </p:spPr>
        <p:txBody>
          <a:bodyPr>
            <a:normAutofit/>
          </a:bodyPr>
          <a:lstStyle/>
          <a:p>
            <a:r>
              <a:rPr lang="en-US" sz="3200" u="sng" dirty="0" smtClean="0"/>
              <a:t>5. </a:t>
            </a:r>
            <a:r>
              <a:rPr lang="hr-HR" sz="3200" u="sng" dirty="0" smtClean="0"/>
              <a:t>Summary</a:t>
            </a:r>
            <a:endParaRPr lang="en-US" sz="3200" u="sng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 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r>
              <a:rPr lang="hr-HR" dirty="0" smtClean="0"/>
              <a:t>36</a:t>
            </a:r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04850" y="1181100"/>
          <a:ext cx="7867650" cy="5124450"/>
        </p:xfrm>
        <a:graphic>
          <a:graphicData uri="http://schemas.openxmlformats.org/presentationml/2006/ole">
            <p:oleObj spid="_x0000_s1027" name="Worksheet" r:id="rId3" imgW="7833252" imgH="5044519" progId="Excel.Shee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18469347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36914" y="1279834"/>
            <a:ext cx="8799510" cy="5229255"/>
          </a:xfrm>
        </p:spPr>
        <p:txBody>
          <a:bodyPr>
            <a:normAutofit/>
          </a:bodyPr>
          <a:lstStyle/>
          <a:p>
            <a:r>
              <a:rPr lang="en-US" sz="3200" u="sng" dirty="0" smtClean="0"/>
              <a:t>TA activities are going well</a:t>
            </a:r>
            <a:endParaRPr lang="hr-HR" sz="3200" u="sng" dirty="0" smtClean="0"/>
          </a:p>
          <a:p>
            <a:endParaRPr lang="en-US" sz="1200" u="sng" dirty="0" smtClean="0"/>
          </a:p>
          <a:p>
            <a:pPr lvl="1">
              <a:lnSpc>
                <a:spcPct val="100000"/>
              </a:lnSpc>
              <a:buFont typeface="Wingdings" pitchFamily="2" charset="2"/>
              <a:buChar char="Ø"/>
            </a:pPr>
            <a:r>
              <a:rPr lang="hr-HR" sz="3200" dirty="0" smtClean="0"/>
              <a:t>Almost all</a:t>
            </a:r>
            <a:r>
              <a:rPr lang="en-US" sz="3200" dirty="0" smtClean="0"/>
              <a:t> activities are on schedule</a:t>
            </a:r>
            <a:endParaRPr lang="hr-HR" sz="3200" dirty="0" smtClean="0"/>
          </a:p>
          <a:p>
            <a:pPr lvl="1">
              <a:lnSpc>
                <a:spcPct val="100000"/>
              </a:lnSpc>
              <a:buFont typeface="Wingdings" pitchFamily="2" charset="2"/>
              <a:buChar char="Ø"/>
            </a:pPr>
            <a:r>
              <a:rPr lang="hr-HR" sz="3200" dirty="0" smtClean="0"/>
              <a:t>On average planned Access Units are almost completed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Ø"/>
            </a:pPr>
            <a:r>
              <a:rPr lang="hr-HR" sz="3200" dirty="0" smtClean="0"/>
              <a:t>No need for corrective actions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Ø"/>
            </a:pPr>
            <a:r>
              <a:rPr lang="hr-HR" sz="3200" dirty="0" smtClean="0"/>
              <a:t>However, number of publications is still low when compared with the number of completed projects</a:t>
            </a:r>
            <a:endParaRPr lang="en-US" sz="3200" dirty="0" smtClean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5219700" y="1"/>
            <a:ext cx="3819350" cy="1077238"/>
          </a:xfrm>
        </p:spPr>
        <p:txBody>
          <a:bodyPr>
            <a:normAutofit/>
          </a:bodyPr>
          <a:lstStyle/>
          <a:p>
            <a:r>
              <a:rPr lang="en-US" sz="3200" u="sng" dirty="0" smtClean="0"/>
              <a:t>5. </a:t>
            </a:r>
            <a:r>
              <a:rPr lang="hr-HR" sz="3200" u="sng" dirty="0" smtClean="0"/>
              <a:t>Summary</a:t>
            </a:r>
            <a:endParaRPr lang="en-US" sz="3200" u="sng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 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r>
              <a:rPr lang="hr-HR" dirty="0" smtClean="0"/>
              <a:t>37</a:t>
            </a:r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18469347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37610"/>
            <a:ext cx="8990598" cy="5118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600" u="sng" dirty="0" smtClean="0"/>
              <a:t>1. I</a:t>
            </a:r>
            <a:r>
              <a:rPr lang="hr-HR" sz="3600" u="sng" dirty="0" smtClean="0"/>
              <a:t>ntroduction</a:t>
            </a:r>
            <a:r>
              <a:rPr lang="es-ES" sz="3600" u="sng" dirty="0" smtClean="0"/>
              <a:t> </a:t>
            </a:r>
            <a:endParaRPr lang="es-ES" sz="3600" dirty="0"/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07473970"/>
              </p:ext>
            </p:extLst>
          </p:nvPr>
        </p:nvGraphicFramePr>
        <p:xfrm>
          <a:off x="4800594" y="1277872"/>
          <a:ext cx="4199022" cy="2921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9674"/>
                <a:gridCol w="1399674"/>
                <a:gridCol w="1399674"/>
              </a:tblGrid>
              <a:tr h="434962"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latin typeface="Times New Roman"/>
                          <a:ea typeface="Calibri"/>
                          <a:cs typeface="Times New Roman"/>
                        </a:rPr>
                        <a:t>Work Package No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>
                          <a:latin typeface="Times New Roman"/>
                          <a:ea typeface="Calibri"/>
                          <a:cs typeface="Times New Roman"/>
                        </a:rPr>
                        <a:t>Work Package Title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latin typeface="Times New Roman"/>
                          <a:ea typeface="Calibri"/>
                          <a:cs typeface="Times New Roman"/>
                        </a:rPr>
                        <a:t>Lead Participant Short Name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7238"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WP10 (TA1)</a:t>
                      </a:r>
                      <a:endParaRPr lang="es-ES" sz="1100" b="1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Calibri"/>
                          <a:cs typeface="Times New Roman"/>
                        </a:rPr>
                        <a:t>Beam test facilities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Calibri"/>
                          <a:cs typeface="Times New Roman"/>
                        </a:rPr>
                        <a:t>CERN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Calibri"/>
                          <a:cs typeface="Times New Roman"/>
                        </a:rPr>
                        <a:t>DESY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43095"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WP11 (TA2)</a:t>
                      </a:r>
                      <a:endParaRPr lang="es-ES" sz="1100" b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Times New Roman"/>
                        </a:rPr>
                        <a:t>Irradiation test facilities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Calibri"/>
                          <a:cs typeface="Times New Roman"/>
                        </a:rPr>
                        <a:t>CERN (IRR-</a:t>
                      </a:r>
                      <a:r>
                        <a:rPr lang="en-GB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GIF+</a:t>
                      </a:r>
                      <a:r>
                        <a:rPr lang="en-GB" sz="1200" dirty="0" smtClean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Times New Roman"/>
                        </a:rPr>
                        <a:t>JSI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Times New Roman"/>
                        </a:rPr>
                        <a:t>KIT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latin typeface="Times New Roman"/>
                          <a:ea typeface="Calibri"/>
                          <a:cs typeface="Times New Roman"/>
                        </a:rPr>
                        <a:t>UCLouvain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UoB</a:t>
                      </a:r>
                      <a:endParaRPr lang="es-ES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45857"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WP12 (TA3)</a:t>
                      </a:r>
                      <a:endParaRPr lang="es-ES" sz="11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Calibri"/>
                          <a:cs typeface="Times New Roman"/>
                        </a:rPr>
                        <a:t>Detector characterisation facilities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RBI</a:t>
                      </a:r>
                      <a:endParaRPr lang="es-ES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ITAINNOVA</a:t>
                      </a:r>
                      <a:endParaRPr lang="es-ES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98612" y="1244315"/>
            <a:ext cx="3222485" cy="461665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none" rtlCol="0">
            <a:spAutoFit/>
          </a:bodyPr>
          <a:lstStyle/>
          <a:p>
            <a:r>
              <a:rPr lang="hr-HR" sz="2400" b="1" u="sng" dirty="0" smtClean="0">
                <a:solidFill>
                  <a:srgbClr val="C00000"/>
                </a:solidFill>
              </a:rPr>
              <a:t>10</a:t>
            </a:r>
            <a:r>
              <a:rPr lang="en-US" sz="2400" b="1" u="sng" dirty="0" smtClean="0">
                <a:solidFill>
                  <a:srgbClr val="C00000"/>
                </a:solidFill>
              </a:rPr>
              <a:t>  Facilities are offered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9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1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2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4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</a:t>
            </a:r>
            <a:endParaRPr lang="hr-HR" dirty="0" smtClean="0"/>
          </a:p>
          <a:p>
            <a:r>
              <a:rPr lang="hr-HR" dirty="0" smtClean="0"/>
              <a:t>Bologna, Italy</a:t>
            </a:r>
            <a:endParaRPr lang="en-US" dirty="0" smtClean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5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738436" y="1833786"/>
            <a:ext cx="8229600" cy="4471764"/>
          </a:xfrm>
        </p:spPr>
        <p:txBody>
          <a:bodyPr>
            <a:normAutofit/>
          </a:bodyPr>
          <a:lstStyle/>
          <a:p>
            <a:r>
              <a:rPr lang="en-GB" sz="2800" b="1" dirty="0"/>
              <a:t>10.1: CERN PS and SPS </a:t>
            </a:r>
            <a:r>
              <a:rPr lang="en-GB" sz="2800" b="1" dirty="0" smtClean="0"/>
              <a:t>Test </a:t>
            </a:r>
            <a:r>
              <a:rPr lang="en-GB" sz="2800" b="1" dirty="0"/>
              <a:t>B</a:t>
            </a:r>
            <a:r>
              <a:rPr lang="en-GB" sz="2800" b="1" dirty="0" smtClean="0"/>
              <a:t>eams</a:t>
            </a:r>
          </a:p>
          <a:p>
            <a:r>
              <a:rPr lang="en-GB" sz="2800" b="1" dirty="0"/>
              <a:t>10.2: DESY-II Test Beam </a:t>
            </a:r>
            <a:r>
              <a:rPr lang="en-GB" sz="2800" b="1" dirty="0" smtClean="0"/>
              <a:t>Facility</a:t>
            </a:r>
          </a:p>
          <a:p>
            <a:r>
              <a:rPr lang="de-DE" sz="2800" b="1" dirty="0">
                <a:solidFill>
                  <a:schemeClr val="accent3">
                    <a:lumMod val="75000"/>
                  </a:schemeClr>
                </a:solidFill>
              </a:rPr>
              <a:t>11.1: CERN IRRAD &amp; GIF+</a:t>
            </a:r>
            <a:r>
              <a:rPr lang="de-DE" sz="2800" b="1" dirty="0" smtClean="0">
                <a:solidFill>
                  <a:schemeClr val="accent3">
                    <a:lumMod val="75000"/>
                  </a:schemeClr>
                </a:solidFill>
              </a:rPr>
              <a:t>+</a:t>
            </a:r>
          </a:p>
          <a:p>
            <a:r>
              <a:rPr lang="de-DE" sz="2800" b="1" dirty="0">
                <a:solidFill>
                  <a:schemeClr val="accent3">
                    <a:lumMod val="75000"/>
                  </a:schemeClr>
                </a:solidFill>
              </a:rPr>
              <a:t>11.2: JSI TRIGA </a:t>
            </a:r>
            <a:r>
              <a:rPr lang="de-DE" sz="2800" b="1" dirty="0" err="1">
                <a:solidFill>
                  <a:schemeClr val="accent3">
                    <a:lumMod val="75000"/>
                  </a:schemeClr>
                </a:solidFill>
              </a:rPr>
              <a:t>R</a:t>
            </a:r>
            <a:r>
              <a:rPr lang="de-DE" sz="2800" b="1" dirty="0" err="1" smtClean="0">
                <a:solidFill>
                  <a:schemeClr val="accent3">
                    <a:lumMod val="75000"/>
                  </a:schemeClr>
                </a:solidFill>
              </a:rPr>
              <a:t>eactor</a:t>
            </a:r>
            <a:r>
              <a:rPr lang="de-DE" sz="2800" b="1" dirty="0" smtClean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de-DE" sz="2800" b="1" dirty="0" err="1" smtClean="0">
                <a:solidFill>
                  <a:schemeClr val="accent3">
                    <a:lumMod val="75000"/>
                  </a:schemeClr>
                </a:solidFill>
              </a:rPr>
              <a:t>Slovenia</a:t>
            </a:r>
            <a:endParaRPr lang="de-DE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tr-TR" sz="2800" b="1" dirty="0">
                <a:solidFill>
                  <a:schemeClr val="accent3">
                    <a:lumMod val="75000"/>
                  </a:schemeClr>
                </a:solidFill>
              </a:rPr>
              <a:t>11.3: KIT </a:t>
            </a:r>
            <a:r>
              <a:rPr lang="tr-TR" sz="2800" b="1" dirty="0" smtClean="0">
                <a:solidFill>
                  <a:schemeClr val="accent3">
                    <a:lumMod val="75000"/>
                  </a:schemeClr>
                </a:solidFill>
              </a:rPr>
              <a:t>KAZ, Germany</a:t>
            </a:r>
          </a:p>
          <a:p>
            <a:r>
              <a:rPr lang="tr-TR" sz="2800" b="1" dirty="0">
                <a:solidFill>
                  <a:schemeClr val="accent3">
                    <a:lumMod val="75000"/>
                  </a:schemeClr>
                </a:solidFill>
              </a:rPr>
              <a:t>11.4: </a:t>
            </a:r>
            <a:r>
              <a:rPr lang="tr-TR" sz="2800" b="1" dirty="0" err="1">
                <a:solidFill>
                  <a:schemeClr val="accent3">
                    <a:lumMod val="75000"/>
                  </a:schemeClr>
                </a:solidFill>
              </a:rPr>
              <a:t>UCLouvain</a:t>
            </a:r>
            <a:r>
              <a:rPr lang="tr-TR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sz="2800" b="1" dirty="0" smtClean="0">
                <a:solidFill>
                  <a:schemeClr val="accent3">
                    <a:lumMod val="75000"/>
                  </a:schemeClr>
                </a:solidFill>
              </a:rPr>
              <a:t>CRC, </a:t>
            </a:r>
            <a:r>
              <a:rPr lang="tr-TR" sz="2800" b="1" dirty="0" err="1" smtClean="0">
                <a:solidFill>
                  <a:schemeClr val="accent3">
                    <a:lumMod val="75000"/>
                  </a:schemeClr>
                </a:solidFill>
              </a:rPr>
              <a:t>Belgium</a:t>
            </a:r>
            <a:endParaRPr lang="tr-TR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tr-TR" sz="2800" b="1" dirty="0">
                <a:solidFill>
                  <a:schemeClr val="accent3">
                    <a:lumMod val="75000"/>
                  </a:schemeClr>
                </a:solidFill>
              </a:rPr>
              <a:t>11.5: </a:t>
            </a:r>
            <a:r>
              <a:rPr lang="tr-TR" sz="2800" b="1" dirty="0" err="1">
                <a:solidFill>
                  <a:schemeClr val="accent3">
                    <a:lumMod val="75000"/>
                  </a:schemeClr>
                </a:solidFill>
              </a:rPr>
              <a:t>UoB</a:t>
            </a:r>
            <a:r>
              <a:rPr lang="tr-TR" sz="2800" b="1" dirty="0">
                <a:solidFill>
                  <a:schemeClr val="accent3">
                    <a:lumMod val="75000"/>
                  </a:schemeClr>
                </a:solidFill>
              </a:rPr>
              <a:t> MC40 </a:t>
            </a:r>
            <a:r>
              <a:rPr lang="tr-TR" sz="2800" b="1" dirty="0" err="1" smtClean="0">
                <a:solidFill>
                  <a:schemeClr val="accent3">
                    <a:lumMod val="75000"/>
                  </a:schemeClr>
                </a:solidFill>
              </a:rPr>
              <a:t>Cyclotron</a:t>
            </a:r>
            <a:r>
              <a:rPr lang="tr-TR" sz="2800" b="1" dirty="0" smtClean="0">
                <a:solidFill>
                  <a:schemeClr val="accent3">
                    <a:lumMod val="75000"/>
                  </a:schemeClr>
                </a:solidFill>
              </a:rPr>
              <a:t>, UK</a:t>
            </a:r>
          </a:p>
          <a:p>
            <a:r>
              <a:rPr lang="tr-TR" sz="2800" b="1" dirty="0"/>
              <a:t>12.1: RBI-AF, </a:t>
            </a:r>
            <a:r>
              <a:rPr lang="tr-TR" sz="2800" b="1" dirty="0" err="1" smtClean="0"/>
              <a:t>Croatia</a:t>
            </a:r>
            <a:endParaRPr lang="tr-TR" sz="2800" b="1" dirty="0" smtClean="0"/>
          </a:p>
          <a:p>
            <a:r>
              <a:rPr lang="tr-TR" sz="2800" b="1" dirty="0"/>
              <a:t>12.2: ITAINNOVA – EMClab, </a:t>
            </a:r>
            <a:r>
              <a:rPr lang="tr-TR" sz="2800" b="1" dirty="0" smtClean="0"/>
              <a:t>Spain</a:t>
            </a:r>
          </a:p>
        </p:txBody>
      </p:sp>
      <p:sp>
        <p:nvSpPr>
          <p:cNvPr id="13" name="5 Título"/>
          <p:cNvSpPr txBox="1">
            <a:spLocks/>
          </p:cNvSpPr>
          <p:nvPr/>
        </p:nvSpPr>
        <p:spPr>
          <a:xfrm>
            <a:off x="4138330" y="0"/>
            <a:ext cx="5005670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I</a:t>
            </a:r>
            <a:r>
              <a:rPr kumimoji="0" lang="hr-HR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ntroduction</a:t>
            </a:r>
            <a:r>
              <a:rPr kumimoji="0" lang="es-ES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4400" y="1143000"/>
            <a:ext cx="4426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dirty="0" smtClean="0"/>
              <a:t>List of TA facilities and tasks:</a:t>
            </a:r>
            <a:endParaRPr lang="hr-HR" sz="28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0" y="1181894"/>
            <a:ext cx="9144000" cy="512365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hr-HR" sz="3000" b="1" u="sng" dirty="0" smtClean="0"/>
              <a:t>TA cycle</a:t>
            </a:r>
            <a:endParaRPr lang="en-US" sz="3000" b="1" u="sng" dirty="0" smtClean="0"/>
          </a:p>
          <a:p>
            <a:r>
              <a:rPr lang="en-US" sz="3000" b="1" u="sng" dirty="0" smtClean="0"/>
              <a:t>Step 1: Informal request</a:t>
            </a:r>
            <a:r>
              <a:rPr lang="hr-HR" sz="3000" b="1" u="sng" dirty="0" smtClean="0"/>
              <a:t> – contact the facility coordinator</a:t>
            </a:r>
            <a:endParaRPr lang="en-US" sz="3000" b="1" u="sng" dirty="0" smtClean="0"/>
          </a:p>
          <a:p>
            <a:r>
              <a:rPr lang="en-US" sz="3000" b="1" u="sng" dirty="0" smtClean="0"/>
              <a:t>Step 2: Application Form</a:t>
            </a:r>
            <a:r>
              <a:rPr lang="hr-HR" sz="3000" b="1" u="sng" dirty="0" smtClean="0"/>
              <a:t> – user fill out and send it</a:t>
            </a:r>
            <a:endParaRPr lang="en-US" sz="3000" b="1" u="sng" dirty="0" smtClean="0"/>
          </a:p>
          <a:p>
            <a:r>
              <a:rPr lang="en-US" sz="3000" b="1" u="sng" dirty="0" smtClean="0"/>
              <a:t>Step 3: Selection</a:t>
            </a:r>
          </a:p>
          <a:p>
            <a:pPr lvl="1">
              <a:buFont typeface="Wingdings" pitchFamily="2" charset="2"/>
              <a:buChar char="Ø"/>
            </a:pPr>
            <a:r>
              <a:rPr lang="hr-HR" sz="2400" dirty="0" smtClean="0"/>
              <a:t> </a:t>
            </a:r>
            <a:r>
              <a:rPr lang="en-US" sz="2400" dirty="0" smtClean="0"/>
              <a:t>primarily the responsibility of the facility coordinator, </a:t>
            </a:r>
            <a:endParaRPr lang="hr-HR" sz="2400" dirty="0" smtClean="0"/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acting with approval of the </a:t>
            </a:r>
            <a:r>
              <a:rPr lang="en-US" sz="2400" b="1" u="sng" dirty="0" smtClean="0"/>
              <a:t>User Selection Panel (USP)</a:t>
            </a:r>
            <a:endParaRPr lang="hr-HR" sz="2400" b="1" u="sng" dirty="0" smtClean="0"/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Resources usage monitored by User Selection Panel</a:t>
            </a:r>
            <a:endParaRPr lang="hr-HR" sz="2400" dirty="0" smtClean="0"/>
          </a:p>
          <a:p>
            <a:r>
              <a:rPr lang="en-US" sz="3000" b="1" u="sng" dirty="0" smtClean="0"/>
              <a:t>Step 4: Access &amp; Reimbursement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Users complete a confirmation of transnational access form, </a:t>
            </a:r>
            <a:r>
              <a:rPr lang="hr-HR" sz="2400" dirty="0" smtClean="0"/>
              <a:t>and</a:t>
            </a:r>
            <a:r>
              <a:rPr lang="en-US" sz="2400" dirty="0" smtClean="0"/>
              <a:t> facility-specific reimbursement form and return them to the facility coordinator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Reimbursement is handled by each facility, in line with facility rules. </a:t>
            </a:r>
          </a:p>
          <a:p>
            <a:r>
              <a:rPr lang="en-US" sz="3000" b="1" u="sng" dirty="0" smtClean="0"/>
              <a:t>Step 5: Publications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Scientific publications,  talks or any other publication associated with AIDA-2020 TA should include an acknowledgment to the TA / AIDA2020.</a:t>
            </a:r>
          </a:p>
          <a:p>
            <a:pPr lvl="1">
              <a:buFont typeface="Wingdings" pitchFamily="2" charset="2"/>
              <a:buChar char="Ø"/>
            </a:pPr>
            <a:endParaRPr lang="en-GB" sz="2000" dirty="0" smtClean="0"/>
          </a:p>
          <a:p>
            <a:pPr>
              <a:buFont typeface="Wingdings" pitchFamily="2" charset="2"/>
              <a:buChar char="Ø"/>
            </a:pPr>
            <a:endParaRPr lang="en-US" sz="2200" b="1" u="sng" dirty="0" smtClean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600" u="sng" dirty="0" smtClean="0"/>
              <a:t>1. I</a:t>
            </a:r>
            <a:r>
              <a:rPr lang="hr-HR" sz="3600" u="sng" dirty="0" smtClean="0"/>
              <a:t>ntroduction</a:t>
            </a:r>
            <a:endParaRPr lang="es-ES" dirty="0"/>
          </a:p>
        </p:txBody>
      </p:sp>
      <p:sp>
        <p:nvSpPr>
          <p:cNvPr id="10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1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   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2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6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36914" y="1720516"/>
            <a:ext cx="8907086" cy="369369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1. Introduction</a:t>
            </a:r>
          </a:p>
          <a:p>
            <a:r>
              <a:rPr lang="en-US" sz="3600" b="1" u="sng" dirty="0" smtClean="0">
                <a:solidFill>
                  <a:srgbClr val="FF0000"/>
                </a:solidFill>
              </a:rPr>
              <a:t>2. WP10 –Beam Test Facilities </a:t>
            </a:r>
          </a:p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3. WP11 –Irradiation Test Facilities</a:t>
            </a:r>
          </a:p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4. WP12 -Detector Characterization Facilities </a:t>
            </a:r>
          </a:p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5. </a:t>
            </a:r>
            <a:r>
              <a:rPr lang="hr-HR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Summary</a:t>
            </a:r>
            <a:endParaRPr lang="en-US" sz="3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600" u="sng" dirty="0" smtClean="0"/>
              <a:t>O</a:t>
            </a:r>
            <a:r>
              <a:rPr lang="hr-HR" sz="3600" u="sng" dirty="0" smtClean="0"/>
              <a:t>utline</a:t>
            </a:r>
            <a:endParaRPr lang="es-ES" sz="3600" u="sng" dirty="0"/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</a:t>
            </a:r>
            <a:endParaRPr lang="hr-HR" dirty="0" smtClean="0"/>
          </a:p>
          <a:p>
            <a:r>
              <a:rPr lang="hr-HR" dirty="0" smtClean="0"/>
              <a:t>Bologna, Italy</a:t>
            </a:r>
            <a:endParaRPr lang="en-US" dirty="0" smtClean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7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914899" y="1"/>
            <a:ext cx="4124151" cy="1077238"/>
          </a:xfrm>
        </p:spPr>
        <p:txBody>
          <a:bodyPr>
            <a:noAutofit/>
          </a:bodyPr>
          <a:lstStyle/>
          <a:p>
            <a:r>
              <a:rPr lang="en-US" sz="3600" u="sng" dirty="0" smtClean="0"/>
              <a:t>2. WP10</a:t>
            </a:r>
            <a:r>
              <a:rPr lang="hr-HR" sz="3600" u="sng" dirty="0" smtClean="0"/>
              <a:t>.1.</a:t>
            </a:r>
            <a:r>
              <a:rPr lang="en-US" sz="3600" u="sng" dirty="0" smtClean="0"/>
              <a:t> –</a:t>
            </a:r>
            <a:r>
              <a:rPr lang="hr-HR" sz="3600" u="sng" dirty="0" smtClean="0"/>
              <a:t>CERN </a:t>
            </a:r>
            <a:br>
              <a:rPr lang="hr-HR" sz="3600" u="sng" dirty="0" smtClean="0"/>
            </a:br>
            <a:r>
              <a:rPr lang="en-US" sz="3600" u="sng" dirty="0" smtClean="0"/>
              <a:t>Test </a:t>
            </a:r>
            <a:r>
              <a:rPr lang="hr-HR" sz="3600" u="sng" dirty="0" smtClean="0"/>
              <a:t> Beams</a:t>
            </a:r>
            <a:r>
              <a:rPr lang="en-US" sz="4000" u="sng" dirty="0" smtClean="0"/>
              <a:t> </a:t>
            </a:r>
            <a:endParaRPr lang="en-US" sz="4000" u="sng" dirty="0"/>
          </a:p>
        </p:txBody>
      </p:sp>
      <p:pic>
        <p:nvPicPr>
          <p:cNvPr id="8" name="Content Placeholder 1"/>
          <p:cNvPicPr>
            <a:picLocks noGrp="1"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26" r="3288"/>
          <a:stretch/>
        </p:blipFill>
        <p:spPr bwMode="auto">
          <a:xfrm>
            <a:off x="0" y="3695700"/>
            <a:ext cx="343638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lc="http://schemas.openxmlformats.org/drawingml/2006/lockedCanvas" xmlns:ma14="http://schemas.microsoft.com/office/mac/drawingml/2011/main" xmlns="" val="1"/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258244" y="5752208"/>
            <a:ext cx="2593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CERN TA-TB (EAST AREA) </a:t>
            </a:r>
            <a:endParaRPr lang="en-US" b="1" dirty="0"/>
          </a:p>
        </p:txBody>
      </p:sp>
      <p:sp>
        <p:nvSpPr>
          <p:cNvPr id="12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3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8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pic>
        <p:nvPicPr>
          <p:cNvPr id="1536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53635" y="2152650"/>
            <a:ext cx="5590365" cy="396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 Marcador de contenido"/>
          <p:cNvSpPr txBox="1">
            <a:spLocks/>
          </p:cNvSpPr>
          <p:nvPr/>
        </p:nvSpPr>
        <p:spPr>
          <a:xfrm>
            <a:off x="0" y="1121945"/>
            <a:ext cx="6610351" cy="13545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514337" marR="0" lvl="1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Tx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 TA-TB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(Switzerland) provide</a:t>
            </a:r>
            <a:r>
              <a:rPr kumimoji="0" lang="hr-H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hr-HR" sz="2400" b="1" i="0" u="none" strike="noStrike" kern="1200" cap="none" spc="0" normalizeH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beam lines</a:t>
            </a:r>
            <a:r>
              <a:rPr kumimoji="0" lang="hr-H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514337" marR="0" lvl="1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Tx/>
              <a:buFontTx/>
              <a:buChar char="-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CERN PS (1 to 12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/c)</a:t>
            </a:r>
            <a:r>
              <a:rPr kumimoji="0" lang="hr-H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</a:t>
            </a:r>
            <a:endParaRPr kumimoji="0" lang="hr-HR" sz="2400" b="1" i="0" u="none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37" marR="0" lvl="1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Tx/>
              <a:buFontTx/>
              <a:buChar char="-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SPS (15 to 400GeV/c)</a:t>
            </a:r>
            <a:endParaRPr kumimoji="0" lang="en-US" sz="2400" b="1" i="0" u="sng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AIDA-2020 Annual Meeting </a:t>
            </a:r>
          </a:p>
          <a:p>
            <a:r>
              <a:rPr lang="hr-HR" dirty="0" smtClean="0"/>
              <a:t>Bologna, Italy</a:t>
            </a:r>
            <a:endParaRPr lang="en-GB" dirty="0"/>
          </a:p>
        </p:txBody>
      </p:sp>
      <p:sp>
        <p:nvSpPr>
          <p:cNvPr id="12" name="3 Marcador de fecha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</p:spPr>
        <p:txBody>
          <a:bodyPr/>
          <a:lstStyle/>
          <a:p>
            <a:r>
              <a:rPr lang="hr-HR" dirty="0" smtClean="0"/>
              <a:t>April</a:t>
            </a:r>
            <a:r>
              <a:rPr lang="fr-FR" dirty="0" smtClean="0"/>
              <a:t> </a:t>
            </a:r>
            <a:r>
              <a:rPr lang="hr-HR" dirty="0" smtClean="0"/>
              <a:t>2</a:t>
            </a:r>
            <a:r>
              <a:rPr lang="fr-FR" dirty="0" smtClean="0"/>
              <a:t>6th  201</a:t>
            </a:r>
            <a:r>
              <a:rPr lang="hr-HR" dirty="0" smtClean="0"/>
              <a:t>8</a:t>
            </a:r>
            <a:endParaRPr lang="en-GB" dirty="0"/>
          </a:p>
        </p:txBody>
      </p:sp>
      <p:sp>
        <p:nvSpPr>
          <p:cNvPr id="13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9</a:t>
            </a:fld>
            <a:r>
              <a:rPr lang="en-GB" dirty="0" smtClean="0"/>
              <a:t>-</a:t>
            </a:r>
            <a:r>
              <a:rPr lang="hr-HR" dirty="0" smtClean="0"/>
              <a:t>37</a:t>
            </a:r>
            <a:endParaRPr lang="en-GB" dirty="0"/>
          </a:p>
        </p:txBody>
      </p:sp>
      <p:sp>
        <p:nvSpPr>
          <p:cNvPr id="16" name="5 Título"/>
          <p:cNvSpPr>
            <a:spLocks noGrp="1"/>
          </p:cNvSpPr>
          <p:nvPr>
            <p:ph type="title"/>
          </p:nvPr>
        </p:nvSpPr>
        <p:spPr>
          <a:xfrm>
            <a:off x="4914899" y="1"/>
            <a:ext cx="4124151" cy="1077238"/>
          </a:xfrm>
        </p:spPr>
        <p:txBody>
          <a:bodyPr>
            <a:noAutofit/>
          </a:bodyPr>
          <a:lstStyle/>
          <a:p>
            <a:r>
              <a:rPr lang="en-US" sz="3600" u="sng" dirty="0" smtClean="0"/>
              <a:t>2. WP10</a:t>
            </a:r>
            <a:r>
              <a:rPr lang="hr-HR" sz="3600" u="sng" dirty="0" smtClean="0"/>
              <a:t>.1.</a:t>
            </a:r>
            <a:r>
              <a:rPr lang="en-US" sz="3600" u="sng" dirty="0" smtClean="0"/>
              <a:t> –</a:t>
            </a:r>
            <a:r>
              <a:rPr lang="hr-HR" sz="3600" u="sng" dirty="0" smtClean="0"/>
              <a:t>CERN </a:t>
            </a:r>
            <a:br>
              <a:rPr lang="hr-HR" sz="3600" u="sng" dirty="0" smtClean="0"/>
            </a:br>
            <a:r>
              <a:rPr lang="en-US" sz="3600" u="sng" dirty="0" smtClean="0"/>
              <a:t>Test </a:t>
            </a:r>
            <a:r>
              <a:rPr lang="hr-HR" sz="3600" u="sng" dirty="0" smtClean="0"/>
              <a:t> Beams</a:t>
            </a:r>
            <a:r>
              <a:rPr lang="en-US" sz="4000" u="sng" dirty="0" smtClean="0"/>
              <a:t> </a:t>
            </a:r>
            <a:endParaRPr lang="en-US" sz="4000" u="sng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4950" y="1148054"/>
            <a:ext cx="3829050" cy="51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95250" y="1371600"/>
            <a:ext cx="60579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smtClean="0"/>
              <a:t>- 24 projects supported in 2015 and 18 projects in 2016, then funds ran out (alltogether 42 projects)</a:t>
            </a:r>
          </a:p>
          <a:p>
            <a:endParaRPr lang="hr-HR" sz="2000" b="1" dirty="0" smtClean="0"/>
          </a:p>
          <a:p>
            <a:r>
              <a:rPr lang="hr-HR" sz="2000" b="1" dirty="0" smtClean="0"/>
              <a:t>- 196 visits to CERN supported, 10 days on average.</a:t>
            </a:r>
          </a:p>
          <a:p>
            <a:endParaRPr lang="hr-HR" sz="2000" b="1" dirty="0" smtClean="0"/>
          </a:p>
          <a:p>
            <a:r>
              <a:rPr lang="hr-HR" sz="2000" b="1" dirty="0" smtClean="0"/>
              <a:t>- Participants from 19 countries</a:t>
            </a:r>
          </a:p>
          <a:p>
            <a:endParaRPr lang="hr-HR" sz="2000" b="1" dirty="0" smtClean="0"/>
          </a:p>
          <a:p>
            <a:r>
              <a:rPr lang="hr-HR" sz="2000" b="1" dirty="0" smtClean="0"/>
              <a:t>- 45 talks/publications, 19 with the AIDA2020 acknowledgments</a:t>
            </a:r>
          </a:p>
          <a:p>
            <a:endParaRPr lang="hr-HR" sz="2000" b="1" dirty="0" smtClean="0"/>
          </a:p>
          <a:p>
            <a:r>
              <a:rPr lang="hr-HR" sz="2000" b="1" dirty="0" smtClean="0"/>
              <a:t>- 19 projects still have not reported a publication.</a:t>
            </a:r>
          </a:p>
          <a:p>
            <a:endParaRPr lang="hr-HR" sz="2000" b="1" dirty="0" smtClean="0"/>
          </a:p>
          <a:p>
            <a:r>
              <a:rPr lang="hr-HR" sz="2000" b="1" dirty="0" smtClean="0"/>
              <a:t>CERN test beam stop at the end of 2018, restart:</a:t>
            </a:r>
          </a:p>
          <a:p>
            <a:r>
              <a:rPr lang="hr-HR" sz="2000" b="1" dirty="0" smtClean="0"/>
              <a:t>           - SPS Q2-2021</a:t>
            </a:r>
          </a:p>
          <a:p>
            <a:r>
              <a:rPr lang="hr-HR" sz="2000" b="1" dirty="0" smtClean="0"/>
              <a:t>           - PS Q3-2021, with a fully renovated East Area.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xmlns="" val="277304837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3940</TotalTime>
  <Words>2521</Words>
  <Application>Microsoft Office PowerPoint</Application>
  <PresentationFormat>On-screen Show (4:3)</PresentationFormat>
  <Paragraphs>586</Paragraphs>
  <Slides>37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Office Theme</vt:lpstr>
      <vt:lpstr>Worksheet</vt:lpstr>
      <vt:lpstr>AIDA-2020  TA – Transnational Access Facilities (3rd  Year Report)</vt:lpstr>
      <vt:lpstr>Outline</vt:lpstr>
      <vt:lpstr>1. Introduction </vt:lpstr>
      <vt:lpstr>1. Introduction </vt:lpstr>
      <vt:lpstr>Slide 5</vt:lpstr>
      <vt:lpstr>1. Introduction</vt:lpstr>
      <vt:lpstr>Outline</vt:lpstr>
      <vt:lpstr>2. WP10.1. –CERN  Test  Beams </vt:lpstr>
      <vt:lpstr>2. WP10.1. –CERN  Test  Beams </vt:lpstr>
      <vt:lpstr>2. WP10 .2 – DESY  Test Beam </vt:lpstr>
      <vt:lpstr>2. WP10 –DESY  Test Beam </vt:lpstr>
      <vt:lpstr>Outline</vt:lpstr>
      <vt:lpstr>3. WP11 –Irradiation Test Facilities</vt:lpstr>
      <vt:lpstr>3. WP11.1 CERN - IRRAD</vt:lpstr>
      <vt:lpstr>3. WP11.1 CERN - IRRAD</vt:lpstr>
      <vt:lpstr>3. WP11.1 CERN – GIF++</vt:lpstr>
      <vt:lpstr>3. WP11.1 CERN – GIF++</vt:lpstr>
      <vt:lpstr>3. WP11.1 CERN – GIF++</vt:lpstr>
      <vt:lpstr>Conclusions on TA  to IRRAD and GIF++</vt:lpstr>
      <vt:lpstr>3. WP11.2 JSI</vt:lpstr>
      <vt:lpstr>3. WP11.2 JSI</vt:lpstr>
      <vt:lpstr>3. WP11.2 JSI</vt:lpstr>
      <vt:lpstr>3. WP11.3 KIT</vt:lpstr>
      <vt:lpstr>3. WP11.3 KIT</vt:lpstr>
      <vt:lpstr>3. WP11.4 UCL</vt:lpstr>
      <vt:lpstr>3. WP11.4 UCL</vt:lpstr>
      <vt:lpstr>3. WP11.4 UCL</vt:lpstr>
      <vt:lpstr>3. WP11 .5 – UoB</vt:lpstr>
      <vt:lpstr>3. WP11 .5 – UoB</vt:lpstr>
      <vt:lpstr>OUTLINE</vt:lpstr>
      <vt:lpstr>4. WP12. 1   ITAINNOVA</vt:lpstr>
      <vt:lpstr>4. WP12 .1 ITAINNOVA</vt:lpstr>
      <vt:lpstr>4. WP12. 2  RBI</vt:lpstr>
      <vt:lpstr>4. WP12 .2 – RBI</vt:lpstr>
      <vt:lpstr>4. WP12 -Detector Characterization Facilities </vt:lpstr>
      <vt:lpstr>5. Summary</vt:lpstr>
      <vt:lpstr>5. 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stjepko</cp:lastModifiedBy>
  <cp:revision>358</cp:revision>
  <dcterms:created xsi:type="dcterms:W3CDTF">2015-04-17T13:06:14Z</dcterms:created>
  <dcterms:modified xsi:type="dcterms:W3CDTF">2018-04-26T11:37:33Z</dcterms:modified>
</cp:coreProperties>
</file>