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68" r:id="rId2"/>
    <p:sldId id="304" r:id="rId3"/>
    <p:sldId id="299" r:id="rId4"/>
    <p:sldId id="300" r:id="rId5"/>
    <p:sldId id="307" r:id="rId6"/>
    <p:sldId id="306" r:id="rId7"/>
    <p:sldId id="305" r:id="rId8"/>
    <p:sldId id="302" r:id="rId9"/>
    <p:sldId id="303" r:id="rId10"/>
    <p:sldId id="301" r:id="rId11"/>
    <p:sldId id="308" r:id="rId12"/>
    <p:sldId id="309" r:id="rId13"/>
    <p:sldId id="310" r:id="rId14"/>
    <p:sldId id="311" r:id="rId15"/>
    <p:sldId id="314" r:id="rId16"/>
    <p:sldId id="323" r:id="rId17"/>
    <p:sldId id="324" r:id="rId18"/>
    <p:sldId id="315" r:id="rId19"/>
    <p:sldId id="317" r:id="rId20"/>
    <p:sldId id="318" r:id="rId21"/>
    <p:sldId id="319" r:id="rId22"/>
    <p:sldId id="321" r:id="rId23"/>
    <p:sldId id="322" r:id="rId24"/>
    <p:sldId id="320" r:id="rId25"/>
    <p:sldId id="325" r:id="rId26"/>
    <p:sldId id="326" r:id="rId27"/>
    <p:sldId id="312" r:id="rId28"/>
    <p:sldId id="31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352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3800" autoAdjust="0"/>
  </p:normalViewPr>
  <p:slideViewPr>
    <p:cSldViewPr snapToGrid="0">
      <p:cViewPr>
        <p:scale>
          <a:sx n="50" d="100"/>
          <a:sy n="50" d="100"/>
        </p:scale>
        <p:origin x="154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0A6D9-0297-43E1-AEB3-431F468281BB}" type="doc">
      <dgm:prSet loTypeId="urn:microsoft.com/office/officeart/2005/8/layout/hProcess11" loCatId="process" qsTypeId="urn:microsoft.com/office/officeart/2005/8/quickstyle/simple1" qsCatId="simple" csTypeId="urn:microsoft.com/office/officeart/2005/8/colors/colorful1" csCatId="colorful" phldr="1"/>
      <dgm:spPr/>
    </dgm:pt>
    <dgm:pt modelId="{6702D1B7-081A-40DF-878B-596C9567C057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Detectors Sources</a:t>
          </a:r>
        </a:p>
      </dgm:t>
    </dgm:pt>
    <dgm:pt modelId="{8638FBC3-E614-4AD9-86A4-20AC5FC2AF1E}" type="parTrans" cxnId="{5A60E655-2995-4475-80D4-C9CE077879C5}">
      <dgm:prSet/>
      <dgm:spPr/>
      <dgm:t>
        <a:bodyPr/>
        <a:lstStyle/>
        <a:p>
          <a:endParaRPr lang="en-US"/>
        </a:p>
      </dgm:t>
    </dgm:pt>
    <dgm:pt modelId="{A4C6C53B-B6C3-4238-B2B9-55D29A6D7F17}" type="sibTrans" cxnId="{5A60E655-2995-4475-80D4-C9CE077879C5}">
      <dgm:prSet/>
      <dgm:spPr/>
      <dgm:t>
        <a:bodyPr/>
        <a:lstStyle/>
        <a:p>
          <a:endParaRPr lang="en-US"/>
        </a:p>
      </dgm:t>
    </dgm:pt>
    <dgm:pt modelId="{6AD28015-1F87-465E-B852-724FB568A871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Producers</a:t>
          </a:r>
          <a:endParaRPr lang="en-US" dirty="0">
            <a:solidFill>
              <a:srgbClr val="002060"/>
            </a:solidFill>
          </a:endParaRPr>
        </a:p>
      </dgm:t>
    </dgm:pt>
    <dgm:pt modelId="{BEA887D5-8162-451B-B28D-5BCEE0DA9069}" type="parTrans" cxnId="{09DE194D-772D-4F85-996B-485446F1E42F}">
      <dgm:prSet/>
      <dgm:spPr/>
      <dgm:t>
        <a:bodyPr/>
        <a:lstStyle/>
        <a:p>
          <a:endParaRPr lang="en-US"/>
        </a:p>
      </dgm:t>
    </dgm:pt>
    <dgm:pt modelId="{C7DBAC49-D09A-4967-B35A-C61DEED86A1D}" type="sibTrans" cxnId="{09DE194D-772D-4F85-996B-485446F1E42F}">
      <dgm:prSet/>
      <dgm:spPr/>
      <dgm:t>
        <a:bodyPr/>
        <a:lstStyle/>
        <a:p>
          <a:endParaRPr lang="en-US"/>
        </a:p>
      </dgm:t>
    </dgm:pt>
    <dgm:pt modelId="{C0F75CF8-A779-4605-A61D-74DDB7F8DF60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Integrators</a:t>
          </a:r>
        </a:p>
      </dgm:t>
    </dgm:pt>
    <dgm:pt modelId="{7427C521-5E14-4F20-B617-05160D26DFD2}" type="parTrans" cxnId="{2501E66C-7D4D-47BA-B806-6DE3174301A8}">
      <dgm:prSet/>
      <dgm:spPr/>
      <dgm:t>
        <a:bodyPr/>
        <a:lstStyle/>
        <a:p>
          <a:endParaRPr lang="en-US"/>
        </a:p>
      </dgm:t>
    </dgm:pt>
    <dgm:pt modelId="{93C1D6C1-AF69-497E-A9EB-214DAE0CCE01}" type="sibTrans" cxnId="{2501E66C-7D4D-47BA-B806-6DE3174301A8}">
      <dgm:prSet/>
      <dgm:spPr/>
      <dgm:t>
        <a:bodyPr/>
        <a:lstStyle/>
        <a:p>
          <a:endParaRPr lang="en-US"/>
        </a:p>
      </dgm:t>
    </dgm:pt>
    <dgm:pt modelId="{4E811032-5BDC-4CF0-BE8C-805685F8D5D6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End users</a:t>
          </a:r>
        </a:p>
        <a:p>
          <a:endParaRPr lang="en-US" dirty="0" smtClean="0"/>
        </a:p>
      </dgm:t>
    </dgm:pt>
    <dgm:pt modelId="{EE830CE1-D4C2-4800-BE27-735A002A3D06}" type="parTrans" cxnId="{7C326AEB-EC24-49D5-A4C9-9D40385AAE73}">
      <dgm:prSet/>
      <dgm:spPr/>
      <dgm:t>
        <a:bodyPr/>
        <a:lstStyle/>
        <a:p>
          <a:endParaRPr lang="en-US"/>
        </a:p>
      </dgm:t>
    </dgm:pt>
    <dgm:pt modelId="{EA465BB1-293B-45D6-864B-22E3309E1A68}" type="sibTrans" cxnId="{7C326AEB-EC24-49D5-A4C9-9D40385AAE73}">
      <dgm:prSet/>
      <dgm:spPr/>
      <dgm:t>
        <a:bodyPr/>
        <a:lstStyle/>
        <a:p>
          <a:endParaRPr lang="en-US"/>
        </a:p>
      </dgm:t>
    </dgm:pt>
    <dgm:pt modelId="{1B0B0D96-1735-4F9B-9603-E6E32DA73770}" type="pres">
      <dgm:prSet presAssocID="{1860A6D9-0297-43E1-AEB3-431F468281BB}" presName="Name0" presStyleCnt="0">
        <dgm:presLayoutVars>
          <dgm:dir/>
          <dgm:resizeHandles val="exact"/>
        </dgm:presLayoutVars>
      </dgm:prSet>
      <dgm:spPr/>
    </dgm:pt>
    <dgm:pt modelId="{6E65236A-6647-4F22-90F0-0829E729507B}" type="pres">
      <dgm:prSet presAssocID="{1860A6D9-0297-43E1-AEB3-431F468281BB}" presName="arrow" presStyleLbl="bgShp" presStyleIdx="0" presStyleCnt="1"/>
      <dgm:spPr/>
      <dgm:t>
        <a:bodyPr/>
        <a:lstStyle/>
        <a:p>
          <a:endParaRPr lang="en-US"/>
        </a:p>
      </dgm:t>
    </dgm:pt>
    <dgm:pt modelId="{B5B330DD-31F2-4423-9937-4ACD9269A32F}" type="pres">
      <dgm:prSet presAssocID="{1860A6D9-0297-43E1-AEB3-431F468281BB}" presName="points" presStyleCnt="0"/>
      <dgm:spPr/>
    </dgm:pt>
    <dgm:pt modelId="{51ADA45C-12D2-4B33-ABD1-4C8DE98EC6F3}" type="pres">
      <dgm:prSet presAssocID="{6702D1B7-081A-40DF-878B-596C9567C057}" presName="compositeA" presStyleCnt="0"/>
      <dgm:spPr/>
    </dgm:pt>
    <dgm:pt modelId="{ED34058D-4223-445D-9C9E-5FEFA3D821F8}" type="pres">
      <dgm:prSet presAssocID="{6702D1B7-081A-40DF-878B-596C9567C057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6CE3D-9FEA-4F8A-BC73-C9836E66468F}" type="pres">
      <dgm:prSet presAssocID="{6702D1B7-081A-40DF-878B-596C9567C057}" presName="circleA" presStyleLbl="node1" presStyleIdx="0" presStyleCnt="4"/>
      <dgm:spPr/>
    </dgm:pt>
    <dgm:pt modelId="{FB372B6E-135A-4F0C-8C9C-3A4FD2B50251}" type="pres">
      <dgm:prSet presAssocID="{6702D1B7-081A-40DF-878B-596C9567C057}" presName="spaceA" presStyleCnt="0"/>
      <dgm:spPr/>
    </dgm:pt>
    <dgm:pt modelId="{B8823622-413F-41FD-B87A-987FDDBE7C30}" type="pres">
      <dgm:prSet presAssocID="{A4C6C53B-B6C3-4238-B2B9-55D29A6D7F17}" presName="space" presStyleCnt="0"/>
      <dgm:spPr/>
    </dgm:pt>
    <dgm:pt modelId="{D04E74D2-E130-4058-8B8D-F31C51C90A7C}" type="pres">
      <dgm:prSet presAssocID="{6AD28015-1F87-465E-B852-724FB568A871}" presName="compositeB" presStyleCnt="0"/>
      <dgm:spPr/>
    </dgm:pt>
    <dgm:pt modelId="{37DDC3D6-937F-4110-9DB0-D6A825B47772}" type="pres">
      <dgm:prSet presAssocID="{6AD28015-1F87-465E-B852-724FB568A871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0DFA7E-6CB7-4C97-920C-0DA3458498D0}" type="pres">
      <dgm:prSet presAssocID="{6AD28015-1F87-465E-B852-724FB568A871}" presName="circleB" presStyleLbl="node1" presStyleIdx="1" presStyleCnt="4"/>
      <dgm:spPr/>
    </dgm:pt>
    <dgm:pt modelId="{6117BD7B-AB7D-49EB-B5A3-5F6B27A021F8}" type="pres">
      <dgm:prSet presAssocID="{6AD28015-1F87-465E-B852-724FB568A871}" presName="spaceB" presStyleCnt="0"/>
      <dgm:spPr/>
    </dgm:pt>
    <dgm:pt modelId="{61CE8954-9A65-4116-9B40-EBCDCC8EA8D3}" type="pres">
      <dgm:prSet presAssocID="{C7DBAC49-D09A-4967-B35A-C61DEED86A1D}" presName="space" presStyleCnt="0"/>
      <dgm:spPr/>
    </dgm:pt>
    <dgm:pt modelId="{55829F30-5D2E-4290-8F9A-D3461D02D5CE}" type="pres">
      <dgm:prSet presAssocID="{C0F75CF8-A779-4605-A61D-74DDB7F8DF60}" presName="compositeA" presStyleCnt="0"/>
      <dgm:spPr/>
    </dgm:pt>
    <dgm:pt modelId="{B6B3AC39-A9E7-43C3-8BCA-89E7D4C9F1B9}" type="pres">
      <dgm:prSet presAssocID="{C0F75CF8-A779-4605-A61D-74DDB7F8DF60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FEEA1-7CDC-44E4-8EE6-A9280C08FD61}" type="pres">
      <dgm:prSet presAssocID="{C0F75CF8-A779-4605-A61D-74DDB7F8DF60}" presName="circleA" presStyleLbl="node1" presStyleIdx="2" presStyleCnt="4"/>
      <dgm:spPr/>
    </dgm:pt>
    <dgm:pt modelId="{979C3A6E-9BCF-494C-B89F-C9D72EB3F4F9}" type="pres">
      <dgm:prSet presAssocID="{C0F75CF8-A779-4605-A61D-74DDB7F8DF60}" presName="spaceA" presStyleCnt="0"/>
      <dgm:spPr/>
    </dgm:pt>
    <dgm:pt modelId="{79B0CF67-2E84-423B-9095-A5945B8F4CD4}" type="pres">
      <dgm:prSet presAssocID="{93C1D6C1-AF69-497E-A9EB-214DAE0CCE01}" presName="space" presStyleCnt="0"/>
      <dgm:spPr/>
    </dgm:pt>
    <dgm:pt modelId="{9F53130C-B49D-4549-B587-5B924BF952B2}" type="pres">
      <dgm:prSet presAssocID="{4E811032-5BDC-4CF0-BE8C-805685F8D5D6}" presName="compositeB" presStyleCnt="0"/>
      <dgm:spPr/>
    </dgm:pt>
    <dgm:pt modelId="{ED2FBA47-41E3-424A-8712-4FBC8551A3A4}" type="pres">
      <dgm:prSet presAssocID="{4E811032-5BDC-4CF0-BE8C-805685F8D5D6}" presName="textB" presStyleLbl="revTx" presStyleIdx="3" presStyleCnt="4" custLinFactNeighborX="6553" custLinFactNeighborY="21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CA06AA-A96A-4448-A3D9-EC7A21A12F99}" type="pres">
      <dgm:prSet presAssocID="{4E811032-5BDC-4CF0-BE8C-805685F8D5D6}" presName="circleB" presStyleLbl="node1" presStyleIdx="3" presStyleCnt="4"/>
      <dgm:spPr/>
    </dgm:pt>
    <dgm:pt modelId="{9F9D2089-B254-4CFF-8439-56293CA7BC80}" type="pres">
      <dgm:prSet presAssocID="{4E811032-5BDC-4CF0-BE8C-805685F8D5D6}" presName="spaceB" presStyleCnt="0"/>
      <dgm:spPr/>
    </dgm:pt>
  </dgm:ptLst>
  <dgm:cxnLst>
    <dgm:cxn modelId="{7C326AEB-EC24-49D5-A4C9-9D40385AAE73}" srcId="{1860A6D9-0297-43E1-AEB3-431F468281BB}" destId="{4E811032-5BDC-4CF0-BE8C-805685F8D5D6}" srcOrd="3" destOrd="0" parTransId="{EE830CE1-D4C2-4800-BE27-735A002A3D06}" sibTransId="{EA465BB1-293B-45D6-864B-22E3309E1A68}"/>
    <dgm:cxn modelId="{08D51B80-8079-4F87-9453-B474998F29F5}" type="presOf" srcId="{4E811032-5BDC-4CF0-BE8C-805685F8D5D6}" destId="{ED2FBA47-41E3-424A-8712-4FBC8551A3A4}" srcOrd="0" destOrd="0" presId="urn:microsoft.com/office/officeart/2005/8/layout/hProcess11"/>
    <dgm:cxn modelId="{5A60E655-2995-4475-80D4-C9CE077879C5}" srcId="{1860A6D9-0297-43E1-AEB3-431F468281BB}" destId="{6702D1B7-081A-40DF-878B-596C9567C057}" srcOrd="0" destOrd="0" parTransId="{8638FBC3-E614-4AD9-86A4-20AC5FC2AF1E}" sibTransId="{A4C6C53B-B6C3-4238-B2B9-55D29A6D7F17}"/>
    <dgm:cxn modelId="{CC27A281-9C43-4EF4-96E0-B3F10F6691F5}" type="presOf" srcId="{1860A6D9-0297-43E1-AEB3-431F468281BB}" destId="{1B0B0D96-1735-4F9B-9603-E6E32DA73770}" srcOrd="0" destOrd="0" presId="urn:microsoft.com/office/officeart/2005/8/layout/hProcess11"/>
    <dgm:cxn modelId="{2501E66C-7D4D-47BA-B806-6DE3174301A8}" srcId="{1860A6D9-0297-43E1-AEB3-431F468281BB}" destId="{C0F75CF8-A779-4605-A61D-74DDB7F8DF60}" srcOrd="2" destOrd="0" parTransId="{7427C521-5E14-4F20-B617-05160D26DFD2}" sibTransId="{93C1D6C1-AF69-497E-A9EB-214DAE0CCE01}"/>
    <dgm:cxn modelId="{570ECC51-2EC7-440F-90BE-618BE83EE737}" type="presOf" srcId="{6AD28015-1F87-465E-B852-724FB568A871}" destId="{37DDC3D6-937F-4110-9DB0-D6A825B47772}" srcOrd="0" destOrd="0" presId="urn:microsoft.com/office/officeart/2005/8/layout/hProcess11"/>
    <dgm:cxn modelId="{09DE194D-772D-4F85-996B-485446F1E42F}" srcId="{1860A6D9-0297-43E1-AEB3-431F468281BB}" destId="{6AD28015-1F87-465E-B852-724FB568A871}" srcOrd="1" destOrd="0" parTransId="{BEA887D5-8162-451B-B28D-5BCEE0DA9069}" sibTransId="{C7DBAC49-D09A-4967-B35A-C61DEED86A1D}"/>
    <dgm:cxn modelId="{60AF52F7-6227-4A73-9604-72A70485032D}" type="presOf" srcId="{6702D1B7-081A-40DF-878B-596C9567C057}" destId="{ED34058D-4223-445D-9C9E-5FEFA3D821F8}" srcOrd="0" destOrd="0" presId="urn:microsoft.com/office/officeart/2005/8/layout/hProcess11"/>
    <dgm:cxn modelId="{C0962068-39EE-4074-B129-8A3A8E149EF5}" type="presOf" srcId="{C0F75CF8-A779-4605-A61D-74DDB7F8DF60}" destId="{B6B3AC39-A9E7-43C3-8BCA-89E7D4C9F1B9}" srcOrd="0" destOrd="0" presId="urn:microsoft.com/office/officeart/2005/8/layout/hProcess11"/>
    <dgm:cxn modelId="{FCD784E2-2D04-4173-ABED-B0FA02FFE2AA}" type="presParOf" srcId="{1B0B0D96-1735-4F9B-9603-E6E32DA73770}" destId="{6E65236A-6647-4F22-90F0-0829E729507B}" srcOrd="0" destOrd="0" presId="urn:microsoft.com/office/officeart/2005/8/layout/hProcess11"/>
    <dgm:cxn modelId="{80A64C84-41B7-4EAD-A9C6-AC54697D9319}" type="presParOf" srcId="{1B0B0D96-1735-4F9B-9603-E6E32DA73770}" destId="{B5B330DD-31F2-4423-9937-4ACD9269A32F}" srcOrd="1" destOrd="0" presId="urn:microsoft.com/office/officeart/2005/8/layout/hProcess11"/>
    <dgm:cxn modelId="{DBA2CFB5-478B-4217-AEE9-848F8BE25555}" type="presParOf" srcId="{B5B330DD-31F2-4423-9937-4ACD9269A32F}" destId="{51ADA45C-12D2-4B33-ABD1-4C8DE98EC6F3}" srcOrd="0" destOrd="0" presId="urn:microsoft.com/office/officeart/2005/8/layout/hProcess11"/>
    <dgm:cxn modelId="{A7CE5EA2-0CC2-41C6-BBC9-95E587A2C6AC}" type="presParOf" srcId="{51ADA45C-12D2-4B33-ABD1-4C8DE98EC6F3}" destId="{ED34058D-4223-445D-9C9E-5FEFA3D821F8}" srcOrd="0" destOrd="0" presId="urn:microsoft.com/office/officeart/2005/8/layout/hProcess11"/>
    <dgm:cxn modelId="{F4275EF7-23F3-4880-A942-C6308F131808}" type="presParOf" srcId="{51ADA45C-12D2-4B33-ABD1-4C8DE98EC6F3}" destId="{F046CE3D-9FEA-4F8A-BC73-C9836E66468F}" srcOrd="1" destOrd="0" presId="urn:microsoft.com/office/officeart/2005/8/layout/hProcess11"/>
    <dgm:cxn modelId="{13829283-07AB-4A1B-8550-B7501DE7E0AE}" type="presParOf" srcId="{51ADA45C-12D2-4B33-ABD1-4C8DE98EC6F3}" destId="{FB372B6E-135A-4F0C-8C9C-3A4FD2B50251}" srcOrd="2" destOrd="0" presId="urn:microsoft.com/office/officeart/2005/8/layout/hProcess11"/>
    <dgm:cxn modelId="{4688FE20-A7B6-4005-B14E-3DC67D3509DA}" type="presParOf" srcId="{B5B330DD-31F2-4423-9937-4ACD9269A32F}" destId="{B8823622-413F-41FD-B87A-987FDDBE7C30}" srcOrd="1" destOrd="0" presId="urn:microsoft.com/office/officeart/2005/8/layout/hProcess11"/>
    <dgm:cxn modelId="{5E0DE2A9-C956-49F0-9DFB-680EB9F9C305}" type="presParOf" srcId="{B5B330DD-31F2-4423-9937-4ACD9269A32F}" destId="{D04E74D2-E130-4058-8B8D-F31C51C90A7C}" srcOrd="2" destOrd="0" presId="urn:microsoft.com/office/officeart/2005/8/layout/hProcess11"/>
    <dgm:cxn modelId="{C1AA0666-1F98-4468-9975-F93ECC2F9F0F}" type="presParOf" srcId="{D04E74D2-E130-4058-8B8D-F31C51C90A7C}" destId="{37DDC3D6-937F-4110-9DB0-D6A825B47772}" srcOrd="0" destOrd="0" presId="urn:microsoft.com/office/officeart/2005/8/layout/hProcess11"/>
    <dgm:cxn modelId="{8A69684A-D8CC-4336-A496-3CFF7F2B2F03}" type="presParOf" srcId="{D04E74D2-E130-4058-8B8D-F31C51C90A7C}" destId="{000DFA7E-6CB7-4C97-920C-0DA3458498D0}" srcOrd="1" destOrd="0" presId="urn:microsoft.com/office/officeart/2005/8/layout/hProcess11"/>
    <dgm:cxn modelId="{42F7714A-CB10-4D52-8FA2-2C9A36C397E1}" type="presParOf" srcId="{D04E74D2-E130-4058-8B8D-F31C51C90A7C}" destId="{6117BD7B-AB7D-49EB-B5A3-5F6B27A021F8}" srcOrd="2" destOrd="0" presId="urn:microsoft.com/office/officeart/2005/8/layout/hProcess11"/>
    <dgm:cxn modelId="{E46CF634-B101-4311-86BD-77EE80B44F48}" type="presParOf" srcId="{B5B330DD-31F2-4423-9937-4ACD9269A32F}" destId="{61CE8954-9A65-4116-9B40-EBCDCC8EA8D3}" srcOrd="3" destOrd="0" presId="urn:microsoft.com/office/officeart/2005/8/layout/hProcess11"/>
    <dgm:cxn modelId="{92AA1E78-73F9-4577-A886-8C35EAE26684}" type="presParOf" srcId="{B5B330DD-31F2-4423-9937-4ACD9269A32F}" destId="{55829F30-5D2E-4290-8F9A-D3461D02D5CE}" srcOrd="4" destOrd="0" presId="urn:microsoft.com/office/officeart/2005/8/layout/hProcess11"/>
    <dgm:cxn modelId="{0888E90F-29C6-446A-B5FD-19DAA18C0226}" type="presParOf" srcId="{55829F30-5D2E-4290-8F9A-D3461D02D5CE}" destId="{B6B3AC39-A9E7-43C3-8BCA-89E7D4C9F1B9}" srcOrd="0" destOrd="0" presId="urn:microsoft.com/office/officeart/2005/8/layout/hProcess11"/>
    <dgm:cxn modelId="{7AB2B28C-DB3E-4C8C-8E4A-A45637998D89}" type="presParOf" srcId="{55829F30-5D2E-4290-8F9A-D3461D02D5CE}" destId="{A3CFEEA1-7CDC-44E4-8EE6-A9280C08FD61}" srcOrd="1" destOrd="0" presId="urn:microsoft.com/office/officeart/2005/8/layout/hProcess11"/>
    <dgm:cxn modelId="{968435E1-8ED6-4DDA-B3F1-D90745810756}" type="presParOf" srcId="{55829F30-5D2E-4290-8F9A-D3461D02D5CE}" destId="{979C3A6E-9BCF-494C-B89F-C9D72EB3F4F9}" srcOrd="2" destOrd="0" presId="urn:microsoft.com/office/officeart/2005/8/layout/hProcess11"/>
    <dgm:cxn modelId="{1B75C13E-01C5-497A-B021-4E0BBDD75944}" type="presParOf" srcId="{B5B330DD-31F2-4423-9937-4ACD9269A32F}" destId="{79B0CF67-2E84-423B-9095-A5945B8F4CD4}" srcOrd="5" destOrd="0" presId="urn:microsoft.com/office/officeart/2005/8/layout/hProcess11"/>
    <dgm:cxn modelId="{AD69E7DC-C4AF-4894-8A6B-10CD35B48CAA}" type="presParOf" srcId="{B5B330DD-31F2-4423-9937-4ACD9269A32F}" destId="{9F53130C-B49D-4549-B587-5B924BF952B2}" srcOrd="6" destOrd="0" presId="urn:microsoft.com/office/officeart/2005/8/layout/hProcess11"/>
    <dgm:cxn modelId="{89AED466-E237-4263-AA9D-96107904DF77}" type="presParOf" srcId="{9F53130C-B49D-4549-B587-5B924BF952B2}" destId="{ED2FBA47-41E3-424A-8712-4FBC8551A3A4}" srcOrd="0" destOrd="0" presId="urn:microsoft.com/office/officeart/2005/8/layout/hProcess11"/>
    <dgm:cxn modelId="{482AADDD-7231-4D16-856D-1FA98BB9B5C0}" type="presParOf" srcId="{9F53130C-B49D-4549-B587-5B924BF952B2}" destId="{3ECA06AA-A96A-4448-A3D9-EC7A21A12F99}" srcOrd="1" destOrd="0" presId="urn:microsoft.com/office/officeart/2005/8/layout/hProcess11"/>
    <dgm:cxn modelId="{476A79CF-3550-4394-8A0A-68D8E2D63D2D}" type="presParOf" srcId="{9F53130C-B49D-4549-B587-5B924BF952B2}" destId="{9F9D2089-B254-4CFF-8439-56293CA7BC8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5236A-6647-4F22-90F0-0829E729507B}">
      <dsp:nvSpPr>
        <dsp:cNvPr id="0" name=""/>
        <dsp:cNvSpPr/>
      </dsp:nvSpPr>
      <dsp:spPr>
        <a:xfrm>
          <a:off x="0" y="971133"/>
          <a:ext cx="7579323" cy="1294845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4058D-4223-445D-9C9E-5FEFA3D821F8}">
      <dsp:nvSpPr>
        <dsp:cNvPr id="0" name=""/>
        <dsp:cNvSpPr/>
      </dsp:nvSpPr>
      <dsp:spPr>
        <a:xfrm>
          <a:off x="3414" y="0"/>
          <a:ext cx="1642063" cy="1294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rgbClr val="002060"/>
              </a:solidFill>
            </a:rPr>
            <a:t>Detectors Sources</a:t>
          </a:r>
        </a:p>
      </dsp:txBody>
      <dsp:txXfrm>
        <a:off x="3414" y="0"/>
        <a:ext cx="1642063" cy="1294845"/>
      </dsp:txXfrm>
    </dsp:sp>
    <dsp:sp modelId="{F046CE3D-9FEA-4F8A-BC73-C9836E66468F}">
      <dsp:nvSpPr>
        <dsp:cNvPr id="0" name=""/>
        <dsp:cNvSpPr/>
      </dsp:nvSpPr>
      <dsp:spPr>
        <a:xfrm>
          <a:off x="662590" y="1456700"/>
          <a:ext cx="323711" cy="3237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DDC3D6-937F-4110-9DB0-D6A825B47772}">
      <dsp:nvSpPr>
        <dsp:cNvPr id="0" name=""/>
        <dsp:cNvSpPr/>
      </dsp:nvSpPr>
      <dsp:spPr>
        <a:xfrm>
          <a:off x="1727580" y="1942267"/>
          <a:ext cx="1642063" cy="1294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rgbClr val="002060"/>
              </a:solidFill>
            </a:rPr>
            <a:t>Producers</a:t>
          </a:r>
          <a:endParaRPr lang="en-US" sz="2300" kern="1200" dirty="0">
            <a:solidFill>
              <a:srgbClr val="002060"/>
            </a:solidFill>
          </a:endParaRPr>
        </a:p>
      </dsp:txBody>
      <dsp:txXfrm>
        <a:off x="1727580" y="1942267"/>
        <a:ext cx="1642063" cy="1294845"/>
      </dsp:txXfrm>
    </dsp:sp>
    <dsp:sp modelId="{000DFA7E-6CB7-4C97-920C-0DA3458498D0}">
      <dsp:nvSpPr>
        <dsp:cNvPr id="0" name=""/>
        <dsp:cNvSpPr/>
      </dsp:nvSpPr>
      <dsp:spPr>
        <a:xfrm>
          <a:off x="2386756" y="1456700"/>
          <a:ext cx="323711" cy="32371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3AC39-A9E7-43C3-8BCA-89E7D4C9F1B9}">
      <dsp:nvSpPr>
        <dsp:cNvPr id="0" name=""/>
        <dsp:cNvSpPr/>
      </dsp:nvSpPr>
      <dsp:spPr>
        <a:xfrm>
          <a:off x="3451746" y="0"/>
          <a:ext cx="1642063" cy="1294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rgbClr val="002060"/>
              </a:solidFill>
            </a:rPr>
            <a:t>Integrators</a:t>
          </a:r>
        </a:p>
      </dsp:txBody>
      <dsp:txXfrm>
        <a:off x="3451746" y="0"/>
        <a:ext cx="1642063" cy="1294845"/>
      </dsp:txXfrm>
    </dsp:sp>
    <dsp:sp modelId="{A3CFEEA1-7CDC-44E4-8EE6-A9280C08FD61}">
      <dsp:nvSpPr>
        <dsp:cNvPr id="0" name=""/>
        <dsp:cNvSpPr/>
      </dsp:nvSpPr>
      <dsp:spPr>
        <a:xfrm>
          <a:off x="4110922" y="1456700"/>
          <a:ext cx="323711" cy="32371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2FBA47-41E3-424A-8712-4FBC8551A3A4}">
      <dsp:nvSpPr>
        <dsp:cNvPr id="0" name=""/>
        <dsp:cNvSpPr/>
      </dsp:nvSpPr>
      <dsp:spPr>
        <a:xfrm>
          <a:off x="5283517" y="1942267"/>
          <a:ext cx="1642063" cy="1294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rgbClr val="002060"/>
              </a:solidFill>
            </a:rPr>
            <a:t>End users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 smtClean="0"/>
        </a:p>
      </dsp:txBody>
      <dsp:txXfrm>
        <a:off x="5283517" y="1942267"/>
        <a:ext cx="1642063" cy="1294845"/>
      </dsp:txXfrm>
    </dsp:sp>
    <dsp:sp modelId="{3ECA06AA-A96A-4448-A3D9-EC7A21A12F99}">
      <dsp:nvSpPr>
        <dsp:cNvPr id="0" name=""/>
        <dsp:cNvSpPr/>
      </dsp:nvSpPr>
      <dsp:spPr>
        <a:xfrm>
          <a:off x="5835089" y="1456700"/>
          <a:ext cx="323711" cy="32371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25/04/2018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Argonne National Laboratory / ASI</a:t>
            </a:r>
            <a:b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CEA/Irfu / Direct Conversion</a:t>
            </a:r>
            <a:b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MIT / ASI</a:t>
            </a:r>
            <a:b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MIT / Direct Conversion</a:t>
            </a:r>
            <a:b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Max-Plank-Society / ASI</a:t>
            </a:r>
            <a:b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IPP / Nikon Metrology</a:t>
            </a:r>
            <a:b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Vilnius University / ASI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86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  <a:latin typeface="Trebuchet MS" panose="020B0603020202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400" b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Advanced</a:t>
            </a:r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GB" sz="2400" b="0" baseline="0" noProof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European</a:t>
            </a:r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Infrastructures</a:t>
            </a:r>
          </a:p>
          <a:p>
            <a:pPr algn="r"/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for Detectors at Accelerators</a:t>
            </a:r>
            <a:endParaRPr lang="en-GB" sz="2400" b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670387"/>
          </a:xfrm>
        </p:spPr>
        <p:txBody>
          <a:bodyPr>
            <a:normAutofit/>
          </a:bodyPr>
          <a:lstStyle>
            <a:lvl1pPr>
              <a:buClr>
                <a:srgbClr val="F2B53C"/>
              </a:buClr>
              <a:defRPr sz="2400" b="0">
                <a:solidFill>
                  <a:srgbClr val="171A6C"/>
                </a:solidFill>
                <a:latin typeface="Trebuchet MS" panose="020B0603020202020204" pitchFamily="34" charset="0"/>
              </a:defRPr>
            </a:lvl1pPr>
            <a:lvl2pPr>
              <a:buClr>
                <a:srgbClr val="F2B53C"/>
              </a:buClr>
              <a:defRPr sz="2000" b="0">
                <a:solidFill>
                  <a:srgbClr val="171A6C"/>
                </a:solidFill>
                <a:latin typeface="Trebuchet MS" panose="020B0603020202020204" pitchFamily="34" charset="0"/>
              </a:defRPr>
            </a:lvl2pPr>
            <a:lvl3pPr>
              <a:buClr>
                <a:srgbClr val="F2B53C"/>
              </a:buClr>
              <a:defRPr sz="1600" b="0">
                <a:solidFill>
                  <a:srgbClr val="171A6C"/>
                </a:solidFill>
                <a:latin typeface="Trebuchet MS" panose="020B0603020202020204" pitchFamily="34" charset="0"/>
              </a:defRPr>
            </a:lvl3pPr>
            <a:lvl4pPr>
              <a:buClr>
                <a:srgbClr val="F2B53C"/>
              </a:buClr>
              <a:defRPr sz="1400" b="0">
                <a:solidFill>
                  <a:srgbClr val="171A6C"/>
                </a:solidFill>
                <a:latin typeface="Trebuchet MS" panose="020B0603020202020204" pitchFamily="34" charset="0"/>
              </a:defRPr>
            </a:lvl4pPr>
            <a:lvl5pPr>
              <a:buClr>
                <a:srgbClr val="F2B53C"/>
              </a:buClr>
              <a:defRPr sz="1400" b="0">
                <a:solidFill>
                  <a:srgbClr val="171A6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r>
              <a:rPr lang="fr-CH" dirty="0" smtClean="0"/>
              <a:t>WP2-A.Pezous. </a:t>
            </a:r>
            <a:r>
              <a:rPr lang="fr-CH" dirty="0" err="1" smtClean="0"/>
              <a:t>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200">
                <a:solidFill>
                  <a:srgbClr val="171A6C"/>
                </a:solidFill>
                <a:latin typeface="Arial Narrow" panose="020B0606020202030204" pitchFamily="34" charset="0"/>
              </a:defRPr>
            </a:lvl1pPr>
          </a:lstStyle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25 April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25 April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25 April 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25 April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25 April 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25 April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25 April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CH" dirty="0" smtClean="0"/>
              <a:t>WP2-A.Pezous. </a:t>
            </a:r>
            <a:r>
              <a:rPr lang="fr-CH" dirty="0" err="1" smtClean="0"/>
              <a:t>Bologna</a:t>
            </a:r>
            <a:endParaRPr lang="fr-CH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881963"/>
            <a:ext cx="8780746" cy="1628000"/>
          </a:xfrm>
        </p:spPr>
        <p:txBody>
          <a:bodyPr/>
          <a:lstStyle/>
          <a:p>
            <a:r>
              <a:rPr lang="en-GB" dirty="0" smtClean="0"/>
              <a:t>AIDA-2020</a:t>
            </a:r>
            <a:br>
              <a:rPr lang="en-GB" dirty="0" smtClean="0"/>
            </a:br>
            <a:r>
              <a:rPr lang="en-GB" dirty="0" smtClean="0"/>
              <a:t>WP2: Innovation &amp; Outreach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Aurelie Pezous, CERN</a:t>
            </a:r>
          </a:p>
          <a:p>
            <a:endParaRPr lang="en-GB" dirty="0" smtClean="0"/>
          </a:p>
          <a:p>
            <a:r>
              <a:rPr lang="en-GB" sz="1800" dirty="0" smtClean="0"/>
              <a:t>AIDA-2020 </a:t>
            </a:r>
            <a:r>
              <a:rPr lang="en-GB" sz="1800" dirty="0"/>
              <a:t>3</a:t>
            </a:r>
            <a:r>
              <a:rPr lang="en-GB" sz="1800" baseline="30000" dirty="0" smtClean="0"/>
              <a:t>r</a:t>
            </a:r>
            <a:r>
              <a:rPr lang="en-GB" sz="1800" baseline="30000" dirty="0" smtClean="0"/>
              <a:t>d</a:t>
            </a:r>
            <a:r>
              <a:rPr lang="en-GB" sz="1800" dirty="0" smtClean="0"/>
              <a:t> </a:t>
            </a:r>
            <a:r>
              <a:rPr lang="en-GB" sz="1800" dirty="0" smtClean="0"/>
              <a:t>Annual Meeting, </a:t>
            </a:r>
            <a:r>
              <a:rPr lang="en-GB" sz="1800" dirty="0" smtClean="0"/>
              <a:t>25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</a:t>
            </a:r>
            <a:r>
              <a:rPr lang="en-GB" sz="1800" dirty="0" smtClean="0"/>
              <a:t>April </a:t>
            </a:r>
            <a:r>
              <a:rPr lang="en-GB" sz="1800" dirty="0" smtClean="0"/>
              <a:t>2018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829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How to </a:t>
            </a:r>
            <a:r>
              <a:rPr lang="fr-CH" dirty="0" err="1" smtClean="0"/>
              <a:t>measure</a:t>
            </a:r>
            <a:r>
              <a:rPr lang="fr-CH" dirty="0" smtClean="0"/>
              <a:t> the impact of an Academia </a:t>
            </a:r>
            <a:r>
              <a:rPr lang="fr-CH" dirty="0" err="1" smtClean="0"/>
              <a:t>meets</a:t>
            </a:r>
            <a:r>
              <a:rPr lang="fr-CH" dirty="0" smtClean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?</a:t>
            </a:r>
          </a:p>
          <a:p>
            <a:endParaRPr lang="fr-CH" dirty="0" smtClean="0"/>
          </a:p>
          <a:p>
            <a:r>
              <a:rPr lang="fr-CH" dirty="0" smtClean="0"/>
              <a:t>Feedback:</a:t>
            </a:r>
          </a:p>
          <a:p>
            <a:endParaRPr lang="fr-CH" dirty="0" smtClean="0"/>
          </a:p>
          <a:p>
            <a:pPr lvl="1"/>
            <a:r>
              <a:rPr lang="fr-CH" sz="2400" dirty="0" smtClean="0"/>
              <a:t>Online </a:t>
            </a:r>
            <a:r>
              <a:rPr lang="fr-CH" sz="2400" dirty="0" err="1" smtClean="0"/>
              <a:t>survey</a:t>
            </a:r>
            <a:r>
              <a:rPr lang="fr-CH" sz="2400" dirty="0" smtClean="0"/>
              <a:t> </a:t>
            </a:r>
            <a:r>
              <a:rPr lang="fr-CH" sz="2400" dirty="0" err="1" smtClean="0"/>
              <a:t>available</a:t>
            </a:r>
            <a:endParaRPr lang="fr-CH" sz="2400" dirty="0" smtClean="0"/>
          </a:p>
          <a:p>
            <a:pPr lvl="1"/>
            <a:r>
              <a:rPr lang="fr-CH" sz="2400" dirty="0" smtClean="0"/>
              <a:t>Interview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schedule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the </a:t>
            </a:r>
            <a:r>
              <a:rPr lang="fr-CH" sz="2400" dirty="0" err="1" smtClean="0"/>
              <a:t>industrial</a:t>
            </a:r>
            <a:r>
              <a:rPr lang="fr-CH" sz="2400" dirty="0" smtClean="0"/>
              <a:t> speakers in </a:t>
            </a:r>
            <a:r>
              <a:rPr lang="fr-CH" sz="2400" dirty="0" err="1" smtClean="0"/>
              <a:t>September</a:t>
            </a:r>
            <a:r>
              <a:rPr lang="fr-CH" sz="2400" dirty="0" smtClean="0"/>
              <a:t> as a </a:t>
            </a:r>
            <a:r>
              <a:rPr lang="fr-CH" sz="2400" dirty="0" err="1" smtClean="0"/>
              <a:t>follow</a:t>
            </a:r>
            <a:r>
              <a:rPr lang="fr-CH" sz="2400" dirty="0" smtClean="0"/>
              <a:t>-up.</a:t>
            </a:r>
          </a:p>
          <a:p>
            <a:pPr lvl="1"/>
            <a:r>
              <a:rPr lang="fr-CH" sz="2400" dirty="0" err="1" smtClean="0"/>
              <a:t>Numbers</a:t>
            </a:r>
            <a:r>
              <a:rPr lang="fr-CH" sz="2400" dirty="0" smtClean="0"/>
              <a:t> of </a:t>
            </a:r>
            <a:r>
              <a:rPr lang="fr-CH" sz="2400" dirty="0" err="1" smtClean="0"/>
              <a:t>contract</a:t>
            </a:r>
            <a:r>
              <a:rPr lang="fr-CH" sz="2400" dirty="0" smtClean="0"/>
              <a:t> in discussion and /or </a:t>
            </a:r>
            <a:r>
              <a:rPr lang="fr-CH" sz="2400" dirty="0" err="1" smtClean="0"/>
              <a:t>signed</a:t>
            </a:r>
            <a:r>
              <a:rPr lang="fr-CH" sz="2400" dirty="0" smtClean="0"/>
              <a:t> </a:t>
            </a:r>
            <a:r>
              <a:rPr lang="fr-CH" sz="2400" dirty="0" err="1" smtClean="0"/>
              <a:t>thanks</a:t>
            </a:r>
            <a:r>
              <a:rPr lang="fr-CH" sz="2400" dirty="0" smtClean="0"/>
              <a:t> to the </a:t>
            </a:r>
            <a:r>
              <a:rPr lang="fr-CH" sz="2400" dirty="0" err="1" smtClean="0"/>
              <a:t>event</a:t>
            </a:r>
            <a:endParaRPr lang="fr-CH" sz="2400" dirty="0" smtClean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</p:spTree>
    <p:extLst>
      <p:ext uri="{BB962C8B-B14F-4D97-AF65-F5344CB8AC3E}">
        <p14:creationId xmlns:p14="http://schemas.microsoft.com/office/powerpoint/2010/main" val="228973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How to </a:t>
            </a:r>
            <a:r>
              <a:rPr lang="fr-CH" dirty="0" err="1" smtClean="0"/>
              <a:t>improve</a:t>
            </a:r>
            <a:r>
              <a:rPr lang="fr-CH" dirty="0" smtClean="0"/>
              <a:t> the KT/TT </a:t>
            </a:r>
            <a:r>
              <a:rPr lang="fr-CH" dirty="0" err="1" smtClean="0"/>
              <a:t>from</a:t>
            </a:r>
            <a:r>
              <a:rPr lang="fr-CH" dirty="0" smtClean="0"/>
              <a:t> AIDA2020 to </a:t>
            </a:r>
            <a:r>
              <a:rPr lang="fr-CH" dirty="0" err="1" smtClean="0"/>
              <a:t>Industry</a:t>
            </a:r>
            <a:r>
              <a:rPr lang="fr-CH" dirty="0" smtClean="0"/>
              <a:t>?</a:t>
            </a:r>
          </a:p>
          <a:p>
            <a:pPr lvl="1"/>
            <a:r>
              <a:rPr lang="fr-CH" dirty="0" err="1" smtClean="0"/>
              <a:t>Prepare</a:t>
            </a:r>
            <a:r>
              <a:rPr lang="fr-CH" dirty="0" smtClean="0"/>
              <a:t> a value proposition of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unique in </a:t>
            </a:r>
            <a:r>
              <a:rPr lang="fr-CH" dirty="0" err="1" smtClean="0"/>
              <a:t>each</a:t>
            </a:r>
            <a:r>
              <a:rPr lang="fr-CH" dirty="0" smtClean="0"/>
              <a:t> WP:</a:t>
            </a:r>
          </a:p>
          <a:p>
            <a:pPr lvl="2"/>
            <a:r>
              <a:rPr lang="fr-CH" sz="2000" dirty="0" smtClean="0"/>
              <a:t>1slide to </a:t>
            </a:r>
            <a:r>
              <a:rPr lang="fr-CH" sz="2000" dirty="0" err="1" smtClean="0"/>
              <a:t>explain</a:t>
            </a:r>
            <a:r>
              <a:rPr lang="fr-CH" sz="2000" dirty="0" smtClean="0"/>
              <a:t>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done</a:t>
            </a:r>
            <a:r>
              <a:rPr lang="fr-CH" sz="2000" dirty="0" smtClean="0"/>
              <a:t> or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the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know-how </a:t>
            </a:r>
            <a:r>
              <a:rPr lang="fr-CH" sz="2000" dirty="0" err="1" smtClean="0"/>
              <a:t>developpedin</a:t>
            </a:r>
            <a:r>
              <a:rPr lang="fr-CH" sz="2000" dirty="0" smtClean="0"/>
              <a:t> AIDA2020,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in </a:t>
            </a:r>
            <a:r>
              <a:rPr lang="fr-CH" sz="2000" dirty="0" err="1" smtClean="0"/>
              <a:t>it</a:t>
            </a:r>
            <a:r>
              <a:rPr lang="fr-CH" sz="2000" dirty="0" smtClean="0"/>
              <a:t> for </a:t>
            </a:r>
            <a:r>
              <a:rPr lang="fr-CH" sz="2000" dirty="0" err="1" smtClean="0"/>
              <a:t>Industry</a:t>
            </a:r>
            <a:r>
              <a:rPr lang="fr-CH" sz="2000" dirty="0" smtClean="0"/>
              <a:t> and the type of </a:t>
            </a:r>
            <a:r>
              <a:rPr lang="fr-CH" sz="2000" dirty="0" err="1" smtClean="0"/>
              <a:t>industry</a:t>
            </a:r>
            <a:r>
              <a:rPr lang="fr-CH" sz="2000" dirty="0" smtClean="0"/>
              <a:t> </a:t>
            </a:r>
            <a:r>
              <a:rPr lang="fr-CH" sz="2000" dirty="0" err="1" smtClean="0"/>
              <a:t>that</a:t>
            </a:r>
            <a:r>
              <a:rPr lang="fr-CH" sz="2000" dirty="0" smtClean="0"/>
              <a:t> </a:t>
            </a:r>
            <a:r>
              <a:rPr lang="fr-CH" sz="2000" dirty="0" err="1" smtClean="0"/>
              <a:t>might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interested</a:t>
            </a:r>
            <a:endParaRPr lang="fr-CH" sz="2000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547" y="3046420"/>
            <a:ext cx="3154735" cy="296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810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W</a:t>
            </a:r>
            <a:r>
              <a:rPr lang="fr-CH" dirty="0" err="1" smtClean="0"/>
              <a:t>hy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activity</a:t>
            </a:r>
            <a:r>
              <a:rPr lang="fr-CH" dirty="0" smtClean="0"/>
              <a:t>?</a:t>
            </a:r>
          </a:p>
          <a:p>
            <a:pPr lvl="1"/>
            <a:r>
              <a:rPr lang="fr-CH" dirty="0" smtClean="0"/>
              <a:t>To show EC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understand</a:t>
            </a:r>
            <a:r>
              <a:rPr lang="fr-CH" dirty="0" smtClean="0"/>
              <a:t> the </a:t>
            </a:r>
            <a:r>
              <a:rPr lang="fr-CH" dirty="0" err="1" smtClean="0"/>
              <a:t>requirements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closer</a:t>
            </a:r>
            <a:r>
              <a:rPr lang="fr-CH" dirty="0" smtClean="0"/>
              <a:t> to industries</a:t>
            </a:r>
          </a:p>
          <a:p>
            <a:pPr lvl="1"/>
            <a:r>
              <a:rPr lang="fr-CH" dirty="0" err="1" smtClean="0"/>
              <a:t>Having</a:t>
            </a:r>
            <a:r>
              <a:rPr lang="fr-CH" dirty="0" smtClean="0"/>
              <a:t> a set of slides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presented</a:t>
            </a:r>
            <a:r>
              <a:rPr lang="fr-CH" dirty="0" smtClean="0"/>
              <a:t> to </a:t>
            </a:r>
            <a:r>
              <a:rPr lang="fr-CH" dirty="0" err="1" smtClean="0"/>
              <a:t>industry</a:t>
            </a:r>
            <a:r>
              <a:rPr lang="fr-CH" dirty="0" smtClean="0"/>
              <a:t> to </a:t>
            </a:r>
            <a:r>
              <a:rPr lang="fr-CH" dirty="0" err="1" smtClean="0"/>
              <a:t>partner</a:t>
            </a:r>
            <a:r>
              <a:rPr lang="fr-CH" dirty="0"/>
              <a:t> </a:t>
            </a:r>
            <a:r>
              <a:rPr lang="fr-CH" dirty="0" smtClean="0"/>
              <a:t>for 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pPr lvl="1"/>
            <a:r>
              <a:rPr lang="fr-CH" dirty="0" err="1"/>
              <a:t>Having</a:t>
            </a:r>
            <a:r>
              <a:rPr lang="fr-CH" dirty="0"/>
              <a:t> a set of slides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presented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next</a:t>
            </a:r>
            <a:r>
              <a:rPr lang="fr-CH" dirty="0" smtClean="0"/>
              <a:t> BSBF</a:t>
            </a:r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</p:spTree>
    <p:extLst>
      <p:ext uri="{BB962C8B-B14F-4D97-AF65-F5344CB8AC3E}">
        <p14:creationId xmlns:p14="http://schemas.microsoft.com/office/powerpoint/2010/main" val="3393691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Objectives of </a:t>
            </a:r>
            <a:r>
              <a:rPr lang="fr-CH" dirty="0" err="1"/>
              <a:t>PoC</a:t>
            </a:r>
            <a:r>
              <a:rPr lang="fr-CH" dirty="0"/>
              <a:t>:</a:t>
            </a:r>
          </a:p>
          <a:p>
            <a:pPr lvl="1">
              <a:lnSpc>
                <a:spcPct val="200000"/>
              </a:lnSpc>
            </a:pPr>
            <a:r>
              <a:rPr lang="fr-CH" sz="2400" dirty="0"/>
              <a:t>General </a:t>
            </a:r>
            <a:r>
              <a:rPr lang="fr-CH" sz="2400" dirty="0" err="1"/>
              <a:t>field</a:t>
            </a:r>
            <a:r>
              <a:rPr lang="fr-CH" sz="2400" dirty="0"/>
              <a:t> of detector </a:t>
            </a:r>
            <a:r>
              <a:rPr lang="fr-CH" sz="2400" dirty="0" err="1"/>
              <a:t>development</a:t>
            </a:r>
            <a:endParaRPr lang="fr-CH" sz="2400" dirty="0"/>
          </a:p>
          <a:p>
            <a:pPr lvl="1">
              <a:lnSpc>
                <a:spcPct val="200000"/>
              </a:lnSpc>
            </a:pPr>
            <a:r>
              <a:rPr lang="fr-CH" sz="2400" dirty="0"/>
              <a:t>Collaborative </a:t>
            </a:r>
            <a:r>
              <a:rPr lang="fr-CH" sz="2400" dirty="0" err="1"/>
              <a:t>project</a:t>
            </a:r>
            <a:r>
              <a:rPr lang="fr-CH" sz="2400" dirty="0"/>
              <a:t> </a:t>
            </a:r>
            <a:r>
              <a:rPr lang="fr-CH" sz="2400" dirty="0" err="1"/>
              <a:t>industry</a:t>
            </a:r>
            <a:r>
              <a:rPr lang="fr-CH" sz="2400" dirty="0"/>
              <a:t> </a:t>
            </a:r>
            <a:r>
              <a:rPr lang="fr-CH" sz="2400" dirty="0" err="1"/>
              <a:t>oriented</a:t>
            </a:r>
            <a:endParaRPr lang="fr-CH" sz="2400" dirty="0"/>
          </a:p>
          <a:p>
            <a:pPr lvl="1">
              <a:lnSpc>
                <a:spcPct val="200000"/>
              </a:lnSpc>
            </a:pPr>
            <a:r>
              <a:rPr lang="fr-CH" sz="2400" dirty="0" err="1"/>
              <a:t>Bringing</a:t>
            </a:r>
            <a:r>
              <a:rPr lang="fr-CH" sz="2400" dirty="0"/>
              <a:t> technologies </a:t>
            </a:r>
            <a:r>
              <a:rPr lang="fr-CH" sz="2400" dirty="0" err="1"/>
              <a:t>closer</a:t>
            </a:r>
            <a:r>
              <a:rPr lang="fr-CH" sz="2400" dirty="0"/>
              <a:t> to the </a:t>
            </a:r>
            <a:r>
              <a:rPr lang="fr-CH" sz="2400" dirty="0" err="1"/>
              <a:t>market</a:t>
            </a:r>
            <a:endParaRPr lang="en-GB" sz="2400" dirty="0"/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sym typeface="Wingdings" panose="05000000000000000000" pitchFamily="2" charset="2"/>
              </a:rPr>
              <a:t>	 </a:t>
            </a:r>
            <a:r>
              <a:rPr lang="en-US" b="1" dirty="0">
                <a:sym typeface="Wingdings" panose="05000000000000000000" pitchFamily="2" charset="2"/>
              </a:rPr>
              <a:t>Impact beyond high energy physics</a:t>
            </a:r>
            <a:endParaRPr lang="en-US" b="1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</p:spTree>
    <p:extLst>
      <p:ext uri="{BB962C8B-B14F-4D97-AF65-F5344CB8AC3E}">
        <p14:creationId xmlns:p14="http://schemas.microsoft.com/office/powerpoint/2010/main" val="3535799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3 </a:t>
            </a: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funded</a:t>
            </a:r>
            <a:r>
              <a:rPr lang="fr-CH" dirty="0" smtClean="0"/>
              <a:t>:</a:t>
            </a:r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58898"/>
              </p:ext>
            </p:extLst>
          </p:nvPr>
        </p:nvGraphicFramePr>
        <p:xfrm>
          <a:off x="574243" y="2201889"/>
          <a:ext cx="8211793" cy="1943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2615">
                  <a:extLst>
                    <a:ext uri="{9D8B030D-6E8A-4147-A177-3AD203B41FA5}">
                      <a16:colId xmlns:a16="http://schemas.microsoft.com/office/drawing/2014/main" val="1155909608"/>
                    </a:ext>
                  </a:extLst>
                </a:gridCol>
                <a:gridCol w="4131357">
                  <a:extLst>
                    <a:ext uri="{9D8B030D-6E8A-4147-A177-3AD203B41FA5}">
                      <a16:colId xmlns:a16="http://schemas.microsoft.com/office/drawing/2014/main" val="572805735"/>
                    </a:ext>
                  </a:extLst>
                </a:gridCol>
                <a:gridCol w="1264869">
                  <a:extLst>
                    <a:ext uri="{9D8B030D-6E8A-4147-A177-3AD203B41FA5}">
                      <a16:colId xmlns:a16="http://schemas.microsoft.com/office/drawing/2014/main" val="2419856046"/>
                    </a:ext>
                  </a:extLst>
                </a:gridCol>
                <a:gridCol w="1852952">
                  <a:extLst>
                    <a:ext uri="{9D8B030D-6E8A-4147-A177-3AD203B41FA5}">
                      <a16:colId xmlns:a16="http://schemas.microsoft.com/office/drawing/2014/main" val="551901819"/>
                    </a:ext>
                  </a:extLst>
                </a:gridCol>
              </a:tblGrid>
              <a:tr h="298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Budget €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Title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Lead Institute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Partners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3512136"/>
                  </a:ext>
                </a:extLst>
              </a:tr>
              <a:tr h="54263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45,600 €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Silicon‐based </a:t>
                      </a:r>
                      <a:r>
                        <a:rPr lang="en-GB" sz="1800" dirty="0" err="1">
                          <a:effectLst/>
                        </a:rPr>
                        <a:t>Microdosimetry</a:t>
                      </a:r>
                      <a:r>
                        <a:rPr lang="en-GB" sz="1800" dirty="0">
                          <a:effectLst/>
                        </a:rPr>
                        <a:t> System for Advanced Radiation Therapies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800" dirty="0" err="1">
                          <a:effectLst/>
                        </a:rPr>
                        <a:t>Instituto</a:t>
                      </a:r>
                      <a:r>
                        <a:rPr lang="fr-CH" sz="1800" dirty="0">
                          <a:effectLst/>
                        </a:rPr>
                        <a:t> de </a:t>
                      </a:r>
                      <a:r>
                        <a:rPr lang="fr-CH" sz="1800" dirty="0" err="1">
                          <a:effectLst/>
                        </a:rPr>
                        <a:t>Microelectronica</a:t>
                      </a:r>
                      <a:r>
                        <a:rPr lang="fr-CH" sz="1800" dirty="0">
                          <a:effectLst/>
                        </a:rPr>
                        <a:t> de Barcelona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865323"/>
                  </a:ext>
                </a:extLst>
              </a:tr>
              <a:tr h="29804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74,825 €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Advanced  Through Silicon </a:t>
                      </a:r>
                      <a:r>
                        <a:rPr lang="en-GB" sz="1800" dirty="0" err="1">
                          <a:effectLst/>
                        </a:rPr>
                        <a:t>Vias</a:t>
                      </a:r>
                      <a:r>
                        <a:rPr lang="en-GB" sz="1800" dirty="0">
                          <a:effectLst/>
                        </a:rPr>
                        <a:t> for Pixel Detectors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University of Bonn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Fraunhofer IZM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8911711"/>
                  </a:ext>
                </a:extLst>
              </a:tr>
              <a:tr h="29804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66,641 €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RaDoM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CERN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Politecnico di Milano, Mi.am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9873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5513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Silicon‐based </a:t>
            </a:r>
            <a:r>
              <a:rPr lang="en-GB" dirty="0" err="1"/>
              <a:t>Microdosimetry</a:t>
            </a:r>
            <a:r>
              <a:rPr lang="en-GB" dirty="0"/>
              <a:t> System for Advanced Radiation </a:t>
            </a:r>
            <a:r>
              <a:rPr lang="en-GB" dirty="0" smtClean="0"/>
              <a:t>Therapies</a:t>
            </a:r>
          </a:p>
          <a:p>
            <a:r>
              <a:rPr lang="fr-CH" dirty="0"/>
              <a:t>Motivations:</a:t>
            </a:r>
            <a:endParaRPr lang="en-GB" dirty="0"/>
          </a:p>
          <a:p>
            <a:pPr lvl="1"/>
            <a:r>
              <a:rPr lang="en-GB" dirty="0"/>
              <a:t>1 out of 2 persons born today will be diagnosed with cancer in their lifetime </a:t>
            </a:r>
            <a:r>
              <a:rPr lang="en-GB" dirty="0" smtClean="0"/>
              <a:t>(</a:t>
            </a:r>
            <a:r>
              <a:rPr lang="en-GB" dirty="0"/>
              <a:t>SEER Cancer </a:t>
            </a:r>
            <a:r>
              <a:rPr lang="en-GB" dirty="0" smtClean="0"/>
              <a:t>Statistics </a:t>
            </a:r>
            <a:r>
              <a:rPr lang="en-GB" dirty="0"/>
              <a:t>Review </a:t>
            </a:r>
            <a:r>
              <a:rPr lang="en-GB" dirty="0" smtClean="0"/>
              <a:t>1975-2013)</a:t>
            </a:r>
            <a:endParaRPr lang="en-GB" dirty="0"/>
          </a:p>
          <a:p>
            <a:pPr lvl="1"/>
            <a:r>
              <a:rPr lang="en-GB" dirty="0"/>
              <a:t>More than 50% of all cancer </a:t>
            </a:r>
            <a:r>
              <a:rPr lang="en-GB" dirty="0" err="1"/>
              <a:t>patiens</a:t>
            </a:r>
            <a:r>
              <a:rPr lang="en-GB" dirty="0"/>
              <a:t> will receive radiotherapy for curative or palliative </a:t>
            </a:r>
            <a:r>
              <a:rPr lang="en-GB" dirty="0" smtClean="0"/>
              <a:t>aims</a:t>
            </a:r>
            <a:endParaRPr lang="en-GB" dirty="0"/>
          </a:p>
          <a:p>
            <a:pPr lvl="1"/>
            <a:r>
              <a:rPr lang="en-GB" dirty="0" err="1" smtClean="0"/>
              <a:t>Hadrontherapy</a:t>
            </a:r>
            <a:r>
              <a:rPr lang="en-GB" dirty="0"/>
              <a:t> </a:t>
            </a:r>
            <a:r>
              <a:rPr lang="en-GB" dirty="0" smtClean="0"/>
              <a:t>is </a:t>
            </a:r>
            <a:r>
              <a:rPr lang="en-GB" dirty="0"/>
              <a:t>a </a:t>
            </a:r>
            <a:r>
              <a:rPr lang="en-GB" dirty="0" smtClean="0"/>
              <a:t>fast-growing </a:t>
            </a:r>
            <a:r>
              <a:rPr lang="en-GB" dirty="0"/>
              <a:t>modality of radiation </a:t>
            </a:r>
            <a:r>
              <a:rPr lang="en-GB" dirty="0" smtClean="0"/>
              <a:t>therapy </a:t>
            </a:r>
            <a:endParaRPr lang="en-GB" dirty="0"/>
          </a:p>
          <a:p>
            <a:r>
              <a:rPr lang="fr-CH" dirty="0"/>
              <a:t>Objectives:</a:t>
            </a:r>
          </a:p>
          <a:p>
            <a:r>
              <a:rPr lang="en-GB" dirty="0"/>
              <a:t> Realization of a new </a:t>
            </a:r>
            <a:r>
              <a:rPr lang="en-GB" dirty="0" err="1"/>
              <a:t>microdosimetry</a:t>
            </a:r>
            <a:r>
              <a:rPr lang="en-GB" dirty="0"/>
              <a:t> tool optimized for clinical application for verification of hadron treatment plans. </a:t>
            </a:r>
          </a:p>
          <a:p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</p:spTree>
    <p:extLst>
      <p:ext uri="{BB962C8B-B14F-4D97-AF65-F5344CB8AC3E}">
        <p14:creationId xmlns:p14="http://schemas.microsoft.com/office/powerpoint/2010/main" val="141262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Silicon‐based </a:t>
            </a:r>
            <a:r>
              <a:rPr lang="en-GB" dirty="0" err="1"/>
              <a:t>Microdosimetry</a:t>
            </a:r>
            <a:r>
              <a:rPr lang="en-GB" dirty="0"/>
              <a:t> System for Advanced Radiation </a:t>
            </a:r>
            <a:r>
              <a:rPr lang="en-GB" dirty="0" smtClean="0"/>
              <a:t>Therapies</a:t>
            </a:r>
          </a:p>
          <a:p>
            <a:r>
              <a:rPr lang="en-GB" dirty="0"/>
              <a:t>The system consists of </a:t>
            </a:r>
            <a:r>
              <a:rPr lang="en-GB" dirty="0" smtClean="0"/>
              <a:t>CSIC’s </a:t>
            </a:r>
            <a:r>
              <a:rPr lang="en-GB" dirty="0"/>
              <a:t>novel silicon </a:t>
            </a:r>
            <a:r>
              <a:rPr lang="en-GB" dirty="0" err="1" smtClean="0"/>
              <a:t>microsensors</a:t>
            </a:r>
            <a:r>
              <a:rPr lang="en-GB" dirty="0" smtClean="0"/>
              <a:t> together with a multi-channel readout electronics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will be capable to provide detailed </a:t>
            </a:r>
            <a:r>
              <a:rPr lang="en-GB" dirty="0" err="1" smtClean="0"/>
              <a:t>microdosimetric</a:t>
            </a:r>
            <a:r>
              <a:rPr lang="en-GB" dirty="0"/>
              <a:t> </a:t>
            </a:r>
            <a:r>
              <a:rPr lang="en-GB" dirty="0" smtClean="0"/>
              <a:t>distributions </a:t>
            </a:r>
            <a:r>
              <a:rPr lang="en-GB" dirty="0"/>
              <a:t>in space and in time. </a:t>
            </a:r>
          </a:p>
          <a:p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0730" t="18888" r="21771" b="15926"/>
          <a:stretch/>
        </p:blipFill>
        <p:spPr>
          <a:xfrm>
            <a:off x="533400" y="1078697"/>
            <a:ext cx="8369532" cy="533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4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Silicon‐based </a:t>
            </a:r>
            <a:r>
              <a:rPr lang="en-GB" dirty="0" err="1"/>
              <a:t>Microdosimetry</a:t>
            </a:r>
            <a:r>
              <a:rPr lang="en-GB" dirty="0"/>
              <a:t> System for Advanced Radiation </a:t>
            </a:r>
            <a:r>
              <a:rPr lang="en-GB" dirty="0" smtClean="0"/>
              <a:t>Therapies</a:t>
            </a:r>
          </a:p>
          <a:p>
            <a:endParaRPr lang="fr-CH" dirty="0"/>
          </a:p>
          <a:p>
            <a:r>
              <a:rPr lang="fr-CH" dirty="0"/>
              <a:t>Partner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 smtClean="0"/>
              <a:t>Alibava</a:t>
            </a:r>
            <a:r>
              <a:rPr lang="fr-CH" dirty="0" smtClean="0"/>
              <a:t> system</a:t>
            </a:r>
          </a:p>
          <a:p>
            <a:r>
              <a:rPr lang="fr-CH" dirty="0" err="1" smtClean="0"/>
              <a:t>Looking</a:t>
            </a:r>
            <a:r>
              <a:rPr lang="fr-CH" dirty="0" smtClean="0"/>
              <a:t> for </a:t>
            </a:r>
            <a:r>
              <a:rPr lang="fr-CH" dirty="0" err="1" smtClean="0"/>
              <a:t>other</a:t>
            </a:r>
            <a:r>
              <a:rPr lang="fr-CH" dirty="0"/>
              <a:t> </a:t>
            </a:r>
            <a:r>
              <a:rPr lang="fr-CH" dirty="0" err="1" smtClean="0"/>
              <a:t>fields</a:t>
            </a:r>
            <a:r>
              <a:rPr lang="fr-CH" dirty="0" smtClean="0"/>
              <a:t> of application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9677" t="13226" r="13387" b="20537"/>
          <a:stretch/>
        </p:blipFill>
        <p:spPr>
          <a:xfrm>
            <a:off x="6100738" y="2300881"/>
            <a:ext cx="2802194" cy="387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7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8617526" cy="4670387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RaDoM</a:t>
            </a:r>
            <a:endParaRPr lang="fr-CH" sz="2400" dirty="0" smtClean="0">
              <a:ea typeface="Times New Roman" panose="02020603050405020304" pitchFamily="18" charset="0"/>
            </a:endParaRPr>
          </a:p>
          <a:p>
            <a:pPr algn="just"/>
            <a:r>
              <a:rPr lang="en-GB" sz="2000" dirty="0"/>
              <a:t>Radon gas is the most important source of ionizing radiation among those of natural origin. </a:t>
            </a:r>
            <a:endParaRPr lang="en-GB" sz="2000" dirty="0">
              <a:ea typeface="Calibri" panose="020F0502020204030204" pitchFamily="34" charset="0"/>
            </a:endParaRPr>
          </a:p>
          <a:p>
            <a:pPr algn="just"/>
            <a:r>
              <a:rPr lang="en-GB" sz="2000" dirty="0">
                <a:ea typeface="Calibri" panose="020F0502020204030204" pitchFamily="34" charset="0"/>
              </a:rPr>
              <a:t>Currently the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dose is estimated by measuring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radon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and/or radon progeny concentrations.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2000" dirty="0"/>
          </a:p>
          <a:p>
            <a:pPr algn="just"/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In the dose estimation, lots of parameters are taken as default</a:t>
            </a:r>
            <a:r>
              <a:rPr lang="en-GB" sz="2000" dirty="0"/>
              <a:t>, such as the </a:t>
            </a:r>
            <a:r>
              <a:rPr lang="en-GB" sz="2000" b="1" dirty="0"/>
              <a:t>aerosol size</a:t>
            </a:r>
            <a:r>
              <a:rPr lang="en-GB" sz="2000" dirty="0"/>
              <a:t>, the </a:t>
            </a:r>
            <a:r>
              <a:rPr lang="en-GB" sz="2000" b="1" dirty="0"/>
              <a:t>equilibrium factor</a:t>
            </a:r>
            <a:r>
              <a:rPr lang="en-GB" sz="2000" dirty="0"/>
              <a:t>, </a:t>
            </a:r>
            <a:r>
              <a:rPr lang="en-GB" sz="2000" b="1" dirty="0"/>
              <a:t>particle density </a:t>
            </a:r>
            <a:r>
              <a:rPr lang="en-GB" sz="2000" dirty="0"/>
              <a:t>and shape, </a:t>
            </a:r>
            <a:r>
              <a:rPr lang="en-GB" sz="2000" dirty="0" err="1"/>
              <a:t>etc</a:t>
            </a:r>
            <a:r>
              <a:rPr lang="en-GB" sz="2000" dirty="0"/>
              <a:t>,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leading to </a:t>
            </a:r>
            <a:r>
              <a:rPr lang="en-GB" sz="2000" u="sng" dirty="0">
                <a:solidFill>
                  <a:schemeClr val="accent1">
                    <a:lumMod val="50000"/>
                  </a:schemeClr>
                </a:solidFill>
              </a:rPr>
              <a:t>significant uncertainties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fr-CH" sz="2800" dirty="0" err="1">
                <a:ea typeface="Times New Roman" panose="02020603050405020304" pitchFamily="18" charset="0"/>
              </a:rPr>
              <a:t>Matching</a:t>
            </a:r>
            <a:r>
              <a:rPr lang="fr-CH" sz="2800" dirty="0">
                <a:ea typeface="Times New Roman" panose="02020603050405020304" pitchFamily="18" charset="0"/>
              </a:rPr>
              <a:t> </a:t>
            </a:r>
            <a:r>
              <a:rPr lang="fr-CH" sz="2800" dirty="0" err="1">
                <a:ea typeface="Times New Roman" panose="02020603050405020304" pitchFamily="18" charset="0"/>
              </a:rPr>
              <a:t>fund</a:t>
            </a:r>
            <a:r>
              <a:rPr lang="fr-CH" sz="2800" dirty="0">
                <a:ea typeface="Times New Roman" panose="02020603050405020304" pitchFamily="18" charset="0"/>
              </a:rPr>
              <a:t> </a:t>
            </a:r>
            <a:r>
              <a:rPr lang="fr-CH" sz="2800" dirty="0" err="1">
                <a:ea typeface="Times New Roman" panose="02020603050405020304" pitchFamily="18" charset="0"/>
              </a:rPr>
              <a:t>from</a:t>
            </a:r>
            <a:r>
              <a:rPr lang="fr-CH" sz="2800" dirty="0">
                <a:ea typeface="Times New Roman" panose="02020603050405020304" pitchFamily="18" charset="0"/>
              </a:rPr>
              <a:t> CERN-MAPF</a:t>
            </a:r>
          </a:p>
          <a:p>
            <a:pPr lvl="1"/>
            <a:endParaRPr lang="en-GB" sz="2400" dirty="0"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28611" y="1787236"/>
            <a:ext cx="440574" cy="2792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r="3202"/>
          <a:stretch/>
        </p:blipFill>
        <p:spPr bwMode="auto">
          <a:xfrm>
            <a:off x="6339841" y="3937879"/>
            <a:ext cx="2804160" cy="2420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8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err="1" smtClean="0"/>
              <a:t>RaDoM</a:t>
            </a:r>
            <a:r>
              <a:rPr lang="en-GB" sz="2800" dirty="0" smtClean="0"/>
              <a:t>: current status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28611" y="1787236"/>
            <a:ext cx="440574" cy="2792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70661" y="2468880"/>
            <a:ext cx="3602179" cy="3708090"/>
            <a:chOff x="577073" y="761319"/>
            <a:chExt cx="4392088" cy="476011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0017" y="761319"/>
              <a:ext cx="3209925" cy="4638675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1218808" y="2456056"/>
              <a:ext cx="878237" cy="306538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395243" y="4656347"/>
              <a:ext cx="1916182" cy="74364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215175" y="5152104"/>
              <a:ext cx="175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Segoe UI Light" panose="020B0502040204020203" pitchFamily="34" charset="0"/>
                </a:rPr>
                <a:t>110 mm</a:t>
              </a:r>
              <a:endParaRPr lang="en-GB" dirty="0">
                <a:latin typeface="Segoe UI Light" panose="020B0502040204020203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77073" y="3776435"/>
              <a:ext cx="9813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Segoe UI Light" panose="020B0502040204020203" pitchFamily="34" charset="0"/>
                </a:rPr>
                <a:t>200 mm</a:t>
              </a:r>
              <a:endParaRPr lang="en-GB" dirty="0">
                <a:latin typeface="Segoe UI Light" panose="020B0502040204020203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316719" y="2015889"/>
            <a:ext cx="553217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High resolution alpha particle spectrometer</a:t>
            </a:r>
            <a:r>
              <a:rPr lang="en-GB" sz="2000" dirty="0" smtClean="0">
                <a:latin typeface="Trebuchet MS" panose="020B0603020202020204" pitchFamily="34" charset="0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 </a:t>
            </a:r>
            <a:r>
              <a:rPr lang="en-GB" sz="2000" dirty="0" smtClean="0">
                <a:latin typeface="Trebuchet MS" panose="020B0603020202020204" pitchFamily="34" charset="0"/>
              </a:rPr>
              <a:t>radon, thoron and actinium daughters</a:t>
            </a:r>
            <a:endParaRPr lang="en-GB" sz="2000" dirty="0"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External plug-in </a:t>
            </a:r>
            <a:r>
              <a:rPr lang="en-GB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r</a:t>
            </a:r>
            <a:r>
              <a:rPr lang="en-GB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adon </a:t>
            </a:r>
            <a:r>
              <a:rPr lang="en-GB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c</a:t>
            </a:r>
            <a:r>
              <a:rPr lang="en-GB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oncentration probe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15-minute time resolution</a:t>
            </a:r>
            <a:endParaRPr lang="en-GB" sz="2000" dirty="0"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Embedded shock, temperature and humidity sensors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Optional environmental sensors, e.g. </a:t>
            </a:r>
            <a:r>
              <a:rPr lang="en-GB" sz="2000" dirty="0">
                <a:latin typeface="Trebuchet MS" panose="020B0603020202020204" pitchFamily="34" charset="0"/>
              </a:rPr>
              <a:t>CO</a:t>
            </a:r>
            <a:r>
              <a:rPr lang="en-GB" sz="2000" baseline="-25000" dirty="0">
                <a:latin typeface="Trebuchet MS" panose="020B0603020202020204" pitchFamily="34" charset="0"/>
              </a:rPr>
              <a:t>2</a:t>
            </a:r>
            <a:r>
              <a:rPr lang="en-GB" sz="2000" dirty="0">
                <a:latin typeface="Trebuchet MS" panose="020B0603020202020204" pitchFamily="34" charset="0"/>
              </a:rPr>
              <a:t> </a:t>
            </a:r>
            <a:endParaRPr lang="en-GB" sz="2000" dirty="0" smtClean="0"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Powered by Linux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err="1" smtClean="0">
                <a:latin typeface="Trebuchet MS" panose="020B0603020202020204" pitchFamily="34" charset="0"/>
              </a:rPr>
              <a:t>LoRa</a:t>
            </a:r>
            <a:r>
              <a:rPr lang="en-GB" sz="2000" dirty="0" smtClean="0">
                <a:latin typeface="Trebuchet MS" panose="020B0603020202020204" pitchFamily="34" charset="0"/>
              </a:rPr>
              <a:t>, </a:t>
            </a:r>
            <a:r>
              <a:rPr lang="en-GB" sz="2000" dirty="0" err="1" smtClean="0">
                <a:latin typeface="Trebuchet MS" panose="020B0603020202020204" pitchFamily="34" charset="0"/>
              </a:rPr>
              <a:t>WiFi</a:t>
            </a:r>
            <a:r>
              <a:rPr lang="en-GB" sz="2000" dirty="0" smtClean="0">
                <a:latin typeface="Trebuchet MS" panose="020B0603020202020204" pitchFamily="34" charset="0"/>
              </a:rPr>
              <a:t>, Bluetooth, LTE connectivity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Cloud platform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rebuchet MS" panose="020B0603020202020204" pitchFamily="34" charset="0"/>
              </a:rPr>
              <a:t>iOS and android apps</a:t>
            </a:r>
            <a:endParaRPr lang="en-GB" sz="2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65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fr-CH" sz="24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389314" y="1658983"/>
            <a:ext cx="8666018" cy="467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200000"/>
              </a:lnSpc>
            </a:pPr>
            <a:r>
              <a:rPr lang="fr-CH" sz="2400" smtClean="0"/>
              <a:t>Scientific Coordination</a:t>
            </a:r>
          </a:p>
          <a:p>
            <a:pPr lvl="1">
              <a:lnSpc>
                <a:spcPct val="200000"/>
              </a:lnSpc>
            </a:pPr>
            <a:r>
              <a:rPr lang="fr-CH" sz="2400" smtClean="0"/>
              <a:t>Communication, dissemination and outreach</a:t>
            </a:r>
          </a:p>
          <a:p>
            <a:pPr lvl="1">
              <a:lnSpc>
                <a:spcPct val="200000"/>
              </a:lnSpc>
            </a:pPr>
            <a:r>
              <a:rPr lang="fr-CH" sz="2400" smtClean="0"/>
              <a:t>Industrial relations and technology transfer</a:t>
            </a:r>
          </a:p>
          <a:p>
            <a:pPr lvl="1">
              <a:lnSpc>
                <a:spcPct val="200000"/>
              </a:lnSpc>
            </a:pPr>
            <a:r>
              <a:rPr lang="fr-CH" sz="2400" smtClean="0"/>
              <a:t>Management of the Proof-of-Concept (PoC) fund</a:t>
            </a:r>
          </a:p>
          <a:p>
            <a:pPr lvl="1">
              <a:lnSpc>
                <a:spcPct val="200000"/>
              </a:lnSpc>
            </a:pPr>
            <a:r>
              <a:rPr lang="fr-CH" sz="2400" smtClean="0"/>
              <a:t>Pre-industrialisation of large area silicon detectors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150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err="1" smtClean="0"/>
              <a:t>RaDoM</a:t>
            </a:r>
            <a:r>
              <a:rPr lang="en-GB" sz="2800" dirty="0" smtClean="0"/>
              <a:t>: starting the spin-off journey</a:t>
            </a:r>
          </a:p>
          <a:p>
            <a:endParaRPr lang="en-GB" sz="2800" dirty="0"/>
          </a:p>
          <a:p>
            <a:r>
              <a:rPr lang="en-GB" sz="2800" dirty="0" err="1" smtClean="0"/>
              <a:t>RaDoM</a:t>
            </a:r>
            <a:r>
              <a:rPr lang="en-GB" sz="2800" dirty="0" smtClean="0"/>
              <a:t> </a:t>
            </a:r>
            <a:r>
              <a:rPr lang="en-GB" sz="2800" dirty="0"/>
              <a:t>project was selected from 450 applicants as one of the 75 finalists for the MassChallenge2017 Accelerator Programme in Switzerland and passed the </a:t>
            </a:r>
            <a:r>
              <a:rPr lang="en-GB" sz="2800" dirty="0" err="1"/>
              <a:t>VentureKick</a:t>
            </a:r>
            <a:r>
              <a:rPr lang="en-GB" sz="2800" dirty="0"/>
              <a:t> Phase 1 selection for </a:t>
            </a:r>
            <a:r>
              <a:rPr lang="en-GB" sz="2800" dirty="0" smtClean="0"/>
              <a:t>funding</a:t>
            </a:r>
          </a:p>
          <a:p>
            <a:r>
              <a:rPr lang="fr-CH" sz="2800" dirty="0" smtClean="0"/>
              <a:t>3 </a:t>
            </a:r>
            <a:r>
              <a:rPr lang="fr-CH" sz="2800" dirty="0"/>
              <a:t>Pilot </a:t>
            </a:r>
            <a:r>
              <a:rPr lang="fr-CH" sz="2800" dirty="0" err="1"/>
              <a:t>projects</a:t>
            </a:r>
            <a:r>
              <a:rPr lang="fr-CH" sz="2800" dirty="0"/>
              <a:t> are </a:t>
            </a:r>
            <a:r>
              <a:rPr lang="fr-CH" sz="2800" dirty="0" smtClean="0"/>
              <a:t>running</a:t>
            </a:r>
          </a:p>
          <a:p>
            <a:pPr>
              <a:spcAft>
                <a:spcPts val="600"/>
              </a:spcAft>
            </a:pPr>
            <a:r>
              <a:rPr lang="fr-CH" sz="2800" dirty="0" smtClean="0"/>
              <a:t>30pages </a:t>
            </a:r>
            <a:r>
              <a:rPr lang="fr-CH" sz="2800" dirty="0"/>
              <a:t>business plan </a:t>
            </a:r>
            <a:r>
              <a:rPr lang="fr-CH" sz="2800" dirty="0" err="1"/>
              <a:t>ready</a:t>
            </a:r>
            <a:r>
              <a:rPr lang="fr-CH" sz="2800" dirty="0"/>
              <a:t> for </a:t>
            </a:r>
            <a:r>
              <a:rPr lang="fr-CH" sz="2800" dirty="0" err="1"/>
              <a:t>investors</a:t>
            </a:r>
            <a:endParaRPr lang="en-US" sz="2800" dirty="0"/>
          </a:p>
          <a:p>
            <a:endParaRPr lang="en-GB" sz="2800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28611" y="1787236"/>
            <a:ext cx="440574" cy="2792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9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</a:pPr>
            <a:r>
              <a:rPr lang="en-GB" dirty="0" smtClean="0"/>
              <a:t>Advanced Through </a:t>
            </a:r>
            <a:r>
              <a:rPr lang="en-GB" dirty="0"/>
              <a:t>Silicon </a:t>
            </a:r>
            <a:r>
              <a:rPr lang="en-GB" dirty="0" err="1"/>
              <a:t>Vias</a:t>
            </a:r>
            <a:r>
              <a:rPr lang="en-GB" dirty="0"/>
              <a:t> for Pixel Detectors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u="sng" dirty="0"/>
              <a:t>Goal</a:t>
            </a:r>
            <a:r>
              <a:rPr lang="en-US" sz="2000" b="1" dirty="0"/>
              <a:t>: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establish high yield TSV + RDL process for pixel modules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straight </a:t>
            </a:r>
            <a:r>
              <a:rPr lang="en-US" dirty="0" err="1"/>
              <a:t>vias</a:t>
            </a:r>
            <a:r>
              <a:rPr lang="en-US" dirty="0"/>
              <a:t> through ultra thinned FE-I4 wafers and chips: note 2x2 cm2 chip size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80 – 100 µm thickness (to be optimized),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aspect ratio = 2 : 1 (via diameter 60 µm)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thin wafer backside process using carrier wafer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complete development including flip-chipping process for the final pixel module</a:t>
            </a:r>
          </a:p>
          <a:p>
            <a:r>
              <a:rPr lang="en-GB" sz="2100" b="1" u="sng" dirty="0"/>
              <a:t>Challenges of the </a:t>
            </a:r>
            <a:r>
              <a:rPr lang="en-GB" sz="2100" b="1" u="sng" dirty="0" smtClean="0"/>
              <a:t>project</a:t>
            </a:r>
            <a:r>
              <a:rPr lang="en-GB" b="1" u="sng" dirty="0" smtClean="0">
                <a:solidFill>
                  <a:srgbClr val="1F497D"/>
                </a:solidFill>
              </a:rPr>
              <a:t>:</a:t>
            </a:r>
            <a:endParaRPr lang="en-GB" b="1" u="sng" dirty="0">
              <a:solidFill>
                <a:srgbClr val="1F497D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reliable TSV fabrication ... yield hoped/expected to be much better than for project 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thin </a:t>
            </a:r>
            <a:r>
              <a:rPr lang="en-GB" sz="2100" dirty="0" smtClean="0"/>
              <a:t>(</a:t>
            </a:r>
            <a:r>
              <a:rPr lang="en-GB" sz="2100" dirty="0"/>
              <a:t>1</a:t>
            </a:r>
            <a:r>
              <a:rPr lang="en-GB" sz="2100" dirty="0" smtClean="0"/>
              <a:t>00 µm) </a:t>
            </a:r>
            <a:r>
              <a:rPr lang="en-GB" sz="2100" dirty="0"/>
              <a:t>wafers are needed for the goal of “large yield” challenge is the handling of large and very thin wafers/chips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surprises during flip-chipping can also be an issue</a:t>
            </a:r>
          </a:p>
          <a:p>
            <a:endParaRPr lang="en-GB" b="1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</p:spTree>
    <p:extLst>
      <p:ext uri="{BB962C8B-B14F-4D97-AF65-F5344CB8AC3E}">
        <p14:creationId xmlns:p14="http://schemas.microsoft.com/office/powerpoint/2010/main" val="33274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918029"/>
          </a:xfrm>
        </p:spPr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</a:pPr>
            <a:r>
              <a:rPr lang="en-GB" dirty="0" smtClean="0"/>
              <a:t>Advanced Through Silicon </a:t>
            </a:r>
            <a:r>
              <a:rPr lang="en-GB" dirty="0" err="1" smtClean="0"/>
              <a:t>Vias</a:t>
            </a:r>
            <a:r>
              <a:rPr lang="en-GB" dirty="0" smtClean="0"/>
              <a:t> for Pixel Detectors</a:t>
            </a:r>
            <a:endParaRPr lang="en-GB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r>
              <a:rPr lang="en-GB" dirty="0"/>
              <a:t>Detectable breakdown voltage starting at 40V, max. 100V</a:t>
            </a:r>
          </a:p>
          <a:p>
            <a:r>
              <a:rPr lang="en-GB" dirty="0"/>
              <a:t>Process optimization possible </a:t>
            </a:r>
            <a:r>
              <a:rPr lang="en-GB" dirty="0">
                <a:sym typeface="Wingdings" pitchFamily="2" charset="2"/>
              </a:rPr>
              <a:t> benchmark of 80V breakdown achievable but not required here</a:t>
            </a:r>
            <a:endParaRPr lang="en-GB" dirty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pic>
        <p:nvPicPr>
          <p:cNvPr id="7" name="Inhaltsplatzhalter 14">
            <a:extLst>
              <a:ext uri="{FF2B5EF4-FFF2-40B4-BE49-F238E27FC236}">
                <a16:creationId xmlns:a16="http://schemas.microsoft.com/office/drawing/2014/main" id="{1A22EEBD-E87E-2A44-ABE6-F929C1DAFF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730" y="1971457"/>
            <a:ext cx="3868497" cy="2867692"/>
          </a:xfrm>
          <a:prstGeom prst="rect">
            <a:avLst/>
          </a:prstGeom>
        </p:spPr>
      </p:pic>
      <p:pic>
        <p:nvPicPr>
          <p:cNvPr id="8" name="Inhaltsplatzhalter 17">
            <a:extLst>
              <a:ext uri="{FF2B5EF4-FFF2-40B4-BE49-F238E27FC236}">
                <a16:creationId xmlns:a16="http://schemas.microsoft.com/office/drawing/2014/main" id="{3F4948D0-0480-754C-B3C1-5DF301C0D6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9317" y="1971457"/>
            <a:ext cx="3916910" cy="286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52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918029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en-GB" dirty="0" smtClean="0"/>
              <a:t>Advanced Through Silicon </a:t>
            </a:r>
            <a:r>
              <a:rPr lang="en-GB" dirty="0" err="1" smtClean="0"/>
              <a:t>Vias</a:t>
            </a:r>
            <a:r>
              <a:rPr lang="en-GB" dirty="0" smtClean="0"/>
              <a:t> for Pixel Detectors</a:t>
            </a:r>
          </a:p>
          <a:p>
            <a:pPr marL="0">
              <a:spcBef>
                <a:spcPts val="0"/>
              </a:spcBef>
            </a:pPr>
            <a:endParaRPr lang="en-GB" dirty="0"/>
          </a:p>
          <a:p>
            <a:pPr marL="0">
              <a:spcBef>
                <a:spcPts val="0"/>
              </a:spcBef>
            </a:pPr>
            <a:endParaRPr lang="en-GB" dirty="0" smtClean="0"/>
          </a:p>
          <a:p>
            <a:pPr marL="0">
              <a:spcBef>
                <a:spcPts val="0"/>
              </a:spcBef>
            </a:pP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Industrial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endParaRPr lang="fr-CH" dirty="0" smtClean="0"/>
          </a:p>
          <a:p>
            <a:endParaRPr lang="fr-CH" dirty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</p:spTree>
    <p:extLst>
      <p:ext uri="{BB962C8B-B14F-4D97-AF65-F5344CB8AC3E}">
        <p14:creationId xmlns:p14="http://schemas.microsoft.com/office/powerpoint/2010/main" val="288562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</a:t>
            </a:r>
            <a:r>
              <a:rPr lang="en-GB" dirty="0" smtClean="0"/>
              <a:t>2.5</a:t>
            </a:r>
            <a:r>
              <a:rPr lang="en-GB" dirty="0"/>
              <a:t> </a:t>
            </a:r>
            <a:r>
              <a:rPr lang="en-US" dirty="0"/>
              <a:t>Pre-</a:t>
            </a:r>
            <a:r>
              <a:rPr lang="en-US" dirty="0" err="1"/>
              <a:t>industrialisation</a:t>
            </a:r>
            <a:r>
              <a:rPr lang="en-US" dirty="0"/>
              <a:t> of large area silicon detectors</a:t>
            </a:r>
            <a:endParaRPr lang="en-GB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-1" y="1016984"/>
            <a:ext cx="9144000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Dual Source Strategy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17842" y="5031120"/>
            <a:ext cx="9126158" cy="1350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To have (at least) a second option which can immediately take over in case of problems is in principle not a bad idea</a:t>
            </a:r>
          </a:p>
          <a:p>
            <a:pPr lvl="1"/>
            <a:r>
              <a:rPr lang="en-US" smtClean="0"/>
              <a:t>Imagine: quality issues, bankruptcy, earthquakes,</a:t>
            </a:r>
            <a:r>
              <a:rPr lang="is-IS" smtClean="0"/>
              <a:t>…</a:t>
            </a:r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49"/>
            <a:ext cx="9144000" cy="340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sz="2600" dirty="0" err="1"/>
              <a:t>Market</a:t>
            </a:r>
            <a:r>
              <a:rPr lang="fr-CH" sz="2600" dirty="0"/>
              <a:t> </a:t>
            </a:r>
            <a:r>
              <a:rPr lang="fr-CH" sz="2600" dirty="0" err="1" smtClean="0"/>
              <a:t>survey</a:t>
            </a:r>
            <a:r>
              <a:rPr lang="fr-CH" sz="2600" dirty="0" smtClean="0"/>
              <a:t>: Common </a:t>
            </a:r>
            <a:r>
              <a:rPr lang="fr-CH" sz="2600" dirty="0"/>
              <a:t>MS CMS/ATLAS </a:t>
            </a:r>
          </a:p>
          <a:p>
            <a:pPr lvl="1"/>
            <a:r>
              <a:rPr lang="fr-CH" sz="2600" dirty="0" err="1"/>
              <a:t>Identify</a:t>
            </a:r>
            <a:r>
              <a:rPr lang="fr-CH" sz="2600" dirty="0"/>
              <a:t> an EU </a:t>
            </a:r>
            <a:r>
              <a:rPr lang="fr-CH" sz="2600" dirty="0" err="1"/>
              <a:t>company</a:t>
            </a:r>
            <a:r>
              <a:rPr lang="fr-CH" sz="2600" dirty="0"/>
              <a:t> able to </a:t>
            </a:r>
            <a:r>
              <a:rPr lang="fr-CH" sz="2600" dirty="0" err="1"/>
              <a:t>produce</a:t>
            </a:r>
            <a:r>
              <a:rPr lang="fr-CH" sz="2600" dirty="0"/>
              <a:t> </a:t>
            </a:r>
            <a:r>
              <a:rPr lang="fr-CH" sz="2600" dirty="0" err="1"/>
              <a:t>sensors</a:t>
            </a:r>
            <a:r>
              <a:rPr lang="fr-CH" sz="2600" dirty="0"/>
              <a:t> on a large </a:t>
            </a:r>
            <a:r>
              <a:rPr lang="fr-CH" sz="2600" dirty="0" err="1"/>
              <a:t>scale</a:t>
            </a:r>
            <a:endParaRPr lang="fr-CH" sz="2600" dirty="0"/>
          </a:p>
          <a:p>
            <a:pPr lvl="1"/>
            <a:endParaRPr lang="fr-CH" sz="2600" dirty="0"/>
          </a:p>
          <a:p>
            <a:pPr>
              <a:lnSpc>
                <a:spcPct val="120000"/>
              </a:lnSpc>
            </a:pPr>
            <a:r>
              <a:rPr lang="en-GB" sz="2600" b="1" dirty="0"/>
              <a:t>Step 1:</a:t>
            </a:r>
            <a:r>
              <a:rPr lang="en-GB" sz="2600" dirty="0"/>
              <a:t> Companies need to return the </a:t>
            </a:r>
            <a:r>
              <a:rPr lang="en-GB" sz="2600" b="1" i="1" dirty="0"/>
              <a:t>“</a:t>
            </a:r>
            <a:r>
              <a:rPr lang="en-GB" sz="2600" i="1" dirty="0"/>
              <a:t>Technical Questionnaire”</a:t>
            </a:r>
            <a:r>
              <a:rPr lang="en-GB" sz="2600" dirty="0"/>
              <a:t> document where the responses need to fulfil the requirements set in the “</a:t>
            </a:r>
            <a:r>
              <a:rPr lang="en-GB" sz="2600" i="1" dirty="0"/>
              <a:t>Qualification Criteria” </a:t>
            </a:r>
            <a:r>
              <a:rPr lang="en-GB" sz="2600" dirty="0"/>
              <a:t>document </a:t>
            </a:r>
            <a:r>
              <a:rPr lang="en-GB" sz="26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2600" b="1" dirty="0">
                <a:solidFill>
                  <a:srgbClr val="FF0000"/>
                </a:solidFill>
              </a:rPr>
              <a:t> ADIA-2020 Milestone MS30 (2016)</a:t>
            </a:r>
            <a:br>
              <a:rPr lang="en-GB" sz="2600" b="1" dirty="0">
                <a:solidFill>
                  <a:srgbClr val="FF0000"/>
                </a:solidFill>
              </a:rPr>
            </a:br>
            <a:endParaRPr lang="en-GB" sz="26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2600" b="1" dirty="0"/>
              <a:t>Step 2:</a:t>
            </a:r>
            <a:r>
              <a:rPr lang="en-GB" sz="2600" dirty="0"/>
              <a:t> Companies need to provide samples free of charge of functional devices of e.g. previous project </a:t>
            </a:r>
            <a:r>
              <a:rPr lang="en-GB" sz="26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2600" b="1" dirty="0">
                <a:solidFill>
                  <a:srgbClr val="FF0000"/>
                </a:solidFill>
              </a:rPr>
              <a:t> 2</a:t>
            </a:r>
            <a:r>
              <a:rPr lang="en-GB" sz="2600" b="1" baseline="30000" dirty="0">
                <a:solidFill>
                  <a:srgbClr val="FF0000"/>
                </a:solidFill>
              </a:rPr>
              <a:t>nd</a:t>
            </a:r>
            <a:r>
              <a:rPr lang="en-GB" sz="2600" b="1" dirty="0">
                <a:solidFill>
                  <a:srgbClr val="FF0000"/>
                </a:solidFill>
              </a:rPr>
              <a:t> annual meeting (2017)</a:t>
            </a:r>
          </a:p>
          <a:p>
            <a:pPr lvl="1">
              <a:lnSpc>
                <a:spcPct val="120000"/>
              </a:lnSpc>
            </a:pPr>
            <a:r>
              <a:rPr lang="en-GB" sz="2600" b="1" dirty="0"/>
              <a:t>ATLAS and CMS qualified samples developed by HEPHY-ÖAW as 8” proof-of-principle</a:t>
            </a:r>
          </a:p>
          <a:p>
            <a:pPr>
              <a:lnSpc>
                <a:spcPct val="120000"/>
              </a:lnSpc>
            </a:pPr>
            <a:endParaRPr lang="en-GB" sz="2600" b="1" dirty="0"/>
          </a:p>
          <a:p>
            <a:pPr>
              <a:lnSpc>
                <a:spcPct val="120000"/>
              </a:lnSpc>
            </a:pPr>
            <a:r>
              <a:rPr lang="en-GB" sz="2600" b="1" dirty="0"/>
              <a:t>Step 3</a:t>
            </a:r>
            <a:r>
              <a:rPr lang="en-GB" sz="2600" dirty="0"/>
              <a:t>: CMS/ATLAS orders (and remunerates) a batch of prototype sensors according to CMS layout and specs </a:t>
            </a:r>
            <a:r>
              <a:rPr lang="en-GB" sz="2600" b="1" dirty="0">
                <a:solidFill>
                  <a:srgbClr val="FF0000"/>
                </a:solidFill>
                <a:sym typeface="Wingdings" pitchFamily="2" charset="2"/>
              </a:rPr>
              <a:t> ongoing 2018</a:t>
            </a:r>
          </a:p>
          <a:p>
            <a:pPr lvl="1">
              <a:lnSpc>
                <a:spcPct val="120000"/>
              </a:lnSpc>
            </a:pPr>
            <a:r>
              <a:rPr lang="en-GB" sz="2600" b="1" dirty="0">
                <a:sym typeface="Wingdings" pitchFamily="2" charset="2"/>
              </a:rPr>
              <a:t>ATLAS and CMS ordered close-to-final prototypes as described in the </a:t>
            </a:r>
            <a:r>
              <a:rPr lang="en-GB" sz="2600" b="1" dirty="0" smtClean="0">
                <a:sym typeface="Wingdings" pitchFamily="2" charset="2"/>
              </a:rPr>
              <a:t>TDRs</a:t>
            </a:r>
            <a:endParaRPr lang="en-US" sz="26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</a:t>
            </a:r>
            <a:r>
              <a:rPr lang="en-GB" dirty="0" smtClean="0"/>
              <a:t>2.5</a:t>
            </a:r>
            <a:r>
              <a:rPr lang="en-GB" dirty="0"/>
              <a:t> </a:t>
            </a:r>
            <a:r>
              <a:rPr lang="en-US" dirty="0"/>
              <a:t>Pre-</a:t>
            </a:r>
            <a:r>
              <a:rPr lang="en-US" dirty="0" err="1"/>
              <a:t>industrialisation</a:t>
            </a:r>
            <a:r>
              <a:rPr lang="en-US" dirty="0"/>
              <a:t> of large area silicon detectors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HGCAl</a:t>
            </a:r>
            <a:r>
              <a:rPr lang="fr-CH" dirty="0" smtClean="0"/>
              <a:t> </a:t>
            </a:r>
            <a:r>
              <a:rPr lang="fr-CH" dirty="0" err="1" smtClean="0"/>
              <a:t>sensors</a:t>
            </a:r>
            <a:r>
              <a:rPr lang="fr-CH" dirty="0" smtClean="0"/>
              <a:t>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fr-CH" dirty="0" err="1" smtClean="0"/>
              <a:t>Infineon</a:t>
            </a:r>
            <a:r>
              <a:rPr lang="fr-CH" dirty="0" smtClean="0"/>
              <a:t>: </a:t>
            </a:r>
            <a:r>
              <a:rPr lang="en-US" dirty="0" smtClean="0"/>
              <a:t>production </a:t>
            </a:r>
            <a:r>
              <a:rPr lang="en-US" dirty="0"/>
              <a:t>of Si pad sensors for </a:t>
            </a:r>
            <a:r>
              <a:rPr lang="en-US" dirty="0" err="1"/>
              <a:t>HGCal</a:t>
            </a:r>
            <a:endParaRPr lang="en-US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sz="2000" dirty="0"/>
              <a:t>Quality constantly improving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One remaining problem: premature IV breakdowns, scaling with sensor size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Addressed now by thicker backside implantation</a:t>
            </a:r>
          </a:p>
          <a:p>
            <a:pPr lvl="1"/>
            <a:endParaRPr lang="fr-CH" dirty="0" smtClean="0"/>
          </a:p>
          <a:p>
            <a:r>
              <a:rPr lang="fr-CH" dirty="0" smtClean="0"/>
              <a:t>Full probe </a:t>
            </a:r>
            <a:r>
              <a:rPr lang="fr-CH" dirty="0" err="1" smtClean="0"/>
              <a:t>card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endParaRPr lang="fr-CH" dirty="0" smtClean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Bologna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26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</a:t>
            </a:r>
            <a:r>
              <a:rPr lang="en-GB" dirty="0" smtClean="0"/>
              <a:t>2.5</a:t>
            </a:r>
            <a:r>
              <a:rPr lang="en-GB" dirty="0"/>
              <a:t> </a:t>
            </a:r>
            <a:r>
              <a:rPr lang="en-US" dirty="0"/>
              <a:t>Pre-</a:t>
            </a:r>
            <a:r>
              <a:rPr lang="en-US" dirty="0" err="1"/>
              <a:t>industrialisation</a:t>
            </a:r>
            <a:r>
              <a:rPr lang="en-US" dirty="0"/>
              <a:t> of large area silicon detectors</a:t>
            </a:r>
            <a:endParaRPr lang="en-GB" dirty="0"/>
          </a:p>
        </p:txBody>
      </p:sp>
      <p:pic>
        <p:nvPicPr>
          <p:cNvPr id="7" name="Picture 2" descr="Attachment.jpeg">
            <a:extLst>
              <a:ext uri="{FF2B5EF4-FFF2-40B4-BE49-F238E27FC236}">
                <a16:creationId xmlns:a16="http://schemas.microsoft.com/office/drawing/2014/main" id="{ED7073ED-27B3-CD4F-B91B-3B88CB309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923" y="4312336"/>
            <a:ext cx="4288863" cy="184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7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Milestones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last </a:t>
            </a:r>
            <a:r>
              <a:rPr lang="fr-CH" dirty="0" err="1"/>
              <a:t>annual</a:t>
            </a:r>
            <a:r>
              <a:rPr lang="fr-CH" dirty="0"/>
              <a:t> meeting:</a:t>
            </a:r>
          </a:p>
          <a:p>
            <a:pPr lvl="1"/>
            <a:r>
              <a:rPr lang="en-GB" dirty="0"/>
              <a:t>MS45: 1</a:t>
            </a:r>
            <a:r>
              <a:rPr lang="en-GB" baseline="30000" dirty="0"/>
              <a:t>st</a:t>
            </a:r>
            <a:r>
              <a:rPr lang="en-GB" dirty="0"/>
              <a:t> AIDA-2020 “Academia meets Industry” event (M24)</a:t>
            </a:r>
          </a:p>
          <a:p>
            <a:pPr lvl="1"/>
            <a:r>
              <a:rPr lang="en-GB" dirty="0"/>
              <a:t>MS71: Progress review of the selected projects(s) for the </a:t>
            </a:r>
            <a:r>
              <a:rPr lang="en-GB" dirty="0" err="1"/>
              <a:t>PoC</a:t>
            </a:r>
            <a:r>
              <a:rPr lang="en-GB" dirty="0"/>
              <a:t> Fund (M34)</a:t>
            </a:r>
          </a:p>
          <a:p>
            <a:pPr lvl="1"/>
            <a:r>
              <a:rPr lang="fr-CH" dirty="0"/>
              <a:t>MS79:</a:t>
            </a: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AIDA-2020 “Academia meets Industry” event (M36)- in progress</a:t>
            </a:r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Milestones</a:t>
            </a:r>
            <a:r>
              <a:rPr lang="fr-CH" dirty="0"/>
              <a:t> and </a:t>
            </a:r>
            <a:r>
              <a:rPr lang="fr-CH" dirty="0" err="1"/>
              <a:t>Deliverables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6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Follow</a:t>
            </a:r>
            <a:r>
              <a:rPr lang="fr-CH" dirty="0"/>
              <a:t>-up </a:t>
            </a:r>
            <a:r>
              <a:rPr lang="fr-CH" dirty="0" err="1"/>
              <a:t>PoC</a:t>
            </a:r>
            <a:r>
              <a:rPr lang="fr-CH" dirty="0"/>
              <a:t> </a:t>
            </a:r>
            <a:r>
              <a:rPr lang="fr-CH" dirty="0" err="1"/>
              <a:t>projects</a:t>
            </a:r>
            <a:endParaRPr lang="fr-CH" dirty="0"/>
          </a:p>
          <a:p>
            <a:r>
              <a:rPr lang="fr-CH" dirty="0" err="1"/>
              <a:t>Prepare</a:t>
            </a:r>
            <a:r>
              <a:rPr lang="fr-CH" dirty="0"/>
              <a:t> value proposition </a:t>
            </a:r>
            <a:r>
              <a:rPr lang="fr-CH" dirty="0" err="1"/>
              <a:t>with</a:t>
            </a:r>
            <a:r>
              <a:rPr lang="fr-CH" dirty="0"/>
              <a:t> WP leaders and TTO</a:t>
            </a:r>
            <a:endParaRPr lang="en-GB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Coming</a:t>
            </a:r>
            <a:r>
              <a:rPr lang="fr-CH" dirty="0" smtClean="0"/>
              <a:t> </a:t>
            </a:r>
            <a:r>
              <a:rPr lang="fr-CH" dirty="0" err="1" smtClean="0"/>
              <a:t>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437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5781679" cy="4670387"/>
          </a:xfrm>
        </p:spPr>
        <p:txBody>
          <a:bodyPr>
            <a:normAutofit lnSpcReduction="10000"/>
          </a:bodyPr>
          <a:lstStyle/>
          <a:p>
            <a:r>
              <a:rPr lang="fr-CH" sz="2800" dirty="0"/>
              <a:t>Academia </a:t>
            </a:r>
            <a:r>
              <a:rPr lang="fr-CH" sz="2800" dirty="0" err="1"/>
              <a:t>meets</a:t>
            </a:r>
            <a:r>
              <a:rPr lang="fr-CH" sz="2800" dirty="0"/>
              <a:t> </a:t>
            </a:r>
            <a:r>
              <a:rPr lang="fr-CH" sz="2800" dirty="0" err="1" smtClean="0"/>
              <a:t>Industry</a:t>
            </a:r>
            <a:r>
              <a:rPr lang="fr-CH" sz="2800" dirty="0"/>
              <a:t> </a:t>
            </a:r>
            <a:r>
              <a:rPr lang="fr-CH" sz="2800" dirty="0" smtClean="0"/>
              <a:t>Symposium</a:t>
            </a:r>
          </a:p>
          <a:p>
            <a:r>
              <a:rPr lang="fr-CH" sz="2800" dirty="0" err="1" smtClean="0"/>
              <a:t>Why</a:t>
            </a:r>
            <a:r>
              <a:rPr lang="fr-CH" sz="2800" dirty="0" smtClean="0"/>
              <a:t> on Non-Destructive </a:t>
            </a:r>
            <a:r>
              <a:rPr lang="fr-CH" sz="2800" dirty="0" err="1" smtClean="0"/>
              <a:t>Testing</a:t>
            </a:r>
            <a:r>
              <a:rPr lang="fr-CH" sz="2800" dirty="0" smtClean="0"/>
              <a:t>?</a:t>
            </a:r>
          </a:p>
          <a:p>
            <a:endParaRPr lang="fr-CH" sz="2800" dirty="0" smtClean="0"/>
          </a:p>
          <a:p>
            <a:r>
              <a:rPr lang="fr-CH" sz="3200" dirty="0" err="1"/>
              <a:t>Market</a:t>
            </a:r>
            <a:r>
              <a:rPr lang="fr-CH" sz="3200" dirty="0"/>
              <a:t> </a:t>
            </a:r>
            <a:r>
              <a:rPr lang="fr-CH" sz="3200" dirty="0" err="1"/>
              <a:t>study</a:t>
            </a:r>
            <a:r>
              <a:rPr lang="fr-CH" sz="3200" dirty="0"/>
              <a:t>:</a:t>
            </a:r>
            <a:endParaRPr lang="fr-CH" sz="3200" dirty="0"/>
          </a:p>
          <a:p>
            <a:pPr lvl="2"/>
            <a:r>
              <a:rPr lang="fr-CH" sz="2800" dirty="0"/>
              <a:t>2016: 15 billions $</a:t>
            </a:r>
          </a:p>
          <a:p>
            <a:pPr lvl="2"/>
            <a:r>
              <a:rPr lang="fr-CH" sz="2800" dirty="0"/>
              <a:t>GR: 8-10 </a:t>
            </a:r>
            <a:r>
              <a:rPr lang="fr-CH" sz="2800" dirty="0" smtClean="0"/>
              <a:t>%</a:t>
            </a:r>
          </a:p>
          <a:p>
            <a:pPr lvl="2"/>
            <a:endParaRPr lang="fr-CH" sz="2800" dirty="0" smtClean="0"/>
          </a:p>
          <a:p>
            <a:r>
              <a:rPr lang="fr-CH" sz="3200" dirty="0" smtClean="0"/>
              <a:t>Technologies </a:t>
            </a:r>
            <a:r>
              <a:rPr lang="fr-CH" sz="3200" dirty="0" err="1" smtClean="0"/>
              <a:t>used</a:t>
            </a:r>
            <a:r>
              <a:rPr lang="fr-CH" sz="3200" dirty="0" smtClean="0"/>
              <a:t> in NDT:</a:t>
            </a:r>
          </a:p>
          <a:p>
            <a:pPr lvl="2"/>
            <a:r>
              <a:rPr lang="fr-CH" sz="2800" dirty="0"/>
              <a:t>X-ray technologies (</a:t>
            </a:r>
            <a:r>
              <a:rPr lang="fr-CH" sz="2800" dirty="0" err="1"/>
              <a:t>closed</a:t>
            </a:r>
            <a:r>
              <a:rPr lang="fr-CH" sz="2800" dirty="0"/>
              <a:t> to HEP)</a:t>
            </a:r>
          </a:p>
          <a:p>
            <a:pPr lvl="2"/>
            <a:endParaRPr lang="fr-CH" sz="24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96" y="1077239"/>
            <a:ext cx="3125407" cy="442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49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 smtClean="0"/>
              <a:t>Key </a:t>
            </a:r>
            <a:r>
              <a:rPr lang="fr-CH" sz="2800" dirty="0" err="1" smtClean="0"/>
              <a:t>elements</a:t>
            </a:r>
            <a:endParaRPr lang="fr-CH" sz="2800" dirty="0" smtClean="0"/>
          </a:p>
          <a:p>
            <a:endParaRPr lang="fr-CH" dirty="0"/>
          </a:p>
          <a:p>
            <a:r>
              <a:rPr lang="en-GB" sz="2800" dirty="0"/>
              <a:t>12 companies with a booth (+140%)</a:t>
            </a:r>
          </a:p>
          <a:p>
            <a:endParaRPr lang="fr-CH" dirty="0"/>
          </a:p>
          <a:p>
            <a:r>
              <a:rPr lang="en-GB" sz="2800" dirty="0" smtClean="0"/>
              <a:t>18 </a:t>
            </a:r>
            <a:r>
              <a:rPr lang="en-GB" sz="2800" dirty="0"/>
              <a:t>speakers:</a:t>
            </a:r>
          </a:p>
          <a:p>
            <a:pPr lvl="1"/>
            <a:r>
              <a:rPr lang="fr-CH" sz="2800" dirty="0"/>
              <a:t>4 </a:t>
            </a:r>
            <a:r>
              <a:rPr lang="fr-CH" sz="2800" dirty="0" err="1"/>
              <a:t>from</a:t>
            </a:r>
            <a:r>
              <a:rPr lang="fr-CH" sz="2800" dirty="0"/>
              <a:t> </a:t>
            </a:r>
            <a:r>
              <a:rPr lang="fr-CH" sz="2800" dirty="0" err="1"/>
              <a:t>academia</a:t>
            </a:r>
            <a:r>
              <a:rPr lang="fr-CH" sz="2800" dirty="0"/>
              <a:t> (-60%)</a:t>
            </a:r>
            <a:endParaRPr lang="en-GB" sz="2800" dirty="0"/>
          </a:p>
          <a:p>
            <a:pPr lvl="1"/>
            <a:r>
              <a:rPr lang="fr-CH" sz="2800" dirty="0" smtClean="0"/>
              <a:t>14 </a:t>
            </a:r>
            <a:r>
              <a:rPr lang="fr-CH" sz="2800" dirty="0" err="1"/>
              <a:t>from</a:t>
            </a:r>
            <a:r>
              <a:rPr lang="fr-CH" sz="2800" dirty="0"/>
              <a:t> </a:t>
            </a:r>
            <a:r>
              <a:rPr lang="fr-CH" sz="2800" dirty="0" err="1" smtClean="0"/>
              <a:t>industry</a:t>
            </a:r>
            <a:r>
              <a:rPr lang="fr-CH" sz="2800" dirty="0" smtClean="0"/>
              <a:t> (+100%)</a:t>
            </a:r>
            <a:endParaRPr lang="fr-CH" sz="2800" dirty="0"/>
          </a:p>
          <a:p>
            <a:pPr marL="342891" lvl="1" indent="0">
              <a:buNone/>
            </a:pPr>
            <a:endParaRPr lang="en-GB" sz="24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298" y="3500547"/>
            <a:ext cx="4283705" cy="285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0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389314" y="1658983"/>
            <a:ext cx="8666018" cy="467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800" dirty="0" err="1" smtClean="0"/>
              <a:t>From</a:t>
            </a:r>
            <a:r>
              <a:rPr lang="fr-CH" sz="2800" dirty="0" smtClean="0"/>
              <a:t> </a:t>
            </a:r>
            <a:r>
              <a:rPr lang="fr-CH" sz="2800" dirty="0" err="1" smtClean="0"/>
              <a:t>academia</a:t>
            </a:r>
            <a:r>
              <a:rPr lang="fr-CH" sz="2800" dirty="0" smtClean="0"/>
              <a:t>: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7527" b="5340"/>
          <a:stretch/>
        </p:blipFill>
        <p:spPr>
          <a:xfrm>
            <a:off x="4" y="2156278"/>
            <a:ext cx="9267022" cy="402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7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2742" t="9499"/>
          <a:stretch/>
        </p:blipFill>
        <p:spPr>
          <a:xfrm>
            <a:off x="3314080" y="1923329"/>
            <a:ext cx="5471956" cy="4141693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389314" y="1658983"/>
            <a:ext cx="8666018" cy="467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800" dirty="0" err="1" smtClean="0"/>
              <a:t>From</a:t>
            </a:r>
            <a:r>
              <a:rPr lang="fr-CH" sz="2800" dirty="0" smtClean="0"/>
              <a:t> </a:t>
            </a:r>
            <a:r>
              <a:rPr lang="fr-CH" sz="2800" dirty="0" err="1" smtClean="0"/>
              <a:t>industry</a:t>
            </a:r>
            <a:r>
              <a:rPr lang="fr-CH" sz="2800" dirty="0" smtClean="0"/>
              <a:t>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0432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 smtClean="0"/>
              <a:t>87 participants (+45%) </a:t>
            </a:r>
            <a:r>
              <a:rPr lang="fr-CH" sz="2800" dirty="0" err="1" smtClean="0"/>
              <a:t>from</a:t>
            </a:r>
            <a:r>
              <a:rPr lang="fr-CH" sz="2800" dirty="0" smtClean="0"/>
              <a:t> 18 countries</a:t>
            </a:r>
          </a:p>
          <a:p>
            <a:pPr lvl="2"/>
            <a:r>
              <a:rPr lang="fr-CH" sz="2800" dirty="0"/>
              <a:t>31 </a:t>
            </a:r>
            <a:r>
              <a:rPr lang="fr-CH" sz="2800" dirty="0" err="1"/>
              <a:t>from</a:t>
            </a:r>
            <a:r>
              <a:rPr lang="fr-CH" sz="2800" dirty="0"/>
              <a:t> </a:t>
            </a:r>
            <a:r>
              <a:rPr lang="fr-CH" sz="2800" dirty="0" err="1"/>
              <a:t>industry</a:t>
            </a:r>
            <a:endParaRPr lang="fr-CH" sz="2800" dirty="0"/>
          </a:p>
          <a:p>
            <a:pPr lvl="2"/>
            <a:r>
              <a:rPr lang="fr-CH" sz="2800" dirty="0"/>
              <a:t>56 </a:t>
            </a:r>
            <a:r>
              <a:rPr lang="fr-CH" sz="2800" dirty="0" err="1"/>
              <a:t>from</a:t>
            </a:r>
            <a:r>
              <a:rPr lang="fr-CH" sz="2800" dirty="0"/>
              <a:t> </a:t>
            </a:r>
            <a:r>
              <a:rPr lang="fr-CH" sz="2800" dirty="0" err="1"/>
              <a:t>academia</a:t>
            </a:r>
            <a:endParaRPr lang="fr-CH" sz="28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1130"/>
          <a:stretch/>
        </p:blipFill>
        <p:spPr>
          <a:xfrm>
            <a:off x="250655" y="3194554"/>
            <a:ext cx="2737878" cy="254901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033381" y="3004527"/>
            <a:ext cx="1876926" cy="3216191"/>
            <a:chOff x="0" y="1562099"/>
            <a:chExt cx="3032945" cy="434340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6390" b="74584" l="77389" r="100000">
                          <a14:foregroundMark x1="88267" y1="21971" x2="88267" y2="21971"/>
                          <a14:foregroundMark x1="90132" y1="22684" x2="90132" y2="22684"/>
                          <a14:foregroundMark x1="88267" y1="25059" x2="88267" y2="25059"/>
                          <a14:foregroundMark x1="88500" y1="46318" x2="87335" y2="55344"/>
                          <a14:foregroundMark x1="83838" y1="40855" x2="79953" y2="59026"/>
                          <a14:foregroundMark x1="79798" y1="44537" x2="79487" y2="62114"/>
                          <a14:foregroundMark x1="79176" y1="45724" x2="79176" y2="58789"/>
                          <a14:foregroundMark x1="84382" y1="50000" x2="84305" y2="55701"/>
                          <a14:foregroundMark x1="87179" y1="54751" x2="84382" y2="57601"/>
                          <a14:foregroundMark x1="82673" y1="59620" x2="82673" y2="67577"/>
                          <a14:foregroundMark x1="83450" y1="67340" x2="84926" y2="71259"/>
                          <a14:foregroundMark x1="85703" y1="70428" x2="90287" y2="74703"/>
                          <a14:foregroundMark x1="83294" y1="72090" x2="77389" y2="68052"/>
                          <a14:foregroundMark x1="81507" y1="67577" x2="80963" y2="70190"/>
                          <a14:foregroundMark x1="91453" y1="56651" x2="86869" y2="51069"/>
                        </a14:backgroundRemoval>
                      </a14:imgEffect>
                    </a14:imgLayer>
                  </a14:imgProps>
                </a:ext>
              </a:extLst>
            </a:blip>
            <a:srcRect l="78967" t="17981" b="27862"/>
            <a:stretch/>
          </p:blipFill>
          <p:spPr>
            <a:xfrm>
              <a:off x="0" y="1562099"/>
              <a:ext cx="2578417" cy="434340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7435" b="37173" l="1321" r="4740"/>
                      </a14:imgEffect>
                    </a14:imgLayer>
                  </a14:imgProps>
                </a:ext>
              </a:extLst>
            </a:blip>
            <a:srcRect l="1766" t="26342" r="94903" b="61611"/>
            <a:stretch/>
          </p:blipFill>
          <p:spPr>
            <a:xfrm>
              <a:off x="2346339" y="1906953"/>
              <a:ext cx="686606" cy="1624801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8849" y="3661138"/>
            <a:ext cx="3115151" cy="190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07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Academia </a:t>
            </a:r>
            <a:r>
              <a:rPr lang="fr-CH" dirty="0" err="1"/>
              <a:t>meets</a:t>
            </a:r>
            <a:r>
              <a:rPr lang="fr-CH" dirty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 Symposium:</a:t>
            </a:r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772744"/>
              </p:ext>
            </p:extLst>
          </p:nvPr>
        </p:nvGraphicFramePr>
        <p:xfrm>
          <a:off x="977822" y="2276583"/>
          <a:ext cx="7579323" cy="3237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52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Academia </a:t>
            </a:r>
            <a:r>
              <a:rPr lang="fr-CH" dirty="0" err="1"/>
              <a:t>meets</a:t>
            </a:r>
            <a:r>
              <a:rPr lang="fr-CH" dirty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 Symposium</a:t>
            </a:r>
          </a:p>
          <a:p>
            <a:endParaRPr lang="fr-CH" dirty="0" smtClean="0"/>
          </a:p>
          <a:p>
            <a:r>
              <a:rPr lang="fr-CH" dirty="0" smtClean="0"/>
              <a:t>B2B meetings:</a:t>
            </a:r>
          </a:p>
          <a:p>
            <a:pPr lvl="1"/>
            <a:r>
              <a:rPr lang="fr-CH" dirty="0" smtClean="0"/>
              <a:t>11 meetings </a:t>
            </a:r>
            <a:r>
              <a:rPr lang="fr-CH" dirty="0" err="1" smtClean="0"/>
              <a:t>organized</a:t>
            </a:r>
            <a:r>
              <a:rPr lang="fr-CH" dirty="0" smtClean="0"/>
              <a:t> </a:t>
            </a:r>
            <a:r>
              <a:rPr lang="fr-CH" dirty="0" err="1" smtClean="0"/>
              <a:t>industry-industry</a:t>
            </a:r>
            <a:endParaRPr lang="fr-CH" dirty="0"/>
          </a:p>
          <a:p>
            <a:pPr lvl="1"/>
            <a:r>
              <a:rPr lang="fr-CH" dirty="0" smtClean="0"/>
              <a:t>7 meetings </a:t>
            </a:r>
            <a:r>
              <a:rPr lang="fr-CH" dirty="0" err="1"/>
              <a:t>organized</a:t>
            </a:r>
            <a:r>
              <a:rPr lang="fr-CH" dirty="0"/>
              <a:t> </a:t>
            </a:r>
            <a:r>
              <a:rPr lang="fr-CH" dirty="0" err="1" smtClean="0"/>
              <a:t>industry-academic</a:t>
            </a:r>
            <a:endParaRPr lang="fr-CH" dirty="0" smtClean="0"/>
          </a:p>
          <a:p>
            <a:pPr lvl="1"/>
            <a:r>
              <a:rPr lang="fr-CH" dirty="0" smtClean="0"/>
              <a:t>1 meeting </a:t>
            </a:r>
            <a:r>
              <a:rPr lang="fr-CH" dirty="0" err="1" smtClean="0"/>
              <a:t>organized</a:t>
            </a:r>
            <a:r>
              <a:rPr lang="fr-CH" dirty="0" smtClean="0"/>
              <a:t> Academia-Academia</a:t>
            </a:r>
          </a:p>
          <a:p>
            <a:pPr lvl="1"/>
            <a:endParaRPr lang="fr-CH" dirty="0"/>
          </a:p>
          <a:p>
            <a:pPr lvl="1"/>
            <a:r>
              <a:rPr lang="fr-CH" dirty="0" smtClean="0"/>
              <a:t>+ All the discussions </a:t>
            </a:r>
            <a:r>
              <a:rPr lang="fr-CH" dirty="0" err="1" smtClean="0"/>
              <a:t>during</a:t>
            </a:r>
            <a:r>
              <a:rPr lang="fr-CH" dirty="0" smtClean="0"/>
              <a:t> coffee breaks and networking </a:t>
            </a:r>
            <a:r>
              <a:rPr lang="fr-CH" dirty="0" err="1" smtClean="0"/>
              <a:t>event</a:t>
            </a:r>
            <a:endParaRPr lang="fr-CH" dirty="0" smtClean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25 April 2018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</p:spTree>
    <p:extLst>
      <p:ext uri="{BB962C8B-B14F-4D97-AF65-F5344CB8AC3E}">
        <p14:creationId xmlns:p14="http://schemas.microsoft.com/office/powerpoint/2010/main" val="2602478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3572</TotalTime>
  <Words>1161</Words>
  <Application>Microsoft Office PowerPoint</Application>
  <PresentationFormat>On-screen Show (4:3)</PresentationFormat>
  <Paragraphs>285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Arial Narrow</vt:lpstr>
      <vt:lpstr>Calibri</vt:lpstr>
      <vt:lpstr>Segoe UI Light</vt:lpstr>
      <vt:lpstr>Times New Roman</vt:lpstr>
      <vt:lpstr>Trebuchet MS</vt:lpstr>
      <vt:lpstr>Wingdings</vt:lpstr>
      <vt:lpstr>Office Theme</vt:lpstr>
      <vt:lpstr>AIDA-2020 WP2: Innovation &amp; Outreach</vt:lpstr>
      <vt:lpstr>Objectives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2.4 Management of the Proof-of-Concept (PoC) fund</vt:lpstr>
      <vt:lpstr>Task 2.5 Pre-industrialisation of large area silicon detectors</vt:lpstr>
      <vt:lpstr>Task 2.5 Pre-industrialisation of large area silicon detectors</vt:lpstr>
      <vt:lpstr>Task 2.5 Pre-industrialisation of large area silicon detectors</vt:lpstr>
      <vt:lpstr>Milestones and Deliverables</vt:lpstr>
      <vt:lpstr>Coming year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Aurelie Pezous</cp:lastModifiedBy>
  <cp:revision>148</cp:revision>
  <dcterms:created xsi:type="dcterms:W3CDTF">2016-05-09T08:38:51Z</dcterms:created>
  <dcterms:modified xsi:type="dcterms:W3CDTF">2018-04-26T11:24:36Z</dcterms:modified>
</cp:coreProperties>
</file>