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handoutMasterIdLst>
    <p:handoutMasterId r:id="rId40"/>
  </p:handoutMasterIdLst>
  <p:sldIdLst>
    <p:sldId id="256" r:id="rId2"/>
    <p:sldId id="365" r:id="rId3"/>
    <p:sldId id="325" r:id="rId4"/>
    <p:sldId id="373" r:id="rId5"/>
    <p:sldId id="372" r:id="rId6"/>
    <p:sldId id="326" r:id="rId7"/>
    <p:sldId id="327" r:id="rId8"/>
    <p:sldId id="286" r:id="rId9"/>
    <p:sldId id="341" r:id="rId10"/>
    <p:sldId id="374" r:id="rId11"/>
    <p:sldId id="378" r:id="rId12"/>
    <p:sldId id="375" r:id="rId13"/>
    <p:sldId id="361" r:id="rId14"/>
    <p:sldId id="387" r:id="rId15"/>
    <p:sldId id="380" r:id="rId16"/>
    <p:sldId id="377" r:id="rId17"/>
    <p:sldId id="367" r:id="rId18"/>
    <p:sldId id="331" r:id="rId19"/>
    <p:sldId id="261" r:id="rId20"/>
    <p:sldId id="334" r:id="rId21"/>
    <p:sldId id="382" r:id="rId22"/>
    <p:sldId id="381" r:id="rId23"/>
    <p:sldId id="383" r:id="rId24"/>
    <p:sldId id="384" r:id="rId25"/>
    <p:sldId id="385" r:id="rId26"/>
    <p:sldId id="386" r:id="rId27"/>
    <p:sldId id="368" r:id="rId28"/>
    <p:sldId id="257" r:id="rId29"/>
    <p:sldId id="259" r:id="rId30"/>
    <p:sldId id="369" r:id="rId31"/>
    <p:sldId id="370" r:id="rId32"/>
    <p:sldId id="371" r:id="rId33"/>
    <p:sldId id="258" r:id="rId34"/>
    <p:sldId id="260" r:id="rId35"/>
    <p:sldId id="299" r:id="rId36"/>
    <p:sldId id="366" r:id="rId37"/>
    <p:sldId id="34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7C00"/>
    <a:srgbClr val="171A6C"/>
    <a:srgbClr val="000000"/>
    <a:srgbClr val="008000"/>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80" autoAdjust="0"/>
    <p:restoredTop sz="50000" autoAdjust="0"/>
  </p:normalViewPr>
  <p:slideViewPr>
    <p:cSldViewPr snapToGrid="0">
      <p:cViewPr varScale="1">
        <p:scale>
          <a:sx n="102" d="100"/>
          <a:sy n="102" d="100"/>
        </p:scale>
        <p:origin x="52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9121CF-B560-4046-B803-B9BE1D8CDF94}" type="datetimeFigureOut">
              <a:rPr lang="en-US" smtClean="0"/>
              <a:t>4/27/18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8C7F29-5DBE-C544-9F15-9B83FA00961B}" type="slidenum">
              <a:rPr lang="en-GB" smtClean="0"/>
              <a:t>‹#›</a:t>
            </a:fld>
            <a:endParaRPr lang="en-GB"/>
          </a:p>
        </p:txBody>
      </p:sp>
    </p:spTree>
    <p:extLst>
      <p:ext uri="{BB962C8B-B14F-4D97-AF65-F5344CB8AC3E}">
        <p14:creationId xmlns:p14="http://schemas.microsoft.com/office/powerpoint/2010/main" val="1897684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27/04/2018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3C095F-DFB4-48DB-AE73-9852A816E977}" type="slidenum">
              <a:rPr lang="en-GB" smtClean="0"/>
              <a:t>1</a:t>
            </a:fld>
            <a:endParaRPr lang="en-GB"/>
          </a:p>
        </p:txBody>
      </p:sp>
    </p:spTree>
    <p:extLst>
      <p:ext uri="{BB962C8B-B14F-4D97-AF65-F5344CB8AC3E}">
        <p14:creationId xmlns:p14="http://schemas.microsoft.com/office/powerpoint/2010/main" val="1509705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3C095F-DFB4-48DB-AE73-9852A816E977}" type="slidenum">
              <a:rPr lang="en-GB" smtClean="0"/>
              <a:t>7</a:t>
            </a:fld>
            <a:endParaRPr lang="en-GB"/>
          </a:p>
        </p:txBody>
      </p:sp>
    </p:spTree>
    <p:extLst>
      <p:ext uri="{BB962C8B-B14F-4D97-AF65-F5344CB8AC3E}">
        <p14:creationId xmlns:p14="http://schemas.microsoft.com/office/powerpoint/2010/main" val="15813783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5" name="Footer Placeholder 4"/>
          <p:cNvSpPr>
            <a:spLocks noGrp="1"/>
          </p:cNvSpPr>
          <p:nvPr>
            <p:ph type="ftr" sz="quarter" idx="11"/>
          </p:nvPr>
        </p:nvSpPr>
        <p:spPr/>
        <p:txBody>
          <a:bodyPr/>
          <a:lstStyle/>
          <a:p>
            <a:r>
              <a:rPr lang="en-GB"/>
              <a:t>Science Advisory Board</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fr-CH" sz="2700" b="0" dirty="0">
                <a:solidFill>
                  <a:schemeClr val="bg1"/>
                </a:solidFill>
                <a:latin typeface="+mn-lt"/>
              </a:rPr>
              <a:t>Advanced</a:t>
            </a:r>
            <a:r>
              <a:rPr lang="fr-CH" sz="2700" b="0" baseline="0" dirty="0">
                <a:solidFill>
                  <a:schemeClr val="bg1"/>
                </a:solidFill>
                <a:latin typeface="+mn-lt"/>
              </a:rPr>
              <a:t> </a:t>
            </a:r>
            <a:r>
              <a:rPr lang="fr-CH" sz="2700" b="0" baseline="0" dirty="0" err="1">
                <a:solidFill>
                  <a:schemeClr val="bg1"/>
                </a:solidFill>
                <a:latin typeface="+mn-lt"/>
              </a:rPr>
              <a:t>European</a:t>
            </a:r>
            <a:r>
              <a:rPr lang="fr-CH" sz="2700" b="0" baseline="0" dirty="0">
                <a:solidFill>
                  <a:schemeClr val="bg1"/>
                </a:solidFill>
                <a:latin typeface="+mn-lt"/>
              </a:rPr>
              <a:t> Infrastructures</a:t>
            </a:r>
          </a:p>
          <a:p>
            <a:pPr algn="r"/>
            <a:r>
              <a:rPr lang="fr-CH" sz="2700" b="0" baseline="0" dirty="0">
                <a:solidFill>
                  <a:schemeClr val="bg1"/>
                </a:solidFill>
                <a:latin typeface="+mn-lt"/>
              </a:rPr>
              <a:t>for Detectors at </a:t>
            </a:r>
            <a:r>
              <a:rPr lang="fr-CH" sz="2700" b="0" baseline="0" dirty="0" err="1">
                <a:solidFill>
                  <a:schemeClr val="bg1"/>
                </a:solidFill>
                <a:latin typeface="+mn-lt"/>
              </a:rPr>
              <a:t>Accelerators</a:t>
            </a:r>
            <a:endParaRPr lang="en-GB" sz="2700" b="0" dirty="0">
              <a:solidFill>
                <a:schemeClr val="bg1"/>
              </a:solidFill>
              <a:latin typeface="+mn-lt"/>
            </a:endParaRPr>
          </a:p>
        </p:txBody>
      </p:sp>
      <p:sp>
        <p:nvSpPr>
          <p:cNvPr id="7" name="Text Box 14"/>
          <p:cNvSpPr txBox="1">
            <a:spLocks noChangeArrowheads="1"/>
          </p:cNvSpPr>
          <p:nvPr userDrawn="1"/>
        </p:nvSpPr>
        <p:spPr bwMode="auto">
          <a:xfrm>
            <a:off x="628650" y="6510964"/>
            <a:ext cx="8515350" cy="246221"/>
          </a:xfrm>
          <a:prstGeom prst="rect">
            <a:avLst/>
          </a:prstGeom>
          <a:noFill/>
          <a:ln>
            <a:noFill/>
          </a:ln>
          <a:effectLst/>
          <a:extLst>
            <a:ext uri="{909E8E84-426E-40dd-AFC4-6F175D3DCCD1}">
              <a14:hiddenFill xmlns:a14="http://schemas.microsoft.com/office/drawing/2010/main" xmlns="">
                <a:solidFill>
                  <a:schemeClr val="accent2">
                    <a:alpha val="39999"/>
                  </a:schemeClr>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en-GB" sz="1000" b="0" i="1" dirty="0">
                <a:solidFill>
                  <a:srgbClr val="444444"/>
                </a:solidFill>
                <a:effectLst/>
              </a:rPr>
              <a:t>This project has received funding from the European Union’s Horizon 2020 Research and Innovation programme under Grant Agreement no. 654168.</a:t>
            </a:r>
            <a:endParaRPr lang="en-GB" sz="100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1540" y="6486682"/>
            <a:ext cx="447110" cy="294787"/>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1788203"/>
            <a:ext cx="7886700" cy="1325563"/>
          </a:xfr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5" name="Footer Placeholder 4"/>
          <p:cNvSpPr>
            <a:spLocks noGrp="1"/>
          </p:cNvSpPr>
          <p:nvPr>
            <p:ph type="ftr" sz="quarter" idx="11"/>
          </p:nvPr>
        </p:nvSpPr>
        <p:spPr/>
        <p:txBody>
          <a:bodyPr/>
          <a:lstStyle/>
          <a:p>
            <a:r>
              <a:rPr lang="en-GB"/>
              <a:t>Science Advisory Board</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8"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a:t>Click to edit Master title style</a:t>
            </a:r>
            <a:endParaRPr lang="en-GB" dirty="0"/>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Ref idx="1001">
        <a:schemeClr val="bg1"/>
      </p:bgRef>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FC4456CD-832E-41F2-9893-C7650CCC5376}" type="slidenum">
              <a:rPr lang="en-GB" smtClean="0"/>
              <a:pPr/>
              <a:t>‹#›</a:t>
            </a:fld>
            <a:endParaRPr lang="en-GB" dirty="0"/>
          </a:p>
        </p:txBody>
      </p:sp>
    </p:spTree>
    <p:extLst>
      <p:ext uri="{BB962C8B-B14F-4D97-AF65-F5344CB8AC3E}">
        <p14:creationId xmlns:p14="http://schemas.microsoft.com/office/powerpoint/2010/main" val="31932550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 y="6539581"/>
            <a:ext cx="9143999" cy="327913"/>
          </a:xfrm>
        </p:spPr>
        <p:txBody>
          <a:bodyPr/>
          <a:lstStyle/>
          <a:p>
            <a:r>
              <a:rPr lang="en-GB"/>
              <a:t>Science Advisory Board</a:t>
            </a:r>
            <a:endParaRPr lang="en-GB" dirty="0"/>
          </a:p>
        </p:txBody>
      </p:sp>
      <p:sp>
        <p:nvSpPr>
          <p:cNvPr id="4" name="Date Placeholder 3"/>
          <p:cNvSpPr>
            <a:spLocks noGrp="1"/>
          </p:cNvSpPr>
          <p:nvPr>
            <p:ph type="dt" sz="half" idx="10"/>
          </p:nvPr>
        </p:nvSpPr>
        <p:spPr>
          <a:xfrm>
            <a:off x="236914" y="6531705"/>
            <a:ext cx="1481819" cy="365125"/>
          </a:xfrm>
          <a:prstGeom prst="rect">
            <a:avLst/>
          </a:prstGeom>
          <a:ln>
            <a:noFill/>
          </a:ln>
        </p:spPr>
        <p:txBody>
          <a:bodyPr anchor="ctr"/>
          <a:lstStyle>
            <a:lvl1pPr>
              <a:defRPr sz="1100">
                <a:solidFill>
                  <a:srgbClr val="171A6C"/>
                </a:solidFill>
              </a:defRPr>
            </a:lvl1pPr>
          </a:lstStyle>
          <a:p>
            <a:r>
              <a:rPr lang="en-US"/>
              <a:t>27 April, 2018</a:t>
            </a:r>
            <a:endParaRPr lang="en-GB" dirty="0"/>
          </a:p>
        </p:txBody>
      </p:sp>
      <p:sp>
        <p:nvSpPr>
          <p:cNvPr id="6" name="Slide Number Placeholder 5"/>
          <p:cNvSpPr>
            <a:spLocks noGrp="1"/>
          </p:cNvSpPr>
          <p:nvPr>
            <p:ph type="sldNum" sz="quarter" idx="12"/>
          </p:nvPr>
        </p:nvSpPr>
        <p:spPr>
          <a:xfrm>
            <a:off x="8428070" y="6463443"/>
            <a:ext cx="715933" cy="501650"/>
          </a:xfrm>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5" name="Footer Placeholder 4"/>
          <p:cNvSpPr>
            <a:spLocks noGrp="1"/>
          </p:cNvSpPr>
          <p:nvPr>
            <p:ph type="ftr" sz="quarter" idx="11"/>
          </p:nvPr>
        </p:nvSpPr>
        <p:spPr/>
        <p:txBody>
          <a:bodyPr/>
          <a:lstStyle/>
          <a:p>
            <a:r>
              <a:rPr lang="en-GB"/>
              <a:t>Science Advisory Board</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6" name="Footer Placeholder 5"/>
          <p:cNvSpPr>
            <a:spLocks noGrp="1"/>
          </p:cNvSpPr>
          <p:nvPr>
            <p:ph type="ftr" sz="quarter" idx="11"/>
          </p:nvPr>
        </p:nvSpPr>
        <p:spPr/>
        <p:txBody>
          <a:bodyPr/>
          <a:lstStyle/>
          <a:p>
            <a:r>
              <a:rPr lang="en-GB"/>
              <a:t>Science Advisory Board</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10"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8" name="Footer Placeholder 7"/>
          <p:cNvSpPr>
            <a:spLocks noGrp="1"/>
          </p:cNvSpPr>
          <p:nvPr>
            <p:ph type="ftr" sz="quarter" idx="11"/>
          </p:nvPr>
        </p:nvSpPr>
        <p:spPr/>
        <p:txBody>
          <a:bodyPr/>
          <a:lstStyle/>
          <a:p>
            <a:r>
              <a:rPr lang="en-GB"/>
              <a:t>Science Advisory Board</a:t>
            </a:r>
            <a:endParaRPr lang="en-GB" dirty="0"/>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
        <p:nvSpPr>
          <p:cNvPr id="12"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
        <p:nvSpPr>
          <p:cNvPr id="10"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4" name="Footer Placeholder 3"/>
          <p:cNvSpPr>
            <a:spLocks noGrp="1"/>
          </p:cNvSpPr>
          <p:nvPr>
            <p:ph type="ftr" sz="quarter" idx="11"/>
          </p:nvPr>
        </p:nvSpPr>
        <p:spPr/>
        <p:txBody>
          <a:bodyPr/>
          <a:lstStyle/>
          <a:p>
            <a:r>
              <a:rPr lang="en-GB"/>
              <a:t>Science Advisory Board</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
        <p:nvSpPr>
          <p:cNvPr id="6"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7"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
        <p:nvSpPr>
          <p:cNvPr id="5"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310400"/>
            <a:ext cx="2949178" cy="7470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1310400"/>
            <a:ext cx="4629150" cy="45506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6" name="Footer Placeholder 5"/>
          <p:cNvSpPr>
            <a:spLocks noGrp="1"/>
          </p:cNvSpPr>
          <p:nvPr>
            <p:ph type="ftr" sz="quarter" idx="11"/>
          </p:nvPr>
        </p:nvSpPr>
        <p:spPr/>
        <p:txBody>
          <a:bodyPr/>
          <a:lstStyle/>
          <a:p>
            <a:r>
              <a:rPr lang="en-GB"/>
              <a:t>Science Advisory Board</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9"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260000"/>
            <a:ext cx="2949178" cy="7974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1260000"/>
            <a:ext cx="4629150" cy="460105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27 April, 2018</a:t>
            </a:r>
            <a:endParaRPr lang="en-GB"/>
          </a:p>
        </p:txBody>
      </p:sp>
      <p:sp>
        <p:nvSpPr>
          <p:cNvPr id="6" name="Footer Placeholder 5"/>
          <p:cNvSpPr>
            <a:spLocks noGrp="1"/>
          </p:cNvSpPr>
          <p:nvPr>
            <p:ph type="ftr" sz="quarter" idx="11"/>
          </p:nvPr>
        </p:nvSpPr>
        <p:spPr/>
        <p:txBody>
          <a:bodyPr/>
          <a:lstStyle/>
          <a:p>
            <a:r>
              <a:rPr lang="en-GB"/>
              <a:t>Science Advisory Board</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9"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April 2018</a:t>
            </a:fld>
            <a:endParaRPr lang="en-GB" dirty="0"/>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2A2A7F"/>
              </a:gs>
              <a:gs pos="100000">
                <a:srgbClr val="2A2A7F"/>
              </a:gs>
            </a:gsLst>
            <a:lin ang="0" scaled="0"/>
          </a:gradFill>
        </p:spPr>
        <p:txBody>
          <a:bodyPr vert="horz" lIns="91440" tIns="45720" rIns="91440" bIns="45720" rtlCol="0" anchor="ctr"/>
          <a:lstStyle>
            <a:lvl1pPr algn="ctr">
              <a:defRPr sz="1200">
                <a:solidFill>
                  <a:schemeClr val="bg1"/>
                </a:solidFill>
              </a:defRPr>
            </a:lvl1pPr>
          </a:lstStyle>
          <a:p>
            <a:r>
              <a:rPr lang="en-GB"/>
              <a:t>Science Advisory Board</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4" y="0"/>
            <a:ext cx="9143996" cy="1165397"/>
          </a:xfrm>
          <a:prstGeom prst="rect">
            <a:avLst/>
          </a:prstGeom>
          <a:gradFill>
            <a:gsLst>
              <a:gs pos="2000">
                <a:schemeClr val="bg1"/>
              </a:gs>
              <a:gs pos="64000">
                <a:srgbClr val="2A2A7F"/>
              </a:gs>
              <a:gs pos="100000">
                <a:srgbClr val="2A2A7F"/>
              </a:gs>
            </a:gsLst>
            <a:lin ang="0" scaled="0"/>
          </a:gradFill>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9293" y="258908"/>
            <a:ext cx="2483842" cy="653643"/>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jpeg"/><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44094" y="1570642"/>
            <a:ext cx="5040649" cy="2181962"/>
          </a:xfrm>
        </p:spPr>
        <p:txBody>
          <a:bodyPr>
            <a:noAutofit/>
          </a:bodyPr>
          <a:lstStyle/>
          <a:p>
            <a:r>
              <a:rPr lang="en-GB" sz="3600" dirty="0"/>
              <a:t>Report from the </a:t>
            </a:r>
            <a:br>
              <a:rPr lang="en-GB" sz="3600" dirty="0"/>
            </a:br>
            <a:r>
              <a:rPr lang="en-GB" sz="3600" dirty="0"/>
              <a:t>Science Advisory Board</a:t>
            </a:r>
            <a:br>
              <a:rPr lang="en-GB" sz="3600" dirty="0"/>
            </a:br>
            <a:br>
              <a:rPr lang="en-GB" sz="3600" dirty="0"/>
            </a:br>
            <a:r>
              <a:rPr lang="en-GB" sz="3600" dirty="0"/>
              <a:t>3</a:t>
            </a:r>
            <a:r>
              <a:rPr lang="en-GB" sz="3600" baseline="30000" dirty="0"/>
              <a:t>rd</a:t>
            </a:r>
            <a:r>
              <a:rPr lang="en-GB" sz="3600" dirty="0"/>
              <a:t> Annual Meeting</a:t>
            </a:r>
          </a:p>
        </p:txBody>
      </p:sp>
      <p:sp>
        <p:nvSpPr>
          <p:cNvPr id="3" name="Subtitle 2"/>
          <p:cNvSpPr>
            <a:spLocks noGrp="1"/>
          </p:cNvSpPr>
          <p:nvPr>
            <p:ph type="subTitle" idx="1"/>
          </p:nvPr>
        </p:nvSpPr>
        <p:spPr>
          <a:xfrm>
            <a:off x="4067722" y="4253962"/>
            <a:ext cx="5040649" cy="1062554"/>
          </a:xfrm>
        </p:spPr>
        <p:txBody>
          <a:bodyPr>
            <a:normAutofit/>
          </a:bodyPr>
          <a:lstStyle/>
          <a:p>
            <a:r>
              <a:rPr lang="en-GB" sz="2000" dirty="0">
                <a:solidFill>
                  <a:srgbClr val="008000"/>
                </a:solidFill>
              </a:rPr>
              <a:t>Marcel Demarteau</a:t>
            </a:r>
            <a:br>
              <a:rPr lang="en-GB" sz="2000" dirty="0">
                <a:solidFill>
                  <a:srgbClr val="008000"/>
                </a:solidFill>
              </a:rPr>
            </a:br>
            <a:r>
              <a:rPr lang="en-GB" sz="2000" dirty="0">
                <a:solidFill>
                  <a:srgbClr val="008000"/>
                </a:solidFill>
              </a:rPr>
              <a:t> </a:t>
            </a:r>
            <a:br>
              <a:rPr lang="en-GB" sz="2000" dirty="0">
                <a:solidFill>
                  <a:srgbClr val="008000"/>
                </a:solidFill>
              </a:rPr>
            </a:br>
            <a:r>
              <a:rPr lang="en-GB" sz="2000" i="1" dirty="0">
                <a:solidFill>
                  <a:srgbClr val="008000"/>
                </a:solidFill>
              </a:rPr>
              <a:t>on behalf of the SAB</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200" y="3263900"/>
            <a:ext cx="342900" cy="317500"/>
          </a:xfrm>
          <a:prstGeom prst="rect">
            <a:avLst/>
          </a:prstGeom>
        </p:spPr>
      </p:pic>
      <p:sp>
        <p:nvSpPr>
          <p:cNvPr id="5" name="Subtitle 2"/>
          <p:cNvSpPr txBox="1">
            <a:spLocks/>
          </p:cNvSpPr>
          <p:nvPr/>
        </p:nvSpPr>
        <p:spPr>
          <a:xfrm>
            <a:off x="4060063" y="5423268"/>
            <a:ext cx="5040649" cy="788408"/>
          </a:xfrm>
          <a:prstGeom prst="rect">
            <a:avLst/>
          </a:prstGeom>
        </p:spPr>
        <p:txBody>
          <a:bodyPr vert="horz" lIns="91440" tIns="45720" rIns="91440" bIns="45720" rtlCol="0" anchor="ctr">
            <a:normAutofit/>
          </a:bodyPr>
          <a:lstStyle>
            <a:lvl1pPr marL="0" indent="0" algn="ctr" defTabSz="685783" rtl="0" eaLnBrk="1" latinLnBrk="0" hangingPunct="1">
              <a:lnSpc>
                <a:spcPct val="90000"/>
              </a:lnSpc>
              <a:spcBef>
                <a:spcPts val="750"/>
              </a:spcBef>
              <a:buFont typeface="Arial" panose="020B0604020202020204" pitchFamily="34" charset="0"/>
              <a:buNone/>
              <a:defRPr sz="2100" b="0" kern="1200">
                <a:solidFill>
                  <a:srgbClr val="171A6C"/>
                </a:solidFill>
                <a:latin typeface="+mn-lt"/>
                <a:ea typeface="+mn-ea"/>
                <a:cs typeface="+mn-cs"/>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dirty="0"/>
              <a:t>Bologna, April 27, 2017</a:t>
            </a:r>
          </a:p>
        </p:txBody>
      </p:sp>
      <p:sp>
        <p:nvSpPr>
          <p:cNvPr id="7" name="Rectangle 6"/>
          <p:cNvSpPr/>
          <p:nvPr/>
        </p:nvSpPr>
        <p:spPr>
          <a:xfrm>
            <a:off x="4038749" y="6460177"/>
            <a:ext cx="4416482" cy="397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EED827A1-20E5-D940-9E47-7DDEB25EED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6" y="1163782"/>
            <a:ext cx="4024233" cy="5694218"/>
          </a:xfrm>
          <a:prstGeom prst="rect">
            <a:avLst/>
          </a:prstGeom>
        </p:spPr>
      </p:pic>
    </p:spTree>
    <p:extLst>
      <p:ext uri="{BB962C8B-B14F-4D97-AF65-F5344CB8AC3E}">
        <p14:creationId xmlns:p14="http://schemas.microsoft.com/office/powerpoint/2010/main" val="4135144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841D6-C724-4E49-ADFB-8CB5B56BDC62}"/>
              </a:ext>
            </a:extLst>
          </p:cNvPr>
          <p:cNvSpPr>
            <a:spLocks noGrp="1"/>
          </p:cNvSpPr>
          <p:nvPr>
            <p:ph idx="1"/>
          </p:nvPr>
        </p:nvSpPr>
        <p:spPr/>
        <p:txBody>
          <a:bodyPr/>
          <a:lstStyle/>
          <a:p>
            <a:r>
              <a:rPr lang="en-US" dirty="0"/>
              <a:t>Good to see more interaction among the different work packages; it is often the sharing of ideas and concepts that leads to innovative developments </a:t>
            </a:r>
          </a:p>
          <a:p>
            <a:r>
              <a:rPr lang="en-US" dirty="0"/>
              <a:t>All working groups have strong ties to running or proposed experiments. Further strengthening these relations and strengthening relation among work packages is encouraged</a:t>
            </a:r>
          </a:p>
          <a:p>
            <a:pPr lvl="1"/>
            <a:r>
              <a:rPr lang="en-US" dirty="0">
                <a:solidFill>
                  <a:srgbClr val="008000"/>
                </a:solidFill>
              </a:rPr>
              <a:t>Value of the work greatly enhanced if it advances technologies of current experiments and adopted by proposed experiments </a:t>
            </a:r>
          </a:p>
          <a:p>
            <a:endParaRPr lang="en-US" dirty="0"/>
          </a:p>
        </p:txBody>
      </p:sp>
      <p:sp>
        <p:nvSpPr>
          <p:cNvPr id="3" name="Footer Placeholder 2">
            <a:extLst>
              <a:ext uri="{FF2B5EF4-FFF2-40B4-BE49-F238E27FC236}">
                <a16:creationId xmlns:a16="http://schemas.microsoft.com/office/drawing/2014/main" id="{35CA7850-2891-D941-A8ED-D80D4AD1A56A}"/>
              </a:ext>
            </a:extLst>
          </p:cNvPr>
          <p:cNvSpPr>
            <a:spLocks noGrp="1"/>
          </p:cNvSpPr>
          <p:nvPr>
            <p:ph type="ftr" sz="quarter" idx="11"/>
          </p:nvPr>
        </p:nvSpPr>
        <p:spPr/>
        <p:txBody>
          <a:bodyPr/>
          <a:lstStyle/>
          <a:p>
            <a:r>
              <a:rPr lang="en-GB"/>
              <a:t>Science Advisory Board</a:t>
            </a:r>
            <a:endParaRPr lang="en-GB" dirty="0"/>
          </a:p>
        </p:txBody>
      </p:sp>
      <p:sp>
        <p:nvSpPr>
          <p:cNvPr id="4" name="Date Placeholder 3">
            <a:extLst>
              <a:ext uri="{FF2B5EF4-FFF2-40B4-BE49-F238E27FC236}">
                <a16:creationId xmlns:a16="http://schemas.microsoft.com/office/drawing/2014/main" id="{7DE44F2D-886A-CC46-A7FF-01AACBF64DB1}"/>
              </a:ext>
            </a:extLst>
          </p:cNvPr>
          <p:cNvSpPr>
            <a:spLocks noGrp="1"/>
          </p:cNvSpPr>
          <p:nvPr>
            <p:ph type="dt" sz="half" idx="10"/>
          </p:nvPr>
        </p:nvSpPr>
        <p:spPr/>
        <p:txBody>
          <a:bodyPr/>
          <a:lstStyle/>
          <a:p>
            <a:r>
              <a:rPr lang="en-US"/>
              <a:t>27 April, 2018</a:t>
            </a:r>
            <a:endParaRPr lang="en-GB" dirty="0"/>
          </a:p>
        </p:txBody>
      </p:sp>
      <p:sp>
        <p:nvSpPr>
          <p:cNvPr id="5" name="Slide Number Placeholder 4">
            <a:extLst>
              <a:ext uri="{FF2B5EF4-FFF2-40B4-BE49-F238E27FC236}">
                <a16:creationId xmlns:a16="http://schemas.microsoft.com/office/drawing/2014/main" id="{5C52D596-9DC6-E147-B764-09E2A754B364}"/>
              </a:ext>
            </a:extLst>
          </p:cNvPr>
          <p:cNvSpPr>
            <a:spLocks noGrp="1"/>
          </p:cNvSpPr>
          <p:nvPr>
            <p:ph type="sldNum" sz="quarter" idx="12"/>
          </p:nvPr>
        </p:nvSpPr>
        <p:spPr/>
        <p:txBody>
          <a:bodyPr/>
          <a:lstStyle/>
          <a:p>
            <a:fld id="{FC4456CD-832E-41F2-9893-C7650CCC5376}" type="slidenum">
              <a:rPr lang="en-GB" smtClean="0"/>
              <a:t>10</a:t>
            </a:fld>
            <a:endParaRPr lang="en-GB"/>
          </a:p>
        </p:txBody>
      </p:sp>
      <p:sp>
        <p:nvSpPr>
          <p:cNvPr id="6" name="Title 5">
            <a:extLst>
              <a:ext uri="{FF2B5EF4-FFF2-40B4-BE49-F238E27FC236}">
                <a16:creationId xmlns:a16="http://schemas.microsoft.com/office/drawing/2014/main" id="{11A1616D-0A77-7546-B78D-60122B155CCE}"/>
              </a:ext>
            </a:extLst>
          </p:cNvPr>
          <p:cNvSpPr>
            <a:spLocks noGrp="1"/>
          </p:cNvSpPr>
          <p:nvPr>
            <p:ph type="title"/>
          </p:nvPr>
        </p:nvSpPr>
        <p:spPr/>
        <p:txBody>
          <a:bodyPr/>
          <a:lstStyle/>
          <a:p>
            <a:r>
              <a:rPr lang="en-US" dirty="0"/>
              <a:t>General Observations </a:t>
            </a:r>
          </a:p>
        </p:txBody>
      </p:sp>
    </p:spTree>
    <p:extLst>
      <p:ext uri="{BB962C8B-B14F-4D97-AF65-F5344CB8AC3E}">
        <p14:creationId xmlns:p14="http://schemas.microsoft.com/office/powerpoint/2010/main" val="3147838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44183"/>
          </a:xfrm>
        </p:spPr>
        <p:txBody>
          <a:bodyPr>
            <a:noAutofit/>
          </a:bodyPr>
          <a:lstStyle/>
          <a:p>
            <a:pPr marL="0" indent="0">
              <a:buNone/>
            </a:pPr>
            <a:r>
              <a:rPr lang="en-US" b="1" u="sng" dirty="0">
                <a:solidFill>
                  <a:srgbClr val="008000"/>
                </a:solidFill>
              </a:rPr>
              <a:t>WP 1: Project management and coordination</a:t>
            </a:r>
          </a:p>
          <a:p>
            <a:pPr>
              <a:lnSpc>
                <a:spcPct val="85000"/>
              </a:lnSpc>
              <a:spcBef>
                <a:spcPts val="600"/>
              </a:spcBef>
            </a:pPr>
            <a:r>
              <a:rPr lang="en-US" dirty="0"/>
              <a:t>The management team continues to do a excellent of job running this wide-ranging and important program.  The success of the program is a tribute to the work of the management team.</a:t>
            </a:r>
          </a:p>
          <a:p>
            <a:pPr>
              <a:lnSpc>
                <a:spcPct val="85000"/>
              </a:lnSpc>
              <a:spcBef>
                <a:spcPts val="600"/>
              </a:spcBef>
            </a:pPr>
            <a:r>
              <a:rPr lang="en-US" dirty="0"/>
              <a:t>The program is about 75% of the way through its 4‐year duration, and in general it is progressing according to plan.</a:t>
            </a:r>
          </a:p>
          <a:p>
            <a:pPr>
              <a:lnSpc>
                <a:spcPct val="85000"/>
              </a:lnSpc>
              <a:spcBef>
                <a:spcPts val="600"/>
              </a:spcBef>
            </a:pPr>
            <a:r>
              <a:rPr lang="en-US" dirty="0"/>
              <a:t>Almost all (81 of 87) milestones due up until now have been met on‐time or with only inconsequential delays. Most of the missed milestones are expected to be achieved soon.</a:t>
            </a:r>
          </a:p>
          <a:p>
            <a:pPr>
              <a:lnSpc>
                <a:spcPct val="85000"/>
              </a:lnSpc>
              <a:spcBef>
                <a:spcPts val="600"/>
              </a:spcBef>
            </a:pPr>
            <a:r>
              <a:rPr lang="en-US" dirty="0"/>
              <a:t>30 of 39 deliverables due have been achieved.  The overall delay is on the order of 2 months.  The proposed no-cost extension of the program could help AIDA 2020 meet all of its deliverables with excellent results. </a:t>
            </a:r>
          </a:p>
          <a:p>
            <a:pPr>
              <a:lnSpc>
                <a:spcPct val="85000"/>
              </a:lnSpc>
              <a:spcBef>
                <a:spcPts val="600"/>
              </a:spcBef>
            </a:pPr>
            <a:r>
              <a:rPr lang="en-US" dirty="0"/>
              <a:t>Overall spending is on track, with some work packages spending a bit ahead of schedule and others a bit behind. AIDA‐2020 management continues to monitor the expenditures properly.</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dirty="0"/>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11</a:t>
            </a:fld>
            <a:endParaRPr lang="en-GB"/>
          </a:p>
        </p:txBody>
      </p:sp>
      <p:sp>
        <p:nvSpPr>
          <p:cNvPr id="6" name="Title 5"/>
          <p:cNvSpPr>
            <a:spLocks noGrp="1"/>
          </p:cNvSpPr>
          <p:nvPr>
            <p:ph type="title"/>
          </p:nvPr>
        </p:nvSpPr>
        <p:spPr/>
        <p:txBody>
          <a:bodyPr/>
          <a:lstStyle/>
          <a:p>
            <a:r>
              <a:rPr lang="en-US" dirty="0"/>
              <a:t>WP1: Observations </a:t>
            </a:r>
          </a:p>
        </p:txBody>
      </p:sp>
    </p:spTree>
    <p:extLst>
      <p:ext uri="{BB962C8B-B14F-4D97-AF65-F5344CB8AC3E}">
        <p14:creationId xmlns:p14="http://schemas.microsoft.com/office/powerpoint/2010/main" val="2327929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4841D6-C724-4E49-ADFB-8CB5B56BDC62}"/>
              </a:ext>
            </a:extLst>
          </p:cNvPr>
          <p:cNvSpPr>
            <a:spLocks noGrp="1"/>
          </p:cNvSpPr>
          <p:nvPr>
            <p:ph idx="1"/>
          </p:nvPr>
        </p:nvSpPr>
        <p:spPr/>
        <p:txBody>
          <a:bodyPr/>
          <a:lstStyle/>
          <a:p>
            <a:r>
              <a:rPr lang="en-US" dirty="0"/>
              <a:t>Achieving the schedule of deliverables and milestones is very good, even though some have been late. After all, this is R&amp;D and some delay is to be expected. </a:t>
            </a:r>
          </a:p>
        </p:txBody>
      </p:sp>
      <p:sp>
        <p:nvSpPr>
          <p:cNvPr id="3" name="Footer Placeholder 2">
            <a:extLst>
              <a:ext uri="{FF2B5EF4-FFF2-40B4-BE49-F238E27FC236}">
                <a16:creationId xmlns:a16="http://schemas.microsoft.com/office/drawing/2014/main" id="{35CA7850-2891-D941-A8ED-D80D4AD1A56A}"/>
              </a:ext>
            </a:extLst>
          </p:cNvPr>
          <p:cNvSpPr>
            <a:spLocks noGrp="1"/>
          </p:cNvSpPr>
          <p:nvPr>
            <p:ph type="ftr" sz="quarter" idx="11"/>
          </p:nvPr>
        </p:nvSpPr>
        <p:spPr/>
        <p:txBody>
          <a:bodyPr/>
          <a:lstStyle/>
          <a:p>
            <a:r>
              <a:rPr lang="en-GB"/>
              <a:t>Science Advisory Board</a:t>
            </a:r>
            <a:endParaRPr lang="en-GB" dirty="0"/>
          </a:p>
        </p:txBody>
      </p:sp>
      <p:sp>
        <p:nvSpPr>
          <p:cNvPr id="4" name="Date Placeholder 3">
            <a:extLst>
              <a:ext uri="{FF2B5EF4-FFF2-40B4-BE49-F238E27FC236}">
                <a16:creationId xmlns:a16="http://schemas.microsoft.com/office/drawing/2014/main" id="{7DE44F2D-886A-CC46-A7FF-01AACBF64DB1}"/>
              </a:ext>
            </a:extLst>
          </p:cNvPr>
          <p:cNvSpPr>
            <a:spLocks noGrp="1"/>
          </p:cNvSpPr>
          <p:nvPr>
            <p:ph type="dt" sz="half" idx="10"/>
          </p:nvPr>
        </p:nvSpPr>
        <p:spPr/>
        <p:txBody>
          <a:bodyPr/>
          <a:lstStyle/>
          <a:p>
            <a:r>
              <a:rPr lang="en-US"/>
              <a:t>27 April, 2018</a:t>
            </a:r>
            <a:endParaRPr lang="en-GB" dirty="0"/>
          </a:p>
        </p:txBody>
      </p:sp>
      <p:sp>
        <p:nvSpPr>
          <p:cNvPr id="5" name="Slide Number Placeholder 4">
            <a:extLst>
              <a:ext uri="{FF2B5EF4-FFF2-40B4-BE49-F238E27FC236}">
                <a16:creationId xmlns:a16="http://schemas.microsoft.com/office/drawing/2014/main" id="{5C52D596-9DC6-E147-B764-09E2A754B364}"/>
              </a:ext>
            </a:extLst>
          </p:cNvPr>
          <p:cNvSpPr>
            <a:spLocks noGrp="1"/>
          </p:cNvSpPr>
          <p:nvPr>
            <p:ph type="sldNum" sz="quarter" idx="12"/>
          </p:nvPr>
        </p:nvSpPr>
        <p:spPr/>
        <p:txBody>
          <a:bodyPr/>
          <a:lstStyle/>
          <a:p>
            <a:fld id="{FC4456CD-832E-41F2-9893-C7650CCC5376}" type="slidenum">
              <a:rPr lang="en-GB" smtClean="0"/>
              <a:t>12</a:t>
            </a:fld>
            <a:endParaRPr lang="en-GB"/>
          </a:p>
        </p:txBody>
      </p:sp>
      <p:sp>
        <p:nvSpPr>
          <p:cNvPr id="6" name="Title 5">
            <a:extLst>
              <a:ext uri="{FF2B5EF4-FFF2-40B4-BE49-F238E27FC236}">
                <a16:creationId xmlns:a16="http://schemas.microsoft.com/office/drawing/2014/main" id="{11A1616D-0A77-7546-B78D-60122B155CCE}"/>
              </a:ext>
            </a:extLst>
          </p:cNvPr>
          <p:cNvSpPr>
            <a:spLocks noGrp="1"/>
          </p:cNvSpPr>
          <p:nvPr>
            <p:ph type="title"/>
          </p:nvPr>
        </p:nvSpPr>
        <p:spPr/>
        <p:txBody>
          <a:bodyPr/>
          <a:lstStyle/>
          <a:p>
            <a:r>
              <a:rPr lang="en-US" dirty="0"/>
              <a:t>Schedule </a:t>
            </a:r>
          </a:p>
        </p:txBody>
      </p:sp>
      <p:pic>
        <p:nvPicPr>
          <p:cNvPr id="8" name="Picture 7">
            <a:extLst>
              <a:ext uri="{FF2B5EF4-FFF2-40B4-BE49-F238E27FC236}">
                <a16:creationId xmlns:a16="http://schemas.microsoft.com/office/drawing/2014/main" id="{07088774-C81C-9746-A605-0326EABC35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38926"/>
            <a:ext cx="9144000" cy="3190816"/>
          </a:xfrm>
          <a:prstGeom prst="rect">
            <a:avLst/>
          </a:prstGeom>
        </p:spPr>
      </p:pic>
    </p:spTree>
    <p:extLst>
      <p:ext uri="{BB962C8B-B14F-4D97-AF65-F5344CB8AC3E}">
        <p14:creationId xmlns:p14="http://schemas.microsoft.com/office/powerpoint/2010/main" val="3373196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b="1" u="sng" dirty="0">
                <a:solidFill>
                  <a:srgbClr val="008000"/>
                </a:solidFill>
              </a:rPr>
              <a:t>WP 1: Management</a:t>
            </a:r>
            <a:endParaRPr lang="en-GB" sz="2000" b="1" u="sng" dirty="0">
              <a:solidFill>
                <a:srgbClr val="008000"/>
              </a:solidFill>
            </a:endParaRPr>
          </a:p>
          <a:p>
            <a:r>
              <a:rPr lang="en-US" dirty="0"/>
              <a:t>The nominal end date of AIDA 2020 is April 2019. The MT is considering submitting a request for a no-cost 12 month extension of the project until April 2020. </a:t>
            </a:r>
          </a:p>
          <a:p>
            <a:r>
              <a:rPr lang="en-US" dirty="0"/>
              <a:t>This would bridge the gap to the next EC call, which closes around March 2020. It provides an opportunity to “keep the community together”, that is, continue to do work in areas that met their goals already and prepare for the next call. A perhaps key example is transnational access. The transnational access has been a clear success story of AIDA and retaining its strength would add great value. Management is encouraged to preserve this capability. </a:t>
            </a:r>
          </a:p>
          <a:p>
            <a:r>
              <a:rPr lang="en-US" dirty="0"/>
              <a:t>In addition, the extension provides for an opportunity to increase the impact of AIDA 2020 in certain areas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13</a:t>
            </a:fld>
            <a:endParaRPr lang="en-GB"/>
          </a:p>
        </p:txBody>
      </p:sp>
      <p:sp>
        <p:nvSpPr>
          <p:cNvPr id="6" name="Title 5"/>
          <p:cNvSpPr>
            <a:spLocks noGrp="1"/>
          </p:cNvSpPr>
          <p:nvPr>
            <p:ph type="title"/>
          </p:nvPr>
        </p:nvSpPr>
        <p:spPr/>
        <p:txBody>
          <a:bodyPr/>
          <a:lstStyle/>
          <a:p>
            <a:r>
              <a:rPr lang="en-US" dirty="0"/>
              <a:t>WP1: Extension </a:t>
            </a:r>
          </a:p>
        </p:txBody>
      </p:sp>
    </p:spTree>
    <p:extLst>
      <p:ext uri="{BB962C8B-B14F-4D97-AF65-F5344CB8AC3E}">
        <p14:creationId xmlns:p14="http://schemas.microsoft.com/office/powerpoint/2010/main" val="1215361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b="1" u="sng" dirty="0">
                <a:solidFill>
                  <a:srgbClr val="008000"/>
                </a:solidFill>
              </a:rPr>
              <a:t>WP 1: Management</a:t>
            </a:r>
            <a:endParaRPr lang="en-GB" sz="2000" b="1" u="sng" dirty="0">
              <a:solidFill>
                <a:srgbClr val="008000"/>
              </a:solidFill>
            </a:endParaRPr>
          </a:p>
          <a:p>
            <a:r>
              <a:rPr lang="en-US" dirty="0"/>
              <a:t>The MT shared with the SAB the proposed set of deliverables to be extended:</a:t>
            </a:r>
          </a:p>
          <a:p>
            <a:pPr lvl="1"/>
            <a:r>
              <a:rPr lang="en-US" dirty="0"/>
              <a:t>Eight deliverables extended due to unforeseen delays (WP7,9,10,14,15)</a:t>
            </a:r>
          </a:p>
          <a:p>
            <a:pPr lvl="1"/>
            <a:r>
              <a:rPr lang="en-US" dirty="0"/>
              <a:t>Nine deliverables extended due to increased scope (WP2,3,4,5,6,8,12) </a:t>
            </a:r>
          </a:p>
          <a:p>
            <a:r>
              <a:rPr lang="en-US" dirty="0"/>
              <a:t>The Committee supports the extension request and strongly agrees with the motivation for increased impact of various tasks.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14</a:t>
            </a:fld>
            <a:endParaRPr lang="en-GB"/>
          </a:p>
        </p:txBody>
      </p:sp>
      <p:sp>
        <p:nvSpPr>
          <p:cNvPr id="6" name="Title 5"/>
          <p:cNvSpPr>
            <a:spLocks noGrp="1"/>
          </p:cNvSpPr>
          <p:nvPr>
            <p:ph type="title"/>
          </p:nvPr>
        </p:nvSpPr>
        <p:spPr/>
        <p:txBody>
          <a:bodyPr/>
          <a:lstStyle/>
          <a:p>
            <a:r>
              <a:rPr lang="en-US" dirty="0"/>
              <a:t>WP1: Extension </a:t>
            </a:r>
          </a:p>
        </p:txBody>
      </p:sp>
    </p:spTree>
    <p:extLst>
      <p:ext uri="{BB962C8B-B14F-4D97-AF65-F5344CB8AC3E}">
        <p14:creationId xmlns:p14="http://schemas.microsoft.com/office/powerpoint/2010/main" val="2155917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b="1" u="sng" dirty="0">
                <a:solidFill>
                  <a:srgbClr val="008000"/>
                </a:solidFill>
              </a:rPr>
              <a:t>WP 1: Management</a:t>
            </a:r>
            <a:endParaRPr lang="en-GB" sz="2000" b="1" u="sng" dirty="0">
              <a:solidFill>
                <a:srgbClr val="008000"/>
              </a:solidFill>
            </a:endParaRPr>
          </a:p>
          <a:p>
            <a:r>
              <a:rPr lang="en-US" dirty="0"/>
              <a:t>The committee strongly advises the team to use the extension period to re-evaluate the accomplishments and impacts of the work packages to provide input in the preparation for the next proposal. </a:t>
            </a:r>
          </a:p>
          <a:p>
            <a:r>
              <a:rPr lang="en-US" dirty="0"/>
              <a:t>The AIDA-2020 program is highly integrated with the LHC upgrades and other approved projects, which has its advantages and disadvantages. </a:t>
            </a:r>
          </a:p>
          <a:p>
            <a:r>
              <a:rPr lang="en-US" dirty="0"/>
              <a:t>Significant changes in experimental research needs are foreseen due to projects moving into construction. This will have a significant impact on the future structure of this program, which will have to be properly taken into account for a successful new proposal. A rigorous evaluation of the core AIDA contributions is suggested. </a:t>
            </a:r>
          </a:p>
          <a:p>
            <a:r>
              <a:rPr lang="en-US" dirty="0"/>
              <a:t>The AIDA-2020 team is encouraged to start engaging in an active dialogue with a broad community outside the current core AIDA-2020 membership to guide the formulation of the next proposal submission.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15</a:t>
            </a:fld>
            <a:endParaRPr lang="en-GB"/>
          </a:p>
        </p:txBody>
      </p:sp>
      <p:sp>
        <p:nvSpPr>
          <p:cNvPr id="6" name="Title 5"/>
          <p:cNvSpPr>
            <a:spLocks noGrp="1"/>
          </p:cNvSpPr>
          <p:nvPr>
            <p:ph type="title"/>
          </p:nvPr>
        </p:nvSpPr>
        <p:spPr/>
        <p:txBody>
          <a:bodyPr/>
          <a:lstStyle/>
          <a:p>
            <a:r>
              <a:rPr lang="en-US" dirty="0"/>
              <a:t>WP1: Extension </a:t>
            </a:r>
          </a:p>
        </p:txBody>
      </p:sp>
    </p:spTree>
    <p:extLst>
      <p:ext uri="{BB962C8B-B14F-4D97-AF65-F5344CB8AC3E}">
        <p14:creationId xmlns:p14="http://schemas.microsoft.com/office/powerpoint/2010/main" val="3410250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Footer Placeholder 2"/>
          <p:cNvGrpSpPr/>
          <p:nvPr/>
        </p:nvGrpSpPr>
        <p:grpSpPr>
          <a:xfrm>
            <a:off x="3" y="6539580"/>
            <a:ext cx="9144001" cy="327914"/>
            <a:chOff x="0" y="0"/>
            <a:chExt cx="9143999" cy="327913"/>
          </a:xfrm>
        </p:grpSpPr>
        <p:sp>
          <p:nvSpPr>
            <p:cNvPr id="133"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34"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36" name="Content Placeholder 1"/>
          <p:cNvSpPr txBox="1">
            <a:spLocks noGrp="1"/>
          </p:cNvSpPr>
          <p:nvPr>
            <p:ph type="body" idx="1"/>
          </p:nvPr>
        </p:nvSpPr>
        <p:spPr>
          <a:xfrm>
            <a:off x="236913" y="1290181"/>
            <a:ext cx="8666020" cy="5074524"/>
          </a:xfrm>
          <a:prstGeom prst="rect">
            <a:avLst/>
          </a:prstGeom>
        </p:spPr>
        <p:txBody>
          <a:bodyPr>
            <a:normAutofit lnSpcReduction="10000"/>
          </a:bodyPr>
          <a:lstStyle/>
          <a:p>
            <a:pPr marL="0" indent="0" defTabSz="665209">
              <a:lnSpc>
                <a:spcPct val="81000"/>
              </a:lnSpc>
              <a:spcBef>
                <a:spcPts val="600"/>
              </a:spcBef>
              <a:buSzTx/>
              <a:buNone/>
              <a:defRPr sz="2037" u="sng">
                <a:solidFill>
                  <a:srgbClr val="008000"/>
                </a:solidFill>
              </a:defRPr>
            </a:pPr>
            <a:r>
              <a:rPr b="1" dirty="0"/>
              <a:t>WP 2: Innovation and outreach </a:t>
            </a:r>
          </a:p>
          <a:p>
            <a:pPr marL="166302" indent="-166302" defTabSz="665209">
              <a:lnSpc>
                <a:spcPct val="81000"/>
              </a:lnSpc>
              <a:spcBef>
                <a:spcPts val="600"/>
              </a:spcBef>
              <a:defRPr sz="2037"/>
            </a:pPr>
            <a:r>
              <a:rPr dirty="0"/>
              <a:t>Impact of communication (website, newsletter) developments </a:t>
            </a:r>
            <a:r>
              <a:rPr lang="en-US" dirty="0"/>
              <a:t>is </a:t>
            </a:r>
            <a:r>
              <a:rPr dirty="0"/>
              <a:t>being measured</a:t>
            </a:r>
            <a:r>
              <a:rPr lang="en-US" dirty="0"/>
              <a:t> using industry benchmarks. It is recommended to compare the results using other (physics) benchmarks. </a:t>
            </a:r>
            <a:endParaRPr dirty="0"/>
          </a:p>
          <a:p>
            <a:pPr marL="166302" indent="-166302" defTabSz="665209">
              <a:lnSpc>
                <a:spcPct val="81000"/>
              </a:lnSpc>
              <a:spcBef>
                <a:spcPts val="600"/>
              </a:spcBef>
              <a:defRPr sz="2037"/>
            </a:pPr>
            <a:r>
              <a:rPr dirty="0"/>
              <a:t>Industrial relations and technology transfer: Academia </a:t>
            </a:r>
            <a:r>
              <a:rPr lang="en-US" dirty="0"/>
              <a:t>M</a:t>
            </a:r>
            <a:r>
              <a:rPr dirty="0"/>
              <a:t>eets </a:t>
            </a:r>
            <a:r>
              <a:rPr lang="en-US" dirty="0"/>
              <a:t>I</a:t>
            </a:r>
            <a:r>
              <a:rPr dirty="0"/>
              <a:t>ndustry </a:t>
            </a:r>
            <a:r>
              <a:rPr lang="en-US" dirty="0"/>
              <a:t>(AMI) </a:t>
            </a:r>
            <a:r>
              <a:rPr dirty="0"/>
              <a:t>was well attended</a:t>
            </a:r>
          </a:p>
          <a:p>
            <a:pPr marL="498906" lvl="1" indent="-166302" defTabSz="665209">
              <a:lnSpc>
                <a:spcPct val="81000"/>
              </a:lnSpc>
              <a:spcBef>
                <a:spcPts val="600"/>
              </a:spcBef>
              <a:defRPr sz="2037"/>
            </a:pPr>
            <a:r>
              <a:rPr dirty="0"/>
              <a:t>Impact will be studied (survey, contacts)</a:t>
            </a:r>
          </a:p>
          <a:p>
            <a:pPr marL="498906" lvl="1" indent="-166302" defTabSz="665209">
              <a:lnSpc>
                <a:spcPct val="81000"/>
              </a:lnSpc>
              <a:spcBef>
                <a:spcPts val="600"/>
              </a:spcBef>
              <a:defRPr sz="2037"/>
            </a:pPr>
            <a:r>
              <a:rPr dirty="0"/>
              <a:t>Improvements of the Knowledge Transfer, Technology Transfer from AIDA2020 to industry for 2018-2019</a:t>
            </a:r>
            <a:endParaRPr lang="en-US" dirty="0"/>
          </a:p>
          <a:p>
            <a:pPr marL="498906" lvl="1" indent="-166302" defTabSz="665209">
              <a:lnSpc>
                <a:spcPct val="81000"/>
              </a:lnSpc>
              <a:spcBef>
                <a:spcPts val="600"/>
              </a:spcBef>
              <a:defRPr sz="2037"/>
            </a:pPr>
            <a:r>
              <a:rPr lang="en-US" dirty="0"/>
              <a:t>It is suggested to continue to monitor the impact of the first AMI workshop. </a:t>
            </a:r>
            <a:endParaRPr dirty="0"/>
          </a:p>
          <a:p>
            <a:pPr marL="166302" indent="-166302" defTabSz="665209">
              <a:lnSpc>
                <a:spcPct val="81000"/>
              </a:lnSpc>
              <a:spcBef>
                <a:spcPts val="600"/>
              </a:spcBef>
              <a:defRPr sz="2037"/>
            </a:pPr>
            <a:r>
              <a:rPr dirty="0"/>
              <a:t>Proof of Concept: three projects seeking impact beyond HEP</a:t>
            </a:r>
          </a:p>
          <a:p>
            <a:pPr marL="498906" lvl="1" indent="-166302" defTabSz="665209">
              <a:lnSpc>
                <a:spcPct val="81000"/>
              </a:lnSpc>
              <a:spcBef>
                <a:spcPts val="600"/>
              </a:spcBef>
              <a:defRPr sz="2037"/>
            </a:pPr>
            <a:r>
              <a:rPr dirty="0"/>
              <a:t>Two projects (</a:t>
            </a:r>
            <a:r>
              <a:rPr dirty="0" err="1"/>
              <a:t>RaDoM</a:t>
            </a:r>
            <a:r>
              <a:rPr dirty="0"/>
              <a:t>, SMART) have built devices under tests</a:t>
            </a:r>
          </a:p>
          <a:p>
            <a:pPr marL="498906" lvl="1" indent="-166302" defTabSz="665209">
              <a:lnSpc>
                <a:spcPct val="81000"/>
              </a:lnSpc>
              <a:spcBef>
                <a:spcPts val="600"/>
              </a:spcBef>
              <a:defRPr sz="2037"/>
            </a:pPr>
            <a:r>
              <a:rPr dirty="0"/>
              <a:t>TSV is a common development with IZM, which is exploiting the process for other companies</a:t>
            </a:r>
          </a:p>
          <a:p>
            <a:pPr marL="166302" indent="-166302" defTabSz="665209">
              <a:lnSpc>
                <a:spcPct val="81000"/>
              </a:lnSpc>
              <a:spcBef>
                <a:spcPts val="600"/>
              </a:spcBef>
              <a:defRPr sz="2037"/>
            </a:pPr>
            <a:r>
              <a:rPr dirty="0" err="1"/>
              <a:t>Industrialisation</a:t>
            </a:r>
            <a:r>
              <a:rPr dirty="0"/>
              <a:t> of large areas silicon detectors: market survey</a:t>
            </a:r>
          </a:p>
          <a:p>
            <a:pPr marL="498906" lvl="1" indent="-166302" defTabSz="665209">
              <a:lnSpc>
                <a:spcPct val="81000"/>
              </a:lnSpc>
              <a:spcBef>
                <a:spcPts val="600"/>
              </a:spcBef>
              <a:defRPr sz="2037"/>
            </a:pPr>
            <a:r>
              <a:rPr dirty="0"/>
              <a:t>ATLAS &amp; CMS are evaluating prototype sensors </a:t>
            </a:r>
          </a:p>
          <a:p>
            <a:pPr marL="166302" indent="-166302" defTabSz="665209">
              <a:lnSpc>
                <a:spcPct val="81000"/>
              </a:lnSpc>
              <a:spcBef>
                <a:spcPts val="600"/>
              </a:spcBef>
              <a:defRPr sz="2037"/>
            </a:pPr>
            <a:r>
              <a:rPr dirty="0"/>
              <a:t>Milestones since last AIDA2020 general meeting </a:t>
            </a:r>
            <a:r>
              <a:rPr lang="en-US" dirty="0"/>
              <a:t>met</a:t>
            </a:r>
            <a:r>
              <a:rPr dirty="0"/>
              <a:t>.</a:t>
            </a:r>
          </a:p>
        </p:txBody>
      </p:sp>
      <p:sp>
        <p:nvSpPr>
          <p:cNvPr id="137" name="Date Placeholder 3"/>
          <p:cNvSpPr txBox="1"/>
          <p:nvPr/>
        </p:nvSpPr>
        <p:spPr>
          <a:xfrm>
            <a:off x="236913" y="6585997"/>
            <a:ext cx="1481821" cy="25654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lvl1pPr>
              <a:defRPr sz="1100"/>
            </a:lvl1pPr>
          </a:lstStyle>
          <a:p>
            <a:r>
              <a:t>27 April, 2018</a:t>
            </a:r>
          </a:p>
        </p:txBody>
      </p:sp>
      <p:sp>
        <p:nvSpPr>
          <p:cNvPr id="138" name="Slide Number Placeholder 4"/>
          <p:cNvSpPr txBox="1">
            <a:spLocks noGrp="1"/>
          </p:cNvSpPr>
          <p:nvPr>
            <p:ph type="sldNum" sz="quarter" idx="2"/>
          </p:nvPr>
        </p:nvSpPr>
        <p:spPr>
          <a:xfrm>
            <a:off x="8962621" y="6579647"/>
            <a:ext cx="181383" cy="26924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
        <p:nvSpPr>
          <p:cNvPr id="139" name="Title 5"/>
          <p:cNvSpPr txBox="1">
            <a:spLocks noGrp="1"/>
          </p:cNvSpPr>
          <p:nvPr>
            <p:ph type="title"/>
          </p:nvPr>
        </p:nvSpPr>
        <p:spPr>
          <a:xfrm>
            <a:off x="3556800" y="33562"/>
            <a:ext cx="5346132" cy="1077240"/>
          </a:xfrm>
          <a:prstGeom prst="rect">
            <a:avLst/>
          </a:prstGeom>
        </p:spPr>
        <p:txBody>
          <a:bodyPr/>
          <a:lstStyle/>
          <a:p>
            <a:r>
              <a:rPr lang="en-US" dirty="0"/>
              <a:t>WP2: </a:t>
            </a:r>
            <a:r>
              <a:rPr dirty="0"/>
              <a:t>Observations </a:t>
            </a:r>
          </a:p>
        </p:txBody>
      </p:sp>
    </p:spTree>
    <p:extLst>
      <p:ext uri="{BB962C8B-B14F-4D97-AF65-F5344CB8AC3E}">
        <p14:creationId xmlns:p14="http://schemas.microsoft.com/office/powerpoint/2010/main" val="88705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360001"/>
          </a:xfrm>
        </p:spPr>
        <p:txBody>
          <a:bodyPr>
            <a:normAutofit/>
          </a:bodyPr>
          <a:lstStyle/>
          <a:p>
            <a:pPr marL="0" indent="0">
              <a:buNone/>
            </a:pPr>
            <a:r>
              <a:rPr lang="en-US" sz="2000" b="1" u="sng" dirty="0">
                <a:solidFill>
                  <a:srgbClr val="008000"/>
                </a:solidFill>
              </a:rPr>
              <a:t>WP 2: Innovation and Outreach; </a:t>
            </a:r>
            <a:endParaRPr lang="en-GB" sz="2000" b="1" u="sng" dirty="0">
              <a:solidFill>
                <a:srgbClr val="008000"/>
              </a:solidFill>
            </a:endParaRPr>
          </a:p>
          <a:p>
            <a:pPr lvl="0"/>
            <a:r>
              <a:rPr lang="en-US" dirty="0"/>
              <a:t>The reviewers acknowledge the </a:t>
            </a:r>
            <a:r>
              <a:rPr lang="en-AU" dirty="0"/>
              <a:t>very interesting suggestion on how to improve the KT/TT  from AIDA2020 to Industry by preparing a proposition of what is unique in each WP. </a:t>
            </a:r>
            <a:r>
              <a:rPr lang="en-AU" dirty="0">
                <a:sym typeface="Wingdings"/>
              </a:rPr>
              <a:t> </a:t>
            </a:r>
            <a:r>
              <a:rPr lang="en-AU" i="1" dirty="0"/>
              <a:t>It would be profitable to identify in each WP a contact person who systematically accompanies  KT/TT in the compilation process.</a:t>
            </a:r>
            <a:endParaRPr lang="en-AU" dirty="0"/>
          </a:p>
          <a:p>
            <a:pPr lvl="0"/>
            <a:r>
              <a:rPr lang="en-AU" dirty="0"/>
              <a:t>The Proof of Concept (</a:t>
            </a:r>
            <a:r>
              <a:rPr lang="en-AU" dirty="0" err="1"/>
              <a:t>PoC</a:t>
            </a:r>
            <a:r>
              <a:rPr lang="en-AU" dirty="0"/>
              <a:t>) formula found large support in the community and has been very successful.  </a:t>
            </a:r>
            <a:r>
              <a:rPr lang="en-AU" i="1" dirty="0"/>
              <a:t>The </a:t>
            </a:r>
            <a:r>
              <a:rPr lang="en-AU" i="1" dirty="0" err="1"/>
              <a:t>PoC</a:t>
            </a:r>
            <a:r>
              <a:rPr lang="en-AU" i="1" dirty="0"/>
              <a:t> concept and the outcomes should be further and widely publicised in the HEP community.  The extension of the program should help in providing a better assessment of the impact of the POC projects. </a:t>
            </a:r>
          </a:p>
          <a:p>
            <a:pPr lvl="0"/>
            <a:endParaRPr lang="en-AU" dirty="0"/>
          </a:p>
          <a:p>
            <a:endParaRPr lang="en-US"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17</a:t>
            </a:fld>
            <a:endParaRPr lang="en-GB"/>
          </a:p>
        </p:txBody>
      </p:sp>
      <p:sp>
        <p:nvSpPr>
          <p:cNvPr id="6" name="Title 5"/>
          <p:cNvSpPr>
            <a:spLocks noGrp="1"/>
          </p:cNvSpPr>
          <p:nvPr>
            <p:ph type="title"/>
          </p:nvPr>
        </p:nvSpPr>
        <p:spPr/>
        <p:txBody>
          <a:bodyPr/>
          <a:lstStyle/>
          <a:p>
            <a:r>
              <a:rPr lang="en-US" dirty="0"/>
              <a:t>WP2: Observations </a:t>
            </a:r>
          </a:p>
        </p:txBody>
      </p:sp>
      <p:sp>
        <p:nvSpPr>
          <p:cNvPr id="8" name="Date Placeholder 3"/>
          <p:cNvSpPr>
            <a:spLocks noGrp="1"/>
          </p:cNvSpPr>
          <p:nvPr>
            <p:ph type="dt" sz="half" idx="10"/>
          </p:nvPr>
        </p:nvSpPr>
        <p:spPr>
          <a:xfrm>
            <a:off x="236914" y="6531705"/>
            <a:ext cx="1481819" cy="365125"/>
          </a:xfrm>
        </p:spPr>
        <p:txBody>
          <a:bodyPr/>
          <a:lstStyle/>
          <a:p>
            <a:r>
              <a:rPr lang="en-US" dirty="0"/>
              <a:t>27 April, 2018</a:t>
            </a:r>
          </a:p>
        </p:txBody>
      </p:sp>
    </p:spTree>
    <p:extLst>
      <p:ext uri="{BB962C8B-B14F-4D97-AF65-F5344CB8AC3E}">
        <p14:creationId xmlns:p14="http://schemas.microsoft.com/office/powerpoint/2010/main" val="2899441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048745"/>
          </a:xfrm>
        </p:spPr>
        <p:txBody>
          <a:bodyPr>
            <a:normAutofit fontScale="85000" lnSpcReduction="20000"/>
          </a:bodyPr>
          <a:lstStyle/>
          <a:p>
            <a:pPr marL="0" indent="0">
              <a:buNone/>
            </a:pPr>
            <a:r>
              <a:rPr lang="en-US" sz="2400" b="1" u="sng" dirty="0">
                <a:solidFill>
                  <a:srgbClr val="008000"/>
                </a:solidFill>
              </a:rPr>
              <a:t>WP 3: Advanced Software </a:t>
            </a:r>
            <a:endParaRPr lang="en-GB" sz="2400" b="1" u="sng" dirty="0">
              <a:solidFill>
                <a:srgbClr val="008000"/>
              </a:solidFill>
            </a:endParaRPr>
          </a:p>
          <a:p>
            <a:r>
              <a:rPr lang="en-US" dirty="0"/>
              <a:t>Detector Geometry toolkit DD4hep and other </a:t>
            </a:r>
            <a:r>
              <a:rPr lang="en-US" i="1" dirty="0"/>
              <a:t>DD-suite programs are</a:t>
            </a:r>
            <a:r>
              <a:rPr lang="en-US" dirty="0"/>
              <a:t> attracting interest from quite a few experiments (CMS, Belle II), very positive</a:t>
            </a:r>
          </a:p>
          <a:p>
            <a:pPr lvl="1"/>
            <a:r>
              <a:rPr lang="en-US" dirty="0"/>
              <a:t>Use in large productions for ILC is proving robustness</a:t>
            </a:r>
          </a:p>
          <a:p>
            <a:pPr lvl="1"/>
            <a:r>
              <a:rPr lang="en-US" dirty="0"/>
              <a:t>On the threshold of becoming a successful commonly used piece of software</a:t>
            </a:r>
          </a:p>
          <a:p>
            <a:pPr lvl="1"/>
            <a:r>
              <a:rPr lang="en-US" dirty="0"/>
              <a:t>Documentation and support can now help to make adoption successful</a:t>
            </a:r>
          </a:p>
          <a:p>
            <a:r>
              <a:rPr lang="en-US" dirty="0" err="1"/>
              <a:t>Vectorised</a:t>
            </a:r>
            <a:r>
              <a:rPr lang="en-US" dirty="0"/>
              <a:t> geometry toolkit demonstrated to make a real difference to real experiments</a:t>
            </a:r>
          </a:p>
          <a:p>
            <a:pPr lvl="1"/>
            <a:r>
              <a:rPr lang="en-US" dirty="0"/>
              <a:t>Now need to work on documentation to support further adoption</a:t>
            </a:r>
          </a:p>
          <a:p>
            <a:r>
              <a:rPr lang="en-US" dirty="0"/>
              <a:t>Particle Flow algorithms seem well established for neutrino and lepton experiments</a:t>
            </a:r>
          </a:p>
          <a:p>
            <a:pPr lvl="1"/>
            <a:r>
              <a:rPr lang="en-US" dirty="0"/>
              <a:t>Does not perform well for hadronic experiments, due to pile-up issues (resolving this is critical for MS92)</a:t>
            </a:r>
          </a:p>
          <a:p>
            <a:r>
              <a:rPr lang="en-US" dirty="0"/>
              <a:t>Progress in tracking* and EDM is less than would have been hoped for in the last year</a:t>
            </a:r>
          </a:p>
          <a:p>
            <a:pPr lvl="1"/>
            <a:r>
              <a:rPr lang="en-US" dirty="0"/>
              <a:t>Tracking affected by entry of common ACTS toolkit into the community</a:t>
            </a:r>
          </a:p>
          <a:p>
            <a:pPr lvl="2"/>
            <a:r>
              <a:rPr lang="en-US" dirty="0"/>
              <a:t>Integration of AIDA2020 work into this project looks the best outcome for community, justifying some delay</a:t>
            </a:r>
          </a:p>
          <a:p>
            <a:pPr lvl="1"/>
            <a:r>
              <a:rPr lang="en-US" dirty="0"/>
              <a:t>EDM toolkit has a very promising design and prototype</a:t>
            </a:r>
          </a:p>
          <a:p>
            <a:pPr lvl="2"/>
            <a:r>
              <a:rPr lang="en-US" dirty="0"/>
              <a:t>Needs development work to really show performance boosts for IO and for </a:t>
            </a:r>
            <a:r>
              <a:rPr lang="en-US" dirty="0" err="1"/>
              <a:t>vectorised</a:t>
            </a:r>
            <a:r>
              <a:rPr lang="en-US" dirty="0"/>
              <a:t> data access</a:t>
            </a:r>
          </a:p>
          <a:p>
            <a:r>
              <a:rPr lang="en-US" dirty="0"/>
              <a:t>Frameworks* work has been affected adversely by external factors</a:t>
            </a:r>
          </a:p>
          <a:p>
            <a:pPr lvl="1"/>
            <a:r>
              <a:rPr lang="en-US" dirty="0"/>
              <a:t>Work on how conditions and alignments are managed between the framework and </a:t>
            </a:r>
            <a:r>
              <a:rPr lang="en-US" dirty="0" err="1"/>
              <a:t>DDAlign</a:t>
            </a:r>
            <a:r>
              <a:rPr lang="en-US" dirty="0"/>
              <a:t> and </a:t>
            </a:r>
            <a:r>
              <a:rPr lang="en-US" dirty="0" err="1"/>
              <a:t>DDCond</a:t>
            </a:r>
            <a:r>
              <a:rPr lang="en-US" dirty="0"/>
              <a:t> really needs clarified – designs don’t seem to work together well right now</a:t>
            </a:r>
          </a:p>
          <a:p>
            <a:r>
              <a:rPr lang="en-US" dirty="0"/>
              <a:t>Licensing made progress – good</a:t>
            </a:r>
          </a:p>
          <a:p>
            <a:pPr lvl="1"/>
            <a:r>
              <a:rPr lang="en-US" dirty="0"/>
              <a:t>But LGPL now </a:t>
            </a:r>
            <a:r>
              <a:rPr lang="en-US" dirty="0" err="1"/>
              <a:t>favoured</a:t>
            </a:r>
            <a:r>
              <a:rPr lang="en-US" dirty="0"/>
              <a:t> over GPL as some experiments wish to license their software more openly</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dirty="0"/>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18</a:t>
            </a:fld>
            <a:endParaRPr lang="en-GB"/>
          </a:p>
        </p:txBody>
      </p:sp>
      <p:sp>
        <p:nvSpPr>
          <p:cNvPr id="6" name="Title 5"/>
          <p:cNvSpPr>
            <a:spLocks noGrp="1"/>
          </p:cNvSpPr>
          <p:nvPr>
            <p:ph type="title"/>
          </p:nvPr>
        </p:nvSpPr>
        <p:spPr/>
        <p:txBody>
          <a:bodyPr/>
          <a:lstStyle/>
          <a:p>
            <a:r>
              <a:rPr lang="en-US" dirty="0"/>
              <a:t>WP3: Observations </a:t>
            </a:r>
          </a:p>
        </p:txBody>
      </p:sp>
      <p:sp>
        <p:nvSpPr>
          <p:cNvPr id="7" name="TextBox 6">
            <a:extLst>
              <a:ext uri="{FF2B5EF4-FFF2-40B4-BE49-F238E27FC236}">
                <a16:creationId xmlns:a16="http://schemas.microsoft.com/office/drawing/2014/main" id="{C9B6E71E-9D09-414B-9A72-0572F04382AD}"/>
              </a:ext>
            </a:extLst>
          </p:cNvPr>
          <p:cNvSpPr txBox="1"/>
          <p:nvPr/>
        </p:nvSpPr>
        <p:spPr>
          <a:xfrm>
            <a:off x="2889116" y="6274345"/>
            <a:ext cx="6169460" cy="307777"/>
          </a:xfrm>
          <a:prstGeom prst="rect">
            <a:avLst/>
          </a:prstGeom>
          <a:noFill/>
        </p:spPr>
        <p:txBody>
          <a:bodyPr wrap="square" rtlCol="0">
            <a:spAutoFit/>
          </a:bodyPr>
          <a:lstStyle/>
          <a:p>
            <a:pPr algn="r"/>
            <a:r>
              <a:rPr lang="en-US" sz="1400" dirty="0"/>
              <a:t>*Good candidates for project extensions, given these external factors</a:t>
            </a:r>
          </a:p>
        </p:txBody>
      </p:sp>
    </p:spTree>
    <p:extLst>
      <p:ext uri="{BB962C8B-B14F-4D97-AF65-F5344CB8AC3E}">
        <p14:creationId xmlns:p14="http://schemas.microsoft.com/office/powerpoint/2010/main" val="3640004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sz="2200" b="1" u="sng" dirty="0">
                <a:solidFill>
                  <a:srgbClr val="008000"/>
                </a:solidFill>
              </a:rPr>
              <a:t>WP 4: Microelectronics and Interconnects</a:t>
            </a:r>
            <a:endParaRPr lang="en-GB" sz="2000" b="1" u="sng" dirty="0">
              <a:solidFill>
                <a:srgbClr val="008000"/>
              </a:solidFill>
            </a:endParaRPr>
          </a:p>
          <a:p>
            <a:pPr marL="0" indent="0">
              <a:buNone/>
            </a:pPr>
            <a:r>
              <a:rPr lang="en-US" dirty="0"/>
              <a:t>AIDA contributes successfully to essential developments in front</a:t>
            </a:r>
            <a:r>
              <a:rPr lang="mr-IN" dirty="0"/>
              <a:t>–</a:t>
            </a:r>
            <a:r>
              <a:rPr lang="en-US" dirty="0"/>
              <a:t>end electronics. </a:t>
            </a:r>
          </a:p>
          <a:p>
            <a:pPr marL="0" indent="0">
              <a:buNone/>
            </a:pPr>
            <a:r>
              <a:rPr lang="en-US" dirty="0"/>
              <a:t>Last year important steps towards prototyping R/O electronics for pixel and calorimeters @ LHC upgrades:</a:t>
            </a:r>
          </a:p>
          <a:p>
            <a:r>
              <a:rPr lang="de-DE" dirty="0"/>
              <a:t>Key </a:t>
            </a:r>
            <a:r>
              <a:rPr lang="de-DE" dirty="0" err="1"/>
              <a:t>project</a:t>
            </a:r>
            <a:r>
              <a:rPr lang="de-DE" dirty="0"/>
              <a:t> </a:t>
            </a:r>
            <a:r>
              <a:rPr lang="de-DE" dirty="0" err="1"/>
              <a:t>for</a:t>
            </a:r>
            <a:r>
              <a:rPr lang="de-DE" dirty="0"/>
              <a:t> </a:t>
            </a:r>
            <a:r>
              <a:rPr lang="de-DE" dirty="0" err="1"/>
              <a:t>pixel</a:t>
            </a:r>
            <a:r>
              <a:rPr lang="de-DE" dirty="0"/>
              <a:t> upgrade: 65nm </a:t>
            </a:r>
            <a:r>
              <a:rPr lang="de-DE" dirty="0" err="1"/>
              <a:t>chip</a:t>
            </a:r>
            <a:r>
              <a:rPr lang="de-DE" dirty="0"/>
              <a:t> </a:t>
            </a:r>
            <a:r>
              <a:rPr lang="de-DE" dirty="0" err="1"/>
              <a:t>inside</a:t>
            </a:r>
            <a:r>
              <a:rPr lang="de-DE" dirty="0"/>
              <a:t> RD53: </a:t>
            </a:r>
            <a:r>
              <a:rPr lang="de-DE" dirty="0" err="1"/>
              <a:t>first</a:t>
            </a:r>
            <a:r>
              <a:rPr lang="de-DE" dirty="0"/>
              <a:t> </a:t>
            </a:r>
            <a:r>
              <a:rPr lang="de-DE" dirty="0" err="1"/>
              <a:t>chips</a:t>
            </a:r>
            <a:r>
              <a:rPr lang="de-DE" dirty="0"/>
              <a:t> </a:t>
            </a:r>
            <a:r>
              <a:rPr lang="de-DE" dirty="0" err="1"/>
              <a:t>arrived</a:t>
            </a:r>
            <a:r>
              <a:rPr lang="de-DE" dirty="0"/>
              <a:t> </a:t>
            </a:r>
            <a:r>
              <a:rPr lang="de-DE" dirty="0" err="1"/>
              <a:t>Dec</a:t>
            </a:r>
            <a:r>
              <a:rPr lang="de-DE" dirty="0"/>
              <a:t> 17 </a:t>
            </a:r>
            <a:r>
              <a:rPr lang="mr-IN" dirty="0"/>
              <a:t>–</a:t>
            </a:r>
            <a:r>
              <a:rPr lang="de-DE" dirty="0"/>
              <a:t> </a:t>
            </a:r>
            <a:r>
              <a:rPr lang="de-DE" dirty="0" err="1"/>
              <a:t>good</a:t>
            </a:r>
            <a:r>
              <a:rPr lang="de-DE" dirty="0"/>
              <a:t> </a:t>
            </a:r>
            <a:r>
              <a:rPr lang="de-DE" dirty="0" err="1"/>
              <a:t>performance</a:t>
            </a:r>
            <a:r>
              <a:rPr lang="de-DE" dirty="0"/>
              <a:t>, </a:t>
            </a:r>
            <a:r>
              <a:rPr lang="de-DE" dirty="0" err="1"/>
              <a:t>first</a:t>
            </a:r>
            <a:r>
              <a:rPr lang="de-DE" dirty="0"/>
              <a:t> </a:t>
            </a:r>
            <a:r>
              <a:rPr lang="de-DE" dirty="0" err="1"/>
              <a:t>modules</a:t>
            </a:r>
            <a:r>
              <a:rPr lang="de-DE" dirty="0"/>
              <a:t> 2 </a:t>
            </a:r>
            <a:r>
              <a:rPr lang="de-DE" dirty="0" err="1"/>
              <a:t>weeks</a:t>
            </a:r>
            <a:r>
              <a:rPr lang="de-DE" dirty="0"/>
              <a:t> </a:t>
            </a:r>
            <a:r>
              <a:rPr lang="de-DE" dirty="0" err="1"/>
              <a:t>ago</a:t>
            </a:r>
            <a:r>
              <a:rPr lang="de-DE" dirty="0"/>
              <a:t>! </a:t>
            </a:r>
          </a:p>
          <a:p>
            <a:r>
              <a:rPr lang="de-DE" dirty="0"/>
              <a:t>The </a:t>
            </a:r>
            <a:r>
              <a:rPr lang="de-DE" dirty="0" err="1"/>
              <a:t>delivery</a:t>
            </a:r>
            <a:r>
              <a:rPr lang="de-DE" dirty="0"/>
              <a:t> was </a:t>
            </a:r>
            <a:r>
              <a:rPr lang="de-DE" dirty="0" err="1"/>
              <a:t>delayed</a:t>
            </a:r>
            <a:r>
              <a:rPr lang="de-DE" dirty="0"/>
              <a:t> </a:t>
            </a:r>
            <a:r>
              <a:rPr lang="de-DE" dirty="0" err="1"/>
              <a:t>for</a:t>
            </a:r>
            <a:r>
              <a:rPr lang="de-DE" dirty="0"/>
              <a:t> </a:t>
            </a:r>
            <a:r>
              <a:rPr lang="de-DE" dirty="0" err="1"/>
              <a:t>reasons</a:t>
            </a:r>
            <a:r>
              <a:rPr lang="de-DE" dirty="0"/>
              <a:t> outside </a:t>
            </a:r>
            <a:r>
              <a:rPr lang="de-DE" dirty="0" err="1"/>
              <a:t>of</a:t>
            </a:r>
            <a:r>
              <a:rPr lang="de-DE" dirty="0"/>
              <a:t> AIDA     </a:t>
            </a:r>
          </a:p>
          <a:p>
            <a:r>
              <a:rPr lang="de-DE" dirty="0"/>
              <a:t>This </a:t>
            </a:r>
            <a:r>
              <a:rPr lang="de-DE" dirty="0" err="1"/>
              <a:t>means</a:t>
            </a:r>
            <a:r>
              <a:rPr lang="de-DE" dirty="0"/>
              <a:t> a </a:t>
            </a:r>
            <a:r>
              <a:rPr lang="de-DE" dirty="0" err="1"/>
              <a:t>tight</a:t>
            </a:r>
            <a:r>
              <a:rPr lang="de-DE" dirty="0"/>
              <a:t> </a:t>
            </a:r>
            <a:r>
              <a:rPr lang="de-DE" dirty="0" err="1"/>
              <a:t>schedule</a:t>
            </a:r>
            <a:r>
              <a:rPr lang="de-DE" dirty="0"/>
              <a:t> </a:t>
            </a:r>
            <a:r>
              <a:rPr lang="de-DE" dirty="0" err="1"/>
              <a:t>for</a:t>
            </a:r>
            <a:r>
              <a:rPr lang="de-DE" dirty="0"/>
              <a:t> LHC – upgrade </a:t>
            </a:r>
            <a:endParaRPr lang="en-GB" dirty="0"/>
          </a:p>
          <a:p>
            <a:r>
              <a:rPr lang="en-US" dirty="0"/>
              <a:t>Calorimeter chips on time (del. End of 2017); Testing started a month ago</a:t>
            </a:r>
          </a:p>
          <a:p>
            <a:pPr marL="0" indent="0">
              <a:buNone/>
            </a:pPr>
            <a:endParaRPr lang="en-US" dirty="0"/>
          </a:p>
          <a:p>
            <a:pPr marL="0" indent="0">
              <a:buNone/>
            </a:pPr>
            <a:r>
              <a:rPr lang="en-US" dirty="0"/>
              <a:t>Probably too late for LHC upgrade but important for future:</a:t>
            </a:r>
          </a:p>
          <a:p>
            <a:r>
              <a:rPr lang="en-US" dirty="0"/>
              <a:t>Very good progress in interconnects: have been included in FEI4 pixel chips and wait to be tested. Understandable request to shift beyond M48. </a:t>
            </a:r>
          </a:p>
          <a:p>
            <a:pPr marL="0" indent="0">
              <a:buNone/>
            </a:pPr>
            <a:endParaRPr lang="en-US" dirty="0"/>
          </a:p>
          <a:p>
            <a:pPr marL="0" indent="0">
              <a:buNone/>
            </a:pPr>
            <a:r>
              <a:rPr lang="en-US" dirty="0"/>
              <a:t>Excellent </a:t>
            </a:r>
            <a:r>
              <a:rPr lang="de-DE" dirty="0" err="1"/>
              <a:t>to</a:t>
            </a:r>
            <a:r>
              <a:rPr lang="de-DE" dirty="0"/>
              <a:t> </a:t>
            </a:r>
            <a:r>
              <a:rPr lang="de-DE" dirty="0" err="1"/>
              <a:t>see</a:t>
            </a:r>
            <a:r>
              <a:rPr lang="de-DE" dirty="0"/>
              <a:t> </a:t>
            </a:r>
            <a:r>
              <a:rPr lang="de-DE" dirty="0" err="1"/>
              <a:t>the</a:t>
            </a:r>
            <a:r>
              <a:rPr lang="de-DE" dirty="0"/>
              <a:t> </a:t>
            </a:r>
            <a:r>
              <a:rPr lang="de-DE" dirty="0" err="1"/>
              <a:t>progress</a:t>
            </a:r>
            <a:r>
              <a:rPr lang="de-DE" dirty="0"/>
              <a:t> in </a:t>
            </a:r>
            <a:r>
              <a:rPr lang="de-DE" dirty="0" err="1"/>
              <a:t>these</a:t>
            </a:r>
            <a:r>
              <a:rPr lang="de-DE" dirty="0"/>
              <a:t> </a:t>
            </a:r>
            <a:r>
              <a:rPr lang="de-DE" dirty="0" err="1"/>
              <a:t>difficult</a:t>
            </a:r>
            <a:r>
              <a:rPr lang="de-DE" dirty="0"/>
              <a:t> </a:t>
            </a:r>
            <a:r>
              <a:rPr lang="de-DE" dirty="0" err="1"/>
              <a:t>areas</a:t>
            </a:r>
            <a:endParaRPr lang="de-DE" dirty="0"/>
          </a:p>
          <a:p>
            <a:endParaRPr lang="en-US" dirty="0"/>
          </a:p>
          <a:p>
            <a:endParaRPr lang="en-US" dirty="0"/>
          </a:p>
          <a:p>
            <a:pPr marL="0" indent="0">
              <a:buNone/>
            </a:pPr>
            <a:endParaRPr lang="en-US"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fld id="{B1E82187-FCB4-CA40-B48D-112250E66BEF}" type="datetime1">
              <a:rPr lang="en-US" smtClean="0"/>
              <a:t>4/27/18</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19</a:t>
            </a:fld>
            <a:endParaRPr lang="en-GB"/>
          </a:p>
        </p:txBody>
      </p:sp>
      <p:sp>
        <p:nvSpPr>
          <p:cNvPr id="6" name="Title 5"/>
          <p:cNvSpPr>
            <a:spLocks noGrp="1"/>
          </p:cNvSpPr>
          <p:nvPr>
            <p:ph type="title"/>
          </p:nvPr>
        </p:nvSpPr>
        <p:spPr/>
        <p:txBody>
          <a:bodyPr>
            <a:normAutofit/>
          </a:bodyPr>
          <a:lstStyle/>
          <a:p>
            <a:r>
              <a:rPr lang="en-US" dirty="0"/>
              <a:t>WP4: Observations </a:t>
            </a:r>
          </a:p>
        </p:txBody>
      </p:sp>
    </p:spTree>
    <p:extLst>
      <p:ext uri="{BB962C8B-B14F-4D97-AF65-F5344CB8AC3E}">
        <p14:creationId xmlns:p14="http://schemas.microsoft.com/office/powerpoint/2010/main" val="3948245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2F5A2AC-5FA1-A341-87BE-E9B69BCFFA1E}"/>
              </a:ext>
            </a:extLst>
          </p:cNvPr>
          <p:cNvSpPr>
            <a:spLocks noGrp="1"/>
          </p:cNvSpPr>
          <p:nvPr>
            <p:ph type="ftr" sz="quarter" idx="11"/>
          </p:nvPr>
        </p:nvSpPr>
        <p:spPr/>
        <p:txBody>
          <a:bodyPr/>
          <a:lstStyle/>
          <a:p>
            <a:r>
              <a:rPr lang="en-GB"/>
              <a:t>Science Advisory Board</a:t>
            </a:r>
            <a:endParaRPr lang="en-GB" dirty="0"/>
          </a:p>
        </p:txBody>
      </p:sp>
      <p:sp>
        <p:nvSpPr>
          <p:cNvPr id="4" name="Date Placeholder 3">
            <a:extLst>
              <a:ext uri="{FF2B5EF4-FFF2-40B4-BE49-F238E27FC236}">
                <a16:creationId xmlns:a16="http://schemas.microsoft.com/office/drawing/2014/main" id="{8F102EE8-112C-A04D-8647-5265AE070169}"/>
              </a:ext>
            </a:extLst>
          </p:cNvPr>
          <p:cNvSpPr>
            <a:spLocks noGrp="1"/>
          </p:cNvSpPr>
          <p:nvPr>
            <p:ph type="dt" sz="half" idx="10"/>
          </p:nvPr>
        </p:nvSpPr>
        <p:spPr/>
        <p:txBody>
          <a:bodyPr/>
          <a:lstStyle/>
          <a:p>
            <a:r>
              <a:rPr lang="en-US"/>
              <a:t>27 April, 2018</a:t>
            </a:r>
            <a:endParaRPr lang="en-GB" dirty="0"/>
          </a:p>
        </p:txBody>
      </p:sp>
      <p:sp>
        <p:nvSpPr>
          <p:cNvPr id="5" name="Slide Number Placeholder 4">
            <a:extLst>
              <a:ext uri="{FF2B5EF4-FFF2-40B4-BE49-F238E27FC236}">
                <a16:creationId xmlns:a16="http://schemas.microsoft.com/office/drawing/2014/main" id="{9227C2E1-1CEE-2E42-99AF-BAC3F12CB007}"/>
              </a:ext>
            </a:extLst>
          </p:cNvPr>
          <p:cNvSpPr>
            <a:spLocks noGrp="1"/>
          </p:cNvSpPr>
          <p:nvPr>
            <p:ph type="sldNum" sz="quarter" idx="12"/>
          </p:nvPr>
        </p:nvSpPr>
        <p:spPr/>
        <p:txBody>
          <a:bodyPr/>
          <a:lstStyle/>
          <a:p>
            <a:fld id="{FC4456CD-832E-41F2-9893-C7650CCC5376}" type="slidenum">
              <a:rPr lang="en-GB" smtClean="0"/>
              <a:t>2</a:t>
            </a:fld>
            <a:endParaRPr lang="en-GB"/>
          </a:p>
        </p:txBody>
      </p:sp>
      <p:sp>
        <p:nvSpPr>
          <p:cNvPr id="6" name="Title 5">
            <a:extLst>
              <a:ext uri="{FF2B5EF4-FFF2-40B4-BE49-F238E27FC236}">
                <a16:creationId xmlns:a16="http://schemas.microsoft.com/office/drawing/2014/main" id="{C11B9F21-53E0-B247-B104-A2CE77EDF0AE}"/>
              </a:ext>
            </a:extLst>
          </p:cNvPr>
          <p:cNvSpPr>
            <a:spLocks noGrp="1"/>
          </p:cNvSpPr>
          <p:nvPr>
            <p:ph type="title"/>
          </p:nvPr>
        </p:nvSpPr>
        <p:spPr/>
        <p:txBody>
          <a:bodyPr/>
          <a:lstStyle/>
          <a:p>
            <a:r>
              <a:rPr lang="en-US" dirty="0"/>
              <a:t>Annual Meetings </a:t>
            </a:r>
          </a:p>
        </p:txBody>
      </p:sp>
      <p:pic>
        <p:nvPicPr>
          <p:cNvPr id="7" name="Picture 6" descr="https-indico.cern.ch-event.jpg">
            <a:extLst>
              <a:ext uri="{FF2B5EF4-FFF2-40B4-BE49-F238E27FC236}">
                <a16:creationId xmlns:a16="http://schemas.microsoft.com/office/drawing/2014/main" id="{F8BCC67C-5D0F-FD4F-8F80-6FE5DBC6A8D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1641" y="1274143"/>
            <a:ext cx="2520220" cy="3564085"/>
          </a:xfrm>
          <a:prstGeom prst="rect">
            <a:avLst/>
          </a:prstGeom>
        </p:spPr>
      </p:pic>
      <p:pic>
        <p:nvPicPr>
          <p:cNvPr id="8" name="Picture 7">
            <a:extLst>
              <a:ext uri="{FF2B5EF4-FFF2-40B4-BE49-F238E27FC236}">
                <a16:creationId xmlns:a16="http://schemas.microsoft.com/office/drawing/2014/main" id="{DED96910-3774-054F-8F59-CB02E8EA9F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9994" y="2026331"/>
            <a:ext cx="2520220" cy="3564085"/>
          </a:xfrm>
          <a:prstGeom prst="rect">
            <a:avLst/>
          </a:prstGeom>
        </p:spPr>
      </p:pic>
      <p:pic>
        <p:nvPicPr>
          <p:cNvPr id="9" name="Picture 8">
            <a:extLst>
              <a:ext uri="{FF2B5EF4-FFF2-40B4-BE49-F238E27FC236}">
                <a16:creationId xmlns:a16="http://schemas.microsoft.com/office/drawing/2014/main" id="{82F46199-814F-4E4E-AD28-5D01FEF39F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8347" y="2778519"/>
            <a:ext cx="2520220" cy="3566066"/>
          </a:xfrm>
          <a:prstGeom prst="rect">
            <a:avLst/>
          </a:prstGeom>
        </p:spPr>
      </p:pic>
      <p:sp>
        <p:nvSpPr>
          <p:cNvPr id="10" name="TextBox 9">
            <a:extLst>
              <a:ext uri="{FF2B5EF4-FFF2-40B4-BE49-F238E27FC236}">
                <a16:creationId xmlns:a16="http://schemas.microsoft.com/office/drawing/2014/main" id="{27249546-F2B3-2B42-B130-B71F0BD5C66D}"/>
              </a:ext>
            </a:extLst>
          </p:cNvPr>
          <p:cNvSpPr txBox="1"/>
          <p:nvPr/>
        </p:nvSpPr>
        <p:spPr>
          <a:xfrm>
            <a:off x="311641" y="5644676"/>
            <a:ext cx="5474704" cy="707886"/>
          </a:xfrm>
          <a:prstGeom prst="rect">
            <a:avLst/>
          </a:prstGeom>
          <a:noFill/>
        </p:spPr>
        <p:txBody>
          <a:bodyPr wrap="none" rtlCol="0">
            <a:spAutoFit/>
          </a:bodyPr>
          <a:lstStyle/>
          <a:p>
            <a:r>
              <a:rPr lang="en-US" sz="2000" b="1" dirty="0"/>
              <a:t>Thank you for the great venues, </a:t>
            </a:r>
          </a:p>
          <a:p>
            <a:r>
              <a:rPr lang="en-US" sz="2000" b="1" dirty="0"/>
              <a:t>terrific hospitality, great food, superb support, …. </a:t>
            </a:r>
          </a:p>
        </p:txBody>
      </p:sp>
    </p:spTree>
    <p:extLst>
      <p:ext uri="{BB962C8B-B14F-4D97-AF65-F5344CB8AC3E}">
        <p14:creationId xmlns:p14="http://schemas.microsoft.com/office/powerpoint/2010/main" val="1112374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143925"/>
          </a:xfrm>
        </p:spPr>
        <p:txBody>
          <a:bodyPr>
            <a:normAutofit fontScale="92500" lnSpcReduction="10000"/>
          </a:bodyPr>
          <a:lstStyle/>
          <a:p>
            <a:pPr marL="0" indent="0">
              <a:buNone/>
            </a:pPr>
            <a:r>
              <a:rPr lang="en-US" sz="2200" b="1" u="sng" dirty="0">
                <a:solidFill>
                  <a:srgbClr val="008000"/>
                </a:solidFill>
              </a:rPr>
              <a:t>WP 5: Data acquisition system for beam tests</a:t>
            </a:r>
          </a:p>
          <a:p>
            <a:r>
              <a:rPr lang="en-US" dirty="0"/>
              <a:t>Trigger Logic Unit production recovered well after initial production issues</a:t>
            </a:r>
          </a:p>
          <a:p>
            <a:pPr lvl="1"/>
            <a:r>
              <a:rPr lang="en-US" dirty="0"/>
              <a:t>Installation at various beam lines has been successful</a:t>
            </a:r>
          </a:p>
          <a:p>
            <a:pPr lvl="1"/>
            <a:r>
              <a:rPr lang="en-US" dirty="0"/>
              <a:t>CERN equipping all AIDA-type beam likes with AIDA2020 TLUs is a vindication of the utility of WP5</a:t>
            </a:r>
          </a:p>
          <a:p>
            <a:r>
              <a:rPr lang="en-US" dirty="0"/>
              <a:t>EUDAQ2 being used for first real data taking is a large success</a:t>
            </a:r>
          </a:p>
          <a:p>
            <a:pPr lvl="1"/>
            <a:r>
              <a:rPr lang="en-US" dirty="0"/>
              <a:t>AHCAL and LYCORIS Si Tracker use has helped show the system really works all together</a:t>
            </a:r>
          </a:p>
          <a:p>
            <a:pPr lvl="2"/>
            <a:r>
              <a:rPr lang="en-US" dirty="0"/>
              <a:t>Problems with speed of LCIO conversion demonstrate an opportunity for WP3’s PODIO EDM</a:t>
            </a:r>
          </a:p>
          <a:p>
            <a:pPr lvl="1"/>
            <a:r>
              <a:rPr lang="en-US" dirty="0"/>
              <a:t>Engagement with WP14 and WP15 is a strength of AIDA2020</a:t>
            </a:r>
          </a:p>
          <a:p>
            <a:pPr lvl="1"/>
            <a:r>
              <a:rPr lang="en-US" dirty="0"/>
              <a:t>Look forward to next set of tests, incorporating CMS HGCAL</a:t>
            </a:r>
          </a:p>
          <a:p>
            <a:r>
              <a:rPr lang="en-US" dirty="0"/>
              <a:t>DQM4HEP has needed extensive refactorization</a:t>
            </a:r>
          </a:p>
          <a:p>
            <a:pPr lvl="1"/>
            <a:r>
              <a:rPr lang="en-US" dirty="0"/>
              <a:t>Worth taking the time to do this properly</a:t>
            </a:r>
          </a:p>
          <a:p>
            <a:pPr lvl="1"/>
            <a:r>
              <a:rPr lang="en-US" dirty="0"/>
              <a:t>Direct integration with EUDAQ2 is an important goal to achieve</a:t>
            </a:r>
          </a:p>
          <a:p>
            <a:pPr lvl="1"/>
            <a:r>
              <a:rPr lang="en-US" dirty="0"/>
              <a:t>License change to LGPL instead of GPL would be desirable</a:t>
            </a:r>
          </a:p>
          <a:p>
            <a:r>
              <a:rPr lang="en-US" dirty="0"/>
              <a:t>Proposed extension of final deliverable, use of common DAQ at test beams, makes a lot of sense</a:t>
            </a:r>
          </a:p>
          <a:p>
            <a:pPr lvl="1"/>
            <a:r>
              <a:rPr lang="en-US" dirty="0"/>
              <a:t>This will allow extended use of this DAQ infrastructure to be reported back to the EU</a:t>
            </a:r>
          </a:p>
          <a:p>
            <a:r>
              <a:rPr lang="en-US" dirty="0"/>
              <a:t>"Ensuring journal publications happen for main components is very important"</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dirty="0"/>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20</a:t>
            </a:fld>
            <a:endParaRPr lang="en-GB"/>
          </a:p>
        </p:txBody>
      </p:sp>
      <p:sp>
        <p:nvSpPr>
          <p:cNvPr id="6" name="Title 5"/>
          <p:cNvSpPr>
            <a:spLocks noGrp="1"/>
          </p:cNvSpPr>
          <p:nvPr>
            <p:ph type="title"/>
          </p:nvPr>
        </p:nvSpPr>
        <p:spPr/>
        <p:txBody>
          <a:bodyPr/>
          <a:lstStyle/>
          <a:p>
            <a:r>
              <a:rPr lang="en-US" dirty="0"/>
              <a:t>WP5: Observations </a:t>
            </a:r>
          </a:p>
        </p:txBody>
      </p:sp>
    </p:spTree>
    <p:extLst>
      <p:ext uri="{BB962C8B-B14F-4D97-AF65-F5344CB8AC3E}">
        <p14:creationId xmlns:p14="http://schemas.microsoft.com/office/powerpoint/2010/main" val="3891955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12188"/>
          </a:xfrm>
        </p:spPr>
        <p:txBody>
          <a:bodyPr>
            <a:normAutofit/>
          </a:bodyPr>
          <a:lstStyle/>
          <a:p>
            <a:pPr marL="0" indent="0">
              <a:buNone/>
            </a:pPr>
            <a:r>
              <a:rPr lang="en-US" sz="2000" b="1" u="sng" dirty="0">
                <a:solidFill>
                  <a:srgbClr val="008000"/>
                </a:solidFill>
              </a:rPr>
              <a:t>WP 6: Novel CMOS sensors</a:t>
            </a:r>
            <a:endParaRPr lang="en-GB" sz="2000" b="1" u="sng" dirty="0">
              <a:solidFill>
                <a:srgbClr val="008000"/>
              </a:solidFill>
            </a:endParaRPr>
          </a:p>
          <a:p>
            <a:r>
              <a:rPr lang="en-US" dirty="0"/>
              <a:t>Huge scope exploring innovative tracking-detector technologies based on active CMOS sensors and well organized task structure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21</a:t>
            </a:fld>
            <a:endParaRPr lang="en-GB"/>
          </a:p>
        </p:txBody>
      </p:sp>
      <p:sp>
        <p:nvSpPr>
          <p:cNvPr id="6" name="Title 5"/>
          <p:cNvSpPr>
            <a:spLocks noGrp="1"/>
          </p:cNvSpPr>
          <p:nvPr>
            <p:ph type="title"/>
          </p:nvPr>
        </p:nvSpPr>
        <p:spPr/>
        <p:txBody>
          <a:bodyPr/>
          <a:lstStyle/>
          <a:p>
            <a:r>
              <a:rPr lang="en-US" dirty="0"/>
              <a:t>WP6: Observations </a:t>
            </a:r>
          </a:p>
        </p:txBody>
      </p:sp>
      <p:pic>
        <p:nvPicPr>
          <p:cNvPr id="7" name="Picture 6">
            <a:extLst>
              <a:ext uri="{FF2B5EF4-FFF2-40B4-BE49-F238E27FC236}">
                <a16:creationId xmlns:a16="http://schemas.microsoft.com/office/drawing/2014/main" id="{CB7B9C55-A0B1-5548-BC12-A6A1C0C4CF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7552" y="2322901"/>
            <a:ext cx="6174741" cy="4179102"/>
          </a:xfrm>
          <a:prstGeom prst="rect">
            <a:avLst/>
          </a:prstGeom>
        </p:spPr>
      </p:pic>
    </p:spTree>
    <p:extLst>
      <p:ext uri="{BB962C8B-B14F-4D97-AF65-F5344CB8AC3E}">
        <p14:creationId xmlns:p14="http://schemas.microsoft.com/office/powerpoint/2010/main" val="14689049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12188"/>
          </a:xfrm>
        </p:spPr>
        <p:txBody>
          <a:bodyPr>
            <a:normAutofit/>
          </a:bodyPr>
          <a:lstStyle/>
          <a:p>
            <a:pPr marL="0" indent="0">
              <a:buNone/>
            </a:pPr>
            <a:r>
              <a:rPr lang="en-US" sz="2000" b="1" u="sng" dirty="0">
                <a:solidFill>
                  <a:srgbClr val="008000"/>
                </a:solidFill>
              </a:rPr>
              <a:t>WP 6: Novel CMOS sensors</a:t>
            </a:r>
            <a:endParaRPr lang="en-GB" sz="2000" b="1" u="sng" dirty="0">
              <a:solidFill>
                <a:srgbClr val="008000"/>
              </a:solidFill>
            </a:endParaRPr>
          </a:p>
          <a:p>
            <a:r>
              <a:rPr lang="en-US" sz="2000" dirty="0"/>
              <a:t>Three main tasks: Simulation, Sensor Development, </a:t>
            </a:r>
            <a:r>
              <a:rPr lang="en-US" sz="2000" dirty="0" err="1"/>
              <a:t>Hybridisation</a:t>
            </a:r>
            <a:endParaRPr lang="en-US" sz="2000" dirty="0"/>
          </a:p>
          <a:p>
            <a:r>
              <a:rPr lang="en-US" sz="2000" dirty="0"/>
              <a:t>Designs fully supported by TCAD simulations </a:t>
            </a:r>
          </a:p>
          <a:p>
            <a:r>
              <a:rPr lang="en-US" sz="2000" dirty="0"/>
              <a:t>All devices being studied for radiation hardness and characterized in test beams </a:t>
            </a:r>
          </a:p>
          <a:p>
            <a:r>
              <a:rPr lang="en-US" sz="2000" dirty="0"/>
              <a:t>Excellent collaboration between the institutions, good task sharing excellent use of </a:t>
            </a:r>
            <a:r>
              <a:rPr lang="en-US" sz="2000" dirty="0" err="1"/>
              <a:t>testbeam</a:t>
            </a:r>
            <a:r>
              <a:rPr lang="en-US" sz="2000" dirty="0"/>
              <a:t> infrastructure.  </a:t>
            </a:r>
          </a:p>
          <a:p>
            <a:endParaRPr lang="en-US" sz="2000" dirty="0"/>
          </a:p>
          <a:p>
            <a:r>
              <a:rPr lang="en-US" sz="2000" dirty="0"/>
              <a:t>All milestones met; two key deliverables will be delayed with the extension: </a:t>
            </a:r>
          </a:p>
          <a:p>
            <a:pPr lvl="1"/>
            <a:r>
              <a:rPr lang="en-US" sz="2000" dirty="0"/>
              <a:t>Radiation tolerance assessment</a:t>
            </a:r>
          </a:p>
          <a:p>
            <a:pPr lvl="1"/>
            <a:r>
              <a:rPr lang="en-US" sz="2000" dirty="0" err="1"/>
              <a:t>Optimised</a:t>
            </a:r>
            <a:r>
              <a:rPr lang="en-US" sz="2000" dirty="0"/>
              <a:t> interconnection process</a:t>
            </a:r>
          </a:p>
          <a:p>
            <a:r>
              <a:rPr lang="en-US" sz="2000" dirty="0"/>
              <a:t>Good publication record over the course of the last year</a:t>
            </a:r>
          </a:p>
          <a:p>
            <a:r>
              <a:rPr lang="en-US" sz="2000" dirty="0"/>
              <a:t>Activities very well integrated with the LHC experiments </a:t>
            </a:r>
          </a:p>
          <a:p>
            <a:r>
              <a:rPr lang="en-US" sz="2000" b="1" dirty="0">
                <a:solidFill>
                  <a:srgbClr val="FF7C00"/>
                </a:solidFill>
              </a:rPr>
              <a:t>Research extremely valuable for upgrades and next generation experiments; extension of the deliverables very strongly motivated </a:t>
            </a:r>
          </a:p>
          <a:p>
            <a:endParaRPr lang="en-US" sz="2000"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22</a:t>
            </a:fld>
            <a:endParaRPr lang="en-GB"/>
          </a:p>
        </p:txBody>
      </p:sp>
      <p:sp>
        <p:nvSpPr>
          <p:cNvPr id="6" name="Title 5"/>
          <p:cNvSpPr>
            <a:spLocks noGrp="1"/>
          </p:cNvSpPr>
          <p:nvPr>
            <p:ph type="title"/>
          </p:nvPr>
        </p:nvSpPr>
        <p:spPr/>
        <p:txBody>
          <a:bodyPr/>
          <a:lstStyle/>
          <a:p>
            <a:r>
              <a:rPr lang="en-US" dirty="0"/>
              <a:t>WP6: Observations </a:t>
            </a:r>
          </a:p>
        </p:txBody>
      </p:sp>
    </p:spTree>
    <p:extLst>
      <p:ext uri="{BB962C8B-B14F-4D97-AF65-F5344CB8AC3E}">
        <p14:creationId xmlns:p14="http://schemas.microsoft.com/office/powerpoint/2010/main" val="1804019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sz="2200" b="1" u="sng" dirty="0">
                <a:solidFill>
                  <a:srgbClr val="008000"/>
                </a:solidFill>
              </a:rPr>
              <a:t>WP 7: Advanced Hybrid Pixel detectors</a:t>
            </a:r>
            <a:endParaRPr lang="en-GB" sz="2200" b="1" u="sng" dirty="0">
              <a:solidFill>
                <a:srgbClr val="008000"/>
              </a:solidFill>
            </a:endParaRPr>
          </a:p>
          <a:p>
            <a:r>
              <a:rPr lang="en-US" dirty="0"/>
              <a:t>Three technologies (planar, 3D, LGAD) being studies in the framework of WP7  </a:t>
            </a:r>
          </a:p>
          <a:p>
            <a:r>
              <a:rPr lang="en-US" dirty="0"/>
              <a:t>Excellent progress in all four key areas of the work package: </a:t>
            </a:r>
          </a:p>
          <a:p>
            <a:pPr lvl="1"/>
            <a:r>
              <a:rPr lang="en-US" dirty="0"/>
              <a:t>TCAD simulations</a:t>
            </a:r>
          </a:p>
          <a:p>
            <a:pPr lvl="1"/>
            <a:r>
              <a:rPr lang="en-US" dirty="0"/>
              <a:t>Common process </a:t>
            </a:r>
            <a:r>
              <a:rPr lang="en-US" dirty="0" err="1"/>
              <a:t>optimisation</a:t>
            </a:r>
            <a:r>
              <a:rPr lang="en-US" dirty="0"/>
              <a:t> for hybrid pixel sensors</a:t>
            </a:r>
          </a:p>
          <a:p>
            <a:pPr lvl="1"/>
            <a:r>
              <a:rPr lang="en-US" dirty="0"/>
              <a:t>Detector validation for tracking devices</a:t>
            </a:r>
          </a:p>
          <a:p>
            <a:pPr lvl="1"/>
            <a:r>
              <a:rPr lang="en-US" dirty="0"/>
              <a:t>Detector validation for LGAD sensors</a:t>
            </a:r>
          </a:p>
          <a:p>
            <a:r>
              <a:rPr lang="en-US" dirty="0"/>
              <a:t>Production:</a:t>
            </a:r>
          </a:p>
          <a:p>
            <a:pPr lvl="1"/>
            <a:r>
              <a:rPr lang="en-US" dirty="0"/>
              <a:t>The 3D and LGADs manufacturing processes started at CNM-CSIC during the first quarter of 2018, scheduled to be completed by M39 (LGAD) and M42(3D) </a:t>
            </a:r>
          </a:p>
          <a:p>
            <a:pPr lvl="1"/>
            <a:r>
              <a:rPr lang="en-US" dirty="0"/>
              <a:t>FBK has completed the small-cell 3D run, and the sensors are now ready with UBM to be interconnected to the RD53A chip. Devices to be shared with ATLAS and CMS. WP7 is making crucial contributions. The production of these modules is foreseen for May 2018. </a:t>
            </a:r>
          </a:p>
          <a:p>
            <a:pPr lvl="1"/>
            <a:r>
              <a:rPr lang="en-US" dirty="0"/>
              <a:t>The start of the planar sensors run with active edges at FBK has been delayed by the longer time needed by preparation of the SOI wafers. It is foreseen to start in June and it should be completed in time for meeting the milestone</a:t>
            </a:r>
          </a:p>
          <a:p>
            <a:r>
              <a:rPr lang="en-US" dirty="0"/>
              <a:t>TCAD Simulations well advanced with continuous sophistication of the radiation damage models, notably the surface damage modeling.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23</a:t>
            </a:fld>
            <a:endParaRPr lang="en-GB"/>
          </a:p>
        </p:txBody>
      </p:sp>
      <p:sp>
        <p:nvSpPr>
          <p:cNvPr id="6" name="Title 5"/>
          <p:cNvSpPr>
            <a:spLocks noGrp="1"/>
          </p:cNvSpPr>
          <p:nvPr>
            <p:ph type="title"/>
          </p:nvPr>
        </p:nvSpPr>
        <p:spPr/>
        <p:txBody>
          <a:bodyPr/>
          <a:lstStyle/>
          <a:p>
            <a:r>
              <a:rPr lang="en-US" dirty="0"/>
              <a:t>WP7: Observations </a:t>
            </a:r>
          </a:p>
        </p:txBody>
      </p:sp>
    </p:spTree>
    <p:extLst>
      <p:ext uri="{BB962C8B-B14F-4D97-AF65-F5344CB8AC3E}">
        <p14:creationId xmlns:p14="http://schemas.microsoft.com/office/powerpoint/2010/main" val="226807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sz="2000" b="1" u="sng" dirty="0">
                <a:solidFill>
                  <a:srgbClr val="008000"/>
                </a:solidFill>
              </a:rPr>
              <a:t>WP 7: Advanced Hybrid Pixel detectors</a:t>
            </a:r>
            <a:endParaRPr lang="en-GB" sz="2000" b="1" u="sng" dirty="0">
              <a:solidFill>
                <a:srgbClr val="008000"/>
              </a:solidFill>
            </a:endParaRPr>
          </a:p>
          <a:p>
            <a:r>
              <a:rPr lang="en-US" dirty="0"/>
              <a:t>Three deliverables suggested to be extended (TCAD modeling, pixel and LGAD characterization); the work is highly relevant for the HL-LHC program and the extension of the deliverables are well motivated. </a:t>
            </a:r>
          </a:p>
          <a:p>
            <a:r>
              <a:rPr lang="en-US" dirty="0"/>
              <a:t>The work carried out within WP7 contributes in important ways to the technology development of pixel detectors, and informs the LHC upgrade programs in important ways. </a:t>
            </a:r>
          </a:p>
          <a:p>
            <a:r>
              <a:rPr lang="en-US" dirty="0"/>
              <a:t>At the initiation of the work package some technologies were relatively immature; AIDA has helped in the maturation process. </a:t>
            </a:r>
          </a:p>
          <a:p>
            <a:r>
              <a:rPr lang="en-US" dirty="0"/>
              <a:t>WP7 is in certain areas (LGAD, 3D) providing first devices for the experiments. </a:t>
            </a:r>
          </a:p>
          <a:p>
            <a:r>
              <a:rPr lang="en-US" dirty="0"/>
              <a:t>Excellent coordination and integration with the LHC experiments, leveraging each others resources and expertise. </a:t>
            </a:r>
          </a:p>
          <a:p>
            <a:r>
              <a:rPr lang="en-US" dirty="0"/>
              <a:t>The work load of this work package is very high and needed for the LHC upgrades. Excellent coordination is required; it seems LHC experiments will be the drivers.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24</a:t>
            </a:fld>
            <a:endParaRPr lang="en-GB"/>
          </a:p>
        </p:txBody>
      </p:sp>
      <p:sp>
        <p:nvSpPr>
          <p:cNvPr id="6" name="Title 5"/>
          <p:cNvSpPr>
            <a:spLocks noGrp="1"/>
          </p:cNvSpPr>
          <p:nvPr>
            <p:ph type="title"/>
          </p:nvPr>
        </p:nvSpPr>
        <p:spPr/>
        <p:txBody>
          <a:bodyPr/>
          <a:lstStyle/>
          <a:p>
            <a:r>
              <a:rPr lang="en-US" dirty="0"/>
              <a:t>WP7: Observations </a:t>
            </a:r>
          </a:p>
        </p:txBody>
      </p:sp>
    </p:spTree>
    <p:extLst>
      <p:ext uri="{BB962C8B-B14F-4D97-AF65-F5344CB8AC3E}">
        <p14:creationId xmlns:p14="http://schemas.microsoft.com/office/powerpoint/2010/main" val="1337170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9774" y="1290181"/>
            <a:ext cx="8666018" cy="4886789"/>
          </a:xfrm>
        </p:spPr>
        <p:txBody>
          <a:bodyPr/>
          <a:lstStyle/>
          <a:p>
            <a:pPr marL="0" indent="0">
              <a:buNone/>
            </a:pPr>
            <a:endParaRPr lang="en-US" dirty="0"/>
          </a:p>
          <a:p>
            <a:endParaRPr lang="en-US"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25</a:t>
            </a:fld>
            <a:endParaRPr lang="en-GB"/>
          </a:p>
        </p:txBody>
      </p:sp>
      <p:sp>
        <p:nvSpPr>
          <p:cNvPr id="6" name="Title 5"/>
          <p:cNvSpPr>
            <a:spLocks noGrp="1"/>
          </p:cNvSpPr>
          <p:nvPr>
            <p:ph type="title"/>
          </p:nvPr>
        </p:nvSpPr>
        <p:spPr/>
        <p:txBody>
          <a:bodyPr/>
          <a:lstStyle/>
          <a:p>
            <a:r>
              <a:rPr lang="en-US" dirty="0"/>
              <a:t>WP8: Observations </a:t>
            </a:r>
          </a:p>
        </p:txBody>
      </p:sp>
      <p:sp>
        <p:nvSpPr>
          <p:cNvPr id="7" name="Content Placeholder 1"/>
          <p:cNvSpPr txBox="1">
            <a:spLocks/>
          </p:cNvSpPr>
          <p:nvPr/>
        </p:nvSpPr>
        <p:spPr>
          <a:xfrm>
            <a:off x="236914" y="1240077"/>
            <a:ext cx="8666018" cy="5244183"/>
          </a:xfrm>
          <a:prstGeom prst="rect">
            <a:avLst/>
          </a:prstGeom>
        </p:spPr>
        <p:txBody>
          <a:bodyPr vert="horz" lIns="91440" tIns="45720" rIns="0" bIns="45720" rtlCol="0">
            <a:no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2000" b="1" u="sng" dirty="0">
                <a:solidFill>
                  <a:srgbClr val="008000"/>
                </a:solidFill>
              </a:rPr>
              <a:t>WP 8: Large Scale Cryogenic Liquid Detectors</a:t>
            </a:r>
          </a:p>
          <a:p>
            <a:r>
              <a:rPr lang="en-US" sz="2000" dirty="0"/>
              <a:t>Excellent work continues to be done to develop a number of key technologies that advance the state-of-the art in very large LAr neutrino detectors.</a:t>
            </a:r>
          </a:p>
          <a:p>
            <a:pPr marL="342900" lvl="1" indent="-169863"/>
            <a:r>
              <a:rPr lang="en-US" dirty="0"/>
              <a:t>Instrumentation for monitoring purity and other key parameters</a:t>
            </a:r>
          </a:p>
          <a:p>
            <a:pPr marL="342900" lvl="1" indent="-169863"/>
            <a:r>
              <a:rPr lang="en-US" dirty="0"/>
              <a:t>Large-scale dual-phase charge readout planes with gas amplification</a:t>
            </a:r>
          </a:p>
          <a:p>
            <a:pPr marL="342900" lvl="1" indent="-169863"/>
            <a:r>
              <a:rPr lang="en-US" dirty="0"/>
              <a:t>Light readout with cryogenic PMTs; exploring use of SiPMs</a:t>
            </a:r>
          </a:p>
          <a:p>
            <a:pPr marL="342900" lvl="1" indent="-169863"/>
            <a:r>
              <a:rPr lang="en-US" dirty="0"/>
              <a:t>Very-high voltage: 300 kV feedthrough; large cathodes and field cages.</a:t>
            </a:r>
          </a:p>
          <a:p>
            <a:r>
              <a:rPr lang="en-US" sz="2000" dirty="0"/>
              <a:t>The 1x1x3 m</a:t>
            </a:r>
            <a:r>
              <a:rPr lang="en-US" sz="2000" baseline="30000" dirty="0"/>
              <a:t>3</a:t>
            </a:r>
            <a:r>
              <a:rPr lang="en-US" sz="2000" dirty="0"/>
              <a:t> WA105 demonstrator collected 350 k cosmic</a:t>
            </a:r>
            <a:br>
              <a:rPr lang="en-US" sz="2000" dirty="0"/>
            </a:br>
            <a:r>
              <a:rPr lang="en-US" sz="2000" dirty="0"/>
              <a:t>ray events, and provided valuable information about all of</a:t>
            </a:r>
            <a:br>
              <a:rPr lang="en-US" sz="2000" dirty="0"/>
            </a:br>
            <a:r>
              <a:rPr lang="en-US" sz="2000" dirty="0"/>
              <a:t>the technologies listed above.</a:t>
            </a:r>
          </a:p>
          <a:p>
            <a:r>
              <a:rPr lang="en-US" sz="2000" dirty="0"/>
              <a:t>Synergy with WP3 on event reconstruction (Pandora) and WP13 </a:t>
            </a:r>
            <a:br>
              <a:rPr lang="en-US" sz="2000" dirty="0"/>
            </a:br>
            <a:r>
              <a:rPr lang="en-US" sz="2000" dirty="0"/>
              <a:t>on gaseous detectors (LEM); closer collaboration is encouraged</a:t>
            </a:r>
          </a:p>
          <a:p>
            <a:r>
              <a:rPr lang="en-US" sz="2000" dirty="0"/>
              <a:t>Work is proceeding toward the completion and operation of the 6x6x6 m</a:t>
            </a:r>
            <a:r>
              <a:rPr lang="en-US" sz="2000" baseline="30000" dirty="0"/>
              <a:t>3</a:t>
            </a:r>
            <a:r>
              <a:rPr lang="en-US" sz="2000" dirty="0"/>
              <a:t> dual-phase ProtoDUNE detector by the end of this year.  </a:t>
            </a:r>
          </a:p>
          <a:p>
            <a:r>
              <a:rPr lang="en-US" sz="2000" dirty="0"/>
              <a:t>The Baby MIND detector is starting to take data in the T2K neutrino beam.  Attention now needs to turn to studies of magnetization of large liquid detectors with superconducting transmission lines.</a:t>
            </a:r>
          </a:p>
          <a:p>
            <a:endParaRPr lang="en-US" dirty="0"/>
          </a:p>
        </p:txBody>
      </p:sp>
      <p:pic>
        <p:nvPicPr>
          <p:cNvPr id="8" name="Picture 7"/>
          <p:cNvPicPr>
            <a:picLocks noChangeAspect="1"/>
          </p:cNvPicPr>
          <p:nvPr/>
        </p:nvPicPr>
        <p:blipFill>
          <a:blip r:embed="rId2"/>
          <a:stretch>
            <a:fillRect/>
          </a:stretch>
        </p:blipFill>
        <p:spPr>
          <a:xfrm>
            <a:off x="7239974" y="3577766"/>
            <a:ext cx="1842883" cy="1382854"/>
          </a:xfrm>
          <a:prstGeom prst="rect">
            <a:avLst/>
          </a:prstGeom>
        </p:spPr>
      </p:pic>
      <p:pic>
        <p:nvPicPr>
          <p:cNvPr id="9" name="Picture 8"/>
          <p:cNvPicPr>
            <a:picLocks noChangeAspect="1"/>
          </p:cNvPicPr>
          <p:nvPr/>
        </p:nvPicPr>
        <p:blipFill>
          <a:blip r:embed="rId3"/>
          <a:stretch>
            <a:fillRect/>
          </a:stretch>
        </p:blipFill>
        <p:spPr>
          <a:xfrm>
            <a:off x="7239001" y="2263912"/>
            <a:ext cx="1851660" cy="1231557"/>
          </a:xfrm>
          <a:prstGeom prst="rect">
            <a:avLst/>
          </a:prstGeom>
        </p:spPr>
      </p:pic>
    </p:spTree>
    <p:extLst>
      <p:ext uri="{BB962C8B-B14F-4D97-AF65-F5344CB8AC3E}">
        <p14:creationId xmlns:p14="http://schemas.microsoft.com/office/powerpoint/2010/main" val="3412399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44183"/>
          </a:xfrm>
        </p:spPr>
        <p:txBody>
          <a:bodyPr>
            <a:normAutofit lnSpcReduction="10000"/>
          </a:bodyPr>
          <a:lstStyle/>
          <a:p>
            <a:pPr marL="0" indent="0">
              <a:buNone/>
            </a:pPr>
            <a:r>
              <a:rPr lang="en-US" sz="2000" b="1" u="sng" dirty="0">
                <a:solidFill>
                  <a:srgbClr val="008000"/>
                </a:solidFill>
              </a:rPr>
              <a:t>WP 8: Large Scale Cryogenic Liquid Detectors</a:t>
            </a:r>
          </a:p>
          <a:p>
            <a:r>
              <a:rPr lang="en-US" dirty="0"/>
              <a:t>WP8 met its 5 milestones in March with the release of interim reports on all sub-tasks.</a:t>
            </a:r>
          </a:p>
          <a:p>
            <a:r>
              <a:rPr lang="en-US" dirty="0"/>
              <a:t>The results of this work are being well disseminated.</a:t>
            </a:r>
          </a:p>
          <a:p>
            <a:pPr marL="342900" lvl="1" indent="-169863"/>
            <a:r>
              <a:rPr lang="en-US" dirty="0"/>
              <a:t>The interim reports cite nine published conference papers related to this work.</a:t>
            </a:r>
          </a:p>
          <a:p>
            <a:pPr marL="342900" lvl="1" indent="-169863"/>
            <a:r>
              <a:rPr lang="en-US" dirty="0"/>
              <a:t>However, the WP8 group needs to be more diligent in acknowledging support from the EU Horizon 2020 program, since only 5 of the 9 papers include this.</a:t>
            </a:r>
          </a:p>
          <a:p>
            <a:pPr marL="342900" lvl="1" indent="-169863"/>
            <a:r>
              <a:rPr lang="en-US" dirty="0"/>
              <a:t>Results are being collected in a </a:t>
            </a:r>
            <a:r>
              <a:rPr lang="en-US" dirty="0" err="1"/>
              <a:t>twiki</a:t>
            </a:r>
            <a:r>
              <a:rPr lang="en-US" dirty="0"/>
              <a:t> page: </a:t>
            </a:r>
            <a:r>
              <a:rPr lang="en-US" sz="1200" dirty="0"/>
              <a:t>https://twiki.cern.ch/twiki/bin/view/AIDA2020WP8/WebHome</a:t>
            </a:r>
          </a:p>
          <a:p>
            <a:pPr marL="342900" lvl="1" indent="-169863"/>
            <a:r>
              <a:rPr lang="en-US" dirty="0"/>
              <a:t>A major (~60 pages) paper is in preparation for submission in the near future.</a:t>
            </a:r>
          </a:p>
          <a:p>
            <a:r>
              <a:rPr lang="en-US" dirty="0"/>
              <a:t>Five deliverables (full reports on the work of the five</a:t>
            </a:r>
            <a:br>
              <a:rPr lang="en-US" dirty="0"/>
            </a:br>
            <a:r>
              <a:rPr lang="en-US" dirty="0"/>
              <a:t> tasks) are due between M40 and M46.</a:t>
            </a:r>
          </a:p>
          <a:p>
            <a:r>
              <a:rPr lang="en-US" dirty="0"/>
              <a:t>WP8 could benefit from extension of the AIDA 2020 </a:t>
            </a:r>
            <a:br>
              <a:rPr lang="en-US" dirty="0"/>
            </a:br>
            <a:r>
              <a:rPr lang="en-US" dirty="0"/>
              <a:t>program, particularly to:</a:t>
            </a:r>
          </a:p>
          <a:p>
            <a:pPr marL="342900" lvl="1" indent="-169863"/>
            <a:r>
              <a:rPr lang="en-US" dirty="0"/>
              <a:t>Fully exploit the 6x6x6 m</a:t>
            </a:r>
            <a:r>
              <a:rPr lang="en-US" baseline="30000" dirty="0"/>
              <a:t>3</a:t>
            </a:r>
            <a:r>
              <a:rPr lang="en-US" dirty="0"/>
              <a:t> prototype, which has been</a:t>
            </a:r>
            <a:br>
              <a:rPr lang="en-US" dirty="0"/>
            </a:br>
            <a:r>
              <a:rPr lang="en-US" dirty="0"/>
              <a:t>delayed due to external circumstances.</a:t>
            </a:r>
          </a:p>
          <a:p>
            <a:pPr marL="342900" lvl="1" indent="-169863"/>
            <a:r>
              <a:rPr lang="en-US" dirty="0"/>
              <a:t>More completely explore the potential use of superconducting </a:t>
            </a:r>
            <a:br>
              <a:rPr lang="en-US" dirty="0"/>
            </a:br>
            <a:r>
              <a:rPr lang="en-US" dirty="0"/>
              <a:t>transmission lines for the magnetization of large volumes.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dirty="0"/>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26</a:t>
            </a:fld>
            <a:endParaRPr lang="en-GB"/>
          </a:p>
        </p:txBody>
      </p:sp>
      <p:sp>
        <p:nvSpPr>
          <p:cNvPr id="6" name="Title 5"/>
          <p:cNvSpPr>
            <a:spLocks noGrp="1"/>
          </p:cNvSpPr>
          <p:nvPr>
            <p:ph type="title"/>
          </p:nvPr>
        </p:nvSpPr>
        <p:spPr/>
        <p:txBody>
          <a:bodyPr/>
          <a:lstStyle/>
          <a:p>
            <a:r>
              <a:rPr lang="en-US" dirty="0"/>
              <a:t>WP8: Observations </a:t>
            </a:r>
          </a:p>
        </p:txBody>
      </p:sp>
      <p:pic>
        <p:nvPicPr>
          <p:cNvPr id="8" name="Picture 7"/>
          <p:cNvPicPr>
            <a:picLocks noChangeAspect="1"/>
          </p:cNvPicPr>
          <p:nvPr/>
        </p:nvPicPr>
        <p:blipFill>
          <a:blip r:embed="rId2"/>
          <a:stretch>
            <a:fillRect/>
          </a:stretch>
        </p:blipFill>
        <p:spPr>
          <a:xfrm>
            <a:off x="6569302" y="3931920"/>
            <a:ext cx="2559458" cy="2240280"/>
          </a:xfrm>
          <a:prstGeom prst="rect">
            <a:avLst/>
          </a:prstGeom>
        </p:spPr>
      </p:pic>
    </p:spTree>
    <p:extLst>
      <p:ext uri="{BB962C8B-B14F-4D97-AF65-F5344CB8AC3E}">
        <p14:creationId xmlns:p14="http://schemas.microsoft.com/office/powerpoint/2010/main" val="3641461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sz="2000" b="1" u="sng" dirty="0">
                <a:solidFill>
                  <a:srgbClr val="008000"/>
                </a:solidFill>
              </a:rPr>
              <a:t>WP 9: New support structures </a:t>
            </a:r>
            <a:r>
              <a:rPr lang="en-GB" sz="2000" b="1" u="sng" dirty="0">
                <a:solidFill>
                  <a:srgbClr val="008000"/>
                </a:solidFill>
              </a:rPr>
              <a:t>and </a:t>
            </a:r>
            <a:r>
              <a:rPr lang="en-GB" sz="2000" b="1" u="sng" dirty="0" err="1">
                <a:solidFill>
                  <a:srgbClr val="008000"/>
                </a:solidFill>
              </a:rPr>
              <a:t>μ</a:t>
            </a:r>
            <a:r>
              <a:rPr lang="en-GB" sz="2000" b="1" u="sng" dirty="0">
                <a:solidFill>
                  <a:srgbClr val="008000"/>
                </a:solidFill>
              </a:rPr>
              <a:t>-channel cooling</a:t>
            </a:r>
          </a:p>
          <a:p>
            <a:pPr marL="0" indent="0">
              <a:buNone/>
            </a:pPr>
            <a:r>
              <a:rPr lang="en-US" sz="2200" dirty="0"/>
              <a:t>Micro-channel cooling is a cutting-edge research program that could provide important spin-off applications and should be fully supported. In particular it was appreciated that: </a:t>
            </a:r>
          </a:p>
          <a:p>
            <a:r>
              <a:rPr lang="en-US" sz="2000" dirty="0"/>
              <a:t>The good progress and achievements over the last months</a:t>
            </a:r>
            <a:r>
              <a:rPr lang="en-US" sz="1700" dirty="0"/>
              <a:t>  </a:t>
            </a:r>
            <a:br>
              <a:rPr lang="en-US" sz="1700" dirty="0"/>
            </a:br>
            <a:r>
              <a:rPr lang="en-US" sz="1700" dirty="0"/>
              <a:t>(on  fabrication methods - QA/QC with (non)destructive procedures -  large testing campaign –</a:t>
            </a:r>
            <a:r>
              <a:rPr lang="en-AU" sz="1700" dirty="0"/>
              <a:t>  </a:t>
            </a:r>
            <a:r>
              <a:rPr lang="en-US" sz="1700" dirty="0"/>
              <a:t>successful R&amp;D on connectivity)  </a:t>
            </a:r>
            <a:endParaRPr lang="en-AU" sz="2000" dirty="0"/>
          </a:p>
          <a:p>
            <a:pPr lvl="0"/>
            <a:r>
              <a:rPr lang="en-US" sz="2200" dirty="0"/>
              <a:t>The large work of revision and upgrades </a:t>
            </a:r>
            <a:r>
              <a:rPr lang="en-GB" sz="2200" dirty="0"/>
              <a:t>on the CO</a:t>
            </a:r>
            <a:r>
              <a:rPr lang="en-GB" sz="2200" baseline="-25000" dirty="0"/>
              <a:t>2</a:t>
            </a:r>
            <a:r>
              <a:rPr lang="en-GB" sz="2200" dirty="0"/>
              <a:t> test facility that will provide fundamental </a:t>
            </a:r>
            <a:r>
              <a:rPr lang="en-US" sz="2200" dirty="0"/>
              <a:t>systematic measurements in controlled situations </a:t>
            </a:r>
            <a:r>
              <a:rPr lang="en-US" sz="2200" dirty="0">
                <a:solidFill>
                  <a:srgbClr val="FF0000"/>
                </a:solidFill>
                <a:sym typeface="Wingdings"/>
              </a:rPr>
              <a:t> </a:t>
            </a:r>
            <a:r>
              <a:rPr lang="en-US" sz="2200" i="1" dirty="0">
                <a:solidFill>
                  <a:srgbClr val="FF0000"/>
                </a:solidFill>
              </a:rPr>
              <a:t>the team is strongly encouraged to timely produce all the documentation needed to reproduce the CO2 test facility set-up.</a:t>
            </a:r>
            <a:endParaRPr lang="en-AU" sz="2200" dirty="0">
              <a:solidFill>
                <a:srgbClr val="FF0000"/>
              </a:solidFill>
            </a:endParaRPr>
          </a:p>
          <a:p>
            <a:r>
              <a:rPr lang="en-US" sz="2200" dirty="0"/>
              <a:t>The significant progress on the Oxford Airflow System. Once in operation, the set-up could provide very valuable and unpublished results on </a:t>
            </a:r>
            <a:r>
              <a:rPr lang="en-GB" sz="2200" dirty="0"/>
              <a:t>displacement / vibration of mechanical components under a controlled gas flow. </a:t>
            </a:r>
            <a:r>
              <a:rPr lang="en-GB" sz="2200" dirty="0">
                <a:solidFill>
                  <a:srgbClr val="FF0000"/>
                </a:solidFill>
                <a:sym typeface="Wingdings"/>
              </a:rPr>
              <a:t></a:t>
            </a:r>
            <a:r>
              <a:rPr lang="en-GB" sz="2200" dirty="0">
                <a:solidFill>
                  <a:srgbClr val="FF0000"/>
                </a:solidFill>
              </a:rPr>
              <a:t> </a:t>
            </a:r>
            <a:r>
              <a:rPr lang="en-GB" sz="2200" i="1" dirty="0">
                <a:solidFill>
                  <a:srgbClr val="FF0000"/>
                </a:solidFill>
              </a:rPr>
              <a:t>Results could drive a breakthrough in low-mass cooling systems hence, it is strongly suggested to fully support this activity.      </a:t>
            </a:r>
            <a:endParaRPr lang="en-US" sz="2200" dirty="0">
              <a:solidFill>
                <a:srgbClr val="FF0000"/>
              </a:solidFill>
            </a:endParaRP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dirty="0"/>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27</a:t>
            </a:fld>
            <a:endParaRPr lang="en-GB"/>
          </a:p>
        </p:txBody>
      </p:sp>
      <p:sp>
        <p:nvSpPr>
          <p:cNvPr id="7" name="Title 6"/>
          <p:cNvSpPr>
            <a:spLocks noGrp="1"/>
          </p:cNvSpPr>
          <p:nvPr>
            <p:ph type="title"/>
          </p:nvPr>
        </p:nvSpPr>
        <p:spPr/>
        <p:txBody>
          <a:bodyPr/>
          <a:lstStyle/>
          <a:p>
            <a:r>
              <a:rPr lang="en-US" dirty="0"/>
              <a:t>WP9: Observations </a:t>
            </a:r>
            <a:endParaRPr lang="en-GB" dirty="0"/>
          </a:p>
        </p:txBody>
      </p:sp>
    </p:spTree>
    <p:extLst>
      <p:ext uri="{BB962C8B-B14F-4D97-AF65-F5344CB8AC3E}">
        <p14:creationId xmlns:p14="http://schemas.microsoft.com/office/powerpoint/2010/main" val="41679030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Footer Placeholder 2"/>
          <p:cNvGrpSpPr/>
          <p:nvPr/>
        </p:nvGrpSpPr>
        <p:grpSpPr>
          <a:xfrm>
            <a:off x="3" y="6539580"/>
            <a:ext cx="9144001" cy="327914"/>
            <a:chOff x="0" y="0"/>
            <a:chExt cx="9143999" cy="327913"/>
          </a:xfrm>
        </p:grpSpPr>
        <p:sp>
          <p:nvSpPr>
            <p:cNvPr id="141"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42"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44" name="Content Placeholder 1"/>
          <p:cNvSpPr txBox="1">
            <a:spLocks noGrp="1"/>
          </p:cNvSpPr>
          <p:nvPr>
            <p:ph type="body" idx="1"/>
          </p:nvPr>
        </p:nvSpPr>
        <p:spPr>
          <a:xfrm>
            <a:off x="236913" y="1290181"/>
            <a:ext cx="8666020" cy="4886789"/>
          </a:xfrm>
          <a:prstGeom prst="rect">
            <a:avLst/>
          </a:prstGeom>
        </p:spPr>
        <p:txBody>
          <a:bodyPr/>
          <a:lstStyle/>
          <a:p>
            <a:pPr marL="0" indent="0">
              <a:buSzTx/>
              <a:buNone/>
              <a:defRPr u="sng">
                <a:solidFill>
                  <a:srgbClr val="008000"/>
                </a:solidFill>
              </a:defRPr>
            </a:pPr>
            <a:r>
              <a:rPr sz="2000" b="1" dirty="0"/>
              <a:t>WP 10: Test beam (TA DESY &amp; TA CERN)</a:t>
            </a:r>
          </a:p>
          <a:p>
            <a:r>
              <a:rPr dirty="0"/>
              <a:t>DESY infrastructure</a:t>
            </a:r>
          </a:p>
          <a:p>
            <a:pPr marL="514337" lvl="1" indent="-171446">
              <a:defRPr sz="1800"/>
            </a:pPr>
            <a:r>
              <a:rPr dirty="0"/>
              <a:t>Three beam lines, two equipped with Pixel Beam telescopes (three out of four teams request use of telescopes), one 1T solenoid, one big dipole</a:t>
            </a:r>
          </a:p>
          <a:p>
            <a:pPr marL="514337" lvl="1" indent="-171446">
              <a:spcBef>
                <a:spcPts val="300"/>
              </a:spcBef>
              <a:defRPr sz="1800"/>
            </a:pPr>
            <a:r>
              <a:rPr dirty="0"/>
              <a:t>Common slow control system integrated to EUDAQ2: ready for users</a:t>
            </a:r>
          </a:p>
          <a:p>
            <a:pPr marL="514337" lvl="1" indent="-171446">
              <a:spcBef>
                <a:spcPts val="300"/>
              </a:spcBef>
              <a:defRPr sz="1800"/>
            </a:pPr>
            <a:r>
              <a:rPr dirty="0" err="1"/>
              <a:t>Realised</a:t>
            </a:r>
            <a:r>
              <a:rPr dirty="0"/>
              <a:t> vs project: more users supported, 92% of units delivered.</a:t>
            </a:r>
          </a:p>
          <a:p>
            <a:r>
              <a:rPr dirty="0"/>
              <a:t>CERN infrastructure </a:t>
            </a:r>
          </a:p>
          <a:p>
            <a:pPr marL="514337" lvl="1" indent="-171446">
              <a:defRPr sz="1800"/>
            </a:pPr>
            <a:r>
              <a:rPr dirty="0"/>
              <a:t>24 projects in 2015, 18 in 2016, then funds run out</a:t>
            </a:r>
          </a:p>
          <a:p>
            <a:pPr marL="514337" lvl="1" indent="-171446">
              <a:defRPr sz="1800"/>
            </a:pPr>
            <a:r>
              <a:rPr dirty="0"/>
              <a:t>CERN beam lines not available in 2019-2020</a:t>
            </a:r>
          </a:p>
          <a:p>
            <a:pPr marL="146953" indent="-146953"/>
            <a:r>
              <a:rPr sz="1800" dirty="0"/>
              <a:t>Mode of operation (giving access to equipped beam lines, with support) has been very successful for R&amp;D developments</a:t>
            </a:r>
          </a:p>
          <a:p>
            <a:pPr marL="489844" lvl="1" indent="-146953"/>
            <a:r>
              <a:rPr sz="1800" dirty="0"/>
              <a:t>Transnational Access  is working well and is appreciated by users: try to preserve similar access post-AIDA2020</a:t>
            </a:r>
          </a:p>
          <a:p>
            <a:pPr marL="489844" lvl="1" indent="-146953"/>
            <a:r>
              <a:rPr sz="1800" dirty="0"/>
              <a:t>Level of publications still low: effort to publish results in the time line of AIDA2020</a:t>
            </a:r>
          </a:p>
        </p:txBody>
      </p:sp>
      <p:sp>
        <p:nvSpPr>
          <p:cNvPr id="145" name="Date Placeholder 3"/>
          <p:cNvSpPr txBox="1"/>
          <p:nvPr/>
        </p:nvSpPr>
        <p:spPr>
          <a:xfrm>
            <a:off x="236913" y="6585997"/>
            <a:ext cx="1481821" cy="25654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lvl1pPr>
              <a:defRPr sz="1100"/>
            </a:lvl1pPr>
          </a:lstStyle>
          <a:p>
            <a:r>
              <a:t>27 April, 2018</a:t>
            </a:r>
          </a:p>
        </p:txBody>
      </p:sp>
      <p:sp>
        <p:nvSpPr>
          <p:cNvPr id="146" name="Slide Number Placeholder 4"/>
          <p:cNvSpPr txBox="1">
            <a:spLocks noGrp="1"/>
          </p:cNvSpPr>
          <p:nvPr>
            <p:ph type="sldNum" sz="quarter" idx="2"/>
          </p:nvPr>
        </p:nvSpPr>
        <p:spPr>
          <a:xfrm>
            <a:off x="8962621" y="6579647"/>
            <a:ext cx="181383" cy="26924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a:p>
        </p:txBody>
      </p:sp>
      <p:sp>
        <p:nvSpPr>
          <p:cNvPr id="147" name="Title 5"/>
          <p:cNvSpPr txBox="1">
            <a:spLocks noGrp="1"/>
          </p:cNvSpPr>
          <p:nvPr>
            <p:ph type="title"/>
          </p:nvPr>
        </p:nvSpPr>
        <p:spPr>
          <a:xfrm>
            <a:off x="3556800" y="33562"/>
            <a:ext cx="5346132" cy="1077240"/>
          </a:xfrm>
          <a:prstGeom prst="rect">
            <a:avLst/>
          </a:prstGeom>
        </p:spPr>
        <p:txBody>
          <a:bodyPr/>
          <a:lstStyle/>
          <a:p>
            <a:r>
              <a:rPr lang="en-US" dirty="0"/>
              <a:t>WP10: </a:t>
            </a:r>
            <a:r>
              <a:rPr dirty="0"/>
              <a:t>Observations </a:t>
            </a:r>
          </a:p>
        </p:txBody>
      </p:sp>
    </p:spTree>
    <p:extLst>
      <p:ext uri="{BB962C8B-B14F-4D97-AF65-F5344CB8AC3E}">
        <p14:creationId xmlns:p14="http://schemas.microsoft.com/office/powerpoint/2010/main" val="1554108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b="1" u="sng" dirty="0">
                <a:solidFill>
                  <a:srgbClr val="008000"/>
                </a:solidFill>
              </a:rPr>
              <a:t>WP 11 + 12: Transnational Access for Test Facilities</a:t>
            </a:r>
            <a:endParaRPr lang="en-US" sz="2000" dirty="0"/>
          </a:p>
          <a:p>
            <a:r>
              <a:rPr lang="en-US" dirty="0"/>
              <a:t>All transnational facilities are significant for AIDA’s theme of detector development. </a:t>
            </a:r>
          </a:p>
          <a:p>
            <a:r>
              <a:rPr lang="en-US" dirty="0"/>
              <a:t>Transnational access is a big success of AIDA and underlines the complementarity and broadness of European infrastructure for testing particle detectors. </a:t>
            </a:r>
          </a:p>
          <a:p>
            <a:r>
              <a:rPr lang="en-US" dirty="0"/>
              <a:t>Also during last 12 months: a significant use across experiments, countries and detectors</a:t>
            </a:r>
          </a:p>
          <a:p>
            <a:r>
              <a:rPr lang="en-US" dirty="0"/>
              <a:t>It appears crucial and in line with the European spirit to maintain access at minimal cost at least during the extension period </a:t>
            </a:r>
            <a:r>
              <a:rPr lang="mr-IN" dirty="0"/>
              <a:t>–</a:t>
            </a:r>
            <a:r>
              <a:rPr lang="en-US" dirty="0"/>
              <a:t> hopefully continued with AIDA 2025</a:t>
            </a:r>
          </a:p>
          <a:p>
            <a:pPr marL="0" indent="0">
              <a:lnSpc>
                <a:spcPct val="80000"/>
              </a:lnSpc>
              <a:buNone/>
            </a:pPr>
            <a:r>
              <a:rPr lang="en-US" dirty="0"/>
              <a:t>   (Note: test beams crucial in time towards producing  detectors for upgrade)</a:t>
            </a:r>
          </a:p>
          <a:p>
            <a:endParaRPr lang="en-US" dirty="0"/>
          </a:p>
          <a:p>
            <a:endParaRPr lang="en-US"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7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29</a:t>
            </a:fld>
            <a:endParaRPr lang="en-GB"/>
          </a:p>
        </p:txBody>
      </p:sp>
      <p:sp>
        <p:nvSpPr>
          <p:cNvPr id="6" name="Title 5"/>
          <p:cNvSpPr>
            <a:spLocks noGrp="1"/>
          </p:cNvSpPr>
          <p:nvPr>
            <p:ph type="title"/>
          </p:nvPr>
        </p:nvSpPr>
        <p:spPr/>
        <p:txBody>
          <a:bodyPr>
            <a:normAutofit/>
          </a:bodyPr>
          <a:lstStyle/>
          <a:p>
            <a:r>
              <a:rPr lang="en-US" dirty="0"/>
              <a:t>WP11 + WP12: Observations </a:t>
            </a:r>
          </a:p>
        </p:txBody>
      </p:sp>
    </p:spTree>
    <p:extLst>
      <p:ext uri="{BB962C8B-B14F-4D97-AF65-F5344CB8AC3E}">
        <p14:creationId xmlns:p14="http://schemas.microsoft.com/office/powerpoint/2010/main" val="2184233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First two workshops were impressive</a:t>
            </a:r>
          </a:p>
          <a:p>
            <a:r>
              <a:rPr lang="en-US" dirty="0"/>
              <a:t>Third workshop as impressive: </a:t>
            </a:r>
          </a:p>
          <a:p>
            <a:pPr lvl="1"/>
            <a:r>
              <a:rPr lang="en-US" dirty="0"/>
              <a:t>123 participants </a:t>
            </a:r>
          </a:p>
          <a:p>
            <a:pPr lvl="1"/>
            <a:r>
              <a:rPr lang="en-US" dirty="0"/>
              <a:t>24 parallel sessions with a total of </a:t>
            </a:r>
            <a:br>
              <a:rPr lang="en-US" dirty="0"/>
            </a:br>
            <a:r>
              <a:rPr lang="en-US" dirty="0"/>
              <a:t>110 excellent presentations in parallel </a:t>
            </a:r>
            <a:br>
              <a:rPr lang="en-US" dirty="0"/>
            </a:br>
            <a:r>
              <a:rPr lang="en-US" dirty="0"/>
              <a:t>sessions </a:t>
            </a:r>
          </a:p>
          <a:p>
            <a:r>
              <a:rPr lang="en-US" dirty="0"/>
              <a:t>Very enthusiastic and dedicated teams in </a:t>
            </a:r>
            <a:br>
              <a:rPr lang="en-US" dirty="0"/>
            </a:br>
            <a:r>
              <a:rPr lang="en-US" dirty="0"/>
              <a:t>each working group and excellent progress </a:t>
            </a:r>
            <a:br>
              <a:rPr lang="en-US" dirty="0"/>
            </a:br>
            <a:r>
              <a:rPr lang="en-US" dirty="0"/>
              <a:t>reported by all groups. </a:t>
            </a:r>
          </a:p>
          <a:p>
            <a:r>
              <a:rPr lang="en-US" dirty="0">
                <a:solidFill>
                  <a:srgbClr val="FF0000"/>
                </a:solidFill>
              </a:rPr>
              <a:t>Many young scientists involved ! </a:t>
            </a:r>
          </a:p>
          <a:p>
            <a:r>
              <a:rPr lang="en-US" dirty="0">
                <a:solidFill>
                  <a:srgbClr val="FF0000"/>
                </a:solidFill>
              </a:rPr>
              <a:t>Congratulations on the accomplishments </a:t>
            </a:r>
            <a:br>
              <a:rPr lang="en-US" dirty="0">
                <a:solidFill>
                  <a:srgbClr val="FF0000"/>
                </a:solidFill>
              </a:rPr>
            </a:br>
            <a:r>
              <a:rPr lang="en-US" dirty="0">
                <a:solidFill>
                  <a:srgbClr val="FF0000"/>
                </a:solidFill>
              </a:rPr>
              <a:t>to date! </a:t>
            </a:r>
          </a:p>
          <a:p>
            <a:pPr marL="0" indent="0">
              <a:buNone/>
            </a:pPr>
            <a:endParaRPr lang="en-US" dirty="0"/>
          </a:p>
          <a:p>
            <a:r>
              <a:rPr lang="en-US" dirty="0"/>
              <a:t>Thank you!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a:t>
            </a:fld>
            <a:endParaRPr lang="en-GB"/>
          </a:p>
        </p:txBody>
      </p:sp>
      <p:sp>
        <p:nvSpPr>
          <p:cNvPr id="6" name="Title 5"/>
          <p:cNvSpPr>
            <a:spLocks noGrp="1"/>
          </p:cNvSpPr>
          <p:nvPr>
            <p:ph type="title"/>
          </p:nvPr>
        </p:nvSpPr>
        <p:spPr/>
        <p:txBody>
          <a:bodyPr/>
          <a:lstStyle/>
          <a:p>
            <a:r>
              <a:rPr lang="en-US" dirty="0"/>
              <a:t>Third Annual Meeting </a:t>
            </a:r>
          </a:p>
        </p:txBody>
      </p:sp>
      <p:pic>
        <p:nvPicPr>
          <p:cNvPr id="8" name="Picture 7">
            <a:extLst>
              <a:ext uri="{FF2B5EF4-FFF2-40B4-BE49-F238E27FC236}">
                <a16:creationId xmlns:a16="http://schemas.microsoft.com/office/drawing/2014/main" id="{2CEFB468-4EF7-3B49-AF9C-35A190AD00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8830" y="1163782"/>
            <a:ext cx="3778467" cy="5346463"/>
          </a:xfrm>
          <a:prstGeom prst="rect">
            <a:avLst/>
          </a:prstGeom>
        </p:spPr>
      </p:pic>
    </p:spTree>
    <p:extLst>
      <p:ext uri="{BB962C8B-B14F-4D97-AF65-F5344CB8AC3E}">
        <p14:creationId xmlns:p14="http://schemas.microsoft.com/office/powerpoint/2010/main" val="3453566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072350"/>
          </a:xfrm>
        </p:spPr>
        <p:txBody>
          <a:bodyPr>
            <a:normAutofit/>
          </a:bodyPr>
          <a:lstStyle/>
          <a:p>
            <a:pPr marL="0" indent="0">
              <a:buNone/>
            </a:pPr>
            <a:r>
              <a:rPr lang="en-US" sz="2000" b="1" u="sng" dirty="0">
                <a:solidFill>
                  <a:srgbClr val="008000"/>
                </a:solidFill>
              </a:rPr>
              <a:t>WP 13: Gas Detectors: MPGD</a:t>
            </a:r>
          </a:p>
          <a:p>
            <a:pPr marL="0" indent="0">
              <a:buNone/>
            </a:pPr>
            <a:r>
              <a:rPr lang="en-US" sz="2400" dirty="0"/>
              <a:t>A lot of progress, achievements and successful reply to the questions raised by SAB at the last meeting. Strong appreciation for: </a:t>
            </a:r>
          </a:p>
          <a:p>
            <a:r>
              <a:rPr lang="en-US" sz="2400" dirty="0"/>
              <a:t>The successful and timely completion of the milestones  </a:t>
            </a:r>
            <a:endParaRPr lang="en-AU" sz="2400" dirty="0"/>
          </a:p>
          <a:p>
            <a:r>
              <a:rPr lang="en-US" sz="2400" dirty="0"/>
              <a:t>The successful standardization of the quality control systems, electronics, power supply, testing and monitoring equipment, DAQ software, and common infrastructures. </a:t>
            </a:r>
          </a:p>
          <a:p>
            <a:r>
              <a:rPr lang="en-US" sz="2400" dirty="0"/>
              <a:t>The successful qualification of the new candidate materials for  thick MPGDs </a:t>
            </a:r>
          </a:p>
          <a:p>
            <a:r>
              <a:rPr lang="en-US" sz="2400" dirty="0"/>
              <a:t>The successful studies &amp; characterization of a new high rate  µ-RWELL</a:t>
            </a:r>
          </a:p>
          <a:p>
            <a:r>
              <a:rPr lang="en-US" sz="2400" dirty="0"/>
              <a:t>The successful application of an optical system to control the foil/micromesh mechanical tensioning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30</a:t>
            </a:fld>
            <a:endParaRPr lang="en-GB"/>
          </a:p>
        </p:txBody>
      </p:sp>
      <p:sp>
        <p:nvSpPr>
          <p:cNvPr id="7" name="Title 6"/>
          <p:cNvSpPr>
            <a:spLocks noGrp="1"/>
          </p:cNvSpPr>
          <p:nvPr>
            <p:ph type="title"/>
          </p:nvPr>
        </p:nvSpPr>
        <p:spPr/>
        <p:txBody>
          <a:bodyPr/>
          <a:lstStyle/>
          <a:p>
            <a:r>
              <a:rPr lang="en-US" dirty="0"/>
              <a:t>WP13: Observations </a:t>
            </a:r>
            <a:endParaRPr lang="en-GB" dirty="0"/>
          </a:p>
        </p:txBody>
      </p:sp>
      <p:sp>
        <p:nvSpPr>
          <p:cNvPr id="8" name="Date Placeholder 3"/>
          <p:cNvSpPr>
            <a:spLocks noGrp="1"/>
          </p:cNvSpPr>
          <p:nvPr>
            <p:ph type="dt" sz="half" idx="10"/>
          </p:nvPr>
        </p:nvSpPr>
        <p:spPr>
          <a:xfrm>
            <a:off x="236914" y="6531705"/>
            <a:ext cx="1481819" cy="365125"/>
          </a:xfrm>
        </p:spPr>
        <p:txBody>
          <a:bodyPr/>
          <a:lstStyle/>
          <a:p>
            <a:r>
              <a:rPr lang="en-US" dirty="0"/>
              <a:t>27 April, 2018</a:t>
            </a:r>
            <a:endParaRPr lang="en-GB" dirty="0"/>
          </a:p>
        </p:txBody>
      </p:sp>
    </p:spTree>
    <p:extLst>
      <p:ext uri="{BB962C8B-B14F-4D97-AF65-F5344CB8AC3E}">
        <p14:creationId xmlns:p14="http://schemas.microsoft.com/office/powerpoint/2010/main" val="4752317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072350"/>
          </a:xfrm>
        </p:spPr>
        <p:txBody>
          <a:bodyPr>
            <a:normAutofit fontScale="77500" lnSpcReduction="20000"/>
          </a:bodyPr>
          <a:lstStyle/>
          <a:p>
            <a:pPr marL="0" indent="0">
              <a:buNone/>
            </a:pPr>
            <a:r>
              <a:rPr lang="en-US" sz="2800" b="1" u="sng" dirty="0">
                <a:solidFill>
                  <a:srgbClr val="008000"/>
                </a:solidFill>
              </a:rPr>
              <a:t>WP 13: Gas Detectors: MPGD</a:t>
            </a:r>
          </a:p>
          <a:p>
            <a:endParaRPr lang="en-US" sz="2600" dirty="0"/>
          </a:p>
          <a:p>
            <a:r>
              <a:rPr lang="en-US" sz="2600" dirty="0"/>
              <a:t>There is good progresses towards the design of a miniaturized Multi-Chip Module. Nonetheless, some severe production problems have shown up. </a:t>
            </a:r>
            <a:br>
              <a:rPr lang="en-US" sz="2600" dirty="0"/>
            </a:br>
            <a:r>
              <a:rPr lang="en-US" sz="2600" i="1" dirty="0">
                <a:solidFill>
                  <a:srgbClr val="FF0000"/>
                </a:solidFill>
              </a:rPr>
              <a:t>The team is strongly encouraged to implement the proposed correction strategy  </a:t>
            </a:r>
            <a:endParaRPr lang="en-AU" sz="2600" dirty="0">
              <a:solidFill>
                <a:srgbClr val="FF0000"/>
              </a:solidFill>
            </a:endParaRPr>
          </a:p>
          <a:p>
            <a:pPr marL="0" indent="0">
              <a:buNone/>
            </a:pPr>
            <a:endParaRPr lang="en-US" sz="2600" dirty="0"/>
          </a:p>
          <a:p>
            <a:r>
              <a:rPr lang="en-US" sz="2600" dirty="0"/>
              <a:t>Strong appreciation for maintaining constant contacts with production industries during the R&amp;D phase. </a:t>
            </a:r>
            <a:r>
              <a:rPr lang="en-US" sz="2600" i="1" dirty="0">
                <a:sym typeface="Wingdings"/>
              </a:rPr>
              <a:t>The team is </a:t>
            </a:r>
            <a:r>
              <a:rPr lang="en-US" sz="2600" i="1" dirty="0"/>
              <a:t>strongly encouraged to maintain these contacts all along the production window.</a:t>
            </a:r>
            <a:r>
              <a:rPr lang="en-US" sz="2600" dirty="0"/>
              <a:t> </a:t>
            </a:r>
          </a:p>
          <a:p>
            <a:endParaRPr lang="en-AU" sz="2600" dirty="0">
              <a:solidFill>
                <a:srgbClr val="FF0000"/>
              </a:solidFill>
            </a:endParaRPr>
          </a:p>
          <a:p>
            <a:r>
              <a:rPr lang="en-US" sz="2600" dirty="0"/>
              <a:t>Strong appreciation for optimizing the production/assembly in a clean environment and finalizing the production protocol  and QA/QC  </a:t>
            </a:r>
            <a:r>
              <a:rPr lang="en-US" sz="2600" i="1" dirty="0">
                <a:solidFill>
                  <a:srgbClr val="FF0000"/>
                </a:solidFill>
                <a:sym typeface="Wingdings"/>
              </a:rPr>
              <a:t> </a:t>
            </a:r>
            <a:r>
              <a:rPr lang="en-US" sz="2600" i="1" dirty="0">
                <a:solidFill>
                  <a:srgbClr val="FF0000"/>
                </a:solidFill>
              </a:rPr>
              <a:t>strong encouragement to</a:t>
            </a:r>
            <a:r>
              <a:rPr lang="en-US" sz="2600" i="1" dirty="0"/>
              <a:t> </a:t>
            </a:r>
            <a:r>
              <a:rPr lang="en-US" sz="2600" i="1" dirty="0">
                <a:solidFill>
                  <a:srgbClr val="FF0000"/>
                </a:solidFill>
              </a:rPr>
              <a:t>guarantee and systematically monitor the implementation of the production protocol in all the production/assembly centers.</a:t>
            </a:r>
          </a:p>
          <a:p>
            <a:endParaRPr lang="en-US" sz="2600" i="1" dirty="0">
              <a:solidFill>
                <a:srgbClr val="FF0000"/>
              </a:solidFill>
            </a:endParaRPr>
          </a:p>
          <a:p>
            <a:pPr marL="0" indent="0">
              <a:buNone/>
            </a:pPr>
            <a:r>
              <a:rPr lang="en-US" sz="2600" u="sng" dirty="0">
                <a:solidFill>
                  <a:srgbClr val="008000"/>
                </a:solidFill>
              </a:rPr>
              <a:t> </a:t>
            </a:r>
          </a:p>
          <a:p>
            <a:pPr marL="0" indent="0">
              <a:buNone/>
            </a:pPr>
            <a:endParaRPr lang="en-US"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31</a:t>
            </a:fld>
            <a:endParaRPr lang="en-GB"/>
          </a:p>
        </p:txBody>
      </p:sp>
      <p:sp>
        <p:nvSpPr>
          <p:cNvPr id="7" name="Title 6"/>
          <p:cNvSpPr>
            <a:spLocks noGrp="1"/>
          </p:cNvSpPr>
          <p:nvPr>
            <p:ph type="title"/>
          </p:nvPr>
        </p:nvSpPr>
        <p:spPr/>
        <p:txBody>
          <a:bodyPr/>
          <a:lstStyle/>
          <a:p>
            <a:r>
              <a:rPr lang="en-US" dirty="0"/>
              <a:t>WP13: Observations </a:t>
            </a:r>
            <a:endParaRPr lang="en-GB" dirty="0"/>
          </a:p>
        </p:txBody>
      </p:sp>
      <p:sp>
        <p:nvSpPr>
          <p:cNvPr id="8" name="Date Placeholder 3"/>
          <p:cNvSpPr>
            <a:spLocks noGrp="1"/>
          </p:cNvSpPr>
          <p:nvPr>
            <p:ph type="dt" sz="half" idx="10"/>
          </p:nvPr>
        </p:nvSpPr>
        <p:spPr>
          <a:xfrm>
            <a:off x="236914" y="6531705"/>
            <a:ext cx="1481819" cy="365125"/>
          </a:xfrm>
        </p:spPr>
        <p:txBody>
          <a:bodyPr/>
          <a:lstStyle/>
          <a:p>
            <a:r>
              <a:rPr lang="en-US" dirty="0"/>
              <a:t>27 April, 2018</a:t>
            </a:r>
            <a:endParaRPr lang="en-GB" dirty="0"/>
          </a:p>
        </p:txBody>
      </p:sp>
    </p:spTree>
    <p:extLst>
      <p:ext uri="{BB962C8B-B14F-4D97-AF65-F5344CB8AC3E}">
        <p14:creationId xmlns:p14="http://schemas.microsoft.com/office/powerpoint/2010/main" val="38224907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072350"/>
          </a:xfrm>
        </p:spPr>
        <p:txBody>
          <a:bodyPr>
            <a:normAutofit/>
          </a:bodyPr>
          <a:lstStyle/>
          <a:p>
            <a:pPr marL="0" indent="0">
              <a:buNone/>
            </a:pPr>
            <a:r>
              <a:rPr lang="en-US" sz="2000" b="1" u="sng" dirty="0">
                <a:solidFill>
                  <a:srgbClr val="008000"/>
                </a:solidFill>
              </a:rPr>
              <a:t>WP 13: Gas Detectors: RPC</a:t>
            </a:r>
            <a:endParaRPr lang="en-AU" sz="2000" b="1" dirty="0">
              <a:solidFill>
                <a:srgbClr val="FF0000"/>
              </a:solidFill>
            </a:endParaRPr>
          </a:p>
          <a:p>
            <a:pPr marL="0" indent="0">
              <a:buNone/>
            </a:pPr>
            <a:endParaRPr lang="en-AU" dirty="0"/>
          </a:p>
          <a:p>
            <a:pPr marL="0" indent="0">
              <a:buNone/>
            </a:pPr>
            <a:r>
              <a:rPr lang="en-AU" dirty="0"/>
              <a:t>RPCs still remain the key technology for fast triggering of present and future large-area detectors. </a:t>
            </a:r>
            <a:r>
              <a:rPr lang="en-AU" i="1" dirty="0">
                <a:solidFill>
                  <a:srgbClr val="FF0000"/>
                </a:solidFill>
                <a:sym typeface="Wingdings"/>
              </a:rPr>
              <a:t></a:t>
            </a:r>
            <a:r>
              <a:rPr lang="en-AU" i="1" dirty="0">
                <a:solidFill>
                  <a:srgbClr val="FF0000"/>
                </a:solidFill>
              </a:rPr>
              <a:t> maintenance and optimization of detectors/performances are of major importance and should deserve dedicated and focused attention</a:t>
            </a:r>
            <a:r>
              <a:rPr lang="en-AU" i="1" dirty="0"/>
              <a:t>.</a:t>
            </a:r>
            <a:r>
              <a:rPr lang="en-AU" dirty="0"/>
              <a:t> </a:t>
            </a:r>
          </a:p>
          <a:p>
            <a:pPr marL="0" indent="0">
              <a:buNone/>
            </a:pPr>
            <a:r>
              <a:rPr lang="en-AU" dirty="0"/>
              <a:t>In this framework the reviewers acknowledge:</a:t>
            </a:r>
          </a:p>
          <a:p>
            <a:pPr lvl="1"/>
            <a:r>
              <a:rPr lang="en-AU" sz="2100" dirty="0"/>
              <a:t>The successful work of validation of new resistive materials complemented by encouraging results obtained with small prototypes in tests beam. </a:t>
            </a:r>
          </a:p>
          <a:p>
            <a:pPr lvl="1"/>
            <a:r>
              <a:rPr lang="en-AU" sz="2100" dirty="0"/>
              <a:t>The successful optimisation of large size high space resolution thin-gap RPC structures. </a:t>
            </a:r>
          </a:p>
          <a:p>
            <a:pPr lvl="1"/>
            <a:r>
              <a:rPr lang="en-AU" sz="2100" dirty="0"/>
              <a:t>The demanding effort for characterising eco-friendly gases. </a:t>
            </a:r>
          </a:p>
          <a:p>
            <a:pPr lvl="1"/>
            <a:r>
              <a:rPr lang="en-AU" sz="2100" dirty="0"/>
              <a:t>The progresses on the </a:t>
            </a:r>
            <a:r>
              <a:rPr lang="en-GB" sz="2100" dirty="0"/>
              <a:t>high-rate characterisation of large-size RPC prototypes.</a:t>
            </a:r>
            <a:endParaRPr lang="en-AU" sz="2100" dirty="0"/>
          </a:p>
          <a:p>
            <a:pPr marL="0" indent="0">
              <a:buNone/>
            </a:pPr>
            <a:endParaRPr lang="en-US" dirty="0"/>
          </a:p>
          <a:p>
            <a:pPr marL="0" indent="0">
              <a:buNone/>
            </a:pPr>
            <a:endParaRPr lang="en-US"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32</a:t>
            </a:fld>
            <a:endParaRPr lang="en-GB"/>
          </a:p>
        </p:txBody>
      </p:sp>
      <p:sp>
        <p:nvSpPr>
          <p:cNvPr id="7" name="Title 6"/>
          <p:cNvSpPr>
            <a:spLocks noGrp="1"/>
          </p:cNvSpPr>
          <p:nvPr>
            <p:ph type="title"/>
          </p:nvPr>
        </p:nvSpPr>
        <p:spPr/>
        <p:txBody>
          <a:bodyPr/>
          <a:lstStyle/>
          <a:p>
            <a:r>
              <a:rPr lang="en-US" dirty="0"/>
              <a:t>WP13: Observations </a:t>
            </a:r>
            <a:endParaRPr lang="en-GB" dirty="0"/>
          </a:p>
        </p:txBody>
      </p:sp>
      <p:sp>
        <p:nvSpPr>
          <p:cNvPr id="8" name="Date Placeholder 3"/>
          <p:cNvSpPr>
            <a:spLocks noGrp="1"/>
          </p:cNvSpPr>
          <p:nvPr>
            <p:ph type="dt" sz="half" idx="10"/>
          </p:nvPr>
        </p:nvSpPr>
        <p:spPr>
          <a:xfrm>
            <a:off x="236914" y="6531705"/>
            <a:ext cx="1481819" cy="365125"/>
          </a:xfrm>
        </p:spPr>
        <p:txBody>
          <a:bodyPr/>
          <a:lstStyle/>
          <a:p>
            <a:r>
              <a:rPr lang="en-US" dirty="0"/>
              <a:t>27 April, 2018</a:t>
            </a:r>
            <a:endParaRPr lang="en-GB" dirty="0"/>
          </a:p>
        </p:txBody>
      </p:sp>
    </p:spTree>
    <p:extLst>
      <p:ext uri="{BB962C8B-B14F-4D97-AF65-F5344CB8AC3E}">
        <p14:creationId xmlns:p14="http://schemas.microsoft.com/office/powerpoint/2010/main" val="25518008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 name="Footer Placeholder 2"/>
          <p:cNvGrpSpPr/>
          <p:nvPr/>
        </p:nvGrpSpPr>
        <p:grpSpPr>
          <a:xfrm>
            <a:off x="3" y="6539580"/>
            <a:ext cx="9144001" cy="327914"/>
            <a:chOff x="0" y="0"/>
            <a:chExt cx="9143999" cy="327913"/>
          </a:xfrm>
        </p:grpSpPr>
        <p:sp>
          <p:nvSpPr>
            <p:cNvPr id="149"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50"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52" name="Content Placeholder 1"/>
          <p:cNvSpPr txBox="1">
            <a:spLocks noGrp="1"/>
          </p:cNvSpPr>
          <p:nvPr>
            <p:ph type="body" idx="1"/>
          </p:nvPr>
        </p:nvSpPr>
        <p:spPr>
          <a:xfrm>
            <a:off x="236913" y="1290181"/>
            <a:ext cx="8666020" cy="4886789"/>
          </a:xfrm>
          <a:prstGeom prst="rect">
            <a:avLst/>
          </a:prstGeom>
        </p:spPr>
        <p:txBody>
          <a:bodyPr>
            <a:normAutofit fontScale="92500" lnSpcReduction="10000"/>
          </a:bodyPr>
          <a:lstStyle/>
          <a:p>
            <a:pPr marL="0" indent="0">
              <a:buSzTx/>
              <a:buNone/>
              <a:defRPr u="sng">
                <a:solidFill>
                  <a:srgbClr val="008000"/>
                </a:solidFill>
              </a:defRPr>
            </a:pPr>
            <a:r>
              <a:rPr b="1" dirty="0"/>
              <a:t>WP 14: Infrastructure for advanced calorimeters</a:t>
            </a:r>
          </a:p>
          <a:p>
            <a:r>
              <a:rPr lang="en-US" dirty="0"/>
              <a:t>Four key tasks: </a:t>
            </a:r>
          </a:p>
          <a:p>
            <a:pPr lvl="1"/>
            <a:r>
              <a:rPr lang="en-US" dirty="0"/>
              <a:t>Task 14.2 Test infrastructure for innovative calorimeters with optical readout</a:t>
            </a:r>
          </a:p>
          <a:p>
            <a:pPr lvl="1"/>
            <a:r>
              <a:rPr lang="en-US" dirty="0"/>
              <a:t>Task 14.3 Test infrastructure for innovative calorimeters with semiconductor readout</a:t>
            </a:r>
          </a:p>
          <a:p>
            <a:pPr lvl="1"/>
            <a:r>
              <a:rPr lang="en-US" dirty="0"/>
              <a:t>Task 14.4 Readout systems for innovative calorimeters</a:t>
            </a:r>
          </a:p>
          <a:p>
            <a:pPr lvl="1"/>
            <a:r>
              <a:rPr lang="en-US" dirty="0"/>
              <a:t>Task 14.5 Mechanical and thermal tools for innovative calorimeters</a:t>
            </a:r>
          </a:p>
          <a:p>
            <a:r>
              <a:rPr dirty="0"/>
              <a:t>14.2 Large progress; equipment (former deliverables) are performing well</a:t>
            </a:r>
          </a:p>
          <a:p>
            <a:r>
              <a:rPr dirty="0"/>
              <a:t>14.3 Large progress; test infrastructures have been developed.</a:t>
            </a:r>
          </a:p>
          <a:p>
            <a:r>
              <a:rPr dirty="0"/>
              <a:t>14.4 Performing well; successful application of the EUDAQ infrastructure</a:t>
            </a:r>
          </a:p>
          <a:p>
            <a:r>
              <a:rPr dirty="0"/>
              <a:t>14.5 Large progress</a:t>
            </a:r>
          </a:p>
          <a:p>
            <a:r>
              <a:rPr dirty="0"/>
              <a:t>The three deliverables for M36 have a slight delay; report drafts exist or are being written. </a:t>
            </a:r>
          </a:p>
          <a:p>
            <a:r>
              <a:rPr dirty="0"/>
              <a:t>Number of publications is good; many more results are expected and should be published.</a:t>
            </a:r>
          </a:p>
          <a:p>
            <a:r>
              <a:rPr dirty="0"/>
              <a:t>An extension of AIDA2020 by one year would serve to “external users”.  </a:t>
            </a:r>
          </a:p>
        </p:txBody>
      </p:sp>
      <p:sp>
        <p:nvSpPr>
          <p:cNvPr id="153" name="Date Placeholder 3"/>
          <p:cNvSpPr txBox="1"/>
          <p:nvPr/>
        </p:nvSpPr>
        <p:spPr>
          <a:xfrm>
            <a:off x="236913" y="6585997"/>
            <a:ext cx="1481821" cy="25654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lvl1pPr>
              <a:defRPr sz="1100"/>
            </a:lvl1pPr>
          </a:lstStyle>
          <a:p>
            <a:r>
              <a:t>27 April, 2018</a:t>
            </a:r>
          </a:p>
        </p:txBody>
      </p:sp>
      <p:sp>
        <p:nvSpPr>
          <p:cNvPr id="154" name="Slide Number Placeholder 4"/>
          <p:cNvSpPr txBox="1">
            <a:spLocks noGrp="1"/>
          </p:cNvSpPr>
          <p:nvPr>
            <p:ph type="sldNum" sz="quarter" idx="2"/>
          </p:nvPr>
        </p:nvSpPr>
        <p:spPr>
          <a:xfrm>
            <a:off x="8962621" y="6579647"/>
            <a:ext cx="181383" cy="26924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33</a:t>
            </a:fld>
            <a:endParaRPr/>
          </a:p>
        </p:txBody>
      </p:sp>
      <p:sp>
        <p:nvSpPr>
          <p:cNvPr id="155" name="Title 5"/>
          <p:cNvSpPr txBox="1">
            <a:spLocks noGrp="1"/>
          </p:cNvSpPr>
          <p:nvPr>
            <p:ph type="title"/>
          </p:nvPr>
        </p:nvSpPr>
        <p:spPr>
          <a:xfrm>
            <a:off x="3556800" y="33562"/>
            <a:ext cx="5346132" cy="1077240"/>
          </a:xfrm>
          <a:prstGeom prst="rect">
            <a:avLst/>
          </a:prstGeom>
        </p:spPr>
        <p:txBody>
          <a:bodyPr/>
          <a:lstStyle/>
          <a:p>
            <a:r>
              <a:rPr lang="en-US" dirty="0"/>
              <a:t>WP14: </a:t>
            </a:r>
            <a:r>
              <a:rPr dirty="0"/>
              <a:t>Observations </a:t>
            </a:r>
          </a:p>
        </p:txBody>
      </p:sp>
    </p:spTree>
    <p:extLst>
      <p:ext uri="{BB962C8B-B14F-4D97-AF65-F5344CB8AC3E}">
        <p14:creationId xmlns:p14="http://schemas.microsoft.com/office/powerpoint/2010/main" val="4198337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sz="2000" b="1" u="sng" dirty="0">
                <a:solidFill>
                  <a:srgbClr val="008000"/>
                </a:solidFill>
              </a:rPr>
              <a:t>WP 15: Infrastructure at Test Facilities</a:t>
            </a:r>
            <a:endParaRPr lang="en-US" dirty="0"/>
          </a:p>
          <a:p>
            <a:r>
              <a:rPr lang="en-US" dirty="0"/>
              <a:t>Continuous upgrade infrastructure for these European test beam facilities mandatory to optimize their usefulness and adopt to new requirements</a:t>
            </a:r>
          </a:p>
          <a:p>
            <a:r>
              <a:rPr lang="en-US" dirty="0"/>
              <a:t>Allows also to strengthen the complementarity and focused use of the facilities. Very important in developing a European structure that includes also smaller labs and universities. </a:t>
            </a:r>
          </a:p>
          <a:p>
            <a:r>
              <a:rPr lang="en-US" dirty="0"/>
              <a:t>This efficient approach is beautifully reflected in the now ‘finished’ database for irradiation facilities that simplifies the selection of the appropriate one.</a:t>
            </a:r>
          </a:p>
          <a:p>
            <a:r>
              <a:rPr lang="en-US" dirty="0"/>
              <a:t>The AIDA contributions are in almost all cases on track, with the exception of the second beam line at INFN (moved into extension period) and the DESY beam telescope. </a:t>
            </a:r>
          </a:p>
          <a:p>
            <a:r>
              <a:rPr lang="en-US" dirty="0"/>
              <a:t>But: improvement of infrastructure is a continuous task! In view of the extension, it would be excellent if the good contact between users and providers could be continued in the AIDA framework. This would allow to further optimize facilities in a European context.  </a:t>
            </a:r>
          </a:p>
          <a:p>
            <a:pPr marL="0" indent="0">
              <a:buNone/>
            </a:pPr>
            <a:r>
              <a:rPr lang="en-US" dirty="0"/>
              <a:t>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7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34</a:t>
            </a:fld>
            <a:endParaRPr lang="en-GB"/>
          </a:p>
        </p:txBody>
      </p:sp>
      <p:sp>
        <p:nvSpPr>
          <p:cNvPr id="6" name="Title 5"/>
          <p:cNvSpPr>
            <a:spLocks noGrp="1"/>
          </p:cNvSpPr>
          <p:nvPr>
            <p:ph type="title"/>
          </p:nvPr>
        </p:nvSpPr>
        <p:spPr/>
        <p:txBody>
          <a:bodyPr>
            <a:normAutofit/>
          </a:bodyPr>
          <a:lstStyle/>
          <a:p>
            <a:r>
              <a:rPr lang="en-US" dirty="0"/>
              <a:t>WP15: Observations</a:t>
            </a:r>
          </a:p>
        </p:txBody>
      </p:sp>
    </p:spTree>
    <p:extLst>
      <p:ext uri="{BB962C8B-B14F-4D97-AF65-F5344CB8AC3E}">
        <p14:creationId xmlns:p14="http://schemas.microsoft.com/office/powerpoint/2010/main" val="3010540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173262"/>
          </a:xfrm>
        </p:spPr>
        <p:txBody>
          <a:bodyPr>
            <a:normAutofit fontScale="92500" lnSpcReduction="20000"/>
          </a:bodyPr>
          <a:lstStyle/>
          <a:p>
            <a:r>
              <a:rPr lang="en-GB" dirty="0"/>
              <a:t>AIDA-2020 is has had a great year with tremendous progress in all areas; highly successful program.  </a:t>
            </a:r>
          </a:p>
          <a:p>
            <a:r>
              <a:rPr lang="en-GB" dirty="0"/>
              <a:t>The impact of AIDA-2020 to date has been significant; with the extension the impact can even be more powerful. </a:t>
            </a:r>
          </a:p>
          <a:p>
            <a:r>
              <a:rPr lang="en-GB" dirty="0"/>
              <a:t>A lot of exciting work ahead; at the same time, there will be significant pressures on various work packages to deliver. </a:t>
            </a:r>
          </a:p>
          <a:p>
            <a:r>
              <a:rPr lang="en-GB" dirty="0"/>
              <a:t>It is excellent to see the collaboration between the (upgrades of) experiments and AIDA-2020, where the activities of each other are nicely leveraged</a:t>
            </a:r>
          </a:p>
          <a:p>
            <a:endParaRPr lang="en-GB" dirty="0"/>
          </a:p>
          <a:p>
            <a:r>
              <a:rPr lang="en-GB" dirty="0"/>
              <a:t>The coming year will be an important year for AIDA-2020 to ensure maximum impact of the current program and start shaping its successor program. The future program will be of very different nature. The committee urges the team to continue to forcefully engage immediately. </a:t>
            </a:r>
          </a:p>
          <a:p>
            <a:endParaRPr lang="en-GB" dirty="0"/>
          </a:p>
          <a:p>
            <a:r>
              <a:rPr lang="en-GB" b="1" dirty="0">
                <a:solidFill>
                  <a:srgbClr val="008000"/>
                </a:solidFill>
              </a:rPr>
              <a:t>We’d like to thank the organizers for the great program and hospitality </a:t>
            </a:r>
            <a:br>
              <a:rPr lang="en-GB" b="1" dirty="0">
                <a:solidFill>
                  <a:srgbClr val="008000"/>
                </a:solidFill>
              </a:rPr>
            </a:br>
            <a:r>
              <a:rPr lang="en-GB" b="1" dirty="0">
                <a:solidFill>
                  <a:srgbClr val="008000"/>
                </a:solidFill>
              </a:rPr>
              <a:t>and all participants for the presentations and discussions. </a:t>
            </a:r>
          </a:p>
          <a:p>
            <a:endParaRPr lang="en-GB" dirty="0">
              <a:solidFill>
                <a:srgbClr val="008000"/>
              </a:solidFill>
            </a:endParaRPr>
          </a:p>
          <a:p>
            <a:r>
              <a:rPr lang="en-GB" sz="2600" b="1" dirty="0">
                <a:solidFill>
                  <a:srgbClr val="FF0000"/>
                </a:solidFill>
              </a:rPr>
              <a:t>Good luck!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35</a:t>
            </a:fld>
            <a:endParaRPr lang="en-GB"/>
          </a:p>
        </p:txBody>
      </p:sp>
      <p:sp>
        <p:nvSpPr>
          <p:cNvPr id="6" name="Title 5"/>
          <p:cNvSpPr>
            <a:spLocks noGrp="1"/>
          </p:cNvSpPr>
          <p:nvPr>
            <p:ph type="title"/>
          </p:nvPr>
        </p:nvSpPr>
        <p:spPr/>
        <p:txBody>
          <a:bodyPr/>
          <a:lstStyle/>
          <a:p>
            <a:r>
              <a:rPr lang="en-GB" dirty="0"/>
              <a:t>Conclusions</a:t>
            </a:r>
          </a:p>
        </p:txBody>
      </p:sp>
    </p:spTree>
    <p:extLst>
      <p:ext uri="{BB962C8B-B14F-4D97-AF65-F5344CB8AC3E}">
        <p14:creationId xmlns:p14="http://schemas.microsoft.com/office/powerpoint/2010/main" val="6015828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98F7CD-D925-AB41-8C8B-CD609680FFBA}"/>
              </a:ext>
            </a:extLst>
          </p:cNvPr>
          <p:cNvSpPr>
            <a:spLocks noGrp="1"/>
          </p:cNvSpPr>
          <p:nvPr>
            <p:ph idx="1"/>
          </p:nvPr>
        </p:nvSpPr>
        <p:spPr/>
        <p:txBody>
          <a:bodyPr/>
          <a:lstStyle/>
          <a:p>
            <a:r>
              <a:rPr lang="en-US" dirty="0"/>
              <a:t>Backup</a:t>
            </a:r>
          </a:p>
          <a:p>
            <a:endParaRPr lang="en-US" dirty="0"/>
          </a:p>
        </p:txBody>
      </p:sp>
      <p:sp>
        <p:nvSpPr>
          <p:cNvPr id="3" name="Footer Placeholder 2">
            <a:extLst>
              <a:ext uri="{FF2B5EF4-FFF2-40B4-BE49-F238E27FC236}">
                <a16:creationId xmlns:a16="http://schemas.microsoft.com/office/drawing/2014/main" id="{8565898B-011B-C141-9568-4623855A0822}"/>
              </a:ext>
            </a:extLst>
          </p:cNvPr>
          <p:cNvSpPr>
            <a:spLocks noGrp="1"/>
          </p:cNvSpPr>
          <p:nvPr>
            <p:ph type="ftr" sz="quarter" idx="11"/>
          </p:nvPr>
        </p:nvSpPr>
        <p:spPr/>
        <p:txBody>
          <a:bodyPr/>
          <a:lstStyle/>
          <a:p>
            <a:r>
              <a:rPr lang="en-GB"/>
              <a:t>Science Advisory Board</a:t>
            </a:r>
            <a:endParaRPr lang="en-GB" dirty="0"/>
          </a:p>
        </p:txBody>
      </p:sp>
      <p:sp>
        <p:nvSpPr>
          <p:cNvPr id="4" name="Date Placeholder 3">
            <a:extLst>
              <a:ext uri="{FF2B5EF4-FFF2-40B4-BE49-F238E27FC236}">
                <a16:creationId xmlns:a16="http://schemas.microsoft.com/office/drawing/2014/main" id="{A29C866F-CADB-BE48-8536-5C1FA83C3250}"/>
              </a:ext>
            </a:extLst>
          </p:cNvPr>
          <p:cNvSpPr>
            <a:spLocks noGrp="1"/>
          </p:cNvSpPr>
          <p:nvPr>
            <p:ph type="dt" sz="half" idx="10"/>
          </p:nvPr>
        </p:nvSpPr>
        <p:spPr/>
        <p:txBody>
          <a:bodyPr/>
          <a:lstStyle/>
          <a:p>
            <a:r>
              <a:rPr lang="en-US"/>
              <a:t>27 April, 2018</a:t>
            </a:r>
            <a:endParaRPr lang="en-GB" dirty="0"/>
          </a:p>
        </p:txBody>
      </p:sp>
      <p:sp>
        <p:nvSpPr>
          <p:cNvPr id="5" name="Slide Number Placeholder 4">
            <a:extLst>
              <a:ext uri="{FF2B5EF4-FFF2-40B4-BE49-F238E27FC236}">
                <a16:creationId xmlns:a16="http://schemas.microsoft.com/office/drawing/2014/main" id="{2B5571A6-BB53-E442-B183-454FA4563289}"/>
              </a:ext>
            </a:extLst>
          </p:cNvPr>
          <p:cNvSpPr>
            <a:spLocks noGrp="1"/>
          </p:cNvSpPr>
          <p:nvPr>
            <p:ph type="sldNum" sz="quarter" idx="12"/>
          </p:nvPr>
        </p:nvSpPr>
        <p:spPr/>
        <p:txBody>
          <a:bodyPr/>
          <a:lstStyle/>
          <a:p>
            <a:fld id="{FC4456CD-832E-41F2-9893-C7650CCC5376}" type="slidenum">
              <a:rPr lang="en-GB" smtClean="0"/>
              <a:t>36</a:t>
            </a:fld>
            <a:endParaRPr lang="en-GB"/>
          </a:p>
        </p:txBody>
      </p:sp>
      <p:sp>
        <p:nvSpPr>
          <p:cNvPr id="6" name="Title 5">
            <a:extLst>
              <a:ext uri="{FF2B5EF4-FFF2-40B4-BE49-F238E27FC236}">
                <a16:creationId xmlns:a16="http://schemas.microsoft.com/office/drawing/2014/main" id="{0F6903C8-068B-EC41-8588-1721DDE687E1}"/>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1679685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465545"/>
            <a:ext cx="8666018" cy="5249400"/>
          </a:xfrm>
        </p:spPr>
        <p:txBody>
          <a:bodyPr>
            <a:normAutofit fontScale="92500"/>
          </a:bodyPr>
          <a:lstStyle/>
          <a:p>
            <a:r>
              <a:rPr lang="en-US" dirty="0">
                <a:solidFill>
                  <a:schemeClr val="tx1"/>
                </a:solidFill>
              </a:rPr>
              <a:t>WP2: </a:t>
            </a:r>
            <a:r>
              <a:rPr lang="en-US" dirty="0" err="1"/>
              <a:t>Aurélie</a:t>
            </a:r>
            <a:r>
              <a:rPr lang="en-US" dirty="0"/>
              <a:t> </a:t>
            </a:r>
            <a:r>
              <a:rPr lang="en-US" dirty="0" err="1"/>
              <a:t>Pezous</a:t>
            </a:r>
            <a:r>
              <a:rPr lang="en-US" dirty="0"/>
              <a:t>					</a:t>
            </a:r>
            <a:r>
              <a:rPr lang="en-US" dirty="0" err="1"/>
              <a:t>Aurélie</a:t>
            </a:r>
            <a:r>
              <a:rPr lang="en-US" dirty="0"/>
              <a:t> </a:t>
            </a:r>
            <a:r>
              <a:rPr lang="en-US" dirty="0" err="1"/>
              <a:t>Pezous</a:t>
            </a:r>
            <a:r>
              <a:rPr lang="en-US" dirty="0"/>
              <a:t>  </a:t>
            </a:r>
            <a:endParaRPr lang="en-US" dirty="0">
              <a:solidFill>
                <a:schemeClr val="tx1"/>
              </a:solidFill>
            </a:endParaRPr>
          </a:p>
          <a:p>
            <a:r>
              <a:rPr lang="en-US" dirty="0">
                <a:solidFill>
                  <a:schemeClr val="tx1"/>
                </a:solidFill>
              </a:rPr>
              <a:t>WP3: </a:t>
            </a:r>
            <a:r>
              <a:rPr lang="en-US" dirty="0" err="1">
                <a:solidFill>
                  <a:schemeClr val="tx1"/>
                </a:solidFill>
              </a:rPr>
              <a:t>Witold</a:t>
            </a:r>
            <a:r>
              <a:rPr lang="en-US" dirty="0">
                <a:solidFill>
                  <a:schemeClr val="tx1"/>
                </a:solidFill>
              </a:rPr>
              <a:t> </a:t>
            </a:r>
            <a:r>
              <a:rPr lang="en-US" dirty="0" err="1">
                <a:solidFill>
                  <a:schemeClr val="tx1"/>
                </a:solidFill>
              </a:rPr>
              <a:t>Pokorski</a:t>
            </a:r>
            <a:r>
              <a:rPr lang="en-US" dirty="0">
                <a:solidFill>
                  <a:schemeClr val="tx1"/>
                </a:solidFill>
              </a:rPr>
              <a:t>, Frank </a:t>
            </a:r>
            <a:r>
              <a:rPr lang="en-US" dirty="0" err="1">
                <a:solidFill>
                  <a:schemeClr val="tx1"/>
                </a:solidFill>
              </a:rPr>
              <a:t>Gäde</a:t>
            </a:r>
            <a:r>
              <a:rPr lang="en-US" dirty="0">
                <a:solidFill>
                  <a:schemeClr val="tx1"/>
                </a:solidFill>
              </a:rPr>
              <a:t> 			</a:t>
            </a:r>
            <a:r>
              <a:rPr lang="en-US" dirty="0" err="1">
                <a:solidFill>
                  <a:schemeClr val="tx1"/>
                </a:solidFill>
              </a:rPr>
              <a:t>Witold</a:t>
            </a:r>
            <a:r>
              <a:rPr lang="en-US" dirty="0">
                <a:solidFill>
                  <a:schemeClr val="tx1"/>
                </a:solidFill>
              </a:rPr>
              <a:t> </a:t>
            </a:r>
            <a:r>
              <a:rPr lang="en-US" dirty="0" err="1">
                <a:solidFill>
                  <a:schemeClr val="tx1"/>
                </a:solidFill>
              </a:rPr>
              <a:t>Pokorski</a:t>
            </a:r>
            <a:endParaRPr lang="en-US" dirty="0">
              <a:solidFill>
                <a:schemeClr val="tx1"/>
              </a:solidFill>
            </a:endParaRPr>
          </a:p>
          <a:p>
            <a:r>
              <a:rPr lang="en-US" dirty="0">
                <a:solidFill>
                  <a:schemeClr val="tx1"/>
                </a:solidFill>
              </a:rPr>
              <a:t>WP4: Christophe de la </a:t>
            </a:r>
            <a:r>
              <a:rPr lang="en-US" dirty="0" err="1">
                <a:solidFill>
                  <a:schemeClr val="tx1"/>
                </a:solidFill>
              </a:rPr>
              <a:t>Taille</a:t>
            </a:r>
            <a:r>
              <a:rPr lang="en-US" dirty="0">
                <a:solidFill>
                  <a:schemeClr val="tx1"/>
                </a:solidFill>
              </a:rPr>
              <a:t>, Valerio Re		 	Christophe de la </a:t>
            </a:r>
            <a:r>
              <a:rPr lang="en-US" dirty="0" err="1">
                <a:solidFill>
                  <a:schemeClr val="tx1"/>
                </a:solidFill>
              </a:rPr>
              <a:t>Taille</a:t>
            </a:r>
            <a:endParaRPr lang="en-US" dirty="0">
              <a:solidFill>
                <a:schemeClr val="tx1"/>
              </a:solidFill>
            </a:endParaRPr>
          </a:p>
          <a:p>
            <a:r>
              <a:rPr lang="en-US" dirty="0">
                <a:solidFill>
                  <a:schemeClr val="tx1"/>
                </a:solidFill>
              </a:rPr>
              <a:t>WP5: Matthew Wing, David </a:t>
            </a:r>
            <a:r>
              <a:rPr lang="en-US" dirty="0" err="1">
                <a:solidFill>
                  <a:schemeClr val="tx1"/>
                </a:solidFill>
              </a:rPr>
              <a:t>Cussans</a:t>
            </a:r>
            <a:r>
              <a:rPr lang="en-US" dirty="0">
                <a:solidFill>
                  <a:schemeClr val="tx1"/>
                </a:solidFill>
              </a:rPr>
              <a:t>			Matthew Wing</a:t>
            </a:r>
          </a:p>
          <a:p>
            <a:r>
              <a:rPr lang="en-US" dirty="0">
                <a:solidFill>
                  <a:schemeClr val="tx1"/>
                </a:solidFill>
              </a:rPr>
              <a:t>WP6: </a:t>
            </a:r>
            <a:r>
              <a:rPr lang="en-US" dirty="0"/>
              <a:t>Paul </a:t>
            </a:r>
            <a:r>
              <a:rPr lang="en-US" dirty="0" err="1"/>
              <a:t>Dervan</a:t>
            </a:r>
            <a:r>
              <a:rPr lang="en-US" dirty="0"/>
              <a:t>, Sebastian Grinstein		 	Ivan </a:t>
            </a:r>
            <a:r>
              <a:rPr lang="en-US" dirty="0" err="1"/>
              <a:t>Peric</a:t>
            </a:r>
            <a:endParaRPr lang="en-US" dirty="0">
              <a:solidFill>
                <a:schemeClr val="tx1"/>
              </a:solidFill>
            </a:endParaRPr>
          </a:p>
          <a:p>
            <a:r>
              <a:rPr lang="en-US" dirty="0">
                <a:solidFill>
                  <a:schemeClr val="tx1"/>
                </a:solidFill>
              </a:rPr>
              <a:t>WP7: Anna </a:t>
            </a:r>
            <a:r>
              <a:rPr lang="en-US" dirty="0" err="1">
                <a:solidFill>
                  <a:schemeClr val="tx1"/>
                </a:solidFill>
              </a:rPr>
              <a:t>Macchiolo</a:t>
            </a:r>
            <a:r>
              <a:rPr lang="en-US" dirty="0">
                <a:solidFill>
                  <a:schemeClr val="tx1"/>
                </a:solidFill>
              </a:rPr>
              <a:t>, Ivan Vila			</a:t>
            </a:r>
            <a:r>
              <a:rPr lang="en-US" dirty="0"/>
              <a:t> 	</a:t>
            </a:r>
            <a:r>
              <a:rPr lang="en-US" dirty="0" err="1"/>
              <a:t>Cinzia</a:t>
            </a:r>
            <a:r>
              <a:rPr lang="en-US" dirty="0"/>
              <a:t> da Via </a:t>
            </a:r>
            <a:r>
              <a:rPr lang="en-US" dirty="0">
                <a:solidFill>
                  <a:schemeClr val="tx1"/>
                </a:solidFill>
              </a:rPr>
              <a:t>	</a:t>
            </a:r>
          </a:p>
          <a:p>
            <a:r>
              <a:rPr lang="en-US" dirty="0">
                <a:solidFill>
                  <a:schemeClr val="tx1"/>
                </a:solidFill>
              </a:rPr>
              <a:t>WP8: Dario </a:t>
            </a:r>
            <a:r>
              <a:rPr lang="en-US" dirty="0" err="1">
                <a:solidFill>
                  <a:schemeClr val="tx1"/>
                </a:solidFill>
              </a:rPr>
              <a:t>Autiero</a:t>
            </a:r>
            <a:r>
              <a:rPr lang="en-US" dirty="0">
                <a:solidFill>
                  <a:schemeClr val="tx1"/>
                </a:solidFill>
              </a:rPr>
              <a:t>, Sebastien Murphy		</a:t>
            </a:r>
            <a:r>
              <a:rPr lang="en-US" dirty="0"/>
              <a:t> 	Christian </a:t>
            </a:r>
            <a:r>
              <a:rPr lang="en-US" dirty="0" err="1"/>
              <a:t>Regenfus</a:t>
            </a:r>
            <a:endParaRPr lang="en-US" dirty="0">
              <a:solidFill>
                <a:schemeClr val="tx1"/>
              </a:solidFill>
            </a:endParaRPr>
          </a:p>
          <a:p>
            <a:r>
              <a:rPr lang="en-US" dirty="0">
                <a:solidFill>
                  <a:schemeClr val="tx1"/>
                </a:solidFill>
              </a:rPr>
              <a:t>WP9: Paolo Petagna, Georg </a:t>
            </a:r>
            <a:r>
              <a:rPr lang="en-US" dirty="0" err="1">
                <a:solidFill>
                  <a:schemeClr val="tx1"/>
                </a:solidFill>
              </a:rPr>
              <a:t>Viehhauser</a:t>
            </a:r>
            <a:r>
              <a:rPr lang="en-US" dirty="0">
                <a:solidFill>
                  <a:schemeClr val="tx1"/>
                </a:solidFill>
              </a:rPr>
              <a:t> 		</a:t>
            </a:r>
            <a:r>
              <a:rPr lang="en-US" dirty="0"/>
              <a:t> 	Alessandro </a:t>
            </a:r>
            <a:r>
              <a:rPr lang="en-US" dirty="0" err="1"/>
              <a:t>Mapelli</a:t>
            </a:r>
            <a:r>
              <a:rPr lang="en-US" dirty="0"/>
              <a:t> </a:t>
            </a:r>
            <a:endParaRPr lang="en-US" dirty="0">
              <a:solidFill>
                <a:schemeClr val="tx1"/>
              </a:solidFill>
            </a:endParaRPr>
          </a:p>
          <a:p>
            <a:r>
              <a:rPr lang="en-US" dirty="0">
                <a:solidFill>
                  <a:schemeClr val="tx1"/>
                </a:solidFill>
              </a:rPr>
              <a:t>WP10: </a:t>
            </a:r>
            <a:r>
              <a:rPr lang="en-US" dirty="0" err="1">
                <a:solidFill>
                  <a:schemeClr val="tx1"/>
                </a:solidFill>
              </a:rPr>
              <a:t>Henric</a:t>
            </a:r>
            <a:r>
              <a:rPr lang="en-US" dirty="0">
                <a:solidFill>
                  <a:schemeClr val="tx1"/>
                </a:solidFill>
              </a:rPr>
              <a:t> Wilkens, Natalia </a:t>
            </a:r>
            <a:r>
              <a:rPr lang="en-US" dirty="0" err="1">
                <a:solidFill>
                  <a:schemeClr val="tx1"/>
                </a:solidFill>
              </a:rPr>
              <a:t>Potylitsina-Kube</a:t>
            </a:r>
            <a:endParaRPr lang="en-US" dirty="0">
              <a:solidFill>
                <a:schemeClr val="tx1"/>
              </a:solidFill>
            </a:endParaRPr>
          </a:p>
          <a:p>
            <a:r>
              <a:rPr lang="en-US" dirty="0">
                <a:solidFill>
                  <a:schemeClr val="tx1"/>
                </a:solidFill>
              </a:rPr>
              <a:t>WP11: Marko </a:t>
            </a:r>
            <a:r>
              <a:rPr lang="en-US" dirty="0" err="1">
                <a:solidFill>
                  <a:schemeClr val="tx1"/>
                </a:solidFill>
              </a:rPr>
              <a:t>Mikuz</a:t>
            </a:r>
            <a:r>
              <a:rPr lang="en-US" dirty="0">
                <a:solidFill>
                  <a:schemeClr val="tx1"/>
                </a:solidFill>
              </a:rPr>
              <a:t>, Alexander </a:t>
            </a:r>
            <a:r>
              <a:rPr lang="en-US" dirty="0" err="1">
                <a:solidFill>
                  <a:schemeClr val="tx1"/>
                </a:solidFill>
              </a:rPr>
              <a:t>Dierlamm</a:t>
            </a:r>
            <a:r>
              <a:rPr lang="en-US" dirty="0">
                <a:solidFill>
                  <a:schemeClr val="tx1"/>
                </a:solidFill>
              </a:rPr>
              <a:t> </a:t>
            </a:r>
          </a:p>
          <a:p>
            <a:r>
              <a:rPr lang="en-US" dirty="0">
                <a:solidFill>
                  <a:schemeClr val="tx1"/>
                </a:solidFill>
              </a:rPr>
              <a:t>WP12: </a:t>
            </a:r>
            <a:r>
              <a:rPr lang="en-US" dirty="0" err="1">
                <a:solidFill>
                  <a:schemeClr val="tx1"/>
                </a:solidFill>
              </a:rPr>
              <a:t>Stjepko</a:t>
            </a:r>
            <a:r>
              <a:rPr lang="en-US" dirty="0">
                <a:solidFill>
                  <a:schemeClr val="tx1"/>
                </a:solidFill>
              </a:rPr>
              <a:t> </a:t>
            </a:r>
            <a:r>
              <a:rPr lang="en-US" dirty="0" err="1">
                <a:solidFill>
                  <a:schemeClr val="tx1"/>
                </a:solidFill>
              </a:rPr>
              <a:t>Fazinic</a:t>
            </a:r>
            <a:r>
              <a:rPr lang="en-US" dirty="0">
                <a:solidFill>
                  <a:schemeClr val="tx1"/>
                </a:solidFill>
              </a:rPr>
              <a:t>, Fernando </a:t>
            </a:r>
            <a:r>
              <a:rPr lang="en-US" dirty="0" err="1">
                <a:solidFill>
                  <a:schemeClr val="tx1"/>
                </a:solidFill>
              </a:rPr>
              <a:t>Arteche</a:t>
            </a:r>
            <a:endParaRPr lang="en-US" dirty="0">
              <a:solidFill>
                <a:schemeClr val="tx1"/>
              </a:solidFill>
            </a:endParaRPr>
          </a:p>
          <a:p>
            <a:r>
              <a:rPr lang="en-US" dirty="0">
                <a:solidFill>
                  <a:schemeClr val="tx1"/>
                </a:solidFill>
              </a:rPr>
              <a:t>WP13: Silvia </a:t>
            </a:r>
            <a:r>
              <a:rPr lang="en-US" dirty="0" err="1">
                <a:solidFill>
                  <a:schemeClr val="tx1"/>
                </a:solidFill>
              </a:rPr>
              <a:t>Dalla</a:t>
            </a:r>
            <a:r>
              <a:rPr lang="en-US" dirty="0">
                <a:solidFill>
                  <a:schemeClr val="tx1"/>
                </a:solidFill>
              </a:rPr>
              <a:t> Torre, Imad </a:t>
            </a:r>
            <a:r>
              <a:rPr lang="en-US" dirty="0" err="1">
                <a:solidFill>
                  <a:schemeClr val="tx1"/>
                </a:solidFill>
              </a:rPr>
              <a:t>Laktineh</a:t>
            </a:r>
            <a:r>
              <a:rPr lang="en-US" dirty="0">
                <a:solidFill>
                  <a:schemeClr val="tx1"/>
                </a:solidFill>
              </a:rPr>
              <a:t>		</a:t>
            </a:r>
            <a:r>
              <a:rPr lang="en-US" dirty="0"/>
              <a:t> 	Silvia </a:t>
            </a:r>
            <a:r>
              <a:rPr lang="en-US" dirty="0" err="1"/>
              <a:t>Dalla</a:t>
            </a:r>
            <a:r>
              <a:rPr lang="en-US" dirty="0"/>
              <a:t> Torre</a:t>
            </a:r>
            <a:endParaRPr lang="en-US" dirty="0">
              <a:solidFill>
                <a:schemeClr val="tx1"/>
              </a:solidFill>
            </a:endParaRPr>
          </a:p>
          <a:p>
            <a:r>
              <a:rPr lang="en-US" dirty="0">
                <a:solidFill>
                  <a:schemeClr val="tx1"/>
                </a:solidFill>
              </a:rPr>
              <a:t>WP14: Roman </a:t>
            </a:r>
            <a:r>
              <a:rPr lang="en-US" dirty="0" err="1">
                <a:solidFill>
                  <a:schemeClr val="tx1"/>
                </a:solidFill>
              </a:rPr>
              <a:t>Pöschl</a:t>
            </a:r>
            <a:r>
              <a:rPr lang="en-US" dirty="0">
                <a:solidFill>
                  <a:schemeClr val="tx1"/>
                </a:solidFill>
              </a:rPr>
              <a:t>, Frank Simon			</a:t>
            </a:r>
            <a:r>
              <a:rPr lang="en-US" dirty="0" err="1"/>
              <a:t>Etiennette</a:t>
            </a:r>
            <a:r>
              <a:rPr lang="en-US" dirty="0"/>
              <a:t> </a:t>
            </a:r>
            <a:r>
              <a:rPr lang="en-US" dirty="0" err="1"/>
              <a:t>Auffray</a:t>
            </a:r>
            <a:r>
              <a:rPr lang="en-US" dirty="0"/>
              <a:t> </a:t>
            </a:r>
            <a:r>
              <a:rPr lang="en-US" dirty="0" err="1"/>
              <a:t>Hillemanns</a:t>
            </a:r>
            <a:endParaRPr lang="en-US" dirty="0">
              <a:solidFill>
                <a:schemeClr val="tx1"/>
              </a:solidFill>
            </a:endParaRPr>
          </a:p>
          <a:p>
            <a:r>
              <a:rPr lang="en-US" dirty="0">
                <a:solidFill>
                  <a:schemeClr val="tx1"/>
                </a:solidFill>
              </a:rPr>
              <a:t>WP15: Federico </a:t>
            </a:r>
            <a:r>
              <a:rPr lang="en-US" dirty="0" err="1">
                <a:solidFill>
                  <a:schemeClr val="tx1"/>
                </a:solidFill>
              </a:rPr>
              <a:t>Ravotti</a:t>
            </a:r>
            <a:r>
              <a:rPr lang="en-US" dirty="0">
                <a:solidFill>
                  <a:schemeClr val="tx1"/>
                </a:solidFill>
              </a:rPr>
              <a:t>, Marcel </a:t>
            </a:r>
            <a:r>
              <a:rPr lang="en-US" dirty="0" err="1">
                <a:solidFill>
                  <a:schemeClr val="tx1"/>
                </a:solidFill>
              </a:rPr>
              <a:t>Stanitzki</a:t>
            </a:r>
            <a:r>
              <a:rPr lang="en-US" dirty="0">
                <a:solidFill>
                  <a:schemeClr val="tx1"/>
                </a:solidFill>
              </a:rPr>
              <a:t> 		</a:t>
            </a:r>
            <a:r>
              <a:rPr lang="en-US" dirty="0" err="1"/>
              <a:t>Juozas</a:t>
            </a:r>
            <a:r>
              <a:rPr lang="en-US" dirty="0"/>
              <a:t> Vaitkus</a:t>
            </a:r>
            <a:endParaRPr lang="en-US" dirty="0">
              <a:solidFill>
                <a:schemeClr val="tx1"/>
              </a:solidFill>
            </a:endParaRP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37</a:t>
            </a:fld>
            <a:endParaRPr lang="en-GB"/>
          </a:p>
        </p:txBody>
      </p:sp>
      <p:sp>
        <p:nvSpPr>
          <p:cNvPr id="6" name="Title 5"/>
          <p:cNvSpPr>
            <a:spLocks noGrp="1"/>
          </p:cNvSpPr>
          <p:nvPr>
            <p:ph type="title"/>
          </p:nvPr>
        </p:nvSpPr>
        <p:spPr/>
        <p:txBody>
          <a:bodyPr/>
          <a:lstStyle/>
          <a:p>
            <a:r>
              <a:rPr lang="en-US" dirty="0"/>
              <a:t>Work Package Team Leads</a:t>
            </a:r>
          </a:p>
        </p:txBody>
      </p:sp>
      <p:sp>
        <p:nvSpPr>
          <p:cNvPr id="7" name="TextBox 6">
            <a:extLst>
              <a:ext uri="{FF2B5EF4-FFF2-40B4-BE49-F238E27FC236}">
                <a16:creationId xmlns:a16="http://schemas.microsoft.com/office/drawing/2014/main" id="{3D133692-39F4-7D47-A9E8-1CF998931221}"/>
              </a:ext>
            </a:extLst>
          </p:cNvPr>
          <p:cNvSpPr txBox="1"/>
          <p:nvPr/>
        </p:nvSpPr>
        <p:spPr>
          <a:xfrm>
            <a:off x="5699343" y="1139869"/>
            <a:ext cx="2739853" cy="369332"/>
          </a:xfrm>
          <a:prstGeom prst="rect">
            <a:avLst/>
          </a:prstGeom>
          <a:noFill/>
        </p:spPr>
        <p:txBody>
          <a:bodyPr wrap="none" rtlCol="0">
            <a:spAutoFit/>
          </a:bodyPr>
          <a:lstStyle/>
          <a:p>
            <a:r>
              <a:rPr lang="en-US" u="sng" dirty="0">
                <a:solidFill>
                  <a:srgbClr val="000000"/>
                </a:solidFill>
              </a:rPr>
              <a:t>Technology Transfer Officer</a:t>
            </a:r>
          </a:p>
        </p:txBody>
      </p:sp>
    </p:spTree>
    <p:extLst>
      <p:ext uri="{BB962C8B-B14F-4D97-AF65-F5344CB8AC3E}">
        <p14:creationId xmlns:p14="http://schemas.microsoft.com/office/powerpoint/2010/main" val="61174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2DCE2C-9217-0947-A6AC-6193234E8105}"/>
              </a:ext>
            </a:extLst>
          </p:cNvPr>
          <p:cNvSpPr>
            <a:spLocks noGrp="1"/>
          </p:cNvSpPr>
          <p:nvPr>
            <p:ph idx="1"/>
          </p:nvPr>
        </p:nvSpPr>
        <p:spPr/>
        <p:txBody>
          <a:bodyPr>
            <a:normAutofit/>
          </a:bodyPr>
          <a:lstStyle/>
          <a:p>
            <a:endParaRPr lang="en-US" sz="2400" b="1" dirty="0"/>
          </a:p>
          <a:p>
            <a:r>
              <a:rPr lang="en-US" sz="2400" b="1" dirty="0"/>
              <a:t>Many fascinating talks, but perhaps a most intriguing hidden message? </a:t>
            </a:r>
          </a:p>
        </p:txBody>
      </p:sp>
      <p:sp>
        <p:nvSpPr>
          <p:cNvPr id="3" name="Footer Placeholder 2">
            <a:extLst>
              <a:ext uri="{FF2B5EF4-FFF2-40B4-BE49-F238E27FC236}">
                <a16:creationId xmlns:a16="http://schemas.microsoft.com/office/drawing/2014/main" id="{A21447BC-8A6A-A049-B39C-796AFBE7CD7D}"/>
              </a:ext>
            </a:extLst>
          </p:cNvPr>
          <p:cNvSpPr>
            <a:spLocks noGrp="1"/>
          </p:cNvSpPr>
          <p:nvPr>
            <p:ph type="ftr" sz="quarter" idx="11"/>
          </p:nvPr>
        </p:nvSpPr>
        <p:spPr/>
        <p:txBody>
          <a:bodyPr/>
          <a:lstStyle/>
          <a:p>
            <a:r>
              <a:rPr lang="en-GB"/>
              <a:t>Science Advisory Board</a:t>
            </a:r>
            <a:endParaRPr lang="en-GB" dirty="0"/>
          </a:p>
        </p:txBody>
      </p:sp>
      <p:sp>
        <p:nvSpPr>
          <p:cNvPr id="4" name="Date Placeholder 3">
            <a:extLst>
              <a:ext uri="{FF2B5EF4-FFF2-40B4-BE49-F238E27FC236}">
                <a16:creationId xmlns:a16="http://schemas.microsoft.com/office/drawing/2014/main" id="{D05FD6D1-00D4-A943-99EC-DEB234AF14F0}"/>
              </a:ext>
            </a:extLst>
          </p:cNvPr>
          <p:cNvSpPr>
            <a:spLocks noGrp="1"/>
          </p:cNvSpPr>
          <p:nvPr>
            <p:ph type="dt" sz="half" idx="10"/>
          </p:nvPr>
        </p:nvSpPr>
        <p:spPr/>
        <p:txBody>
          <a:bodyPr/>
          <a:lstStyle/>
          <a:p>
            <a:r>
              <a:rPr lang="en-US"/>
              <a:t>27 April, 2018</a:t>
            </a:r>
            <a:endParaRPr lang="en-GB" dirty="0"/>
          </a:p>
        </p:txBody>
      </p:sp>
      <p:sp>
        <p:nvSpPr>
          <p:cNvPr id="5" name="Slide Number Placeholder 4">
            <a:extLst>
              <a:ext uri="{FF2B5EF4-FFF2-40B4-BE49-F238E27FC236}">
                <a16:creationId xmlns:a16="http://schemas.microsoft.com/office/drawing/2014/main" id="{8F80BE2B-FCB0-8040-835D-E7395FA6A1B2}"/>
              </a:ext>
            </a:extLst>
          </p:cNvPr>
          <p:cNvSpPr>
            <a:spLocks noGrp="1"/>
          </p:cNvSpPr>
          <p:nvPr>
            <p:ph type="sldNum" sz="quarter" idx="12"/>
          </p:nvPr>
        </p:nvSpPr>
        <p:spPr/>
        <p:txBody>
          <a:bodyPr/>
          <a:lstStyle/>
          <a:p>
            <a:fld id="{FC4456CD-832E-41F2-9893-C7650CCC5376}" type="slidenum">
              <a:rPr lang="en-GB" smtClean="0"/>
              <a:t>4</a:t>
            </a:fld>
            <a:endParaRPr lang="en-GB"/>
          </a:p>
        </p:txBody>
      </p:sp>
      <p:sp>
        <p:nvSpPr>
          <p:cNvPr id="6" name="Title 5">
            <a:extLst>
              <a:ext uri="{FF2B5EF4-FFF2-40B4-BE49-F238E27FC236}">
                <a16:creationId xmlns:a16="http://schemas.microsoft.com/office/drawing/2014/main" id="{5D9CB9E9-4107-F94A-A5F9-8717AB4E1405}"/>
              </a:ext>
            </a:extLst>
          </p:cNvPr>
          <p:cNvSpPr>
            <a:spLocks noGrp="1"/>
          </p:cNvSpPr>
          <p:nvPr>
            <p:ph type="title"/>
          </p:nvPr>
        </p:nvSpPr>
        <p:spPr/>
        <p:txBody>
          <a:bodyPr/>
          <a:lstStyle/>
          <a:p>
            <a:r>
              <a:rPr lang="en-US" dirty="0"/>
              <a:t>Venue</a:t>
            </a:r>
          </a:p>
        </p:txBody>
      </p:sp>
    </p:spTree>
    <p:extLst>
      <p:ext uri="{BB962C8B-B14F-4D97-AF65-F5344CB8AC3E}">
        <p14:creationId xmlns:p14="http://schemas.microsoft.com/office/powerpoint/2010/main" val="4182204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2F5A2AC-5FA1-A341-87BE-E9B69BCFFA1E}"/>
              </a:ext>
            </a:extLst>
          </p:cNvPr>
          <p:cNvSpPr>
            <a:spLocks noGrp="1"/>
          </p:cNvSpPr>
          <p:nvPr>
            <p:ph type="ftr" sz="quarter" idx="11"/>
          </p:nvPr>
        </p:nvSpPr>
        <p:spPr/>
        <p:txBody>
          <a:bodyPr/>
          <a:lstStyle/>
          <a:p>
            <a:r>
              <a:rPr lang="en-GB"/>
              <a:t>Science Advisory Board</a:t>
            </a:r>
            <a:endParaRPr lang="en-GB" dirty="0"/>
          </a:p>
        </p:txBody>
      </p:sp>
      <p:sp>
        <p:nvSpPr>
          <p:cNvPr id="4" name="Date Placeholder 3">
            <a:extLst>
              <a:ext uri="{FF2B5EF4-FFF2-40B4-BE49-F238E27FC236}">
                <a16:creationId xmlns:a16="http://schemas.microsoft.com/office/drawing/2014/main" id="{8F102EE8-112C-A04D-8647-5265AE070169}"/>
              </a:ext>
            </a:extLst>
          </p:cNvPr>
          <p:cNvSpPr>
            <a:spLocks noGrp="1"/>
          </p:cNvSpPr>
          <p:nvPr>
            <p:ph type="dt" sz="half" idx="10"/>
          </p:nvPr>
        </p:nvSpPr>
        <p:spPr/>
        <p:txBody>
          <a:bodyPr/>
          <a:lstStyle/>
          <a:p>
            <a:r>
              <a:rPr lang="en-US"/>
              <a:t>27 April, 2018</a:t>
            </a:r>
            <a:endParaRPr lang="en-GB" dirty="0"/>
          </a:p>
        </p:txBody>
      </p:sp>
      <p:sp>
        <p:nvSpPr>
          <p:cNvPr id="5" name="Slide Number Placeholder 4">
            <a:extLst>
              <a:ext uri="{FF2B5EF4-FFF2-40B4-BE49-F238E27FC236}">
                <a16:creationId xmlns:a16="http://schemas.microsoft.com/office/drawing/2014/main" id="{9227C2E1-1CEE-2E42-99AF-BAC3F12CB007}"/>
              </a:ext>
            </a:extLst>
          </p:cNvPr>
          <p:cNvSpPr>
            <a:spLocks noGrp="1"/>
          </p:cNvSpPr>
          <p:nvPr>
            <p:ph type="sldNum" sz="quarter" idx="12"/>
          </p:nvPr>
        </p:nvSpPr>
        <p:spPr/>
        <p:txBody>
          <a:bodyPr/>
          <a:lstStyle/>
          <a:p>
            <a:fld id="{FC4456CD-832E-41F2-9893-C7650CCC5376}" type="slidenum">
              <a:rPr lang="en-GB" smtClean="0"/>
              <a:t>5</a:t>
            </a:fld>
            <a:endParaRPr lang="en-GB"/>
          </a:p>
        </p:txBody>
      </p:sp>
      <p:sp>
        <p:nvSpPr>
          <p:cNvPr id="6" name="Title 5">
            <a:extLst>
              <a:ext uri="{FF2B5EF4-FFF2-40B4-BE49-F238E27FC236}">
                <a16:creationId xmlns:a16="http://schemas.microsoft.com/office/drawing/2014/main" id="{C11B9F21-53E0-B247-B104-A2CE77EDF0AE}"/>
              </a:ext>
            </a:extLst>
          </p:cNvPr>
          <p:cNvSpPr>
            <a:spLocks noGrp="1"/>
          </p:cNvSpPr>
          <p:nvPr>
            <p:ph type="title"/>
          </p:nvPr>
        </p:nvSpPr>
        <p:spPr/>
        <p:txBody>
          <a:bodyPr/>
          <a:lstStyle/>
          <a:p>
            <a:r>
              <a:rPr lang="en-US" dirty="0"/>
              <a:t>Venue </a:t>
            </a:r>
          </a:p>
        </p:txBody>
      </p:sp>
      <p:pic>
        <p:nvPicPr>
          <p:cNvPr id="11" name="Picture 10">
            <a:extLst>
              <a:ext uri="{FF2B5EF4-FFF2-40B4-BE49-F238E27FC236}">
                <a16:creationId xmlns:a16="http://schemas.microsoft.com/office/drawing/2014/main" id="{403565E7-7BDA-DB48-AF16-07481473B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0402"/>
            <a:ext cx="9144000" cy="5143500"/>
          </a:xfrm>
          <a:prstGeom prst="rect">
            <a:avLst/>
          </a:prstGeom>
        </p:spPr>
      </p:pic>
    </p:spTree>
    <p:extLst>
      <p:ext uri="{BB962C8B-B14F-4D97-AF65-F5344CB8AC3E}">
        <p14:creationId xmlns:p14="http://schemas.microsoft.com/office/powerpoint/2010/main" val="472242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88465" y="4253028"/>
            <a:ext cx="1728725" cy="1053466"/>
          </a:xfrm>
        </p:spPr>
        <p:txBody>
          <a:bodyPr>
            <a:normAutofit lnSpcReduction="10000"/>
          </a:bodyPr>
          <a:lstStyle/>
          <a:p>
            <a:pPr marL="342891" lvl="1" indent="0">
              <a:buNone/>
            </a:pPr>
            <a:r>
              <a:rPr lang="en-GB" sz="1600" dirty="0">
                <a:solidFill>
                  <a:srgbClr val="008000"/>
                </a:solidFill>
              </a:rPr>
              <a:t>Lead for </a:t>
            </a:r>
          </a:p>
          <a:p>
            <a:pPr lvl="1"/>
            <a:r>
              <a:rPr lang="en-GB" sz="1600" dirty="0"/>
              <a:t>WP1 </a:t>
            </a:r>
          </a:p>
          <a:p>
            <a:pPr lvl="1"/>
            <a:r>
              <a:rPr lang="en-GB" sz="1600" dirty="0"/>
              <a:t>WP2</a:t>
            </a:r>
          </a:p>
          <a:p>
            <a:pPr lvl="1"/>
            <a:r>
              <a:rPr lang="en-GB" sz="1600" dirty="0"/>
              <a:t>WP8</a:t>
            </a:r>
          </a:p>
          <a:p>
            <a:endParaRPr lang="en-US" sz="2000" dirty="0"/>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6</a:t>
            </a:fld>
            <a:endParaRPr lang="en-GB"/>
          </a:p>
        </p:txBody>
      </p:sp>
      <p:sp>
        <p:nvSpPr>
          <p:cNvPr id="6" name="Title 5"/>
          <p:cNvSpPr>
            <a:spLocks noGrp="1"/>
          </p:cNvSpPr>
          <p:nvPr>
            <p:ph type="title"/>
          </p:nvPr>
        </p:nvSpPr>
        <p:spPr/>
        <p:txBody>
          <a:bodyPr/>
          <a:lstStyle/>
          <a:p>
            <a:r>
              <a:rPr lang="en-US" dirty="0"/>
              <a:t>Reminder of the SAB  </a:t>
            </a:r>
          </a:p>
        </p:txBody>
      </p:sp>
      <p:pic>
        <p:nvPicPr>
          <p:cNvPr id="7" name="Picture 6" descr="peter_mätt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953" y="1470699"/>
            <a:ext cx="1411940" cy="1920239"/>
          </a:xfrm>
          <a:prstGeom prst="rect">
            <a:avLst/>
          </a:prstGeom>
        </p:spPr>
      </p:pic>
      <p:pic>
        <p:nvPicPr>
          <p:cNvPr id="8" name="Picture 7" descr="ariella_catta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18" y="1477970"/>
            <a:ext cx="1285597" cy="1912968"/>
          </a:xfrm>
          <a:prstGeom prst="rect">
            <a:avLst/>
          </a:prstGeom>
        </p:spPr>
      </p:pic>
      <p:pic>
        <p:nvPicPr>
          <p:cNvPr id="9" name="Picture 8" descr="jim_strai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6607" y="1470699"/>
            <a:ext cx="1440179" cy="1920239"/>
          </a:xfrm>
          <a:prstGeom prst="rect">
            <a:avLst/>
          </a:prstGeom>
        </p:spPr>
      </p:pic>
      <p:pic>
        <p:nvPicPr>
          <p:cNvPr id="10" name="Picture 9" descr="graeme_stewart.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6014" y="1470699"/>
            <a:ext cx="1404472" cy="1920239"/>
          </a:xfrm>
          <a:prstGeom prst="rect">
            <a:avLst/>
          </a:prstGeom>
        </p:spPr>
      </p:pic>
      <p:pic>
        <p:nvPicPr>
          <p:cNvPr id="11" name="Picture 10" descr="Isabelle.jpg"/>
          <p:cNvPicPr>
            <a:picLocks noChangeAspect="1"/>
          </p:cNvPicPr>
          <p:nvPr/>
        </p:nvPicPr>
        <p:blipFill rotWithShape="1">
          <a:blip r:embed="rId6">
            <a:extLst>
              <a:ext uri="{28A0092B-C50C-407E-A947-70E740481C1C}">
                <a14:useLocalDpi xmlns:a14="http://schemas.microsoft.com/office/drawing/2010/main" val="0"/>
              </a:ext>
            </a:extLst>
          </a:blip>
          <a:srcRect t="-1" r="11305" b="33061"/>
          <a:stretch/>
        </p:blipFill>
        <p:spPr>
          <a:xfrm>
            <a:off x="7532906" y="1470699"/>
            <a:ext cx="1565734" cy="1920239"/>
          </a:xfrm>
          <a:prstGeom prst="rect">
            <a:avLst/>
          </a:prstGeom>
        </p:spPr>
      </p:pic>
      <p:pic>
        <p:nvPicPr>
          <p:cNvPr id="13" name="Picture 12" descr="31167D6-Edit.jpg"/>
          <p:cNvPicPr>
            <a:picLocks noChangeAspect="1"/>
          </p:cNvPicPr>
          <p:nvPr/>
        </p:nvPicPr>
        <p:blipFill rotWithShape="1">
          <a:blip r:embed="rId7" cstate="print">
            <a:extLst>
              <a:ext uri="{28A0092B-C50C-407E-A947-70E740481C1C}">
                <a14:useLocalDpi xmlns:a14="http://schemas.microsoft.com/office/drawing/2010/main" val="0"/>
              </a:ext>
            </a:extLst>
          </a:blip>
          <a:srcRect l="15373" r="14053" b="14869"/>
          <a:stretch/>
        </p:blipFill>
        <p:spPr>
          <a:xfrm>
            <a:off x="1419936" y="1470699"/>
            <a:ext cx="1591896" cy="1920239"/>
          </a:xfrm>
          <a:prstGeom prst="rect">
            <a:avLst/>
          </a:prstGeom>
        </p:spPr>
      </p:pic>
      <p:sp>
        <p:nvSpPr>
          <p:cNvPr id="14" name="TextBox 13"/>
          <p:cNvSpPr txBox="1"/>
          <p:nvPr/>
        </p:nvSpPr>
        <p:spPr>
          <a:xfrm>
            <a:off x="7476886" y="3416720"/>
            <a:ext cx="1717437" cy="584776"/>
          </a:xfrm>
          <a:prstGeom prst="rect">
            <a:avLst/>
          </a:prstGeom>
          <a:noFill/>
        </p:spPr>
        <p:txBody>
          <a:bodyPr wrap="none" rtlCol="0">
            <a:spAutoFit/>
          </a:bodyPr>
          <a:lstStyle/>
          <a:p>
            <a:pPr algn="ctr"/>
            <a:r>
              <a:rPr lang="en-US" sz="1600" dirty="0"/>
              <a:t>Isabelle </a:t>
            </a:r>
            <a:r>
              <a:rPr lang="en-US" sz="1600" dirty="0" err="1"/>
              <a:t>Wingerter</a:t>
            </a:r>
            <a:br>
              <a:rPr lang="en-US" sz="1600" dirty="0"/>
            </a:br>
            <a:r>
              <a:rPr lang="en-US" sz="1600" i="1" dirty="0"/>
              <a:t>Annecy</a:t>
            </a:r>
          </a:p>
        </p:txBody>
      </p:sp>
      <p:sp>
        <p:nvSpPr>
          <p:cNvPr id="15" name="TextBox 14"/>
          <p:cNvSpPr txBox="1"/>
          <p:nvPr/>
        </p:nvSpPr>
        <p:spPr>
          <a:xfrm>
            <a:off x="0" y="3416720"/>
            <a:ext cx="1246154" cy="584776"/>
          </a:xfrm>
          <a:prstGeom prst="rect">
            <a:avLst/>
          </a:prstGeom>
          <a:noFill/>
        </p:spPr>
        <p:txBody>
          <a:bodyPr wrap="none" rtlCol="0">
            <a:spAutoFit/>
          </a:bodyPr>
          <a:lstStyle/>
          <a:p>
            <a:pPr algn="ctr"/>
            <a:r>
              <a:rPr lang="en-US" sz="1600" dirty="0" err="1"/>
              <a:t>Ariella</a:t>
            </a:r>
            <a:r>
              <a:rPr lang="en-US" sz="1600" dirty="0"/>
              <a:t> </a:t>
            </a:r>
            <a:r>
              <a:rPr lang="en-US" sz="1600" dirty="0" err="1"/>
              <a:t>Cattai</a:t>
            </a:r>
            <a:endParaRPr lang="en-US" sz="1600" dirty="0"/>
          </a:p>
          <a:p>
            <a:pPr algn="ctr"/>
            <a:r>
              <a:rPr lang="en-US" sz="1600" i="1" dirty="0"/>
              <a:t>CERN </a:t>
            </a:r>
          </a:p>
        </p:txBody>
      </p:sp>
      <p:sp>
        <p:nvSpPr>
          <p:cNvPr id="16" name="TextBox 15"/>
          <p:cNvSpPr txBox="1"/>
          <p:nvPr/>
        </p:nvSpPr>
        <p:spPr>
          <a:xfrm>
            <a:off x="1368085" y="3416720"/>
            <a:ext cx="1751201" cy="584776"/>
          </a:xfrm>
          <a:prstGeom prst="rect">
            <a:avLst/>
          </a:prstGeom>
          <a:noFill/>
        </p:spPr>
        <p:txBody>
          <a:bodyPr wrap="none" rtlCol="0">
            <a:spAutoFit/>
          </a:bodyPr>
          <a:lstStyle/>
          <a:p>
            <a:pPr algn="ctr"/>
            <a:r>
              <a:rPr lang="en-US" sz="1600" dirty="0"/>
              <a:t>Marcel Demarteau</a:t>
            </a:r>
            <a:br>
              <a:rPr lang="en-US" sz="1600" dirty="0"/>
            </a:br>
            <a:r>
              <a:rPr lang="en-US" sz="1600" i="1" dirty="0"/>
              <a:t>Argonne</a:t>
            </a:r>
          </a:p>
        </p:txBody>
      </p:sp>
      <p:sp>
        <p:nvSpPr>
          <p:cNvPr id="17" name="TextBox 16"/>
          <p:cNvSpPr txBox="1"/>
          <p:nvPr/>
        </p:nvSpPr>
        <p:spPr>
          <a:xfrm>
            <a:off x="3225165" y="3416720"/>
            <a:ext cx="1227419" cy="584776"/>
          </a:xfrm>
          <a:prstGeom prst="rect">
            <a:avLst/>
          </a:prstGeom>
          <a:noFill/>
        </p:spPr>
        <p:txBody>
          <a:bodyPr wrap="none" rtlCol="0">
            <a:spAutoFit/>
          </a:bodyPr>
          <a:lstStyle/>
          <a:p>
            <a:pPr algn="ctr"/>
            <a:r>
              <a:rPr lang="en-US" sz="1600" dirty="0"/>
              <a:t>Peter </a:t>
            </a:r>
            <a:r>
              <a:rPr lang="en-US" sz="1600" dirty="0" err="1"/>
              <a:t>Mättig</a:t>
            </a:r>
            <a:br>
              <a:rPr lang="en-US" sz="1600" dirty="0"/>
            </a:br>
            <a:r>
              <a:rPr lang="en-US" sz="1600" i="1" dirty="0"/>
              <a:t>Wuppertal </a:t>
            </a:r>
          </a:p>
        </p:txBody>
      </p:sp>
      <p:sp>
        <p:nvSpPr>
          <p:cNvPr id="18" name="TextBox 17"/>
          <p:cNvSpPr txBox="1"/>
          <p:nvPr/>
        </p:nvSpPr>
        <p:spPr>
          <a:xfrm>
            <a:off x="6305655" y="3416720"/>
            <a:ext cx="966067" cy="584776"/>
          </a:xfrm>
          <a:prstGeom prst="rect">
            <a:avLst/>
          </a:prstGeom>
          <a:noFill/>
        </p:spPr>
        <p:txBody>
          <a:bodyPr wrap="none" rtlCol="0">
            <a:spAutoFit/>
          </a:bodyPr>
          <a:lstStyle/>
          <a:p>
            <a:pPr algn="ctr"/>
            <a:r>
              <a:rPr lang="en-US" sz="1600" dirty="0"/>
              <a:t>Jim Strait</a:t>
            </a:r>
            <a:br>
              <a:rPr lang="en-US" sz="1600" dirty="0"/>
            </a:br>
            <a:r>
              <a:rPr lang="en-US" sz="1600" i="1" dirty="0" err="1"/>
              <a:t>Fermilab</a:t>
            </a:r>
            <a:endParaRPr lang="en-US" sz="1600" i="1" dirty="0"/>
          </a:p>
        </p:txBody>
      </p:sp>
      <p:sp>
        <p:nvSpPr>
          <p:cNvPr id="19" name="TextBox 18"/>
          <p:cNvSpPr txBox="1"/>
          <p:nvPr/>
        </p:nvSpPr>
        <p:spPr>
          <a:xfrm>
            <a:off x="4569086" y="3416720"/>
            <a:ext cx="1548721" cy="584776"/>
          </a:xfrm>
          <a:prstGeom prst="rect">
            <a:avLst/>
          </a:prstGeom>
          <a:noFill/>
        </p:spPr>
        <p:txBody>
          <a:bodyPr wrap="none" rtlCol="0">
            <a:spAutoFit/>
          </a:bodyPr>
          <a:lstStyle/>
          <a:p>
            <a:pPr algn="ctr"/>
            <a:r>
              <a:rPr lang="en-US" sz="1600" dirty="0" err="1"/>
              <a:t>Greame</a:t>
            </a:r>
            <a:r>
              <a:rPr lang="en-US" sz="1600" dirty="0"/>
              <a:t> Stewart</a:t>
            </a:r>
            <a:br>
              <a:rPr lang="en-US" sz="1600" dirty="0"/>
            </a:br>
            <a:r>
              <a:rPr lang="en-US" sz="1600" i="1" dirty="0"/>
              <a:t>CERN</a:t>
            </a:r>
          </a:p>
        </p:txBody>
      </p:sp>
      <p:sp>
        <p:nvSpPr>
          <p:cNvPr id="28" name="Content Placeholder 1"/>
          <p:cNvSpPr txBox="1">
            <a:spLocks/>
          </p:cNvSpPr>
          <p:nvPr/>
        </p:nvSpPr>
        <p:spPr>
          <a:xfrm>
            <a:off x="4607875" y="4253028"/>
            <a:ext cx="1728725" cy="1053466"/>
          </a:xfrm>
          <a:prstGeom prst="rect">
            <a:avLst/>
          </a:prstGeom>
        </p:spPr>
        <p:txBody>
          <a:bodyPr vert="horz" lIns="91440" tIns="45720" rIns="91440" bIns="45720" rtlCol="0">
            <a:normAutofit lnSpcReduction="10000"/>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WP3 </a:t>
            </a:r>
          </a:p>
          <a:p>
            <a:pPr lvl="1"/>
            <a:r>
              <a:rPr lang="en-GB" sz="1600" dirty="0"/>
              <a:t>WP2</a:t>
            </a:r>
          </a:p>
          <a:p>
            <a:pPr lvl="1"/>
            <a:r>
              <a:rPr lang="en-GB" sz="1600" dirty="0"/>
              <a:t>WP5</a:t>
            </a:r>
          </a:p>
          <a:p>
            <a:endParaRPr lang="en-US" sz="2000" dirty="0"/>
          </a:p>
        </p:txBody>
      </p:sp>
      <p:sp>
        <p:nvSpPr>
          <p:cNvPr id="29" name="Content Placeholder 1"/>
          <p:cNvSpPr txBox="1">
            <a:spLocks/>
          </p:cNvSpPr>
          <p:nvPr/>
        </p:nvSpPr>
        <p:spPr>
          <a:xfrm>
            <a:off x="3097031" y="4253028"/>
            <a:ext cx="1728725" cy="1655759"/>
          </a:xfrm>
          <a:prstGeom prst="rect">
            <a:avLst/>
          </a:prstGeom>
        </p:spPr>
        <p:txBody>
          <a:bodyPr vert="horz" lIns="91440" tIns="45720" rIns="91440" bIns="45720" rtlCol="0">
            <a:normAutofit lnSpcReduction="10000"/>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WP4</a:t>
            </a:r>
          </a:p>
          <a:p>
            <a:pPr lvl="1"/>
            <a:r>
              <a:rPr lang="en-GB" sz="1600" dirty="0"/>
              <a:t>WP2</a:t>
            </a:r>
          </a:p>
          <a:p>
            <a:pPr lvl="1"/>
            <a:r>
              <a:rPr lang="en-GB" sz="1600" dirty="0"/>
              <a:t>WP11</a:t>
            </a:r>
          </a:p>
          <a:p>
            <a:pPr lvl="1"/>
            <a:r>
              <a:rPr lang="en-GB" sz="1600" dirty="0"/>
              <a:t>WP12</a:t>
            </a:r>
          </a:p>
          <a:p>
            <a:pPr lvl="1"/>
            <a:r>
              <a:rPr lang="en-GB" sz="1600" dirty="0"/>
              <a:t>WP15</a:t>
            </a:r>
          </a:p>
          <a:p>
            <a:endParaRPr lang="en-US" sz="2000" dirty="0"/>
          </a:p>
        </p:txBody>
      </p:sp>
      <p:sp>
        <p:nvSpPr>
          <p:cNvPr id="31" name="Content Placeholder 1"/>
          <p:cNvSpPr txBox="1">
            <a:spLocks/>
          </p:cNvSpPr>
          <p:nvPr/>
        </p:nvSpPr>
        <p:spPr>
          <a:xfrm>
            <a:off x="1510594" y="4253028"/>
            <a:ext cx="1728725" cy="165575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WP2</a:t>
            </a:r>
          </a:p>
          <a:p>
            <a:pPr lvl="1"/>
            <a:r>
              <a:rPr lang="en-GB" sz="1600" dirty="0"/>
              <a:t>WP6</a:t>
            </a:r>
          </a:p>
          <a:p>
            <a:pPr lvl="1"/>
            <a:r>
              <a:rPr lang="en-GB" sz="1600" dirty="0"/>
              <a:t>WP7</a:t>
            </a:r>
          </a:p>
        </p:txBody>
      </p:sp>
      <p:sp>
        <p:nvSpPr>
          <p:cNvPr id="32" name="Content Placeholder 1"/>
          <p:cNvSpPr txBox="1">
            <a:spLocks/>
          </p:cNvSpPr>
          <p:nvPr/>
        </p:nvSpPr>
        <p:spPr>
          <a:xfrm>
            <a:off x="0" y="4253028"/>
            <a:ext cx="1728725" cy="165575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WP2</a:t>
            </a:r>
          </a:p>
          <a:p>
            <a:pPr lvl="1"/>
            <a:r>
              <a:rPr lang="en-GB" sz="1600" dirty="0"/>
              <a:t>WP9</a:t>
            </a:r>
          </a:p>
          <a:p>
            <a:pPr lvl="1"/>
            <a:r>
              <a:rPr lang="en-GB" sz="1600" dirty="0"/>
              <a:t>WP13</a:t>
            </a:r>
          </a:p>
        </p:txBody>
      </p:sp>
      <p:sp>
        <p:nvSpPr>
          <p:cNvPr id="33" name="Content Placeholder 1"/>
          <p:cNvSpPr txBox="1">
            <a:spLocks/>
          </p:cNvSpPr>
          <p:nvPr/>
        </p:nvSpPr>
        <p:spPr>
          <a:xfrm>
            <a:off x="7475755" y="4253028"/>
            <a:ext cx="1728725" cy="165575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WP2</a:t>
            </a:r>
          </a:p>
          <a:p>
            <a:pPr lvl="1"/>
            <a:r>
              <a:rPr lang="en-GB" sz="1600" dirty="0"/>
              <a:t>WP10</a:t>
            </a:r>
          </a:p>
          <a:p>
            <a:pPr lvl="1"/>
            <a:r>
              <a:rPr lang="en-GB" sz="1600" dirty="0"/>
              <a:t>WP14</a:t>
            </a:r>
          </a:p>
        </p:txBody>
      </p:sp>
    </p:spTree>
    <p:extLst>
      <p:ext uri="{BB962C8B-B14F-4D97-AF65-F5344CB8AC3E}">
        <p14:creationId xmlns:p14="http://schemas.microsoft.com/office/powerpoint/2010/main" val="860864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8" grpId="0"/>
      <p:bldP spid="29"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We understand our task to provide constructive advice to the Management Team (MT) on a regular basis on technical and strategic matters related to the scientific program of the projects </a:t>
            </a:r>
          </a:p>
          <a:p>
            <a:r>
              <a:rPr lang="en-US" dirty="0"/>
              <a:t>Dialogue with MT resumed ~2 months ago</a:t>
            </a:r>
          </a:p>
          <a:p>
            <a:pPr lvl="1"/>
            <a:r>
              <a:rPr lang="en-US" dirty="0"/>
              <a:t>SAB had a telecon on April 11, 2018 with all members attending </a:t>
            </a:r>
          </a:p>
          <a:p>
            <a:pPr lvl="1"/>
            <a:r>
              <a:rPr lang="en-US" dirty="0"/>
              <a:t>Submitted a list of questions to MT </a:t>
            </a:r>
          </a:p>
          <a:p>
            <a:pPr lvl="1"/>
            <a:r>
              <a:rPr lang="en-US" dirty="0"/>
              <a:t>Submitted a list of questions to MT related to the various work packages  </a:t>
            </a:r>
          </a:p>
          <a:p>
            <a:r>
              <a:rPr lang="en-US" dirty="0"/>
              <a:t>Received from MT:</a:t>
            </a:r>
          </a:p>
          <a:p>
            <a:pPr lvl="1"/>
            <a:r>
              <a:rPr lang="en-US" dirty="0"/>
              <a:t>Draft on Extension of AIDA-2020 as sent to the Governing Board  </a:t>
            </a:r>
          </a:p>
          <a:p>
            <a:pPr lvl="1"/>
            <a:r>
              <a:rPr lang="en-US" dirty="0"/>
              <a:t>Reactions and Responses to the 2017 Report </a:t>
            </a:r>
          </a:p>
          <a:p>
            <a:pPr lvl="1"/>
            <a:r>
              <a:rPr lang="en-US" dirty="0"/>
              <a:t>Responses to the Questions to the MT </a:t>
            </a:r>
          </a:p>
          <a:p>
            <a:pPr lvl="1"/>
            <a:r>
              <a:rPr lang="en-US" dirty="0"/>
              <a:t>Responses to the WP-Specific Questions</a:t>
            </a:r>
          </a:p>
          <a:p>
            <a:r>
              <a:rPr lang="en-US" dirty="0"/>
              <a:t>MT and SAB members had working lunch meeting on Wednesday </a:t>
            </a:r>
          </a:p>
          <a:p>
            <a:r>
              <a:rPr lang="en-US" dirty="0"/>
              <a:t>SAB members had working lunch on Thursday </a:t>
            </a:r>
          </a:p>
          <a:p>
            <a:endParaRPr lang="en-US" dirty="0"/>
          </a:p>
          <a:p>
            <a:r>
              <a:rPr lang="en-US" dirty="0"/>
              <a:t>We are here to help!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7</a:t>
            </a:fld>
            <a:endParaRPr lang="en-GB"/>
          </a:p>
        </p:txBody>
      </p:sp>
      <p:sp>
        <p:nvSpPr>
          <p:cNvPr id="6" name="Title 5"/>
          <p:cNvSpPr>
            <a:spLocks noGrp="1"/>
          </p:cNvSpPr>
          <p:nvPr>
            <p:ph type="title"/>
          </p:nvPr>
        </p:nvSpPr>
        <p:spPr/>
        <p:txBody>
          <a:bodyPr/>
          <a:lstStyle/>
          <a:p>
            <a:r>
              <a:rPr lang="en-US" dirty="0"/>
              <a:t>SAB Charge and Activities</a:t>
            </a:r>
          </a:p>
        </p:txBody>
      </p:sp>
    </p:spTree>
    <p:extLst>
      <p:ext uri="{BB962C8B-B14F-4D97-AF65-F5344CB8AC3E}">
        <p14:creationId xmlns:p14="http://schemas.microsoft.com/office/powerpoint/2010/main" val="308163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234" y="2618306"/>
            <a:ext cx="5968766" cy="3190423"/>
          </a:xfrm>
          <a:prstGeom prst="rect">
            <a:avLst/>
          </a:prstGeom>
        </p:spPr>
      </p:pic>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8</a:t>
            </a:fld>
            <a:endParaRPr lang="en-GB"/>
          </a:p>
        </p:txBody>
      </p:sp>
      <p:sp>
        <p:nvSpPr>
          <p:cNvPr id="6" name="Title 5"/>
          <p:cNvSpPr>
            <a:spLocks noGrp="1"/>
          </p:cNvSpPr>
          <p:nvPr>
            <p:ph type="title"/>
          </p:nvPr>
        </p:nvSpPr>
        <p:spPr/>
        <p:txBody>
          <a:bodyPr/>
          <a:lstStyle/>
          <a:p>
            <a:r>
              <a:rPr lang="en-GB" dirty="0"/>
              <a:t>AIDA 2020 </a:t>
            </a:r>
          </a:p>
        </p:txBody>
      </p:sp>
      <p:sp>
        <p:nvSpPr>
          <p:cNvPr id="2" name="Content Placeholder 1"/>
          <p:cNvSpPr>
            <a:spLocks noGrp="1"/>
          </p:cNvSpPr>
          <p:nvPr>
            <p:ph idx="1"/>
          </p:nvPr>
        </p:nvSpPr>
        <p:spPr>
          <a:xfrm>
            <a:off x="236914" y="1361899"/>
            <a:ext cx="8595048" cy="5032575"/>
          </a:xfrm>
        </p:spPr>
        <p:txBody>
          <a:bodyPr>
            <a:normAutofit lnSpcReduction="10000"/>
          </a:bodyPr>
          <a:lstStyle/>
          <a:p>
            <a:r>
              <a:rPr lang="en-GB" dirty="0"/>
              <a:t>Integrated infrastructure initiative in EU FP8 “Horizon 2020”</a:t>
            </a:r>
          </a:p>
          <a:p>
            <a:r>
              <a:rPr lang="en-GB" dirty="0"/>
              <a:t>Loose definition of “infrastructure” = common interest</a:t>
            </a:r>
          </a:p>
          <a:p>
            <a:r>
              <a:rPr lang="en-GB" dirty="0"/>
              <a:t>Project with four year duration; currently at the mid-point </a:t>
            </a:r>
          </a:p>
          <a:p>
            <a:endParaRPr lang="en-GB" dirty="0"/>
          </a:p>
          <a:p>
            <a:r>
              <a:rPr lang="en-GB" dirty="0"/>
              <a:t>EU contribution 10 M€</a:t>
            </a:r>
          </a:p>
          <a:p>
            <a:r>
              <a:rPr lang="en-GB" dirty="0"/>
              <a:t>Total budget 29.7 M€</a:t>
            </a:r>
          </a:p>
          <a:p>
            <a:pPr marL="0" indent="0">
              <a:buNone/>
            </a:pPr>
            <a:endParaRPr lang="en-GB" dirty="0"/>
          </a:p>
          <a:p>
            <a:r>
              <a:rPr lang="en-GB" dirty="0"/>
              <a:t>19 participating countries</a:t>
            </a:r>
          </a:p>
          <a:p>
            <a:r>
              <a:rPr lang="en-GB" dirty="0"/>
              <a:t>38 beneficiaries</a:t>
            </a:r>
          </a:p>
          <a:p>
            <a:endParaRPr lang="en-GB" dirty="0"/>
          </a:p>
          <a:p>
            <a:r>
              <a:rPr lang="en-GB" dirty="0"/>
              <a:t>Activities: </a:t>
            </a:r>
          </a:p>
          <a:p>
            <a:pPr lvl="1"/>
            <a:r>
              <a:rPr lang="en-GB" dirty="0"/>
              <a:t>Joint Research</a:t>
            </a:r>
          </a:p>
          <a:p>
            <a:pPr lvl="1"/>
            <a:r>
              <a:rPr lang="en-GB" dirty="0"/>
              <a:t>Networks</a:t>
            </a:r>
          </a:p>
          <a:p>
            <a:pPr lvl="1"/>
            <a:r>
              <a:rPr lang="en-GB" dirty="0"/>
              <a:t>Transnational Access</a:t>
            </a:r>
          </a:p>
          <a:p>
            <a:endParaRPr lang="en-GB" dirty="0"/>
          </a:p>
          <a:p>
            <a:endParaRPr lang="en-GB" dirty="0"/>
          </a:p>
        </p:txBody>
      </p:sp>
    </p:spTree>
    <p:extLst>
      <p:ext uri="{BB962C8B-B14F-4D97-AF65-F5344CB8AC3E}">
        <p14:creationId xmlns:p14="http://schemas.microsoft.com/office/powerpoint/2010/main" val="1468840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411408"/>
          </a:xfrm>
        </p:spPr>
        <p:txBody>
          <a:bodyPr>
            <a:normAutofit/>
          </a:bodyPr>
          <a:lstStyle/>
          <a:p>
            <a:r>
              <a:rPr lang="en-US" b="1" dirty="0"/>
              <a:t>THE</a:t>
            </a:r>
            <a:r>
              <a:rPr lang="en-US" dirty="0"/>
              <a:t> metric used to gauge the value of the work of the scientific community is publications in peer reviewed journals  </a:t>
            </a:r>
          </a:p>
          <a:p>
            <a:r>
              <a:rPr lang="en-US" dirty="0"/>
              <a:t>Last year, the project was at the mid-point, but </a:t>
            </a:r>
            <a:br>
              <a:rPr lang="en-US" dirty="0"/>
            </a:br>
            <a:r>
              <a:rPr lang="en-US" dirty="0"/>
              <a:t>publications were only at the ~25% level of the </a:t>
            </a:r>
            <a:br>
              <a:rPr lang="en-US" dirty="0"/>
            </a:br>
            <a:r>
              <a:rPr lang="en-US" dirty="0"/>
              <a:t>set goal (180). </a:t>
            </a:r>
          </a:p>
          <a:p>
            <a:r>
              <a:rPr lang="en-US" dirty="0"/>
              <a:t>This year, huge improvement. </a:t>
            </a:r>
            <a:r>
              <a:rPr lang="en-US" b="1" dirty="0"/>
              <a:t>Congratulations</a:t>
            </a:r>
            <a:r>
              <a:rPr lang="en-US" dirty="0"/>
              <a:t>! </a:t>
            </a:r>
          </a:p>
          <a:p>
            <a:pPr lvl="1"/>
            <a:r>
              <a:rPr lang="en-US" dirty="0"/>
              <a:t>Target 60 (journal), 50 (conference), 180 (total) </a:t>
            </a:r>
          </a:p>
          <a:p>
            <a:pPr lvl="1"/>
            <a:r>
              <a:rPr lang="en-US" dirty="0"/>
              <a:t>Today 37 (journal), 33 (conference), 145 (total)</a:t>
            </a:r>
          </a:p>
          <a:p>
            <a:r>
              <a:rPr lang="en-US" dirty="0"/>
              <a:t>However, some work packages are better than </a:t>
            </a:r>
            <a:br>
              <a:rPr lang="en-US" dirty="0"/>
            </a:br>
            <a:r>
              <a:rPr lang="en-US" dirty="0"/>
              <a:t>others. </a:t>
            </a:r>
          </a:p>
          <a:p>
            <a:r>
              <a:rPr lang="en-US" dirty="0"/>
              <a:t>Within a work package, there are large </a:t>
            </a:r>
            <a:br>
              <a:rPr lang="en-US" dirty="0"/>
            </a:br>
            <a:r>
              <a:rPr lang="en-US" dirty="0"/>
              <a:t>differences:</a:t>
            </a:r>
          </a:p>
          <a:p>
            <a:pPr lvl="1"/>
            <a:r>
              <a:rPr lang="en-US" dirty="0"/>
              <a:t>WP15: Ratio of publications to number of selected </a:t>
            </a:r>
            <a:br>
              <a:rPr lang="en-US" dirty="0"/>
            </a:br>
            <a:r>
              <a:rPr lang="en-US" dirty="0"/>
              <a:t>project varies from ~90% to ~5% for different </a:t>
            </a:r>
            <a:br>
              <a:rPr lang="en-US" dirty="0"/>
            </a:br>
            <a:r>
              <a:rPr lang="en-US" dirty="0"/>
              <a:t>facilities</a:t>
            </a:r>
          </a:p>
          <a:p>
            <a:pPr lvl="1"/>
            <a:r>
              <a:rPr lang="en-US" dirty="0">
                <a:solidFill>
                  <a:srgbClr val="FF7C00"/>
                </a:solidFill>
              </a:rPr>
              <a:t>Closer monitoring, and incentive mechanism, is </a:t>
            </a:r>
            <a:br>
              <a:rPr lang="en-US" dirty="0">
                <a:solidFill>
                  <a:srgbClr val="FF7C00"/>
                </a:solidFill>
              </a:rPr>
            </a:br>
            <a:r>
              <a:rPr lang="en-US" dirty="0">
                <a:solidFill>
                  <a:srgbClr val="FF7C00"/>
                </a:solidFill>
              </a:rPr>
              <a:t>recommended. </a:t>
            </a:r>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Date Placeholder 3"/>
          <p:cNvSpPr>
            <a:spLocks noGrp="1"/>
          </p:cNvSpPr>
          <p:nvPr>
            <p:ph type="dt" sz="half" idx="10"/>
          </p:nvPr>
        </p:nvSpPr>
        <p:spPr/>
        <p:txBody>
          <a:bodyPr/>
          <a:lstStyle/>
          <a:p>
            <a:r>
              <a:rPr lang="en-US"/>
              <a:t>27 April, 2018</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9</a:t>
            </a:fld>
            <a:endParaRPr lang="en-GB"/>
          </a:p>
        </p:txBody>
      </p:sp>
      <p:sp>
        <p:nvSpPr>
          <p:cNvPr id="6" name="Title 5"/>
          <p:cNvSpPr>
            <a:spLocks noGrp="1"/>
          </p:cNvSpPr>
          <p:nvPr>
            <p:ph type="title"/>
          </p:nvPr>
        </p:nvSpPr>
        <p:spPr/>
        <p:txBody>
          <a:bodyPr/>
          <a:lstStyle/>
          <a:p>
            <a:r>
              <a:rPr lang="en-US" dirty="0"/>
              <a:t>General Observations </a:t>
            </a:r>
          </a:p>
        </p:txBody>
      </p:sp>
      <p:pic>
        <p:nvPicPr>
          <p:cNvPr id="7" name="Picture 6">
            <a:extLst>
              <a:ext uri="{FF2B5EF4-FFF2-40B4-BE49-F238E27FC236}">
                <a16:creationId xmlns:a16="http://schemas.microsoft.com/office/drawing/2014/main" id="{91B7ECE9-C2D4-CC49-A371-32407C474D1A}"/>
              </a:ext>
            </a:extLst>
          </p:cNvPr>
          <p:cNvPicPr>
            <a:picLocks noChangeAspect="1"/>
          </p:cNvPicPr>
          <p:nvPr/>
        </p:nvPicPr>
        <p:blipFill>
          <a:blip r:embed="rId2"/>
          <a:stretch>
            <a:fillRect/>
          </a:stretch>
        </p:blipFill>
        <p:spPr>
          <a:xfrm>
            <a:off x="5692194" y="1684420"/>
            <a:ext cx="3451809" cy="4681423"/>
          </a:xfrm>
          <a:prstGeom prst="rect">
            <a:avLst/>
          </a:prstGeom>
        </p:spPr>
      </p:pic>
    </p:spTree>
    <p:extLst>
      <p:ext uri="{BB962C8B-B14F-4D97-AF65-F5344CB8AC3E}">
        <p14:creationId xmlns:p14="http://schemas.microsoft.com/office/powerpoint/2010/main" val="221810137"/>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11563</TotalTime>
  <Words>3586</Words>
  <Application>Microsoft Macintosh PowerPoint</Application>
  <PresentationFormat>On-screen Show (4:3)</PresentationFormat>
  <Paragraphs>464</Paragraphs>
  <Slides>37</Slides>
  <Notes>2</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Calibri Light</vt:lpstr>
      <vt:lpstr>Mangal</vt:lpstr>
      <vt:lpstr>Wingdings</vt:lpstr>
      <vt:lpstr>Office Theme</vt:lpstr>
      <vt:lpstr>Report from the  Science Advisory Board  3rd Annual Meeting</vt:lpstr>
      <vt:lpstr>Annual Meetings </vt:lpstr>
      <vt:lpstr>Third Annual Meeting </vt:lpstr>
      <vt:lpstr>Venue</vt:lpstr>
      <vt:lpstr>Venue </vt:lpstr>
      <vt:lpstr>Reminder of the SAB  </vt:lpstr>
      <vt:lpstr>SAB Charge and Activities</vt:lpstr>
      <vt:lpstr>AIDA 2020 </vt:lpstr>
      <vt:lpstr>General Observations </vt:lpstr>
      <vt:lpstr>General Observations </vt:lpstr>
      <vt:lpstr>WP1: Observations </vt:lpstr>
      <vt:lpstr>Schedule </vt:lpstr>
      <vt:lpstr>WP1: Extension </vt:lpstr>
      <vt:lpstr>WP1: Extension </vt:lpstr>
      <vt:lpstr>WP1: Extension </vt:lpstr>
      <vt:lpstr>WP2: Observations </vt:lpstr>
      <vt:lpstr>WP2: Observations </vt:lpstr>
      <vt:lpstr>WP3: Observations </vt:lpstr>
      <vt:lpstr>WP4: Observations </vt:lpstr>
      <vt:lpstr>WP5: Observations </vt:lpstr>
      <vt:lpstr>WP6: Observations </vt:lpstr>
      <vt:lpstr>WP6: Observations </vt:lpstr>
      <vt:lpstr>WP7: Observations </vt:lpstr>
      <vt:lpstr>WP7: Observations </vt:lpstr>
      <vt:lpstr>WP8: Observations </vt:lpstr>
      <vt:lpstr>WP8: Observations </vt:lpstr>
      <vt:lpstr>WP9: Observations </vt:lpstr>
      <vt:lpstr>WP10: Observations </vt:lpstr>
      <vt:lpstr>WP11 + WP12: Observations </vt:lpstr>
      <vt:lpstr>WP13: Observations </vt:lpstr>
      <vt:lpstr>WP13: Observations </vt:lpstr>
      <vt:lpstr>WP13: Observations </vt:lpstr>
      <vt:lpstr>WP14: Observations </vt:lpstr>
      <vt:lpstr>WP15: Observations</vt:lpstr>
      <vt:lpstr>Conclusions</vt:lpstr>
      <vt:lpstr>PowerPoint Presentation</vt:lpstr>
      <vt:lpstr>Work Package Team Leads</vt:lpstr>
    </vt:vector>
  </TitlesOfParts>
  <Company>CERN</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Marcel Demarteau</cp:lastModifiedBy>
  <cp:revision>280</cp:revision>
  <cp:lastPrinted>2016-06-16T10:16:31Z</cp:lastPrinted>
  <dcterms:created xsi:type="dcterms:W3CDTF">2015-04-17T13:06:14Z</dcterms:created>
  <dcterms:modified xsi:type="dcterms:W3CDTF">2018-04-27T09:37:37Z</dcterms:modified>
</cp:coreProperties>
</file>