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Ex1.xml" ContentType="application/vnd.ms-office.chartex+xml"/>
  <Override PartName="/ppt/charts/style5.xml" ContentType="application/vnd.ms-office.chartstyle+xml"/>
  <Override PartName="/ppt/charts/colors5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68" r:id="rId2"/>
    <p:sldId id="267" r:id="rId3"/>
    <p:sldId id="258" r:id="rId4"/>
    <p:sldId id="269" r:id="rId5"/>
    <p:sldId id="270" r:id="rId6"/>
    <p:sldId id="263" r:id="rId7"/>
    <p:sldId id="276" r:id="rId8"/>
    <p:sldId id="264" r:id="rId9"/>
    <p:sldId id="271" r:id="rId10"/>
    <p:sldId id="277" r:id="rId11"/>
    <p:sldId id="278" r:id="rId12"/>
    <p:sldId id="265" r:id="rId13"/>
    <p:sldId id="266" r:id="rId14"/>
    <p:sldId id="272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5352"/>
    <a:srgbClr val="171A6C"/>
    <a:srgbClr val="232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1837" autoAdjust="0"/>
  </p:normalViewPr>
  <p:slideViewPr>
    <p:cSldViewPr snapToGrid="0">
      <p:cViewPr varScale="1">
        <p:scale>
          <a:sx n="72" d="100"/>
          <a:sy n="72" d="100"/>
        </p:scale>
        <p:origin x="174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DSU\Groups\EU\Communications\AIDA-2020\AIDA-2020%20Reporting\AIDA-2020_Comms_Tracke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DSU\Groups\EU\Communications\AIDA-2020\AIDA-2020%20Reporting\AIDA-2020_Comms_Tracker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r\romuller\Desktop\AIDA\AIDA-2020_Comms_Tracker%20042018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microsoft.com/office/2011/relationships/chartStyle" Target="style5.xml"/><Relationship Id="rId1" Type="http://schemas.openxmlformats.org/officeDocument/2006/relationships/oleObject" Target="file:///G:\Departments\DSU\Groups\EU\Communications\AIDA-2020\AIDA-2020%20Reporting\AIDA-2020_Comms_Tracke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AIDA-2020 website unique visitors</a:t>
            </a:r>
          </a:p>
        </c:rich>
      </c:tx>
      <c:layout>
        <c:manualLayout>
          <c:xMode val="edge"/>
          <c:yMode val="edge"/>
          <c:x val="0.28805071070852267"/>
          <c:y val="1.411183551866773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numRef>
              <c:f>'AIDA-2020 Website stats'!$D$6:$D$40</c:f>
              <c:numCache>
                <c:formatCode>mmm\-yy</c:formatCode>
                <c:ptCount val="35"/>
                <c:pt idx="0">
                  <c:v>42125</c:v>
                </c:pt>
                <c:pt idx="1">
                  <c:v>42156</c:v>
                </c:pt>
                <c:pt idx="2">
                  <c:v>42186</c:v>
                </c:pt>
                <c:pt idx="3">
                  <c:v>42217</c:v>
                </c:pt>
                <c:pt idx="4">
                  <c:v>42248</c:v>
                </c:pt>
                <c:pt idx="5">
                  <c:v>42278</c:v>
                </c:pt>
                <c:pt idx="6">
                  <c:v>42309</c:v>
                </c:pt>
                <c:pt idx="7">
                  <c:v>42339</c:v>
                </c:pt>
                <c:pt idx="8">
                  <c:v>42370</c:v>
                </c:pt>
                <c:pt idx="9">
                  <c:v>42401</c:v>
                </c:pt>
                <c:pt idx="10">
                  <c:v>42430</c:v>
                </c:pt>
                <c:pt idx="11">
                  <c:v>42461</c:v>
                </c:pt>
                <c:pt idx="12">
                  <c:v>42491</c:v>
                </c:pt>
                <c:pt idx="13">
                  <c:v>42522</c:v>
                </c:pt>
                <c:pt idx="14">
                  <c:v>42552</c:v>
                </c:pt>
                <c:pt idx="15">
                  <c:v>42583</c:v>
                </c:pt>
                <c:pt idx="16">
                  <c:v>42614</c:v>
                </c:pt>
                <c:pt idx="17">
                  <c:v>42644</c:v>
                </c:pt>
                <c:pt idx="18">
                  <c:v>42675</c:v>
                </c:pt>
                <c:pt idx="19">
                  <c:v>42705</c:v>
                </c:pt>
                <c:pt idx="20">
                  <c:v>42736</c:v>
                </c:pt>
                <c:pt idx="21">
                  <c:v>42767</c:v>
                </c:pt>
                <c:pt idx="22">
                  <c:v>42795</c:v>
                </c:pt>
                <c:pt idx="23">
                  <c:v>42826</c:v>
                </c:pt>
                <c:pt idx="24">
                  <c:v>42856</c:v>
                </c:pt>
                <c:pt idx="25">
                  <c:v>42887</c:v>
                </c:pt>
                <c:pt idx="26">
                  <c:v>42917</c:v>
                </c:pt>
                <c:pt idx="27">
                  <c:v>42948</c:v>
                </c:pt>
                <c:pt idx="28">
                  <c:v>42979</c:v>
                </c:pt>
                <c:pt idx="29">
                  <c:v>43009</c:v>
                </c:pt>
                <c:pt idx="30">
                  <c:v>43040</c:v>
                </c:pt>
                <c:pt idx="31">
                  <c:v>43070</c:v>
                </c:pt>
                <c:pt idx="32">
                  <c:v>43101</c:v>
                </c:pt>
                <c:pt idx="33">
                  <c:v>43132</c:v>
                </c:pt>
                <c:pt idx="34">
                  <c:v>43160</c:v>
                </c:pt>
              </c:numCache>
            </c:numRef>
          </c:cat>
          <c:val>
            <c:numRef>
              <c:f>'AIDA-2020 Website stats'!$E$6:$E$40</c:f>
              <c:numCache>
                <c:formatCode>_-* #,##0_-;\-* #,##0_-;_-* "-"??_-;_-@_-</c:formatCode>
                <c:ptCount val="35"/>
                <c:pt idx="0">
                  <c:v>413</c:v>
                </c:pt>
                <c:pt idx="1">
                  <c:v>797</c:v>
                </c:pt>
                <c:pt idx="2">
                  <c:v>617</c:v>
                </c:pt>
                <c:pt idx="3">
                  <c:v>395</c:v>
                </c:pt>
                <c:pt idx="4">
                  <c:v>547</c:v>
                </c:pt>
                <c:pt idx="5">
                  <c:v>357</c:v>
                </c:pt>
                <c:pt idx="6">
                  <c:v>395</c:v>
                </c:pt>
                <c:pt idx="7">
                  <c:v>366</c:v>
                </c:pt>
                <c:pt idx="8">
                  <c:v>493</c:v>
                </c:pt>
                <c:pt idx="9">
                  <c:v>444</c:v>
                </c:pt>
                <c:pt idx="10">
                  <c:v>480</c:v>
                </c:pt>
                <c:pt idx="11">
                  <c:v>540</c:v>
                </c:pt>
                <c:pt idx="12">
                  <c:v>372</c:v>
                </c:pt>
                <c:pt idx="13">
                  <c:v>744</c:v>
                </c:pt>
                <c:pt idx="14">
                  <c:v>571</c:v>
                </c:pt>
                <c:pt idx="15">
                  <c:v>542</c:v>
                </c:pt>
                <c:pt idx="16">
                  <c:v>682</c:v>
                </c:pt>
                <c:pt idx="17">
                  <c:v>929</c:v>
                </c:pt>
                <c:pt idx="18">
                  <c:v>647</c:v>
                </c:pt>
                <c:pt idx="19">
                  <c:v>767</c:v>
                </c:pt>
                <c:pt idx="20">
                  <c:v>988</c:v>
                </c:pt>
                <c:pt idx="21">
                  <c:v>699</c:v>
                </c:pt>
                <c:pt idx="22">
                  <c:v>862</c:v>
                </c:pt>
                <c:pt idx="23">
                  <c:v>693</c:v>
                </c:pt>
                <c:pt idx="24">
                  <c:v>588</c:v>
                </c:pt>
                <c:pt idx="25">
                  <c:v>571</c:v>
                </c:pt>
                <c:pt idx="26">
                  <c:v>640</c:v>
                </c:pt>
                <c:pt idx="27">
                  <c:v>652</c:v>
                </c:pt>
                <c:pt idx="28">
                  <c:v>1009</c:v>
                </c:pt>
                <c:pt idx="29">
                  <c:v>904</c:v>
                </c:pt>
                <c:pt idx="30">
                  <c:v>1065</c:v>
                </c:pt>
                <c:pt idx="31">
                  <c:v>1357</c:v>
                </c:pt>
                <c:pt idx="32">
                  <c:v>1562</c:v>
                </c:pt>
                <c:pt idx="33">
                  <c:v>1327</c:v>
                </c:pt>
                <c:pt idx="34">
                  <c:v>1228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E69-45E6-B9B2-F9277854A1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9716672"/>
        <c:axId val="369714704"/>
      </c:barChart>
      <c:lineChart>
        <c:grouping val="standard"/>
        <c:varyColors val="0"/>
        <c:ser>
          <c:idx val="1"/>
          <c:order val="1"/>
          <c:spPr>
            <a:ln w="34925" cap="rnd">
              <a:solidFill>
                <a:schemeClr val="accent2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numRef>
              <c:f>'AIDA-2020 Website stats'!$D$6:$D$40</c:f>
              <c:numCache>
                <c:formatCode>mmm\-yy</c:formatCode>
                <c:ptCount val="35"/>
                <c:pt idx="0">
                  <c:v>42125</c:v>
                </c:pt>
                <c:pt idx="1">
                  <c:v>42156</c:v>
                </c:pt>
                <c:pt idx="2">
                  <c:v>42186</c:v>
                </c:pt>
                <c:pt idx="3">
                  <c:v>42217</c:v>
                </c:pt>
                <c:pt idx="4">
                  <c:v>42248</c:v>
                </c:pt>
                <c:pt idx="5">
                  <c:v>42278</c:v>
                </c:pt>
                <c:pt idx="6">
                  <c:v>42309</c:v>
                </c:pt>
                <c:pt idx="7">
                  <c:v>42339</c:v>
                </c:pt>
                <c:pt idx="8">
                  <c:v>42370</c:v>
                </c:pt>
                <c:pt idx="9">
                  <c:v>42401</c:v>
                </c:pt>
                <c:pt idx="10">
                  <c:v>42430</c:v>
                </c:pt>
                <c:pt idx="11">
                  <c:v>42461</c:v>
                </c:pt>
                <c:pt idx="12">
                  <c:v>42491</c:v>
                </c:pt>
                <c:pt idx="13">
                  <c:v>42522</c:v>
                </c:pt>
                <c:pt idx="14">
                  <c:v>42552</c:v>
                </c:pt>
                <c:pt idx="15">
                  <c:v>42583</c:v>
                </c:pt>
                <c:pt idx="16">
                  <c:v>42614</c:v>
                </c:pt>
                <c:pt idx="17">
                  <c:v>42644</c:v>
                </c:pt>
                <c:pt idx="18">
                  <c:v>42675</c:v>
                </c:pt>
                <c:pt idx="19">
                  <c:v>42705</c:v>
                </c:pt>
                <c:pt idx="20">
                  <c:v>42736</c:v>
                </c:pt>
                <c:pt idx="21">
                  <c:v>42767</c:v>
                </c:pt>
                <c:pt idx="22">
                  <c:v>42795</c:v>
                </c:pt>
                <c:pt idx="23">
                  <c:v>42826</c:v>
                </c:pt>
                <c:pt idx="24">
                  <c:v>42856</c:v>
                </c:pt>
                <c:pt idx="25">
                  <c:v>42887</c:v>
                </c:pt>
                <c:pt idx="26">
                  <c:v>42917</c:v>
                </c:pt>
                <c:pt idx="27">
                  <c:v>42948</c:v>
                </c:pt>
                <c:pt idx="28">
                  <c:v>42979</c:v>
                </c:pt>
                <c:pt idx="29">
                  <c:v>43009</c:v>
                </c:pt>
                <c:pt idx="30">
                  <c:v>43040</c:v>
                </c:pt>
                <c:pt idx="31">
                  <c:v>43070</c:v>
                </c:pt>
                <c:pt idx="32">
                  <c:v>43101</c:v>
                </c:pt>
                <c:pt idx="33">
                  <c:v>43132</c:v>
                </c:pt>
                <c:pt idx="34">
                  <c:v>43160</c:v>
                </c:pt>
              </c:numCache>
            </c:numRef>
          </c:cat>
          <c:val>
            <c:numRef>
              <c:f>'AIDA-2020 Website stats'!$F$6:$F$40</c:f>
              <c:numCache>
                <c:formatCode>_-* #,##0_-;\-* #,##0_-;_-* "-"??_-;_-@_-</c:formatCode>
                <c:ptCount val="35"/>
                <c:pt idx="0">
                  <c:v>413</c:v>
                </c:pt>
                <c:pt idx="1">
                  <c:v>1210</c:v>
                </c:pt>
                <c:pt idx="2">
                  <c:v>1827</c:v>
                </c:pt>
                <c:pt idx="3">
                  <c:v>2222</c:v>
                </c:pt>
                <c:pt idx="4">
                  <c:v>2769</c:v>
                </c:pt>
                <c:pt idx="5">
                  <c:v>3126</c:v>
                </c:pt>
                <c:pt idx="6">
                  <c:v>3521</c:v>
                </c:pt>
                <c:pt idx="7">
                  <c:v>3887</c:v>
                </c:pt>
                <c:pt idx="8">
                  <c:v>4380</c:v>
                </c:pt>
                <c:pt idx="9">
                  <c:v>4824</c:v>
                </c:pt>
                <c:pt idx="10">
                  <c:v>5304</c:v>
                </c:pt>
                <c:pt idx="11">
                  <c:v>5844</c:v>
                </c:pt>
                <c:pt idx="12">
                  <c:v>6216</c:v>
                </c:pt>
                <c:pt idx="13">
                  <c:v>6960</c:v>
                </c:pt>
                <c:pt idx="14">
                  <c:v>7531</c:v>
                </c:pt>
                <c:pt idx="15">
                  <c:v>8073</c:v>
                </c:pt>
                <c:pt idx="16">
                  <c:v>8755</c:v>
                </c:pt>
                <c:pt idx="17">
                  <c:v>9684</c:v>
                </c:pt>
                <c:pt idx="18">
                  <c:v>10331</c:v>
                </c:pt>
                <c:pt idx="19">
                  <c:v>11098</c:v>
                </c:pt>
                <c:pt idx="20">
                  <c:v>12086</c:v>
                </c:pt>
                <c:pt idx="21">
                  <c:v>12785</c:v>
                </c:pt>
                <c:pt idx="22">
                  <c:v>13647</c:v>
                </c:pt>
                <c:pt idx="23">
                  <c:v>14340</c:v>
                </c:pt>
                <c:pt idx="24">
                  <c:v>14928</c:v>
                </c:pt>
                <c:pt idx="25">
                  <c:v>15499</c:v>
                </c:pt>
                <c:pt idx="26">
                  <c:v>16139</c:v>
                </c:pt>
                <c:pt idx="27">
                  <c:v>16791</c:v>
                </c:pt>
                <c:pt idx="28">
                  <c:v>17800</c:v>
                </c:pt>
                <c:pt idx="29">
                  <c:v>18704</c:v>
                </c:pt>
                <c:pt idx="30">
                  <c:v>19769</c:v>
                </c:pt>
                <c:pt idx="31">
                  <c:v>21126</c:v>
                </c:pt>
                <c:pt idx="32">
                  <c:v>22688</c:v>
                </c:pt>
                <c:pt idx="33">
                  <c:v>24015</c:v>
                </c:pt>
                <c:pt idx="34">
                  <c:v>25243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E69-45E6-B9B2-F9277854A1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9716672"/>
        <c:axId val="369714704"/>
      </c:lineChart>
      <c:dateAx>
        <c:axId val="369716672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9714704"/>
        <c:crosses val="autoZero"/>
        <c:auto val="1"/>
        <c:lblOffset val="100"/>
        <c:baseTimeUnit val="months"/>
      </c:dateAx>
      <c:valAx>
        <c:axId val="369714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_-;\-* #,##0_-;_-* &quot;-&quot;??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971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 b="1" i="0" u="none" strike="noStrike" kern="120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rPr>
              <a:t>Unique visitors</a:t>
            </a:r>
          </a:p>
        </c:rich>
      </c:tx>
      <c:layout>
        <c:manualLayout>
          <c:xMode val="edge"/>
          <c:yMode val="edge"/>
          <c:x val="0.39072900262467192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'AIDA-2020 Website stats'!$D$6:$D$40</c:f>
              <c:numCache>
                <c:formatCode>mmm\-yy</c:formatCode>
                <c:ptCount val="35"/>
                <c:pt idx="0">
                  <c:v>42125</c:v>
                </c:pt>
                <c:pt idx="1">
                  <c:v>42156</c:v>
                </c:pt>
                <c:pt idx="2">
                  <c:v>42186</c:v>
                </c:pt>
                <c:pt idx="3">
                  <c:v>42217</c:v>
                </c:pt>
                <c:pt idx="4">
                  <c:v>42248</c:v>
                </c:pt>
                <c:pt idx="5">
                  <c:v>42278</c:v>
                </c:pt>
                <c:pt idx="6">
                  <c:v>42309</c:v>
                </c:pt>
                <c:pt idx="7">
                  <c:v>42339</c:v>
                </c:pt>
                <c:pt idx="8">
                  <c:v>42370</c:v>
                </c:pt>
                <c:pt idx="9">
                  <c:v>42401</c:v>
                </c:pt>
                <c:pt idx="10">
                  <c:v>42430</c:v>
                </c:pt>
                <c:pt idx="11">
                  <c:v>42461</c:v>
                </c:pt>
                <c:pt idx="12">
                  <c:v>42491</c:v>
                </c:pt>
                <c:pt idx="13">
                  <c:v>42522</c:v>
                </c:pt>
                <c:pt idx="14">
                  <c:v>42552</c:v>
                </c:pt>
                <c:pt idx="15">
                  <c:v>42583</c:v>
                </c:pt>
                <c:pt idx="16">
                  <c:v>42614</c:v>
                </c:pt>
                <c:pt idx="17">
                  <c:v>42644</c:v>
                </c:pt>
                <c:pt idx="18">
                  <c:v>42675</c:v>
                </c:pt>
                <c:pt idx="19">
                  <c:v>42705</c:v>
                </c:pt>
                <c:pt idx="20">
                  <c:v>42736</c:v>
                </c:pt>
                <c:pt idx="21">
                  <c:v>42767</c:v>
                </c:pt>
                <c:pt idx="22">
                  <c:v>42795</c:v>
                </c:pt>
                <c:pt idx="23">
                  <c:v>42826</c:v>
                </c:pt>
                <c:pt idx="24">
                  <c:v>42856</c:v>
                </c:pt>
                <c:pt idx="25">
                  <c:v>42887</c:v>
                </c:pt>
                <c:pt idx="26">
                  <c:v>42917</c:v>
                </c:pt>
                <c:pt idx="27">
                  <c:v>42948</c:v>
                </c:pt>
                <c:pt idx="28">
                  <c:v>42979</c:v>
                </c:pt>
                <c:pt idx="29">
                  <c:v>43009</c:v>
                </c:pt>
                <c:pt idx="30">
                  <c:v>43040</c:v>
                </c:pt>
                <c:pt idx="31">
                  <c:v>43070</c:v>
                </c:pt>
                <c:pt idx="32">
                  <c:v>43101</c:v>
                </c:pt>
                <c:pt idx="33">
                  <c:v>43132</c:v>
                </c:pt>
                <c:pt idx="34">
                  <c:v>43160</c:v>
                </c:pt>
              </c:numCache>
            </c:numRef>
          </c:cat>
          <c:val>
            <c:numRef>
              <c:f>'AIDA-2020 Website stats'!$E$6:$E$40</c:f>
              <c:numCache>
                <c:formatCode>_-* #,##0_-;\-* #,##0_-;_-* "-"??_-;_-@_-</c:formatCode>
                <c:ptCount val="35"/>
                <c:pt idx="0">
                  <c:v>413</c:v>
                </c:pt>
                <c:pt idx="1">
                  <c:v>797</c:v>
                </c:pt>
                <c:pt idx="2">
                  <c:v>617</c:v>
                </c:pt>
                <c:pt idx="3">
                  <c:v>395</c:v>
                </c:pt>
                <c:pt idx="4">
                  <c:v>547</c:v>
                </c:pt>
                <c:pt idx="5">
                  <c:v>357</c:v>
                </c:pt>
                <c:pt idx="6">
                  <c:v>395</c:v>
                </c:pt>
                <c:pt idx="7">
                  <c:v>366</c:v>
                </c:pt>
                <c:pt idx="8">
                  <c:v>493</c:v>
                </c:pt>
                <c:pt idx="9">
                  <c:v>444</c:v>
                </c:pt>
                <c:pt idx="10">
                  <c:v>480</c:v>
                </c:pt>
                <c:pt idx="11">
                  <c:v>540</c:v>
                </c:pt>
                <c:pt idx="12">
                  <c:v>372</c:v>
                </c:pt>
                <c:pt idx="13">
                  <c:v>744</c:v>
                </c:pt>
                <c:pt idx="14">
                  <c:v>571</c:v>
                </c:pt>
                <c:pt idx="15">
                  <c:v>542</c:v>
                </c:pt>
                <c:pt idx="16">
                  <c:v>682</c:v>
                </c:pt>
                <c:pt idx="17">
                  <c:v>929</c:v>
                </c:pt>
                <c:pt idx="18">
                  <c:v>647</c:v>
                </c:pt>
                <c:pt idx="19">
                  <c:v>767</c:v>
                </c:pt>
                <c:pt idx="20">
                  <c:v>988</c:v>
                </c:pt>
                <c:pt idx="21">
                  <c:v>699</c:v>
                </c:pt>
                <c:pt idx="22">
                  <c:v>862</c:v>
                </c:pt>
                <c:pt idx="23">
                  <c:v>693</c:v>
                </c:pt>
                <c:pt idx="24">
                  <c:v>588</c:v>
                </c:pt>
                <c:pt idx="25">
                  <c:v>571</c:v>
                </c:pt>
                <c:pt idx="26">
                  <c:v>640</c:v>
                </c:pt>
                <c:pt idx="27">
                  <c:v>652</c:v>
                </c:pt>
                <c:pt idx="28">
                  <c:v>1009</c:v>
                </c:pt>
                <c:pt idx="29">
                  <c:v>904</c:v>
                </c:pt>
                <c:pt idx="30">
                  <c:v>1065</c:v>
                </c:pt>
                <c:pt idx="31">
                  <c:v>1357</c:v>
                </c:pt>
                <c:pt idx="32">
                  <c:v>1562</c:v>
                </c:pt>
                <c:pt idx="33">
                  <c:v>1327</c:v>
                </c:pt>
                <c:pt idx="34">
                  <c:v>1228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91-4B2F-A952-6A6D34E1F0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25261696"/>
        <c:axId val="525253496"/>
      </c:barChart>
      <c:dateAx>
        <c:axId val="525261696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5253496"/>
        <c:crosses val="autoZero"/>
        <c:auto val="1"/>
        <c:lblOffset val="100"/>
        <c:baseTimeUnit val="months"/>
      </c:dateAx>
      <c:valAx>
        <c:axId val="525253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_-;\-* #,##0_-;_-* &quot;-&quot;??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5261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sz="1400" b="0" i="0" u="none" strike="noStrike" kern="1200" spc="0" baseline="0">
                <a:solidFill>
                  <a:srgbClr val="171A6C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n-GB" sz="1600" b="1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rPr>
              <a:t>Newsletter Mailing Campaign %</a:t>
            </a:r>
          </a:p>
        </c:rich>
      </c:tx>
      <c:layout>
        <c:manualLayout>
          <c:xMode val="edge"/>
          <c:yMode val="edge"/>
          <c:x val="0.25393744531933515"/>
          <c:y val="4.62962962962962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sz="1400" b="0" i="0" u="none" strike="noStrike" kern="1200" spc="0" baseline="0">
              <a:solidFill>
                <a:srgbClr val="171A6C">
                  <a:lumMod val="65000"/>
                  <a:lumOff val="35000"/>
                </a:srgb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'AIDA-2020 Website stats'!$L$49</c:f>
              <c:strCache>
                <c:ptCount val="1"/>
                <c:pt idx="0">
                  <c:v>Opens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'AIDA-2020 Website stats'!$K$50:$K$58</c:f>
              <c:numCache>
                <c:formatCode>_-* #,##0_-;\-* #,##0_-;_-* "-"??_-;_-@_-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'AIDA-2020 Website stats'!$L$50:$L$58</c:f>
              <c:numCache>
                <c:formatCode>_-* #,##0_-;\-* #,##0_-;_-* "-"??_-;_-@_-</c:formatCode>
                <c:ptCount val="9"/>
                <c:pt idx="0">
                  <c:v>50.7</c:v>
                </c:pt>
                <c:pt idx="1">
                  <c:v>39.1</c:v>
                </c:pt>
                <c:pt idx="2">
                  <c:v>42.2</c:v>
                </c:pt>
                <c:pt idx="3">
                  <c:v>41.6</c:v>
                </c:pt>
                <c:pt idx="4">
                  <c:v>40.799999999999997</c:v>
                </c:pt>
                <c:pt idx="5">
                  <c:v>36.5</c:v>
                </c:pt>
                <c:pt idx="6">
                  <c:v>39.299999999999997</c:v>
                </c:pt>
                <c:pt idx="7">
                  <c:v>36.1</c:v>
                </c:pt>
                <c:pt idx="8">
                  <c:v>41.9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E1A-4C69-A4E8-8C36B4CF77B3}"/>
            </c:ext>
          </c:extLst>
        </c:ser>
        <c:ser>
          <c:idx val="1"/>
          <c:order val="1"/>
          <c:tx>
            <c:strRef>
              <c:f>'AIDA-2020 Website stats'!$M$49</c:f>
              <c:strCache>
                <c:ptCount val="1"/>
                <c:pt idx="0">
                  <c:v>Clicks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'AIDA-2020 Website stats'!$K$50:$K$58</c:f>
              <c:numCache>
                <c:formatCode>_-* #,##0_-;\-* #,##0_-;_-* "-"??_-;_-@_-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'AIDA-2020 Website stats'!$M$50:$M$58</c:f>
              <c:numCache>
                <c:formatCode>_-* #,##0_-;\-* #,##0_-;_-* "-"??_-;_-@_-</c:formatCode>
                <c:ptCount val="9"/>
                <c:pt idx="0">
                  <c:v>18.600000000000001</c:v>
                </c:pt>
                <c:pt idx="1">
                  <c:v>14</c:v>
                </c:pt>
                <c:pt idx="2">
                  <c:v>12.4</c:v>
                </c:pt>
                <c:pt idx="3">
                  <c:v>12.3</c:v>
                </c:pt>
                <c:pt idx="4">
                  <c:v>12.2</c:v>
                </c:pt>
                <c:pt idx="5">
                  <c:v>7.9</c:v>
                </c:pt>
                <c:pt idx="6">
                  <c:v>9.6</c:v>
                </c:pt>
                <c:pt idx="7">
                  <c:v>12.2</c:v>
                </c:pt>
                <c:pt idx="8">
                  <c:v>16.100000000000001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E1A-4C69-A4E8-8C36B4CF77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9004304"/>
        <c:axId val="569004632"/>
      </c:barChart>
      <c:catAx>
        <c:axId val="569004304"/>
        <c:scaling>
          <c:orientation val="minMax"/>
        </c:scaling>
        <c:delete val="0"/>
        <c:axPos val="b"/>
        <c:numFmt formatCode="_-* #,##0_-;\-* #,##0_-;_-* &quot;-&quot;??_-;_-@_-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004632"/>
        <c:crosses val="autoZero"/>
        <c:auto val="1"/>
        <c:lblAlgn val="ctr"/>
        <c:lblOffset val="100"/>
        <c:noMultiLvlLbl val="0"/>
      </c:catAx>
      <c:valAx>
        <c:axId val="569004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_-;\-* #,##0_-;_-* &quot;-&quot;??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0043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 b="1" i="0" u="none" strike="noStrike" kern="1200" spc="0" baseline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rPr>
              <a:t>Articles per WP</a:t>
            </a:r>
            <a:endParaRPr lang="en-GB" sz="1600" b="1" i="0" u="none" strike="noStrike" kern="1200" spc="0" baseline="0" dirty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endParaRPr>
          </a:p>
        </c:rich>
      </c:tx>
      <c:layout>
        <c:manualLayout>
          <c:xMode val="edge"/>
          <c:yMode val="edge"/>
          <c:x val="0.38337420879046574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Sheet1!$A$1:$A$15</c:f>
              <c:numCache>
                <c:formatCode>General</c:formatCode>
                <c:ptCount val="1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</c:numCache>
            </c:numRef>
          </c:cat>
          <c:val>
            <c:numRef>
              <c:f>Sheet1!$B$1:$B$15</c:f>
              <c:numCache>
                <c:formatCode>General</c:formatCode>
                <c:ptCount val="15"/>
                <c:pt idx="0">
                  <c:v>9</c:v>
                </c:pt>
                <c:pt idx="1">
                  <c:v>13</c:v>
                </c:pt>
                <c:pt idx="2">
                  <c:v>3</c:v>
                </c:pt>
                <c:pt idx="3">
                  <c:v>0</c:v>
                </c:pt>
                <c:pt idx="4">
                  <c:v>3</c:v>
                </c:pt>
                <c:pt idx="5">
                  <c:v>2</c:v>
                </c:pt>
                <c:pt idx="6">
                  <c:v>2</c:v>
                </c:pt>
                <c:pt idx="7">
                  <c:v>5</c:v>
                </c:pt>
                <c:pt idx="8">
                  <c:v>1</c:v>
                </c:pt>
                <c:pt idx="9">
                  <c:v>0</c:v>
                </c:pt>
                <c:pt idx="10">
                  <c:v>2</c:v>
                </c:pt>
                <c:pt idx="11">
                  <c:v>5</c:v>
                </c:pt>
                <c:pt idx="12">
                  <c:v>1</c:v>
                </c:pt>
                <c:pt idx="13">
                  <c:v>0</c:v>
                </c:pt>
                <c:pt idx="14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98-42F8-B78A-65A62948AB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56169792"/>
        <c:axId val="456167496"/>
      </c:barChart>
      <c:catAx>
        <c:axId val="456169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6167496"/>
        <c:crosses val="autoZero"/>
        <c:auto val="1"/>
        <c:lblAlgn val="ctr"/>
        <c:lblOffset val="100"/>
        <c:noMultiLvlLbl val="0"/>
      </c:catAx>
      <c:valAx>
        <c:axId val="456167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61697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'AIDA-2020 Website stats'!$J$31:$J$32</cx:f>
        <cx:lvl ptCount="2" formatCode="_-* #,##0_-;\-* #,##0_-;_-* &quot;-&quot;??_-;_-@_-">
          <cx:pt idx="0">138</cx:pt>
          <cx:pt idx="1">42</cx:pt>
        </cx:lvl>
      </cx:numDim>
    </cx:data>
  </cx:chartData>
  <cx:chart>
    <cx:title pos="t" align="ctr" overlay="0">
      <cx:tx>
        <cx:rich>
          <a:bodyPr spcFirstLastPara="1" vertOverflow="ellipsis" wrap="square" lIns="0" tIns="0" rIns="0" bIns="0" anchor="ctr" anchorCtr="1"/>
          <a:lstStyle/>
          <a:p>
            <a:pPr algn="ctr">
              <a:defRPr/>
            </a:pPr>
            <a:endParaRPr lang="en-US" dirty="0"/>
          </a:p>
        </cx:rich>
      </cx:tx>
    </cx:title>
    <cx:plotArea>
      <cx:plotAreaRegion>
        <cx:series layoutId="waterfall" uniqueId="{0FF8E245-713F-4607-88C1-2807B08921F5}">
          <cx:dataLabels pos="outEnd">
            <cx:visibility seriesName="0" categoryName="0" value="1"/>
            <cx:dataLabel idx="0" pos="outEnd">
              <cx:txPr>
                <a:bodyPr spcFirstLastPara="1" vertOverflow="ellipsis" wrap="square" lIns="0" tIns="0" rIns="0" bIns="0" anchor="ctr" anchorCtr="1">
                  <a:spAutoFit/>
                </a:bodyPr>
                <a:lstStyle/>
                <a:p>
                  <a:pPr>
                    <a:defRPr sz="1600"/>
                  </a:pPr>
                  <a:r>
                    <a:rPr lang="en-US" sz="1600"/>
                    <a:t> 138 </a:t>
                  </a:r>
                </a:p>
              </cx:txPr>
            </cx:dataLabel>
            <cx:dataLabel idx="1" pos="outEnd">
              <cx:txPr>
                <a:bodyPr spcFirstLastPara="1" vertOverflow="ellipsis" wrap="square" lIns="0" tIns="0" rIns="0" bIns="0" anchor="ctr" anchorCtr="1">
                  <a:spAutoFit/>
                </a:bodyPr>
                <a:lstStyle/>
                <a:p>
                  <a:pPr>
                    <a:defRPr sz="1600"/>
                  </a:pPr>
                  <a:r>
                    <a:rPr lang="en-US" sz="1600"/>
                    <a:t> 42 </a:t>
                  </a:r>
                </a:p>
              </cx:txPr>
            </cx:dataLabel>
          </cx:dataLabels>
          <cx:dataId val="0"/>
          <cx:layoutPr>
            <cx:subtotals/>
          </cx:layoutPr>
        </cx:series>
      </cx:plotAreaRegion>
      <cx:axis id="0" hidden="1">
        <cx:catScaling gapWidth="0.5"/>
        <cx:tickLabels/>
      </cx:axis>
      <cx:axis id="1">
        <cx:valScaling/>
        <cx:majorGridlines/>
        <cx:tickLabels/>
        <cx:txPr>
          <a:bodyPr spcFirstLastPara="1" vertOverflow="ellipsis" wrap="square" lIns="0" tIns="0" rIns="0" bIns="0" anchor="ctr" anchorCtr="1"/>
          <a:lstStyle/>
          <a:p>
            <a:pPr>
              <a:defRPr sz="1600"/>
            </a:pPr>
            <a:endParaRPr lang="en-US" sz="1600"/>
          </a:p>
        </cx:txPr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9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  <cs:bodyPr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  <cs:bodyPr wrap="square" lIns="38100" tIns="19050" rIns="38100" bIns="19050" anchor="ctr">
      <a:spAutoFit/>
    </cs:bodyPr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tx1"/>
    </cs:fontRef>
  </cs:dropLine>
  <cs:errorBar>
    <cs:lnRef idx="0"/>
    <cs:fillRef idx="0"/>
    <cs:effectRef idx="0"/>
    <cs:fontRef idx="minor">
      <a:schemeClr val="tx1"/>
    </cs:fontRef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15000"/>
            <a:lumOff val="8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</cs:hiLoLine>
  <cs:leaderLine>
    <cs:lnRef idx="0"/>
    <cs:fillRef idx="0"/>
    <cs:effectRef idx="0"/>
    <cs:fontRef idx="minor">
      <a:schemeClr val="tx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  <cs:bodyPr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  <cs:bodyPr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  <cs:bodyPr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9687-C613-4C83-A0F4-1BC6CC93F1E1}" type="datetimeFigureOut">
              <a:rPr lang="en-GB" smtClean="0"/>
              <a:t>25/04/2018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2397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06465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94217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4802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47793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298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666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30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02160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4872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4252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2138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6356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176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</p:spPr>
        <p:txBody>
          <a:bodyPr anchor="ctr"/>
          <a:lstStyle>
            <a:lvl1pPr algn="ctr">
              <a:defRPr sz="4500" b="1">
                <a:solidFill>
                  <a:srgbClr val="171A6C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00" b="0">
                <a:solidFill>
                  <a:srgbClr val="171A6C"/>
                </a:solidFill>
                <a:latin typeface="Trebuchet MS" panose="020B0603020202020204" pitchFamily="34" charset="0"/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C01D11BA-7BA0-4257-81CF-82214BB44DEA}" type="datetime3">
              <a:rPr lang="en-US" smtClean="0"/>
              <a:t>25 April 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912282" y="6032852"/>
            <a:ext cx="823171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GB" sz="1000" b="0" i="0" dirty="0" smtClean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 654168.</a:t>
            </a:r>
            <a:endParaRPr lang="en-GB" sz="1000" i="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33800" y="135467"/>
            <a:ext cx="541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2400" b="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Advanced</a:t>
            </a:r>
            <a:r>
              <a:rPr lang="fr-CH" sz="2400" b="0" baseline="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GB" sz="2400" b="0" baseline="0" noProof="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European</a:t>
            </a:r>
            <a:r>
              <a:rPr lang="fr-CH" sz="2400" b="0" baseline="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Infrastructures</a:t>
            </a:r>
          </a:p>
          <a:p>
            <a:pPr algn="r"/>
            <a:r>
              <a:rPr lang="fr-CH" sz="2400" b="0" baseline="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for Detectors at Accelerators</a:t>
            </a:r>
            <a:endParaRPr lang="en-GB" sz="2400" b="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81000" y="5939374"/>
            <a:ext cx="531283" cy="35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BE937EF1-5E27-44A9-B871-6542F30F081F}" type="datetime3">
              <a:rPr lang="en-US" smtClean="0"/>
              <a:t>25 April 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79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32A87FC3-EAAE-4A3B-9314-DDE4FFBE0A1B}" type="datetime3">
              <a:rPr lang="en-US" smtClean="0"/>
              <a:t>25 April 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342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506583"/>
            <a:ext cx="8666018" cy="4670387"/>
          </a:xfrm>
        </p:spPr>
        <p:txBody>
          <a:bodyPr>
            <a:normAutofit/>
          </a:bodyPr>
          <a:lstStyle>
            <a:lvl1pPr>
              <a:buClr>
                <a:srgbClr val="F2B53C"/>
              </a:buClr>
              <a:defRPr sz="2400" b="0">
                <a:solidFill>
                  <a:srgbClr val="171A6C"/>
                </a:solidFill>
                <a:latin typeface="Trebuchet MS" panose="020B0603020202020204" pitchFamily="34" charset="0"/>
              </a:defRPr>
            </a:lvl1pPr>
            <a:lvl2pPr>
              <a:buClr>
                <a:srgbClr val="F2B53C"/>
              </a:buClr>
              <a:defRPr sz="2000" b="0">
                <a:solidFill>
                  <a:srgbClr val="171A6C"/>
                </a:solidFill>
                <a:latin typeface="Trebuchet MS" panose="020B0603020202020204" pitchFamily="34" charset="0"/>
              </a:defRPr>
            </a:lvl2pPr>
            <a:lvl3pPr>
              <a:buClr>
                <a:srgbClr val="F2B53C"/>
              </a:buClr>
              <a:defRPr sz="1600" b="0">
                <a:solidFill>
                  <a:srgbClr val="171A6C"/>
                </a:solidFill>
                <a:latin typeface="Trebuchet MS" panose="020B0603020202020204" pitchFamily="34" charset="0"/>
              </a:defRPr>
            </a:lvl3pPr>
            <a:lvl4pPr>
              <a:buClr>
                <a:srgbClr val="F2B53C"/>
              </a:buClr>
              <a:defRPr sz="1400" b="0">
                <a:solidFill>
                  <a:srgbClr val="171A6C"/>
                </a:solidFill>
                <a:latin typeface="Trebuchet MS" panose="020B0603020202020204" pitchFamily="34" charset="0"/>
              </a:defRPr>
            </a:lvl4pPr>
            <a:lvl5pPr>
              <a:buClr>
                <a:srgbClr val="F2B53C"/>
              </a:buClr>
              <a:defRPr sz="1400" b="0">
                <a:solidFill>
                  <a:srgbClr val="171A6C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>
            <a:lvl1pPr>
              <a:defRPr sz="1400">
                <a:latin typeface="Arial Narrow" panose="020B0606020202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latin typeface="Arial Narrow" panose="020B0606020202030204" pitchFamily="34" charset="0"/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>
            <a:normAutofit/>
          </a:bodyPr>
          <a:lstStyle>
            <a:lvl1pPr algn="ctr">
              <a:defRPr sz="3200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E5C1A8A6-A55F-4F98-B7EB-13D47285A1FE}" type="datetime3">
              <a:rPr lang="en-US" smtClean="0"/>
              <a:t>25 April 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31AC57D9-8984-41BB-A9CE-EC121665631C}" type="datetime3">
              <a:rPr lang="en-US" smtClean="0"/>
              <a:t>25 April 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CBD499CD-D135-4E2F-90DD-1CE571D7BCBA}" type="datetime3">
              <a:rPr lang="en-US" smtClean="0"/>
              <a:t>25 April 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104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FD1F1141-94BA-4429-B2C2-BEA9DF9ABCCF}" type="datetime3">
              <a:rPr lang="en-US" smtClean="0"/>
              <a:t>25 April 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D97F96FE-9481-49EA-9681-9A8F194179A8}" type="datetime3">
              <a:rPr lang="en-US" smtClean="0"/>
              <a:t>25 April 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15604103-15D9-4C8A-AE7C-75C338439E56}" type="datetime3">
              <a:rPr lang="en-US" smtClean="0"/>
              <a:t>25 April 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78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D57C27AA-62AC-464F-AD69-9F162FDFBA42}" type="datetime3">
              <a:rPr lang="en-US" smtClean="0"/>
              <a:t>25 April 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26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AIDA-2020 3</a:t>
            </a:r>
            <a:r>
              <a:rPr lang="en-US" baseline="30000" dirty="0" smtClean="0"/>
              <a:t>rd</a:t>
            </a:r>
            <a:r>
              <a:rPr lang="en-US" dirty="0" smtClean="0"/>
              <a:t> Annual Meeting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" y="0"/>
            <a:ext cx="9143996" cy="1165397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8" y="106507"/>
            <a:ext cx="3619047" cy="952381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>
              <a:defRPr sz="1200">
                <a:solidFill>
                  <a:srgbClr val="171A6C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dirty="0" smtClean="0"/>
              <a:t>26 April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Trebuchet MS" panose="020B0603020202020204" pitchFamily="34" charset="0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14/relationships/chartEx" Target="../charts/chartEx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Jennifer.Toes@cern.ch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AIDA-2020-comms@cern.ch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881963"/>
            <a:ext cx="8780746" cy="1628000"/>
          </a:xfrm>
        </p:spPr>
        <p:txBody>
          <a:bodyPr/>
          <a:lstStyle/>
          <a:p>
            <a:r>
              <a:rPr lang="en-GB" dirty="0" smtClean="0"/>
              <a:t>AIDA-2020 Communication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Romain Muller, CERN</a:t>
            </a:r>
          </a:p>
          <a:p>
            <a:endParaRPr lang="en-GB" dirty="0" smtClean="0"/>
          </a:p>
          <a:p>
            <a:r>
              <a:rPr lang="en-GB" sz="1800" dirty="0" smtClean="0"/>
              <a:t>AIDA-2020 3</a:t>
            </a:r>
            <a:r>
              <a:rPr lang="en-GB" sz="1800" baseline="30000" dirty="0" smtClean="0"/>
              <a:t>rd</a:t>
            </a:r>
            <a:r>
              <a:rPr lang="en-GB" sz="1800" dirty="0" smtClean="0"/>
              <a:t> Annual Meeting, 25-27</a:t>
            </a:r>
            <a:r>
              <a:rPr lang="en-GB" sz="1800" baseline="30000" dirty="0" smtClean="0"/>
              <a:t>th</a:t>
            </a:r>
            <a:r>
              <a:rPr lang="en-GB" sz="1800" dirty="0" smtClean="0"/>
              <a:t> April 2018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58290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Newsletter stats</a:t>
            </a:r>
            <a:endParaRPr lang="en-GB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4502130"/>
              </p:ext>
            </p:extLst>
          </p:nvPr>
        </p:nvGraphicFramePr>
        <p:xfrm>
          <a:off x="923365" y="1256619"/>
          <a:ext cx="7037294" cy="40610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Content Placeholder 1"/>
          <p:cNvSpPr txBox="1">
            <a:spLocks/>
          </p:cNvSpPr>
          <p:nvPr/>
        </p:nvSpPr>
        <p:spPr>
          <a:xfrm>
            <a:off x="340993" y="5317630"/>
            <a:ext cx="8462347" cy="10387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4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0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6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4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4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Opens rate: 1.5 times better than industry benchmark</a:t>
            </a:r>
          </a:p>
          <a:p>
            <a:r>
              <a:rPr lang="en-GB" dirty="0" smtClean="0"/>
              <a:t>Clicks rate: 3 times better than industry benchmark </a:t>
            </a:r>
          </a:p>
          <a:p>
            <a:endParaRPr lang="en-GB" dirty="0" smtClean="0"/>
          </a:p>
          <a:p>
            <a:pPr lvl="1"/>
            <a:endParaRPr lang="en-GB" dirty="0" smtClean="0"/>
          </a:p>
          <a:p>
            <a:endParaRPr lang="en-GB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3030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Newsletter articles per WP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0940267"/>
              </p:ext>
            </p:extLst>
          </p:nvPr>
        </p:nvGraphicFramePr>
        <p:xfrm>
          <a:off x="119874" y="1541263"/>
          <a:ext cx="8666162" cy="4670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379759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0994" y="1457093"/>
            <a:ext cx="4446596" cy="4582200"/>
          </a:xfrm>
        </p:spPr>
        <p:txBody>
          <a:bodyPr>
            <a:normAutofit/>
          </a:bodyPr>
          <a:lstStyle/>
          <a:p>
            <a:r>
              <a:rPr lang="en-GB" dirty="0" smtClean="0"/>
              <a:t>Informational video series for the 10 facilities available via the TA programme</a:t>
            </a:r>
          </a:p>
          <a:p>
            <a:endParaRPr lang="en-GB" dirty="0"/>
          </a:p>
          <a:p>
            <a:r>
              <a:rPr lang="en-GB" dirty="0" smtClean="0"/>
              <a:t>10 out of 10 videos completed &amp; published</a:t>
            </a:r>
          </a:p>
          <a:p>
            <a:endParaRPr lang="en-GB" dirty="0"/>
          </a:p>
          <a:p>
            <a:r>
              <a:rPr lang="en-GB" dirty="0" smtClean="0"/>
              <a:t>Dedicated AIDA-2020 YouTube channel set up </a:t>
            </a:r>
            <a:endParaRPr lang="en-GB" dirty="0"/>
          </a:p>
          <a:p>
            <a:pPr lvl="1"/>
            <a:endParaRPr lang="en-GB" sz="2000" dirty="0" smtClean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12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Transnational Access videos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6834" y="2522217"/>
            <a:ext cx="3801053" cy="23049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401337" y="5006990"/>
            <a:ext cx="31720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accent3">
                    <a:lumMod val="50000"/>
                  </a:schemeClr>
                </a:solidFill>
              </a:rPr>
              <a:t>Screenshot of the IRRAD facility video (ft. Federico Ravotti)</a:t>
            </a:r>
            <a:endParaRPr lang="en-GB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13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Event posters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402455" y="1333703"/>
            <a:ext cx="2754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 smtClean="0">
                <a:latin typeface="Trebuchet MS" panose="020B0603020202020204" pitchFamily="34" charset="0"/>
              </a:rPr>
              <a:t>3</a:t>
            </a:r>
            <a:r>
              <a:rPr lang="en-GB" b="1" u="sng" baseline="30000" dirty="0" smtClean="0">
                <a:latin typeface="Trebuchet MS" panose="020B0603020202020204" pitchFamily="34" charset="0"/>
              </a:rPr>
              <a:t>rd</a:t>
            </a:r>
            <a:r>
              <a:rPr lang="en-GB" b="1" u="sng" dirty="0" smtClean="0">
                <a:latin typeface="Trebuchet MS" panose="020B0603020202020204" pitchFamily="34" charset="0"/>
              </a:rPr>
              <a:t> Annual </a:t>
            </a:r>
            <a:br>
              <a:rPr lang="en-GB" b="1" u="sng" dirty="0" smtClean="0">
                <a:latin typeface="Trebuchet MS" panose="020B0603020202020204" pitchFamily="34" charset="0"/>
              </a:rPr>
            </a:br>
            <a:r>
              <a:rPr lang="en-GB" b="1" u="sng" dirty="0" smtClean="0">
                <a:latin typeface="Trebuchet MS" panose="020B0603020202020204" pitchFamily="34" charset="0"/>
              </a:rPr>
              <a:t>Meeting poster</a:t>
            </a:r>
            <a:endParaRPr lang="en-GB" b="1" u="sng" dirty="0">
              <a:latin typeface="Trebuchet MS" panose="020B0603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97394" y="1313093"/>
            <a:ext cx="2877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 smtClean="0">
                <a:latin typeface="Trebuchet MS" panose="020B0603020202020204" pitchFamily="34" charset="0"/>
              </a:rPr>
              <a:t>Academia meets Industry event poster</a:t>
            </a:r>
            <a:endParaRPr lang="en-GB" b="1" u="sng" dirty="0">
              <a:latin typeface="Trebuchet MS" panose="020B0603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32900" t="16321" r="33250" b="6965"/>
          <a:stretch/>
        </p:blipFill>
        <p:spPr>
          <a:xfrm>
            <a:off x="4948101" y="1980034"/>
            <a:ext cx="3176230" cy="449896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l="32844" t="16634" r="32877" b="6634"/>
          <a:stretch/>
        </p:blipFill>
        <p:spPr>
          <a:xfrm>
            <a:off x="1080471" y="1980034"/>
            <a:ext cx="3183798" cy="4454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34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Academia Meets Industry event advertising</a:t>
            </a:r>
            <a:endParaRPr lang="en-GB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84730" y="1256532"/>
            <a:ext cx="4790681" cy="4670387"/>
          </a:xfrm>
        </p:spPr>
        <p:txBody>
          <a:bodyPr>
            <a:noAutofit/>
          </a:bodyPr>
          <a:lstStyle/>
          <a:p>
            <a:pPr marL="0" lvl="0" indent="0" fontAlgn="base">
              <a:spcAft>
                <a:spcPct val="0"/>
              </a:spcAft>
              <a:buNone/>
            </a:pPr>
            <a:r>
              <a:rPr lang="en-GB" altLang="en-US" sz="1800" dirty="0"/>
              <a:t>More pro-active about advertising the AMI event, providing a wider range of advertisement materials via more </a:t>
            </a:r>
            <a:r>
              <a:rPr lang="en-GB" altLang="en-US" sz="1800" dirty="0" smtClean="0"/>
              <a:t>platforms</a:t>
            </a:r>
            <a:endParaRPr lang="en-GB" altLang="en-US" sz="1800" dirty="0"/>
          </a:p>
          <a:p>
            <a:pPr marL="0" lvl="1" indent="0" fontAlgn="base">
              <a:spcBef>
                <a:spcPts val="750"/>
              </a:spcBef>
              <a:spcAft>
                <a:spcPct val="0"/>
              </a:spcAft>
              <a:buNone/>
            </a:pPr>
            <a:r>
              <a:rPr lang="en-GB" sz="1800" dirty="0"/>
              <a:t>Communications pack </a:t>
            </a:r>
          </a:p>
          <a:p>
            <a:pPr lvl="1" fontAlgn="base">
              <a:spcAft>
                <a:spcPct val="0"/>
              </a:spcAft>
            </a:pPr>
            <a:r>
              <a:rPr lang="en-GB" altLang="en-US" sz="1800" dirty="0"/>
              <a:t>To all AIDA-2020 </a:t>
            </a:r>
            <a:r>
              <a:rPr lang="en-GB" altLang="en-US" sz="1800" dirty="0" smtClean="0"/>
              <a:t>participants</a:t>
            </a:r>
            <a:endParaRPr lang="en-GB" altLang="en-US" sz="1800" dirty="0"/>
          </a:p>
          <a:p>
            <a:pPr lvl="1" fontAlgn="base">
              <a:spcAft>
                <a:spcPct val="0"/>
              </a:spcAft>
            </a:pPr>
            <a:r>
              <a:rPr lang="en-GB" altLang="en-US" sz="1800" dirty="0"/>
              <a:t>To all external </a:t>
            </a:r>
            <a:r>
              <a:rPr lang="en-GB" altLang="en-US" sz="1800" dirty="0" smtClean="0"/>
              <a:t>participants</a:t>
            </a:r>
          </a:p>
          <a:p>
            <a:pPr lvl="1" fontAlgn="base">
              <a:spcAft>
                <a:spcPct val="0"/>
              </a:spcAft>
            </a:pPr>
            <a:r>
              <a:rPr lang="en-US" altLang="en-US" sz="1800" dirty="0" smtClean="0"/>
              <a:t>To multiplier </a:t>
            </a:r>
            <a:r>
              <a:rPr lang="en-US" altLang="en-US" sz="1800" dirty="0" err="1" smtClean="0"/>
              <a:t>organisations</a:t>
            </a:r>
            <a:endParaRPr lang="en-US" altLang="en-US" sz="1800" dirty="0" smtClean="0"/>
          </a:p>
          <a:p>
            <a:pPr marL="0" indent="0">
              <a:buNone/>
            </a:pPr>
            <a:r>
              <a:rPr lang="en-GB" sz="1800" dirty="0" smtClean="0"/>
              <a:t>Posters</a:t>
            </a:r>
          </a:p>
          <a:p>
            <a:pPr lvl="1" fontAlgn="base">
              <a:spcAft>
                <a:spcPct val="0"/>
              </a:spcAft>
            </a:pPr>
            <a:r>
              <a:rPr lang="en-GB" altLang="en-US" sz="1800" dirty="0"/>
              <a:t>At CERN </a:t>
            </a:r>
            <a:endParaRPr lang="en-GB" altLang="en-US" sz="1800" dirty="0" smtClean="0"/>
          </a:p>
          <a:p>
            <a:pPr lvl="1" fontAlgn="base">
              <a:spcAft>
                <a:spcPct val="0"/>
              </a:spcAft>
            </a:pPr>
            <a:r>
              <a:rPr lang="en-GB" altLang="en-US" sz="1800" dirty="0" smtClean="0"/>
              <a:t>At </a:t>
            </a:r>
            <a:r>
              <a:rPr lang="en-GB" altLang="en-US" sz="1800" dirty="0"/>
              <a:t>Bologna </a:t>
            </a:r>
            <a:r>
              <a:rPr lang="en-GB" altLang="en-US" sz="1800" dirty="0" smtClean="0"/>
              <a:t>+ To </a:t>
            </a:r>
            <a:r>
              <a:rPr lang="en-GB" altLang="en-US" sz="1800" dirty="0"/>
              <a:t>all AIDA-2020 institutes </a:t>
            </a:r>
            <a:endParaRPr lang="en-GB" altLang="en-US" sz="1800" dirty="0" smtClean="0"/>
          </a:p>
          <a:p>
            <a:pPr marL="0" lvl="1" indent="0" fontAlgn="base">
              <a:spcBef>
                <a:spcPts val="750"/>
              </a:spcBef>
              <a:spcAft>
                <a:spcPct val="0"/>
              </a:spcAft>
              <a:buNone/>
            </a:pPr>
            <a:r>
              <a:rPr lang="en-US" sz="1800" dirty="0" smtClean="0"/>
              <a:t>Websites</a:t>
            </a:r>
            <a:endParaRPr lang="en-GB" sz="1800" dirty="0"/>
          </a:p>
          <a:p>
            <a:pPr lvl="1"/>
            <a:r>
              <a:rPr lang="en-GB" sz="1800" dirty="0" smtClean="0"/>
              <a:t>AIDA-2020 &amp; On Track</a:t>
            </a:r>
          </a:p>
          <a:p>
            <a:pPr lvl="1"/>
            <a:r>
              <a:rPr lang="en-GB" sz="1800" dirty="0" smtClean="0"/>
              <a:t>CERN KT</a:t>
            </a:r>
          </a:p>
          <a:p>
            <a:pPr marL="0" indent="0">
              <a:buNone/>
            </a:pPr>
            <a:r>
              <a:rPr lang="en-GB" sz="1800" dirty="0" smtClean="0"/>
              <a:t>Social media</a:t>
            </a:r>
          </a:p>
          <a:p>
            <a:pPr lvl="1"/>
            <a:r>
              <a:rPr lang="en-GB" sz="1800" dirty="0" smtClean="0"/>
              <a:t>CERN LinkedIn account -&gt; 35K+ exposed</a:t>
            </a:r>
          </a:p>
          <a:p>
            <a:pPr lvl="1"/>
            <a:r>
              <a:rPr lang="en-GB" sz="1800" dirty="0" smtClean="0"/>
              <a:t>Personal LinkedIn accounts (of KT staff)</a:t>
            </a:r>
          </a:p>
          <a:p>
            <a:pPr marL="0" lvl="0" indent="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lvl="1"/>
            <a:endParaRPr lang="en-GB" sz="1800" dirty="0" smtClean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28100" t="16640" r="35600" b="3513"/>
          <a:stretch/>
        </p:blipFill>
        <p:spPr>
          <a:xfrm>
            <a:off x="4904169" y="1256532"/>
            <a:ext cx="3977702" cy="546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2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3" y="1392809"/>
            <a:ext cx="5097087" cy="512494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b="1" u="sng" dirty="0" smtClean="0">
                <a:solidFill>
                  <a:schemeClr val="tx1"/>
                </a:solidFill>
              </a:rPr>
              <a:t>Target</a:t>
            </a:r>
            <a:r>
              <a:rPr lang="en-GB" dirty="0" smtClean="0">
                <a:solidFill>
                  <a:schemeClr val="tx1"/>
                </a:solidFill>
              </a:rPr>
              <a:t> = 180 publications (over project duration)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Including 60 journal publications + 50 conference proceedings</a:t>
            </a:r>
          </a:p>
          <a:p>
            <a:pPr marL="0" indent="0">
              <a:buNone/>
            </a:pPr>
            <a:endParaRPr lang="en-GB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b="1" u="sng" dirty="0" smtClean="0">
                <a:solidFill>
                  <a:schemeClr val="tx1"/>
                </a:solidFill>
              </a:rPr>
              <a:t>Current</a:t>
            </a:r>
            <a:r>
              <a:rPr lang="en-GB" dirty="0" smtClean="0">
                <a:solidFill>
                  <a:schemeClr val="tx1"/>
                </a:solidFill>
              </a:rPr>
              <a:t> = 138 publications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Including 37 journal publications (62%) of target &amp; 32 conference proceedings (64%)</a:t>
            </a:r>
          </a:p>
          <a:p>
            <a:pPr marL="0" indent="0">
              <a:buNone/>
            </a:pPr>
            <a:endParaRPr lang="en-GB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3600" dirty="0" smtClean="0">
                <a:solidFill>
                  <a:schemeClr val="tx1"/>
                </a:solidFill>
              </a:rPr>
              <a:t>138/180 </a:t>
            </a:r>
            <a:r>
              <a:rPr lang="en-GB" sz="3600" b="1" dirty="0" smtClean="0">
                <a:solidFill>
                  <a:schemeClr val="tx1"/>
                </a:solidFill>
              </a:rPr>
              <a:t>= </a:t>
            </a:r>
            <a:r>
              <a:rPr lang="en-GB" sz="3600" b="1" u="sng" dirty="0" smtClean="0">
                <a:solidFill>
                  <a:schemeClr val="accent5"/>
                </a:solidFill>
              </a:rPr>
              <a:t>77%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Overall, in target.</a:t>
            </a:r>
            <a:br>
              <a:rPr lang="en-GB" dirty="0" smtClean="0">
                <a:solidFill>
                  <a:schemeClr val="tx1"/>
                </a:solidFill>
              </a:rPr>
            </a:br>
            <a:endParaRPr lang="en-GB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u="sng" dirty="0" smtClean="0">
                <a:solidFill>
                  <a:schemeClr val="tx1"/>
                </a:solidFill>
              </a:rPr>
              <a:t>But</a:t>
            </a:r>
            <a:r>
              <a:rPr lang="en-GB" dirty="0" smtClean="0">
                <a:solidFill>
                  <a:schemeClr val="tx1"/>
                </a:solidFill>
              </a:rPr>
              <a:t>: need more journal/conference papers to meet target, extension might help in this respect to leverage more opportunities for publication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Publications </a:t>
            </a:r>
            <a:endParaRPr lang="en-GB" dirty="0"/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10" name="Chart 9"/>
              <p:cNvGraphicFramePr/>
              <p:nvPr>
                <p:extLst>
                  <p:ext uri="{D42A27DB-BD31-4B8C-83A1-F6EECF244321}">
                    <p14:modId xmlns:p14="http://schemas.microsoft.com/office/powerpoint/2010/main" val="2782285772"/>
                  </p:ext>
                </p:extLst>
              </p:nvPr>
            </p:nvGraphicFramePr>
            <p:xfrm>
              <a:off x="5675905" y="1577789"/>
              <a:ext cx="2752165" cy="4518212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3"/>
              </a:graphicData>
            </a:graphic>
          </p:graphicFrame>
        </mc:Choice>
        <mc:Fallback xmlns="">
          <p:pic>
            <p:nvPicPr>
              <p:cNvPr id="10" name="Chart 9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75905" y="1577789"/>
                <a:ext cx="2752165" cy="4518212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476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4" y="1690577"/>
            <a:ext cx="8666018" cy="448639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2800" dirty="0" smtClean="0"/>
              <a:t>More articles in external outlets (</a:t>
            </a:r>
            <a:r>
              <a:rPr lang="en-GB" sz="2800" dirty="0" err="1" smtClean="0"/>
              <a:t>ie</a:t>
            </a:r>
            <a:r>
              <a:rPr lang="en-GB" sz="2800" dirty="0" smtClean="0"/>
              <a:t>. CERN Courier)</a:t>
            </a:r>
          </a:p>
          <a:p>
            <a:pPr>
              <a:lnSpc>
                <a:spcPct val="150000"/>
              </a:lnSpc>
            </a:pPr>
            <a:r>
              <a:rPr lang="en-GB" sz="2800" dirty="0" smtClean="0"/>
              <a:t>At least 4 issues of ‘On Track’ in 2018 covering all </a:t>
            </a:r>
            <a:r>
              <a:rPr lang="en-GB" sz="2800" dirty="0" smtClean="0"/>
              <a:t>WPs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More systematic social media sharing</a:t>
            </a:r>
            <a:endParaRPr lang="en-GB" sz="2800" dirty="0"/>
          </a:p>
          <a:p>
            <a:pPr marL="0" indent="0">
              <a:lnSpc>
                <a:spcPct val="150000"/>
              </a:lnSpc>
              <a:buNone/>
            </a:pPr>
            <a:endParaRPr lang="en-GB" sz="2800" dirty="0" smtClean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plans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483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sz="4800" dirty="0" smtClean="0"/>
              <a:t>Thank you for listening</a:t>
            </a:r>
          </a:p>
          <a:p>
            <a:pPr marL="0" indent="0" algn="ctr">
              <a:buNone/>
            </a:pPr>
            <a:endParaRPr lang="en-GB" sz="4800" dirty="0"/>
          </a:p>
          <a:p>
            <a:pPr marL="0" indent="0" algn="ctr">
              <a:buNone/>
            </a:pPr>
            <a:endParaRPr lang="en-GB" sz="1800" dirty="0" smtClean="0">
              <a:hlinkClick r:id="rId3"/>
            </a:endParaRPr>
          </a:p>
          <a:p>
            <a:pPr marL="0" indent="0" algn="ctr">
              <a:buNone/>
            </a:pPr>
            <a:endParaRPr lang="en-GB" sz="1800" dirty="0">
              <a:hlinkClick r:id="rId3"/>
            </a:endParaRPr>
          </a:p>
          <a:p>
            <a:pPr marL="0" indent="0" algn="ctr">
              <a:buNone/>
            </a:pPr>
            <a:r>
              <a:rPr lang="en-GB" sz="1800" dirty="0" smtClean="0">
                <a:hlinkClick r:id="rId3"/>
              </a:rPr>
              <a:t>Contact: r.muller@cern.ch</a:t>
            </a:r>
            <a:r>
              <a:rPr lang="en-GB" sz="1800" dirty="0" smtClean="0"/>
              <a:t> </a:t>
            </a:r>
            <a:endParaRPr lang="en-GB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46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2200" b="1" u="sng" dirty="0" smtClean="0"/>
              <a:t>Task 2.2 Objectives:</a:t>
            </a:r>
          </a:p>
          <a:p>
            <a:pPr>
              <a:lnSpc>
                <a:spcPct val="150000"/>
              </a:lnSpc>
            </a:pPr>
            <a:r>
              <a:rPr lang="en-GB" sz="2200" dirty="0" smtClean="0"/>
              <a:t>Plan </a:t>
            </a:r>
            <a:r>
              <a:rPr lang="en-GB" sz="2200" dirty="0"/>
              <a:t>and implement project communication strategy</a:t>
            </a:r>
          </a:p>
          <a:p>
            <a:pPr>
              <a:lnSpc>
                <a:spcPct val="150000"/>
              </a:lnSpc>
            </a:pPr>
            <a:r>
              <a:rPr lang="en-GB" sz="2200" dirty="0" smtClean="0"/>
              <a:t>Establish &amp; </a:t>
            </a:r>
            <a:r>
              <a:rPr lang="en-GB" sz="2200" dirty="0"/>
              <a:t>integrate communication commitment into all WPs</a:t>
            </a:r>
          </a:p>
          <a:p>
            <a:pPr>
              <a:lnSpc>
                <a:spcPct val="150000"/>
              </a:lnSpc>
            </a:pPr>
            <a:r>
              <a:rPr lang="en-GB" sz="2200" dirty="0" smtClean="0"/>
              <a:t>Ensure </a:t>
            </a:r>
            <a:r>
              <a:rPr lang="en-GB" sz="2200" dirty="0"/>
              <a:t>the flow of information within the project (internal)</a:t>
            </a:r>
          </a:p>
          <a:p>
            <a:pPr>
              <a:lnSpc>
                <a:spcPct val="150000"/>
              </a:lnSpc>
            </a:pPr>
            <a:r>
              <a:rPr lang="en-GB" sz="2200" dirty="0" smtClean="0"/>
              <a:t>Report </a:t>
            </a:r>
            <a:r>
              <a:rPr lang="en-GB" sz="2200" dirty="0"/>
              <a:t>the results of the project to a wider audience (</a:t>
            </a:r>
            <a:r>
              <a:rPr lang="en-GB" sz="2200" dirty="0" smtClean="0"/>
              <a:t>external)</a:t>
            </a:r>
          </a:p>
          <a:p>
            <a:pPr>
              <a:lnSpc>
                <a:spcPct val="150000"/>
              </a:lnSpc>
            </a:pPr>
            <a:r>
              <a:rPr lang="en-GB" sz="2200" dirty="0" smtClean="0"/>
              <a:t>Create </a:t>
            </a:r>
            <a:r>
              <a:rPr lang="en-GB" sz="2200" dirty="0"/>
              <a:t>engagement materials for industry and public</a:t>
            </a:r>
          </a:p>
          <a:p>
            <a:pPr>
              <a:lnSpc>
                <a:spcPct val="150000"/>
              </a:lnSpc>
            </a:pPr>
            <a:r>
              <a:rPr lang="en-GB" sz="2200" dirty="0" smtClean="0"/>
              <a:t>Establish </a:t>
            </a:r>
            <a:r>
              <a:rPr lang="en-GB" sz="2200" dirty="0"/>
              <a:t>links with new detector communities </a:t>
            </a:r>
            <a:r>
              <a:rPr lang="en-GB" sz="2200" dirty="0" smtClean="0"/>
              <a:t>within/beyond </a:t>
            </a:r>
            <a:r>
              <a:rPr lang="en-GB" sz="2200" dirty="0"/>
              <a:t>HEP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000" dirty="0" smtClean="0"/>
              <a:t>Task 2.2 – Communication, Dissemination &amp; Outreach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74540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88060" y="1"/>
            <a:ext cx="5255940" cy="1077238"/>
          </a:xfrm>
        </p:spPr>
        <p:txBody>
          <a:bodyPr>
            <a:normAutofit/>
          </a:bodyPr>
          <a:lstStyle/>
          <a:p>
            <a:r>
              <a:rPr lang="en-GB" dirty="0" smtClean="0"/>
              <a:t>Highlights</a:t>
            </a:r>
            <a:endParaRPr lang="en-GB" sz="2800" dirty="0"/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3739325" y="934295"/>
            <a:ext cx="5192024" cy="515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60000"/>
              </a:lnSpc>
              <a:buNone/>
            </a:pPr>
            <a:r>
              <a:rPr lang="en-GB" sz="2400" b="1" dirty="0" smtClean="0">
                <a:latin typeface="Trebuchet MS" panose="020B0603020202020204" pitchFamily="34" charset="0"/>
              </a:rPr>
              <a:t>9 newsletter issues </a:t>
            </a:r>
          </a:p>
          <a:p>
            <a:pPr marL="0" indent="0">
              <a:lnSpc>
                <a:spcPct val="260000"/>
              </a:lnSpc>
              <a:buNone/>
            </a:pPr>
            <a:r>
              <a:rPr lang="en-GB" sz="2400" b="1" dirty="0" smtClean="0">
                <a:solidFill>
                  <a:schemeClr val="accent5"/>
                </a:solidFill>
                <a:latin typeface="Trebuchet MS" panose="020B0603020202020204" pitchFamily="34" charset="0"/>
              </a:rPr>
              <a:t>492 newsletter subscribers</a:t>
            </a:r>
          </a:p>
          <a:p>
            <a:pPr marL="0" indent="0">
              <a:lnSpc>
                <a:spcPct val="260000"/>
              </a:lnSpc>
              <a:buNone/>
            </a:pPr>
            <a:r>
              <a:rPr lang="en-GB" sz="2400" b="1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25,000+</a:t>
            </a:r>
            <a:r>
              <a:rPr lang="en-GB" sz="2400" b="1" dirty="0" smtClean="0">
                <a:latin typeface="Trebuchet MS" panose="020B0603020202020204" pitchFamily="34" charset="0"/>
              </a:rPr>
              <a:t> website visitors </a:t>
            </a:r>
            <a:endParaRPr lang="en-GB" sz="2400" b="1" dirty="0">
              <a:solidFill>
                <a:schemeClr val="accent6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260000"/>
              </a:lnSpc>
              <a:buNone/>
            </a:pPr>
            <a:r>
              <a:rPr lang="en-GB" sz="2400" b="1" dirty="0" smtClean="0">
                <a:solidFill>
                  <a:schemeClr val="accent5"/>
                </a:solidFill>
                <a:latin typeface="Trebuchet MS" panose="020B0603020202020204" pitchFamily="34" charset="0"/>
              </a:rPr>
              <a:t>1,200,000+ website hits </a:t>
            </a:r>
          </a:p>
          <a:p>
            <a:pPr marL="0" indent="0">
              <a:lnSpc>
                <a:spcPct val="260000"/>
              </a:lnSpc>
              <a:buNone/>
            </a:pPr>
            <a:r>
              <a:rPr lang="en-GB" sz="2400" b="1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10/10 TA videos published </a:t>
            </a:r>
            <a:endParaRPr lang="en-GB" sz="2400" b="1" dirty="0" smtClean="0">
              <a:solidFill>
                <a:schemeClr val="accent6">
                  <a:lumMod val="75000"/>
                </a:schemeClr>
              </a:solidFill>
              <a:latin typeface="Trebuchet MS" panose="020B0603020202020204" pitchFamily="34" charset="0"/>
            </a:endParaRPr>
          </a:p>
        </p:txBody>
      </p:sp>
      <p:pic>
        <p:nvPicPr>
          <p:cNvPr id="1032" name="Picture 8" descr="Image result for newsletter icon blac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5777" y="1334725"/>
            <a:ext cx="653147" cy="653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mage result for subscribe icon black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96" r="22451"/>
          <a:stretch/>
        </p:blipFill>
        <p:spPr bwMode="auto">
          <a:xfrm>
            <a:off x="2797170" y="2270721"/>
            <a:ext cx="630325" cy="679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Image result for cursor icon black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99291">
            <a:off x="2946888" y="4421884"/>
            <a:ext cx="410833" cy="545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Related image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92"/>
          <a:stretch/>
        </p:blipFill>
        <p:spPr bwMode="auto">
          <a:xfrm>
            <a:off x="2885686" y="3347929"/>
            <a:ext cx="533238" cy="648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https://image.freepik.com/free-icon/video-camera_318-5033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114" y="5426392"/>
            <a:ext cx="653147" cy="653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602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6518" y="1506583"/>
            <a:ext cx="4389120" cy="467038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dirty="0" smtClean="0"/>
              <a:t>Logo</a:t>
            </a:r>
          </a:p>
          <a:p>
            <a:pPr>
              <a:lnSpc>
                <a:spcPct val="150000"/>
              </a:lnSpc>
            </a:pPr>
            <a:r>
              <a:rPr lang="en-GB" dirty="0"/>
              <a:t>P</a:t>
            </a:r>
            <a:r>
              <a:rPr lang="en-GB" dirty="0" smtClean="0"/>
              <a:t>resentation template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Project website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Newsletter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Social media 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TA videos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Industrial forums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Communication actions</a:t>
            </a:r>
            <a:endParaRPr lang="en-GB" dirty="0"/>
          </a:p>
        </p:txBody>
      </p:sp>
      <p:pic>
        <p:nvPicPr>
          <p:cNvPr id="1026" name="Picture 2" descr="Image result for green tick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4732">
            <a:off x="1410488" y="1374289"/>
            <a:ext cx="616490" cy="705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Image result for green tick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4732">
            <a:off x="3843260" y="1931306"/>
            <a:ext cx="616490" cy="705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Image result for green tick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4732">
            <a:off x="3207266" y="2681485"/>
            <a:ext cx="616490" cy="705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Image result for green tick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4732">
            <a:off x="2545472" y="3301898"/>
            <a:ext cx="616490" cy="705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Image result for green tick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4732">
            <a:off x="2181954" y="4552446"/>
            <a:ext cx="616490" cy="705621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23204">
            <a:off x="2738829" y="3918582"/>
            <a:ext cx="739657" cy="739657"/>
          </a:xfrm>
          <a:prstGeom prst="rect">
            <a:avLst/>
          </a:prstGeom>
        </p:spPr>
      </p:pic>
      <p:pic>
        <p:nvPicPr>
          <p:cNvPr id="17" name="Picture 2" descr="Image result for green tick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4732">
            <a:off x="3185937" y="5326422"/>
            <a:ext cx="616490" cy="705621"/>
          </a:xfrm>
          <a:prstGeom prst="rect">
            <a:avLst/>
          </a:prstGeom>
          <a:noFill/>
        </p:spPr>
      </p:pic>
      <p:sp>
        <p:nvSpPr>
          <p:cNvPr id="15" name="Right Arrow 14"/>
          <p:cNvSpPr/>
          <p:nvPr/>
        </p:nvSpPr>
        <p:spPr>
          <a:xfrm rot="20135319">
            <a:off x="3519085" y="3471899"/>
            <a:ext cx="1541753" cy="454011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4515022" y="2470520"/>
            <a:ext cx="34106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5A5352"/>
                </a:solidFill>
                <a:latin typeface="Trebuchet MS" panose="020B0603020202020204" pitchFamily="34" charset="0"/>
              </a:rPr>
              <a:t>No AIDA-2020 specific social media. But we trigger other channels as necessary.</a:t>
            </a:r>
            <a:endParaRPr lang="en-GB" dirty="0">
              <a:solidFill>
                <a:srgbClr val="5A5352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86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Website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6350" t="9440" r="28000" b="3360"/>
          <a:stretch/>
        </p:blipFill>
        <p:spPr>
          <a:xfrm>
            <a:off x="2483100" y="1343460"/>
            <a:ext cx="4408965" cy="5263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17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7364815" y="4971922"/>
            <a:ext cx="1598427" cy="78758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latin typeface="Trebuchet MS" panose="020B0603020202020204" pitchFamily="34" charset="0"/>
              </a:rPr>
              <a:t>35k/month</a:t>
            </a:r>
            <a:endParaRPr lang="en-GB" sz="2000" dirty="0">
              <a:latin typeface="Trebuchet MS" panose="020B0603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364815" y="2736346"/>
            <a:ext cx="1598427" cy="78758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latin typeface="Trebuchet MS" panose="020B0603020202020204" pitchFamily="34" charset="0"/>
              </a:rPr>
              <a:t>721/month</a:t>
            </a:r>
            <a:endParaRPr lang="en-GB" sz="2000" dirty="0">
              <a:latin typeface="Trebuchet MS" panose="020B0603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6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Website stats</a:t>
            </a:r>
            <a:endParaRPr lang="en-GB" dirty="0"/>
          </a:p>
        </p:txBody>
      </p:sp>
      <p:sp>
        <p:nvSpPr>
          <p:cNvPr id="7" name="Rounded Rectangle 6"/>
          <p:cNvSpPr/>
          <p:nvPr/>
        </p:nvSpPr>
        <p:spPr>
          <a:xfrm>
            <a:off x="7364815" y="1798346"/>
            <a:ext cx="1598427" cy="1070963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latin typeface="Trebuchet MS" panose="020B0603020202020204" pitchFamily="34" charset="0"/>
              </a:rPr>
              <a:t>25k unique visitors</a:t>
            </a:r>
            <a:endParaRPr lang="en-GB" sz="2000" dirty="0">
              <a:latin typeface="Trebuchet MS" panose="020B0603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364815" y="4136690"/>
            <a:ext cx="1598427" cy="94629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latin typeface="Trebuchet MS" panose="020B0603020202020204" pitchFamily="34" charset="0"/>
              </a:rPr>
              <a:t>1,200k website hits</a:t>
            </a:r>
            <a:endParaRPr lang="en-GB" sz="2000" dirty="0">
              <a:latin typeface="Trebuchet MS" panose="020B0603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1763484"/>
              </p:ext>
            </p:extLst>
          </p:nvPr>
        </p:nvGraphicFramePr>
        <p:xfrm>
          <a:off x="304800" y="1506583"/>
          <a:ext cx="6999705" cy="44997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1987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7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Unique visitor stats by month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5912255"/>
              </p:ext>
            </p:extLst>
          </p:nvPr>
        </p:nvGraphicFramePr>
        <p:xfrm>
          <a:off x="540249" y="1327203"/>
          <a:ext cx="7662457" cy="5136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5102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4" y="1424764"/>
            <a:ext cx="4994305" cy="4710222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2000" b="1" u="sng" dirty="0" smtClean="0"/>
              <a:t>Project newsletter “On Track:</a:t>
            </a:r>
          </a:p>
          <a:p>
            <a:pPr>
              <a:lnSpc>
                <a:spcPct val="150000"/>
              </a:lnSpc>
            </a:pPr>
            <a:r>
              <a:rPr lang="en-GB" sz="1800" dirty="0" smtClean="0"/>
              <a:t>Initially bi-annually publication, aiming to increase frequency to quarterly (at least)</a:t>
            </a:r>
          </a:p>
          <a:p>
            <a:pPr>
              <a:lnSpc>
                <a:spcPct val="150000"/>
              </a:lnSpc>
            </a:pPr>
            <a:r>
              <a:rPr lang="en-GB" sz="1800" dirty="0" smtClean="0"/>
              <a:t>Topics: AIDA-2020 news, events, announcements + highlights from the detector community</a:t>
            </a:r>
          </a:p>
          <a:p>
            <a:pPr>
              <a:lnSpc>
                <a:spcPct val="150000"/>
              </a:lnSpc>
            </a:pPr>
            <a:r>
              <a:rPr lang="en-GB" sz="1800" dirty="0" smtClean="0"/>
              <a:t>9 issues published to date</a:t>
            </a:r>
          </a:p>
          <a:p>
            <a:pPr>
              <a:lnSpc>
                <a:spcPct val="150000"/>
              </a:lnSpc>
            </a:pPr>
            <a:r>
              <a:rPr lang="en-GB" sz="1800" dirty="0" smtClean="0"/>
              <a:t>492 subscribers (+9)</a:t>
            </a:r>
          </a:p>
          <a:p>
            <a:pPr>
              <a:lnSpc>
                <a:spcPct val="150000"/>
              </a:lnSpc>
            </a:pPr>
            <a:r>
              <a:rPr lang="en-GB" sz="1800" dirty="0" smtClean="0"/>
              <a:t>Updated layout/design of website and </a:t>
            </a:r>
            <a:br>
              <a:rPr lang="en-GB" sz="1800" dirty="0" smtClean="0"/>
            </a:br>
            <a:r>
              <a:rPr lang="en-GB" sz="1800" dirty="0" smtClean="0"/>
              <a:t>email since launch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8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Newsletter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35550" t="14640" r="36850" b="3840"/>
          <a:stretch/>
        </p:blipFill>
        <p:spPr>
          <a:xfrm>
            <a:off x="5347761" y="745143"/>
            <a:ext cx="3287874" cy="6069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9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5" y="1506583"/>
            <a:ext cx="5145380" cy="505370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2200" dirty="0"/>
              <a:t>E</a:t>
            </a:r>
            <a:r>
              <a:rPr lang="en-GB" sz="2200" dirty="0" smtClean="0"/>
              <a:t>ditorial team of two – </a:t>
            </a:r>
            <a:r>
              <a:rPr lang="en-GB" sz="2200" dirty="0"/>
              <a:t>Romain Muller </a:t>
            </a:r>
            <a:r>
              <a:rPr lang="en-GB" sz="2200" dirty="0" smtClean="0"/>
              <a:t>(CERN) &amp; Barbara Warmbein (DESY)</a:t>
            </a:r>
          </a:p>
          <a:p>
            <a:pPr>
              <a:lnSpc>
                <a:spcPct val="150000"/>
              </a:lnSpc>
            </a:pPr>
            <a:r>
              <a:rPr lang="en-GB" sz="2200" dirty="0" smtClean="0"/>
              <a:t>Editors source, research, write and publish stories about AIDA-2020 and related research</a:t>
            </a:r>
          </a:p>
          <a:p>
            <a:pPr>
              <a:lnSpc>
                <a:spcPct val="150000"/>
              </a:lnSpc>
            </a:pPr>
            <a:r>
              <a:rPr lang="en-GB" sz="2200" dirty="0" smtClean="0"/>
              <a:t>Article pitches are always welcome!</a:t>
            </a:r>
          </a:p>
          <a:p>
            <a:pPr lvl="1">
              <a:lnSpc>
                <a:spcPct val="150000"/>
              </a:lnSpc>
            </a:pPr>
            <a:r>
              <a:rPr lang="en-GB" sz="1800" dirty="0" smtClean="0">
                <a:solidFill>
                  <a:schemeClr val="accent5"/>
                </a:solidFill>
                <a:hlinkClick r:id="rId3"/>
              </a:rPr>
              <a:t>AIDA-2020-newsletter-editor@cern.ch</a:t>
            </a:r>
            <a:r>
              <a:rPr lang="en-GB" sz="1800" dirty="0" smtClean="0">
                <a:solidFill>
                  <a:schemeClr val="accent5"/>
                </a:solidFill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GB" sz="2200" dirty="0" smtClean="0"/>
              <a:t>Article submissions accepted - RM &amp; BW will provide editorial support</a:t>
            </a:r>
          </a:p>
          <a:p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Newsletter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35600" t="14239" r="36750" b="8160"/>
          <a:stretch/>
        </p:blipFill>
        <p:spPr>
          <a:xfrm>
            <a:off x="5382295" y="746083"/>
            <a:ext cx="3484423" cy="6111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76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AIDA-2020_PowerPoint template-master file</Template>
  <TotalTime>1856</TotalTime>
  <Words>514</Words>
  <Application>Microsoft Office PowerPoint</Application>
  <PresentationFormat>On-screen Show (4:3)</PresentationFormat>
  <Paragraphs>133</Paragraphs>
  <Slides>17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Arial Narrow</vt:lpstr>
      <vt:lpstr>Calibri</vt:lpstr>
      <vt:lpstr>Trebuchet MS</vt:lpstr>
      <vt:lpstr>Office Theme</vt:lpstr>
      <vt:lpstr>AIDA-2020 Communication</vt:lpstr>
      <vt:lpstr>Task 2.2 – Communication, Dissemination &amp; Outreach</vt:lpstr>
      <vt:lpstr>Highlights</vt:lpstr>
      <vt:lpstr>Communication actions</vt:lpstr>
      <vt:lpstr>Website</vt:lpstr>
      <vt:lpstr>Website stats</vt:lpstr>
      <vt:lpstr>Unique visitor stats by month</vt:lpstr>
      <vt:lpstr>Newsletter</vt:lpstr>
      <vt:lpstr>Newsletter</vt:lpstr>
      <vt:lpstr>Newsletter stats</vt:lpstr>
      <vt:lpstr>Newsletter articles per WP</vt:lpstr>
      <vt:lpstr>Transnational Access videos</vt:lpstr>
      <vt:lpstr>Event posters</vt:lpstr>
      <vt:lpstr>Academia Meets Industry event advertising</vt:lpstr>
      <vt:lpstr>Publications </vt:lpstr>
      <vt:lpstr>Future plans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Romain Muller</cp:lastModifiedBy>
  <cp:revision>118</cp:revision>
  <dcterms:created xsi:type="dcterms:W3CDTF">2016-05-09T08:38:51Z</dcterms:created>
  <dcterms:modified xsi:type="dcterms:W3CDTF">2018-04-25T14:32:14Z</dcterms:modified>
</cp:coreProperties>
</file>