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4" r:id="rId2"/>
    <p:sldId id="265" r:id="rId3"/>
    <p:sldId id="269" r:id="rId4"/>
    <p:sldId id="268" r:id="rId5"/>
    <p:sldId id="274" r:id="rId6"/>
    <p:sldId id="272" r:id="rId7"/>
    <p:sldId id="270" r:id="rId8"/>
    <p:sldId id="271" r:id="rId9"/>
    <p:sldId id="27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ul Kemp-Russell" initials="PK" lastIdx="0" clrIdx="0">
    <p:extLst>
      <p:ext uri="{19B8F6BF-5375-455C-9EA6-DF929625EA0E}">
        <p15:presenceInfo xmlns:p15="http://schemas.microsoft.com/office/powerpoint/2012/main" userId="Paul Kemp-Russell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7" d="100"/>
          <a:sy n="77" d="100"/>
        </p:scale>
        <p:origin x="684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4/25/2018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4/25/2018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14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www.sheffieldrobotics.ac.uk/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pn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g"/><Relationship Id="rId5" Type="http://schemas.openxmlformats.org/officeDocument/2006/relationships/image" Target="../media/image17.jpe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g"/><Relationship Id="rId3" Type="http://schemas.openxmlformats.org/officeDocument/2006/relationships/image" Target="../media/image5.png"/><Relationship Id="rId7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jp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755" y="1237681"/>
            <a:ext cx="10592440" cy="4087432"/>
          </a:xfrm>
        </p:spPr>
        <p:txBody>
          <a:bodyPr>
            <a:normAutofit/>
          </a:bodyPr>
          <a:lstStyle/>
          <a:p>
            <a:r>
              <a:rPr lang="en-GB" sz="4400" dirty="0" smtClean="0"/>
              <a:t>AIDA 2020 3</a:t>
            </a:r>
            <a:r>
              <a:rPr lang="en-GB" sz="4400" baseline="30000" dirty="0" smtClean="0"/>
              <a:t>rd</a:t>
            </a:r>
            <a:r>
              <a:rPr lang="en-GB" sz="4400" dirty="0" smtClean="0"/>
              <a:t> Annual meeting</a:t>
            </a:r>
            <a:br>
              <a:rPr lang="en-GB" sz="4400" dirty="0" smtClean="0"/>
            </a:br>
            <a:r>
              <a:rPr lang="en-GB" sz="4400" dirty="0" smtClean="0"/>
              <a:t>WP15</a:t>
            </a:r>
            <a:br>
              <a:rPr lang="en-GB" sz="4400" dirty="0" smtClean="0"/>
            </a:br>
            <a:r>
              <a:rPr lang="en-GB" sz="4400" dirty="0" smtClean="0"/>
              <a:t>Upgrades to the </a:t>
            </a:r>
            <a:r>
              <a:rPr lang="en-GB" sz="4800" dirty="0" smtClean="0"/>
              <a:t>Birmingham</a:t>
            </a:r>
            <a:r>
              <a:rPr lang="en-GB" sz="4400" dirty="0" smtClean="0"/>
              <a:t> scanning </a:t>
            </a:r>
            <a:br>
              <a:rPr lang="en-GB" sz="4400" dirty="0" smtClean="0"/>
            </a:br>
            <a:r>
              <a:rPr lang="en-GB" sz="4400" dirty="0" smtClean="0"/>
              <a:t>system </a:t>
            </a:r>
            <a:r>
              <a:rPr lang="en-GB" sz="3200" dirty="0" smtClean="0"/>
              <a:t>in 2017-2018</a:t>
            </a:r>
            <a:r>
              <a:rPr lang="en-GB" sz="4800" dirty="0" smtClean="0"/>
              <a:t>.</a:t>
            </a:r>
            <a:endParaRPr lang="en-GB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90391" y="5070862"/>
            <a:ext cx="10439168" cy="107234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800" dirty="0" smtClean="0"/>
              <a:t>Contributions from : </a:t>
            </a:r>
            <a:r>
              <a:rPr lang="en-GB" sz="2800" b="1" dirty="0" smtClean="0"/>
              <a:t>Paul Kemp-Russell</a:t>
            </a:r>
            <a:r>
              <a:rPr lang="en-GB" sz="2800" dirty="0" smtClean="0"/>
              <a:t>, </a:t>
            </a:r>
          </a:p>
          <a:p>
            <a:pPr marL="0" indent="0">
              <a:buNone/>
            </a:pPr>
            <a:r>
              <a:rPr lang="en-GB" sz="2800" dirty="0" smtClean="0"/>
              <a:t>Richard French, Hector Marin-Reyes, Ben Kitchener, Gabriel </a:t>
            </a:r>
            <a:r>
              <a:rPr lang="en-GB" sz="2800" dirty="0" err="1" smtClean="0"/>
              <a:t>Kapellmaan</a:t>
            </a:r>
            <a:r>
              <a:rPr lang="en-GB" sz="2800" dirty="0" smtClean="0"/>
              <a:t>, Alice Cryer, </a:t>
            </a:r>
            <a:r>
              <a:rPr lang="en-GB" sz="2800" dirty="0" err="1" smtClean="0"/>
              <a:t>Kieren</a:t>
            </a:r>
            <a:r>
              <a:rPr lang="en-GB" sz="2800" dirty="0" smtClean="0"/>
              <a:t> Howarth</a:t>
            </a:r>
            <a:endParaRPr lang="en-GB" sz="2800" dirty="0"/>
          </a:p>
        </p:txBody>
      </p:sp>
      <p:pic>
        <p:nvPicPr>
          <p:cNvPr id="6" name="Picture 4" descr="http://upload.wikimedia.org/wikipedia/en/7/75/University_of_Sheffield_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715"/>
            <a:ext cx="1403647" cy="563627"/>
          </a:xfrm>
          <a:prstGeom prst="rect">
            <a:avLst/>
          </a:prstGeom>
          <a:noFill/>
        </p:spPr>
      </p:pic>
      <p:pic>
        <p:nvPicPr>
          <p:cNvPr id="7" name="Picture 9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"/>
          <a:stretch/>
        </p:blipFill>
        <p:spPr bwMode="auto">
          <a:xfrm>
            <a:off x="3544528" y="15150"/>
            <a:ext cx="3591196" cy="940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https://encrypted-tbn0.gstatic.com/images?q=tbn:ANd9GcTffzPVt60BEwQ4FRppQu9diDId4t0IoM7tOP9hABR4cvprL04z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872" y="691892"/>
            <a:ext cx="816013" cy="720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37" y="1714089"/>
            <a:ext cx="1308471" cy="299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035" y="-17715"/>
            <a:ext cx="1835965" cy="1790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377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91853" y="576234"/>
            <a:ext cx="553573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 smtClean="0"/>
              <a:t>2017-18 Development summary: Progress beyond the </a:t>
            </a:r>
            <a:r>
              <a:rPr lang="en-GB" sz="2800" dirty="0"/>
              <a:t>original </a:t>
            </a:r>
            <a:r>
              <a:rPr lang="en-GB" sz="2800" dirty="0" smtClean="0"/>
              <a:t>2014-2017 concept and prototype LN2 </a:t>
            </a:r>
            <a:r>
              <a:rPr lang="en-GB" sz="2800" dirty="0"/>
              <a:t>cooled thermal </a:t>
            </a:r>
            <a:r>
              <a:rPr lang="en-GB" sz="2800" dirty="0" smtClean="0"/>
              <a:t>chamber (cold box) and Cartesian robotic system.</a:t>
            </a:r>
            <a:endParaRPr lang="en-GB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429491" y="3420250"/>
            <a:ext cx="965582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dirty="0" smtClean="0"/>
              <a:t>This box was a originally prototyped to use the Norhof N2, 900 series micro-dosing system.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dirty="0" smtClean="0"/>
              <a:t>This allows the operator to very carefully control the dose rate of liquid N2 into the box to keep a constant temperature.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dirty="0" smtClean="0"/>
              <a:t>Obviously the cooling medium N2 can achieve temperatures well below the standard </a:t>
            </a:r>
          </a:p>
          <a:p>
            <a:r>
              <a:rPr lang="en-GB" sz="2000" dirty="0"/>
              <a:t> </a:t>
            </a:r>
            <a:r>
              <a:rPr lang="en-GB" sz="2000" dirty="0" smtClean="0"/>
              <a:t>    -25deg C, obtained by glycol /radiator cooling methods.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dirty="0" smtClean="0"/>
              <a:t>We put a minimum limit of -60deg C of cooling on this box, below that the insulating foam box carcass was not stable.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dirty="0" smtClean="0"/>
              <a:t>Utilises a PTFE tray complete with heatsink to capture/diffuse  the LN2 and to prevent direct contact with the </a:t>
            </a:r>
            <a:r>
              <a:rPr lang="en-GB" sz="2000" dirty="0"/>
              <a:t>S</a:t>
            </a:r>
            <a:r>
              <a:rPr lang="en-GB" sz="2000" dirty="0" smtClean="0"/>
              <a:t>tyrofoam LBX material.</a:t>
            </a:r>
            <a:endParaRPr lang="en-GB" sz="2000" dirty="0"/>
          </a:p>
        </p:txBody>
      </p:sp>
      <p:pic>
        <p:nvPicPr>
          <p:cNvPr id="6" name="Picture 4" descr="http://upload.wikimedia.org/wikipedia/en/7/75/University_of_Sheffield_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2607"/>
            <a:ext cx="1403647" cy="563627"/>
          </a:xfrm>
          <a:prstGeom prst="rect">
            <a:avLst/>
          </a:prstGeom>
          <a:noFill/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"/>
          <a:stretch/>
        </p:blipFill>
        <p:spPr bwMode="auto">
          <a:xfrm>
            <a:off x="10479444" y="-17715"/>
            <a:ext cx="1712556" cy="448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7928" y="3550859"/>
            <a:ext cx="2344072" cy="3307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80302" y="317191"/>
            <a:ext cx="3175400" cy="2835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169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upload.wikimedia.org/wikipedia/en/7/75/University_of_Sheffield_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2607"/>
            <a:ext cx="1403647" cy="563627"/>
          </a:xfrm>
          <a:prstGeom prst="rect">
            <a:avLst/>
          </a:prstGeom>
          <a:noFill/>
        </p:spPr>
      </p:pic>
      <p:pic>
        <p:nvPicPr>
          <p:cNvPr id="4" name="Picture 9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"/>
          <a:stretch/>
        </p:blipFill>
        <p:spPr bwMode="auto">
          <a:xfrm>
            <a:off x="10479444" y="-17715"/>
            <a:ext cx="1712556" cy="448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9053" y="1949957"/>
            <a:ext cx="2706859" cy="2194750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7" name="image03.png"/>
          <p:cNvPicPr/>
          <p:nvPr/>
        </p:nvPicPr>
        <p:blipFill>
          <a:blip r:embed="rId5"/>
          <a:srcRect/>
          <a:stretch>
            <a:fillRect/>
          </a:stretch>
        </p:blipFill>
        <p:spPr>
          <a:xfrm>
            <a:off x="2549505" y="1949957"/>
            <a:ext cx="2959703" cy="2194750"/>
          </a:xfrm>
          <a:prstGeom prst="rect">
            <a:avLst/>
          </a:prstGeom>
          <a:ln/>
        </p:spPr>
      </p:pic>
      <p:sp>
        <p:nvSpPr>
          <p:cNvPr id="11" name="Content Placeholder 3"/>
          <p:cNvSpPr txBox="1">
            <a:spLocks/>
          </p:cNvSpPr>
          <p:nvPr/>
        </p:nvSpPr>
        <p:spPr>
          <a:xfrm>
            <a:off x="1630844" y="4573273"/>
            <a:ext cx="8848600" cy="1362714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sz="1600" dirty="0" smtClean="0"/>
              <a:t>Success measured as the CCE in sensors now matches other AIDA 2020 irradiation facilities (Feb 2016) </a:t>
            </a:r>
          </a:p>
          <a:p>
            <a:pPr marL="0" indent="0">
              <a:buFont typeface="Arial"/>
              <a:buNone/>
            </a:pPr>
            <a:r>
              <a:rPr lang="en-GB" sz="1600" dirty="0" smtClean="0"/>
              <a:t>Temperature within the “prototype” thermal chamber when cooled, operates uniformly at -25°C </a:t>
            </a:r>
          </a:p>
          <a:p>
            <a:pPr marL="0" indent="0">
              <a:buFont typeface="Arial"/>
              <a:buNone/>
            </a:pPr>
            <a:r>
              <a:rPr lang="en-GB" sz="1600" dirty="0" smtClean="0"/>
              <a:t>Therefore any “production” cold box should replicate this performance.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1578378" y="545929"/>
            <a:ext cx="9398725" cy="85344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dirty="0" smtClean="0"/>
              <a:t>LN2 Cooling &amp; Sensor CCE using prototype cold box at </a:t>
            </a:r>
            <a:r>
              <a:rPr lang="en-GB" dirty="0" err="1" smtClean="0"/>
              <a:t>birmingham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3767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4275" y="430840"/>
            <a:ext cx="9370865" cy="108857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New design LN2 box…. </a:t>
            </a:r>
            <a:br>
              <a:rPr lang="en-GB" dirty="0" smtClean="0"/>
            </a:br>
            <a:r>
              <a:rPr lang="en-GB" dirty="0" smtClean="0"/>
              <a:t>construction Completed by Sheffield April 2018.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43"/>
          <a:stretch/>
        </p:blipFill>
        <p:spPr>
          <a:xfrm>
            <a:off x="507147" y="1698303"/>
            <a:ext cx="2804671" cy="281028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5766" y="5271596"/>
            <a:ext cx="88106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 smtClean="0"/>
              <a:t>Increased window size for greater scanning ability.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 smtClean="0"/>
              <a:t>Smaller overall box dimensions for system stability.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 smtClean="0"/>
              <a:t>Size of sample mount area maintained (as per D15.8 2018  report)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dirty="0"/>
          </a:p>
        </p:txBody>
      </p:sp>
      <p:pic>
        <p:nvPicPr>
          <p:cNvPr id="7" name="Picture 4" descr="http://upload.wikimedia.org/wikipedia/en/7/75/University_of_Sheffield_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2607"/>
            <a:ext cx="1403647" cy="563627"/>
          </a:xfrm>
          <a:prstGeom prst="rect">
            <a:avLst/>
          </a:prstGeom>
          <a:noFill/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"/>
          <a:stretch/>
        </p:blipFill>
        <p:spPr bwMode="auto">
          <a:xfrm>
            <a:off x="10479444" y="-17715"/>
            <a:ext cx="1712556" cy="448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C:\Users\Rich\Dropbox\20180322_164938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00" r="22439"/>
          <a:stretch/>
        </p:blipFill>
        <p:spPr bwMode="auto">
          <a:xfrm rot="5400000">
            <a:off x="3506611" y="1856667"/>
            <a:ext cx="2836315" cy="25195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27961" y="1582910"/>
            <a:ext cx="4371478" cy="3903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869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4275" y="430840"/>
            <a:ext cx="9370865" cy="108857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TESTING NEW LN2 box…. </a:t>
            </a:r>
            <a:br>
              <a:rPr lang="en-GB" dirty="0" smtClean="0"/>
            </a:br>
            <a:r>
              <a:rPr lang="en-GB" dirty="0" smtClean="0"/>
              <a:t>construction Completed by Sheffield April 2018.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057763" y="4825041"/>
            <a:ext cx="88106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/>
              <a:t>New improved support (Z) pillar for better movement control (new).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/>
              <a:t>Reduced fan and heatsink size proportional to </a:t>
            </a:r>
            <a:r>
              <a:rPr lang="en-GB" dirty="0" smtClean="0"/>
              <a:t>box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 smtClean="0"/>
              <a:t>Reduction of internal heat-load from fan.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 smtClean="0"/>
              <a:t>Cooling stable to operational (measured) irradiation temperatures at Birmingham.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dirty="0"/>
          </a:p>
        </p:txBody>
      </p:sp>
      <p:pic>
        <p:nvPicPr>
          <p:cNvPr id="7" name="Picture 4" descr="http://upload.wikimedia.org/wikipedia/en/7/75/University_of_Sheffield_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2607"/>
            <a:ext cx="1403647" cy="563627"/>
          </a:xfrm>
          <a:prstGeom prst="rect">
            <a:avLst/>
          </a:prstGeom>
          <a:noFill/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"/>
          <a:stretch/>
        </p:blipFill>
        <p:spPr bwMode="auto">
          <a:xfrm>
            <a:off x="10479444" y="-17715"/>
            <a:ext cx="1712556" cy="448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401" y="1856335"/>
            <a:ext cx="2921541" cy="2608730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3938067" y="1856335"/>
            <a:ext cx="3488552" cy="2631782"/>
            <a:chOff x="3938067" y="1856335"/>
            <a:chExt cx="3488552" cy="2631782"/>
          </a:xfrm>
        </p:grpSpPr>
        <p:sp>
          <p:nvSpPr>
            <p:cNvPr id="5" name="TextBox 4"/>
            <p:cNvSpPr txBox="1"/>
            <p:nvPr/>
          </p:nvSpPr>
          <p:spPr>
            <a:xfrm>
              <a:off x="3938067" y="1856335"/>
              <a:ext cx="3488552" cy="263178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endParaRPr lang="en-GB" dirty="0"/>
            </a:p>
          </p:txBody>
        </p:sp>
        <p:pic>
          <p:nvPicPr>
            <p:cNvPr id="12" name="image01.png"/>
            <p:cNvPicPr/>
            <p:nvPr/>
          </p:nvPicPr>
          <p:blipFill>
            <a:blip r:embed="rId5"/>
            <a:srcRect/>
            <a:stretch>
              <a:fillRect/>
            </a:stretch>
          </p:blipFill>
          <p:spPr>
            <a:xfrm>
              <a:off x="4248542" y="2172101"/>
              <a:ext cx="2709545" cy="2190750"/>
            </a:xfrm>
            <a:prstGeom prst="rect">
              <a:avLst/>
            </a:prstGeom>
            <a:ln/>
          </p:spPr>
        </p:pic>
        <p:sp>
          <p:nvSpPr>
            <p:cNvPr id="15" name="TextBox 14"/>
            <p:cNvSpPr txBox="1"/>
            <p:nvPr/>
          </p:nvSpPr>
          <p:spPr>
            <a:xfrm>
              <a:off x="4248542" y="1932534"/>
              <a:ext cx="3020019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 dirty="0" smtClean="0"/>
                <a:t>C</a:t>
              </a:r>
              <a:r>
                <a:rPr lang="en-GB" sz="1050" b="1" dirty="0" smtClean="0">
                  <a:solidFill>
                    <a:schemeClr val="bg1">
                      <a:lumMod val="95000"/>
                      <a:lumOff val="5000"/>
                    </a:schemeClr>
                  </a:solidFill>
                </a:rPr>
                <a:t>2014-17 </a:t>
              </a:r>
              <a:r>
                <a:rPr lang="en-GB" sz="1050" b="1" dirty="0" err="1" smtClean="0">
                  <a:solidFill>
                    <a:schemeClr val="bg1">
                      <a:lumMod val="95000"/>
                      <a:lumOff val="5000"/>
                    </a:schemeClr>
                  </a:solidFill>
                </a:rPr>
                <a:t>Coolbox</a:t>
              </a:r>
              <a:r>
                <a:rPr lang="en-GB" sz="1050" b="1" dirty="0" smtClean="0">
                  <a:solidFill>
                    <a:schemeClr val="bg1">
                      <a:lumMod val="95000"/>
                      <a:lumOff val="5000"/>
                    </a:schemeClr>
                  </a:solidFill>
                </a:rPr>
                <a:t> Cooling (stable with sensor)  </a:t>
              </a:r>
              <a:endParaRPr lang="en-GB" sz="1050" b="1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8047744" y="1856335"/>
            <a:ext cx="3488552" cy="2631782"/>
            <a:chOff x="8047744" y="1856335"/>
            <a:chExt cx="3488552" cy="2631782"/>
          </a:xfrm>
        </p:grpSpPr>
        <p:sp>
          <p:nvSpPr>
            <p:cNvPr id="13" name="TextBox 12"/>
            <p:cNvSpPr txBox="1"/>
            <p:nvPr/>
          </p:nvSpPr>
          <p:spPr>
            <a:xfrm>
              <a:off x="8047744" y="1856335"/>
              <a:ext cx="3488552" cy="263178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endParaRPr lang="en-GB" dirty="0"/>
            </a:p>
          </p:txBody>
        </p:sp>
        <p:pic>
          <p:nvPicPr>
            <p:cNvPr id="14" name="Picture 13"/>
            <p:cNvPicPr/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552"/>
            <a:stretch/>
          </p:blipFill>
          <p:spPr bwMode="auto">
            <a:xfrm>
              <a:off x="8097205" y="2106867"/>
              <a:ext cx="3389630" cy="238125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8398649" y="1990506"/>
              <a:ext cx="3088187" cy="253916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en-GB" sz="1050" b="1" dirty="0" smtClean="0"/>
                <a:t>C</a:t>
              </a:r>
              <a:r>
                <a:rPr lang="en-GB" sz="1050" b="1" dirty="0" smtClean="0">
                  <a:solidFill>
                    <a:schemeClr val="bg1">
                      <a:lumMod val="95000"/>
                      <a:lumOff val="5000"/>
                    </a:schemeClr>
                  </a:solidFill>
                </a:rPr>
                <a:t>2017-18 </a:t>
              </a:r>
              <a:r>
                <a:rPr lang="en-GB" sz="1050" b="1" dirty="0" err="1" smtClean="0">
                  <a:solidFill>
                    <a:schemeClr val="bg1">
                      <a:lumMod val="95000"/>
                      <a:lumOff val="5000"/>
                    </a:schemeClr>
                  </a:solidFill>
                </a:rPr>
                <a:t>Coolbox</a:t>
              </a:r>
              <a:r>
                <a:rPr lang="en-GB" sz="1050" b="1" dirty="0" smtClean="0">
                  <a:solidFill>
                    <a:schemeClr val="bg1">
                      <a:lumMod val="95000"/>
                      <a:lumOff val="5000"/>
                    </a:schemeClr>
                  </a:solidFill>
                </a:rPr>
                <a:t> Cooling (-48 C max stable power)  </a:t>
              </a:r>
              <a:endParaRPr lang="en-GB" sz="1050" b="1" dirty="0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404634" y="4118785"/>
            <a:ext cx="20170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Final Cold Box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352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421" y="-14343"/>
            <a:ext cx="8229600" cy="779047"/>
          </a:xfrm>
        </p:spPr>
        <p:txBody>
          <a:bodyPr>
            <a:normAutofit/>
          </a:bodyPr>
          <a:lstStyle/>
          <a:p>
            <a:r>
              <a:rPr lang="en-GB" sz="3200" dirty="0" smtClean="0"/>
              <a:t>Duplicate R&amp;D System in </a:t>
            </a:r>
            <a:r>
              <a:rPr lang="en-GB" sz="3200" dirty="0" err="1" smtClean="0"/>
              <a:t>sheffield</a:t>
            </a:r>
            <a:endParaRPr lang="en-GB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4409" y="1385482"/>
            <a:ext cx="4788496" cy="18813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600" dirty="0"/>
              <a:t>To test and implement upgrades to the scanning system and software, a second scanning system and LN2 cooling unit is undergoing installation in </a:t>
            </a:r>
            <a:r>
              <a:rPr lang="en-GB" sz="1600" dirty="0">
                <a:hlinkClick r:id="rId2"/>
              </a:rPr>
              <a:t>Sheffield Robotics</a:t>
            </a:r>
            <a:r>
              <a:rPr lang="en-GB" sz="1600" dirty="0"/>
              <a:t>. Sited in the 300m</a:t>
            </a:r>
            <a:r>
              <a:rPr lang="en-GB" sz="1600" baseline="30000" dirty="0"/>
              <a:t>2 </a:t>
            </a:r>
            <a:r>
              <a:rPr lang="en-GB" sz="1600" dirty="0"/>
              <a:t>Robotics Foundry in the new purpose built 7 story, 5355m</a:t>
            </a:r>
            <a:r>
              <a:rPr lang="en-GB" sz="1600" baseline="30000" dirty="0"/>
              <a:t>2</a:t>
            </a:r>
            <a:r>
              <a:rPr lang="en-GB" sz="1600" dirty="0"/>
              <a:t> Pam </a:t>
            </a:r>
            <a:r>
              <a:rPr lang="en-GB" sz="1600" dirty="0" err="1"/>
              <a:t>Liversidge</a:t>
            </a:r>
            <a:r>
              <a:rPr lang="en-GB" sz="1600" dirty="0"/>
              <a:t> Building for “Interdisciplinary Research”. </a:t>
            </a:r>
          </a:p>
        </p:txBody>
      </p:sp>
      <p:pic>
        <p:nvPicPr>
          <p:cNvPr id="1028" name="Picture 4" descr="https://www.hep.shef.ac.uk/research/atlas/irradiation/images/PLBwor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4978" y="4149080"/>
            <a:ext cx="4769995" cy="2679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8093" y="-14343"/>
            <a:ext cx="1703907" cy="1661309"/>
          </a:xfrm>
          <a:prstGeom prst="rect">
            <a:avLst/>
          </a:prstGeom>
        </p:spPr>
      </p:pic>
      <p:pic>
        <p:nvPicPr>
          <p:cNvPr id="7" name="Picture 6" descr="C:\Users\Rich\Documents\AIDA2020\PLBsystem2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0" t="4981"/>
          <a:stretch/>
        </p:blipFill>
        <p:spPr bwMode="auto">
          <a:xfrm>
            <a:off x="421360" y="816311"/>
            <a:ext cx="4220228" cy="33123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2" descr="http://upload.wikimedia.org/wikipedia/en/7/75/University_of_Sheffield_logo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832" y="0"/>
            <a:ext cx="1547664" cy="621456"/>
          </a:xfrm>
          <a:prstGeom prst="rect">
            <a:avLst/>
          </a:prstGeom>
          <a:noFill/>
        </p:spPr>
      </p:pic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1559496" y="4499992"/>
            <a:ext cx="4291764" cy="232823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1400" dirty="0"/>
              <a:t>This 2</a:t>
            </a:r>
            <a:r>
              <a:rPr lang="en-GB" sz="1400" baseline="30000" dirty="0"/>
              <a:t>nd</a:t>
            </a:r>
            <a:r>
              <a:rPr lang="en-GB" sz="1400" dirty="0"/>
              <a:t> system is used for:</a:t>
            </a:r>
          </a:p>
          <a:p>
            <a:r>
              <a:rPr lang="en-GB" sz="1400" dirty="0"/>
              <a:t>Remote troubleshooting of the system in Birmingham</a:t>
            </a:r>
          </a:p>
          <a:p>
            <a:r>
              <a:rPr lang="en-GB" sz="1400" dirty="0"/>
              <a:t>Testing of software to improve user instructions</a:t>
            </a:r>
          </a:p>
          <a:p>
            <a:r>
              <a:rPr lang="en-GB" sz="1400" dirty="0"/>
              <a:t>Student teaching</a:t>
            </a:r>
          </a:p>
          <a:p>
            <a:r>
              <a:rPr lang="en-GB" sz="1400" dirty="0"/>
              <a:t>Staff training (software, engineering &amp; users)</a:t>
            </a:r>
          </a:p>
          <a:p>
            <a:r>
              <a:rPr lang="en-GB" sz="1400" dirty="0"/>
              <a:t>Continued upgrades to the prototype system.</a:t>
            </a:r>
          </a:p>
          <a:p>
            <a:pPr marL="0" indent="0">
              <a:buNone/>
            </a:pPr>
            <a:r>
              <a:rPr lang="en-GB" sz="1400" dirty="0" smtClean="0"/>
              <a:t>Have provided considerable staff training to Birmingham University staff on system software development.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2416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upload.wikimedia.org/wikipedia/en/7/75/University_of_Sheffield_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2607"/>
            <a:ext cx="1403647" cy="563627"/>
          </a:xfrm>
          <a:prstGeom prst="rect">
            <a:avLst/>
          </a:prstGeom>
          <a:noFill/>
        </p:spPr>
      </p:pic>
      <p:pic>
        <p:nvPicPr>
          <p:cNvPr id="3" name="Picture 9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"/>
          <a:stretch/>
        </p:blipFill>
        <p:spPr bwMode="auto">
          <a:xfrm>
            <a:off x="10479444" y="-17715"/>
            <a:ext cx="1712556" cy="448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579778" y="24022"/>
            <a:ext cx="8229600" cy="77904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sz="3200" dirty="0" smtClean="0"/>
              <a:t>Revision of lifting pillar</a:t>
            </a:r>
            <a:endParaRPr lang="en-GB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244775" y="758117"/>
            <a:ext cx="96595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000" dirty="0" smtClean="0"/>
              <a:t>The SKF lifting pillar (taken from previous AIDA FP7 design) over time, has become a source of operational problems at Birmingham. </a:t>
            </a:r>
            <a:endParaRPr lang="en-GB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487" y="1535774"/>
            <a:ext cx="1502456" cy="3270053"/>
          </a:xfrm>
          <a:prstGeom prst="rect">
            <a:avLst/>
          </a:prstGeom>
        </p:spPr>
      </p:pic>
      <p:pic>
        <p:nvPicPr>
          <p:cNvPr id="9" name="Picture 4" descr="https://www.hep.shef.ac.uk/research/atlas/irradiation/images/PLBwork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70"/>
          <a:stretch/>
        </p:blipFill>
        <p:spPr bwMode="auto">
          <a:xfrm>
            <a:off x="1968161" y="2766069"/>
            <a:ext cx="2663075" cy="2679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Oval 9"/>
          <p:cNvSpPr/>
          <p:nvPr/>
        </p:nvSpPr>
        <p:spPr>
          <a:xfrm>
            <a:off x="2701244" y="3780765"/>
            <a:ext cx="1082484" cy="1319271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1805139" y="1565740"/>
            <a:ext cx="88848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 smtClean="0"/>
              <a:t>The desired speed of operation (frequency) has exceeded the duty cycle of the motor within the pillar.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 smtClean="0"/>
              <a:t>A new lifting pillar housing has been procured.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 smtClean="0"/>
              <a:t>A high capacity stepper motor has been procured.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34700" y="5523748"/>
            <a:ext cx="45330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assembly of the new custom made lifting pillar is now completed with a modified pillar housing to accept the new motor </a:t>
            </a:r>
            <a:r>
              <a:rPr lang="en-GB" dirty="0" smtClean="0"/>
              <a:t>made in Sheffield. 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8353" y="2766070"/>
            <a:ext cx="7036459" cy="395800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8470" y="551044"/>
            <a:ext cx="1243530" cy="1212442"/>
          </a:xfrm>
          <a:prstGeom prst="rect">
            <a:avLst/>
          </a:prstGeom>
        </p:spPr>
      </p:pic>
      <p:sp>
        <p:nvSpPr>
          <p:cNvPr id="18" name="Oval 17"/>
          <p:cNvSpPr/>
          <p:nvPr/>
        </p:nvSpPr>
        <p:spPr>
          <a:xfrm>
            <a:off x="6074557" y="4613202"/>
            <a:ext cx="1082484" cy="2048855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7686139" y="4440400"/>
            <a:ext cx="1082484" cy="2048855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190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upload.wikimedia.org/wikipedia/en/7/75/University_of_Sheffield_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2607"/>
            <a:ext cx="1403647" cy="563627"/>
          </a:xfrm>
          <a:prstGeom prst="rect">
            <a:avLst/>
          </a:prstGeom>
          <a:noFill/>
        </p:spPr>
      </p:pic>
      <p:pic>
        <p:nvPicPr>
          <p:cNvPr id="3" name="Picture 9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"/>
          <a:stretch/>
        </p:blipFill>
        <p:spPr bwMode="auto">
          <a:xfrm>
            <a:off x="10479444" y="-17715"/>
            <a:ext cx="1712556" cy="448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763421" y="-14343"/>
            <a:ext cx="8229600" cy="77904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sz="3200" dirty="0"/>
              <a:t>Revision of lifting pillar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8660" y="764704"/>
            <a:ext cx="906799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 smtClean="0"/>
              <a:t>The original SKF pillar was the most compact COTS telescopic lifting pillar.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GB" dirty="0" smtClean="0"/>
              <a:t>Low duty cycle; Terrible positional accuracy; Required significant customisation to work effectively</a:t>
            </a:r>
          </a:p>
          <a:p>
            <a:pPr lvl="1"/>
            <a:r>
              <a:rPr lang="en-GB" dirty="0" smtClean="0"/>
              <a:t>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 smtClean="0"/>
              <a:t>The NEW </a:t>
            </a:r>
            <a:r>
              <a:rPr lang="en-GB" dirty="0" err="1" smtClean="0"/>
              <a:t>UoS</a:t>
            </a:r>
            <a:r>
              <a:rPr lang="en-GB" dirty="0" smtClean="0"/>
              <a:t> lifting pillar is not as compact (vertical) but more stable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GB" dirty="0" smtClean="0"/>
              <a:t>New cold box designed to incorporate extra height of pillar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GB" dirty="0" smtClean="0"/>
              <a:t>Motor control is simplified with internal encoders.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GB" dirty="0" smtClean="0"/>
              <a:t>Requires complete re-design of control “boxes” and wiring.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 smtClean="0"/>
              <a:t>Conclusive test results: Ready for installation at Birmingham during next operational shut down in 2018. Est. Sheffield installation will be during the late summer period of 2018.</a:t>
            </a:r>
            <a:endParaRPr lang="en-GB" dirty="0"/>
          </a:p>
        </p:txBody>
      </p:sp>
      <p:grpSp>
        <p:nvGrpSpPr>
          <p:cNvPr id="16" name="Group 15"/>
          <p:cNvGrpSpPr/>
          <p:nvPr/>
        </p:nvGrpSpPr>
        <p:grpSpPr>
          <a:xfrm>
            <a:off x="9712623" y="771301"/>
            <a:ext cx="2433765" cy="3102222"/>
            <a:chOff x="8901957" y="3554745"/>
            <a:chExt cx="2433765" cy="3102222"/>
          </a:xfrm>
        </p:grpSpPr>
        <p:pic>
          <p:nvPicPr>
            <p:cNvPr id="10" name="Picture 9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8930977" y="3554745"/>
              <a:ext cx="2404745" cy="3095625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8901957" y="6195302"/>
              <a:ext cx="228008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chemeClr val="bg1">
                      <a:lumMod val="95000"/>
                      <a:lumOff val="5000"/>
                    </a:schemeClr>
                  </a:solidFill>
                </a:rPr>
                <a:t>Payload testing for positional accuracy and repeatability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" y="3717905"/>
            <a:ext cx="2866145" cy="3088130"/>
            <a:chOff x="5590728" y="3585043"/>
            <a:chExt cx="2866145" cy="308813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822" r="12624"/>
            <a:stretch/>
          </p:blipFill>
          <p:spPr>
            <a:xfrm rot="5400000">
              <a:off x="5506286" y="3737955"/>
              <a:ext cx="3035027" cy="2729203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5590728" y="6211508"/>
              <a:ext cx="286614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Condensing wiring and connector volume inside smaller housing (acts as shielding)</a:t>
              </a:r>
              <a:endParaRPr lang="en-GB" sz="1200" dirty="0"/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14086" y="4016103"/>
            <a:ext cx="4332302" cy="269456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972376" y="4016103"/>
            <a:ext cx="22591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Rewiring COTS motor</a:t>
            </a:r>
            <a:endParaRPr lang="en-GB" sz="14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882" y="1543751"/>
            <a:ext cx="1243530" cy="121244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5" t="12645"/>
          <a:stretch/>
        </p:blipFill>
        <p:spPr>
          <a:xfrm>
            <a:off x="2831909" y="4016103"/>
            <a:ext cx="4947942" cy="2611237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2866143" y="4093047"/>
            <a:ext cx="49137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Testing of motor  with newly constructed control units (harmonic stepper balancing + duty cycle + communication testing)</a:t>
            </a:r>
            <a:endParaRPr lang="en-GB" sz="12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699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upload.wikimedia.org/wikipedia/en/7/75/University_of_Sheffield_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789" y="54869"/>
            <a:ext cx="1403647" cy="563627"/>
          </a:xfrm>
          <a:prstGeom prst="rect">
            <a:avLst/>
          </a:prstGeom>
          <a:noFill/>
        </p:spPr>
      </p:pic>
      <p:pic>
        <p:nvPicPr>
          <p:cNvPr id="3" name="Picture 9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"/>
          <a:stretch/>
        </p:blipFill>
        <p:spPr bwMode="auto">
          <a:xfrm>
            <a:off x="10456392" y="13021"/>
            <a:ext cx="1712556" cy="448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5418" y="581780"/>
            <a:ext cx="1243530" cy="1212442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026369" y="1653090"/>
            <a:ext cx="8229600" cy="77904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GB" sz="3200" dirty="0" smtClean="0"/>
              <a:t>READY TO GO</a:t>
            </a:r>
            <a:endParaRPr lang="en-GB" sz="3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9" r="12172"/>
          <a:stretch/>
        </p:blipFill>
        <p:spPr>
          <a:xfrm rot="5400000">
            <a:off x="681045" y="1819008"/>
            <a:ext cx="5874447" cy="38576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289382" y="3012141"/>
            <a:ext cx="42838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Thank you to all who contributed to this presentation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9365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TM03457452[[fn=Celestial]]</Template>
  <TotalTime>4795</TotalTime>
  <Words>686</Words>
  <Application>Microsoft Office PowerPoint</Application>
  <PresentationFormat>Widescreen</PresentationFormat>
  <Paragraphs>56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Wingdings</vt:lpstr>
      <vt:lpstr>Celestial</vt:lpstr>
      <vt:lpstr>AIDA 2020 3rd Annual meeting WP15 Upgrades to the Birmingham scanning  system in 2017-2018.</vt:lpstr>
      <vt:lpstr>PowerPoint Presentation</vt:lpstr>
      <vt:lpstr>PowerPoint Presentation</vt:lpstr>
      <vt:lpstr>New design LN2 box….  construction Completed by Sheffield April 2018.</vt:lpstr>
      <vt:lpstr>TESTING NEW LN2 box….  construction Completed by Sheffield April 2018.</vt:lpstr>
      <vt:lpstr>Duplicate R&amp;D System in sheffield</vt:lpstr>
      <vt:lpstr>PowerPoint Presentation</vt:lpstr>
      <vt:lpstr>PowerPoint Presentation</vt:lpstr>
      <vt:lpstr>PowerPoint Presentation</vt:lpstr>
    </vt:vector>
  </TitlesOfParts>
  <Company>The University of Sheffield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Cooling pipes meeting Sheffield: 22/11/2017</dc:title>
  <dc:creator>Paul Kemp-Russell</dc:creator>
  <cp:lastModifiedBy>Paul Kemp-Russell</cp:lastModifiedBy>
  <cp:revision>50</cp:revision>
  <dcterms:created xsi:type="dcterms:W3CDTF">2017-11-21T15:11:30Z</dcterms:created>
  <dcterms:modified xsi:type="dcterms:W3CDTF">2018-04-25T12:51:31Z</dcterms:modified>
</cp:coreProperties>
</file>