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18"/>
  </p:notesMasterIdLst>
  <p:handoutMasterIdLst>
    <p:handoutMasterId r:id="rId19"/>
  </p:handoutMasterIdLst>
  <p:sldIdLst>
    <p:sldId id="275" r:id="rId3"/>
    <p:sldId id="295" r:id="rId4"/>
    <p:sldId id="284" r:id="rId5"/>
    <p:sldId id="276" r:id="rId6"/>
    <p:sldId id="286" r:id="rId7"/>
    <p:sldId id="277" r:id="rId8"/>
    <p:sldId id="291" r:id="rId9"/>
    <p:sldId id="293" r:id="rId10"/>
    <p:sldId id="278" r:id="rId11"/>
    <p:sldId id="290" r:id="rId12"/>
    <p:sldId id="283" r:id="rId13"/>
    <p:sldId id="289" r:id="rId14"/>
    <p:sldId id="294" r:id="rId15"/>
    <p:sldId id="280" r:id="rId16"/>
    <p:sldId id="273" r:id="rId17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15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5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6" autoAdjust="0"/>
    <p:restoredTop sz="94678" autoAdjust="0"/>
  </p:normalViewPr>
  <p:slideViewPr>
    <p:cSldViewPr snapToGrid="0">
      <p:cViewPr>
        <p:scale>
          <a:sx n="40" d="100"/>
          <a:sy n="40" d="100"/>
        </p:scale>
        <p:origin x="-758" y="-96"/>
      </p:cViewPr>
      <p:guideLst>
        <p:guide orient="horz" pos="2115"/>
        <p:guide orient="horz" pos="4156"/>
        <p:guide pos="2880"/>
        <p:guide pos="547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4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35350" y="849313"/>
            <a:ext cx="3057525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80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4" name="Rectangle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5" name="Rectangle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" y="36755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4361DF1-F066-49F0-87BD-B56CECD58AFE}" type="datetime1">
              <a:rPr lang="en-US" smtClean="0"/>
              <a:t>4/25/2018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9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520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C6C1-B08D-49E3-9161-747E5F9FCF97}" type="datetime1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8313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AAF-ABFF-4DDD-94E9-4D7FFDDE22F2}" type="datetime1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277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80B3-49BA-4226-8D7B-C2CC5DCC4C2F}" type="datetime1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1921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16362-C1D8-46C4-90B1-CB7187F293D0}" type="datetime1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0985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3AE61-A09B-4F41-B76B-FE4AE50A5149}" type="datetime1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6"/>
            <a:ext cx="40386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6"/>
            <a:ext cx="40386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6354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729526-9B93-446C-ABCC-2F2E17D33418}" type="datetime1">
              <a:rPr lang="en-US" smtClean="0"/>
              <a:t>4/25/2018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1830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9A54954-90E1-4F53-9C44-DF16716B782C}" type="datetime1">
              <a:rPr lang="en-US" smtClean="0"/>
              <a:t>4/25/2018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4060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CE39-1B3E-4AB5-8AE3-0DC946338CA3}" type="datetime1">
              <a:rPr lang="en-US" smtClean="0"/>
              <a:t>4/25/2018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2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D7CAA-FC33-4EA6-ADCE-2A6AF781DDF0}" type="datetime1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352" cy="5805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8"/>
            <a:ext cx="3383280" cy="4580573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30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17BA-0DF8-41C2-B035-75ECAA856CAE}" type="datetime1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3174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0" name="Rectangle 29"/>
          <p:cNvSpPr/>
          <p:nvPr/>
        </p:nvSpPr>
        <p:spPr>
          <a:xfrm>
            <a:off x="1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1" name="Rectangle 30"/>
          <p:cNvSpPr/>
          <p:nvPr/>
        </p:nvSpPr>
        <p:spPr>
          <a:xfrm flipV="1">
            <a:off x="5410183" y="36024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2" name="Rectangle 31"/>
          <p:cNvSpPr/>
          <p:nvPr/>
        </p:nvSpPr>
        <p:spPr>
          <a:xfrm flipV="1">
            <a:off x="5410201" y="44011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C4DAAE0-2638-4AB1-944C-9B77869007DC}" type="datetime1">
              <a:rPr lang="en-US" smtClean="0"/>
              <a:t>4/25/2018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6487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22.png"/><Relationship Id="rId7" Type="http://schemas.openxmlformats.org/officeDocument/2006/relationships/image" Target="../media/image19.emf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1.emf"/><Relationship Id="rId5" Type="http://schemas.openxmlformats.org/officeDocument/2006/relationships/image" Target="../media/image18.e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7.tiff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4872" y="2361453"/>
            <a:ext cx="93814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i="1" baseline="30000" dirty="0">
                <a:solidFill>
                  <a:schemeClr val="bg1"/>
                </a:solidFill>
              </a:rPr>
              <a:t>1 </a:t>
            </a:r>
            <a:r>
              <a:rPr lang="en-GB" i="1" dirty="0">
                <a:solidFill>
                  <a:schemeClr val="bg1"/>
                </a:solidFill>
              </a:rPr>
              <a:t>Vilnius University, Institute of Photonics and Nanotechnology</a:t>
            </a:r>
            <a:endParaRPr lang="lt-LT" i="1" dirty="0">
              <a:solidFill>
                <a:schemeClr val="bg1"/>
              </a:solidFill>
            </a:endParaRPr>
          </a:p>
          <a:p>
            <a:r>
              <a:rPr lang="lt-LT" i="1" baseline="30000" dirty="0">
                <a:solidFill>
                  <a:schemeClr val="bg1"/>
                </a:solidFill>
              </a:rPr>
              <a:t>2 </a:t>
            </a:r>
            <a:r>
              <a:rPr lang="lt-LT" i="1" dirty="0" smtClean="0">
                <a:solidFill>
                  <a:schemeClr val="bg1"/>
                </a:solidFill>
              </a:rPr>
              <a:t>CERN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24686"/>
            <a:ext cx="9143999" cy="135606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u="sng" dirty="0" err="1">
                <a:solidFill>
                  <a:schemeClr val="bg1"/>
                </a:solidFill>
              </a:rPr>
              <a:t>J.Vaitkus</a:t>
            </a:r>
            <a:r>
              <a:rPr lang="lt-LT" baseline="30000" dirty="0" smtClean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E.Gaubas</a:t>
            </a:r>
            <a:r>
              <a:rPr lang="lt-LT" baseline="30000" dirty="0" smtClean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T.Ceponis</a:t>
            </a:r>
            <a:r>
              <a:rPr lang="lt-LT" baseline="30000" dirty="0" smtClean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lt-LT" dirty="0">
                <a:solidFill>
                  <a:schemeClr val="bg1"/>
                </a:solidFill>
              </a:rPr>
              <a:t>.</a:t>
            </a:r>
            <a:r>
              <a:rPr lang="en-US" dirty="0" err="1">
                <a:solidFill>
                  <a:schemeClr val="bg1"/>
                </a:solidFill>
              </a:rPr>
              <a:t>Meskauskaite</a:t>
            </a:r>
            <a:r>
              <a:rPr lang="lt-LT" baseline="30000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J.Pavlov</a:t>
            </a:r>
            <a:r>
              <a:rPr lang="lt-LT" baseline="30000" dirty="0" smtClean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V.Rumbauskas</a:t>
            </a:r>
            <a:r>
              <a:rPr lang="lt-LT" baseline="30000" dirty="0" smtClean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</a:p>
          <a:p>
            <a:pPr>
              <a:spcAft>
                <a:spcPts val="600"/>
              </a:spcAft>
            </a:pPr>
            <a:r>
              <a:rPr lang="en-US" dirty="0" err="1" smtClean="0">
                <a:solidFill>
                  <a:schemeClr val="bg1"/>
                </a:solidFill>
              </a:rPr>
              <a:t>M.Moll</a:t>
            </a:r>
            <a:r>
              <a:rPr lang="lt-LT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F.Ravotti</a:t>
            </a:r>
            <a:r>
              <a:rPr lang="lt-LT" baseline="30000" dirty="0" smtClean="0">
                <a:solidFill>
                  <a:schemeClr val="bg1"/>
                </a:solidFill>
              </a:rPr>
              <a:t>2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8175" y="230970"/>
            <a:ext cx="7683500" cy="10414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Si and </a:t>
            </a:r>
            <a:r>
              <a:rPr lang="en-GB" b="1" dirty="0" err="1"/>
              <a:t>GaN</a:t>
            </a:r>
            <a:r>
              <a:rPr lang="en-GB" b="1" dirty="0"/>
              <a:t> for large </a:t>
            </a:r>
            <a:r>
              <a:rPr lang="en-GB" b="1" dirty="0" err="1"/>
              <a:t>fluence</a:t>
            </a:r>
            <a:r>
              <a:rPr lang="en-GB" b="1" dirty="0"/>
              <a:t> irradiation monitoring</a:t>
            </a:r>
            <a:endParaRPr lang="en-US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8522" y="4144551"/>
            <a:ext cx="8805477" cy="2698173"/>
          </a:xfrm>
          <a:prstGeom prst="rect">
            <a:avLst/>
          </a:prstGeom>
        </p:spPr>
        <p:txBody>
          <a:bodyPr vert="horz">
            <a:no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6908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Motivation</a:t>
            </a:r>
          </a:p>
          <a:p>
            <a:pPr marL="406908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Samples and irradiations, anneals</a:t>
            </a:r>
          </a:p>
          <a:p>
            <a:pPr marL="406908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Measurement Techniques: Temperature dependent carrier trapping lifetime (TDTL), Pulsed photoionization spectroscopy (PPIS), Deep-level transient spectroscopy (DLTS)</a:t>
            </a:r>
          </a:p>
          <a:p>
            <a:pPr marL="406908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Results on </a:t>
            </a:r>
            <a:r>
              <a:rPr lang="en-GB" sz="1800" dirty="0" err="1">
                <a:solidFill>
                  <a:schemeClr val="bg2">
                    <a:lumMod val="25000"/>
                  </a:schemeClr>
                </a:solidFill>
              </a:rPr>
              <a:t>Fz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en-GB" sz="1800" dirty="0" err="1">
                <a:solidFill>
                  <a:schemeClr val="bg2">
                    <a:lumMod val="25000"/>
                  </a:schemeClr>
                </a:solidFill>
              </a:rPr>
              <a:t>Cz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 Si irradiated by electrons and hadrons</a:t>
            </a:r>
          </a:p>
          <a:p>
            <a:pPr marL="406908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Results on </a:t>
            </a:r>
            <a:r>
              <a:rPr lang="en-GB" sz="1800" dirty="0" err="1">
                <a:solidFill>
                  <a:schemeClr val="bg2">
                    <a:lumMod val="25000"/>
                  </a:schemeClr>
                </a:solidFill>
              </a:rPr>
              <a:t>multicrystaline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 Si irradiated by  8 MeV protons</a:t>
            </a:r>
          </a:p>
          <a:p>
            <a:pPr marL="406908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Results on </a:t>
            </a:r>
            <a:r>
              <a:rPr lang="en-GB" sz="1800" dirty="0" err="1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 irradiated by </a:t>
            </a:r>
            <a:r>
              <a:rPr lang="lt-LT" sz="1800" dirty="0">
                <a:solidFill>
                  <a:schemeClr val="bg2">
                    <a:lumMod val="25000"/>
                  </a:schemeClr>
                </a:solidFill>
              </a:rPr>
              <a:t>1MeV </a:t>
            </a:r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</a:rPr>
              <a:t>neutrons</a:t>
            </a:r>
          </a:p>
          <a:p>
            <a:pPr marL="406908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Commercial </a:t>
            </a:r>
            <a:r>
              <a:rPr lang="lt-LT" sz="1800" dirty="0" err="1" smtClean="0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lt-LT" sz="1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LED structures as </a:t>
            </a:r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</a:rPr>
              <a:t>dosimeters of 1.6 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MeV </a:t>
            </a:r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</a:rPr>
              <a:t>proton irradiation</a:t>
            </a:r>
            <a:endParaRPr lang="en-GB" sz="1800" dirty="0">
              <a:solidFill>
                <a:schemeClr val="bg2">
                  <a:lumMod val="25000"/>
                </a:schemeClr>
              </a:solidFill>
            </a:endParaRPr>
          </a:p>
          <a:p>
            <a:pPr marL="406908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Summary </a:t>
            </a:r>
          </a:p>
          <a:p>
            <a:endParaRPr lang="en-GB" sz="2100" dirty="0">
              <a:solidFill>
                <a:schemeClr val="bg2">
                  <a:lumMod val="25000"/>
                </a:schemeClr>
              </a:solidFill>
            </a:endParaRPr>
          </a:p>
          <a:p>
            <a:pPr marL="406908" indent="-342900">
              <a:buFont typeface="Arial" panose="020B0604020202020204" pitchFamily="34" charset="0"/>
              <a:buChar char="•"/>
            </a:pPr>
            <a:endParaRPr lang="en-GB" sz="2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3461116"/>
            <a:ext cx="865505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bg2">
                    <a:lumMod val="25000"/>
                  </a:schemeClr>
                </a:solidFill>
              </a:rPr>
              <a:t>Outline</a:t>
            </a:r>
            <a:r>
              <a:rPr lang="lt-LT" sz="2400" dirty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41594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-94940" y="4212322"/>
            <a:ext cx="4389404" cy="1231900"/>
          </a:xfrm>
        </p:spPr>
        <p:txBody>
          <a:bodyPr>
            <a:noAutofit/>
          </a:bodyPr>
          <a:lstStyle/>
          <a:p>
            <a:pPr algn="just"/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The predominant peaks for the n-type FZ Si samples are attributed to </a:t>
            </a:r>
            <a:r>
              <a:rPr lang="lt-LT" dirty="0">
                <a:solidFill>
                  <a:schemeClr val="bg2">
                    <a:lumMod val="25000"/>
                  </a:schemeClr>
                </a:solidFill>
              </a:rPr>
              <a:t>V-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 and H</a:t>
            </a:r>
            <a:r>
              <a:rPr lang="lt-LT" dirty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related defects.</a:t>
            </a:r>
          </a:p>
          <a:p>
            <a:pPr algn="just"/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DLTS 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measurement are not suitable for p-type CZ Si samples irradiated by  26 GeV/c protons, due to the low concentration of the effective doping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520032"/>
              </p:ext>
            </p:extLst>
          </p:nvPr>
        </p:nvGraphicFramePr>
        <p:xfrm>
          <a:off x="319990" y="1515319"/>
          <a:ext cx="3879534" cy="2904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0" name="Graph" r:id="rId3" imgW="3941640" imgH="3093120" progId="Origin50.Graph">
                  <p:embed/>
                </p:oleObj>
              </mc:Choice>
              <mc:Fallback>
                <p:oleObj name="Graph" r:id="rId3" imgW="3941640" imgH="3093120" progId="Origin50.Graph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990" y="1515319"/>
                        <a:ext cx="3879534" cy="29042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4837613" y="151531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490697"/>
            <a:ext cx="9144000" cy="1066800"/>
          </a:xfrm>
          <a:prstGeom prst="rect">
            <a:avLst/>
          </a:prstGeom>
        </p:spPr>
        <p:txBody>
          <a:bodyPr vert="horz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bg2">
                    <a:lumMod val="25000"/>
                  </a:schemeClr>
                </a:solidFill>
              </a:rPr>
              <a:t>Results on </a:t>
            </a:r>
            <a:r>
              <a:rPr lang="en-GB" sz="3000" dirty="0" err="1">
                <a:solidFill>
                  <a:schemeClr val="bg2">
                    <a:lumMod val="25000"/>
                  </a:schemeClr>
                </a:solidFill>
              </a:rPr>
              <a:t>Fz</a:t>
            </a:r>
            <a:r>
              <a:rPr lang="en-GB" sz="3000" dirty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en-GB" sz="3000" dirty="0" err="1">
                <a:solidFill>
                  <a:schemeClr val="bg2">
                    <a:lumMod val="25000"/>
                  </a:schemeClr>
                </a:solidFill>
              </a:rPr>
              <a:t>Cz</a:t>
            </a:r>
            <a:r>
              <a:rPr lang="en-GB" sz="3000" dirty="0">
                <a:solidFill>
                  <a:schemeClr val="bg2">
                    <a:lumMod val="25000"/>
                  </a:schemeClr>
                </a:solidFill>
              </a:rPr>
              <a:t> Si irradiated by </a:t>
            </a:r>
            <a:r>
              <a:rPr lang="en-GB" sz="3000" dirty="0" smtClean="0">
                <a:solidFill>
                  <a:schemeClr val="bg2">
                    <a:lumMod val="25000"/>
                  </a:schemeClr>
                </a:solidFill>
              </a:rPr>
              <a:t>electrons and hadrons</a:t>
            </a:r>
            <a:r>
              <a:rPr lang="en-GB" sz="30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GB" sz="3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GB" sz="2500" b="1" dirty="0">
                <a:solidFill>
                  <a:schemeClr val="bg2">
                    <a:lumMod val="25000"/>
                  </a:schemeClr>
                </a:solidFill>
              </a:rPr>
              <a:t>n-type FZ and p-type CZ </a:t>
            </a:r>
            <a:r>
              <a:rPr lang="en-GB" sz="2500" b="1" dirty="0" smtClean="0">
                <a:solidFill>
                  <a:schemeClr val="bg2">
                    <a:lumMod val="25000"/>
                  </a:schemeClr>
                </a:solidFill>
              </a:rPr>
              <a:t>Si</a:t>
            </a:r>
            <a:r>
              <a:rPr lang="lt-LT" sz="25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2500" b="1" dirty="0" smtClean="0">
                <a:solidFill>
                  <a:schemeClr val="bg2">
                    <a:lumMod val="25000"/>
                  </a:schemeClr>
                </a:solidFill>
              </a:rPr>
              <a:t>irradiated </a:t>
            </a:r>
            <a:r>
              <a:rPr lang="en-GB" sz="2500" b="1" dirty="0">
                <a:solidFill>
                  <a:schemeClr val="bg2">
                    <a:lumMod val="25000"/>
                  </a:schemeClr>
                </a:solidFill>
              </a:rPr>
              <a:t>by </a:t>
            </a:r>
            <a:r>
              <a:rPr lang="lt-LT" sz="2500" b="1" dirty="0" smtClean="0">
                <a:solidFill>
                  <a:schemeClr val="bg2">
                    <a:lumMod val="25000"/>
                  </a:schemeClr>
                </a:solidFill>
              </a:rPr>
              <a:t>26</a:t>
            </a:r>
            <a:r>
              <a:rPr lang="en-GB" sz="25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2500" b="1" dirty="0" smtClean="0">
                <a:solidFill>
                  <a:schemeClr val="bg2">
                    <a:lumMod val="25000"/>
                  </a:schemeClr>
                </a:solidFill>
              </a:rPr>
              <a:t>G</a:t>
            </a:r>
            <a:r>
              <a:rPr lang="en-GB" sz="2500" b="1" dirty="0" smtClean="0">
                <a:solidFill>
                  <a:schemeClr val="bg2">
                    <a:lumMod val="25000"/>
                  </a:schemeClr>
                </a:solidFill>
              </a:rPr>
              <a:t>eV</a:t>
            </a:r>
            <a:r>
              <a:rPr lang="lt-LT" sz="2500" b="1" dirty="0" smtClean="0">
                <a:solidFill>
                  <a:schemeClr val="bg2">
                    <a:lumMod val="25000"/>
                  </a:schemeClr>
                </a:solidFill>
              </a:rPr>
              <a:t>/c</a:t>
            </a:r>
            <a:r>
              <a:rPr lang="en-GB" sz="25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2500" b="1" dirty="0" err="1" smtClean="0">
                <a:solidFill>
                  <a:schemeClr val="bg2">
                    <a:lumMod val="25000"/>
                  </a:schemeClr>
                </a:solidFill>
              </a:rPr>
              <a:t>protons</a:t>
            </a:r>
            <a:r>
              <a:rPr lang="en-GB" sz="25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sz="2500" b="1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097785"/>
              </p:ext>
            </p:extLst>
          </p:nvPr>
        </p:nvGraphicFramePr>
        <p:xfrm>
          <a:off x="4389404" y="1329351"/>
          <a:ext cx="4335496" cy="3215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1" name="Graph" r:id="rId5" imgW="4791960" imgH="3516120" progId="Origin50.Graph">
                  <p:embed/>
                </p:oleObj>
              </mc:Choice>
              <mc:Fallback>
                <p:oleObj name="Graph" r:id="rId5" imgW="4791960" imgH="3516120" progId="Origin50.Graph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9404" y="1329351"/>
                        <a:ext cx="4335496" cy="32157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ontent Placeholder 4"/>
          <p:cNvSpPr>
            <a:spLocks noGrp="1"/>
          </p:cNvSpPr>
          <p:nvPr>
            <p:ph sz="half" idx="2"/>
          </p:nvPr>
        </p:nvSpPr>
        <p:spPr>
          <a:xfrm>
            <a:off x="4328592" y="4218672"/>
            <a:ext cx="4572000" cy="1313544"/>
          </a:xfrm>
        </p:spPr>
        <p:txBody>
          <a:bodyPr>
            <a:noAutofit/>
          </a:bodyPr>
          <a:lstStyle/>
          <a:p>
            <a:pPr algn="just"/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As deduced using TDTL, the V</a:t>
            </a:r>
            <a:r>
              <a:rPr lang="en-GB" baseline="-25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GB" baseline="30000" dirty="0" smtClean="0">
                <a:solidFill>
                  <a:schemeClr val="bg2">
                    <a:lumMod val="25000"/>
                  </a:schemeClr>
                </a:solidFill>
              </a:rPr>
              <a:t>=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 , H-related and VO complexes are predominant radiation defects in the p-type CZ Si.</a:t>
            </a:r>
          </a:p>
          <a:p>
            <a:pPr algn="just"/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The TDTL spectroscopy is a reliable tool for tracing of the radiation defect evolution for the range of elevated </a:t>
            </a:r>
            <a:r>
              <a:rPr lang="en-GB" dirty="0" err="1" smtClean="0">
                <a:solidFill>
                  <a:schemeClr val="bg2">
                    <a:lumMod val="25000"/>
                  </a:schemeClr>
                </a:solidFill>
              </a:rPr>
              <a:t>fluences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10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" y="-12700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32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359310"/>
            <a:ext cx="8569233" cy="1066800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chemeClr val="bg2">
                    <a:lumMod val="25000"/>
                  </a:schemeClr>
                </a:solidFill>
              </a:rPr>
              <a:t>Results on 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mc-</a:t>
            </a:r>
            <a:r>
              <a:rPr lang="en-GB" sz="3600" dirty="0" smtClean="0">
                <a:solidFill>
                  <a:schemeClr val="bg2">
                    <a:lumMod val="25000"/>
                  </a:schemeClr>
                </a:solidFill>
              </a:rPr>
              <a:t>Si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3600" dirty="0">
                <a:solidFill>
                  <a:schemeClr val="bg2">
                    <a:lumMod val="25000"/>
                  </a:schemeClr>
                </a:solidFill>
              </a:rPr>
              <a:t>irradiated by 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8 </a:t>
            </a:r>
            <a:r>
              <a:rPr lang="lt-LT" sz="3600" dirty="0" err="1">
                <a:solidFill>
                  <a:schemeClr val="bg2">
                    <a:lumMod val="25000"/>
                  </a:schemeClr>
                </a:solidFill>
              </a:rPr>
              <a:t>MeV</a:t>
            </a:r>
            <a:r>
              <a:rPr lang="lt-LT" sz="3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3600" dirty="0">
                <a:solidFill>
                  <a:schemeClr val="bg2">
                    <a:lumMod val="25000"/>
                  </a:schemeClr>
                </a:solidFill>
              </a:rPr>
              <a:t>protons</a:t>
            </a:r>
            <a:endParaRPr lang="en-US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" y="5155198"/>
            <a:ext cx="4236445" cy="556836"/>
          </a:xfrm>
        </p:spPr>
        <p:txBody>
          <a:bodyPr>
            <a:noAutofit/>
          </a:bodyPr>
          <a:lstStyle/>
          <a:p>
            <a:pPr algn="just"/>
            <a:r>
              <a:rPr lang="lt-LT" dirty="0">
                <a:solidFill>
                  <a:schemeClr val="bg2">
                    <a:lumMod val="25000"/>
                  </a:schemeClr>
                </a:solidFill>
              </a:rPr>
              <a:t>V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ariations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 of </a:t>
            </a:r>
            <a:r>
              <a:rPr lang="el-GR" i="1" dirty="0">
                <a:solidFill>
                  <a:schemeClr val="bg2">
                    <a:lumMod val="25000"/>
                  </a:schemeClr>
                </a:solidFill>
              </a:rPr>
              <a:t>τ</a:t>
            </a:r>
            <a:r>
              <a:rPr lang="lt-LT" i="1" baseline="-25000" dirty="0">
                <a:solidFill>
                  <a:schemeClr val="bg2">
                    <a:lumMod val="25000"/>
                  </a:schemeClr>
                </a:solidFill>
              </a:rPr>
              <a:t>R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 appear for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ms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-Si samples irradiated (synchronously) with the same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fluence</a:t>
            </a:r>
            <a:r>
              <a:rPr lang="lt-LT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28700" y="993893"/>
            <a:ext cx="153486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4673600" y="1435129"/>
            <a:ext cx="137428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028775"/>
              </p:ext>
            </p:extLst>
          </p:nvPr>
        </p:nvGraphicFramePr>
        <p:xfrm>
          <a:off x="4236446" y="1133195"/>
          <a:ext cx="5129566" cy="404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3" name="Graph" r:id="rId3" imgW="4890240" imgH="4145040" progId="Origin50.Graph">
                  <p:embed/>
                </p:oleObj>
              </mc:Choice>
              <mc:Fallback>
                <p:oleObj name="Graph" r:id="rId3" imgW="4890240" imgH="4145040" progId="Origin50.Graph">
                  <p:embed/>
                  <p:pic>
                    <p:nvPicPr>
                      <p:cNvPr id="513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6446" y="1133195"/>
                        <a:ext cx="5129566" cy="40414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9060024"/>
              </p:ext>
            </p:extLst>
          </p:nvPr>
        </p:nvGraphicFramePr>
        <p:xfrm>
          <a:off x="488268" y="1289177"/>
          <a:ext cx="4134220" cy="3695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4" name="Graph" r:id="rId5" imgW="4810320" imgH="3990240" progId="Origin50.Graph">
                  <p:embed/>
                </p:oleObj>
              </mc:Choice>
              <mc:Fallback>
                <p:oleObj name="Graph" r:id="rId5" imgW="4810320" imgH="3990240" progId="Origin50.Graph">
                  <p:embed/>
                  <p:pic>
                    <p:nvPicPr>
                      <p:cNvPr id="205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268" y="1289177"/>
                        <a:ext cx="4134220" cy="36956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284617" y="5154457"/>
            <a:ext cx="4469404" cy="1015498"/>
          </a:xfrm>
        </p:spPr>
        <p:txBody>
          <a:bodyPr>
            <a:noAutofit/>
          </a:bodyPr>
          <a:lstStyle/>
          <a:p>
            <a:pPr algn="just"/>
            <a:r>
              <a:rPr lang="lt-LT" dirty="0">
                <a:solidFill>
                  <a:schemeClr val="bg2">
                    <a:lumMod val="25000"/>
                  </a:schemeClr>
                </a:solidFill>
              </a:rPr>
              <a:t>V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ariations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 within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fluence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 dependent </a:t>
            </a:r>
            <a:r>
              <a:rPr lang="el-GR" i="1" dirty="0">
                <a:solidFill>
                  <a:schemeClr val="bg2">
                    <a:lumMod val="25000"/>
                  </a:schemeClr>
                </a:solidFill>
              </a:rPr>
              <a:t>τ</a:t>
            </a:r>
            <a:r>
              <a:rPr lang="lt-LT" i="1" baseline="-25000" dirty="0">
                <a:solidFill>
                  <a:schemeClr val="bg2">
                    <a:lumMod val="25000"/>
                  </a:schemeClr>
                </a:solidFill>
              </a:rPr>
              <a:t>R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 in mc-Si due to initial material quality (trapping indicates intrinsic defects)</a:t>
            </a:r>
            <a:r>
              <a:rPr lang="lt-LT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11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" y="-12700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77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03516" y="5262840"/>
                <a:ext cx="5134191" cy="1041304"/>
              </a:xfrm>
            </p:spPr>
            <p:txBody>
              <a:bodyPr>
                <a:noAutofit/>
              </a:bodyPr>
              <a:lstStyle/>
              <a:p>
                <a:pPr marL="109728" indent="0" algn="just">
                  <a:buNone/>
                </a:pPr>
                <a:endParaRPr lang="en-GB" sz="1400" dirty="0" smtClean="0">
                  <a:solidFill>
                    <a:schemeClr val="bg2">
                      <a:lumMod val="25000"/>
                    </a:schemeClr>
                  </a:solidFill>
                </a:endParaRPr>
              </a:p>
              <a:p>
                <a:pPr marL="109728" indent="0" algn="just">
                  <a:buNone/>
                </a:pPr>
                <a:endParaRPr lang="lt-LT" sz="1400" dirty="0" smtClean="0">
                  <a:solidFill>
                    <a:schemeClr val="bg2">
                      <a:lumMod val="25000"/>
                    </a:schemeClr>
                  </a:solidFill>
                </a:endParaRPr>
              </a:p>
              <a:p>
                <a:pPr marL="109728" indent="0" algn="just">
                  <a:buNone/>
                </a:pPr>
                <a:r>
                  <a:rPr lang="en-GB" sz="1400" dirty="0"/>
                  <a:t>Γ </a:t>
                </a:r>
                <a:r>
                  <a:rPr lang="lt-LT" sz="1400" dirty="0"/>
                  <a:t> - </a:t>
                </a:r>
                <a:r>
                  <a:rPr lang="en-GB" sz="1400" dirty="0"/>
                  <a:t>the broadening parameter</a:t>
                </a:r>
                <a:endParaRPr lang="lt-LT" sz="1400" dirty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400"/>
                            <m:t>Γ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lt-LT" sz="1400" baseline="-25000"/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400"/>
                        <m:t>=</m:t>
                      </m:r>
                      <m:f>
                        <m:fPr>
                          <m:ctrlPr>
                            <a:rPr lang="en-GB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n-GB" sz="1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𝐹𝐶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rad>
                      <m:r>
                        <a:rPr lang="lt-LT" sz="140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lt-LT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lt-LT" sz="140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GB" sz="1400">
                              <a:latin typeface="Cambria Math" panose="02040503050406030204" pitchFamily="18" charset="0"/>
                            </a:rPr>
                            <m:t>=0 </m:t>
                          </m:r>
                          <m:r>
                            <m:rPr>
                              <m:sty m:val="p"/>
                            </m:rPr>
                            <a:rPr lang="en-GB" sz="14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</m:d>
                    </m:oMath>
                  </m:oMathPara>
                </a14:m>
                <a:endParaRPr lang="en-GB" sz="1400" dirty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>
                          <a:latin typeface="Cambria Math" panose="02040503050406030204" pitchFamily="18" charset="0"/>
                        </a:rPr>
                        <m:t>Γ</m:t>
                      </m:r>
                      <m:sSub>
                        <m:sSubPr>
                          <m:ctrlPr>
                            <a:rPr lang="en-GB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400"/>
                            <m:t>=</m:t>
                          </m:r>
                          <m:r>
                            <m:rPr>
                              <m:nor/>
                            </m:rPr>
                            <a:rPr lang="en-GB" sz="1400"/>
                            <m:t>Γ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1400"/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GB" sz="1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GB" sz="1400">
                              <a:latin typeface="Cambria Math" panose="02040503050406030204" pitchFamily="18" charset="0"/>
                            </a:rPr>
                            <m:t>coth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type m:val="lin"/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GB" sz="14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03516" y="5262840"/>
                <a:ext cx="5134191" cy="1041304"/>
              </a:xfrm>
              <a:blipFill>
                <a:blip r:embed="rId3"/>
                <a:stretch>
                  <a:fillRect b="-89474"/>
                </a:stretch>
              </a:blipFill>
            </p:spPr>
            <p:txBody>
              <a:bodyPr/>
              <a:lstStyle/>
              <a:p>
                <a:r>
                  <a:rPr lang="lt-L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28700" y="993893"/>
            <a:ext cx="153486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4673600" y="1435129"/>
            <a:ext cx="137428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3396" y="316080"/>
            <a:ext cx="883334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2">
                    <a:lumMod val="25000"/>
                  </a:schemeClr>
                </a:solidFill>
              </a:rPr>
              <a:t>Results on </a:t>
            </a:r>
            <a:r>
              <a:rPr lang="en-GB" sz="3600" dirty="0" err="1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en-GB" sz="3600" dirty="0">
                <a:solidFill>
                  <a:schemeClr val="bg2">
                    <a:lumMod val="25000"/>
                  </a:schemeClr>
                </a:solidFill>
              </a:rPr>
              <a:t> irradiated by </a:t>
            </a:r>
            <a:r>
              <a:rPr lang="lt-LT" sz="3600" dirty="0">
                <a:solidFill>
                  <a:schemeClr val="bg2">
                    <a:lumMod val="25000"/>
                  </a:schemeClr>
                </a:solidFill>
              </a:rPr>
              <a:t>1 </a:t>
            </a:r>
            <a:r>
              <a:rPr lang="lt-LT" sz="3600" dirty="0" err="1">
                <a:solidFill>
                  <a:schemeClr val="bg2">
                    <a:lumMod val="25000"/>
                  </a:schemeClr>
                </a:solidFill>
              </a:rPr>
              <a:t>M</a:t>
            </a:r>
            <a:r>
              <a:rPr lang="lt-LT" sz="3600" dirty="0" err="1" smtClean="0">
                <a:solidFill>
                  <a:schemeClr val="bg2">
                    <a:lumMod val="25000"/>
                  </a:schemeClr>
                </a:solidFill>
              </a:rPr>
              <a:t>eV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3600" dirty="0">
                <a:solidFill>
                  <a:schemeClr val="bg2">
                    <a:lumMod val="25000"/>
                  </a:schemeClr>
                </a:solidFill>
              </a:rPr>
              <a:t>neutron</a:t>
            </a:r>
            <a:r>
              <a:rPr lang="lt-LT" sz="3600" dirty="0">
                <a:solidFill>
                  <a:schemeClr val="bg2">
                    <a:lumMod val="25000"/>
                  </a:schemeClr>
                </a:solidFill>
              </a:rPr>
              <a:t>s</a:t>
            </a:r>
            <a:endParaRPr 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Rectangle 145"/>
          <p:cNvSpPr>
            <a:spLocks noChangeArrowheads="1"/>
          </p:cNvSpPr>
          <p:nvPr/>
        </p:nvSpPr>
        <p:spPr bwMode="auto">
          <a:xfrm>
            <a:off x="-827964" y="101354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3775157"/>
              </p:ext>
            </p:extLst>
          </p:nvPr>
        </p:nvGraphicFramePr>
        <p:xfrm>
          <a:off x="-126989" y="1682373"/>
          <a:ext cx="2310374" cy="1727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9" name="Graph" r:id="rId4" imgW="3346404" imgH="2695492" progId="Origin50.Graph">
                  <p:embed/>
                </p:oleObj>
              </mc:Choice>
              <mc:Fallback>
                <p:oleObj name="Graph" r:id="rId4" imgW="3346404" imgH="2695492" progId="Origin50.Graph">
                  <p:embed/>
                  <p:pic>
                    <p:nvPicPr>
                      <p:cNvPr id="0" name="Object 1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26989" y="1682373"/>
                        <a:ext cx="2310374" cy="17275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47"/>
          <p:cNvSpPr>
            <a:spLocks noChangeArrowheads="1"/>
          </p:cNvSpPr>
          <p:nvPr/>
        </p:nvSpPr>
        <p:spPr bwMode="auto">
          <a:xfrm>
            <a:off x="1301395" y="93258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1909609"/>
              </p:ext>
            </p:extLst>
          </p:nvPr>
        </p:nvGraphicFramePr>
        <p:xfrm>
          <a:off x="2043411" y="1516228"/>
          <a:ext cx="2605362" cy="2020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0" name="Graph" r:id="rId6" imgW="3358781" imgH="2955023" progId="Origin50.Graph">
                  <p:embed/>
                </p:oleObj>
              </mc:Choice>
              <mc:Fallback>
                <p:oleObj name="Graph" r:id="rId6" imgW="3358781" imgH="2955023" progId="Origin50.Graph">
                  <p:embed/>
                  <p:pic>
                    <p:nvPicPr>
                      <p:cNvPr id="0" name="Object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3411" y="1516228"/>
                        <a:ext cx="2605362" cy="20202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9"/>
          <p:cNvSpPr>
            <a:spLocks noChangeArrowheads="1"/>
          </p:cNvSpPr>
          <p:nvPr/>
        </p:nvSpPr>
        <p:spPr bwMode="auto">
          <a:xfrm>
            <a:off x="-762856" y="25923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4698346"/>
              </p:ext>
            </p:extLst>
          </p:nvPr>
        </p:nvGraphicFramePr>
        <p:xfrm>
          <a:off x="-101852" y="3467100"/>
          <a:ext cx="2358126" cy="1842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1" name="Graph" r:id="rId8" imgW="3371792" imgH="2864378" progId="Origin50.Graph">
                  <p:embed/>
                </p:oleObj>
              </mc:Choice>
              <mc:Fallback>
                <p:oleObj name="Graph" r:id="rId8" imgW="3371792" imgH="2864378" progId="Origin50.Graph">
                  <p:embed/>
                  <p:pic>
                    <p:nvPicPr>
                      <p:cNvPr id="0" name="Object 1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01852" y="3467100"/>
                        <a:ext cx="2358126" cy="18423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51"/>
          <p:cNvSpPr>
            <a:spLocks noChangeArrowheads="1"/>
          </p:cNvSpPr>
          <p:nvPr/>
        </p:nvSpPr>
        <p:spPr bwMode="auto">
          <a:xfrm>
            <a:off x="1337928" y="264350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844932"/>
              </p:ext>
            </p:extLst>
          </p:nvPr>
        </p:nvGraphicFramePr>
        <p:xfrm>
          <a:off x="2030984" y="3536505"/>
          <a:ext cx="2604515" cy="1767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2" name="Graph" r:id="rId10" imgW="3371792" imgH="2795997" progId="Origin50.Graph">
                  <p:embed/>
                </p:oleObj>
              </mc:Choice>
              <mc:Fallback>
                <p:oleObj name="Graph" r:id="rId10" imgW="3371792" imgH="2795997" progId="Origin50.Graph">
                  <p:embed/>
                  <p:pic>
                    <p:nvPicPr>
                      <p:cNvPr id="0" name="Object 1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0984" y="3536505"/>
                        <a:ext cx="2604515" cy="17670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65057" y="1212103"/>
            <a:ext cx="1119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 err="1"/>
              <a:t>GaN:Mn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980489" y="1188387"/>
            <a:ext cx="1119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 err="1"/>
              <a:t>GaN:Mg</a:t>
            </a:r>
            <a:endParaRPr lang="en-GB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292032"/>
              </p:ext>
            </p:extLst>
          </p:nvPr>
        </p:nvGraphicFramePr>
        <p:xfrm>
          <a:off x="4525519" y="1797922"/>
          <a:ext cx="4488613" cy="422452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41301">
                  <a:extLst>
                    <a:ext uri="{9D8B030D-6E8A-4147-A177-3AD203B41FA5}">
                      <a16:colId xmlns="" xmlns:a16="http://schemas.microsoft.com/office/drawing/2014/main" val="1128381211"/>
                    </a:ext>
                  </a:extLst>
                </a:gridCol>
                <a:gridCol w="1043312">
                  <a:extLst>
                    <a:ext uri="{9D8B030D-6E8A-4147-A177-3AD203B41FA5}">
                      <a16:colId xmlns="" xmlns:a16="http://schemas.microsoft.com/office/drawing/2014/main" val="407901310"/>
                    </a:ext>
                  </a:extLst>
                </a:gridCol>
                <a:gridCol w="504000">
                  <a:extLst>
                    <a:ext uri="{9D8B030D-6E8A-4147-A177-3AD203B41FA5}">
                      <a16:colId xmlns="" xmlns:a16="http://schemas.microsoft.com/office/drawing/2014/main" val="3776279756"/>
                    </a:ext>
                  </a:extLst>
                </a:gridCol>
                <a:gridCol w="1008000">
                  <a:extLst>
                    <a:ext uri="{9D8B030D-6E8A-4147-A177-3AD203B41FA5}">
                      <a16:colId xmlns="" xmlns:a16="http://schemas.microsoft.com/office/drawing/2014/main" val="328519893"/>
                    </a:ext>
                  </a:extLst>
                </a:gridCol>
                <a:gridCol w="468000">
                  <a:extLst>
                    <a:ext uri="{9D8B030D-6E8A-4147-A177-3AD203B41FA5}">
                      <a16:colId xmlns="" xmlns:a16="http://schemas.microsoft.com/office/drawing/2014/main" val="1185260465"/>
                    </a:ext>
                  </a:extLst>
                </a:gridCol>
                <a:gridCol w="1224000">
                  <a:extLst>
                    <a:ext uri="{9D8B030D-6E8A-4147-A177-3AD203B41FA5}">
                      <a16:colId xmlns="" xmlns:a16="http://schemas.microsoft.com/office/drawing/2014/main" val="32920116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Non-irradiated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Irradiated with Φ=10</a:t>
                      </a:r>
                      <a:r>
                        <a:rPr lang="en-GB" sz="1400" baseline="30000" dirty="0">
                          <a:effectLst/>
                        </a:rPr>
                        <a:t>16</a:t>
                      </a:r>
                      <a:r>
                        <a:rPr lang="en-GB" sz="1400" dirty="0">
                          <a:effectLst/>
                        </a:rPr>
                        <a:t> cm</a:t>
                      </a:r>
                      <a:r>
                        <a:rPr lang="en-GB" sz="1400" baseline="30000" dirty="0">
                          <a:effectLst/>
                        </a:rPr>
                        <a:t>-2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22235122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marL="71755" marR="7175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GaN:Mn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Photo-activation energy (eV)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Γ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Photo-activation energy (eV)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Γ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Defect type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38830575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Mn-1</a:t>
                      </a:r>
                      <a:r>
                        <a:rPr lang="en-GB" sz="1400">
                          <a:effectLst/>
                        </a:rPr>
                        <a:t>=1.40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Mn-1</a:t>
                      </a:r>
                      <a:r>
                        <a:rPr lang="en-GB" sz="1400" baseline="30000" dirty="0">
                          <a:effectLst/>
                        </a:rPr>
                        <a:t>irr</a:t>
                      </a:r>
                      <a:r>
                        <a:rPr lang="en-GB" sz="1400" dirty="0">
                          <a:effectLst/>
                        </a:rPr>
                        <a:t>=1.42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Mn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related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43915051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Mn-2</a:t>
                      </a:r>
                      <a:r>
                        <a:rPr lang="en-GB" sz="1400" dirty="0">
                          <a:effectLst/>
                        </a:rPr>
                        <a:t>=1.98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Mn-2</a:t>
                      </a:r>
                      <a:r>
                        <a:rPr lang="en-GB" sz="1400" baseline="30000" dirty="0">
                          <a:effectLst/>
                        </a:rPr>
                        <a:t>irr</a:t>
                      </a:r>
                      <a:r>
                        <a:rPr lang="en-GB" sz="1400" dirty="0">
                          <a:effectLst/>
                        </a:rPr>
                        <a:t>=1.98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Might be oxygen </a:t>
                      </a:r>
                      <a:r>
                        <a:rPr lang="en-GB" sz="1400" dirty="0" smtClean="0">
                          <a:effectLst/>
                        </a:rPr>
                        <a:t>related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49446073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Mn-3</a:t>
                      </a:r>
                      <a:r>
                        <a:rPr lang="en-GB" sz="1400">
                          <a:effectLst/>
                        </a:rPr>
                        <a:t>=2.40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Mn-3</a:t>
                      </a:r>
                      <a:r>
                        <a:rPr lang="en-GB" sz="1400" baseline="30000" dirty="0">
                          <a:effectLst/>
                        </a:rPr>
                        <a:t>irr</a:t>
                      </a:r>
                      <a:r>
                        <a:rPr lang="en-GB" sz="1400" dirty="0">
                          <a:effectLst/>
                        </a:rPr>
                        <a:t>=2.37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Ga</a:t>
                      </a:r>
                      <a:r>
                        <a:rPr lang="en-GB" sz="1400" baseline="-250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or </a:t>
                      </a:r>
                      <a:r>
                        <a:rPr lang="en-GB" sz="1400" dirty="0" smtClean="0">
                          <a:effectLst/>
                        </a:rPr>
                        <a:t>N</a:t>
                      </a:r>
                      <a:r>
                        <a:rPr lang="en-GB" sz="1400" baseline="-25000" dirty="0" smtClean="0">
                          <a:effectLst/>
                        </a:rPr>
                        <a:t>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2711198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Mn-4</a:t>
                      </a:r>
                      <a:r>
                        <a:rPr lang="en-GB" sz="1400">
                          <a:effectLst/>
                        </a:rPr>
                        <a:t>=2.97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Mn-4</a:t>
                      </a:r>
                      <a:r>
                        <a:rPr lang="en-GB" sz="1400" baseline="30000" dirty="0">
                          <a:effectLst/>
                        </a:rPr>
                        <a:t>irr</a:t>
                      </a:r>
                      <a:r>
                        <a:rPr lang="en-GB" sz="1400" dirty="0">
                          <a:effectLst/>
                        </a:rPr>
                        <a:t>=2.96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Unidentified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906422890"/>
                  </a:ext>
                </a:extLst>
              </a:tr>
              <a:tr h="0">
                <a:tc rowSpan="7">
                  <a:txBody>
                    <a:bodyPr/>
                    <a:lstStyle/>
                    <a:p>
                      <a:pPr marL="71755" marR="7175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GaN:Mg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Mg-1</a:t>
                      </a:r>
                      <a:r>
                        <a:rPr lang="en-GB" sz="1400">
                          <a:effectLst/>
                        </a:rPr>
                        <a:t>=1.30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−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−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Donor/acceptor </a:t>
                      </a:r>
                      <a:r>
                        <a:rPr lang="en-GB" sz="1400" dirty="0" smtClean="0">
                          <a:effectLst/>
                        </a:rPr>
                        <a:t>state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33023768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Mg-2</a:t>
                      </a:r>
                      <a:r>
                        <a:rPr lang="en-GB" sz="1400">
                          <a:effectLst/>
                        </a:rPr>
                        <a:t>=1.70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0.15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Mg-1</a:t>
                      </a:r>
                      <a:r>
                        <a:rPr lang="en-GB" sz="1400" baseline="30000">
                          <a:effectLst/>
                        </a:rPr>
                        <a:t>irr</a:t>
                      </a:r>
                      <a:r>
                        <a:rPr lang="en-GB" sz="1400">
                          <a:effectLst/>
                        </a:rPr>
                        <a:t>=1.71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V</a:t>
                      </a:r>
                      <a:r>
                        <a:rPr lang="en-GB" sz="1400" baseline="-25000" dirty="0" err="1" smtClean="0">
                          <a:effectLst/>
                        </a:rPr>
                        <a:t>N</a:t>
                      </a:r>
                      <a:r>
                        <a:rPr lang="en-GB" sz="1400" dirty="0" err="1" smtClean="0">
                          <a:effectLst/>
                        </a:rPr>
                        <a:t>Mg</a:t>
                      </a:r>
                      <a:r>
                        <a:rPr lang="en-GB" sz="1400" baseline="-25000" dirty="0" err="1" smtClean="0">
                          <a:effectLst/>
                        </a:rPr>
                        <a:t>Ga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66103412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Mg-3</a:t>
                      </a:r>
                      <a:r>
                        <a:rPr lang="en-GB" sz="1400">
                          <a:effectLst/>
                        </a:rPr>
                        <a:t>=2.07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Mg-2</a:t>
                      </a:r>
                      <a:r>
                        <a:rPr lang="en-GB" sz="1400" baseline="30000">
                          <a:effectLst/>
                        </a:rPr>
                        <a:t>irr</a:t>
                      </a:r>
                      <a:r>
                        <a:rPr lang="en-GB" sz="1400">
                          <a:effectLst/>
                        </a:rPr>
                        <a:t>=2.05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V</a:t>
                      </a:r>
                      <a:r>
                        <a:rPr lang="en-GB" sz="1400" baseline="-25000" dirty="0" err="1" smtClean="0">
                          <a:effectLst/>
                        </a:rPr>
                        <a:t>Ga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74565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Mg-4</a:t>
                      </a:r>
                      <a:r>
                        <a:rPr lang="en-GB" sz="1400">
                          <a:effectLst/>
                        </a:rPr>
                        <a:t>=2.39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0.15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Mn-3</a:t>
                      </a:r>
                      <a:r>
                        <a:rPr lang="en-GB" sz="1400" baseline="30000">
                          <a:effectLst/>
                        </a:rPr>
                        <a:t>irr</a:t>
                      </a:r>
                      <a:r>
                        <a:rPr lang="en-GB" sz="1400">
                          <a:effectLst/>
                        </a:rPr>
                        <a:t>=2.37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Ga</a:t>
                      </a:r>
                      <a:r>
                        <a:rPr lang="en-GB" sz="1400" baseline="-250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or </a:t>
                      </a:r>
                      <a:r>
                        <a:rPr lang="en-GB" sz="1400" dirty="0" smtClean="0">
                          <a:effectLst/>
                        </a:rPr>
                        <a:t>N</a:t>
                      </a:r>
                      <a:r>
                        <a:rPr lang="en-GB" sz="1400" baseline="-25000" dirty="0" smtClean="0">
                          <a:effectLst/>
                        </a:rPr>
                        <a:t>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18828893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−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−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Mg-4</a:t>
                      </a:r>
                      <a:r>
                        <a:rPr lang="en-GB" sz="1400" baseline="30000">
                          <a:effectLst/>
                        </a:rPr>
                        <a:t>irr</a:t>
                      </a:r>
                      <a:r>
                        <a:rPr lang="en-GB" sz="1400">
                          <a:effectLst/>
                        </a:rPr>
                        <a:t>=2.45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0.16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Unidentified</a:t>
                      </a:r>
                      <a:r>
                        <a:rPr lang="lt-LT" sz="1400" baseline="0" dirty="0" smtClean="0">
                          <a:effectLst/>
                        </a:rPr>
                        <a:t> </a:t>
                      </a:r>
                      <a:r>
                        <a:rPr lang="lt-LT" sz="1400" baseline="0" dirty="0" err="1" smtClean="0">
                          <a:effectLst/>
                        </a:rPr>
                        <a:t>or</a:t>
                      </a:r>
                      <a:r>
                        <a:rPr lang="lt-LT" sz="1400" baseline="0" dirty="0" smtClean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N</a:t>
                      </a:r>
                      <a:r>
                        <a:rPr lang="en-GB" sz="1400" baseline="-25000" dirty="0" smtClean="0">
                          <a:effectLst/>
                        </a:rPr>
                        <a:t>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5142207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Mg-5</a:t>
                      </a:r>
                      <a:r>
                        <a:rPr lang="en-GB" sz="1400">
                          <a:effectLst/>
                        </a:rPr>
                        <a:t>=3.00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Mg-5</a:t>
                      </a:r>
                      <a:r>
                        <a:rPr lang="en-GB" sz="1400" baseline="30000">
                          <a:effectLst/>
                        </a:rPr>
                        <a:t>irr</a:t>
                      </a:r>
                      <a:r>
                        <a:rPr lang="en-GB" sz="1400">
                          <a:effectLst/>
                        </a:rPr>
                        <a:t>=3.00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Unidentifie</a:t>
                      </a:r>
                      <a:r>
                        <a:rPr lang="lt-LT" sz="1400" dirty="0" smtClean="0">
                          <a:effectLst/>
                        </a:rPr>
                        <a:t>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15137517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Mg-6</a:t>
                      </a:r>
                      <a:r>
                        <a:rPr lang="en-GB" sz="1400">
                          <a:effectLst/>
                        </a:rPr>
                        <a:t>=3.30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Mg-6</a:t>
                      </a:r>
                      <a:r>
                        <a:rPr lang="en-GB" sz="1400" baseline="30000" dirty="0">
                          <a:effectLst/>
                        </a:rPr>
                        <a:t>irr</a:t>
                      </a:r>
                      <a:r>
                        <a:rPr lang="en-GB" sz="1400" dirty="0">
                          <a:effectLst/>
                        </a:rPr>
                        <a:t>=3.30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Mg</a:t>
                      </a:r>
                      <a:r>
                        <a:rPr lang="en-GB" sz="1400" baseline="-25000" dirty="0" err="1" smtClean="0">
                          <a:effectLst/>
                        </a:rPr>
                        <a:t>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361463520"/>
                  </a:ext>
                </a:extLst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12</a:t>
            </a:fld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07264" y="-24321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8704" name="Picture 51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35" y="5332245"/>
            <a:ext cx="2581275" cy="41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292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28700" y="993893"/>
            <a:ext cx="153486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4673600" y="1435129"/>
            <a:ext cx="137428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30170" y="348490"/>
            <a:ext cx="883334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err="1" smtClean="0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 LED-based  structures for remote dosimetry of </a:t>
            </a:r>
            <a:r>
              <a:rPr lang="lt-LT" sz="2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.6</a:t>
            </a:r>
            <a:r>
              <a:rPr lang="lt-LT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2000" dirty="0" err="1">
                <a:solidFill>
                  <a:schemeClr val="bg2">
                    <a:lumMod val="25000"/>
                  </a:schemeClr>
                </a:solidFill>
              </a:rPr>
              <a:t>M</a:t>
            </a:r>
            <a:r>
              <a:rPr lang="lt-LT" sz="2000" dirty="0" err="1" smtClean="0">
                <a:solidFill>
                  <a:schemeClr val="bg2">
                    <a:lumMod val="25000"/>
                  </a:schemeClr>
                </a:solidFill>
              </a:rPr>
              <a:t>eV</a:t>
            </a:r>
            <a:r>
              <a:rPr lang="lt-LT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protons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Rectangle 145"/>
          <p:cNvSpPr>
            <a:spLocks noChangeArrowheads="1"/>
          </p:cNvSpPr>
          <p:nvPr/>
        </p:nvSpPr>
        <p:spPr bwMode="auto">
          <a:xfrm>
            <a:off x="-827964" y="101354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147"/>
          <p:cNvSpPr>
            <a:spLocks noChangeArrowheads="1"/>
          </p:cNvSpPr>
          <p:nvPr/>
        </p:nvSpPr>
        <p:spPr bwMode="auto">
          <a:xfrm>
            <a:off x="1301395" y="93258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9"/>
          <p:cNvSpPr>
            <a:spLocks noChangeArrowheads="1"/>
          </p:cNvSpPr>
          <p:nvPr/>
        </p:nvSpPr>
        <p:spPr bwMode="auto">
          <a:xfrm>
            <a:off x="-762856" y="25923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51"/>
          <p:cNvSpPr>
            <a:spLocks noChangeArrowheads="1"/>
          </p:cNvSpPr>
          <p:nvPr/>
        </p:nvSpPr>
        <p:spPr bwMode="auto">
          <a:xfrm>
            <a:off x="1337928" y="264350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13</a:t>
            </a:fld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07264" y="-24321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19462" name="Picture 0" descr="Figure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60" y="1125156"/>
            <a:ext cx="2668864" cy="384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0077" y="4791425"/>
            <a:ext cx="334948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05130" algn="just">
              <a:spcAft>
                <a:spcPts val="0"/>
              </a:spcAft>
            </a:pP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Evolution of the BELIV current transients for the reverse (a) and forward (b) biased </a:t>
            </a:r>
            <a:r>
              <a:rPr lang="en-GB" sz="105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GaN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LED (</a:t>
            </a:r>
            <a:r>
              <a:rPr lang="en-GB" sz="1050" i="1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</a:t>
            </a:r>
            <a:r>
              <a:rPr lang="en-GB" sz="105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PL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 = 45 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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s). (a) LED irradiated with the proton </a:t>
            </a:r>
            <a:r>
              <a:rPr lang="en-GB" sz="105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fluences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of 0 (1); 5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14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(2); 8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14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(3); 1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(4); 2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(5); 3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(6); and 5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(7), respectively (</a:t>
            </a:r>
            <a:r>
              <a:rPr lang="en-GB" sz="1050" i="1" dirty="0"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5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P,R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= 6 V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). (b) Pristine LED (1-3) and LED irradiated with the </a:t>
            </a:r>
            <a:r>
              <a:rPr lang="en-GB" sz="105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fluence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of 5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105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(1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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– 3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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) for peak voltage </a:t>
            </a:r>
            <a:r>
              <a:rPr lang="en-GB" sz="1050" i="1" dirty="0"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50" i="1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P,F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of 1 V (1 and 1’), 2 V (2 and 2’), and 3 V(3 and 3’).</a:t>
            </a:r>
            <a:endParaRPr lang="lt-LT" sz="105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19463" name="Picture 7" descr="Figur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1198214"/>
            <a:ext cx="2414827" cy="376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563683" y="4906841"/>
            <a:ext cx="26850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05130" algn="just">
              <a:spcAft>
                <a:spcPts val="0"/>
              </a:spcAft>
            </a:pPr>
            <a:r>
              <a:rPr lang="en-US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TCT transients (a) and peak-current (b) as a function of reverse-bias voltage measured on pristine and heavily irradiated LED-based sensor.</a:t>
            </a:r>
            <a:endParaRPr lang="lt-LT" sz="105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19464" name="Picture 8" descr="Figure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1145037"/>
            <a:ext cx="32385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6041542" y="5355087"/>
            <a:ext cx="2659203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7625" algn="just">
              <a:spcAft>
                <a:spcPts val="0"/>
              </a:spcAft>
            </a:pP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GB" sz="105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) - Evolution of the proton induced luminescence spectra as a function of proton </a:t>
            </a:r>
            <a:r>
              <a:rPr lang="en-GB" sz="105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fluence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. In the inset,- a picture of the proton-induced luminescence on </a:t>
            </a:r>
            <a:r>
              <a:rPr lang="en-GB" sz="105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GaN</a:t>
            </a:r>
            <a:r>
              <a:rPr lang="en-GB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LED-based sensor, installed within irradiation chamber. (b) – Comparison of spectra of the laser induced photoluminescence and electroluminescence, recorded on pristine LED.</a:t>
            </a:r>
            <a:endParaRPr lang="lt-LT" sz="105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6698" y="5976365"/>
            <a:ext cx="2551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lt-LT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9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Gaubas</a:t>
            </a:r>
            <a:r>
              <a:rPr lang="lt-LT" sz="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9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T.Ceponis</a:t>
            </a:r>
            <a:r>
              <a:rPr lang="lt-LT" sz="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lt-LT" sz="9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Meskauskas</a:t>
            </a:r>
            <a:r>
              <a:rPr lang="lt-LT" sz="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lt-LT" sz="9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Pavlov</a:t>
            </a:r>
            <a:r>
              <a:rPr lang="lt-LT" sz="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9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A.Zukauskas</a:t>
            </a:r>
            <a:r>
              <a:rPr lang="lt-LT" sz="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lt-LT" sz="9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Kovalevskij,V</a:t>
            </a:r>
            <a:r>
              <a:rPr lang="lt-LT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Remeikis</a:t>
            </a:r>
            <a:endParaRPr lang="en-GB" sz="9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Sensors and Actuators A 267 (2017) 194–199 </a:t>
            </a:r>
            <a:endParaRPr lang="lt-L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94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32012" y="1215901"/>
            <a:ext cx="8918813" cy="5146398"/>
          </a:xfrm>
        </p:spPr>
        <p:txBody>
          <a:bodyPr>
            <a:noAutofit/>
          </a:bodyPr>
          <a:lstStyle/>
          <a:p>
            <a:pPr marL="801688" lvl="1" indent="-449263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The non-monotonous variations of trap densities after different anneal steps have been identified in heavily electrons and hadrons irradiated silicon by combining the DLTS and TDTL spectroscopy.</a:t>
            </a:r>
          </a:p>
          <a:p>
            <a:pPr marL="801688" lvl="1" indent="-449263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The similarity between DLTS spectra, obtained for rather low </a:t>
            </a:r>
            <a:r>
              <a:rPr lang="en-GB" sz="20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fluence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irradiations by protons and </a:t>
            </a:r>
            <a:r>
              <a:rPr lang="en-GB" sz="20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pions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, indicate that the irradiation with various type penetrative hadrons induce the same defects (the oxygen, vacancy and hydrogen related complexes and TD). </a:t>
            </a:r>
          </a:p>
          <a:p>
            <a:pPr marL="801688" lvl="1" indent="-449263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Contactless TDTL technique allows simultaneous control of interactions among several radiation defects within large </a:t>
            </a:r>
            <a:r>
              <a:rPr lang="en-GB" sz="20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fluences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irradiated Si structures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.</a:t>
            </a:r>
            <a:endParaRPr lang="lt-LT" sz="2000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801688" lvl="1" indent="-449263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The 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AT-</a:t>
            </a:r>
            <a:r>
              <a:rPr lang="en-GB" sz="20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GaN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material performance showed insignificant changes after neutron irradiation with large </a:t>
            </a:r>
            <a:r>
              <a:rPr lang="en-GB" sz="20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fl</a:t>
            </a:r>
            <a:r>
              <a:rPr lang="lt-LT" sz="20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ue</a:t>
            </a:r>
            <a:r>
              <a:rPr lang="en-GB" sz="20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nces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r>
              <a:rPr lang="lt-LT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(</a:t>
            </a:r>
            <a:r>
              <a:rPr lang="lt-LT" sz="20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up</a:t>
            </a:r>
            <a:r>
              <a:rPr lang="lt-LT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to </a:t>
            </a:r>
            <a:r>
              <a:rPr lang="lt-LT" sz="20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5</a:t>
            </a:r>
            <a:r>
              <a:rPr lang="en-GB" sz="2000" dirty="0">
                <a:solidFill>
                  <a:srgbClr val="DDDDDD">
                    <a:lumMod val="25000"/>
                  </a:srgbClr>
                </a:solidFill>
                <a:latin typeface="+mj-lt"/>
                <a:sym typeface="Symbol" panose="05050102010706020507" pitchFamily="18" charset="2"/>
              </a:rPr>
              <a:t></a:t>
            </a:r>
            <a:r>
              <a:rPr lang="en-GB" sz="20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10</a:t>
            </a:r>
            <a:r>
              <a:rPr lang="en-GB" sz="2000" baseline="300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16</a:t>
            </a:r>
            <a:r>
              <a:rPr lang="en-GB" sz="20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 e/cm</a:t>
            </a:r>
            <a:r>
              <a:rPr lang="en-GB" sz="2000" baseline="300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2</a:t>
            </a:r>
            <a:r>
              <a:rPr lang="en-GB" sz="20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 </a:t>
            </a:r>
            <a:r>
              <a:rPr lang="lt-LT" sz="20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).</a:t>
            </a:r>
            <a:endParaRPr lang="en-GB" sz="2000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801688" lvl="1" indent="-449263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+mj-lt"/>
              </a:rPr>
              <a:t>GaN</a:t>
            </a:r>
            <a:r>
              <a:rPr lang="en-US" sz="2000" dirty="0">
                <a:latin typeface="+mj-lt"/>
              </a:rPr>
              <a:t> LED-based sensors can be used for the synchronous detection of hadron irradiation by recording the optical (B-L) and electrical signals (</a:t>
            </a:r>
            <a:r>
              <a:rPr lang="en-US" sz="2000" i="1" dirty="0">
                <a:latin typeface="+mj-lt"/>
              </a:rPr>
              <a:t>I</a:t>
            </a:r>
            <a:r>
              <a:rPr lang="en-US" sz="2000" i="1" baseline="-25000" dirty="0">
                <a:latin typeface="+mj-lt"/>
              </a:rPr>
              <a:t>SC</a:t>
            </a:r>
            <a:r>
              <a:rPr lang="en-US" sz="2000" dirty="0">
                <a:latin typeface="+mj-lt"/>
              </a:rPr>
              <a:t> and TCT transients).</a:t>
            </a:r>
            <a:endParaRPr lang="en-GB" sz="20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lvl="1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0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937" y="383004"/>
            <a:ext cx="8436864" cy="1066800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Summary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" y="-12700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54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609600" y="1943101"/>
            <a:ext cx="10363200" cy="1362075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b="1" kern="1200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 for your attention</a:t>
            </a:r>
            <a:r>
              <a:rPr lang="lt-LT" dirty="0"/>
              <a:t>!</a:t>
            </a: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3669" y="5171465"/>
            <a:ext cx="8856662" cy="1302665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buClr>
                <a:schemeClr val="accent3"/>
              </a:buClr>
              <a:buFont typeface="Calibri Light" panose="020F0302020204030204" pitchFamily="34" charset="0"/>
              <a:buChar char="●"/>
            </a:pPr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</a:rPr>
              <a:t>This research was implemented according to AIDA-2020 </a:t>
            </a:r>
            <a:r>
              <a:rPr lang="en-GB" sz="1800" smtClean="0">
                <a:solidFill>
                  <a:schemeClr val="bg2">
                    <a:lumMod val="25000"/>
                  </a:schemeClr>
                </a:solidFill>
              </a:rPr>
              <a:t>TNA </a:t>
            </a:r>
            <a:r>
              <a:rPr lang="en-GB" sz="1800" smtClean="0">
                <a:solidFill>
                  <a:schemeClr val="bg2">
                    <a:lumMod val="25000"/>
                  </a:schemeClr>
                </a:solidFill>
              </a:rPr>
              <a:t>grants. </a:t>
            </a:r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</a:rPr>
              <a:t>This study was partially supported by Lithuanian Academy of Sciences, grants LMA-CERN-2017/2018. The work was partly performed in the framework of the CERN RD50 collaboration.</a:t>
            </a:r>
            <a:endParaRPr lang="lt-LT" sz="18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 algn="just">
              <a:buClr>
                <a:schemeClr val="accent3"/>
              </a:buClr>
              <a:buFont typeface="Calibri Light" panose="020F0302020204030204" pitchFamily="34" charset="0"/>
              <a:buChar char="●"/>
            </a:pPr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</a:rPr>
              <a:t>Authors are also indebted for pion irradiations performed at the proton accelerator, Paul </a:t>
            </a:r>
            <a:r>
              <a:rPr lang="en-GB" sz="1800" dirty="0" err="1" smtClean="0">
                <a:solidFill>
                  <a:schemeClr val="bg2">
                    <a:lumMod val="25000"/>
                  </a:schemeClr>
                </a:solidFill>
              </a:rPr>
              <a:t>Scherrer</a:t>
            </a:r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</a:rPr>
              <a:t> Institute, </a:t>
            </a:r>
            <a:r>
              <a:rPr lang="en-GB" sz="1800" dirty="0" err="1" smtClean="0">
                <a:solidFill>
                  <a:schemeClr val="bg2">
                    <a:lumMod val="25000"/>
                  </a:schemeClr>
                </a:solidFill>
              </a:rPr>
              <a:t>Villigen</a:t>
            </a:r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</a:rPr>
              <a:t>, Switzerland and for electron irradiations performed at the Institute of Solid State and Semiconductor Physics, Minsk, Belarus.</a:t>
            </a:r>
            <a:endParaRPr lang="en-GB" sz="1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129790" y="3436633"/>
            <a:ext cx="5189220" cy="1362075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b="1" kern="1200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Acknowledgments</a:t>
            </a:r>
            <a:endParaRPr lang="lt-LT" dirty="0"/>
          </a:p>
        </p:txBody>
      </p:sp>
      <p:sp>
        <p:nvSpPr>
          <p:cNvPr id="7" name="Rectangle 6"/>
          <p:cNvSpPr/>
          <p:nvPr/>
        </p:nvSpPr>
        <p:spPr>
          <a:xfrm>
            <a:off x="217932" y="47936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22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1450" y="952499"/>
            <a:ext cx="3619501" cy="121919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lt-LT" sz="1800" dirty="0" smtClean="0">
                <a:solidFill>
                  <a:srgbClr val="002060"/>
                </a:solidFill>
              </a:rPr>
              <a:t>Comparison of characteristics of the </a:t>
            </a:r>
            <a:br>
              <a:rPr lang="en-GB" altLang="lt-LT" sz="1800" dirty="0" smtClean="0">
                <a:solidFill>
                  <a:srgbClr val="002060"/>
                </a:solidFill>
              </a:rPr>
            </a:br>
            <a:r>
              <a:rPr lang="en-GB" altLang="lt-LT" sz="1800" dirty="0" smtClean="0">
                <a:solidFill>
                  <a:srgbClr val="002060"/>
                </a:solidFill>
              </a:rPr>
              <a:t>pion, neutron and proton as irradiated and isothermally (</a:t>
            </a:r>
            <a:r>
              <a:rPr lang="en-GB" altLang="lt-LT" sz="1800" i="1" dirty="0" smtClean="0">
                <a:solidFill>
                  <a:srgbClr val="002060"/>
                </a:solidFill>
              </a:rPr>
              <a:t>T</a:t>
            </a:r>
            <a:r>
              <a:rPr lang="en-GB" altLang="lt-LT" sz="1800" i="1" baseline="-25000" dirty="0" smtClean="0">
                <a:solidFill>
                  <a:srgbClr val="002060"/>
                </a:solidFill>
              </a:rPr>
              <a:t>an</a:t>
            </a:r>
            <a:r>
              <a:rPr lang="en-GB" altLang="lt-LT" sz="1800" i="1" dirty="0" smtClean="0">
                <a:solidFill>
                  <a:srgbClr val="002060"/>
                </a:solidFill>
              </a:rPr>
              <a:t> </a:t>
            </a:r>
            <a:r>
              <a:rPr lang="en-GB" altLang="lt-LT" sz="1800" dirty="0" smtClean="0">
                <a:solidFill>
                  <a:srgbClr val="002060"/>
                </a:solidFill>
              </a:rPr>
              <a:t>=80 C) annealed Si</a:t>
            </a:r>
            <a:br>
              <a:rPr lang="en-GB" altLang="lt-LT" sz="1800" dirty="0" smtClean="0">
                <a:solidFill>
                  <a:srgbClr val="002060"/>
                </a:solidFill>
              </a:rPr>
            </a:br>
            <a:endParaRPr lang="en-GB" altLang="lt-LT" sz="18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1536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7420144"/>
              </p:ext>
            </p:extLst>
          </p:nvPr>
        </p:nvGraphicFramePr>
        <p:xfrm>
          <a:off x="0" y="1765978"/>
          <a:ext cx="4535090" cy="425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Graph" r:id="rId3" imgW="5799582" imgH="4080510" progId="Origin50.Graph">
                  <p:embed/>
                </p:oleObj>
              </mc:Choice>
              <mc:Fallback>
                <p:oleObj name="Graph" r:id="rId3" imgW="5799582" imgH="408051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65978"/>
                        <a:ext cx="4535090" cy="425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576638" y="6292850"/>
            <a:ext cx="37369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lt-LT" altLang="en-US">
                <a:solidFill>
                  <a:srgbClr val="2F7331"/>
                </a:solidFill>
              </a:rPr>
              <a:t>GuenakhFest, University of Florida</a:t>
            </a:r>
            <a:endParaRPr lang="en-US" altLang="en-US">
              <a:solidFill>
                <a:srgbClr val="2F7331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9450619"/>
              </p:ext>
            </p:extLst>
          </p:nvPr>
        </p:nvGraphicFramePr>
        <p:xfrm>
          <a:off x="4721198" y="2327275"/>
          <a:ext cx="3963987" cy="302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Graph" r:id="rId5" imgW="5188915" imgH="5026762" progId="Origin50.Graph">
                  <p:embed/>
                </p:oleObj>
              </mc:Choice>
              <mc:Fallback>
                <p:oleObj name="Graph" r:id="rId5" imgW="5188915" imgH="5026762" progId="Origin50.Graph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976" t="5589" r="9761" b="7042"/>
                      <a:stretch>
                        <a:fillRect/>
                      </a:stretch>
                    </p:blipFill>
                    <p:spPr bwMode="auto">
                      <a:xfrm>
                        <a:off x="4721198" y="2327275"/>
                        <a:ext cx="3963987" cy="302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200651" y="952499"/>
            <a:ext cx="3314700" cy="1219199"/>
          </a:xfrm>
          <a:prstGeom prst="rect">
            <a:avLst/>
          </a:prstGeom>
        </p:spPr>
        <p:txBody>
          <a:bodyPr vert="horz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lt-LT" sz="1800" dirty="0" smtClean="0">
                <a:solidFill>
                  <a:srgbClr val="002060"/>
                </a:solidFill>
              </a:rPr>
              <a:t>Comparison of exciton spectra in  </a:t>
            </a:r>
            <a:br>
              <a:rPr lang="en-GB" altLang="lt-LT" sz="1800" dirty="0" smtClean="0">
                <a:solidFill>
                  <a:srgbClr val="002060"/>
                </a:solidFill>
              </a:rPr>
            </a:br>
            <a:r>
              <a:rPr lang="en-GB" altLang="lt-LT" sz="1800" dirty="0" smtClean="0">
                <a:solidFill>
                  <a:srgbClr val="002060"/>
                </a:solidFill>
              </a:rPr>
              <a:t>SI-</a:t>
            </a:r>
            <a:r>
              <a:rPr lang="en-GB" altLang="lt-LT" sz="1800" dirty="0" err="1" smtClean="0">
                <a:solidFill>
                  <a:srgbClr val="002060"/>
                </a:solidFill>
              </a:rPr>
              <a:t>GaN</a:t>
            </a:r>
            <a:r>
              <a:rPr lang="en-GB" altLang="lt-LT" sz="1800" dirty="0" smtClean="0">
                <a:solidFill>
                  <a:srgbClr val="002060"/>
                </a:solidFill>
              </a:rPr>
              <a:t>  (MOCVD) </a:t>
            </a:r>
            <a:r>
              <a:rPr lang="en-GB" altLang="lt-LT" sz="1800" dirty="0" err="1" smtClean="0">
                <a:solidFill>
                  <a:srgbClr val="002060"/>
                </a:solidFill>
              </a:rPr>
              <a:t>irradiatet</a:t>
            </a:r>
            <a:r>
              <a:rPr lang="en-GB" altLang="lt-LT" sz="1800" dirty="0" smtClean="0">
                <a:solidFill>
                  <a:srgbClr val="002060"/>
                </a:solidFill>
              </a:rPr>
              <a:t> to different hadron </a:t>
            </a:r>
            <a:r>
              <a:rPr lang="en-GB" altLang="lt-LT" sz="1800" dirty="0" err="1" smtClean="0">
                <a:solidFill>
                  <a:srgbClr val="002060"/>
                </a:solidFill>
              </a:rPr>
              <a:t>fluence</a:t>
            </a:r>
            <a:r>
              <a:rPr lang="en-GB" altLang="lt-LT" sz="1800" dirty="0" smtClean="0">
                <a:solidFill>
                  <a:srgbClr val="002060"/>
                </a:solidFill>
              </a:rPr>
              <a:t>.</a:t>
            </a:r>
            <a:endParaRPr lang="en-GB" altLang="lt-LT" sz="1800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81250" y="596384"/>
            <a:ext cx="466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Our work is based on these effects: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8246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975" y="340826"/>
            <a:ext cx="8550787" cy="875877"/>
          </a:xfrm>
        </p:spPr>
        <p:txBody>
          <a:bodyPr/>
          <a:lstStyle/>
          <a:p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Motivation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2975" y="1231675"/>
            <a:ext cx="8417625" cy="5209830"/>
          </a:xfrm>
        </p:spPr>
        <p:txBody>
          <a:bodyPr>
            <a:normAutofit/>
          </a:bodyPr>
          <a:lstStyle/>
          <a:p>
            <a:pPr marL="444500" indent="-342900" algn="just">
              <a:spcAft>
                <a:spcPts val="600"/>
              </a:spcAft>
              <a:buFont typeface="Calibri" panose="020F0502020204030204" pitchFamily="34" charset="0"/>
              <a:buChar char="●"/>
            </a:pPr>
            <a:r>
              <a:rPr lang="en-GB" sz="2200" dirty="0" smtClean="0">
                <a:solidFill>
                  <a:schemeClr val="bg2">
                    <a:lumMod val="25000"/>
                  </a:schemeClr>
                </a:solidFill>
                <a:cs typeface="Calibri" panose="020F0502020204030204" pitchFamily="34" charset="0"/>
              </a:rPr>
              <a:t>The better understanding of radiation damage of Si particle detectors is important in order</a:t>
            </a:r>
            <a:r>
              <a:rPr lang="lt-LT" sz="2200" dirty="0" smtClean="0">
                <a:solidFill>
                  <a:schemeClr val="bg2">
                    <a:lumMod val="25000"/>
                  </a:schemeClr>
                </a:solidFill>
                <a:cs typeface="Calibri" panose="020F0502020204030204" pitchFamily="34" charset="0"/>
              </a:rPr>
              <a:t>:</a:t>
            </a:r>
          </a:p>
          <a:p>
            <a:pPr marL="737108" lvl="1" indent="-342900" algn="just">
              <a:spcAft>
                <a:spcPts val="600"/>
              </a:spcAft>
              <a:buFont typeface="Calibri" panose="020F0502020204030204" pitchFamily="34" charset="0"/>
              <a:buChar char="●"/>
            </a:pP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  <a:cs typeface="Calibri" panose="020F0502020204030204" pitchFamily="34" charset="0"/>
              </a:rPr>
              <a:t> to extend sensor lifetime and their radiation hardness or </a:t>
            </a:r>
            <a:endParaRPr lang="lt-LT" sz="2000" dirty="0" smtClean="0">
              <a:solidFill>
                <a:schemeClr val="bg2">
                  <a:lumMod val="25000"/>
                </a:schemeClr>
              </a:solidFill>
              <a:cs typeface="Calibri" panose="020F0502020204030204" pitchFamily="34" charset="0"/>
            </a:endParaRPr>
          </a:p>
          <a:p>
            <a:pPr marL="737108" lvl="1" indent="-342900" algn="just">
              <a:spcAft>
                <a:spcPts val="600"/>
              </a:spcAft>
              <a:buFont typeface="Calibri" panose="020F0502020204030204" pitchFamily="34" charset="0"/>
              <a:buChar char="●"/>
            </a:pP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  <a:cs typeface="Calibri" panose="020F0502020204030204" pitchFamily="34" charset="0"/>
              </a:rPr>
              <a:t>to restore their functionality after degradation caused by irradiations − one of the ways to recover detector operational features is heat treatment at technically acceptable temperatures.</a:t>
            </a:r>
          </a:p>
          <a:p>
            <a:pPr marL="444500" indent="-342900" algn="just">
              <a:spcAft>
                <a:spcPts val="600"/>
              </a:spcAft>
              <a:buFont typeface="Calibri" panose="020F0502020204030204" pitchFamily="34" charset="0"/>
              <a:buChar char="●"/>
            </a:pPr>
            <a:r>
              <a:rPr lang="en-GB" sz="2200" dirty="0" err="1" smtClean="0">
                <a:solidFill>
                  <a:schemeClr val="bg2">
                    <a:lumMod val="25000"/>
                  </a:schemeClr>
                </a:solidFill>
                <a:cs typeface="Calibri" panose="020F0502020204030204" pitchFamily="34" charset="0"/>
              </a:rPr>
              <a:t>Multicrystalline</a:t>
            </a:r>
            <a:r>
              <a:rPr lang="en-GB" sz="2200" dirty="0" smtClean="0">
                <a:solidFill>
                  <a:schemeClr val="bg2">
                    <a:lumMod val="25000"/>
                  </a:schemeClr>
                </a:solidFill>
                <a:cs typeface="Calibri" panose="020F0502020204030204" pitchFamily="34" charset="0"/>
              </a:rPr>
              <a:t> silicon (mc-Si) use for the detection of charged particles − inexpensive material for mass production.</a:t>
            </a:r>
          </a:p>
          <a:p>
            <a:pPr marL="444500" indent="-342900" algn="just">
              <a:spcAft>
                <a:spcPts val="600"/>
              </a:spcAft>
              <a:buFont typeface="Calibri" panose="020F0502020204030204" pitchFamily="34" charset="0"/>
              <a:buChar char="●"/>
            </a:pPr>
            <a:r>
              <a:rPr lang="en-GB" sz="2200" dirty="0" smtClean="0">
                <a:solidFill>
                  <a:schemeClr val="bg2">
                    <a:lumMod val="25000"/>
                  </a:schemeClr>
                </a:solidFill>
                <a:cs typeface="Calibri" panose="020F0502020204030204" pitchFamily="34" charset="0"/>
              </a:rPr>
              <a:t>Semi-insulating </a:t>
            </a:r>
            <a:r>
              <a:rPr lang="en-GB" sz="2200" dirty="0" err="1" smtClean="0">
                <a:solidFill>
                  <a:schemeClr val="bg2">
                    <a:lumMod val="25000"/>
                  </a:schemeClr>
                </a:solidFill>
                <a:cs typeface="Calibri" panose="020F0502020204030204" pitchFamily="34" charset="0"/>
              </a:rPr>
              <a:t>GaN</a:t>
            </a:r>
            <a:r>
              <a:rPr lang="en-GB" sz="2200" dirty="0" smtClean="0">
                <a:solidFill>
                  <a:schemeClr val="bg2">
                    <a:lumMod val="25000"/>
                  </a:schemeClr>
                </a:solidFill>
                <a:cs typeface="Calibri" panose="020F0502020204030204" pitchFamily="34" charset="0"/>
              </a:rPr>
              <a:t> is a promising material for particle tracking detectors and for imaging detectors − there still remains a lack of detailed studies of the defects in the as-grown material and their interaction with radiation induced defects, particularly in heavily irradiated samples.</a:t>
            </a:r>
            <a:endParaRPr lang="en-GB" sz="2200" dirty="0">
              <a:solidFill>
                <a:schemeClr val="bg2">
                  <a:lumMod val="25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2975" y="2272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11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14" y="154366"/>
            <a:ext cx="10972800" cy="1066800"/>
          </a:xfrm>
        </p:spPr>
        <p:txBody>
          <a:bodyPr>
            <a:normAutofit/>
          </a:bodyPr>
          <a:lstStyle/>
          <a:p>
            <a:r>
              <a:rPr lang="lt-LT" sz="3600" dirty="0" err="1" smtClean="0">
                <a:solidFill>
                  <a:schemeClr val="bg2">
                    <a:lumMod val="25000"/>
                  </a:schemeClr>
                </a:solidFill>
              </a:rPr>
              <a:t>Si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 s</a:t>
            </a:r>
            <a:r>
              <a:rPr lang="en-GB" sz="3600" dirty="0" err="1" smtClean="0">
                <a:solidFill>
                  <a:schemeClr val="bg2">
                    <a:lumMod val="25000"/>
                  </a:schemeClr>
                </a:solidFill>
              </a:rPr>
              <a:t>amples</a:t>
            </a:r>
            <a:r>
              <a:rPr lang="en-GB" sz="3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3600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GB" sz="3600" dirty="0" smtClean="0">
                <a:solidFill>
                  <a:schemeClr val="bg2">
                    <a:lumMod val="25000"/>
                  </a:schemeClr>
                </a:solidFill>
              </a:rPr>
              <a:t>irradiations</a:t>
            </a:r>
            <a:endParaRPr lang="en-US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399679"/>
              </p:ext>
            </p:extLst>
          </p:nvPr>
        </p:nvGraphicFramePr>
        <p:xfrm>
          <a:off x="974906" y="1183828"/>
          <a:ext cx="8116735" cy="173090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420735">
                  <a:extLst>
                    <a:ext uri="{9D8B030D-6E8A-4147-A177-3AD203B41FA5}">
                      <a16:colId xmlns="" xmlns:a16="http://schemas.microsoft.com/office/drawing/2014/main" val="2739677546"/>
                    </a:ext>
                  </a:extLst>
                </a:gridCol>
                <a:gridCol w="1116000">
                  <a:extLst>
                    <a:ext uri="{9D8B030D-6E8A-4147-A177-3AD203B41FA5}">
                      <a16:colId xmlns="" xmlns:a16="http://schemas.microsoft.com/office/drawing/2014/main" val="2654296729"/>
                    </a:ext>
                  </a:extLst>
                </a:gridCol>
                <a:gridCol w="1116000">
                  <a:extLst>
                    <a:ext uri="{9D8B030D-6E8A-4147-A177-3AD203B41FA5}">
                      <a16:colId xmlns="" xmlns:a16="http://schemas.microsoft.com/office/drawing/2014/main" val="2451536831"/>
                    </a:ext>
                  </a:extLst>
                </a:gridCol>
                <a:gridCol w="1116000">
                  <a:extLst>
                    <a:ext uri="{9D8B030D-6E8A-4147-A177-3AD203B41FA5}">
                      <a16:colId xmlns="" xmlns:a16="http://schemas.microsoft.com/office/drawing/2014/main" val="3252721664"/>
                    </a:ext>
                  </a:extLst>
                </a:gridCol>
                <a:gridCol w="1116000">
                  <a:extLst>
                    <a:ext uri="{9D8B030D-6E8A-4147-A177-3AD203B41FA5}">
                      <a16:colId xmlns="" xmlns:a16="http://schemas.microsoft.com/office/drawing/2014/main" val="1303428548"/>
                    </a:ext>
                  </a:extLst>
                </a:gridCol>
                <a:gridCol w="1116000">
                  <a:extLst>
                    <a:ext uri="{9D8B030D-6E8A-4147-A177-3AD203B41FA5}">
                      <a16:colId xmlns="" xmlns:a16="http://schemas.microsoft.com/office/drawing/2014/main" val="2012060504"/>
                    </a:ext>
                  </a:extLst>
                </a:gridCol>
                <a:gridCol w="1116000">
                  <a:extLst>
                    <a:ext uri="{9D8B030D-6E8A-4147-A177-3AD203B41FA5}">
                      <a16:colId xmlns="" xmlns:a16="http://schemas.microsoft.com/office/drawing/2014/main" val="1538316613"/>
                    </a:ext>
                  </a:extLst>
                </a:gridCol>
              </a:tblGrid>
              <a:tr h="4264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Type of irradiation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Electrons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Protons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Pions</a:t>
                      </a:r>
                      <a:endParaRPr lang="lt-L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53109080"/>
                  </a:ext>
                </a:extLst>
              </a:tr>
              <a:tr h="2518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Energy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6.6 MeV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24 GeV/c</a:t>
                      </a:r>
                      <a:endParaRPr lang="lt-L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300 MeV/c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47948853"/>
                  </a:ext>
                </a:extLst>
              </a:tr>
              <a:tr h="2518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Fluence</a:t>
                      </a:r>
                      <a:r>
                        <a:rPr lang="en-GB" sz="1600" dirty="0">
                          <a:effectLst/>
                        </a:rPr>
                        <a:t> range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</a:t>
                      </a:r>
                      <a:r>
                        <a:rPr lang="en-GB" sz="1600" baseline="30000" dirty="0">
                          <a:effectLst/>
                        </a:rPr>
                        <a:t>16</a:t>
                      </a:r>
                      <a:r>
                        <a:rPr lang="en-GB" sz="1600" dirty="0">
                          <a:effectLst/>
                        </a:rPr>
                        <a:t>-5×10</a:t>
                      </a:r>
                      <a:r>
                        <a:rPr lang="en-GB" sz="1600" baseline="30000" dirty="0">
                          <a:effectLst/>
                        </a:rPr>
                        <a:t>16</a:t>
                      </a:r>
                      <a:r>
                        <a:rPr lang="en-GB" sz="1600" dirty="0">
                          <a:effectLst/>
                        </a:rPr>
                        <a:t> e/cm</a:t>
                      </a:r>
                      <a:r>
                        <a:rPr lang="en-GB" sz="1600" baseline="30000" dirty="0">
                          <a:effectLst/>
                        </a:rPr>
                        <a:t>2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</a:t>
                      </a:r>
                      <a:r>
                        <a:rPr lang="en-GB" sz="1600" baseline="30000" dirty="0">
                          <a:effectLst/>
                        </a:rPr>
                        <a:t>12</a:t>
                      </a:r>
                      <a:r>
                        <a:rPr lang="en-GB" sz="1600" dirty="0">
                          <a:effectLst/>
                        </a:rPr>
                        <a:t>-10</a:t>
                      </a:r>
                      <a:r>
                        <a:rPr lang="en-GB" sz="1600" baseline="30000" dirty="0">
                          <a:effectLst/>
                        </a:rPr>
                        <a:t>16</a:t>
                      </a:r>
                      <a:r>
                        <a:rPr lang="en-GB" sz="1600" dirty="0">
                          <a:effectLst/>
                        </a:rPr>
                        <a:t> p/cm</a:t>
                      </a:r>
                      <a:r>
                        <a:rPr lang="en-GB" sz="1600" baseline="30000" dirty="0">
                          <a:effectLst/>
                        </a:rPr>
                        <a:t>2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</a:t>
                      </a:r>
                      <a:r>
                        <a:rPr lang="en-GB" sz="1600" baseline="30000" dirty="0">
                          <a:effectLst/>
                        </a:rPr>
                        <a:t>11</a:t>
                      </a:r>
                      <a:r>
                        <a:rPr lang="en-GB" sz="1600" dirty="0">
                          <a:effectLst/>
                        </a:rPr>
                        <a:t>-3×10</a:t>
                      </a:r>
                      <a:r>
                        <a:rPr lang="en-GB" sz="1600" baseline="30000" dirty="0">
                          <a:effectLst/>
                        </a:rPr>
                        <a:t>15</a:t>
                      </a:r>
                      <a:r>
                        <a:rPr lang="en-GB" sz="1600" dirty="0">
                          <a:effectLst/>
                        </a:rPr>
                        <a:t> π</a:t>
                      </a:r>
                      <a:r>
                        <a:rPr lang="en-GB" sz="1600" baseline="30000" dirty="0">
                          <a:effectLst/>
                        </a:rPr>
                        <a:t>+</a:t>
                      </a:r>
                      <a:r>
                        <a:rPr lang="en-GB" sz="1600" dirty="0">
                          <a:effectLst/>
                        </a:rPr>
                        <a:t>/cm</a:t>
                      </a:r>
                      <a:r>
                        <a:rPr lang="en-GB" sz="1600" baseline="30000" dirty="0">
                          <a:effectLst/>
                        </a:rPr>
                        <a:t>2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81359986"/>
                  </a:ext>
                </a:extLst>
              </a:tr>
              <a:tr h="2518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Si material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CZ n-Si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CZ p-Si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FZ n-Si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CZ p-Si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CZ n-Si</a:t>
                      </a:r>
                      <a:endParaRPr lang="lt-L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FZ n-Si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94259954"/>
                  </a:ext>
                </a:extLst>
              </a:tr>
              <a:tr h="4264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Dopant concentration 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</a:t>
                      </a:r>
                      <a:r>
                        <a:rPr lang="en-GB" sz="1600" baseline="30000" dirty="0">
                          <a:effectLst/>
                        </a:rPr>
                        <a:t>15</a:t>
                      </a:r>
                      <a:r>
                        <a:rPr lang="en-GB" sz="1600" dirty="0">
                          <a:effectLst/>
                        </a:rPr>
                        <a:t> cm</a:t>
                      </a:r>
                      <a:r>
                        <a:rPr lang="en-GB" sz="1600" baseline="30000" dirty="0">
                          <a:effectLst/>
                        </a:rPr>
                        <a:t>-3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</a:t>
                      </a:r>
                      <a:r>
                        <a:rPr lang="en-GB" sz="1600" dirty="0"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GB" sz="1600" dirty="0">
                          <a:effectLst/>
                        </a:rPr>
                        <a:t>10</a:t>
                      </a:r>
                      <a:r>
                        <a:rPr lang="en-GB" sz="1600" baseline="30000" dirty="0">
                          <a:effectLst/>
                        </a:rPr>
                        <a:t>15</a:t>
                      </a:r>
                      <a:r>
                        <a:rPr lang="en-GB" sz="1600" dirty="0">
                          <a:effectLst/>
                        </a:rPr>
                        <a:t>cm</a:t>
                      </a:r>
                      <a:r>
                        <a:rPr lang="en-GB" sz="1600" baseline="30000" dirty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GB" sz="1600" baseline="30000" dirty="0">
                          <a:effectLst/>
                        </a:rPr>
                        <a:t>3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</a:t>
                      </a:r>
                      <a:r>
                        <a:rPr lang="en-GB" sz="1600" baseline="30000" dirty="0">
                          <a:effectLst/>
                        </a:rPr>
                        <a:t>12</a:t>
                      </a:r>
                      <a:r>
                        <a:rPr lang="en-GB" sz="1600" dirty="0">
                          <a:effectLst/>
                        </a:rPr>
                        <a:t> cm</a:t>
                      </a:r>
                      <a:r>
                        <a:rPr lang="en-GB" sz="1600" baseline="30000" dirty="0">
                          <a:effectLst/>
                        </a:rPr>
                        <a:t>-3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</a:t>
                      </a:r>
                      <a:r>
                        <a:rPr lang="en-GB" sz="1600" baseline="30000" dirty="0">
                          <a:effectLst/>
                        </a:rPr>
                        <a:t>12</a:t>
                      </a:r>
                      <a:r>
                        <a:rPr lang="en-GB" sz="1600" dirty="0">
                          <a:effectLst/>
                        </a:rPr>
                        <a:t> cm</a:t>
                      </a:r>
                      <a:r>
                        <a:rPr lang="en-GB" sz="1600" baseline="30000" dirty="0">
                          <a:effectLst/>
                        </a:rPr>
                        <a:t>-3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</a:t>
                      </a:r>
                      <a:r>
                        <a:rPr lang="en-GB" sz="1600" baseline="30000" dirty="0">
                          <a:effectLst/>
                        </a:rPr>
                        <a:t>12</a:t>
                      </a:r>
                      <a:r>
                        <a:rPr lang="en-GB" sz="1600" dirty="0">
                          <a:effectLst/>
                        </a:rPr>
                        <a:t> cm</a:t>
                      </a:r>
                      <a:r>
                        <a:rPr lang="en-GB" sz="1600" baseline="30000" dirty="0">
                          <a:effectLst/>
                        </a:rPr>
                        <a:t>-3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</a:t>
                      </a:r>
                      <a:r>
                        <a:rPr lang="en-GB" sz="1600" baseline="30000" dirty="0">
                          <a:effectLst/>
                        </a:rPr>
                        <a:t>12</a:t>
                      </a:r>
                      <a:r>
                        <a:rPr lang="en-GB" sz="1600" dirty="0">
                          <a:effectLst/>
                        </a:rPr>
                        <a:t> cm</a:t>
                      </a:r>
                      <a:r>
                        <a:rPr lang="en-GB" sz="1600" baseline="30000" dirty="0">
                          <a:effectLst/>
                        </a:rPr>
                        <a:t>-3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61387792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53015" y="2838016"/>
            <a:ext cx="1196666" cy="5334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t-LT" sz="2200" dirty="0" err="1">
                <a:solidFill>
                  <a:schemeClr val="bg2">
                    <a:lumMod val="25000"/>
                  </a:schemeClr>
                </a:solidFill>
              </a:rPr>
              <a:t>Anneals</a:t>
            </a:r>
            <a:r>
              <a:rPr lang="lt-LT" sz="2200" dirty="0">
                <a:solidFill>
                  <a:schemeClr val="bg2">
                    <a:lumMod val="25000"/>
                  </a:schemeClr>
                </a:solidFill>
              </a:rPr>
              <a:t>:</a:t>
            </a:r>
            <a:endParaRPr lang="en-US" sz="2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014" y="927789"/>
            <a:ext cx="81566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3000" b="1" dirty="0">
                <a:solidFill>
                  <a:srgbClr val="6A6A6A"/>
                </a:solidFill>
                <a:latin typeface="+mj-lt"/>
              </a:rPr>
              <a:t>c-</a:t>
            </a:r>
            <a:r>
              <a:rPr lang="lt-LT" sz="3000" b="1" dirty="0" err="1">
                <a:solidFill>
                  <a:srgbClr val="6A6A6A"/>
                </a:solidFill>
                <a:latin typeface="+mj-lt"/>
              </a:rPr>
              <a:t>Si</a:t>
            </a:r>
            <a:endParaRPr lang="en-GB" sz="3000" dirty="0">
              <a:latin typeface="+mj-lt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1"/>
          </p:nvPr>
        </p:nvSpPr>
        <p:spPr>
          <a:xfrm>
            <a:off x="1078796" y="3062814"/>
            <a:ext cx="8065204" cy="960546"/>
          </a:xfrm>
        </p:spPr>
        <p:txBody>
          <a:bodyPr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The isochronal anneals have been performed at the temperatures in the range of 80˚-280˚C</a:t>
            </a:r>
            <a:r>
              <a:rPr lang="lt-LT" sz="1600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The hadron irradiated samples were isothermally (at 80 ˚C) annealed up to 5 hours before isochronal (24 h) anneals</a:t>
            </a:r>
            <a:r>
              <a:rPr lang="lt-LT" sz="1600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014" y="4031316"/>
            <a:ext cx="8724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sz="2400" b="1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</a:t>
            </a:r>
            <a:r>
              <a:rPr lang="en-GB" sz="2400" b="1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c-Si </a:t>
            </a:r>
            <a:r>
              <a:rPr lang="en-US" altLang="en-US" sz="2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substrates for commercial solar-cell </a:t>
            </a:r>
            <a:r>
              <a:rPr lang="en-US" altLang="en-US" sz="24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production</a:t>
            </a:r>
            <a:endParaRPr lang="en-GB" sz="24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840979"/>
              </p:ext>
            </p:extLst>
          </p:nvPr>
        </p:nvGraphicFramePr>
        <p:xfrm>
          <a:off x="791691" y="4631494"/>
          <a:ext cx="3839920" cy="163968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45523">
                  <a:extLst>
                    <a:ext uri="{9D8B030D-6E8A-4147-A177-3AD203B41FA5}">
                      <a16:colId xmlns="" xmlns:a16="http://schemas.microsoft.com/office/drawing/2014/main" val="2739677546"/>
                    </a:ext>
                  </a:extLst>
                </a:gridCol>
                <a:gridCol w="1894397">
                  <a:extLst>
                    <a:ext uri="{9D8B030D-6E8A-4147-A177-3AD203B41FA5}">
                      <a16:colId xmlns="" xmlns:a16="http://schemas.microsoft.com/office/drawing/2014/main" val="3252721664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Type of irradiation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Protons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05310908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Energy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600" dirty="0" smtClean="0">
                          <a:effectLst/>
                        </a:rPr>
                        <a:t>8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r>
                        <a:rPr lang="lt-LT" sz="1600" dirty="0" smtClean="0">
                          <a:effectLst/>
                        </a:rPr>
                        <a:t>M</a:t>
                      </a:r>
                      <a:r>
                        <a:rPr lang="en-GB" sz="1600" dirty="0" smtClean="0">
                          <a:effectLst/>
                        </a:rPr>
                        <a:t>eV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44794885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Fluence</a:t>
                      </a:r>
                      <a:r>
                        <a:rPr lang="en-GB" sz="1600" dirty="0">
                          <a:effectLst/>
                        </a:rPr>
                        <a:t> range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</a:t>
                      </a:r>
                      <a:r>
                        <a:rPr lang="en-GB" sz="1600" baseline="30000" dirty="0">
                          <a:effectLst/>
                        </a:rPr>
                        <a:t>12</a:t>
                      </a:r>
                      <a:r>
                        <a:rPr lang="en-GB" sz="1600" dirty="0">
                          <a:effectLst/>
                        </a:rPr>
                        <a:t>-10</a:t>
                      </a:r>
                      <a:r>
                        <a:rPr lang="en-GB" sz="1600" baseline="30000" dirty="0">
                          <a:effectLst/>
                        </a:rPr>
                        <a:t>16</a:t>
                      </a:r>
                      <a:r>
                        <a:rPr lang="en-GB" sz="1600" dirty="0">
                          <a:effectLst/>
                        </a:rPr>
                        <a:t> p/cm</a:t>
                      </a:r>
                      <a:r>
                        <a:rPr lang="en-GB" sz="1600" baseline="30000" dirty="0">
                          <a:effectLst/>
                        </a:rPr>
                        <a:t>2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8135998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Si material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600" dirty="0" smtClean="0">
                          <a:effectLst/>
                        </a:rPr>
                        <a:t>p</a:t>
                      </a:r>
                      <a:r>
                        <a:rPr lang="en-GB" sz="1600" dirty="0" smtClean="0">
                          <a:effectLst/>
                        </a:rPr>
                        <a:t>-Si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9425995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Dopant concentration 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10</a:t>
                      </a:r>
                      <a:r>
                        <a:rPr lang="en-GB" sz="1600" baseline="30000" dirty="0" smtClean="0">
                          <a:effectLst/>
                        </a:rPr>
                        <a:t>1</a:t>
                      </a:r>
                      <a:r>
                        <a:rPr lang="lt-LT" sz="1600" baseline="30000" dirty="0" smtClean="0">
                          <a:effectLst/>
                        </a:rPr>
                        <a:t>5</a:t>
                      </a:r>
                      <a:r>
                        <a:rPr lang="en-GB" sz="1600" dirty="0" smtClean="0">
                          <a:effectLst/>
                        </a:rPr>
                        <a:t> cm</a:t>
                      </a:r>
                      <a:r>
                        <a:rPr lang="en-GB" sz="1600" baseline="30000" dirty="0" smtClean="0">
                          <a:effectLst/>
                        </a:rPr>
                        <a:t>-3</a:t>
                      </a:r>
                      <a:endParaRPr lang="lt-L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61387792"/>
                  </a:ext>
                </a:extLst>
              </a:tr>
            </a:tbl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4784583" y="4631494"/>
            <a:ext cx="3561603" cy="159050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lt-LT" sz="1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Anneals</a:t>
            </a:r>
            <a:r>
              <a:rPr lang="lt-LT" sz="1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:</a:t>
            </a:r>
          </a:p>
          <a:p>
            <a:pPr algn="just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1</a:t>
            </a:r>
            <a:r>
              <a:rPr lang="en-US" sz="16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annealing step:</a:t>
            </a:r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sv-S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80° C, 30 min </a:t>
            </a:r>
            <a:endParaRPr lang="lt-LT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algn="just"/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2</a:t>
            </a:r>
            <a:r>
              <a:rPr lang="en-US" sz="1600" baseline="30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annealing step</a:t>
            </a:r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1</a:t>
            </a:r>
            <a:r>
              <a:rPr lang="en-US" sz="16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st</a:t>
            </a:r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sv-S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+ 200° C, 60 min</a:t>
            </a:r>
          </a:p>
          <a:p>
            <a:pPr algn="just"/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3</a:t>
            </a:r>
            <a:r>
              <a:rPr lang="en-US" sz="1600" baseline="30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annealing step</a:t>
            </a:r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2</a:t>
            </a:r>
            <a:r>
              <a:rPr lang="en-US" sz="1600" baseline="30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st</a:t>
            </a:r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sv-S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+ 300° C, 60 min</a:t>
            </a:r>
            <a:endParaRPr lang="lt-LT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algn="just"/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4</a:t>
            </a:r>
            <a:r>
              <a:rPr lang="en-US" sz="1600" baseline="30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annealing step</a:t>
            </a:r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3</a:t>
            </a:r>
            <a:r>
              <a:rPr lang="en-US" sz="1600" baseline="30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st</a:t>
            </a:r>
            <a:r>
              <a:rPr lang="lt-L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sv-S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+ 400° C, 60 min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algn="just"/>
            <a:endParaRPr lang="en-US" sz="2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" y="-12700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6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243" y="356794"/>
            <a:ext cx="6921584" cy="10668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bg2">
                    <a:lumMod val="25000"/>
                  </a:schemeClr>
                </a:solidFill>
              </a:rPr>
              <a:t>AT </a:t>
            </a:r>
            <a:r>
              <a:rPr lang="lt-LT" sz="3600" dirty="0" err="1" smtClean="0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3600" dirty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en-GB" sz="3600" dirty="0" err="1">
                <a:solidFill>
                  <a:schemeClr val="bg2">
                    <a:lumMod val="25000"/>
                  </a:schemeClr>
                </a:solidFill>
              </a:rPr>
              <a:t>amples</a:t>
            </a:r>
            <a:r>
              <a:rPr lang="en-GB" sz="3600" dirty="0">
                <a:solidFill>
                  <a:schemeClr val="bg2">
                    <a:lumMod val="25000"/>
                  </a:schemeClr>
                </a:solidFill>
              </a:rPr>
              <a:t> and irradiations</a:t>
            </a:r>
            <a:endParaRPr lang="en-US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111025"/>
              </p:ext>
            </p:extLst>
          </p:nvPr>
        </p:nvGraphicFramePr>
        <p:xfrm>
          <a:off x="188565" y="3377907"/>
          <a:ext cx="5959665" cy="176683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920402">
                  <a:extLst>
                    <a:ext uri="{9D8B030D-6E8A-4147-A177-3AD203B41FA5}">
                      <a16:colId xmlns="" xmlns:a16="http://schemas.microsoft.com/office/drawing/2014/main" val="2739677546"/>
                    </a:ext>
                  </a:extLst>
                </a:gridCol>
                <a:gridCol w="1467802">
                  <a:extLst>
                    <a:ext uri="{9D8B030D-6E8A-4147-A177-3AD203B41FA5}">
                      <a16:colId xmlns="" xmlns:a16="http://schemas.microsoft.com/office/drawing/2014/main" val="2654296729"/>
                    </a:ext>
                  </a:extLst>
                </a:gridCol>
                <a:gridCol w="1571461">
                  <a:extLst>
                    <a:ext uri="{9D8B030D-6E8A-4147-A177-3AD203B41FA5}">
                      <a16:colId xmlns="" xmlns:a16="http://schemas.microsoft.com/office/drawing/2014/main" val="2451536831"/>
                    </a:ext>
                  </a:extLst>
                </a:gridCol>
              </a:tblGrid>
              <a:tr h="26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2200" dirty="0" smtClean="0">
                        <a:effectLst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2200" dirty="0" err="1" smtClean="0">
                          <a:effectLst/>
                        </a:rPr>
                        <a:t>Neutrons</a:t>
                      </a:r>
                      <a:endParaRPr lang="lt-LT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53109080"/>
                  </a:ext>
                </a:extLst>
              </a:tr>
              <a:tr h="26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Energy</a:t>
                      </a:r>
                      <a:endParaRPr lang="lt-LT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2200" dirty="0" smtClean="0">
                          <a:effectLst/>
                        </a:rPr>
                        <a:t>1</a:t>
                      </a:r>
                      <a:r>
                        <a:rPr lang="en-GB" sz="2200" dirty="0" smtClean="0">
                          <a:effectLst/>
                        </a:rPr>
                        <a:t> </a:t>
                      </a:r>
                      <a:r>
                        <a:rPr lang="en-GB" sz="2200" dirty="0">
                          <a:effectLst/>
                        </a:rPr>
                        <a:t>MeV</a:t>
                      </a:r>
                      <a:endParaRPr lang="lt-LT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47948853"/>
                  </a:ext>
                </a:extLst>
              </a:tr>
              <a:tr h="26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 err="1">
                          <a:effectLst/>
                        </a:rPr>
                        <a:t>Fluence</a:t>
                      </a:r>
                      <a:r>
                        <a:rPr lang="en-GB" sz="2200" dirty="0">
                          <a:effectLst/>
                        </a:rPr>
                        <a:t> range</a:t>
                      </a:r>
                      <a:endParaRPr lang="lt-LT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</a:rPr>
                        <a:t>10</a:t>
                      </a:r>
                      <a:r>
                        <a:rPr lang="en-GB" sz="2200" baseline="30000" dirty="0" smtClean="0">
                          <a:effectLst/>
                        </a:rPr>
                        <a:t>1</a:t>
                      </a:r>
                      <a:r>
                        <a:rPr lang="lt-LT" sz="2200" baseline="30000" dirty="0" smtClean="0">
                          <a:effectLst/>
                        </a:rPr>
                        <a:t>2</a:t>
                      </a:r>
                      <a:r>
                        <a:rPr lang="en-GB" sz="2200" dirty="0" smtClean="0">
                          <a:effectLst/>
                        </a:rPr>
                        <a:t>-5×10</a:t>
                      </a:r>
                      <a:r>
                        <a:rPr lang="en-GB" sz="2200" baseline="30000" dirty="0" smtClean="0">
                          <a:effectLst/>
                        </a:rPr>
                        <a:t>16</a:t>
                      </a:r>
                      <a:r>
                        <a:rPr lang="en-GB" sz="2200" dirty="0" smtClean="0">
                          <a:effectLst/>
                        </a:rPr>
                        <a:t> </a:t>
                      </a:r>
                      <a:r>
                        <a:rPr lang="en-GB" sz="2200" dirty="0">
                          <a:effectLst/>
                        </a:rPr>
                        <a:t>e/cm</a:t>
                      </a:r>
                      <a:r>
                        <a:rPr lang="en-GB" sz="2200" baseline="30000" dirty="0">
                          <a:effectLst/>
                        </a:rPr>
                        <a:t>2</a:t>
                      </a:r>
                      <a:endParaRPr lang="lt-LT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81359986"/>
                  </a:ext>
                </a:extLst>
              </a:tr>
              <a:tr h="26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2200" dirty="0" err="1" smtClean="0">
                          <a:effectLst/>
                        </a:rPr>
                        <a:t>GaN</a:t>
                      </a:r>
                      <a:r>
                        <a:rPr lang="en-GB" sz="2200" dirty="0" smtClean="0">
                          <a:effectLst/>
                        </a:rPr>
                        <a:t> </a:t>
                      </a:r>
                      <a:r>
                        <a:rPr lang="en-GB" sz="2200" dirty="0">
                          <a:effectLst/>
                        </a:rPr>
                        <a:t>material</a:t>
                      </a:r>
                      <a:endParaRPr lang="lt-LT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2200" dirty="0" err="1" smtClean="0">
                          <a:effectLst/>
                        </a:rPr>
                        <a:t>GaN:Mg</a:t>
                      </a:r>
                      <a:endParaRPr lang="lt-LT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2200" dirty="0" err="1" smtClean="0">
                          <a:effectLst/>
                        </a:rPr>
                        <a:t>GaN:Mn</a:t>
                      </a:r>
                      <a:endParaRPr lang="lt-LT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94259954"/>
                  </a:ext>
                </a:extLst>
              </a:tr>
              <a:tr h="4257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Dopant concentration </a:t>
                      </a:r>
                      <a:endParaRPr lang="lt-LT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2200" dirty="0" smtClean="0">
                          <a:effectLst/>
                        </a:rPr>
                        <a:t>~</a:t>
                      </a:r>
                      <a:r>
                        <a:rPr lang="en-GB" sz="2200" dirty="0" smtClean="0">
                          <a:effectLst/>
                        </a:rPr>
                        <a:t>10</a:t>
                      </a:r>
                      <a:r>
                        <a:rPr lang="en-GB" sz="2200" baseline="30000" dirty="0" smtClean="0">
                          <a:effectLst/>
                        </a:rPr>
                        <a:t>1</a:t>
                      </a:r>
                      <a:r>
                        <a:rPr lang="lt-LT" sz="2200" baseline="30000" dirty="0" smtClean="0">
                          <a:effectLst/>
                        </a:rPr>
                        <a:t>9</a:t>
                      </a:r>
                      <a:r>
                        <a:rPr lang="en-GB" sz="2200" dirty="0" smtClean="0">
                          <a:effectLst/>
                        </a:rPr>
                        <a:t> </a:t>
                      </a:r>
                      <a:r>
                        <a:rPr lang="en-GB" sz="2200" dirty="0">
                          <a:effectLst/>
                        </a:rPr>
                        <a:t>cm</a:t>
                      </a:r>
                      <a:r>
                        <a:rPr lang="en-GB" sz="2200" baseline="30000" dirty="0">
                          <a:effectLst/>
                        </a:rPr>
                        <a:t>-3</a:t>
                      </a:r>
                      <a:endParaRPr lang="lt-LT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2200" dirty="0" smtClean="0">
                          <a:effectLst/>
                        </a:rPr>
                        <a:t>~</a:t>
                      </a:r>
                      <a:r>
                        <a:rPr lang="en-GB" sz="2200" dirty="0" smtClean="0">
                          <a:effectLst/>
                        </a:rPr>
                        <a:t>10</a:t>
                      </a:r>
                      <a:r>
                        <a:rPr lang="en-GB" sz="2200" baseline="30000" dirty="0" smtClean="0">
                          <a:effectLst/>
                        </a:rPr>
                        <a:t>1</a:t>
                      </a:r>
                      <a:r>
                        <a:rPr lang="lt-LT" sz="2200" baseline="30000" dirty="0" smtClean="0">
                          <a:effectLst/>
                        </a:rPr>
                        <a:t>8</a:t>
                      </a:r>
                      <a:r>
                        <a:rPr lang="en-GB" sz="2200" dirty="0" smtClean="0">
                          <a:effectLst/>
                        </a:rPr>
                        <a:t> cm</a:t>
                      </a:r>
                      <a:r>
                        <a:rPr lang="en-GB" sz="2200" baseline="30000" dirty="0" smtClean="0">
                          <a:effectLst/>
                        </a:rPr>
                        <a:t>-3</a:t>
                      </a:r>
                      <a:endParaRPr lang="lt-LT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61387792"/>
                  </a:ext>
                </a:extLst>
              </a:tr>
            </a:tbl>
          </a:graphicData>
        </a:graphic>
      </p:graphicFrame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" y="1135985"/>
            <a:ext cx="5225352" cy="1910928"/>
          </a:xfrm>
        </p:spPr>
        <p:txBody>
          <a:bodyPr>
            <a:noAutofit/>
          </a:bodyPr>
          <a:lstStyle/>
          <a:p>
            <a:pPr algn="just"/>
            <a:r>
              <a:rPr lang="lt-LT" sz="2200" dirty="0"/>
              <a:t>semi-</a:t>
            </a:r>
            <a:r>
              <a:rPr lang="lt-LT" sz="2200" dirty="0" err="1"/>
              <a:t>insulating</a:t>
            </a:r>
            <a:r>
              <a:rPr lang="lt-LT" sz="2200" dirty="0"/>
              <a:t> (SI) </a:t>
            </a:r>
            <a:r>
              <a:rPr lang="lt-LT" sz="2200" dirty="0" err="1"/>
              <a:t>bulk</a:t>
            </a:r>
            <a:r>
              <a:rPr lang="lt-LT" sz="2200" dirty="0"/>
              <a:t> </a:t>
            </a:r>
            <a:r>
              <a:rPr lang="lt-LT" sz="2200" dirty="0" err="1"/>
              <a:t>GaN</a:t>
            </a:r>
            <a:endParaRPr lang="lt-LT" sz="2200" dirty="0"/>
          </a:p>
          <a:p>
            <a:pPr algn="just"/>
            <a:r>
              <a:rPr lang="lt-LT" sz="2200" dirty="0"/>
              <a:t>g</a:t>
            </a:r>
            <a:r>
              <a:rPr lang="en-GB" sz="2200" dirty="0" err="1"/>
              <a:t>rown</a:t>
            </a:r>
            <a:r>
              <a:rPr lang="en-GB" sz="2200" dirty="0"/>
              <a:t> by the </a:t>
            </a:r>
            <a:r>
              <a:rPr lang="en-GB" sz="2200" dirty="0" err="1"/>
              <a:t>ammonothermal</a:t>
            </a:r>
            <a:r>
              <a:rPr lang="en-GB" sz="2200" dirty="0"/>
              <a:t> </a:t>
            </a:r>
            <a:r>
              <a:rPr lang="en-GB" sz="2200" dirty="0" err="1"/>
              <a:t>metho</a:t>
            </a:r>
            <a:r>
              <a:rPr lang="lt-LT" sz="2200" dirty="0"/>
              <a:t>d</a:t>
            </a:r>
          </a:p>
          <a:p>
            <a:pPr algn="just"/>
            <a:r>
              <a:rPr lang="lt-LT" sz="2200" dirty="0"/>
              <a:t>450 µm </a:t>
            </a:r>
            <a:r>
              <a:rPr lang="lt-LT" sz="2200" dirty="0" err="1"/>
              <a:t>thick</a:t>
            </a:r>
            <a:endParaRPr lang="lt-LT" sz="2200" dirty="0"/>
          </a:p>
          <a:p>
            <a:pPr algn="just"/>
            <a:r>
              <a:rPr lang="en-GB" sz="2200" dirty="0"/>
              <a:t>doped with Mg (</a:t>
            </a:r>
            <a:r>
              <a:rPr lang="en-GB" sz="2200" dirty="0" err="1"/>
              <a:t>GaN:Mg</a:t>
            </a:r>
            <a:r>
              <a:rPr lang="en-GB" sz="2200" dirty="0"/>
              <a:t>) and </a:t>
            </a:r>
            <a:r>
              <a:rPr lang="en-GB" sz="2200" dirty="0" err="1"/>
              <a:t>Mn</a:t>
            </a:r>
            <a:r>
              <a:rPr lang="en-GB" sz="2200" dirty="0"/>
              <a:t> (</a:t>
            </a:r>
            <a:r>
              <a:rPr lang="en-GB" sz="2200" dirty="0" err="1"/>
              <a:t>GaN:Mn</a:t>
            </a:r>
            <a:r>
              <a:rPr lang="en-GB" sz="2200" dirty="0"/>
              <a:t>)</a:t>
            </a:r>
            <a:endParaRPr lang="lt-LT" sz="2200" dirty="0"/>
          </a:p>
          <a:p>
            <a:pPr marL="109728" indent="0" algn="just">
              <a:buNone/>
            </a:pPr>
            <a:endParaRPr lang="en-GB" sz="26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225353" y="1133200"/>
            <a:ext cx="3567538" cy="1913713"/>
            <a:chOff x="7629099" y="1003656"/>
            <a:chExt cx="3567538" cy="191371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9099" y="1003656"/>
              <a:ext cx="3567538" cy="191371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8112777" y="1034596"/>
              <a:ext cx="1119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lt-LT" b="1" dirty="0" err="1"/>
                <a:t>GaN:Mn</a:t>
              </a:r>
              <a:endParaRPr lang="en-GB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715571" y="1034596"/>
              <a:ext cx="1119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lt-LT" b="1" dirty="0" err="1"/>
                <a:t>GaN:Mg</a:t>
              </a:r>
              <a:endParaRPr lang="en-GB" b="1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" y="-12700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79409" y="5201449"/>
            <a:ext cx="8377919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chemeClr val="bg2">
                    <a:lumMod val="25000"/>
                  </a:schemeClr>
                </a:solidFill>
              </a:rPr>
              <a:t>Commercial MOCVD </a:t>
            </a:r>
            <a:r>
              <a:rPr lang="lt-LT" sz="2400" dirty="0" err="1" smtClean="0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lt-LT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2">
                    <a:lumMod val="25000"/>
                  </a:schemeClr>
                </a:solidFill>
              </a:rPr>
              <a:t>LED structures as dosimeters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Optosupply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OSB4XNE1E1E, peak wavelength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=465 nm)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32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426" y="342266"/>
            <a:ext cx="12019951" cy="1066800"/>
          </a:xfrm>
        </p:spPr>
        <p:txBody>
          <a:bodyPr>
            <a:normAutofit/>
          </a:bodyPr>
          <a:lstStyle/>
          <a:p>
            <a:r>
              <a:rPr lang="lt-LT" sz="3600" dirty="0" err="1">
                <a:solidFill>
                  <a:schemeClr val="bg2">
                    <a:lumMod val="25000"/>
                  </a:schemeClr>
                </a:solidFill>
              </a:rPr>
              <a:t>Measurement</a:t>
            </a:r>
            <a:r>
              <a:rPr lang="lt-LT" sz="3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3600" dirty="0" err="1" smtClean="0">
                <a:solidFill>
                  <a:schemeClr val="bg2">
                    <a:lumMod val="25000"/>
                  </a:schemeClr>
                </a:solidFill>
              </a:rPr>
              <a:t>Technique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  <a:b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lt-LT" sz="2600" dirty="0" smtClean="0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en-GB" sz="2600" dirty="0" err="1">
                <a:solidFill>
                  <a:schemeClr val="bg2">
                    <a:lumMod val="25000"/>
                  </a:schemeClr>
                </a:solidFill>
              </a:rPr>
              <a:t>emperature</a:t>
            </a:r>
            <a:r>
              <a:rPr lang="en-GB" sz="2600" dirty="0">
                <a:solidFill>
                  <a:schemeClr val="bg2">
                    <a:lumMod val="25000"/>
                  </a:schemeClr>
                </a:solidFill>
              </a:rPr>
              <a:t> dependent carrier trapping lifetime</a:t>
            </a:r>
            <a:r>
              <a:rPr lang="lt-LT" sz="2600" dirty="0">
                <a:solidFill>
                  <a:schemeClr val="bg2">
                    <a:lumMod val="25000"/>
                  </a:schemeClr>
                </a:solidFill>
              </a:rPr>
              <a:t> (TDTL)</a:t>
            </a:r>
          </a:p>
        </p:txBody>
      </p:sp>
      <p:sp>
        <p:nvSpPr>
          <p:cNvPr id="9" name="Rectangle 8"/>
          <p:cNvSpPr/>
          <p:nvPr/>
        </p:nvSpPr>
        <p:spPr>
          <a:xfrm>
            <a:off x="5117736" y="4000255"/>
            <a:ext cx="39152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Simulated trapping coefficient</a:t>
            </a:r>
            <a:r>
              <a:rPr lang="lt-LT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t-LT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lt-LT" sz="16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lt-LT" sz="1600" baseline="-25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</a:t>
            </a:r>
            <a:r>
              <a:rPr lang="lt-LT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a function of temperature for trapping level with activation energy of 0.</a:t>
            </a:r>
            <a:r>
              <a:rPr lang="lt-LT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 </a:t>
            </a:r>
            <a:r>
              <a:rPr lang="lt-LT" sz="16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lt-LT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</a:t>
            </a:r>
            <a:r>
              <a:rPr lang="lt-LT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 in Si. </a:t>
            </a:r>
            <a:r>
              <a:rPr lang="en-GB" sz="1600" i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1600" i="1" baseline="-25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C,e,Ntr</a:t>
            </a:r>
            <a:r>
              <a:rPr lang="en-GB" sz="1600" i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the effective density of band states for trapped carriers, </a:t>
            </a:r>
            <a:r>
              <a:rPr lang="en-GB" sz="1600" i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∆n(T)  - 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excess carrier density.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27460" y="5597819"/>
            <a:ext cx="276813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dirty="0">
                <a:solidFill>
                  <a:schemeClr val="bg2">
                    <a:lumMod val="25000"/>
                  </a:schemeClr>
                </a:solidFill>
              </a:rPr>
              <a:t>E. </a:t>
            </a:r>
            <a:r>
              <a:rPr lang="en-GB" sz="1050" dirty="0" err="1">
                <a:solidFill>
                  <a:schemeClr val="bg2">
                    <a:lumMod val="25000"/>
                  </a:schemeClr>
                </a:solidFill>
              </a:rPr>
              <a:t>Gaubas</a:t>
            </a:r>
            <a:r>
              <a:rPr lang="en-GB" sz="1050" dirty="0">
                <a:solidFill>
                  <a:schemeClr val="bg2">
                    <a:lumMod val="25000"/>
                  </a:schemeClr>
                </a:solidFill>
              </a:rPr>
              <a:t>, E. </a:t>
            </a:r>
            <a:r>
              <a:rPr lang="en-GB" sz="1050" dirty="0" err="1">
                <a:solidFill>
                  <a:schemeClr val="bg2">
                    <a:lumMod val="25000"/>
                  </a:schemeClr>
                </a:solidFill>
              </a:rPr>
              <a:t>Simoen</a:t>
            </a:r>
            <a:r>
              <a:rPr lang="en-GB" sz="1050" dirty="0">
                <a:solidFill>
                  <a:schemeClr val="bg2">
                    <a:lumMod val="25000"/>
                  </a:schemeClr>
                </a:solidFill>
              </a:rPr>
              <a:t> and J. </a:t>
            </a:r>
            <a:r>
              <a:rPr lang="en-GB" sz="1050" dirty="0" err="1" smtClean="0">
                <a:solidFill>
                  <a:schemeClr val="bg2">
                    <a:lumMod val="25000"/>
                  </a:schemeClr>
                </a:solidFill>
              </a:rPr>
              <a:t>Vanhellemon</a:t>
            </a:r>
            <a:r>
              <a:rPr lang="en-GB" sz="1050" dirty="0" smtClean="0">
                <a:solidFill>
                  <a:schemeClr val="bg2">
                    <a:lumMod val="25000"/>
                  </a:schemeClr>
                </a:solidFill>
              </a:rPr>
              <a:t>. . </a:t>
            </a:r>
            <a:r>
              <a:rPr lang="en-GB" sz="1050" dirty="0">
                <a:solidFill>
                  <a:schemeClr val="bg2">
                    <a:lumMod val="25000"/>
                  </a:schemeClr>
                </a:solidFill>
              </a:rPr>
              <a:t>Solid State Sci. Technol. 5, (2016) P3108.</a:t>
            </a:r>
            <a:endParaRPr lang="lt-LT" sz="1050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-1351951" y="279507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t-LT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-121701" y="358772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t-LT"/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-798094" y="330853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689828" y="1358752"/>
            <a:ext cx="43109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i="1" dirty="0" err="1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en-GB" sz="1600" i="1" baseline="-25000" dirty="0" err="1">
                <a:solidFill>
                  <a:schemeClr val="bg2">
                    <a:lumMod val="25000"/>
                  </a:schemeClr>
                </a:solidFill>
              </a:rPr>
              <a:t>peak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 for which the largest </a:t>
            </a:r>
            <a:r>
              <a:rPr lang="lt-LT" sz="16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lt-LT" sz="1600" baseline="-25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, ascribed to a single type trapping centres, is obtained, can be found by solving the transcendental equations</a:t>
            </a:r>
            <a:r>
              <a:rPr lang="lt-LT" sz="1600" dirty="0">
                <a:solidFill>
                  <a:schemeClr val="bg2">
                    <a:lumMod val="25000"/>
                  </a:schemeClr>
                </a:solidFill>
              </a:rPr>
              <a:t>:</a:t>
            </a:r>
            <a:endParaRPr lang="en-GB" sz="16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</a:t>
            </a:fld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" y="-12700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22" name="Picture 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31" y="1425478"/>
            <a:ext cx="2377651" cy="3649121"/>
          </a:xfrm>
          <a:prstGeom prst="rect">
            <a:avLst/>
          </a:prstGeom>
        </p:spPr>
      </p:pic>
      <p:sp>
        <p:nvSpPr>
          <p:cNvPr id="4" name="Rectangle 562"/>
          <p:cNvSpPr>
            <a:spLocks noChangeArrowheads="1"/>
          </p:cNvSpPr>
          <p:nvPr/>
        </p:nvSpPr>
        <p:spPr bwMode="auto">
          <a:xfrm>
            <a:off x="9597788" y="48841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t-LT"/>
          </a:p>
        </p:txBody>
      </p:sp>
      <p:sp>
        <p:nvSpPr>
          <p:cNvPr id="6" name="Rectangle 564"/>
          <p:cNvSpPr>
            <a:spLocks noChangeArrowheads="1"/>
          </p:cNvSpPr>
          <p:nvPr/>
        </p:nvSpPr>
        <p:spPr bwMode="auto">
          <a:xfrm>
            <a:off x="4449319" y="257843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t-LT"/>
          </a:p>
        </p:txBody>
      </p:sp>
      <p:grpSp>
        <p:nvGrpSpPr>
          <p:cNvPr id="12" name="Group 11"/>
          <p:cNvGrpSpPr/>
          <p:nvPr/>
        </p:nvGrpSpPr>
        <p:grpSpPr>
          <a:xfrm>
            <a:off x="5303199" y="2524613"/>
            <a:ext cx="3633537" cy="1219391"/>
            <a:chOff x="4449319" y="2229380"/>
            <a:chExt cx="3048000" cy="1031514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63648551"/>
                </p:ext>
              </p:extLst>
            </p:nvPr>
          </p:nvGraphicFramePr>
          <p:xfrm>
            <a:off x="4827176" y="2229380"/>
            <a:ext cx="800100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89" name="Equation" r:id="rId4" imgW="800100" imgH="419100" progId="Equation.3">
                    <p:embed/>
                  </p:oleObj>
                </mc:Choice>
                <mc:Fallback>
                  <p:oleObj name="Equation" r:id="rId4" imgW="800100" imgH="419100" progId="Equation.3">
                    <p:embed/>
                    <p:pic>
                      <p:nvPicPr>
                        <p:cNvPr id="0" name="Object 5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27176" y="2229380"/>
                          <a:ext cx="800100" cy="41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6528712"/>
                </p:ext>
              </p:extLst>
            </p:nvPr>
          </p:nvGraphicFramePr>
          <p:xfrm>
            <a:off x="4449319" y="2578434"/>
            <a:ext cx="3048000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90" name="Equation" r:id="rId6" imgW="3492500" imgH="635000" progId="Equation.3">
                    <p:embed/>
                  </p:oleObj>
                </mc:Choice>
                <mc:Fallback>
                  <p:oleObj name="Equation" r:id="rId6" imgW="3492500" imgH="635000" progId="Equation.3">
                    <p:embed/>
                    <p:pic>
                      <p:nvPicPr>
                        <p:cNvPr id="0" name="Object 5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49319" y="2578434"/>
                          <a:ext cx="3048000" cy="571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ctangle 10"/>
            <p:cNvSpPr/>
            <p:nvPr/>
          </p:nvSpPr>
          <p:spPr>
            <a:xfrm>
              <a:off x="4870874" y="2983895"/>
              <a:ext cx="132722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200" i="1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A=</a:t>
              </a:r>
              <a:r>
                <a:rPr lang="ru-RU" sz="1200" i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</a:t>
              </a:r>
              <a:r>
                <a:rPr lang="ru-RU" sz="1200" i="1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n</a:t>
              </a:r>
              <a:r>
                <a:rPr lang="ru-RU" sz="1200" i="1" baseline="-250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C</a:t>
              </a:r>
              <a:r>
                <a:rPr lang="ru-RU" sz="1200" i="1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/N</a:t>
              </a:r>
              <a:r>
                <a:rPr lang="ru-RU" sz="1200" i="1" baseline="-250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C,V,T=300K</a:t>
              </a:r>
              <a:r>
                <a:rPr lang="ru-RU" sz="1200" i="1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lt-LT" sz="1200" dirty="0"/>
            </a:p>
          </p:txBody>
        </p:sp>
      </p:grpSp>
      <p:pic>
        <p:nvPicPr>
          <p:cNvPr id="29" name="Picture 28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599" y="2577781"/>
            <a:ext cx="2222136" cy="308394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" y="6174223"/>
            <a:ext cx="91805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lt-L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Gaubas, </a:t>
            </a:r>
            <a:r>
              <a:rPr lang="lt-L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</a:t>
            </a:r>
            <a:r>
              <a:rPr lang="lt-L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Ceponis,L</a:t>
            </a:r>
            <a:r>
              <a:rPr lang="lt-L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Deveikis,D</a:t>
            </a:r>
            <a:r>
              <a:rPr lang="lt-L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Meskauskaite,J</a:t>
            </a:r>
            <a:r>
              <a:rPr lang="lt-L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Pavlov, V</a:t>
            </a:r>
            <a:r>
              <a:rPr lang="lt-L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1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Rumbauskas</a:t>
            </a:r>
            <a:r>
              <a:rPr lang="lt-L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lt-L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Vaitkus,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lt-L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1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Moll</a:t>
            </a:r>
            <a:r>
              <a:rPr lang="lt-L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 </a:t>
            </a:r>
            <a:r>
              <a:rPr lang="lt-LT" sz="1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Ravotti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Science in Semiconductor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Processing,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 (2018) 157–165</a:t>
            </a:r>
            <a:endParaRPr lang="lt-L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84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3" y="152626"/>
            <a:ext cx="6674199" cy="1066800"/>
          </a:xfrm>
        </p:spPr>
        <p:txBody>
          <a:bodyPr>
            <a:normAutofit/>
          </a:bodyPr>
          <a:lstStyle/>
          <a:p>
            <a:r>
              <a:rPr lang="lt-LT" sz="3600" dirty="0" err="1">
                <a:solidFill>
                  <a:schemeClr val="bg2">
                    <a:lumMod val="25000"/>
                  </a:schemeClr>
                </a:solidFill>
              </a:rPr>
              <a:t>Measurement</a:t>
            </a:r>
            <a:r>
              <a:rPr lang="lt-LT" sz="3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3600" dirty="0" err="1">
                <a:solidFill>
                  <a:schemeClr val="bg2">
                    <a:lumMod val="25000"/>
                  </a:schemeClr>
                </a:solidFill>
              </a:rPr>
              <a:t>Technique</a:t>
            </a:r>
            <a:r>
              <a:rPr lang="lt-LT" sz="3600" dirty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70619" y="4239948"/>
            <a:ext cx="5166117" cy="2346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300"/>
              </a:spcAft>
              <a:buClr>
                <a:schemeClr val="accent2">
                  <a:lumMod val="75000"/>
                </a:schemeClr>
              </a:buClr>
              <a:buFont typeface="Calibri" panose="020F050202020403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The PPIS were implemented using excitation by a tuneable wavelength laser and measurements of the photo-response by applying microwave probed photoconductivity transient (MW-PC) technique. </a:t>
            </a:r>
            <a:endParaRPr lang="lt-LT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 algn="just">
              <a:spcAft>
                <a:spcPts val="300"/>
              </a:spcAft>
              <a:buClr>
                <a:schemeClr val="accent2">
                  <a:lumMod val="75000"/>
                </a:schemeClr>
              </a:buClr>
              <a:buFont typeface="Calibri" panose="020F050202020403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Here 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tuneable 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wavelength nanosecond laser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Ekspla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 NT342B (pulse duration 4 ns, wavelength tuning from 210 to 2300 nm)</a:t>
            </a:r>
            <a:r>
              <a:rPr lang="lt-LT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were employed.</a:t>
            </a:r>
            <a:endParaRPr lang="lt-LT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-1351951" y="279507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t-LT"/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-798094" y="330853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9283" y="992668"/>
            <a:ext cx="4835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6908" indent="-342900">
              <a:buClr>
                <a:schemeClr val="accent3"/>
              </a:buClr>
              <a:buFont typeface="Calibri" panose="020F0502020204030204" pitchFamily="34" charset="0"/>
              <a:buChar char="●"/>
            </a:pPr>
            <a:r>
              <a:rPr lang="lt-LT" sz="2000" dirty="0" err="1">
                <a:solidFill>
                  <a:schemeClr val="bg2">
                    <a:lumMod val="25000"/>
                  </a:schemeClr>
                </a:solidFill>
              </a:rPr>
              <a:t>Deep-level</a:t>
            </a:r>
            <a:r>
              <a:rPr lang="lt-LT" sz="20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2000" dirty="0" err="1">
                <a:solidFill>
                  <a:schemeClr val="bg2">
                    <a:lumMod val="25000"/>
                  </a:schemeClr>
                </a:solidFill>
              </a:rPr>
              <a:t>transient</a:t>
            </a:r>
            <a:r>
              <a:rPr lang="lt-LT" sz="20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2000" dirty="0" err="1">
                <a:solidFill>
                  <a:schemeClr val="bg2">
                    <a:lumMod val="25000"/>
                  </a:schemeClr>
                </a:solidFill>
              </a:rPr>
              <a:t>spectroscopy</a:t>
            </a:r>
            <a:r>
              <a:rPr lang="lt-LT" sz="2000" dirty="0">
                <a:solidFill>
                  <a:schemeClr val="bg2">
                    <a:lumMod val="25000"/>
                  </a:schemeClr>
                </a:solidFill>
              </a:rPr>
              <a:t> (DLTS)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" y="3579510"/>
            <a:ext cx="50803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6908" indent="-342900">
              <a:buClr>
                <a:schemeClr val="accent3"/>
              </a:buClr>
              <a:buFont typeface="Calibri" panose="020F0502020204030204" pitchFamily="34" charset="0"/>
              <a:buChar char="●"/>
            </a:pPr>
            <a:r>
              <a:rPr lang="lt-LT" sz="2000" dirty="0" err="1">
                <a:solidFill>
                  <a:schemeClr val="bg2">
                    <a:lumMod val="25000"/>
                  </a:schemeClr>
                </a:solidFill>
              </a:rPr>
              <a:t>Pulsed</a:t>
            </a:r>
            <a:r>
              <a:rPr lang="lt-LT" sz="20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2000" dirty="0" err="1">
                <a:solidFill>
                  <a:schemeClr val="bg2">
                    <a:lumMod val="25000"/>
                  </a:schemeClr>
                </a:solidFill>
              </a:rPr>
              <a:t>photoionization</a:t>
            </a:r>
            <a:r>
              <a:rPr lang="lt-LT" sz="20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2000" dirty="0" err="1">
                <a:solidFill>
                  <a:schemeClr val="bg2">
                    <a:lumMod val="25000"/>
                  </a:schemeClr>
                </a:solidFill>
              </a:rPr>
              <a:t>spectroscopy</a:t>
            </a:r>
            <a:r>
              <a:rPr lang="lt-LT" sz="2000" dirty="0">
                <a:solidFill>
                  <a:schemeClr val="bg2">
                    <a:lumMod val="25000"/>
                  </a:schemeClr>
                </a:solidFill>
              </a:rPr>
              <a:t> (PPIS)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8" name="Picture 2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15" y="4366187"/>
            <a:ext cx="3286200" cy="1824781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4468760" y="1368684"/>
            <a:ext cx="4675239" cy="2069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300"/>
              </a:spcAft>
              <a:buClr>
                <a:schemeClr val="accent2">
                  <a:lumMod val="75000"/>
                </a:schemeClr>
              </a:buClr>
              <a:buFont typeface="Calibri" panose="020F050202020403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Capacitance (C-DLTS) and current (I-DLTS) spectra over temperature range of 10-300K were recorded by using a HERA-DLTS System 1030 spectrometer.</a:t>
            </a:r>
          </a:p>
          <a:p>
            <a:pPr marL="285750" indent="-285750" algn="just">
              <a:spcAft>
                <a:spcPts val="300"/>
              </a:spcAft>
              <a:buClr>
                <a:schemeClr val="accent2">
                  <a:lumMod val="75000"/>
                </a:schemeClr>
              </a:buClr>
              <a:buFont typeface="Calibri" panose="020F050202020403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The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PhysTech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 software installed within HERA-DLTS spectrometer was employed for analysing of the measured DLTS spectra.</a:t>
            </a:r>
            <a:endParaRPr lang="en-GB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52"/>
          <a:stretch/>
        </p:blipFill>
        <p:spPr>
          <a:xfrm>
            <a:off x="69283" y="1518000"/>
            <a:ext cx="4486665" cy="153592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" y="-12700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3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3" y="152626"/>
            <a:ext cx="6674199" cy="1066800"/>
          </a:xfrm>
        </p:spPr>
        <p:txBody>
          <a:bodyPr>
            <a:normAutofit/>
          </a:bodyPr>
          <a:lstStyle/>
          <a:p>
            <a:r>
              <a:rPr lang="lt-LT" sz="3600" dirty="0" err="1">
                <a:solidFill>
                  <a:schemeClr val="bg2">
                    <a:lumMod val="25000"/>
                  </a:schemeClr>
                </a:solidFill>
              </a:rPr>
              <a:t>Measurement</a:t>
            </a:r>
            <a:r>
              <a:rPr lang="lt-LT" sz="3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3600" dirty="0" err="1" smtClean="0">
                <a:solidFill>
                  <a:schemeClr val="bg2">
                    <a:lumMod val="25000"/>
                  </a:schemeClr>
                </a:solidFill>
              </a:rPr>
              <a:t>Technique</a:t>
            </a:r>
            <a:r>
              <a:rPr lang="en-GB" sz="3600" dirty="0" smtClean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  <a:endParaRPr lang="lt-LT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-1351951" y="279507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t-LT"/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-798094" y="330853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090681" y="1763841"/>
            <a:ext cx="36268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908" indent="-342900">
              <a:buClr>
                <a:schemeClr val="accent3"/>
              </a:buClr>
              <a:buFont typeface="Calibri" panose="020F0502020204030204" pitchFamily="34" charset="0"/>
              <a:buChar char="●"/>
            </a:pP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Pulsed barrier evaluation by linearly increased voltage (BELIV) 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953000" y="5055235"/>
            <a:ext cx="41759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908" indent="-342900">
              <a:buClr>
                <a:schemeClr val="accent3"/>
              </a:buClr>
              <a:buFont typeface="Calibri" panose="020F0502020204030204" pitchFamily="34" charset="0"/>
              <a:buChar char="●"/>
            </a:pP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Proton induced luminescence </a:t>
            </a:r>
            <a:r>
              <a:rPr lang="lt-LT" sz="2000" dirty="0" err="1" smtClean="0">
                <a:solidFill>
                  <a:schemeClr val="bg2">
                    <a:lumMod val="25000"/>
                  </a:schemeClr>
                </a:solidFill>
              </a:rPr>
              <a:t>spectroscopy</a:t>
            </a:r>
            <a:r>
              <a:rPr lang="lt-LT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2000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lt-LT" sz="2000" dirty="0" smtClean="0">
                <a:solidFill>
                  <a:schemeClr val="bg2">
                    <a:lumMod val="25000"/>
                  </a:schemeClr>
                </a:solidFill>
              </a:rPr>
              <a:t>PI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L</a:t>
            </a:r>
            <a:r>
              <a:rPr lang="lt-LT" sz="2000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8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" y="-12700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18434" name="Picture 2" descr="Fig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69" y="1573730"/>
            <a:ext cx="4797184" cy="417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47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524982"/>
            <a:ext cx="9143999" cy="1066800"/>
          </a:xfrm>
        </p:spPr>
        <p:txBody>
          <a:bodyPr>
            <a:normAutofit fontScale="90000"/>
          </a:bodyPr>
          <a:lstStyle/>
          <a:p>
            <a:r>
              <a:rPr lang="en-GB" sz="3000" dirty="0">
                <a:solidFill>
                  <a:schemeClr val="bg2">
                    <a:lumMod val="25000"/>
                  </a:schemeClr>
                </a:solidFill>
              </a:rPr>
              <a:t>Results on </a:t>
            </a:r>
            <a:r>
              <a:rPr lang="en-GB" sz="3000" dirty="0" err="1">
                <a:solidFill>
                  <a:schemeClr val="bg2">
                    <a:lumMod val="25000"/>
                  </a:schemeClr>
                </a:solidFill>
              </a:rPr>
              <a:t>Fz</a:t>
            </a:r>
            <a:r>
              <a:rPr lang="en-GB" sz="3000" dirty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en-GB" sz="3000" dirty="0" err="1">
                <a:solidFill>
                  <a:schemeClr val="bg2">
                    <a:lumMod val="25000"/>
                  </a:schemeClr>
                </a:solidFill>
              </a:rPr>
              <a:t>Cz</a:t>
            </a:r>
            <a:r>
              <a:rPr lang="en-GB" sz="3000" dirty="0">
                <a:solidFill>
                  <a:schemeClr val="bg2">
                    <a:lumMod val="25000"/>
                  </a:schemeClr>
                </a:solidFill>
              </a:rPr>
              <a:t> Si irradiated by electrons and hadrons</a:t>
            </a:r>
            <a:br>
              <a:rPr lang="en-GB" sz="3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2500" b="1" dirty="0">
                <a:solidFill>
                  <a:schemeClr val="bg2">
                    <a:lumMod val="25000"/>
                  </a:schemeClr>
                </a:solidFill>
              </a:rPr>
              <a:t>n-type and p-type CZ Si irradiated by 6.6 MeV electrons 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227065"/>
              </p:ext>
            </p:extLst>
          </p:nvPr>
        </p:nvGraphicFramePr>
        <p:xfrm>
          <a:off x="332641" y="1549551"/>
          <a:ext cx="4503215" cy="3202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4" name="Graph" r:id="rId3" imgW="6443280" imgH="3618000" progId="Origin50.Graph">
                  <p:embed/>
                </p:oleObj>
              </mc:Choice>
              <mc:Fallback>
                <p:oleObj name="Graph" r:id="rId3" imgW="6443280" imgH="3618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2641" y="1549551"/>
                        <a:ext cx="4503215" cy="32023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" y="4487130"/>
            <a:ext cx="5105400" cy="2118207"/>
          </a:xfrm>
        </p:spPr>
        <p:txBody>
          <a:bodyPr>
            <a:noAutofit/>
          </a:bodyPr>
          <a:lstStyle/>
          <a:p>
            <a:pPr algn="just"/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</a:rPr>
              <a:t>No peaks in low temperature wing were observed in heavily irradiated n- and p-type CZ samples.</a:t>
            </a:r>
          </a:p>
          <a:p>
            <a:pPr algn="just"/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radiation induced defects, ascribed to vacancy related complexes, TD and to H related defects have been observed in the electron irradiated Si samples.</a:t>
            </a:r>
          </a:p>
          <a:p>
            <a:pPr algn="just"/>
            <a:endParaRPr lang="lt-LT" sz="18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en-GB" sz="18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4036445"/>
              </p:ext>
            </p:extLst>
          </p:nvPr>
        </p:nvGraphicFramePr>
        <p:xfrm>
          <a:off x="4572000" y="1392601"/>
          <a:ext cx="4574155" cy="3241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5" name="Graph" r:id="rId5" imgW="4759200" imgH="3364200" progId="Origin50.Graph">
                  <p:embed/>
                </p:oleObj>
              </mc:Choice>
              <mc:Fallback>
                <p:oleObj name="Graph" r:id="rId5" imgW="4759200" imgH="3364200" progId="Origin50.Graph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392601"/>
                        <a:ext cx="4574155" cy="32416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4"/>
          <p:cNvSpPr>
            <a:spLocks noGrp="1"/>
          </p:cNvSpPr>
          <p:nvPr>
            <p:ph sz="half" idx="2"/>
          </p:nvPr>
        </p:nvSpPr>
        <p:spPr>
          <a:xfrm>
            <a:off x="5031943" y="4487130"/>
            <a:ext cx="3654267" cy="1221289"/>
          </a:xfrm>
        </p:spPr>
        <p:txBody>
          <a:bodyPr>
            <a:noAutofit/>
          </a:bodyPr>
          <a:lstStyle/>
          <a:p>
            <a:pPr algn="just"/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Application of the TDTL technique allowed to identify the 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trapping 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centres appeared after heat 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treatment at T</a:t>
            </a:r>
            <a:r>
              <a:rPr lang="en-GB" baseline="-25000" dirty="0" smtClean="0">
                <a:solidFill>
                  <a:schemeClr val="bg2">
                    <a:lumMod val="25000"/>
                  </a:schemeClr>
                </a:solidFill>
              </a:rPr>
              <a:t>an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≥80˚C even in heavily irradiated samples</a:t>
            </a:r>
            <a:r>
              <a:rPr lang="lt-LT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9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" y="-12700"/>
            <a:ext cx="8936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600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J.Vaitkus│</a:t>
            </a:r>
            <a:r>
              <a:rPr lang="en-GB" sz="1600" dirty="0" err="1">
                <a:solidFill>
                  <a:schemeClr val="bg1"/>
                </a:solidFill>
              </a:rPr>
              <a:t>Si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GaN</a:t>
            </a:r>
            <a:r>
              <a:rPr lang="en-GB" sz="1600" dirty="0">
                <a:solidFill>
                  <a:schemeClr val="bg1"/>
                </a:solidFill>
              </a:rPr>
              <a:t> for large </a:t>
            </a:r>
            <a:r>
              <a:rPr lang="en-GB" sz="1600" dirty="0" err="1">
                <a:solidFill>
                  <a:schemeClr val="bg1"/>
                </a:solidFill>
              </a:rPr>
              <a:t>fluence</a:t>
            </a:r>
            <a:r>
              <a:rPr lang="en-GB" sz="1600" dirty="0">
                <a:solidFill>
                  <a:schemeClr val="bg1"/>
                </a:solidFill>
              </a:rPr>
              <a:t> irradiation monitoring</a:t>
            </a:r>
            <a:r>
              <a:rPr lang="en-GB" sz="1600" dirty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>
                <a:solidFill>
                  <a:schemeClr val="bg1"/>
                </a:solidFill>
              </a:rPr>
              <a:t>AIDA-2020 WP15</a:t>
            </a:r>
            <a:r>
              <a:rPr lang="en-GB" sz="1600" dirty="0" smtClean="0">
                <a:solidFill>
                  <a:schemeClr val="bg1"/>
                </a:solidFill>
                <a:cs typeface="Calibri" panose="020F0502020204030204" pitchFamily="34" charset="0"/>
              </a:rPr>
              <a:t>│</a:t>
            </a:r>
            <a:r>
              <a:rPr lang="en-GB" sz="1600" dirty="0" smtClean="0">
                <a:solidFill>
                  <a:schemeClr val="bg1"/>
                </a:solidFill>
              </a:rPr>
              <a:t>201</a:t>
            </a:r>
            <a:r>
              <a:rPr lang="lt-LT" sz="1600" dirty="0">
                <a:solidFill>
                  <a:schemeClr val="bg1"/>
                </a:solidFill>
              </a:rPr>
              <a:t>8</a:t>
            </a:r>
            <a:endParaRPr lang="en-GB" sz="16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3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es strategy  proposal presentation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les strategy  proposal presentation" id="{046EAC39-0F7A-434B-A008-25AEA0734A86}" vid="{35BA20B6-3833-4B27-995B-0B2F0A323CD3}"/>
    </a:ext>
  </a:extLst>
</a:theme>
</file>

<file path=ppt/theme/theme2.xml><?xml version="1.0" encoding="utf-8"?>
<a:theme xmlns:a="http://schemas.openxmlformats.org/drawingml/2006/main" name="Office Theme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49BB7A1-C70F-403E-B471-F185B83BA8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sales strategy proposal presentation</Template>
  <TotalTime>0</TotalTime>
  <Words>1778</Words>
  <Application>Microsoft Office PowerPoint</Application>
  <PresentationFormat>On-screen Show (4:3)</PresentationFormat>
  <Paragraphs>235</Paragraphs>
  <Slides>15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Sales strategy  proposal presentation</vt:lpstr>
      <vt:lpstr>Equation</vt:lpstr>
      <vt:lpstr>Graph</vt:lpstr>
      <vt:lpstr>Origin Graph</vt:lpstr>
      <vt:lpstr>Si and GaN for large fluence irradiation monitoring</vt:lpstr>
      <vt:lpstr>Comparison of characteristics of the  pion, neutron and proton as irradiated and isothermally (Tan =80 C) annealed Si </vt:lpstr>
      <vt:lpstr>Motivation</vt:lpstr>
      <vt:lpstr>Si samples and irradiations</vt:lpstr>
      <vt:lpstr>AT GaN samples and irradiations</vt:lpstr>
      <vt:lpstr>Measurement Technique: Temperature dependent carrier trapping lifetime (TDTL)</vt:lpstr>
      <vt:lpstr>Measurement Technique:</vt:lpstr>
      <vt:lpstr>Measurement Techniques:</vt:lpstr>
      <vt:lpstr>Results on Fz and Cz Si irradiated by electrons and hadrons n-type and p-type CZ Si irradiated by 6.6 MeV electrons </vt:lpstr>
      <vt:lpstr>PowerPoint Presentation</vt:lpstr>
      <vt:lpstr>Results on mc-Si irradiated by 8 MeV protons</vt:lpstr>
      <vt:lpstr>PowerPoint Presentation</vt:lpstr>
      <vt:lpstr>PowerPoint Presentation</vt:lpstr>
      <vt:lpstr>Summary</vt:lpstr>
      <vt:lpstr>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2017-05-17T11:03:01Z</dcterms:created>
  <dcterms:modified xsi:type="dcterms:W3CDTF">2018-04-25T14:05:16Z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TC034605579991</vt:lpwstr>
  </property>
</Properties>
</file>