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76" r:id="rId2"/>
    <p:sldId id="278" r:id="rId3"/>
    <p:sldId id="304" r:id="rId4"/>
    <p:sldId id="279" r:id="rId5"/>
    <p:sldId id="280" r:id="rId6"/>
    <p:sldId id="282" r:id="rId7"/>
    <p:sldId id="301" r:id="rId8"/>
    <p:sldId id="302" r:id="rId9"/>
    <p:sldId id="306" r:id="rId10"/>
    <p:sldId id="307" r:id="rId11"/>
    <p:sldId id="305" r:id="rId12"/>
    <p:sldId id="303" r:id="rId13"/>
    <p:sldId id="296" r:id="rId14"/>
    <p:sldId id="292" r:id="rId15"/>
    <p:sldId id="295" r:id="rId16"/>
    <p:sldId id="294" r:id="rId17"/>
    <p:sldId id="297" r:id="rId18"/>
    <p:sldId id="308" r:id="rId19"/>
    <p:sldId id="298" r:id="rId20"/>
    <p:sldId id="284" r:id="rId21"/>
    <p:sldId id="285" r:id="rId22"/>
    <p:sldId id="288" r:id="rId23"/>
  </p:sldIdLst>
  <p:sldSz cx="9144000" cy="6858000" type="screen4x3"/>
  <p:notesSz cx="7104063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326A5"/>
    <a:srgbClr val="F67EEB"/>
    <a:srgbClr val="171A6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14" autoAdjust="0"/>
    <p:restoredTop sz="94660"/>
  </p:normalViewPr>
  <p:slideViewPr>
    <p:cSldViewPr snapToGrid="0">
      <p:cViewPr>
        <p:scale>
          <a:sx n="50" d="100"/>
          <a:sy n="50" d="100"/>
        </p:scale>
        <p:origin x="-1286" y="-1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253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22F59687-C613-4C83-A0F4-1BC6CC93F1E1}" type="datetimeFigureOut">
              <a:rPr lang="en-GB" smtClean="0"/>
              <a:pPr/>
              <a:t>25/04/2018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533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8F3C095F-DFB4-48DB-AE73-9852A816E97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A392DF-D3E0-40EE-8A8C-6EC421F68A96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1232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xmlns="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2700" b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European</a:t>
            </a:r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 Infrastructures</a:t>
            </a:r>
          </a:p>
          <a:p>
            <a:pPr algn="r"/>
            <a:r>
              <a:rPr lang="fr-CH" sz="2700" b="0" baseline="0" dirty="0" smtClean="0">
                <a:solidFill>
                  <a:schemeClr val="bg1"/>
                </a:solidFill>
                <a:latin typeface="+mn-lt"/>
              </a:rPr>
              <a:t>for Detectors at </a:t>
            </a:r>
            <a:r>
              <a:rPr lang="fr-CH" sz="2700" b="0" baseline="0" dirty="0" err="1" smtClean="0">
                <a:solidFill>
                  <a:schemeClr val="bg1"/>
                </a:solidFill>
                <a:latin typeface="+mn-lt"/>
              </a:rPr>
              <a:t>Accelerators</a:t>
            </a:r>
            <a:endParaRPr lang="en-GB" sz="27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633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68797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473425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6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1" y="1600200"/>
            <a:ext cx="4194175" cy="44989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1626" y="6245225"/>
            <a:ext cx="2289175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917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86425-C890-44C8-A377-0EB0D83CE682}" type="slidenum">
              <a:rPr lang="hr-HR">
                <a:solidFill>
                  <a:srgbClr val="F07F09">
                    <a:shade val="75000"/>
                  </a:srgbClr>
                </a:solidFill>
              </a:rPr>
              <a:pPr>
                <a:defRPr/>
              </a:pPr>
              <a:t>‹#›</a:t>
            </a:fld>
            <a:endParaRPr lang="hr-HR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4238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AIDA-2020 MG#4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fr-FR" smtClean="0"/>
              <a:t>September 17th  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68208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11267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203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84104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9785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4414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09781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4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September 17th 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MG#4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182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AIDA-2020 MG#4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958" y="106507"/>
            <a:ext cx="3619047" cy="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wmf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38.wmf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 idx="4294967295"/>
          </p:nvPr>
        </p:nvSpPr>
        <p:spPr>
          <a:xfrm>
            <a:off x="0" y="2051953"/>
            <a:ext cx="9055666" cy="950366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hr-HR" sz="2701" dirty="0" smtClean="0"/>
              <a:t>WP12. Detector Characterisation Facilities</a:t>
            </a:r>
            <a:br>
              <a:rPr lang="hr-HR" sz="2701" dirty="0" smtClean="0"/>
            </a:br>
            <a:r>
              <a:rPr lang="hr-HR" sz="2701" u="sng" dirty="0" smtClean="0"/>
              <a:t>WP12.1.: RBI Accelerator facility</a:t>
            </a:r>
            <a:endParaRPr lang="en-US" sz="2701" u="sng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4294967295"/>
          </p:nvPr>
        </p:nvSpPr>
        <p:spPr>
          <a:xfrm>
            <a:off x="914881" y="3648063"/>
            <a:ext cx="7475460" cy="57287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450"/>
              </a:spcBef>
              <a:buNone/>
            </a:pPr>
            <a:r>
              <a:rPr lang="hr-HR" sz="2101" b="1" dirty="0" smtClean="0"/>
              <a:t>S. Fazinić</a:t>
            </a:r>
            <a:endParaRPr lang="en-US" sz="2101" dirty="0"/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914880" y="4078319"/>
            <a:ext cx="6855549" cy="675280"/>
          </a:xfrm>
          <a:prstGeom prst="rect">
            <a:avLst/>
          </a:prstGeom>
        </p:spPr>
        <p:txBody>
          <a:bodyPr vert="horz" lIns="68598" tIns="34299" rIns="68598" bIns="34299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Euphemia" pitchFamily="34" charset="0"/>
              <a:buNone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Euphemia" pitchFamily="34" charset="0"/>
              <a:buNone/>
              <a:defRPr sz="18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450"/>
              </a:spcBef>
            </a:pPr>
            <a:r>
              <a:rPr lang="hr-HR" sz="1500" i="1" dirty="0"/>
              <a:t>Ruđer Bošković Institute, </a:t>
            </a:r>
            <a:r>
              <a:rPr lang="hr-HR" sz="1500" i="1" dirty="0" err="1"/>
              <a:t>Bijenička</a:t>
            </a:r>
            <a:r>
              <a:rPr lang="hr-HR" sz="1500" i="1" dirty="0"/>
              <a:t> c. 54, 10000 Zagreb, Croatia</a:t>
            </a:r>
            <a:endParaRPr lang="en-US" sz="1500" i="1" dirty="0"/>
          </a:p>
        </p:txBody>
      </p:sp>
    </p:spTree>
    <p:extLst>
      <p:ext uri="{BB962C8B-B14F-4D97-AF65-F5344CB8AC3E}">
        <p14:creationId xmlns:p14="http://schemas.microsoft.com/office/powerpoint/2010/main" xmlns="" val="302296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pPr marL="0" indent="0" algn="ctr"/>
            <a:r>
              <a:rPr lang="hr-HR" dirty="0" smtClean="0"/>
              <a:t>3. AIDA2020 </a:t>
            </a:r>
            <a:r>
              <a:rPr lang="hr-HR" dirty="0"/>
              <a:t>TA status</a:t>
            </a:r>
            <a:endParaRPr lang="en-US" dirty="0"/>
          </a:p>
        </p:txBody>
      </p:sp>
      <p:sp>
        <p:nvSpPr>
          <p:cNvPr id="6" name="1 Marcador de contenido"/>
          <p:cNvSpPr txBox="1">
            <a:spLocks/>
          </p:cNvSpPr>
          <p:nvPr/>
        </p:nvSpPr>
        <p:spPr>
          <a:xfrm>
            <a:off x="1371601" y="2000250"/>
            <a:ext cx="5734050" cy="441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kumimoji="0" lang="en-US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TA-RBI </a:t>
            </a:r>
            <a:r>
              <a:rPr kumimoji="0" lang="hr-HR" sz="2800" b="1" i="0" u="sng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(M1-M36):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endParaRPr lang="hr-HR" sz="2800" b="1" u="sng" dirty="0" smtClean="0">
              <a:solidFill>
                <a:srgbClr val="171A6C"/>
              </a:solidFill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800" b="1" dirty="0" smtClean="0">
                <a:solidFill>
                  <a:srgbClr val="171A6C"/>
                </a:solidFill>
              </a:rPr>
              <a:t>- 5 papers published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800" b="1" dirty="0" smtClean="0">
                <a:solidFill>
                  <a:srgbClr val="171A6C"/>
                </a:solidFill>
              </a:rPr>
              <a:t>- 9 contributions to conferences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800" b="1" dirty="0" smtClean="0">
                <a:solidFill>
                  <a:srgbClr val="171A6C"/>
                </a:solidFill>
              </a:rPr>
              <a:t>       - 2 keynote speakers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800" b="1" dirty="0" smtClean="0">
                <a:solidFill>
                  <a:srgbClr val="171A6C"/>
                </a:solidFill>
              </a:rPr>
              <a:t>       - 3 invited talks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800" b="1" dirty="0" smtClean="0">
                <a:solidFill>
                  <a:srgbClr val="171A6C"/>
                </a:solidFill>
              </a:rPr>
              <a:t>       - 4 oral contributions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800" b="1" dirty="0" smtClean="0">
                <a:solidFill>
                  <a:srgbClr val="171A6C"/>
                </a:solidFill>
              </a:rPr>
              <a:t>-  2 MSc theses 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800" b="1" dirty="0" smtClean="0">
                <a:solidFill>
                  <a:srgbClr val="171A6C"/>
                </a:solidFill>
              </a:rPr>
              <a:t>-  2 On Track contributions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Tx/>
              <a:buChar char="-"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9300" y="1257300"/>
            <a:ext cx="5543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dirty="0" smtClean="0"/>
              <a:t>Publications, conferences, etc...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xmlns="" val="249589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0" y="1676401"/>
            <a:ext cx="9144000" cy="3947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2800" b="1" u="sng" dirty="0" smtClean="0"/>
              <a:t>5</a:t>
            </a:r>
            <a:r>
              <a:rPr lang="en-US" sz="2800" b="1" u="sng" dirty="0" smtClean="0"/>
              <a:t> paper</a:t>
            </a:r>
            <a:r>
              <a:rPr lang="hr-HR" sz="2800" b="1" u="sng" dirty="0" smtClean="0"/>
              <a:t>s</a:t>
            </a:r>
            <a:r>
              <a:rPr lang="en-US" sz="2800" b="1" u="sng" dirty="0" smtClean="0"/>
              <a:t> </a:t>
            </a:r>
            <a:r>
              <a:rPr lang="en-US" sz="2800" b="1" u="sng" dirty="0" err="1" smtClean="0"/>
              <a:t>publi</a:t>
            </a:r>
            <a:r>
              <a:rPr lang="hr-HR" sz="2800" b="1" u="sng" dirty="0" smtClean="0"/>
              <a:t>shed 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hr-HR" sz="1000" b="1" u="sng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2400" b="1" u="sng" dirty="0" smtClean="0"/>
              <a:t>1 in 2016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2400" b="1" u="sng" dirty="0" smtClean="0"/>
              <a:t>2 in 2017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2400" b="1" u="sng" dirty="0" smtClean="0"/>
              <a:t>2 in 2018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1000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dirty="0" err="1" smtClean="0"/>
              <a:t>M. </a:t>
            </a:r>
            <a:r>
              <a:rPr lang="en-US" sz="1600" dirty="0" smtClean="0"/>
              <a:t>Erich et al, EBS/C proton spectra from a virgin diamond crystal, NIMB </a:t>
            </a:r>
            <a:r>
              <a:rPr lang="en-US" sz="1600" b="1" dirty="0" smtClean="0"/>
              <a:t>381</a:t>
            </a:r>
            <a:r>
              <a:rPr lang="en-US" sz="1600" dirty="0" smtClean="0"/>
              <a:t> (2016)</a:t>
            </a:r>
            <a:r>
              <a:rPr lang="hr-HR" sz="1600" dirty="0" smtClean="0"/>
              <a:t> </a:t>
            </a:r>
            <a:r>
              <a:rPr lang="en-US" sz="1600" dirty="0" smtClean="0"/>
              <a:t>96-102.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dirty="0" smtClean="0"/>
              <a:t>MJ Booth et al, Study of cubic and hexagonal cell geometries of a 3D diamond detector with a proton micro-beam, Diamond and Related Materials Volume </a:t>
            </a:r>
            <a:r>
              <a:rPr lang="en-US" sz="1600" b="1" dirty="0" smtClean="0"/>
              <a:t>77</a:t>
            </a:r>
            <a:r>
              <a:rPr lang="hr-HR" sz="1600" dirty="0" smtClean="0"/>
              <a:t> (</a:t>
            </a:r>
            <a:r>
              <a:rPr lang="en-US" sz="1600" dirty="0" smtClean="0"/>
              <a:t>2017</a:t>
            </a:r>
            <a:r>
              <a:rPr lang="hr-HR" sz="1600" dirty="0" smtClean="0"/>
              <a:t>)</a:t>
            </a:r>
            <a:r>
              <a:rPr lang="en-US" sz="1600" dirty="0" smtClean="0"/>
              <a:t> 137-145</a:t>
            </a:r>
            <a:r>
              <a:rPr lang="hr-HR" sz="1600" dirty="0" smtClean="0"/>
              <a:t>.</a:t>
            </a:r>
            <a:endParaRPr lang="en-US" sz="1600" dirty="0" err="1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dirty="0" err="1" smtClean="0"/>
              <a:t>M. Pomorski et al., Super-thin scCVD</a:t>
            </a:r>
            <a:r>
              <a:rPr lang="en-US" sz="1600" dirty="0" smtClean="0"/>
              <a:t> Diamond Membrane Radiation Detectors: Fabrication, Characterization and Applications, Proc. of the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Int. Conference on Sensors and Electronic Instrumentation Advances (SEIA’2017)</a:t>
            </a:r>
            <a:endParaRPr lang="hr-HR" sz="1600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1600" dirty="0" smtClean="0"/>
              <a:t>M. Erich et al, Channeling implantation of high energy carbon ions  in a diamond crystal: Determination of the induced crystal amorphisation, NIMB </a:t>
            </a:r>
            <a:r>
              <a:rPr lang="hr-HR" sz="1600" b="1" dirty="0" smtClean="0"/>
              <a:t>416</a:t>
            </a:r>
            <a:r>
              <a:rPr lang="hr-HR" sz="1600" dirty="0" smtClean="0"/>
              <a:t> (2018) 89-93.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1600" dirty="0" smtClean="0"/>
              <a:t>C. Verona et al, Toward the use of single crystal diamond based detector for ion-beam therapy microdosimetry, Radiation Measurements</a:t>
            </a:r>
            <a:r>
              <a:rPr lang="hr-HR" sz="1600" b="1" dirty="0" smtClean="0"/>
              <a:t> 110 </a:t>
            </a:r>
            <a:r>
              <a:rPr lang="hr-HR" sz="1600" dirty="0" smtClean="0"/>
              <a:t>(2018) 25-31.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endParaRPr lang="en-US" sz="1000" dirty="0" smtClean="0">
              <a:solidFill>
                <a:srgbClr val="2326A5"/>
              </a:solidFill>
            </a:endParaRPr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pPr marL="0" indent="0" algn="ctr"/>
            <a:r>
              <a:rPr lang="hr-HR" dirty="0" smtClean="0"/>
              <a:t>3. AIDA2020 </a:t>
            </a:r>
            <a:r>
              <a:rPr lang="hr-HR" dirty="0"/>
              <a:t>TA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2361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0" y="1209918"/>
            <a:ext cx="9144000" cy="5460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b="1" u="sng" dirty="0" smtClean="0"/>
              <a:t>C</a:t>
            </a:r>
            <a:r>
              <a:rPr lang="en-US" b="1" u="sng" dirty="0" err="1" smtClean="0"/>
              <a:t>ontribution</a:t>
            </a:r>
            <a:r>
              <a:rPr lang="hr-HR" b="1" u="sng" dirty="0" smtClean="0"/>
              <a:t>s</a:t>
            </a:r>
            <a:r>
              <a:rPr lang="en-US" b="1" u="sng" dirty="0" smtClean="0"/>
              <a:t> to conferences</a:t>
            </a:r>
            <a:r>
              <a:rPr lang="hr-HR" b="1" u="sng" dirty="0" smtClean="0"/>
              <a:t> by year</a:t>
            </a:r>
            <a:r>
              <a:rPr lang="en-US" b="1" u="sng" dirty="0" smtClean="0"/>
              <a:t>: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1400" b="1" u="sng" dirty="0" smtClean="0">
                <a:solidFill>
                  <a:srgbClr val="C00000"/>
                </a:solidFill>
              </a:rPr>
              <a:t>2015 (1 </a:t>
            </a:r>
            <a:r>
              <a:rPr lang="hr-HR" sz="1400" b="1" u="sng" dirty="0" smtClean="0">
                <a:solidFill>
                  <a:srgbClr val="C00000"/>
                </a:solidFill>
                <a:sym typeface="Symbol"/>
              </a:rPr>
              <a:t></a:t>
            </a:r>
            <a:r>
              <a:rPr lang="hr-HR" sz="1400" b="1" u="sng" dirty="0" smtClean="0">
                <a:solidFill>
                  <a:srgbClr val="C00000"/>
                </a:solidFill>
              </a:rPr>
              <a:t> 1 oral):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dirty="0" smtClean="0"/>
              <a:t>J</a:t>
            </a:r>
            <a:r>
              <a:rPr lang="hr-HR" sz="1400" dirty="0" smtClean="0"/>
              <a:t>. </a:t>
            </a:r>
            <a:r>
              <a:rPr lang="en-US" sz="1400" dirty="0" err="1" smtClean="0"/>
              <a:t>Pietraszko</a:t>
            </a:r>
            <a:r>
              <a:rPr lang="en-US" sz="1400" dirty="0" smtClean="0"/>
              <a:t> at al.,  </a:t>
            </a:r>
            <a:r>
              <a:rPr lang="hr-HR" sz="1400" dirty="0" smtClean="0"/>
              <a:t>‘</a:t>
            </a:r>
            <a:r>
              <a:rPr lang="en-US" sz="1400" dirty="0" smtClean="0"/>
              <a:t>Radiation damage in </a:t>
            </a:r>
            <a:r>
              <a:rPr lang="en-US" sz="1400" dirty="0" err="1" smtClean="0"/>
              <a:t>scCVD</a:t>
            </a:r>
            <a:r>
              <a:rPr lang="en-US" sz="1400" dirty="0" smtClean="0"/>
              <a:t> diamond material measured with relativistic Au ions for future CBM/HADES experiments at FAIR</a:t>
            </a:r>
            <a:r>
              <a:rPr lang="hr-HR" sz="1400" dirty="0" smtClean="0"/>
              <a:t>’,</a:t>
            </a:r>
            <a:r>
              <a:rPr lang="en-US" sz="1400" dirty="0" smtClean="0"/>
              <a:t> </a:t>
            </a:r>
            <a:r>
              <a:rPr lang="hr-HR" sz="1400" b="1" u="sng" dirty="0" smtClean="0"/>
              <a:t>oral presentation</a:t>
            </a:r>
            <a:r>
              <a:rPr lang="hr-HR" sz="1400" dirty="0" smtClean="0"/>
              <a:t>, </a:t>
            </a:r>
            <a:r>
              <a:rPr lang="en-US" sz="1400" dirty="0" smtClean="0"/>
              <a:t>4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ADAMAS Workshop at GSI , December 4, </a:t>
            </a:r>
            <a:r>
              <a:rPr lang="en-US" sz="1400" b="1" u="sng" dirty="0" smtClean="0"/>
              <a:t>2015</a:t>
            </a:r>
            <a:r>
              <a:rPr lang="en-US" sz="1400" dirty="0" smtClean="0"/>
              <a:t>, GSI </a:t>
            </a:r>
            <a:r>
              <a:rPr lang="en-US" sz="1400" dirty="0" err="1" smtClean="0"/>
              <a:t>Helmholtzzentrum</a:t>
            </a:r>
            <a:r>
              <a:rPr lang="en-US" sz="1400" dirty="0" smtClean="0"/>
              <a:t> </a:t>
            </a:r>
            <a:r>
              <a:rPr lang="en-US" sz="1400" dirty="0" err="1" smtClean="0"/>
              <a:t>für</a:t>
            </a:r>
            <a:r>
              <a:rPr lang="en-US" sz="1400" dirty="0" smtClean="0"/>
              <a:t> </a:t>
            </a:r>
            <a:r>
              <a:rPr lang="en-US" sz="1400" dirty="0" err="1" smtClean="0"/>
              <a:t>Schwerionenforschung</a:t>
            </a:r>
            <a:r>
              <a:rPr lang="en-US" sz="1400" dirty="0" smtClean="0"/>
              <a:t>,, Germany</a:t>
            </a:r>
            <a:endParaRPr lang="hr-HR" sz="1400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1400" b="1" u="sng" dirty="0" smtClean="0">
                <a:solidFill>
                  <a:srgbClr val="C00000"/>
                </a:solidFill>
              </a:rPr>
              <a:t>2016 (4  </a:t>
            </a:r>
            <a:r>
              <a:rPr lang="hr-HR" sz="1400" b="1" u="sng" dirty="0" smtClean="0">
                <a:solidFill>
                  <a:srgbClr val="C00000"/>
                </a:solidFill>
                <a:sym typeface="Symbol"/>
              </a:rPr>
              <a:t> </a:t>
            </a:r>
            <a:r>
              <a:rPr lang="hr-HR" sz="1400" b="1" u="sng" dirty="0" smtClean="0">
                <a:solidFill>
                  <a:srgbClr val="C00000"/>
                </a:solidFill>
              </a:rPr>
              <a:t>2 oral + 2 invited):</a:t>
            </a:r>
            <a:endParaRPr lang="en-US" sz="1400" b="1" u="sng" dirty="0" smtClean="0">
              <a:solidFill>
                <a:srgbClr val="C00000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dirty="0" smtClean="0"/>
              <a:t>J</a:t>
            </a:r>
            <a:r>
              <a:rPr lang="hr-HR" sz="1400" dirty="0" smtClean="0"/>
              <a:t>. </a:t>
            </a:r>
            <a:r>
              <a:rPr lang="en-US" sz="1400" dirty="0" err="1" smtClean="0"/>
              <a:t>Pietraszko</a:t>
            </a:r>
            <a:r>
              <a:rPr lang="en-US" sz="1400" dirty="0" smtClean="0"/>
              <a:t> at al.,  </a:t>
            </a:r>
            <a:r>
              <a:rPr lang="hr-HR" sz="1400" dirty="0" smtClean="0"/>
              <a:t>‘</a:t>
            </a:r>
            <a:r>
              <a:rPr lang="en-US" sz="1400" dirty="0" smtClean="0"/>
              <a:t>Systematic </a:t>
            </a:r>
            <a:r>
              <a:rPr lang="en-US" sz="1400" dirty="0"/>
              <a:t>study of radiation hardness of single crystal CVD diamond material investigated with an Au beam and IBIC </a:t>
            </a:r>
            <a:r>
              <a:rPr lang="en-US" sz="1400" dirty="0" smtClean="0"/>
              <a:t>method</a:t>
            </a:r>
            <a:r>
              <a:rPr lang="hr-HR" sz="1400" dirty="0" smtClean="0"/>
              <a:t>’, </a:t>
            </a:r>
            <a:r>
              <a:rPr lang="hr-HR" sz="1400" b="1" u="sng" dirty="0" smtClean="0"/>
              <a:t>oral presentation</a:t>
            </a:r>
            <a:r>
              <a:rPr lang="hr-HR" sz="1400" dirty="0" smtClean="0"/>
              <a:t>, </a:t>
            </a:r>
            <a:r>
              <a:rPr lang="en-US" sz="1400" dirty="0" smtClean="0"/>
              <a:t>DPG Spring Meeting, Darmstadt, 14 - 18 March </a:t>
            </a:r>
            <a:r>
              <a:rPr lang="en-US" sz="1400" b="1" u="sng" dirty="0" smtClean="0"/>
              <a:t>2016</a:t>
            </a:r>
            <a:r>
              <a:rPr lang="en-US" sz="1400" dirty="0" smtClean="0"/>
              <a:t> </a:t>
            </a:r>
            <a:endParaRPr lang="hr-HR" sz="1400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dirty="0" err="1" smtClean="0"/>
              <a:t>Veljko</a:t>
            </a:r>
            <a:r>
              <a:rPr lang="en-US" sz="1400" dirty="0" smtClean="0"/>
              <a:t> </a:t>
            </a:r>
            <a:r>
              <a:rPr lang="en-US" sz="1400" dirty="0" err="1" smtClean="0"/>
              <a:t>Grilj</a:t>
            </a:r>
            <a:r>
              <a:rPr lang="en-US" sz="1400" dirty="0" smtClean="0"/>
              <a:t> at al., </a:t>
            </a:r>
            <a:r>
              <a:rPr lang="hr-HR" sz="1400" dirty="0" smtClean="0"/>
              <a:t>’</a:t>
            </a:r>
            <a:r>
              <a:rPr lang="en-US" sz="1400" dirty="0" smtClean="0"/>
              <a:t>Radiation hardness study on multi-strip diamond sensor </a:t>
            </a:r>
            <a:r>
              <a:rPr lang="hr-HR" sz="1400" dirty="0" smtClean="0"/>
              <a:t>‘</a:t>
            </a:r>
            <a:r>
              <a:rPr lang="en-US" sz="1400" dirty="0" smtClean="0"/>
              <a:t>, </a:t>
            </a:r>
            <a:r>
              <a:rPr lang="en-US" sz="1400" b="1" u="sng" dirty="0" smtClean="0"/>
              <a:t>invited talk</a:t>
            </a:r>
            <a:r>
              <a:rPr lang="en-US" sz="1400" dirty="0" smtClean="0"/>
              <a:t>, 15</a:t>
            </a:r>
            <a:r>
              <a:rPr lang="hr-HR" sz="1400" baseline="30000" dirty="0" smtClean="0"/>
              <a:t>th</a:t>
            </a:r>
            <a:r>
              <a:rPr lang="en-US" sz="1400" dirty="0" smtClean="0"/>
              <a:t> ICNMTA </a:t>
            </a:r>
            <a:r>
              <a:rPr lang="en-US" sz="1400" b="1" u="sng" dirty="0" smtClean="0"/>
              <a:t>2016</a:t>
            </a:r>
            <a:r>
              <a:rPr lang="en-US" sz="1400" dirty="0" smtClean="0"/>
              <a:t>, 31</a:t>
            </a:r>
            <a:r>
              <a:rPr lang="hr-HR" sz="1400" baseline="30000" dirty="0" smtClean="0"/>
              <a:t>st</a:t>
            </a:r>
            <a:r>
              <a:rPr lang="en-US" sz="1400" dirty="0" smtClean="0"/>
              <a:t> Jul-5</a:t>
            </a:r>
            <a:r>
              <a:rPr lang="hr-HR" sz="1400" baseline="30000" dirty="0" smtClean="0"/>
              <a:t>th</a:t>
            </a:r>
            <a:r>
              <a:rPr lang="en-US" sz="1400" dirty="0" smtClean="0"/>
              <a:t> Aug 2016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dirty="0" smtClean="0"/>
              <a:t>A</a:t>
            </a:r>
            <a:r>
              <a:rPr lang="hr-HR" sz="1400" dirty="0" smtClean="0"/>
              <a:t>.</a:t>
            </a:r>
            <a:r>
              <a:rPr lang="en-US" sz="1400" dirty="0" smtClean="0"/>
              <a:t> Oh </a:t>
            </a:r>
            <a:r>
              <a:rPr lang="hr-HR" sz="1400" dirty="0" smtClean="0"/>
              <a:t>‘</a:t>
            </a:r>
            <a:r>
              <a:rPr lang="en-US" sz="1400" dirty="0" smtClean="0"/>
              <a:t>3D diamond detectors for particle tracking and dosimetry</a:t>
            </a:r>
            <a:r>
              <a:rPr lang="hr-HR" sz="1400" dirty="0" smtClean="0"/>
              <a:t>’</a:t>
            </a:r>
            <a:r>
              <a:rPr lang="en-US" sz="1400" dirty="0" smtClean="0"/>
              <a:t>, </a:t>
            </a:r>
            <a:r>
              <a:rPr lang="en-US" sz="1400" b="1" u="sng" dirty="0" smtClean="0"/>
              <a:t>invited talk</a:t>
            </a:r>
            <a:r>
              <a:rPr lang="en-US" sz="1400" dirty="0" smtClean="0"/>
              <a:t>, European Materials Research Society Symposium Materials for electronics and optoelectronic applications, Warsaw, Poland, 19-22 Sep</a:t>
            </a:r>
            <a:r>
              <a:rPr lang="hr-HR" sz="1400" dirty="0" smtClean="0"/>
              <a:t> </a:t>
            </a:r>
            <a:r>
              <a:rPr lang="en-US" sz="1400" dirty="0" smtClean="0"/>
              <a:t> </a:t>
            </a:r>
            <a:r>
              <a:rPr lang="en-US" sz="1400" b="1" u="sng" dirty="0" smtClean="0"/>
              <a:t>2016</a:t>
            </a:r>
            <a:r>
              <a:rPr lang="en-US" sz="1400" dirty="0" smtClean="0"/>
              <a:t>.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dirty="0" smtClean="0"/>
              <a:t>M. </a:t>
            </a:r>
            <a:r>
              <a:rPr lang="en-US" sz="1400" dirty="0" err="1" smtClean="0"/>
              <a:t>Kokkoris</a:t>
            </a:r>
            <a:r>
              <a:rPr lang="en-US" sz="1400" dirty="0" smtClean="0"/>
              <a:t>, </a:t>
            </a:r>
            <a:r>
              <a:rPr lang="hr-HR" sz="1400" dirty="0" smtClean="0"/>
              <a:t>‘</a:t>
            </a:r>
            <a:r>
              <a:rPr lang="en-US" sz="1400" dirty="0" smtClean="0"/>
              <a:t>CSIM – A new code for the simulation of channeling EBS/RBS spectra</a:t>
            </a:r>
            <a:r>
              <a:rPr lang="hr-HR" sz="1400" dirty="0" smtClean="0"/>
              <a:t>’</a:t>
            </a:r>
            <a:r>
              <a:rPr lang="en-US" sz="1400" dirty="0" smtClean="0"/>
              <a:t>, </a:t>
            </a:r>
            <a:r>
              <a:rPr lang="en-US" sz="1400" b="1" u="sng" dirty="0" smtClean="0"/>
              <a:t>oral presentation </a:t>
            </a:r>
            <a:r>
              <a:rPr lang="en-US" sz="1400" dirty="0" smtClean="0"/>
              <a:t>at the 12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European Conference on Accelerators in Applied Research and Technology (ECAART12) , University of </a:t>
            </a:r>
            <a:r>
              <a:rPr lang="en-US" sz="1400" dirty="0" err="1" smtClean="0"/>
              <a:t>Jyväskylä</a:t>
            </a:r>
            <a:r>
              <a:rPr lang="en-US" sz="1400" dirty="0" smtClean="0"/>
              <a:t>, Finland, 3 – 8 July, </a:t>
            </a:r>
            <a:r>
              <a:rPr lang="en-US" sz="1400" b="1" u="sng" dirty="0" smtClean="0"/>
              <a:t>2016</a:t>
            </a:r>
            <a:r>
              <a:rPr lang="en-US" sz="1400" dirty="0" smtClean="0"/>
              <a:t>. </a:t>
            </a:r>
            <a:endParaRPr lang="hr-HR" sz="1400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1400" b="1" u="sng" dirty="0" smtClean="0">
                <a:solidFill>
                  <a:srgbClr val="C00000"/>
                </a:solidFill>
              </a:rPr>
              <a:t>2017 (4 </a:t>
            </a:r>
            <a:r>
              <a:rPr lang="hr-HR" sz="1400" b="1" u="sng" dirty="0" smtClean="0">
                <a:solidFill>
                  <a:srgbClr val="C00000"/>
                </a:solidFill>
                <a:sym typeface="Symbol"/>
              </a:rPr>
              <a:t> </a:t>
            </a:r>
            <a:r>
              <a:rPr lang="hr-HR" sz="1400" b="1" u="sng" dirty="0" smtClean="0">
                <a:solidFill>
                  <a:srgbClr val="C00000"/>
                </a:solidFill>
              </a:rPr>
              <a:t>1 oral + 1 invited + 2 keynote speakers):</a:t>
            </a:r>
            <a:endParaRPr lang="en-US" sz="1400" b="1" u="sng" dirty="0" smtClean="0">
              <a:solidFill>
                <a:srgbClr val="C00000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dirty="0" smtClean="0"/>
              <a:t>I</a:t>
            </a:r>
            <a:r>
              <a:rPr lang="hr-HR" sz="1400" dirty="0" smtClean="0"/>
              <a:t>.</a:t>
            </a:r>
            <a:r>
              <a:rPr lang="en-US" sz="1400" dirty="0" smtClean="0"/>
              <a:t>Haughton </a:t>
            </a:r>
            <a:r>
              <a:rPr lang="hr-HR" sz="1400" dirty="0" smtClean="0"/>
              <a:t>‘</a:t>
            </a:r>
            <a:r>
              <a:rPr lang="en-US" sz="1400" dirty="0" smtClean="0"/>
              <a:t>Fabrication and testing of large area 3D diamond detectors</a:t>
            </a:r>
            <a:r>
              <a:rPr lang="hr-HR" sz="1400" dirty="0" smtClean="0"/>
              <a:t>’</a:t>
            </a:r>
            <a:r>
              <a:rPr lang="en-US" sz="1400" dirty="0" smtClean="0"/>
              <a:t>, </a:t>
            </a:r>
            <a:r>
              <a:rPr lang="en-US" sz="1400" b="1" u="sng" dirty="0" smtClean="0"/>
              <a:t>invited talk</a:t>
            </a:r>
            <a:r>
              <a:rPr lang="en-US" sz="1400" dirty="0" smtClean="0"/>
              <a:t>, 19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International Workshop on Radiation Imaging Detectors -  IWORID2017’’, Krakow, Poland, 2-6 Jul </a:t>
            </a:r>
            <a:r>
              <a:rPr lang="en-US" sz="1400" b="1" u="sng" dirty="0" smtClean="0"/>
              <a:t>2017</a:t>
            </a:r>
            <a:r>
              <a:rPr lang="en-US" sz="1400" dirty="0" smtClean="0"/>
              <a:t> </a:t>
            </a:r>
            <a:endParaRPr lang="hr-HR" sz="1400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dirty="0" smtClean="0"/>
              <a:t>M. </a:t>
            </a:r>
            <a:r>
              <a:rPr lang="en-US" sz="1400" dirty="0" err="1" smtClean="0"/>
              <a:t>Pomorski</a:t>
            </a:r>
            <a:r>
              <a:rPr lang="hr-HR" sz="1400" dirty="0" smtClean="0"/>
              <a:t> ‘</a:t>
            </a:r>
            <a:r>
              <a:rPr lang="en-US" sz="1400" dirty="0" smtClean="0"/>
              <a:t>Ultra-thin membrane and 3D diamond detectors: from fabrication to applications</a:t>
            </a:r>
            <a:r>
              <a:rPr lang="hr-HR" sz="1400" dirty="0" smtClean="0"/>
              <a:t>’</a:t>
            </a:r>
            <a:r>
              <a:rPr lang="en-US" sz="1400" dirty="0" smtClean="0"/>
              <a:t>, </a:t>
            </a:r>
            <a:r>
              <a:rPr lang="en-US" sz="1400" b="1" u="sng" dirty="0" smtClean="0"/>
              <a:t>speaker</a:t>
            </a:r>
            <a:r>
              <a:rPr lang="en-US" sz="1400" dirty="0" smtClean="0"/>
              <a:t> at the </a:t>
            </a:r>
            <a:r>
              <a:rPr lang="en-US" sz="1400" dirty="0" err="1" smtClean="0"/>
              <a:t>Journée</a:t>
            </a:r>
            <a:r>
              <a:rPr lang="en-US" sz="1400" dirty="0" smtClean="0"/>
              <a:t> </a:t>
            </a:r>
            <a:r>
              <a:rPr lang="en-US" sz="1400" dirty="0" err="1" smtClean="0"/>
              <a:t>thématique</a:t>
            </a:r>
            <a:r>
              <a:rPr lang="en-US" sz="1400" dirty="0" smtClean="0"/>
              <a:t>: Fabrication de </a:t>
            </a:r>
            <a:r>
              <a:rPr lang="en-US" sz="1400" dirty="0" err="1" smtClean="0"/>
              <a:t>détecteurs</a:t>
            </a:r>
            <a:r>
              <a:rPr lang="en-US" sz="1400" dirty="0" smtClean="0"/>
              <a:t> semi-</a:t>
            </a:r>
            <a:r>
              <a:rPr lang="en-US" sz="1400" dirty="0" err="1" smtClean="0"/>
              <a:t>conducteurs</a:t>
            </a:r>
            <a:r>
              <a:rPr lang="en-US" sz="1400" dirty="0" smtClean="0"/>
              <a:t> (JTRSC2017), Paris, France, 14</a:t>
            </a:r>
            <a:r>
              <a:rPr lang="hr-HR" sz="1400" dirty="0" smtClean="0"/>
              <a:t> Jun </a:t>
            </a:r>
            <a:r>
              <a:rPr lang="en-US" sz="1400" b="1" u="sng" dirty="0" smtClean="0"/>
              <a:t>2017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dirty="0" smtClean="0"/>
              <a:t>A</a:t>
            </a:r>
            <a:r>
              <a:rPr lang="hr-HR" sz="1400" dirty="0" smtClean="0"/>
              <a:t>.</a:t>
            </a:r>
            <a:r>
              <a:rPr lang="en-US" sz="1400" dirty="0" smtClean="0"/>
              <a:t> Oh</a:t>
            </a:r>
            <a:r>
              <a:rPr lang="hr-HR" sz="1400" dirty="0" smtClean="0"/>
              <a:t> ‘</a:t>
            </a:r>
            <a:r>
              <a:rPr lang="en-US" sz="1400" dirty="0" smtClean="0"/>
              <a:t>Diamond Sensors for Charged Particle Tracking and Dosimetry</a:t>
            </a:r>
            <a:r>
              <a:rPr lang="hr-HR" sz="1400" dirty="0" smtClean="0"/>
              <a:t>’</a:t>
            </a:r>
            <a:r>
              <a:rPr lang="en-US" sz="1400" dirty="0" smtClean="0"/>
              <a:t> </a:t>
            </a:r>
            <a:r>
              <a:rPr lang="en-US" sz="1400" b="1" u="sng" dirty="0" smtClean="0"/>
              <a:t>keynote speaker</a:t>
            </a:r>
            <a:r>
              <a:rPr lang="en-US" sz="1400" dirty="0" smtClean="0"/>
              <a:t> at 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International Conference on Sensors and Electronic Instrumentation Advances (SEIA’2017), 20-22 Se</a:t>
            </a:r>
            <a:r>
              <a:rPr lang="hr-HR" sz="1400" dirty="0" smtClean="0"/>
              <a:t>p</a:t>
            </a:r>
            <a:r>
              <a:rPr lang="en-US" sz="1400" dirty="0" smtClean="0"/>
              <a:t> </a:t>
            </a:r>
            <a:r>
              <a:rPr lang="en-US" sz="1400" b="1" u="sng" dirty="0" smtClean="0"/>
              <a:t>2017</a:t>
            </a:r>
            <a:r>
              <a:rPr lang="en-US" sz="1400" dirty="0" smtClean="0"/>
              <a:t>, Moscow, Russia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dirty="0" smtClean="0"/>
              <a:t>M. </a:t>
            </a:r>
            <a:r>
              <a:rPr lang="en-US" sz="1400" dirty="0" err="1" smtClean="0"/>
              <a:t>Pomorski</a:t>
            </a:r>
            <a:r>
              <a:rPr lang="en-US" sz="1400" dirty="0" smtClean="0"/>
              <a:t>, Super-thin </a:t>
            </a:r>
            <a:r>
              <a:rPr lang="en-US" sz="1400" dirty="0" err="1" smtClean="0"/>
              <a:t>scCVD</a:t>
            </a:r>
            <a:r>
              <a:rPr lang="en-US" sz="1400" dirty="0" smtClean="0"/>
              <a:t> Diamond Membrane Radiation Detectors: Fabrication, Characterization and Applications, </a:t>
            </a:r>
            <a:r>
              <a:rPr lang="en-US" sz="1400" b="1" u="sng" dirty="0" smtClean="0"/>
              <a:t>keynote speaker </a:t>
            </a:r>
            <a:r>
              <a:rPr lang="en-US" sz="1400" dirty="0" smtClean="0"/>
              <a:t>at 3</a:t>
            </a:r>
            <a:r>
              <a:rPr lang="en-US" sz="1400" baseline="30000" dirty="0" smtClean="0"/>
              <a:t>rd</a:t>
            </a:r>
            <a:r>
              <a:rPr lang="en-US" sz="1400" dirty="0" smtClean="0"/>
              <a:t> International Conference on Sensors and Electronic Instrumentation Advances (SEIA’2017), Sep</a:t>
            </a:r>
            <a:r>
              <a:rPr lang="hr-HR" sz="1400" dirty="0" smtClean="0"/>
              <a:t> </a:t>
            </a:r>
            <a:r>
              <a:rPr lang="en-US" sz="1400" b="1" u="sng" dirty="0" smtClean="0"/>
              <a:t>2017</a:t>
            </a:r>
            <a:r>
              <a:rPr lang="en-US" sz="1400" dirty="0" smtClean="0"/>
              <a:t>, Moscow, Russia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1200" b="1" u="sng" dirty="0" smtClean="0">
              <a:solidFill>
                <a:srgbClr val="FF0000"/>
              </a:solidFill>
            </a:endParaRPr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pPr marL="0" indent="0" algn="ctr"/>
            <a:r>
              <a:rPr lang="hr-HR" dirty="0" smtClean="0"/>
              <a:t>3. AIDA2020 </a:t>
            </a:r>
            <a:r>
              <a:rPr lang="hr-HR" dirty="0"/>
              <a:t>TA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9589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11" descr="New Hades with RPC &amp; Label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374" y="2367125"/>
            <a:ext cx="3727385" cy="2328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0317" y="4543914"/>
            <a:ext cx="2305150" cy="1959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824" t="19992" r="25891" b="21619"/>
          <a:stretch>
            <a:fillRect/>
          </a:stretch>
        </p:blipFill>
        <p:spPr bwMode="auto">
          <a:xfrm>
            <a:off x="7110944" y="2336179"/>
            <a:ext cx="1838581" cy="1494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2951398" y="5793208"/>
            <a:ext cx="3273009" cy="77457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450"/>
              </a:spcAft>
            </a:pPr>
            <a:r>
              <a:rPr lang="en-US" sz="1200" dirty="0">
                <a:solidFill>
                  <a:srgbClr val="000000"/>
                </a:solidFill>
              </a:rPr>
              <a:t>Number of traps:</a:t>
            </a:r>
          </a:p>
          <a:p>
            <a:pPr algn="ctr">
              <a:spcAft>
                <a:spcPts val="450"/>
              </a:spcAft>
            </a:pPr>
            <a:r>
              <a:rPr lang="en-US" sz="1200" dirty="0">
                <a:solidFill>
                  <a:srgbClr val="000000"/>
                </a:solidFill>
              </a:rPr>
              <a:t>Au / p</a:t>
            </a:r>
            <a:r>
              <a:rPr lang="en-US" sz="1200" baseline="-25000" dirty="0">
                <a:solidFill>
                  <a:srgbClr val="000000"/>
                </a:solidFill>
              </a:rPr>
              <a:t>4.5MeV</a:t>
            </a:r>
            <a:r>
              <a:rPr lang="en-US" sz="1200" dirty="0">
                <a:solidFill>
                  <a:srgbClr val="000000"/>
                </a:solidFill>
              </a:rPr>
              <a:t> / p</a:t>
            </a:r>
            <a:r>
              <a:rPr lang="en-US" sz="1200" baseline="-25000" dirty="0">
                <a:solidFill>
                  <a:srgbClr val="000000"/>
                </a:solidFill>
              </a:rPr>
              <a:t>24GeV</a:t>
            </a:r>
            <a:r>
              <a:rPr lang="en-US" sz="1200" dirty="0">
                <a:solidFill>
                  <a:srgbClr val="000000"/>
                </a:solidFill>
              </a:rPr>
              <a:t> = 1 / 30 / 2430 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 p</a:t>
            </a:r>
            <a:r>
              <a:rPr lang="en-US" sz="1200" baseline="-25000" dirty="0">
                <a:solidFill>
                  <a:srgbClr val="000000"/>
                </a:solidFill>
              </a:rPr>
              <a:t>4.5MeV</a:t>
            </a:r>
            <a:r>
              <a:rPr lang="en-US" sz="1200" dirty="0">
                <a:solidFill>
                  <a:srgbClr val="000000"/>
                </a:solidFill>
              </a:rPr>
              <a:t> / p</a:t>
            </a:r>
            <a:r>
              <a:rPr lang="en-US" sz="1200" baseline="-25000" dirty="0">
                <a:solidFill>
                  <a:srgbClr val="000000"/>
                </a:solidFill>
              </a:rPr>
              <a:t>24GeV </a:t>
            </a:r>
            <a:r>
              <a:rPr lang="en-US" sz="1200" dirty="0">
                <a:solidFill>
                  <a:srgbClr val="000000"/>
                </a:solidFill>
              </a:rPr>
              <a:t>= 81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0" y="655791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Correlating </a:t>
            </a:r>
            <a:r>
              <a:rPr lang="en-US" sz="1600" dirty="0" err="1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fluences</a:t>
            </a:r>
            <a:r>
              <a:rPr lang="en-US" sz="1600" dirty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from different sources and detector degradation </a:t>
            </a:r>
            <a:r>
              <a:rPr lang="hr-HR" sz="1600" dirty="0" smtClean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scCVD</a:t>
            </a:r>
            <a:r>
              <a:rPr lang="en-US" sz="1600" dirty="0" smtClean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diamond strip </a:t>
            </a:r>
            <a:r>
              <a:rPr lang="en-US" sz="1600" dirty="0" smtClean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detector</a:t>
            </a:r>
            <a:r>
              <a:rPr lang="hr-HR" sz="1600" dirty="0" smtClean="0">
                <a:solidFill>
                  <a:srgbClr val="000000"/>
                </a:solidFill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  <a:endParaRPr lang="en-US" sz="1600" dirty="0">
              <a:solidFill>
                <a:srgbClr val="000000"/>
              </a:solidFill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28" name="Picture 3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2695" t="17442" r="17331" b="24907"/>
          <a:stretch>
            <a:fillRect/>
          </a:stretch>
        </p:blipFill>
        <p:spPr bwMode="auto">
          <a:xfrm>
            <a:off x="4522507" y="2303019"/>
            <a:ext cx="1989689" cy="160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7702" y="4067436"/>
            <a:ext cx="1860610" cy="15897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24407" y="4191741"/>
            <a:ext cx="2617728" cy="181272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-78551" y="1399177"/>
            <a:ext cx="8687627" cy="725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400" b="1" u="sng" dirty="0">
                <a:solidFill>
                  <a:srgbClr val="171A6C"/>
                </a:solidFill>
              </a:rPr>
              <a:t>AIDA-2020-RBI-2015-1</a:t>
            </a:r>
            <a:endParaRPr lang="hr-HR" sz="14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400" dirty="0">
                <a:solidFill>
                  <a:srgbClr val="171A6C"/>
                </a:solidFill>
              </a:rPr>
              <a:t>    </a:t>
            </a:r>
            <a:r>
              <a:rPr lang="en-US" sz="1400" dirty="0">
                <a:solidFill>
                  <a:srgbClr val="171A6C"/>
                </a:solidFill>
              </a:rPr>
              <a:t>Systematic study of radiation damage in </a:t>
            </a:r>
            <a:r>
              <a:rPr lang="en-US" sz="1400" dirty="0" err="1">
                <a:solidFill>
                  <a:srgbClr val="171A6C"/>
                </a:solidFill>
              </a:rPr>
              <a:t>scCVD</a:t>
            </a:r>
            <a:r>
              <a:rPr lang="en-US" sz="1400" dirty="0">
                <a:solidFill>
                  <a:srgbClr val="171A6C"/>
                </a:solidFill>
              </a:rPr>
              <a:t> diamond material irradiated with relativistic Au beams, Jerzy </a:t>
            </a:r>
            <a:r>
              <a:rPr lang="en-US" sz="1400" dirty="0" err="1">
                <a:solidFill>
                  <a:srgbClr val="171A6C"/>
                </a:solidFill>
              </a:rPr>
              <a:t>Pietraszko</a:t>
            </a:r>
            <a:r>
              <a:rPr lang="en-US" sz="1400" dirty="0">
                <a:solidFill>
                  <a:srgbClr val="171A6C"/>
                </a:solidFill>
              </a:rPr>
              <a:t>, GSI Darmstadt, HADES</a:t>
            </a:r>
            <a:r>
              <a:rPr lang="hr-HR" sz="1400" dirty="0">
                <a:solidFill>
                  <a:srgbClr val="171A6C"/>
                </a:solidFill>
              </a:rPr>
              <a:t>, </a:t>
            </a:r>
            <a:r>
              <a:rPr lang="hr-HR" sz="1400" b="1" u="sng" dirty="0" err="1">
                <a:solidFill>
                  <a:srgbClr val="171A6C"/>
                </a:solidFill>
              </a:rPr>
              <a:t>Germany</a:t>
            </a:r>
            <a:endParaRPr lang="en-GB" sz="1400" dirty="0"/>
          </a:p>
        </p:txBody>
      </p:sp>
      <p:sp>
        <p:nvSpPr>
          <p:cNvPr id="14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pPr marL="0" indent="0" algn="ctr"/>
            <a:r>
              <a:rPr lang="hr-HR" dirty="0">
                <a:solidFill>
                  <a:schemeClr val="bg1"/>
                </a:solidFill>
              </a:rPr>
              <a:t>4</a:t>
            </a:r>
            <a:r>
              <a:rPr lang="hr-HR" dirty="0" smtClean="0">
                <a:solidFill>
                  <a:schemeClr val="bg1"/>
                </a:solidFill>
              </a:rPr>
              <a:t>. Examples of </a:t>
            </a:r>
            <a:br>
              <a:rPr lang="hr-HR" dirty="0" smtClean="0">
                <a:solidFill>
                  <a:schemeClr val="bg1"/>
                </a:solidFill>
              </a:rPr>
            </a:br>
            <a:r>
              <a:rPr lang="hr-HR" dirty="0" smtClean="0">
                <a:solidFill>
                  <a:schemeClr val="bg1"/>
                </a:solidFill>
              </a:rPr>
              <a:t>AIDA2020 </a:t>
            </a:r>
            <a:r>
              <a:rPr lang="hr-HR" dirty="0">
                <a:solidFill>
                  <a:schemeClr val="bg1"/>
                </a:solidFill>
              </a:rPr>
              <a:t>TA </a:t>
            </a:r>
            <a:r>
              <a:rPr lang="hr-HR" dirty="0" smtClean="0">
                <a:solidFill>
                  <a:schemeClr val="bg1"/>
                </a:solidFill>
              </a:rPr>
              <a:t>runs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876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 descr="data:image/jpeg;base64,/9j/4AAQSkZJRgABAQAAAQABAAD/2wCEAAkGBhQSEBQUEhQWFBUUGBoaGBgVGB0cGBkcHBcYFR0VGBcXHCYgGhokGhoaIi8gIycpLCwsHB8xNjAqNSYrLCkBCQoKDgwOGg8PGiklHCQqLCwsLC0sLC4pLCksLC8qLCk0LDQ0LCwqLCwsLCksLCwsLCwsLCksLCwsNCwsLCksL//AABEIAIIAoAMBIgACEQEDEQH/xAAbAAACAgMBAAAAAAAAAAAAAAAAAQUGAgQHA//EAEUQAAECAwMGCAwEBQUBAAAAAAEAAgMEERIhMQUGB0FR8BNUYXGBkZPSFiIjMkJSYpKhscHRFFNyoiQzsrPhNUNjgqMV/8QAGwEAAwEBAQEBAAAAAAAAAAAAAQIDAAUEBgf/xAAzEQACAQIDBwEGBQUAAAAAAAAAAQIDEQQxkQUTISJBUVISFGFxkrHRFYHB8PEjMnKh4f/aAAwDAQACEQMRAD8AgfCab41Mds/vI8JpvjUx2z+8o1ILmH6/uKXitESfhNN8amO2f3kvCeb41Mds/vKNSKwHQpeK0RJHOeb41Mds/vJHOeb41Mds/k9pRp3+CR3+yIjo0vFaIkjnPN8amO2f3kjnRN8amO2f3lG77/G5Y1WEdGl4rREmc6JvjUx2z+8kc6JvjUx20TvKNKSIjo0vFaIkznRN8amO2f3keFE3xqY7Z/eUYsVhdzT8VoiU8KZvjUx2z+8jwpm+NTHbRO8ouqSIu6p+K0RKDOmc43Mds/vI8KZvjcx2z+X2lF1SqsDdU/FaEoc6ZzjUx2z+8jwpnONzHbRO8otCwN1T8VoSnhTOcbmO2id5HhTN8bmO2f3lFVTqsDdU/FaG2hCCkOsInfr+yRTKxKIjYFKu+/Mt6DkSM8Nc2E4tfWybqGlfSNwFxvONDTArXZIxHFoa1xtPsNpfV93igjXeOsLEd5Bu10eCRK2YGTYrw8tY48FS3de0mtxBv9E9S9nZvzAtVhO8U2TgaGgNLjiARUaqiuIWJyqwXByWpHpKQbkCOaeSd4xoK0FaNtnE4WSDXBYHIce7yL763Wb/ABTZIpiL7r0bCb6n5LU0isVuRskxWGGHsLeFNGVxN4FQBU0vx18qxGS4pe9gYS6G4NcKYOLrABrgbVywu8jndGrVKq3mZDjmgEJ9SQBdrIYQL/1sPM4LIZvzFaCDEr+naQK82F+F/SiJvoeS1I8oqpGHm5MOpZhONS4ClLy00cBfiDQEcoWu/JUVsPhSwhl1HGgrWhFK3nEYbRtRBvYN2UlqaqKpI3+aA1wqmsaoCxrm8lvvvrTWNUh02BKRQUiiTZLSudEaExrGhlGil7byKPFCa304R3WvGSy/EhABgh+K9z2ktBLS5oYbJOAoB1BRqlJbNabiirJaM4beDdToJFFjxTp0IXcklfMxhZxRW8NSz/EGsQWbj52A1ecV7xc7YznF5EO3bc8Os+M1zqBxaSbq0C15vNqahV4SWjNA1mG6z71KKMKIip0KnMkmTcTPKYNk1babUh1m8VYGHHkASGeUcP4QWA8BwthvjULrVkmuAIuUGVISWb0zGFqFLxogxq2G4j3qUREnRoQXMkkekbOOK58F5DLUAUYbOy8WhrobwvONl6I4xi4MJjhofVvq4ObsPKvSazUnIYJfKxwBrMNxHvAUUSRS7YtYEY0ZcYW/L43+pNszymAKAspVhoW62WCOnybR1peF8bCkMCrSAGUoG2KNFDcAWNN2sKEqpKVzZm4grDlo7htEN1OulK8ixOVKhDjJJHvAzujsiCI0sDgXnzBTxywkU2VYOsrxj5xRXwBAcGFjaUuvFGtbWtcaNF6c7mpNwRWJLRmt28GSB0gUCiSUbGhCjLmjZ/AaEid998UisWuZVRVY13336kLGub5O/UkU1id9+hIdRsFiSmVMZmyAj5QlobrwYgJGIIbV5B2g0p0rLiQq1FTg5vJJvQ6Pm7m5K5LlBNTtDFcKi0KlpIqIbGn06Y68dQUHlHTXMFx4CDCYzVwlpzuQ3FoHNfzrx0y5VL5xkGviwmVpX0n41G2gC5+qyk1yxyPn8HgY4mKxOJ5pS48ckuiSOjSOm2YB8tAhPH/GXMPW4uB+Ch9IecstO/h4kuyw4B4iAtAPoWbxc4XOwVPWxk2T4aPChVpwkRjK/qcG/VK5Sasz2RwGHo1FWgvS1fLLLsdLzMzQl5SV/Hz9DcHMY4XNHomyfOebqDUtDKmmmOXUloUOFDHm2wXOpqNxDRdqv51s6bZ+j5eXbcxjS8tGFfMb1NDqc65eSnk/Tyr+Tn4TDRxcfacRzOWSeSXwOgyOmqba4cLDhRW6wAWO6HAkD3SrBn/kSXnMmifhs4J9hrwaAFzXYseBcTfcfuoPMPRg6NSYnWlkEXtY65z9dp3qs6ieQY+Wk3P9syBKypHANPjOAueQbg32BjymmxNd+nm/I80qdKWKjHCKzi+ZrK3btf8Afw0NHec8rJCYiTDOEe7g+CaGhzrrZdQm4Yt1305FL5Q04zBPkIEJjb/5lp5OzzS0D4rmpUjkLNyPORLEvDLjrODWDa52A5sdmKRSklZHRr4PDOcq1ZX+L4LoXfJ2nCYDhw8GE9mvg7THU5LTnA813OpjO7M+BlGU/HSLS2JZtFobThABe0t9cUuIxwvuoSGZGT8lMEafitiRcWtd5tR6kMXvI2murBSOamk4Ts/+HZCEODYdYJ88kUxAuaKVuv59Squ0n9zh1ZRjLfYODSjm8otdrdThlUqqYzxyaJefmYTRRrYjrIGADqPAGwAOA6FDVUT6WE1OKkuquOqAlVCw1yQSJTWO+/UpnXYE7/FWHR3FDcqSxOFsjrY8D40VdXpKzTocRkRlzmOa9vIWmo6KhFPqeXEQ3lOUO6a1Ra9LMuW5TeT6bGOHUR9FTSu0Z25CbliThTUqQYrWmy0kC1WlqGScHAg0wFa7buPTmT4sI0iw3wzhR7S35hPNWd+hy9l4mM6CpvhOPBrrwNdb2QJgMm5d7vNZGhuPIA9pPwXhLZOixP5cOI+uFhpd8grvm5ofmI1HTR/Ds9W4xCObBurG/kQUW8i+KxNGlB7ySX1JHS1m/Hjz8AQIbohiQ6ANF3iuvqcALxeSMVu5FzHlMlwxM5RiMdEHmtN7WuF9GNxiP6NWCvZyhbgRRJxIcaLCBYLTqi2BhELde3BcAzsizr4znTzYge0kC22jRfgyni2cLxjtVp2i/V/B87gpVcTTWHcvTGOfk/siVz10lxp2sOHWDA9Qec/9ZH9IuxxVN3+y9peTfENIbHP/AENLui5XLNzRJNzBDow/Dwz648oRyMxF3rU5lLjJ9zterD4Kna6iv9/dmpmFmA/KDy55dDl2ec8C93sMJFK0F5vpUK25w6SJeRh/hslthmzcYgvht2kEHyjvarSu3BWHOfIUWBkcy+T6uLAGmzS25tfHpSlXHXS830vXBI8BzDR7XMOxwIOzAp3ycOpzaPp2hN1Kj5U+Ef1Z7ZQylEjxDEjPdEecXONTtoNgvwFytmh+AXZUYfUY8/IfVU+Uk4kV1mEx0R2xjS49QBXctFuY7pGG6LHoI8cAWa+Y0VNnlcTeeYIQV2W2jXhRw8odWrJHL9J3+rTX6m/24aq1VaNJ3+rTX6mf22KrIPNnpwr/AKEP8V9BhJFUli9yS3332pFM7776kipHaYjv8FjVMpFYkyZzbzumJFxdAcKO85jxVjuUgEGvKCCr5L6aoTh5eUNoeo4OH7wKXrlJWJTxnJZHNxOz8PiH6px491wZ1aa02MaP4eV99waOQ0aDXrCp2XtI85NCy6JwbD6EIFo6Te49etVorHff4ouUnmydLZuGou8YK/d8fqSWQc448lF4SXfZJucDe1wGpzdfPzroUlpua5oEzK1IxMMgj3X4dZXKkllJxyNiMFQxDvUjx75M6zMaboTR5CUNfacG/wBINVU8taU56YBbwjYLTiIILf3El3UQqjvv8Vii5yfUhT2dhqTuocffxLJmvpAmpGohOa9jjUsiAltTi4UIIJ51d4Gm6A7+dJmvsua4dbgFyRYoqTWQtbAUKr9Uo8e64HW5nTdBYP4eTNfbLWgdDASeZViV0rzX4xszGDYgY1zRCabDBape3G/lNSqWkj6pPqTjs/DwTSjn3JXOrLYm5yLMBpYIhabJNSKMa3HoUSkhKeqMVCKiskCaSFmEkykU1iVI7jEkmUkSTNiHGYGgEX31Nlp17TyL3hT8NvodIa2qjiklcEzh1tjYarNzk5Xbb/udibh5Wg62U/6jfX8F6sy1LjGHW71W3Y/ffFV7ff4pEqTw8H3I/gmGXWXzMs3/AN6Wr/KPut2/41rMZxSv5OPsM5T8z8OVVTff4JFJ7HTffUH4Nh11l8zLf4Tyv5J91t2P3+CfhPKD/Z/Y3ffUqcViUPYKXv1EeyKHeXzMufhRKfk/sZ9EDOmT/J/Y1UwrEoewUu71FeyaHeXzMuvhXJ/k/wDmPutHLWX5aLAcyHCsvNKGyBrB1Gqq5STwwNOMlJN6mhs2lCSknK697BFUVSXtOg2FUJVQsAlEimkpHdZiUkykiTYikU0iiTYisVkVisIxVSKf+Eq7779SJJiWJTKSIjEUimUiiTYkk0isTYkkFBREYJIQsAldnN90tY6PohCid/oYBMoQj0JmBx35EtiELPL9+4n1/fcW/wA0h9kITL9CbEPssCbt/ZQhYlLIN/mk/Dq+RQhBdRXkBx6R9V5hNCdZ6Ep/cSR+h+iELf8ASbArB5x31IQgCWQP+hT19KEJpCLPQ//Z"/>
          <p:cNvSpPr>
            <a:spLocks noChangeAspect="1" noChangeArrowheads="1"/>
          </p:cNvSpPr>
          <p:nvPr/>
        </p:nvSpPr>
        <p:spPr bwMode="auto">
          <a:xfrm>
            <a:off x="1258818" y="748205"/>
            <a:ext cx="228660" cy="22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endParaRPr lang="en-US" sz="135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665" y="2540326"/>
            <a:ext cx="3196173" cy="111727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94776" y="1188553"/>
            <a:ext cx="2730319" cy="113261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65037" y="1319182"/>
            <a:ext cx="3563815" cy="1132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1600" b="1" u="sng" dirty="0" smtClean="0">
                <a:solidFill>
                  <a:srgbClr val="171A6C"/>
                </a:solidFill>
              </a:rPr>
              <a:t>AIDA-2020-RBI-2015-4</a:t>
            </a:r>
            <a:r>
              <a:rPr lang="hr-HR" sz="1600" b="1" u="sng" dirty="0" smtClean="0">
                <a:solidFill>
                  <a:srgbClr val="171A6C"/>
                </a:solidFill>
              </a:rPr>
              <a:t> and </a:t>
            </a:r>
          </a:p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b="1" u="sng" dirty="0" smtClean="0">
                <a:solidFill>
                  <a:srgbClr val="171A6C"/>
                </a:solidFill>
              </a:rPr>
              <a:t>AIDA-2020-RBI-2017-5</a:t>
            </a:r>
            <a:endParaRPr lang="hr-HR" sz="1600" dirty="0">
              <a:solidFill>
                <a:srgbClr val="171A6C"/>
              </a:solidFill>
            </a:endParaRPr>
          </a:p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1600" dirty="0" smtClean="0">
                <a:solidFill>
                  <a:srgbClr val="171A6C"/>
                </a:solidFill>
              </a:rPr>
              <a:t>3D </a:t>
            </a:r>
            <a:r>
              <a:rPr lang="en-US" sz="1600" dirty="0">
                <a:solidFill>
                  <a:srgbClr val="171A6C"/>
                </a:solidFill>
              </a:rPr>
              <a:t>diamond, Alexander Oh, </a:t>
            </a:r>
            <a:endParaRPr lang="hr-HR" sz="1600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1600" dirty="0" smtClean="0">
                <a:solidFill>
                  <a:srgbClr val="171A6C"/>
                </a:solidFill>
              </a:rPr>
              <a:t>University </a:t>
            </a:r>
            <a:r>
              <a:rPr lang="en-US" sz="1600" dirty="0">
                <a:solidFill>
                  <a:srgbClr val="171A6C"/>
                </a:solidFill>
              </a:rPr>
              <a:t>of Manchester</a:t>
            </a:r>
            <a:r>
              <a:rPr lang="hr-HR" sz="1600" dirty="0">
                <a:solidFill>
                  <a:srgbClr val="171A6C"/>
                </a:solidFill>
              </a:rPr>
              <a:t>, </a:t>
            </a:r>
            <a:r>
              <a:rPr lang="hr-HR" sz="1600" b="1" u="sng" dirty="0" smtClean="0">
                <a:solidFill>
                  <a:srgbClr val="171A6C"/>
                </a:solidFill>
              </a:rPr>
              <a:t>UK</a:t>
            </a:r>
            <a:endParaRPr lang="en-US" sz="1600" b="1" u="sng" dirty="0">
              <a:solidFill>
                <a:srgbClr val="171A6C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872" y="3825927"/>
            <a:ext cx="2604516" cy="2607479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165037" y="6342875"/>
            <a:ext cx="6059478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1600" dirty="0" smtClean="0">
                <a:solidFill>
                  <a:srgbClr val="171A6C"/>
                </a:solidFill>
              </a:rPr>
              <a:t>CCE maps for different biases and geometries</a:t>
            </a:r>
            <a:endParaRPr lang="en-US" sz="1600" dirty="0">
              <a:solidFill>
                <a:srgbClr val="171A6C"/>
              </a:solidFill>
            </a:endParaRPr>
          </a:p>
        </p:txBody>
      </p:sp>
      <p:sp>
        <p:nvSpPr>
          <p:cNvPr id="14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pPr marL="0" indent="0" algn="ctr"/>
            <a:r>
              <a:rPr lang="hr-HR" dirty="0">
                <a:solidFill>
                  <a:schemeClr val="bg1"/>
                </a:solidFill>
              </a:rPr>
              <a:t>4</a:t>
            </a:r>
            <a:r>
              <a:rPr lang="hr-HR" dirty="0" smtClean="0">
                <a:solidFill>
                  <a:schemeClr val="bg1"/>
                </a:solidFill>
              </a:rPr>
              <a:t>. Examples of </a:t>
            </a:r>
            <a:br>
              <a:rPr lang="hr-HR" dirty="0" smtClean="0">
                <a:solidFill>
                  <a:schemeClr val="bg1"/>
                </a:solidFill>
              </a:rPr>
            </a:br>
            <a:r>
              <a:rPr lang="hr-HR" dirty="0" smtClean="0">
                <a:solidFill>
                  <a:schemeClr val="bg1"/>
                </a:solidFill>
              </a:rPr>
              <a:t>AIDA2020 </a:t>
            </a:r>
            <a:r>
              <a:rPr lang="hr-HR" dirty="0">
                <a:solidFill>
                  <a:schemeClr val="bg1"/>
                </a:solidFill>
              </a:rPr>
              <a:t>TA </a:t>
            </a:r>
            <a:r>
              <a:rPr lang="hr-HR" dirty="0" smtClean="0">
                <a:solidFill>
                  <a:schemeClr val="bg1"/>
                </a:solidFill>
              </a:rPr>
              <a:t>runs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769218" y="1319182"/>
            <a:ext cx="3180123" cy="1081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1600" b="1" u="sng" dirty="0" smtClean="0">
                <a:solidFill>
                  <a:srgbClr val="171A6C"/>
                </a:solidFill>
              </a:rPr>
              <a:t>AIDA-2020-RBI-201</a:t>
            </a:r>
            <a:r>
              <a:rPr lang="hr-HR" sz="1600" b="1" u="sng" dirty="0" smtClean="0">
                <a:solidFill>
                  <a:srgbClr val="171A6C"/>
                </a:solidFill>
              </a:rPr>
              <a:t>7</a:t>
            </a:r>
            <a:endParaRPr lang="hr-HR" sz="1600" b="1" u="sng" dirty="0">
              <a:solidFill>
                <a:srgbClr val="171A6C"/>
              </a:solidFill>
            </a:endParaRPr>
          </a:p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 smtClean="0">
                <a:solidFill>
                  <a:srgbClr val="171A6C"/>
                </a:solidFill>
              </a:rPr>
              <a:t>buried graphite pillars in CVD</a:t>
            </a:r>
            <a:r>
              <a:rPr lang="en-US" sz="1600" dirty="0" smtClean="0">
                <a:solidFill>
                  <a:srgbClr val="171A6C"/>
                </a:solidFill>
              </a:rPr>
              <a:t> </a:t>
            </a:r>
            <a:r>
              <a:rPr lang="en-US" sz="1600" dirty="0">
                <a:solidFill>
                  <a:srgbClr val="171A6C"/>
                </a:solidFill>
              </a:rPr>
              <a:t>diamond, </a:t>
            </a:r>
            <a:r>
              <a:rPr lang="hr-HR" sz="1600" dirty="0" smtClean="0">
                <a:solidFill>
                  <a:srgbClr val="171A6C"/>
                </a:solidFill>
              </a:rPr>
              <a:t>G. Conte</a:t>
            </a:r>
            <a:r>
              <a:rPr lang="en-US" sz="1600" dirty="0" smtClean="0">
                <a:solidFill>
                  <a:srgbClr val="171A6C"/>
                </a:solidFill>
              </a:rPr>
              <a:t>, </a:t>
            </a:r>
            <a:endParaRPr lang="hr-HR" sz="1600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 smtClean="0">
                <a:solidFill>
                  <a:srgbClr val="171A6C"/>
                </a:solidFill>
              </a:rPr>
              <a:t>Roma Tre Univ and INFN, </a:t>
            </a:r>
            <a:r>
              <a:rPr lang="hr-HR" sz="1600" b="1" u="sng" dirty="0" smtClean="0">
                <a:solidFill>
                  <a:srgbClr val="171A6C"/>
                </a:solidFill>
              </a:rPr>
              <a:t>Italy</a:t>
            </a:r>
            <a:endParaRPr lang="en-US" sz="1600" b="1" u="sng" dirty="0">
              <a:solidFill>
                <a:srgbClr val="171A6C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3536" y="4314496"/>
            <a:ext cx="2096496" cy="1949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1282" y="2451800"/>
            <a:ext cx="2802056" cy="3816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52911" y="3931109"/>
            <a:ext cx="20665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1100" dirty="0" smtClean="0"/>
              <a:t>Average CCE measured far away </a:t>
            </a:r>
          </a:p>
          <a:p>
            <a:pPr marL="228600" indent="-228600" algn="ctr">
              <a:buAutoNum type="alphaUcParenBoth"/>
            </a:pPr>
            <a:r>
              <a:rPr lang="hr-HR" sz="1100" dirty="0" smtClean="0"/>
              <a:t>and close (B) to the pillar</a:t>
            </a:r>
            <a:endParaRPr lang="hr-HR" sz="1100" dirty="0"/>
          </a:p>
        </p:txBody>
      </p:sp>
      <p:sp>
        <p:nvSpPr>
          <p:cNvPr id="17" name="TextBox 16"/>
          <p:cNvSpPr txBox="1"/>
          <p:nvPr/>
        </p:nvSpPr>
        <p:spPr>
          <a:xfrm>
            <a:off x="6260495" y="6323734"/>
            <a:ext cx="25186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1100" dirty="0" smtClean="0"/>
              <a:t>IBIC map  in case of front-side irradiation</a:t>
            </a:r>
          </a:p>
          <a:p>
            <a:pPr algn="ctr"/>
            <a:r>
              <a:rPr lang="hr-HR" sz="1100" dirty="0"/>
              <a:t>a</a:t>
            </a:r>
            <a:r>
              <a:rPr lang="hr-HR" sz="1100" dirty="0" smtClean="0"/>
              <a:t>t different bias voltages.</a:t>
            </a:r>
            <a:endParaRPr lang="hr-HR" sz="1100" dirty="0"/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5769218" y="3313216"/>
            <a:ext cx="1037916" cy="16862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418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917571" y="3078729"/>
            <a:ext cx="95090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>
                <a:latin typeface="Symbol" panose="05050102010706020507" pitchFamily="18" charset="2"/>
              </a:rPr>
              <a:t>a </a:t>
            </a:r>
            <a:r>
              <a:rPr lang="en-US" sz="1050" dirty="0"/>
              <a:t>instead of </a:t>
            </a:r>
            <a:r>
              <a:rPr lang="en-US" sz="1050" dirty="0">
                <a:latin typeface="Symbol" panose="05050102010706020507" pitchFamily="18" charset="2"/>
              </a:rPr>
              <a:t>b</a:t>
            </a:r>
          </a:p>
          <a:p>
            <a:pPr marL="214370" indent="-214370" algn="ctr">
              <a:buFont typeface="Symbol" panose="05050102010706020507" pitchFamily="18" charset="2"/>
              <a:buChar char="a"/>
            </a:pPr>
            <a:endParaRPr lang="en-US" sz="1050" dirty="0">
              <a:latin typeface="Symbol" panose="05050102010706020507" pitchFamily="18" charset="2"/>
            </a:endParaRPr>
          </a:p>
          <a:p>
            <a:pPr algn="ctr"/>
            <a:r>
              <a:rPr lang="en-US" sz="1050" dirty="0"/>
              <a:t>particles</a:t>
            </a:r>
            <a:endParaRPr lang="en-GB" sz="1050" dirty="0">
              <a:latin typeface="Symbol" panose="05050102010706020507" pitchFamily="18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88" y="2491479"/>
            <a:ext cx="2462766" cy="1404521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041890" y="3326649"/>
            <a:ext cx="702261" cy="108040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2694" y="2558914"/>
            <a:ext cx="4306168" cy="1751550"/>
          </a:xfrm>
          <a:prstGeom prst="rect">
            <a:avLst/>
          </a:prstGeom>
        </p:spPr>
      </p:pic>
      <p:sp>
        <p:nvSpPr>
          <p:cNvPr id="125" name="Right Arrow 124"/>
          <p:cNvSpPr/>
          <p:nvPr/>
        </p:nvSpPr>
        <p:spPr>
          <a:xfrm rot="8504114">
            <a:off x="2636848" y="4515586"/>
            <a:ext cx="1767455" cy="104174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37" y="4567987"/>
            <a:ext cx="2761352" cy="164162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6698" y="4599892"/>
            <a:ext cx="4897302" cy="1796514"/>
          </a:xfrm>
          <a:prstGeom prst="rect">
            <a:avLst/>
          </a:prstGeom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76496" y="4267572"/>
            <a:ext cx="838418" cy="59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0" y="1460113"/>
            <a:ext cx="7014202" cy="80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>
                <a:solidFill>
                  <a:srgbClr val="171A6C"/>
                </a:solidFill>
              </a:rPr>
              <a:t>AIDA-2020-RBI-2015-2</a:t>
            </a:r>
            <a:endParaRPr lang="hr-HR" sz="16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>
                <a:solidFill>
                  <a:srgbClr val="171A6C"/>
                </a:solidFill>
              </a:rPr>
              <a:t>    </a:t>
            </a:r>
            <a:r>
              <a:rPr lang="en-US" sz="1600" dirty="0">
                <a:solidFill>
                  <a:srgbClr val="171A6C"/>
                </a:solidFill>
              </a:rPr>
              <a:t>Diamond Membranes for Radioisotope Batteries </a:t>
            </a:r>
            <a:r>
              <a:rPr lang="en-US" sz="1600" dirty="0" err="1">
                <a:solidFill>
                  <a:srgbClr val="171A6C"/>
                </a:solidFill>
              </a:rPr>
              <a:t>BATDi</a:t>
            </a:r>
            <a:r>
              <a:rPr lang="en-US" sz="1600" dirty="0">
                <a:solidFill>
                  <a:srgbClr val="171A6C"/>
                </a:solidFill>
              </a:rPr>
              <a:t>αm, Michal Pomorski, CEA, LIST, </a:t>
            </a:r>
            <a:r>
              <a:rPr lang="en-US" sz="1600" b="1" u="sng" dirty="0">
                <a:solidFill>
                  <a:srgbClr val="171A6C"/>
                </a:solidFill>
              </a:rPr>
              <a:t>France</a:t>
            </a:r>
            <a:endParaRPr lang="en-GB" dirty="0"/>
          </a:p>
        </p:txBody>
      </p:sp>
      <p:sp>
        <p:nvSpPr>
          <p:cNvPr id="13" name="5 Título"/>
          <p:cNvSpPr>
            <a:spLocks noGrp="1"/>
          </p:cNvSpPr>
          <p:nvPr>
            <p:ph type="title"/>
          </p:nvPr>
        </p:nvSpPr>
        <p:spPr>
          <a:xfrm>
            <a:off x="4033381" y="45721"/>
            <a:ext cx="5005670" cy="1077238"/>
          </a:xfrm>
        </p:spPr>
        <p:txBody>
          <a:bodyPr>
            <a:normAutofit/>
          </a:bodyPr>
          <a:lstStyle/>
          <a:p>
            <a:pPr marL="0" indent="0" algn="ctr"/>
            <a:r>
              <a:rPr lang="hr-HR" dirty="0">
                <a:solidFill>
                  <a:schemeClr val="bg1"/>
                </a:solidFill>
              </a:rPr>
              <a:t>4</a:t>
            </a:r>
            <a:r>
              <a:rPr lang="hr-HR" dirty="0" smtClean="0">
                <a:solidFill>
                  <a:schemeClr val="bg1"/>
                </a:solidFill>
              </a:rPr>
              <a:t>. Examples of </a:t>
            </a:r>
            <a:br>
              <a:rPr lang="hr-HR" dirty="0" smtClean="0">
                <a:solidFill>
                  <a:schemeClr val="bg1"/>
                </a:solidFill>
              </a:rPr>
            </a:br>
            <a:r>
              <a:rPr lang="hr-HR" dirty="0" smtClean="0">
                <a:solidFill>
                  <a:schemeClr val="bg1"/>
                </a:solidFill>
              </a:rPr>
              <a:t>AIDA2020 </a:t>
            </a:r>
            <a:r>
              <a:rPr lang="hr-HR" dirty="0">
                <a:solidFill>
                  <a:schemeClr val="bg1"/>
                </a:solidFill>
              </a:rPr>
              <a:t>TA </a:t>
            </a:r>
            <a:r>
              <a:rPr lang="hr-HR" dirty="0" smtClean="0">
                <a:solidFill>
                  <a:schemeClr val="bg1"/>
                </a:solidFill>
              </a:rPr>
              <a:t>runs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2595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28070" y="5988589"/>
            <a:ext cx="715933" cy="501650"/>
          </a:xfrm>
        </p:spPr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16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36" name="Picture 35" descr="R:\Medical\Personal\GMN\Experiments\Zagreb-Jan-Feb2017\FOTO ZAGABRIA 01.2017\FOTO ZAGABRIA\primo turno\DSCN02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42521" y="3226105"/>
            <a:ext cx="1661219" cy="1245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36" descr="R:\Medical\Personal\GMN\Experiments\Zagreb-Jan-Feb2017\FOTO ZAGABRIA 01.2017\FOTO ZAGABRIA\primo turno\DSCN02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3509" y="3189633"/>
            <a:ext cx="1652630" cy="123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5142" y="4616191"/>
            <a:ext cx="1489363" cy="1372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\\gp-nas01\COMMON\Medical\Admin\MedTeam\Magrin\MANDY_Diamonds-Sept-Dec2016\pictures_7Oct2016\IMG_040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271" t="36540" r="38030" b="35859"/>
          <a:stretch/>
        </p:blipFill>
        <p:spPr bwMode="auto">
          <a:xfrm>
            <a:off x="2030212" y="3125529"/>
            <a:ext cx="2558483" cy="1318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3950" y="4642509"/>
            <a:ext cx="1586157" cy="1387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017" y="3112630"/>
            <a:ext cx="1176813" cy="1176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\\gp-nas01\COMMON\Medical\Admin\MedTeam\Magrin\MANDY_Diamonds-Sept-Dec2016\pictures_7Oct2016\IMG_045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4823" y="4642509"/>
            <a:ext cx="1753984" cy="116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16695" y="1725186"/>
            <a:ext cx="4572000" cy="1251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>
                <a:solidFill>
                  <a:srgbClr val="171A6C"/>
                </a:solidFill>
              </a:rPr>
              <a:t>AIDA-2020-RBI-2016-1</a:t>
            </a:r>
            <a:endParaRPr lang="hr-HR" sz="16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>
                <a:solidFill>
                  <a:srgbClr val="171A6C"/>
                </a:solidFill>
              </a:rPr>
              <a:t>    </a:t>
            </a:r>
            <a:r>
              <a:rPr lang="en-US" sz="1600" dirty="0">
                <a:solidFill>
                  <a:srgbClr val="171A6C"/>
                </a:solidFill>
              </a:rPr>
              <a:t>IBIC characterization of single crystal diamond based </a:t>
            </a:r>
            <a:r>
              <a:rPr lang="en-US" sz="1600" dirty="0" err="1">
                <a:solidFill>
                  <a:srgbClr val="171A6C"/>
                </a:solidFill>
              </a:rPr>
              <a:t>Shottky</a:t>
            </a:r>
            <a:r>
              <a:rPr lang="en-US" sz="1600" dirty="0">
                <a:solidFill>
                  <a:srgbClr val="171A6C"/>
                </a:solidFill>
              </a:rPr>
              <a:t> diodes for </a:t>
            </a:r>
            <a:r>
              <a:rPr lang="en-US" sz="1600" dirty="0" err="1">
                <a:solidFill>
                  <a:srgbClr val="171A6C"/>
                </a:solidFill>
              </a:rPr>
              <a:t>microdosimetry</a:t>
            </a:r>
            <a:r>
              <a:rPr lang="en-US" sz="1600" dirty="0">
                <a:solidFill>
                  <a:srgbClr val="171A6C"/>
                </a:solidFill>
              </a:rPr>
              <a:t> application,  Claudio Verona, ‘Tor </a:t>
            </a:r>
            <a:r>
              <a:rPr lang="en-US" sz="1600" dirty="0" err="1">
                <a:solidFill>
                  <a:srgbClr val="171A6C"/>
                </a:solidFill>
              </a:rPr>
              <a:t>Vergata</a:t>
            </a:r>
            <a:r>
              <a:rPr lang="en-US" sz="1600" dirty="0">
                <a:solidFill>
                  <a:srgbClr val="171A6C"/>
                </a:solidFill>
              </a:rPr>
              <a:t>’ University, </a:t>
            </a:r>
            <a:r>
              <a:rPr lang="en-US" sz="1600" b="1" u="sng" dirty="0">
                <a:solidFill>
                  <a:srgbClr val="171A6C"/>
                </a:solidFill>
              </a:rPr>
              <a:t>Italy</a:t>
            </a:r>
            <a:endParaRPr lang="hr-HR" sz="1600" b="1" u="sng" dirty="0">
              <a:solidFill>
                <a:srgbClr val="171A6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82664" y="1737437"/>
            <a:ext cx="4572000" cy="10300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600" b="1" u="sng" dirty="0">
                <a:solidFill>
                  <a:srgbClr val="171A6C"/>
                </a:solidFill>
              </a:rPr>
              <a:t>AIDA-2020-RBI-2016-</a:t>
            </a:r>
            <a:r>
              <a:rPr lang="hr-HR" sz="1600" b="1" u="sng" dirty="0">
                <a:solidFill>
                  <a:srgbClr val="171A6C"/>
                </a:solidFill>
              </a:rPr>
              <a:t>2</a:t>
            </a:r>
            <a:endParaRPr lang="hr-HR" sz="1600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1600" dirty="0">
                <a:solidFill>
                  <a:srgbClr val="171A6C"/>
                </a:solidFill>
              </a:rPr>
              <a:t>    </a:t>
            </a:r>
            <a:r>
              <a:rPr lang="hr-HR" sz="1600" dirty="0" err="1">
                <a:solidFill>
                  <a:srgbClr val="171A6C"/>
                </a:solidFill>
              </a:rPr>
              <a:t>Microbeam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tests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of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silicon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telescope</a:t>
            </a:r>
            <a:r>
              <a:rPr lang="hr-HR" sz="1600" dirty="0">
                <a:solidFill>
                  <a:srgbClr val="171A6C"/>
                </a:solidFill>
              </a:rPr>
              <a:t> for </a:t>
            </a:r>
            <a:r>
              <a:rPr lang="hr-HR" sz="1600" dirty="0" err="1">
                <a:solidFill>
                  <a:srgbClr val="171A6C"/>
                </a:solidFill>
              </a:rPr>
              <a:t>clynical</a:t>
            </a:r>
            <a:r>
              <a:rPr lang="hr-HR" sz="1600" dirty="0">
                <a:solidFill>
                  <a:srgbClr val="171A6C"/>
                </a:solidFill>
              </a:rPr>
              <a:t> </a:t>
            </a:r>
            <a:r>
              <a:rPr lang="hr-HR" sz="1600" dirty="0" err="1">
                <a:solidFill>
                  <a:srgbClr val="171A6C"/>
                </a:solidFill>
              </a:rPr>
              <a:t>dosimetry</a:t>
            </a:r>
            <a:r>
              <a:rPr lang="en-US" sz="1600" dirty="0">
                <a:solidFill>
                  <a:srgbClr val="171A6C"/>
                </a:solidFill>
              </a:rPr>
              <a:t>,  </a:t>
            </a:r>
            <a:r>
              <a:rPr lang="hr-HR" sz="1600" dirty="0">
                <a:solidFill>
                  <a:srgbClr val="171A6C"/>
                </a:solidFill>
              </a:rPr>
              <a:t>G. </a:t>
            </a:r>
            <a:r>
              <a:rPr lang="hr-HR" sz="1600" dirty="0" err="1">
                <a:solidFill>
                  <a:srgbClr val="171A6C"/>
                </a:solidFill>
              </a:rPr>
              <a:t>Magrin</a:t>
            </a:r>
            <a:r>
              <a:rPr lang="hr-HR" sz="1600" dirty="0">
                <a:solidFill>
                  <a:srgbClr val="171A6C"/>
                </a:solidFill>
              </a:rPr>
              <a:t>, </a:t>
            </a:r>
            <a:r>
              <a:rPr lang="hr-HR" sz="1600" dirty="0" err="1">
                <a:solidFill>
                  <a:srgbClr val="171A6C"/>
                </a:solidFill>
              </a:rPr>
              <a:t>Austron</a:t>
            </a:r>
            <a:r>
              <a:rPr lang="hr-HR" sz="1600" dirty="0">
                <a:solidFill>
                  <a:srgbClr val="171A6C"/>
                </a:solidFill>
              </a:rPr>
              <a:t>, </a:t>
            </a:r>
            <a:r>
              <a:rPr lang="hr-HR" sz="1600" b="1" u="sng" dirty="0" err="1">
                <a:solidFill>
                  <a:srgbClr val="171A6C"/>
                </a:solidFill>
              </a:rPr>
              <a:t>Austria</a:t>
            </a:r>
            <a:endParaRPr lang="hr-HR" sz="1600" b="1" u="sng" dirty="0">
              <a:solidFill>
                <a:srgbClr val="171A6C"/>
              </a:solidFill>
            </a:endParaRPr>
          </a:p>
        </p:txBody>
      </p:sp>
      <p:sp>
        <p:nvSpPr>
          <p:cNvPr id="18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pPr marL="0" indent="0" algn="ctr"/>
            <a:r>
              <a:rPr lang="hr-HR" dirty="0">
                <a:solidFill>
                  <a:schemeClr val="bg1"/>
                </a:solidFill>
              </a:rPr>
              <a:t>4</a:t>
            </a:r>
            <a:r>
              <a:rPr lang="hr-HR" dirty="0" smtClean="0">
                <a:solidFill>
                  <a:schemeClr val="bg1"/>
                </a:solidFill>
              </a:rPr>
              <a:t>. Examples of </a:t>
            </a:r>
            <a:br>
              <a:rPr lang="hr-HR" dirty="0" smtClean="0">
                <a:solidFill>
                  <a:schemeClr val="bg1"/>
                </a:solidFill>
              </a:rPr>
            </a:br>
            <a:r>
              <a:rPr lang="hr-HR" dirty="0" smtClean="0">
                <a:solidFill>
                  <a:schemeClr val="bg1"/>
                </a:solidFill>
              </a:rPr>
              <a:t>AIDA2020 </a:t>
            </a:r>
            <a:r>
              <a:rPr lang="hr-HR" dirty="0">
                <a:solidFill>
                  <a:schemeClr val="bg1"/>
                </a:solidFill>
              </a:rPr>
              <a:t>TA </a:t>
            </a:r>
            <a:r>
              <a:rPr lang="hr-HR" dirty="0" smtClean="0">
                <a:solidFill>
                  <a:schemeClr val="bg1"/>
                </a:solidFill>
              </a:rPr>
              <a:t>runs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005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1892002"/>
            <a:ext cx="8285329" cy="4630718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+mj-lt"/>
              </a:rPr>
              <a:t>So far </a:t>
            </a:r>
            <a:r>
              <a:rPr lang="hr-HR" sz="2800" b="1" dirty="0" smtClean="0">
                <a:latin typeface="+mj-lt"/>
              </a:rPr>
              <a:t>at RBI 12</a:t>
            </a:r>
            <a:r>
              <a:rPr lang="en-US" sz="2800" b="1" dirty="0" smtClean="0">
                <a:latin typeface="+mj-lt"/>
              </a:rPr>
              <a:t> different </a:t>
            </a:r>
            <a:r>
              <a:rPr lang="hr-HR" sz="2800" b="1" dirty="0" smtClean="0">
                <a:latin typeface="+mj-lt"/>
              </a:rPr>
              <a:t>experiments</a:t>
            </a:r>
            <a:r>
              <a:rPr lang="en-US" sz="2800" b="1" dirty="0" smtClean="0">
                <a:latin typeface="+mj-lt"/>
              </a:rPr>
              <a:t> </a:t>
            </a:r>
            <a:r>
              <a:rPr lang="hr-HR" sz="2800" b="1" dirty="0" smtClean="0">
                <a:latin typeface="+mj-lt"/>
              </a:rPr>
              <a:t>have been </a:t>
            </a:r>
            <a:r>
              <a:rPr lang="en-US" sz="2800" b="1" dirty="0" smtClean="0">
                <a:latin typeface="+mj-lt"/>
              </a:rPr>
              <a:t>carried out through </a:t>
            </a:r>
            <a:r>
              <a:rPr lang="hr-HR" sz="2800" b="1" dirty="0" smtClean="0">
                <a:latin typeface="+mj-lt"/>
              </a:rPr>
              <a:t> the</a:t>
            </a:r>
            <a:r>
              <a:rPr lang="en-US" sz="2800" b="1" dirty="0" smtClean="0">
                <a:latin typeface="+mj-lt"/>
              </a:rPr>
              <a:t> </a:t>
            </a:r>
            <a:r>
              <a:rPr lang="hr-HR" sz="2800" b="1" dirty="0" smtClean="0">
                <a:latin typeface="+mj-lt"/>
              </a:rPr>
              <a:t>TA</a:t>
            </a:r>
            <a:r>
              <a:rPr lang="en-US" sz="2800" b="1" dirty="0" smtClean="0">
                <a:latin typeface="+mj-lt"/>
              </a:rPr>
              <a:t> program </a:t>
            </a:r>
            <a:endParaRPr lang="hr-HR" sz="2800" b="1" dirty="0" smtClean="0">
              <a:latin typeface="+mj-lt"/>
            </a:endParaRPr>
          </a:p>
          <a:p>
            <a:r>
              <a:rPr lang="hr-HR" sz="2800" b="1" dirty="0" smtClean="0">
                <a:latin typeface="+mj-lt"/>
              </a:rPr>
              <a:t>This is 75%  of totaly planned 16 experiments </a:t>
            </a:r>
          </a:p>
          <a:p>
            <a:r>
              <a:rPr lang="hr-HR" sz="2800" b="1" dirty="0" smtClean="0">
                <a:latin typeface="+mj-lt"/>
              </a:rPr>
              <a:t>These activities used 480 access units (hours), which is 75% of planned 640 units</a:t>
            </a:r>
          </a:p>
          <a:p>
            <a:r>
              <a:rPr lang="hr-HR" sz="2800" b="1" dirty="0" smtClean="0">
                <a:latin typeface="+mj-lt"/>
              </a:rPr>
              <a:t>Total 27 users were present at the facility, of which 20 funded by the project (out of 24 planned – 83%)</a:t>
            </a:r>
          </a:p>
          <a:p>
            <a:r>
              <a:rPr lang="hr-HR" sz="2800" b="1" dirty="0" smtClean="0">
                <a:latin typeface="+mj-lt"/>
              </a:rPr>
              <a:t>So far 9 conference contributions, 5 publications, 2 thesses, 2 on-track contributions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17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83283" y="263628"/>
            <a:ext cx="2238562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3300" dirty="0" smtClean="0">
                <a:solidFill>
                  <a:schemeClr val="bg1"/>
                </a:solidFill>
              </a:rPr>
              <a:t>5. Summary</a:t>
            </a:r>
            <a:endParaRPr lang="hr-HR" sz="3300" dirty="0">
              <a:solidFill>
                <a:schemeClr val="bg1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xmlns="" val="89980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0962"/>
            <a:ext cx="9144000" cy="5667038"/>
          </a:xfrm>
        </p:spPr>
        <p:txBody>
          <a:bodyPr>
            <a:noAutofit/>
          </a:bodyPr>
          <a:lstStyle/>
          <a:p>
            <a:r>
              <a:rPr lang="hr-HR" sz="2800" b="1" dirty="0" smtClean="0">
                <a:latin typeface="+mj-lt"/>
              </a:rPr>
              <a:t>Until the project end we have space for 4 more TA activities and 160 TA units  </a:t>
            </a:r>
          </a:p>
          <a:p>
            <a:r>
              <a:rPr lang="hr-HR" sz="2800" b="1" dirty="0" smtClean="0">
                <a:latin typeface="+mj-lt"/>
              </a:rPr>
              <a:t>We are right now discussing with potential users for two more TA experiments, both related to pixel CMS upgrade</a:t>
            </a:r>
          </a:p>
          <a:p>
            <a:r>
              <a:rPr lang="hr-HR" sz="2800" b="1" dirty="0" smtClean="0">
                <a:latin typeface="+mj-lt"/>
              </a:rPr>
              <a:t> Then there is a possibility for 2 more TA experiments until the project end</a:t>
            </a:r>
          </a:p>
          <a:p>
            <a:r>
              <a:rPr lang="hr-HR" sz="2800" b="1" dirty="0" smtClean="0">
                <a:latin typeface="+mj-lt"/>
              </a:rPr>
              <a:t>According to the initial plan we predicted the need for 24 users present for all the TA activities assuming 1 to 2 users at the facility during TA runs. Initial estimate was to have 1 user at 8 and 2 users at another 8 TA runs (total 24). Soon after we realized that we need 2 users in more runs, so in 12 runs we had 20 users. We have enough funds to have 2</a:t>
            </a:r>
            <a:r>
              <a:rPr lang="hr-HR" sz="2800" b="1" dirty="0">
                <a:latin typeface="+mj-lt"/>
              </a:rPr>
              <a:t> </a:t>
            </a:r>
            <a:r>
              <a:rPr lang="hr-HR" sz="2800" b="1" dirty="0" smtClean="0">
                <a:latin typeface="+mj-lt"/>
              </a:rPr>
              <a:t>users for the remaining 4 TA runs (leading to total 28 users supported by the project.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18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783283" y="263628"/>
            <a:ext cx="2238562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sz="3300" dirty="0" smtClean="0">
                <a:solidFill>
                  <a:schemeClr val="bg1"/>
                </a:solidFill>
              </a:rPr>
              <a:t>5. Summary</a:t>
            </a:r>
            <a:endParaRPr lang="hr-HR" sz="3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980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SC_0901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80426" y="2327918"/>
            <a:ext cx="5953535" cy="3959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7632" y="1337183"/>
            <a:ext cx="6158288" cy="63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701" dirty="0">
                <a:solidFill>
                  <a:prstClr val="black"/>
                </a:solidFill>
                <a:latin typeface="Lucida Sans" pitchFamily="34" charset="0"/>
              </a:rPr>
              <a:t>Thank you for attention!</a:t>
            </a:r>
          </a:p>
        </p:txBody>
      </p:sp>
    </p:spTree>
    <p:extLst>
      <p:ext uri="{BB962C8B-B14F-4D97-AF65-F5344CB8AC3E}">
        <p14:creationId xmlns:p14="http://schemas.microsoft.com/office/powerpoint/2010/main" xmlns="" val="3025397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effectLst/>
              </a:rPr>
              <a:t>Outline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6713" y="1750297"/>
            <a:ext cx="6984768" cy="4603001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hr-HR" dirty="0" smtClean="0"/>
              <a:t>1. Introduction</a:t>
            </a:r>
            <a:endParaRPr lang="en-US" dirty="0" smtClean="0"/>
          </a:p>
          <a:p>
            <a:pPr marL="0" indent="0">
              <a:buNone/>
            </a:pPr>
            <a:r>
              <a:rPr lang="hr-HR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hr-HR" dirty="0" smtClean="0"/>
              <a:t>Facility </a:t>
            </a:r>
          </a:p>
          <a:p>
            <a:pPr marL="0" indent="0">
              <a:buNone/>
            </a:pPr>
            <a:r>
              <a:rPr lang="hr-HR" dirty="0" smtClean="0">
                <a:solidFill>
                  <a:schemeClr val="tx1"/>
                </a:solidFill>
              </a:rPr>
              <a:t>3. AIDA2020 TA status for WP12.1</a:t>
            </a:r>
            <a:endParaRPr lang="en-US" dirty="0" smtClean="0"/>
          </a:p>
          <a:p>
            <a:pPr marL="0" indent="0">
              <a:buNone/>
            </a:pPr>
            <a:r>
              <a:rPr lang="hr-HR" dirty="0" smtClean="0"/>
              <a:t>4</a:t>
            </a:r>
            <a:r>
              <a:rPr lang="en-US" dirty="0" smtClean="0"/>
              <a:t>. </a:t>
            </a:r>
            <a:r>
              <a:rPr lang="hr-HR" dirty="0" smtClean="0"/>
              <a:t>Examples of </a:t>
            </a:r>
            <a:r>
              <a:rPr lang="en-US" dirty="0" smtClean="0"/>
              <a:t>AIDA</a:t>
            </a:r>
            <a:r>
              <a:rPr lang="hr-HR" dirty="0" smtClean="0"/>
              <a:t>2020 TA</a:t>
            </a:r>
            <a:r>
              <a:rPr lang="en-US" dirty="0" smtClean="0"/>
              <a:t> runs</a:t>
            </a:r>
            <a:endParaRPr lang="hr-HR" dirty="0" smtClean="0"/>
          </a:p>
          <a:p>
            <a:pPr marL="0" indent="0">
              <a:buNone/>
            </a:pPr>
            <a:r>
              <a:rPr lang="hr-HR" dirty="0"/>
              <a:t>5</a:t>
            </a:r>
            <a:r>
              <a:rPr lang="hr-HR" dirty="0" smtClean="0"/>
              <a:t>. Future activities and summary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9149" y="998097"/>
            <a:ext cx="466117" cy="32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2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3645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20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7" name="Date Placeholder 21"/>
          <p:cNvSpPr>
            <a:spLocks noGrp="1"/>
          </p:cNvSpPr>
          <p:nvPr>
            <p:ph type="dt" sz="half" idx="10"/>
          </p:nvPr>
        </p:nvSpPr>
        <p:spPr>
          <a:xfrm>
            <a:off x="1081099" y="6133610"/>
            <a:ext cx="1600617" cy="273915"/>
          </a:xfrm>
        </p:spPr>
        <p:txBody>
          <a:bodyPr/>
          <a:lstStyle/>
          <a:p>
            <a:fld id="{30D1F218-4C98-AE4B-88E4-A917AB23D45A}" type="datetime10">
              <a:rPr lang="en-US" smtClean="0">
                <a:solidFill>
                  <a:srgbClr val="4F6228"/>
                </a:solidFill>
              </a:rPr>
              <a:pPr/>
              <a:t>09:12</a:t>
            </a:fld>
            <a:endParaRPr lang="en-GB" dirty="0">
              <a:solidFill>
                <a:srgbClr val="4F622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06757" y="1349072"/>
            <a:ext cx="3623108" cy="4617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2401" dirty="0">
                <a:latin typeface="Arial"/>
                <a:cs typeface="Arial"/>
              </a:rPr>
              <a:t>What is</a:t>
            </a:r>
            <a:r>
              <a:rPr lang="hr-HR" sz="2401" dirty="0">
                <a:latin typeface="Arial"/>
                <a:cs typeface="Arial"/>
              </a:rPr>
              <a:t> </a:t>
            </a:r>
            <a:r>
              <a:rPr lang="en-US" sz="2401" dirty="0">
                <a:latin typeface="Arial"/>
                <a:cs typeface="Arial"/>
              </a:rPr>
              <a:t>needed</a:t>
            </a:r>
            <a:r>
              <a:rPr lang="hr-HR" sz="2401" dirty="0">
                <a:latin typeface="Arial"/>
                <a:cs typeface="Arial"/>
              </a:rPr>
              <a:t> for</a:t>
            </a:r>
            <a:r>
              <a:rPr lang="ta-IN" sz="2401" dirty="0">
                <a:latin typeface="Arial"/>
                <a:cs typeface="Arial"/>
              </a:rPr>
              <a:t> IBIC?</a:t>
            </a: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5645414" y="2052442"/>
            <a:ext cx="1926933" cy="5144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75128" tIns="37565" rIns="75128" bIns="37565">
            <a:spAutoFit/>
          </a:bodyPr>
          <a:lstStyle>
            <a:lvl1pPr marL="190500" indent="-19050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hr-HR" sz="1650" dirty="0">
                <a:solidFill>
                  <a:srgbClr val="000066"/>
                </a:solidFill>
                <a:sym typeface="Wingdings" charset="0"/>
              </a:rPr>
              <a:t> </a:t>
            </a:r>
            <a:r>
              <a:rPr lang="en-GB" sz="1650" b="1" dirty="0">
                <a:solidFill>
                  <a:srgbClr val="000066"/>
                </a:solidFill>
                <a:sym typeface="Wingdings" charset="0"/>
              </a:rPr>
              <a:t>POSITION</a:t>
            </a:r>
            <a:endParaRPr lang="en-GB" sz="1650" dirty="0">
              <a:solidFill>
                <a:srgbClr val="000066"/>
              </a:solidFill>
              <a:sym typeface="Wingdings" charset="0"/>
            </a:endParaRPr>
          </a:p>
          <a:p>
            <a:pPr eaLnBrk="0" hangingPunct="0"/>
            <a:r>
              <a:rPr lang="en-GB" sz="1200" dirty="0">
                <a:solidFill>
                  <a:srgbClr val="000066"/>
                </a:solidFill>
              </a:rPr>
              <a:t>- Focusing and scanning</a:t>
            </a:r>
            <a:endParaRPr lang="en-GB" sz="1650" dirty="0">
              <a:solidFill>
                <a:srgbClr val="000066"/>
              </a:solidFill>
            </a:endParaRPr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1215768" y="5725807"/>
            <a:ext cx="1944722" cy="53752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square" lIns="75128" tIns="37565" rIns="75128" bIns="37565">
            <a:spAutoFit/>
          </a:bodyPr>
          <a:lstStyle>
            <a:lvl1pPr marL="190500" indent="-19050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GB" sz="1650" dirty="0">
                <a:solidFill>
                  <a:srgbClr val="000066"/>
                </a:solidFill>
                <a:sym typeface="Wingdings" charset="0"/>
              </a:rPr>
              <a:t></a:t>
            </a:r>
            <a:r>
              <a:rPr lang="en-GB" sz="1650" dirty="0">
                <a:solidFill>
                  <a:srgbClr val="000066"/>
                </a:solidFill>
              </a:rPr>
              <a:t> </a:t>
            </a:r>
            <a:r>
              <a:rPr lang="en-GB" sz="1650" b="1" dirty="0">
                <a:solidFill>
                  <a:srgbClr val="000066"/>
                </a:solidFill>
              </a:rPr>
              <a:t>RATE</a:t>
            </a:r>
            <a:endParaRPr lang="en-GB" sz="1650" dirty="0">
              <a:solidFill>
                <a:srgbClr val="000066"/>
              </a:solidFill>
            </a:endParaRPr>
          </a:p>
          <a:p>
            <a:pPr eaLnBrk="0" hangingPunct="0"/>
            <a:r>
              <a:rPr lang="en-GB" sz="1200" dirty="0">
                <a:solidFill>
                  <a:srgbClr val="000066"/>
                </a:solidFill>
              </a:rPr>
              <a:t>- 0 - </a:t>
            </a:r>
            <a:r>
              <a:rPr lang="en-GB" sz="1350" dirty="0">
                <a:solidFill>
                  <a:srgbClr val="000066"/>
                </a:solidFill>
                <a:sym typeface="UniversalMath1 BT" charset="0"/>
              </a:rPr>
              <a:t>10</a:t>
            </a:r>
            <a:r>
              <a:rPr lang="en-GB" sz="1350" baseline="30000" dirty="0">
                <a:solidFill>
                  <a:srgbClr val="000066"/>
                </a:solidFill>
                <a:sym typeface="UniversalMath1 BT" charset="0"/>
              </a:rPr>
              <a:t>6</a:t>
            </a:r>
            <a:r>
              <a:rPr lang="en-GB" sz="1350" dirty="0">
                <a:solidFill>
                  <a:srgbClr val="000066"/>
                </a:solidFill>
                <a:sym typeface="UniversalMath1 BT" charset="0"/>
              </a:rPr>
              <a:t> p/s</a:t>
            </a:r>
            <a:endParaRPr lang="en-GB" sz="1650" dirty="0">
              <a:solidFill>
                <a:srgbClr val="000066"/>
              </a:solidFill>
            </a:endParaRPr>
          </a:p>
        </p:txBody>
      </p:sp>
      <p:pic>
        <p:nvPicPr>
          <p:cNvPr id="11" name="Picture 2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212906" y="3889125"/>
            <a:ext cx="3065169" cy="1687783"/>
          </a:xfrm>
          <a:prstGeom prst="rect">
            <a:avLst/>
          </a:prstGeom>
          <a:solidFill>
            <a:srgbClr val="CCFFFF"/>
          </a:solidFill>
          <a:ln/>
        </p:spPr>
      </p:pic>
      <p:sp>
        <p:nvSpPr>
          <p:cNvPr id="12" name="AutoShape 25"/>
          <p:cNvSpPr>
            <a:spLocks noChangeArrowheads="1"/>
          </p:cNvSpPr>
          <p:nvPr/>
        </p:nvSpPr>
        <p:spPr bwMode="auto">
          <a:xfrm>
            <a:off x="3268531" y="4915506"/>
            <a:ext cx="193998" cy="565914"/>
          </a:xfrm>
          <a:prstGeom prst="downArrow">
            <a:avLst>
              <a:gd name="adj1" fmla="val 50000"/>
              <a:gd name="adj2" fmla="val 95000"/>
            </a:avLst>
          </a:prstGeom>
          <a:solidFill>
            <a:schemeClr val="accent1">
              <a:alpha val="25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13" name="AutoShape 27"/>
          <p:cNvSpPr>
            <a:spLocks noChangeArrowheads="1"/>
          </p:cNvSpPr>
          <p:nvPr/>
        </p:nvSpPr>
        <p:spPr bwMode="auto">
          <a:xfrm>
            <a:off x="1269788" y="3619024"/>
            <a:ext cx="1707183" cy="804193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>
              <a:alpha val="2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 sz="1350"/>
          </a:p>
        </p:txBody>
      </p:sp>
      <p:sp>
        <p:nvSpPr>
          <p:cNvPr id="14" name="Line 33"/>
          <p:cNvSpPr>
            <a:spLocks noChangeShapeType="1"/>
          </p:cNvSpPr>
          <p:nvPr/>
        </p:nvSpPr>
        <p:spPr bwMode="auto">
          <a:xfrm flipV="1">
            <a:off x="1269788" y="4776600"/>
            <a:ext cx="3216640" cy="3086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15" name="Text Box 37"/>
          <p:cNvSpPr txBox="1">
            <a:spLocks noChangeArrowheads="1"/>
          </p:cNvSpPr>
          <p:nvPr/>
        </p:nvSpPr>
        <p:spPr bwMode="auto">
          <a:xfrm>
            <a:off x="1323808" y="3026110"/>
            <a:ext cx="180929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hr-HR" sz="1350" dirty="0">
                <a:latin typeface="Arial"/>
                <a:cs typeface="Arial"/>
              </a:rPr>
              <a:t>1</a:t>
            </a:r>
            <a:r>
              <a:rPr lang="ta-IN" sz="1350" dirty="0">
                <a:latin typeface="Arial"/>
                <a:cs typeface="Arial"/>
              </a:rPr>
              <a:t>00</a:t>
            </a:r>
            <a:r>
              <a:rPr lang="hr-HR" sz="1350" dirty="0">
                <a:latin typeface="Arial"/>
                <a:cs typeface="Arial"/>
              </a:rPr>
              <a:t> </a:t>
            </a:r>
            <a:r>
              <a:rPr lang="ta-IN" sz="1350" dirty="0">
                <a:latin typeface="Arial"/>
                <a:cs typeface="Arial"/>
              </a:rPr>
              <a:t>p</a:t>
            </a:r>
            <a:r>
              <a:rPr lang="hr-HR" sz="1350" dirty="0">
                <a:latin typeface="Arial"/>
                <a:cs typeface="Arial"/>
              </a:rPr>
              <a:t>A </a:t>
            </a:r>
            <a:r>
              <a:rPr lang="ta-IN" sz="1350" dirty="0">
                <a:latin typeface="Arial"/>
                <a:cs typeface="Arial"/>
              </a:rPr>
              <a:t>current</a:t>
            </a:r>
            <a:r>
              <a:rPr lang="hr-HR" sz="1350" dirty="0">
                <a:latin typeface="Arial"/>
                <a:cs typeface="Arial"/>
              </a:rPr>
              <a:t> – </a:t>
            </a:r>
            <a:endParaRPr lang="ta-IN" sz="1350" dirty="0">
              <a:latin typeface="Arial"/>
              <a:cs typeface="Arial"/>
            </a:endParaRPr>
          </a:p>
          <a:p>
            <a:r>
              <a:rPr lang="ta-IN" sz="1350" dirty="0">
                <a:latin typeface="Arial"/>
                <a:cs typeface="Arial"/>
              </a:rPr>
              <a:t>620 ions in </a:t>
            </a:r>
            <a:r>
              <a:rPr lang="hr-HR" sz="1350" dirty="0">
                <a:latin typeface="Arial"/>
                <a:cs typeface="Arial"/>
              </a:rPr>
              <a:t>1 </a:t>
            </a:r>
            <a:r>
              <a:rPr lang="en-GB" sz="1350" dirty="0">
                <a:latin typeface="Arial"/>
                <a:cs typeface="Arial"/>
                <a:sym typeface="Symbol" charset="0"/>
              </a:rPr>
              <a:t></a:t>
            </a:r>
            <a:r>
              <a:rPr lang="hr-HR" sz="1350" dirty="0">
                <a:latin typeface="Arial"/>
                <a:cs typeface="Arial"/>
              </a:rPr>
              <a:t>s</a:t>
            </a:r>
          </a:p>
        </p:txBody>
      </p:sp>
      <p:sp>
        <p:nvSpPr>
          <p:cNvPr id="16" name="Text Box 37"/>
          <p:cNvSpPr txBox="1">
            <a:spLocks noChangeArrowheads="1"/>
          </p:cNvSpPr>
          <p:nvPr/>
        </p:nvSpPr>
        <p:spPr bwMode="auto">
          <a:xfrm>
            <a:off x="3241902" y="5725808"/>
            <a:ext cx="1809291" cy="50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ta-IN" sz="1350" dirty="0">
                <a:latin typeface="Arial"/>
                <a:cs typeface="Arial"/>
              </a:rPr>
              <a:t>0.</a:t>
            </a:r>
            <a:r>
              <a:rPr lang="hr-HR" sz="1350" dirty="0">
                <a:latin typeface="Arial"/>
                <a:cs typeface="Arial"/>
              </a:rPr>
              <a:t>1 </a:t>
            </a:r>
            <a:r>
              <a:rPr lang="ta-IN" sz="1350" dirty="0">
                <a:latin typeface="Arial"/>
                <a:cs typeface="Arial"/>
              </a:rPr>
              <a:t>f</a:t>
            </a:r>
            <a:r>
              <a:rPr lang="hr-HR" sz="1350" dirty="0">
                <a:latin typeface="Arial"/>
                <a:cs typeface="Arial"/>
              </a:rPr>
              <a:t>A </a:t>
            </a:r>
            <a:r>
              <a:rPr lang="ta-IN" sz="1350" dirty="0">
                <a:latin typeface="Arial"/>
                <a:cs typeface="Arial"/>
              </a:rPr>
              <a:t>current </a:t>
            </a:r>
            <a:r>
              <a:rPr lang="hr-HR" sz="1350" dirty="0">
                <a:latin typeface="Arial"/>
                <a:cs typeface="Arial"/>
              </a:rPr>
              <a:t> – </a:t>
            </a:r>
            <a:endParaRPr lang="ta-IN" sz="1350" dirty="0">
              <a:latin typeface="Arial"/>
              <a:cs typeface="Arial"/>
            </a:endParaRPr>
          </a:p>
          <a:p>
            <a:r>
              <a:rPr lang="ta-IN" sz="1350" dirty="0">
                <a:latin typeface="Arial"/>
                <a:cs typeface="Arial"/>
              </a:rPr>
              <a:t>62</a:t>
            </a:r>
            <a:r>
              <a:rPr lang="hr-HR" sz="1350" dirty="0">
                <a:latin typeface="Arial"/>
                <a:cs typeface="Arial"/>
              </a:rPr>
              <a:t>0 ion</a:t>
            </a:r>
            <a:r>
              <a:rPr lang="ta-IN" sz="1350" dirty="0">
                <a:latin typeface="Arial"/>
                <a:cs typeface="Arial"/>
              </a:rPr>
              <a:t>s/second</a:t>
            </a:r>
            <a:endParaRPr lang="hr-HR" sz="1350" dirty="0">
              <a:latin typeface="Arial"/>
              <a:cs typeface="Arial"/>
            </a:endParaRPr>
          </a:p>
        </p:txBody>
      </p:sp>
      <p:pic>
        <p:nvPicPr>
          <p:cNvPr id="17" name="Picture 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1694" y="4958958"/>
            <a:ext cx="1539928" cy="1450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1033" y="5703759"/>
            <a:ext cx="1422099" cy="705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923365" y="5873088"/>
            <a:ext cx="728135" cy="235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98" tIns="34299" rIns="68598" bIns="34299" numCol="1" anchor="t" anchorCtr="0" compatLnSpc="1">
            <a:prstTxWarp prst="textNoShape">
              <a:avLst/>
            </a:prstTxWarp>
          </a:bodyPr>
          <a:lstStyle/>
          <a:p>
            <a:pPr defTabSz="685983" fontAlgn="base">
              <a:spcBef>
                <a:spcPct val="0"/>
              </a:spcBef>
              <a:spcAft>
                <a:spcPts val="750"/>
              </a:spcAft>
            </a:pPr>
            <a:r>
              <a:rPr lang="hr-HR" sz="750" dirty="0">
                <a:latin typeface="Calibri" pitchFamily="34" charset="0"/>
                <a:cs typeface="Arial" pitchFamily="34" charset="0"/>
              </a:rPr>
              <a:t>250 nm</a:t>
            </a:r>
            <a:endParaRPr lang="sr-Latn-CS" sz="75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7147677" y="6085856"/>
            <a:ext cx="209146" cy="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0800000" flipV="1">
            <a:off x="7415639" y="6086266"/>
            <a:ext cx="267962" cy="11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1377828" y="2214503"/>
            <a:ext cx="1371957" cy="5144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75128" tIns="37565" rIns="75128" bIns="37565">
            <a:spAutoFit/>
          </a:bodyPr>
          <a:lstStyle>
            <a:lvl1pPr marL="95250" indent="-9525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GB" sz="1650" dirty="0">
                <a:solidFill>
                  <a:srgbClr val="000066"/>
                </a:solidFill>
                <a:sym typeface="Wingdings" charset="0"/>
              </a:rPr>
              <a:t> </a:t>
            </a:r>
            <a:r>
              <a:rPr lang="en-GB" sz="1650" b="1" dirty="0">
                <a:solidFill>
                  <a:srgbClr val="000066"/>
                </a:solidFill>
              </a:rPr>
              <a:t>IONS</a:t>
            </a:r>
          </a:p>
          <a:p>
            <a:pPr eaLnBrk="0" hangingPunct="0"/>
            <a:r>
              <a:rPr lang="en-GB" sz="1200" dirty="0">
                <a:solidFill>
                  <a:srgbClr val="000066"/>
                </a:solidFill>
              </a:rPr>
              <a:t>- p, </a:t>
            </a:r>
            <a:r>
              <a:rPr lang="en-GB" sz="1200" dirty="0">
                <a:solidFill>
                  <a:srgbClr val="000066"/>
                </a:solidFill>
                <a:sym typeface="Symbol" charset="0"/>
              </a:rPr>
              <a:t>, Li, C, O,..</a:t>
            </a:r>
            <a:endParaRPr lang="en-GB" sz="1650" dirty="0">
              <a:solidFill>
                <a:srgbClr val="000066"/>
              </a:solidFill>
              <a:sym typeface="Symbol" charset="0"/>
            </a:endParaRPr>
          </a:p>
        </p:txBody>
      </p:sp>
      <p:sp>
        <p:nvSpPr>
          <p:cNvPr id="23" name="Text Box 12"/>
          <p:cNvSpPr txBox="1">
            <a:spLocks noChangeArrowheads="1"/>
          </p:cNvSpPr>
          <p:nvPr/>
        </p:nvSpPr>
        <p:spPr bwMode="auto">
          <a:xfrm>
            <a:off x="2782350" y="2214503"/>
            <a:ext cx="1225473" cy="51444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lIns="75128" tIns="37565" rIns="75128" bIns="37565">
            <a:spAutoFit/>
          </a:bodyPr>
          <a:lstStyle>
            <a:lvl1pPr marL="95250" indent="-95250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50006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01713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50177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03425" defTabSz="1001713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4606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178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3750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32225" defTabSz="1001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0" hangingPunct="0"/>
            <a:r>
              <a:rPr lang="en-GB" sz="1650" b="1" dirty="0">
                <a:solidFill>
                  <a:srgbClr val="000066"/>
                </a:solidFill>
                <a:sym typeface="Wingdings" charset="0"/>
              </a:rPr>
              <a:t> RANGE</a:t>
            </a:r>
            <a:r>
              <a:rPr lang="en-GB" sz="1650" b="1" dirty="0">
                <a:solidFill>
                  <a:srgbClr val="000066"/>
                </a:solidFill>
              </a:rPr>
              <a:t> </a:t>
            </a:r>
          </a:p>
          <a:p>
            <a:pPr eaLnBrk="0" hangingPunct="0"/>
            <a:r>
              <a:rPr lang="en-GB" sz="1200" dirty="0">
                <a:solidFill>
                  <a:srgbClr val="000066"/>
                </a:solidFill>
              </a:rPr>
              <a:t>- 1 to 1000 </a:t>
            </a:r>
            <a:r>
              <a:rPr lang="en-GB" sz="1200" dirty="0">
                <a:solidFill>
                  <a:srgbClr val="000066"/>
                </a:solidFill>
                <a:sym typeface="Symbol" charset="0"/>
              </a:rPr>
              <a:t>m</a:t>
            </a:r>
            <a:endParaRPr lang="en-GB" sz="1650" dirty="0">
              <a:solidFill>
                <a:srgbClr val="000066"/>
              </a:solidFill>
            </a:endParaRPr>
          </a:p>
        </p:txBody>
      </p:sp>
      <p:pic>
        <p:nvPicPr>
          <p:cNvPr id="24" name="Picture 2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65013" y="2754703"/>
            <a:ext cx="2971103" cy="2160803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Text Box 11"/>
          <p:cNvSpPr txBox="1"/>
          <p:nvPr/>
        </p:nvSpPr>
        <p:spPr>
          <a:xfrm>
            <a:off x="7071462" y="3619024"/>
            <a:ext cx="410634" cy="25724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/>
            </a:ex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68598" tIns="34299" rIns="68598" bIns="3429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dirty="0">
                <a:latin typeface="Times New Roman"/>
                <a:ea typeface="Times New Roman"/>
              </a:rPr>
              <a:t>signal</a:t>
            </a:r>
          </a:p>
        </p:txBody>
      </p:sp>
      <p:sp>
        <p:nvSpPr>
          <p:cNvPr id="26" name="Text Box 16"/>
          <p:cNvSpPr txBox="1"/>
          <p:nvPr/>
        </p:nvSpPr>
        <p:spPr>
          <a:xfrm>
            <a:off x="4687995" y="4118063"/>
            <a:ext cx="559740" cy="25724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/>
            </a:ex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68598" tIns="34299" rIns="68598" bIns="3429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latin typeface="Times New Roman"/>
                <a:ea typeface="Times New Roman"/>
              </a:rPr>
              <a:t>ion beam</a:t>
            </a:r>
          </a:p>
        </p:txBody>
      </p:sp>
      <p:graphicFrame>
        <p:nvGraphicFramePr>
          <p:cNvPr id="2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01481076"/>
              </p:ext>
            </p:extLst>
          </p:nvPr>
        </p:nvGraphicFramePr>
        <p:xfrm>
          <a:off x="4889133" y="4969526"/>
          <a:ext cx="1524058" cy="1238976"/>
        </p:xfrm>
        <a:graphic>
          <a:graphicData uri="http://schemas.openxmlformats.org/presentationml/2006/ole">
            <p:oleObj spid="_x0000_s4150" name="VISIO" r:id="rId7" imgW="3517900" imgH="2857500" progId="">
              <p:embed/>
            </p:oleObj>
          </a:graphicData>
        </a:graphic>
      </p:graphicFrame>
      <p:sp>
        <p:nvSpPr>
          <p:cNvPr id="28" name="Text Box 16"/>
          <p:cNvSpPr txBox="1"/>
          <p:nvPr/>
        </p:nvSpPr>
        <p:spPr>
          <a:xfrm>
            <a:off x="5949995" y="5293647"/>
            <a:ext cx="559740" cy="257242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/>
            </a:ext>
            <a:ext uri="{C572A759-6A51-4108-AA02-DFA0A04FC94B}">
              <ma14:wrappingTextBoxFlag xmlns:ma14="http://schemas.microsoft.com/office/mac/drawingml/2011/main" xmlns=""/>
            </a:ext>
          </a:extLst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none" lIns="68598" tIns="34299" rIns="68598" bIns="34299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ta-IN" sz="900" dirty="0">
                <a:latin typeface="Times New Roman"/>
                <a:ea typeface="Times New Roman"/>
              </a:rPr>
              <a:t>+V</a:t>
            </a:r>
            <a:endParaRPr lang="en-US" sz="900" dirty="0">
              <a:latin typeface="Times New Roman"/>
              <a:ea typeface="Times New Roman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5645414" y="5725807"/>
            <a:ext cx="0" cy="21608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718489" y="5587566"/>
            <a:ext cx="0" cy="21608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5354639" y="5848139"/>
            <a:ext cx="0" cy="16206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5445243" y="5716280"/>
            <a:ext cx="0" cy="162060"/>
          </a:xfrm>
          <a:prstGeom prst="straightConnector1">
            <a:avLst/>
          </a:prstGeom>
          <a:ln w="9525">
            <a:solidFill>
              <a:schemeClr val="tx1"/>
            </a:solidFill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9627597"/>
              </p:ext>
            </p:extLst>
          </p:nvPr>
        </p:nvGraphicFramePr>
        <p:xfrm>
          <a:off x="2674310" y="2754703"/>
          <a:ext cx="2002136" cy="1836682"/>
        </p:xfrm>
        <a:graphic>
          <a:graphicData uri="http://schemas.openxmlformats.org/presentationml/2006/ole">
            <p:oleObj spid="_x0000_s4151" name="Visio" r:id="rId8" imgW="4162273" imgH="4245043" progId="">
              <p:embed/>
            </p:oleObj>
          </a:graphicData>
        </a:graphic>
      </p:graphicFrame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pPr algn="ctr"/>
            <a:r>
              <a:rPr lang="hr-HR" dirty="0" smtClean="0"/>
              <a:t>Additional slide - IBIC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15336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/>
      <p:bldP spid="22" grpId="0" animBg="1"/>
      <p:bldP spid="23" grpId="0" animBg="1"/>
      <p:bldP spid="25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4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415" y="1900824"/>
            <a:ext cx="2701003" cy="251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Arrow Connector 21"/>
          <p:cNvCxnSpPr/>
          <p:nvPr/>
        </p:nvCxnSpPr>
        <p:spPr>
          <a:xfrm>
            <a:off x="1128241" y="2758402"/>
            <a:ext cx="0" cy="30629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1116107"/>
            <a:ext cx="9144000" cy="6369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hr-HR" sz="2701" dirty="0">
                <a:solidFill>
                  <a:prstClr val="black"/>
                </a:solidFill>
                <a:latin typeface="Lucida Sans" pitchFamily="34" charset="0"/>
              </a:rPr>
              <a:t>IBIC </a:t>
            </a:r>
            <a:r>
              <a:rPr lang="hr-HR" sz="2701" dirty="0" smtClean="0">
                <a:solidFill>
                  <a:prstClr val="black"/>
                </a:solidFill>
                <a:latin typeface="Lucida Sans" pitchFamily="34" charset="0"/>
              </a:rPr>
              <a:t>imaging - configurations</a:t>
            </a:r>
            <a:endParaRPr lang="hr-HR" sz="2701" dirty="0">
              <a:solidFill>
                <a:prstClr val="black"/>
              </a:solidFill>
              <a:latin typeface="Lucida Sans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21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15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424" y="4537291"/>
            <a:ext cx="2646983" cy="2140211"/>
          </a:xfrm>
          <a:prstGeom prst="rect">
            <a:avLst/>
          </a:prstGeom>
          <a:noFill/>
          <a:ln w="9525" algn="ctr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99008" y="1662545"/>
            <a:ext cx="2945983" cy="2831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map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4656"/>
          <a:stretch>
            <a:fillRect/>
          </a:stretch>
        </p:blipFill>
        <p:spPr bwMode="auto">
          <a:xfrm>
            <a:off x="6002711" y="2182259"/>
            <a:ext cx="3118499" cy="171509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3583" y="4814362"/>
            <a:ext cx="941975" cy="163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14109" y="4821421"/>
            <a:ext cx="972362" cy="1620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3423583" y="4544566"/>
            <a:ext cx="9419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350" dirty="0">
                <a:solidFill>
                  <a:prstClr val="black"/>
                </a:solidFill>
                <a:latin typeface="Calibri" pitchFamily="34" charset="0"/>
              </a:rPr>
              <a:t>2 </a:t>
            </a:r>
            <a:r>
              <a:rPr lang="hr-HR" sz="1350" dirty="0" err="1">
                <a:solidFill>
                  <a:prstClr val="black"/>
                </a:solidFill>
                <a:latin typeface="Calibri" pitchFamily="34" charset="0"/>
              </a:rPr>
              <a:t>MeV</a:t>
            </a:r>
            <a:r>
              <a:rPr lang="hr-HR" sz="1350" dirty="0">
                <a:solidFill>
                  <a:prstClr val="black"/>
                </a:solidFill>
                <a:latin typeface="Calibri" pitchFamily="34" charset="0"/>
              </a:rPr>
              <a:t> p</a:t>
            </a:r>
            <a:r>
              <a:rPr lang="hr-HR" sz="1350" baseline="30000" dirty="0">
                <a:solidFill>
                  <a:prstClr val="black"/>
                </a:solidFill>
                <a:latin typeface="Calibri" pitchFamily="34" charset="0"/>
              </a:rPr>
              <a:t>+</a:t>
            </a:r>
            <a:endParaRPr lang="hr-HR" sz="135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9278" y="4537291"/>
            <a:ext cx="9419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1350" dirty="0">
                <a:solidFill>
                  <a:prstClr val="black"/>
                </a:solidFill>
                <a:latin typeface="Calibri" pitchFamily="34" charset="0"/>
              </a:rPr>
              <a:t>2 </a:t>
            </a:r>
            <a:r>
              <a:rPr lang="hr-HR" sz="1350" dirty="0" err="1">
                <a:solidFill>
                  <a:prstClr val="black"/>
                </a:solidFill>
                <a:latin typeface="Calibri" pitchFamily="34" charset="0"/>
              </a:rPr>
              <a:t>MeV</a:t>
            </a:r>
            <a:r>
              <a:rPr lang="hr-HR" sz="1350" dirty="0">
                <a:solidFill>
                  <a:prstClr val="black"/>
                </a:solidFill>
                <a:latin typeface="Calibri" pitchFamily="34" charset="0"/>
              </a:rPr>
              <a:t> He</a:t>
            </a:r>
            <a:r>
              <a:rPr lang="hr-HR" sz="1350" baseline="30000" dirty="0">
                <a:solidFill>
                  <a:prstClr val="black"/>
                </a:solidFill>
                <a:latin typeface="Calibri" pitchFamily="34" charset="0"/>
              </a:rPr>
              <a:t>+</a:t>
            </a:r>
            <a:endParaRPr lang="hr-HR" sz="135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pPr algn="ctr"/>
            <a:r>
              <a:rPr lang="hr-HR" dirty="0" smtClean="0"/>
              <a:t>Aditional slide - IBIC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7028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417 -0.00555 L 0.07882 -0.00555 L 0.07084 0.0007 L -0.00173 0.0007 L -0.0085 0.00833 L 0.06042 0.00833 L 0.05122 0.01597 L -0.01319 0.01597 L -0.01892 0.02522 L 0.04323 0.02522 L 0.0316 0.03424 L -0.02691 0.03424 " pathEditMode="relative" rAng="0" ptsTypes="AAAAAAAAAAAA">
                                      <p:cBhvr>
                                        <p:cTn id="14" dur="4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0" y="2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02789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r-HR" sz="2400" b="1" dirty="0" smtClean="0">
                <a:solidFill>
                  <a:prstClr val="black"/>
                </a:solidFill>
                <a:latin typeface="+mj-lt"/>
              </a:rPr>
              <a:t>   Radiation </a:t>
            </a:r>
            <a:r>
              <a:rPr lang="hr-HR" sz="2400" b="1" dirty="0">
                <a:solidFill>
                  <a:prstClr val="black"/>
                </a:solidFill>
                <a:latin typeface="+mj-lt"/>
              </a:rPr>
              <a:t>hardness </a:t>
            </a:r>
            <a:r>
              <a:rPr lang="hr-HR" sz="2400" b="1" dirty="0" smtClean="0">
                <a:solidFill>
                  <a:prstClr val="black"/>
                </a:solidFill>
                <a:latin typeface="+mj-lt"/>
              </a:rPr>
              <a:t>tests                                    Defects mapping</a:t>
            </a:r>
            <a:endParaRPr lang="hr-HR" sz="2400" b="1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0106" y="1578358"/>
            <a:ext cx="42177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r-HR" sz="1600" b="1" dirty="0">
                <a:solidFill>
                  <a:prstClr val="black"/>
                </a:solidFill>
                <a:latin typeface="Lucida Sans" pitchFamily="34" charset="0"/>
              </a:rPr>
              <a:t> selective damage introduction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5761" y="4064143"/>
            <a:ext cx="30632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hr-HR" sz="1600" b="1" dirty="0">
                <a:solidFill>
                  <a:prstClr val="black"/>
                </a:solidFill>
              </a:rPr>
              <a:t> on-line  monitoring of CCE </a:t>
            </a:r>
            <a:endParaRPr lang="hr-HR" sz="1600" b="1" dirty="0" smtClean="0">
              <a:solidFill>
                <a:prstClr val="black"/>
              </a:solidFill>
            </a:endParaRPr>
          </a:p>
          <a:p>
            <a:r>
              <a:rPr lang="hr-HR" sz="1600" b="1" dirty="0" smtClean="0">
                <a:solidFill>
                  <a:prstClr val="black"/>
                </a:solidFill>
              </a:rPr>
              <a:t>     degradation and </a:t>
            </a:r>
            <a:r>
              <a:rPr lang="hr-HR" sz="1600" b="1" dirty="0">
                <a:solidFill>
                  <a:prstClr val="black"/>
                </a:solidFill>
              </a:rPr>
              <a:t>total fluence</a:t>
            </a:r>
          </a:p>
        </p:txBody>
      </p:sp>
      <p:pic>
        <p:nvPicPr>
          <p:cNvPr id="9" name="Picture 3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059" y="4725970"/>
            <a:ext cx="2946722" cy="2132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304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139" y="1979955"/>
            <a:ext cx="2911048" cy="2113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befor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07623" y="3186737"/>
            <a:ext cx="4370119" cy="306768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TextBox 12"/>
          <p:cNvSpPr txBox="1"/>
          <p:nvPr/>
        </p:nvSpPr>
        <p:spPr>
          <a:xfrm>
            <a:off x="5029200" y="2062073"/>
            <a:ext cx="3771900" cy="959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  <a:buFont typeface="Wingdings" pitchFamily="2" charset="2"/>
              <a:buChar char="Ø"/>
            </a:pPr>
            <a:r>
              <a:rPr lang="hr-HR" sz="1200" dirty="0">
                <a:solidFill>
                  <a:prstClr val="white"/>
                </a:solidFill>
                <a:latin typeface="Lucida Sans" pitchFamily="34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Lucida Sans" pitchFamily="34" charset="0"/>
              </a:rPr>
              <a:t>Lateral damage creation</a:t>
            </a:r>
            <a:endParaRPr lang="hr-HR" sz="1600" b="1" dirty="0">
              <a:solidFill>
                <a:prstClr val="black"/>
              </a:solidFill>
              <a:latin typeface="Lucida Sans" pitchFamily="34" charset="0"/>
            </a:endParaRPr>
          </a:p>
          <a:p>
            <a:pPr>
              <a:spcAft>
                <a:spcPts val="450"/>
              </a:spcAft>
              <a:buFont typeface="Wingdings" pitchFamily="2" charset="2"/>
              <a:buChar char="Ø"/>
            </a:pPr>
            <a:r>
              <a:rPr lang="hr-HR" sz="1600" b="1" dirty="0">
                <a:solidFill>
                  <a:prstClr val="black"/>
                </a:solidFill>
                <a:latin typeface="Lucida Sans" pitchFamily="34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Lucida Sans" pitchFamily="34" charset="0"/>
              </a:rPr>
              <a:t>frontal </a:t>
            </a:r>
            <a:r>
              <a:rPr lang="hr-HR" sz="1600" b="1" dirty="0">
                <a:solidFill>
                  <a:prstClr val="black"/>
                </a:solidFill>
                <a:latin typeface="Lucida Sans" pitchFamily="34" charset="0"/>
              </a:rPr>
              <a:t>IBIC</a:t>
            </a:r>
            <a:r>
              <a:rPr lang="en-US" sz="1600" b="1" dirty="0">
                <a:solidFill>
                  <a:prstClr val="black"/>
                </a:solidFill>
                <a:latin typeface="Lucida Sans" pitchFamily="34" charset="0"/>
              </a:rPr>
              <a:t> defect mapping</a:t>
            </a:r>
            <a:endParaRPr lang="hr-HR" sz="1600" b="1" dirty="0">
              <a:solidFill>
                <a:prstClr val="black"/>
              </a:solidFill>
              <a:latin typeface="Lucida Sans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hr-HR" sz="1600" b="1" dirty="0">
                <a:solidFill>
                  <a:prstClr val="black"/>
                </a:solidFill>
                <a:latin typeface="Lucida Sans" pitchFamily="34" charset="0"/>
                <a:sym typeface="Wingdings" pitchFamily="2" charset="2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Lucida Sans" pitchFamily="34" charset="0"/>
                <a:sym typeface="Wingdings" pitchFamily="2" charset="2"/>
              </a:rPr>
              <a:t>Bragg peak clearly visible</a:t>
            </a:r>
            <a:endParaRPr lang="hr-HR" sz="1600" b="1" dirty="0">
              <a:solidFill>
                <a:prstClr val="black"/>
              </a:solidFill>
              <a:latin typeface="Lucida Sans" pitchFamily="34" charset="0"/>
            </a:endParaRP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pPr algn="ctr"/>
            <a:r>
              <a:rPr lang="hr-HR" dirty="0" smtClean="0">
                <a:effectLst/>
              </a:rPr>
              <a:t>Additional slide 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59927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dirty="0" smtClean="0">
                <a:effectLst/>
              </a:rPr>
              <a:t>1. Introduction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259" y="1322217"/>
            <a:ext cx="8241475" cy="516171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sz="2400" dirty="0"/>
              <a:t>At the RBI Accelerator Facility </a:t>
            </a:r>
            <a:r>
              <a:rPr lang="en-US" sz="2400" dirty="0" smtClean="0"/>
              <a:t>users</a:t>
            </a:r>
            <a:r>
              <a:rPr lang="hr-HR" sz="2400" dirty="0" smtClean="0"/>
              <a:t> can</a:t>
            </a:r>
            <a:r>
              <a:rPr lang="en-US" sz="2400" dirty="0" smtClean="0"/>
              <a:t> study</a:t>
            </a:r>
            <a:r>
              <a:rPr lang="en-US" sz="2400" dirty="0"/>
              <a:t>:</a:t>
            </a:r>
            <a:r>
              <a:rPr lang="en-US" sz="2400" dirty="0" smtClean="0"/>
              <a:t> </a:t>
            </a:r>
            <a:endParaRPr lang="hr-HR" sz="2400" dirty="0" smtClean="0"/>
          </a:p>
          <a:p>
            <a:pPr marL="0" indent="0">
              <a:buNone/>
            </a:pPr>
            <a:endParaRPr lang="hr-HR" sz="2400" dirty="0"/>
          </a:p>
          <a:p>
            <a:pPr marL="0" indent="0" fontAlgn="base">
              <a:buNone/>
            </a:pPr>
            <a:r>
              <a:rPr lang="en-US" sz="2400" dirty="0"/>
              <a:t>• in vacuum and in-air </a:t>
            </a:r>
            <a:r>
              <a:rPr lang="en-US" sz="2400" dirty="0" smtClean="0"/>
              <a:t>imaging </a:t>
            </a:r>
            <a:r>
              <a:rPr lang="en-US" sz="2400" dirty="0"/>
              <a:t>of charge collection properties </a:t>
            </a:r>
            <a:r>
              <a:rPr lang="hr-HR" sz="2400" dirty="0" smtClean="0"/>
              <a:t>by </a:t>
            </a:r>
            <a:r>
              <a:rPr lang="en-US" sz="2400" dirty="0" smtClean="0"/>
              <a:t>I</a:t>
            </a:r>
            <a:r>
              <a:rPr lang="hr-HR" sz="2400" dirty="0" smtClean="0"/>
              <a:t>on </a:t>
            </a:r>
            <a:r>
              <a:rPr lang="en-US" sz="2400" dirty="0" smtClean="0"/>
              <a:t>B</a:t>
            </a:r>
            <a:r>
              <a:rPr lang="hr-HR" sz="2400" dirty="0" smtClean="0"/>
              <a:t>eam </a:t>
            </a:r>
            <a:r>
              <a:rPr lang="en-US" sz="2400" dirty="0" smtClean="0"/>
              <a:t>I</a:t>
            </a:r>
            <a:r>
              <a:rPr lang="hr-HR" sz="2400" dirty="0" smtClean="0"/>
              <a:t>nduced </a:t>
            </a:r>
            <a:r>
              <a:rPr lang="en-US" sz="2400" dirty="0" smtClean="0"/>
              <a:t>C</a:t>
            </a:r>
            <a:r>
              <a:rPr lang="hr-HR" sz="2400" dirty="0" smtClean="0"/>
              <a:t>urrent</a:t>
            </a:r>
            <a:r>
              <a:rPr lang="en-US" sz="2400" dirty="0" smtClean="0"/>
              <a:t> </a:t>
            </a:r>
            <a:r>
              <a:rPr lang="hr-HR" sz="2400" dirty="0" smtClean="0"/>
              <a:t>(IBIC) technique </a:t>
            </a:r>
            <a:r>
              <a:rPr lang="en-US" sz="2400" dirty="0" smtClean="0"/>
              <a:t>using </a:t>
            </a:r>
            <a:r>
              <a:rPr lang="en-US" sz="2400" dirty="0"/>
              <a:t>protons of up to 10 MeV with 1 </a:t>
            </a:r>
            <a:r>
              <a:rPr lang="en-US" sz="2400" dirty="0" err="1"/>
              <a:t>μm</a:t>
            </a:r>
            <a:r>
              <a:rPr lang="en-US" sz="2400" dirty="0"/>
              <a:t> resolution and heavier ions on demand; </a:t>
            </a:r>
            <a:r>
              <a:rPr lang="hr-HR" sz="2400" dirty="0" smtClean="0"/>
              <a:t>as well as </a:t>
            </a:r>
            <a:r>
              <a:rPr lang="en-US" sz="2400" dirty="0" smtClean="0"/>
              <a:t>time </a:t>
            </a:r>
            <a:r>
              <a:rPr lang="en-US" sz="2400" dirty="0"/>
              <a:t>resolved IBIC </a:t>
            </a:r>
            <a:r>
              <a:rPr lang="en-US" sz="2400" dirty="0" smtClean="0"/>
              <a:t>(T</a:t>
            </a:r>
            <a:r>
              <a:rPr lang="hr-HR" sz="2400" dirty="0" smtClean="0"/>
              <a:t>R-</a:t>
            </a:r>
            <a:r>
              <a:rPr lang="en-US" sz="2400" dirty="0" smtClean="0"/>
              <a:t>IBIC</a:t>
            </a:r>
            <a:r>
              <a:rPr lang="en-US" sz="2400" dirty="0"/>
              <a:t>);</a:t>
            </a:r>
          </a:p>
          <a:p>
            <a:pPr marL="0" indent="0" fontAlgn="base">
              <a:buNone/>
            </a:pPr>
            <a:r>
              <a:rPr lang="en-US" sz="2400" dirty="0"/>
              <a:t>• real-time controlled damaging of small detector </a:t>
            </a:r>
            <a:r>
              <a:rPr lang="hr-HR" sz="2400" dirty="0" smtClean="0"/>
              <a:t>(material) </a:t>
            </a:r>
            <a:r>
              <a:rPr lang="en-US" sz="2400" dirty="0" smtClean="0"/>
              <a:t>areas </a:t>
            </a:r>
            <a:r>
              <a:rPr lang="en-US" sz="2400" dirty="0"/>
              <a:t>using protons or heavier ions. </a:t>
            </a:r>
            <a:r>
              <a:rPr lang="hr-HR" sz="2400" dirty="0" smtClean="0"/>
              <a:t> Such areas can then be studied by various techniques, including IBIC.</a:t>
            </a:r>
          </a:p>
          <a:p>
            <a:pPr marL="0" indent="0" fontAlgn="base">
              <a:buNone/>
            </a:pPr>
            <a:endParaRPr lang="hr-HR" sz="2400" dirty="0"/>
          </a:p>
          <a:p>
            <a:pPr marL="0" indent="0" fontAlgn="base">
              <a:buNone/>
            </a:pPr>
            <a:r>
              <a:rPr lang="en-US" sz="2400" dirty="0" smtClean="0"/>
              <a:t>For </a:t>
            </a:r>
            <a:r>
              <a:rPr lang="en-US" sz="2400" dirty="0"/>
              <a:t>such studies </a:t>
            </a:r>
            <a:r>
              <a:rPr lang="en-US" sz="2400" dirty="0" smtClean="0"/>
              <a:t>users</a:t>
            </a:r>
            <a:r>
              <a:rPr lang="hr-HR" sz="2400" dirty="0" smtClean="0"/>
              <a:t> </a:t>
            </a:r>
            <a:r>
              <a:rPr lang="en-US" sz="2400" dirty="0" smtClean="0"/>
              <a:t>have </a:t>
            </a:r>
            <a:r>
              <a:rPr lang="en-US" sz="2400" dirty="0"/>
              <a:t>on disposal </a:t>
            </a:r>
            <a:r>
              <a:rPr lang="hr-HR" sz="2400" dirty="0" smtClean="0"/>
              <a:t>the RBI </a:t>
            </a:r>
            <a:r>
              <a:rPr lang="en-US" sz="2400" dirty="0" smtClean="0"/>
              <a:t>ion </a:t>
            </a:r>
            <a:r>
              <a:rPr lang="en-US" sz="2400" dirty="0"/>
              <a:t>microprobe and other end stations depending on the actual objectives of the proposed work.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3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44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4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401640" y="2540182"/>
            <a:ext cx="4144454" cy="3816168"/>
          </a:xfrm>
          <a:prstGeom prst="rect">
            <a:avLst/>
          </a:prstGeom>
        </p:spPr>
      </p:pic>
      <p:pic>
        <p:nvPicPr>
          <p:cNvPr id="20" name="Picture 19" descr="C:\Photo\IRB\equip\2006\TDT-Zagre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28275" y="3080382"/>
            <a:ext cx="3429893" cy="2173789"/>
          </a:xfrm>
          <a:prstGeom prst="rect">
            <a:avLst/>
          </a:prstGeom>
          <a:noFill/>
          <a:ln w="28575" cmpd="sng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</p:spPr>
      </p:pic>
      <p:sp>
        <p:nvSpPr>
          <p:cNvPr id="21" name="Rectangular Callout 20"/>
          <p:cNvSpPr/>
          <p:nvPr/>
        </p:nvSpPr>
        <p:spPr>
          <a:xfrm>
            <a:off x="728274" y="2282294"/>
            <a:ext cx="3429894" cy="515776"/>
          </a:xfrm>
          <a:prstGeom prst="wedgeRectCallout">
            <a:avLst>
              <a:gd name="adj1" fmla="val -22350"/>
              <a:gd name="adj2" fmla="val 83533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856587">
              <a:defRPr/>
            </a:pPr>
            <a:r>
              <a:rPr lang="hr-HR" sz="1600" dirty="0"/>
              <a:t>1.0 MV HVE Tandetron accelerator</a:t>
            </a:r>
          </a:p>
        </p:txBody>
      </p:sp>
      <p:sp>
        <p:nvSpPr>
          <p:cNvPr id="22" name="Rectangular Callout 21"/>
          <p:cNvSpPr/>
          <p:nvPr/>
        </p:nvSpPr>
        <p:spPr>
          <a:xfrm>
            <a:off x="4401640" y="1967669"/>
            <a:ext cx="4029841" cy="438913"/>
          </a:xfrm>
          <a:prstGeom prst="wedgeRectCallout">
            <a:avLst>
              <a:gd name="adj1" fmla="val -22168"/>
              <a:gd name="adj2" fmla="val 865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856587">
              <a:defRPr/>
            </a:pPr>
            <a:r>
              <a:rPr lang="hr-HR" sz="1600" dirty="0"/>
              <a:t>6.0 MV EN Tandem Van de Graaff accelerator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1321255"/>
            <a:ext cx="9227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dirty="0" smtClean="0">
                <a:latin typeface="+mj-lt"/>
                <a:cs typeface="Arial"/>
              </a:rPr>
              <a:t>RBI Tandem </a:t>
            </a:r>
            <a:r>
              <a:rPr lang="ta-IN" sz="2400" b="1" dirty="0" smtClean="0">
                <a:latin typeface="+mj-lt"/>
                <a:cs typeface="Arial"/>
              </a:rPr>
              <a:t>Accelerator </a:t>
            </a:r>
            <a:r>
              <a:rPr lang="ta-IN" sz="2400" b="1" dirty="0">
                <a:latin typeface="+mj-lt"/>
                <a:cs typeface="Arial"/>
              </a:rPr>
              <a:t>facility</a:t>
            </a:r>
            <a:endParaRPr lang="en-GB" sz="2400" b="1" dirty="0">
              <a:latin typeface="+mj-lt"/>
              <a:cs typeface="Arial"/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pPr algn="ctr"/>
            <a:r>
              <a:rPr lang="hr-HR" dirty="0"/>
              <a:t>2</a:t>
            </a:r>
            <a:r>
              <a:rPr lang="hr-HR" dirty="0" smtClean="0">
                <a:effectLst/>
              </a:rPr>
              <a:t>. Facility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0807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6717" y="1132000"/>
            <a:ext cx="7662428" cy="5725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pPr algn="ctr"/>
            <a:r>
              <a:rPr lang="hr-HR" dirty="0"/>
              <a:t>2</a:t>
            </a:r>
            <a:r>
              <a:rPr lang="hr-HR" dirty="0" smtClean="0">
                <a:effectLst/>
              </a:rPr>
              <a:t>. Facility</a:t>
            </a:r>
            <a:endParaRPr lang="en-US" dirty="0">
              <a:effectLst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144710" y="6074796"/>
            <a:ext cx="652007" cy="27829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7" name="Right Arrow 6"/>
          <p:cNvSpPr/>
          <p:nvPr/>
        </p:nvSpPr>
        <p:spPr>
          <a:xfrm rot="10800000">
            <a:off x="8491993" y="4613081"/>
            <a:ext cx="652007" cy="27829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sp>
        <p:nvSpPr>
          <p:cNvPr id="8" name="TextBox 7"/>
          <p:cNvSpPr txBox="1"/>
          <p:nvPr/>
        </p:nvSpPr>
        <p:spPr>
          <a:xfrm>
            <a:off x="8458200" y="4206240"/>
            <a:ext cx="723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b="1" dirty="0" smtClean="0"/>
              <a:t>9 TA</a:t>
            </a:r>
            <a:endParaRPr lang="hr-HR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" y="5715000"/>
            <a:ext cx="723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b="1" dirty="0" smtClean="0"/>
              <a:t>3</a:t>
            </a:r>
            <a:r>
              <a:rPr lang="hr-HR" sz="2400" b="1" dirty="0" smtClean="0"/>
              <a:t> TA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xmlns="" val="333239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 idx="4294967295"/>
          </p:nvPr>
        </p:nvSpPr>
        <p:spPr>
          <a:xfrm>
            <a:off x="898636" y="1024412"/>
            <a:ext cx="7338542" cy="930121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hr-HR" b="1" cap="none" dirty="0" smtClean="0">
                <a:effectLst/>
              </a:rPr>
              <a:t>Standard ion</a:t>
            </a:r>
            <a:r>
              <a:rPr lang="en-US" b="1" cap="none" dirty="0" smtClean="0">
                <a:effectLst/>
              </a:rPr>
              <a:t> microprobe</a:t>
            </a:r>
            <a:endParaRPr lang="en-US" b="1" cap="none" dirty="0">
              <a:effectLst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23519" y="999694"/>
            <a:ext cx="184731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hr-HR" sz="1350">
              <a:latin typeface="Franklin Gothic Book" pitchFamily="34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9369" y="2031769"/>
            <a:ext cx="3044358" cy="408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pPr algn="ctr"/>
            <a:r>
              <a:rPr lang="hr-HR" dirty="0"/>
              <a:t>2</a:t>
            </a:r>
            <a:r>
              <a:rPr lang="hr-HR" dirty="0" smtClean="0">
                <a:effectLst/>
              </a:rPr>
              <a:t>. Facility</a:t>
            </a:r>
            <a:endParaRPr lang="en-US" dirty="0">
              <a:effectLst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4829" y="6435230"/>
            <a:ext cx="5041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b="1" dirty="0" smtClean="0">
                <a:latin typeface="+mj-lt"/>
              </a:rPr>
              <a:t>IBIC  - charge collection efficiency image</a:t>
            </a:r>
            <a:endParaRPr lang="hr-HR" sz="2400" b="1" dirty="0">
              <a:latin typeface="+mj-lt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22542" y="1969770"/>
            <a:ext cx="5207082" cy="4022815"/>
            <a:chOff x="322542" y="1969770"/>
            <a:chExt cx="5207082" cy="4022815"/>
          </a:xfrm>
        </p:grpSpPr>
        <p:pic>
          <p:nvPicPr>
            <p:cNvPr id="2065" name="Picture 1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542" y="2159150"/>
              <a:ext cx="5207082" cy="3833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200400" y="1969770"/>
              <a:ext cx="177824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hr-HR" sz="1600" b="1" dirty="0" smtClean="0"/>
                <a:t>Quadrupole triplet</a:t>
              </a:r>
            </a:p>
            <a:p>
              <a:pPr algn="ctr"/>
              <a:r>
                <a:rPr lang="hr-HR" sz="1600" b="1" dirty="0" smtClean="0"/>
                <a:t>Focusing lens</a:t>
              </a:r>
              <a:endParaRPr lang="hr-HR" sz="1600" b="1" dirty="0"/>
            </a:p>
          </p:txBody>
        </p:sp>
      </p:grpSp>
      <p:pic>
        <p:nvPicPr>
          <p:cNvPr id="9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824" t="19992" r="25891" b="21619"/>
          <a:stretch>
            <a:fillRect/>
          </a:stretch>
        </p:blipFill>
        <p:spPr bwMode="auto">
          <a:xfrm>
            <a:off x="0" y="4630523"/>
            <a:ext cx="2740820" cy="2227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90550" y="3467100"/>
            <a:ext cx="16597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400" b="1" dirty="0" smtClean="0"/>
              <a:t>Sample: </a:t>
            </a:r>
          </a:p>
          <a:p>
            <a:r>
              <a:rPr lang="hr-HR" sz="2400" b="1" dirty="0" smtClean="0"/>
              <a:t>- in vacuum</a:t>
            </a:r>
          </a:p>
          <a:p>
            <a:r>
              <a:rPr lang="hr-HR" sz="2400" b="1" dirty="0" smtClean="0"/>
              <a:t>-  in air</a:t>
            </a:r>
            <a:endParaRPr lang="hr-HR" sz="2400" b="1" dirty="0"/>
          </a:p>
        </p:txBody>
      </p:sp>
    </p:spTree>
    <p:extLst>
      <p:ext uri="{BB962C8B-B14F-4D97-AF65-F5344CB8AC3E}">
        <p14:creationId xmlns:p14="http://schemas.microsoft.com/office/powerpoint/2010/main" xmlns="" val="30745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lang="en-US" smtClean="0">
                <a:solidFill>
                  <a:srgbClr val="F07F09">
                    <a:shade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F07F09">
                  <a:shade val="75000"/>
                </a:srgb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6976" y="2679085"/>
            <a:ext cx="5479810" cy="3807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/>
          <a:lstStyle/>
          <a:p>
            <a:pPr algn="ctr"/>
            <a:r>
              <a:rPr lang="hr-HR" dirty="0"/>
              <a:t>2</a:t>
            </a:r>
            <a:r>
              <a:rPr lang="hr-HR" dirty="0" smtClean="0">
                <a:effectLst/>
              </a:rPr>
              <a:t>. Facility</a:t>
            </a:r>
            <a:endParaRPr lang="en-US" dirty="0"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1950" y="1307270"/>
            <a:ext cx="53911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r-HR" sz="2400" b="1" u="sng" dirty="0" smtClean="0">
                <a:solidFill>
                  <a:prstClr val="black"/>
                </a:solidFill>
                <a:latin typeface="+mj-lt"/>
              </a:rPr>
              <a:t>In construction at the moment</a:t>
            </a:r>
            <a:endParaRPr lang="hr-HR" sz="2400" b="1" u="sng" dirty="0" smtClean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hr-HR" sz="2400" b="1" dirty="0" smtClean="0">
                <a:solidFill>
                  <a:prstClr val="black"/>
                </a:solidFill>
                <a:latin typeface="+mj-lt"/>
              </a:rPr>
              <a:t>New </a:t>
            </a:r>
            <a:r>
              <a:rPr lang="hr-HR" sz="2400" b="1" dirty="0" smtClean="0">
                <a:solidFill>
                  <a:prstClr val="black"/>
                </a:solidFill>
                <a:latin typeface="+mj-lt"/>
              </a:rPr>
              <a:t>ion microprobe – dual beam station</a:t>
            </a:r>
          </a:p>
          <a:p>
            <a:pPr algn="ctr"/>
            <a:r>
              <a:rPr lang="hr-HR" sz="2400" b="1" dirty="0" smtClean="0">
                <a:solidFill>
                  <a:prstClr val="black"/>
                </a:solidFill>
                <a:latin typeface="+mj-lt"/>
              </a:rPr>
              <a:t>Irradiation, damage creation, analysis</a:t>
            </a:r>
            <a:endParaRPr lang="hr-HR" sz="2400" b="1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0" y="1084991"/>
            <a:ext cx="293145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r-HR" sz="900" dirty="0" smtClean="0"/>
          </a:p>
          <a:p>
            <a:r>
              <a:rPr lang="hr-HR" sz="2400" dirty="0" smtClean="0"/>
              <a:t>Irradiation &amp; Analysis:</a:t>
            </a:r>
          </a:p>
          <a:p>
            <a:pPr marL="285750" indent="-285750">
              <a:buFontTx/>
              <a:buChar char="-"/>
            </a:pPr>
            <a:r>
              <a:rPr lang="hr-HR" sz="2400" dirty="0" smtClean="0"/>
              <a:t>Channeling</a:t>
            </a:r>
          </a:p>
          <a:p>
            <a:pPr marL="285750" indent="-285750">
              <a:buFontTx/>
              <a:buChar char="-"/>
            </a:pPr>
            <a:r>
              <a:rPr lang="hr-HR" sz="2400" dirty="0" smtClean="0"/>
              <a:t>IBIC</a:t>
            </a:r>
          </a:p>
          <a:p>
            <a:pPr marL="285750" indent="-285750">
              <a:buFontTx/>
              <a:buChar char="-"/>
            </a:pPr>
            <a:r>
              <a:rPr lang="hr-HR" sz="2400" dirty="0" smtClean="0"/>
              <a:t>RBS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1043" y="5012233"/>
            <a:ext cx="2441051" cy="1723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088500" y="2811904"/>
            <a:ext cx="3017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 smtClean="0"/>
              <a:t>Example</a:t>
            </a:r>
          </a:p>
          <a:p>
            <a:r>
              <a:rPr lang="hr-HR" sz="1200" dirty="0" smtClean="0"/>
              <a:t>≈ 10</a:t>
            </a:r>
            <a:r>
              <a:rPr lang="hr-HR" sz="1200" baseline="30000" dirty="0" smtClean="0"/>
              <a:t>16</a:t>
            </a:r>
            <a:r>
              <a:rPr lang="hr-HR" sz="1200" dirty="0" smtClean="0"/>
              <a:t> at/cm</a:t>
            </a:r>
            <a:r>
              <a:rPr lang="hr-HR" sz="1200" baseline="30000" dirty="0" smtClean="0"/>
              <a:t>2</a:t>
            </a:r>
            <a:r>
              <a:rPr lang="hr-HR" sz="1200" dirty="0" smtClean="0"/>
              <a:t> 4 MeV C implanted in diamond </a:t>
            </a:r>
          </a:p>
          <a:p>
            <a:r>
              <a:rPr lang="hr-HR" sz="1200" dirty="0" smtClean="0"/>
              <a:t>in &lt;100&gt; axial channeling direction</a:t>
            </a:r>
            <a:endParaRPr lang="hr-HR" sz="12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0856" y="3567424"/>
            <a:ext cx="1736597" cy="1377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088500" y="3576837"/>
            <a:ext cx="125547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hr-HR" sz="1100" dirty="0" smtClean="0"/>
              <a:t>RBS/c 2D map</a:t>
            </a:r>
          </a:p>
          <a:p>
            <a:pPr algn="r"/>
            <a:r>
              <a:rPr lang="hr-HR" sz="1100" dirty="0" smtClean="0"/>
              <a:t>of virgin diamond</a:t>
            </a:r>
          </a:p>
          <a:p>
            <a:pPr algn="r"/>
            <a:r>
              <a:rPr lang="hr-HR" sz="1100" dirty="0" smtClean="0"/>
              <a:t>in &lt;100&gt; direction</a:t>
            </a:r>
            <a:endParaRPr lang="hr-HR" sz="1100" dirty="0"/>
          </a:p>
        </p:txBody>
      </p:sp>
    </p:spTree>
    <p:extLst>
      <p:ext uri="{BB962C8B-B14F-4D97-AF65-F5344CB8AC3E}">
        <p14:creationId xmlns:p14="http://schemas.microsoft.com/office/powerpoint/2010/main" xmlns="" val="251823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pPr marL="0" indent="0" algn="ctr"/>
            <a:r>
              <a:rPr lang="hr-HR" dirty="0" smtClean="0"/>
              <a:t>3. AIDA2020 </a:t>
            </a:r>
            <a:r>
              <a:rPr lang="hr-HR" dirty="0"/>
              <a:t>TA status</a:t>
            </a:r>
            <a:endParaRPr lang="en-US" dirty="0"/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1 Marcador de contenido"/>
          <p:cNvSpPr txBox="1">
            <a:spLocks/>
          </p:cNvSpPr>
          <p:nvPr/>
        </p:nvSpPr>
        <p:spPr>
          <a:xfrm>
            <a:off x="289560" y="1218398"/>
            <a:ext cx="8305800" cy="32545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kumimoji="0" lang="en-US" sz="2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TA-RBI </a:t>
            </a:r>
            <a:r>
              <a:rPr kumimoji="0" lang="hr-HR" sz="2600" b="1" i="0" u="sng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(M1-M36):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kumimoji="0" lang="hr-HR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- 12 TA</a:t>
            </a:r>
            <a:r>
              <a:rPr kumimoji="0" lang="hr-HR" sz="2600" b="1" i="0" u="none" strike="noStrike" kern="1200" cap="none" spc="0" normalizeH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activities approved and </a:t>
            </a:r>
            <a:r>
              <a:rPr lang="hr-HR" sz="2600" b="1" dirty="0" smtClean="0">
                <a:solidFill>
                  <a:srgbClr val="171A6C"/>
                </a:solidFill>
              </a:rPr>
              <a:t>completed</a:t>
            </a:r>
            <a:r>
              <a:rPr kumimoji="0" lang="hr-HR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hr-HR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</a:t>
            </a:r>
            <a:r>
              <a:rPr kumimoji="0" lang="en-US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5 %)</a:t>
            </a:r>
            <a:endParaRPr kumimoji="0" lang="hr-HR" sz="2600" b="1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kumimoji="0" lang="hr-HR" sz="2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- 480 TA units (hours) out of planned 640 units (75%)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kumimoji="0" lang="hr-HR" sz="2600" b="1" i="0" u="none" strike="noStrike" kern="1200" cap="none" spc="0" normalizeH="0" noProof="0" dirty="0" smtClean="0">
                <a:ln>
                  <a:noFill/>
                </a:ln>
                <a:solidFill>
                  <a:srgbClr val="171A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Each TA is planned as 5 days, i.e. 40 h, activity</a:t>
            </a:r>
            <a:endParaRPr kumimoji="0" lang="hr-HR" sz="2600" b="1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b="1" dirty="0" smtClean="0">
                <a:solidFill>
                  <a:srgbClr val="171A6C"/>
                </a:solidFill>
              </a:rPr>
              <a:t>- 27 users present at the facility, 20 supported by 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b="1" dirty="0" smtClean="0">
                <a:solidFill>
                  <a:srgbClr val="171A6C"/>
                </a:solidFill>
              </a:rPr>
              <a:t>   AIDA2020 TA (out of 24 planned, 83%)</a:t>
            </a:r>
            <a:endParaRPr kumimoji="0" lang="en-US" sz="2600" b="1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b="1" dirty="0" smtClean="0">
                <a:solidFill>
                  <a:srgbClr val="171A6C"/>
                </a:solidFill>
              </a:rPr>
              <a:t>- </a:t>
            </a:r>
            <a:r>
              <a:rPr lang="en-US" sz="2600" b="1" dirty="0" smtClean="0">
                <a:solidFill>
                  <a:srgbClr val="171A6C"/>
                </a:solidFill>
              </a:rPr>
              <a:t>Users from </a:t>
            </a:r>
            <a:r>
              <a:rPr lang="en-US" sz="2600" b="1" dirty="0" smtClean="0"/>
              <a:t>7</a:t>
            </a:r>
            <a:r>
              <a:rPr lang="en-US" sz="2600" b="1" dirty="0" smtClean="0">
                <a:solidFill>
                  <a:srgbClr val="171A6C"/>
                </a:solidFill>
              </a:rPr>
              <a:t> countries</a:t>
            </a:r>
            <a:r>
              <a:rPr lang="hr-HR" sz="2600" b="1" dirty="0" smtClean="0">
                <a:solidFill>
                  <a:srgbClr val="171A6C"/>
                </a:solidFill>
              </a:rPr>
              <a:t>: 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hr-HR" sz="2600" b="1" dirty="0" smtClean="0">
                <a:solidFill>
                  <a:srgbClr val="171A6C"/>
                </a:solidFill>
              </a:rPr>
              <a:t>   Austria, France, Germany, Greece, Italy, Serbia, UK</a:t>
            </a: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endParaRPr lang="hr-HR" sz="2600" dirty="0" smtClean="0">
              <a:solidFill>
                <a:srgbClr val="171A6C"/>
              </a:solidFill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Tx/>
              <a:buChar char="-"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171A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6 Marcador de contenid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49182422"/>
              </p:ext>
            </p:extLst>
          </p:nvPr>
        </p:nvGraphicFramePr>
        <p:xfrm>
          <a:off x="419470" y="4560571"/>
          <a:ext cx="828638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2159"/>
                <a:gridCol w="2021653"/>
                <a:gridCol w="1477830"/>
                <a:gridCol w="1769578"/>
                <a:gridCol w="1425160"/>
              </a:tblGrid>
              <a:tr h="417925">
                <a:tc rowSpan="2"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RBI</a:t>
                      </a:r>
                      <a:endParaRPr lang="en-US" sz="2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2400" dirty="0" err="1" smtClean="0"/>
                        <a:t>User</a:t>
                      </a:r>
                      <a:r>
                        <a:rPr lang="es-ES" sz="2400" dirty="0" smtClean="0"/>
                        <a:t> </a:t>
                      </a:r>
                      <a:r>
                        <a:rPr lang="es-ES" sz="2400" dirty="0" err="1" smtClean="0"/>
                        <a:t>Projects</a:t>
                      </a:r>
                      <a:endParaRPr lang="en-US" sz="2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Total</a:t>
                      </a:r>
                      <a:r>
                        <a:rPr lang="es-ES" sz="2400" baseline="0" dirty="0" smtClean="0"/>
                        <a:t> </a:t>
                      </a:r>
                      <a:r>
                        <a:rPr lang="es-ES" sz="2400" baseline="0" dirty="0" err="1" smtClean="0"/>
                        <a:t>users</a:t>
                      </a:r>
                      <a:endParaRPr lang="en-US" sz="24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2400" dirty="0" smtClean="0"/>
                        <a:t>TA </a:t>
                      </a:r>
                      <a:r>
                        <a:rPr lang="es-ES" sz="2400" dirty="0" err="1" smtClean="0"/>
                        <a:t>units</a:t>
                      </a:r>
                      <a:endParaRPr lang="en-US" sz="2400" dirty="0"/>
                    </a:p>
                  </a:txBody>
                  <a:tcPr anchor="ctr"/>
                </a:tc>
              </a:tr>
              <a:tr h="417925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err="1" smtClean="0"/>
                        <a:t>Submissions</a:t>
                      </a:r>
                      <a:r>
                        <a:rPr lang="es-ES" sz="2400" b="1" dirty="0" smtClean="0"/>
                        <a:t> 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err="1" smtClean="0"/>
                        <a:t>Selected</a:t>
                      </a:r>
                      <a:endParaRPr lang="en-US" sz="2400" b="1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66776">
                <a:tc>
                  <a:txBody>
                    <a:bodyPr/>
                    <a:lstStyle/>
                    <a:p>
                      <a:r>
                        <a:rPr lang="es-ES" sz="2400" b="1" dirty="0" smtClean="0"/>
                        <a:t>M1-M</a:t>
                      </a:r>
                      <a:r>
                        <a:rPr lang="hr-HR" sz="2400" b="1" dirty="0" smtClean="0"/>
                        <a:t>36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400" b="1" dirty="0" smtClean="0"/>
                        <a:t>12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400" b="1" dirty="0" smtClean="0"/>
                        <a:t>12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400" b="1" dirty="0" smtClean="0"/>
                        <a:t>20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r-HR" sz="2400" b="1" dirty="0" smtClean="0"/>
                        <a:t>48</a:t>
                      </a:r>
                      <a:r>
                        <a:rPr lang="es-ES" sz="2400" b="1" dirty="0" smtClean="0"/>
                        <a:t>0</a:t>
                      </a:r>
                    </a:p>
                    <a:p>
                      <a:pPr algn="ctr"/>
                      <a:r>
                        <a:rPr lang="es-ES" sz="2400" b="1" dirty="0" smtClean="0"/>
                        <a:t>(</a:t>
                      </a:r>
                      <a:r>
                        <a:rPr lang="hr-HR" sz="2400" b="1" dirty="0" smtClean="0"/>
                        <a:t>7</a:t>
                      </a:r>
                      <a:r>
                        <a:rPr lang="es-ES" sz="2400" b="1" dirty="0" smtClean="0"/>
                        <a:t>5%)</a:t>
                      </a:r>
                      <a:endParaRPr lang="en-US" sz="2400" b="1" dirty="0"/>
                    </a:p>
                  </a:txBody>
                  <a:tcPr anchor="ctr"/>
                </a:tc>
              </a:tr>
              <a:tr h="417925">
                <a:tc>
                  <a:txBody>
                    <a:bodyPr/>
                    <a:lstStyle/>
                    <a:p>
                      <a:r>
                        <a:rPr lang="es-ES" sz="2400" b="1" dirty="0" smtClean="0"/>
                        <a:t>M1-M48</a:t>
                      </a:r>
                      <a:endParaRPr lang="en-US" sz="2400" b="1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2400" b="1" dirty="0" smtClean="0"/>
                        <a:t>16</a:t>
                      </a:r>
                      <a:endParaRPr lang="en-US" sz="24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smtClean="0"/>
                        <a:t>24</a:t>
                      </a:r>
                      <a:endParaRPr lang="en-US" sz="2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400" b="1" dirty="0" smtClean="0"/>
                        <a:t>640</a:t>
                      </a:r>
                      <a:endParaRPr lang="en-US" sz="2400" b="1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38829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9" name="1 Marcador de contenido"/>
          <p:cNvSpPr txBox="1">
            <a:spLocks/>
          </p:cNvSpPr>
          <p:nvPr/>
        </p:nvSpPr>
        <p:spPr>
          <a:xfrm>
            <a:off x="0" y="1574942"/>
            <a:ext cx="9144000" cy="51687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571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endParaRPr lang="hr-HR" sz="800" b="1" u="sng" dirty="0" smtClean="0">
              <a:solidFill>
                <a:srgbClr val="FF0000"/>
              </a:solidFill>
            </a:endParaRPr>
          </a:p>
          <a:p>
            <a:pPr marL="171441" indent="-285750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hr-HR" sz="2400" b="1" u="sng" dirty="0" smtClean="0">
                <a:solidFill>
                  <a:srgbClr val="FF0000"/>
                </a:solidFill>
              </a:rPr>
              <a:t>2015 (2):</a:t>
            </a:r>
            <a:endParaRPr lang="en-US" sz="2400" b="1" u="sng" dirty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>
                <a:solidFill>
                  <a:srgbClr val="171A6C"/>
                </a:solidFill>
              </a:rPr>
              <a:t>AIDA-2020-RBI-2015-1</a:t>
            </a:r>
            <a:r>
              <a:rPr lang="en-US" sz="1100" dirty="0" smtClean="0">
                <a:solidFill>
                  <a:srgbClr val="171A6C"/>
                </a:solidFill>
              </a:rPr>
              <a:t>, Systematic study of radiation damage in </a:t>
            </a:r>
            <a:r>
              <a:rPr lang="en-US" sz="1100" dirty="0" err="1" smtClean="0">
                <a:solidFill>
                  <a:srgbClr val="171A6C"/>
                </a:solidFill>
              </a:rPr>
              <a:t>scCVD</a:t>
            </a:r>
            <a:r>
              <a:rPr lang="en-US" sz="1100" dirty="0" smtClean="0">
                <a:solidFill>
                  <a:srgbClr val="171A6C"/>
                </a:solidFill>
              </a:rPr>
              <a:t> diamond material irradiated with relativistic Au beams, Jerzy Pietraszko, GSI Darmstadt, HADES</a:t>
            </a:r>
            <a:r>
              <a:rPr lang="hr-HR" sz="1100" dirty="0" smtClean="0">
                <a:solidFill>
                  <a:srgbClr val="171A6C"/>
                </a:solidFill>
              </a:rPr>
              <a:t>, </a:t>
            </a:r>
            <a:r>
              <a:rPr lang="hr-HR" sz="1100" b="1" u="sng" dirty="0" smtClean="0">
                <a:solidFill>
                  <a:srgbClr val="171A6C"/>
                </a:solidFill>
              </a:rPr>
              <a:t>Germany (26-30.10.2015.) 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>
                <a:solidFill>
                  <a:srgbClr val="171A6C"/>
                </a:solidFill>
              </a:rPr>
              <a:t>AIDA-2020-RBI-2015-3</a:t>
            </a:r>
            <a:r>
              <a:rPr lang="en-US" sz="1100" dirty="0">
                <a:solidFill>
                  <a:srgbClr val="171A6C"/>
                </a:solidFill>
              </a:rPr>
              <a:t>, Investigation of channeling depth profiles of high energy carbon and silicon ions implanted in diamond and </a:t>
            </a:r>
            <a:r>
              <a:rPr lang="en-US" sz="1100" dirty="0" err="1">
                <a:solidFill>
                  <a:srgbClr val="171A6C"/>
                </a:solidFill>
              </a:rPr>
              <a:t>SiC</a:t>
            </a:r>
            <a:r>
              <a:rPr lang="en-US" sz="1100" dirty="0">
                <a:solidFill>
                  <a:srgbClr val="171A6C"/>
                </a:solidFill>
              </a:rPr>
              <a:t> crystals for detector characterization, Michael </a:t>
            </a:r>
            <a:r>
              <a:rPr lang="en-US" sz="1100" dirty="0" err="1">
                <a:solidFill>
                  <a:srgbClr val="171A6C"/>
                </a:solidFill>
              </a:rPr>
              <a:t>Kokkoris</a:t>
            </a:r>
            <a:r>
              <a:rPr lang="en-US" sz="1100" dirty="0">
                <a:solidFill>
                  <a:srgbClr val="171A6C"/>
                </a:solidFill>
              </a:rPr>
              <a:t>, National Technical University of Athens, </a:t>
            </a:r>
            <a:r>
              <a:rPr lang="en-US" sz="1100" b="1" u="sng" dirty="0">
                <a:solidFill>
                  <a:srgbClr val="171A6C"/>
                </a:solidFill>
              </a:rPr>
              <a:t>Greece </a:t>
            </a:r>
            <a:r>
              <a:rPr lang="hr-HR" sz="1100" b="1" u="sng" dirty="0">
                <a:solidFill>
                  <a:srgbClr val="171A6C"/>
                </a:solidFill>
              </a:rPr>
              <a:t> (23-27.11.2015</a:t>
            </a:r>
            <a:r>
              <a:rPr lang="hr-HR" sz="1100" b="1" u="sng" dirty="0" smtClean="0">
                <a:solidFill>
                  <a:srgbClr val="171A6C"/>
                </a:solidFill>
              </a:rPr>
              <a:t>.)</a:t>
            </a:r>
          </a:p>
          <a:p>
            <a:pPr marL="171441" indent="-285750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hr-HR" sz="2400" b="1" u="sng" dirty="0" smtClean="0">
                <a:solidFill>
                  <a:srgbClr val="FF0000"/>
                </a:solidFill>
              </a:rPr>
              <a:t>2016 (3):</a:t>
            </a:r>
            <a:endParaRPr lang="en-US" sz="2400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>
                <a:solidFill>
                  <a:srgbClr val="171A6C"/>
                </a:solidFill>
              </a:rPr>
              <a:t>AIDA-2020-RBI-2015-2</a:t>
            </a:r>
            <a:r>
              <a:rPr lang="en-US" sz="1100" dirty="0" smtClean="0">
                <a:solidFill>
                  <a:srgbClr val="171A6C"/>
                </a:solidFill>
              </a:rPr>
              <a:t>, Diamond Membranes for Radioisotope Batteries </a:t>
            </a:r>
            <a:r>
              <a:rPr lang="en-US" sz="1100" dirty="0" err="1" smtClean="0">
                <a:solidFill>
                  <a:srgbClr val="171A6C"/>
                </a:solidFill>
              </a:rPr>
              <a:t>BATDi</a:t>
            </a:r>
            <a:r>
              <a:rPr lang="en-US" sz="1100" dirty="0" smtClean="0">
                <a:solidFill>
                  <a:srgbClr val="171A6C"/>
                </a:solidFill>
              </a:rPr>
              <a:t>αm, Michal Pomorski, CEA, LIST, </a:t>
            </a:r>
            <a:r>
              <a:rPr lang="en-US" sz="1100" b="1" u="sng" dirty="0" smtClean="0">
                <a:solidFill>
                  <a:srgbClr val="171A6C"/>
                </a:solidFill>
              </a:rPr>
              <a:t>France</a:t>
            </a:r>
            <a:r>
              <a:rPr lang="hr-HR" sz="1100" b="1" u="sng" dirty="0" smtClean="0">
                <a:solidFill>
                  <a:srgbClr val="171A6C"/>
                </a:solidFill>
              </a:rPr>
              <a:t> (15-19.2.2016.)</a:t>
            </a:r>
            <a:endParaRPr lang="en-US" sz="1100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>
                <a:solidFill>
                  <a:srgbClr val="171A6C"/>
                </a:solidFill>
              </a:rPr>
              <a:t>AIDA-2020-RBI-2015-4</a:t>
            </a:r>
            <a:r>
              <a:rPr lang="en-US" sz="1100" dirty="0" smtClean="0">
                <a:solidFill>
                  <a:srgbClr val="171A6C"/>
                </a:solidFill>
              </a:rPr>
              <a:t>, 3D diamond, Alexander Oh, University of Manchester</a:t>
            </a:r>
            <a:r>
              <a:rPr lang="hr-HR" sz="1100" dirty="0" smtClean="0">
                <a:solidFill>
                  <a:srgbClr val="171A6C"/>
                </a:solidFill>
              </a:rPr>
              <a:t>, </a:t>
            </a:r>
            <a:r>
              <a:rPr lang="hr-HR" sz="1100" b="1" u="sng" dirty="0" smtClean="0">
                <a:solidFill>
                  <a:srgbClr val="171A6C"/>
                </a:solidFill>
              </a:rPr>
              <a:t>UK (11-15.4.2016.)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>
                <a:solidFill>
                  <a:srgbClr val="171A6C"/>
                </a:solidFill>
              </a:rPr>
              <a:t>AIDA-2020-RBI-2016-1</a:t>
            </a:r>
            <a:r>
              <a:rPr lang="en-US" sz="1100" dirty="0" smtClean="0">
                <a:solidFill>
                  <a:srgbClr val="171A6C"/>
                </a:solidFill>
              </a:rPr>
              <a:t>, IBIC characterization of single crystal diamond based </a:t>
            </a:r>
            <a:r>
              <a:rPr lang="en-US" sz="1100" dirty="0" err="1" smtClean="0">
                <a:solidFill>
                  <a:srgbClr val="171A6C"/>
                </a:solidFill>
              </a:rPr>
              <a:t>Shottky</a:t>
            </a:r>
            <a:r>
              <a:rPr lang="en-US" sz="1100" dirty="0" smtClean="0">
                <a:solidFill>
                  <a:srgbClr val="171A6C"/>
                </a:solidFill>
              </a:rPr>
              <a:t> diodes for </a:t>
            </a:r>
            <a:r>
              <a:rPr lang="en-US" sz="1100" dirty="0" err="1" smtClean="0">
                <a:solidFill>
                  <a:srgbClr val="171A6C"/>
                </a:solidFill>
              </a:rPr>
              <a:t>microdosimetry</a:t>
            </a:r>
            <a:r>
              <a:rPr lang="en-US" sz="1100" dirty="0" smtClean="0">
                <a:solidFill>
                  <a:srgbClr val="171A6C"/>
                </a:solidFill>
              </a:rPr>
              <a:t> application,  Claudio Verona, ‘Tor </a:t>
            </a:r>
            <a:r>
              <a:rPr lang="en-US" sz="1100" dirty="0" err="1" smtClean="0">
                <a:solidFill>
                  <a:srgbClr val="171A6C"/>
                </a:solidFill>
              </a:rPr>
              <a:t>Vergata</a:t>
            </a:r>
            <a:r>
              <a:rPr lang="en-US" sz="1100" dirty="0" smtClean="0">
                <a:solidFill>
                  <a:srgbClr val="171A6C"/>
                </a:solidFill>
              </a:rPr>
              <a:t>’ University, </a:t>
            </a:r>
            <a:r>
              <a:rPr lang="en-US" sz="1100" b="1" u="sng" dirty="0" smtClean="0">
                <a:solidFill>
                  <a:srgbClr val="171A6C"/>
                </a:solidFill>
              </a:rPr>
              <a:t>Italy</a:t>
            </a:r>
            <a:r>
              <a:rPr lang="hr-HR" sz="1100" b="1" u="sng" dirty="0" smtClean="0">
                <a:solidFill>
                  <a:srgbClr val="171A6C"/>
                </a:solidFill>
              </a:rPr>
              <a:t> (24-28.10.2016).</a:t>
            </a:r>
          </a:p>
          <a:p>
            <a:pPr marL="57141" indent="-171450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hr-HR" sz="1400" b="1" dirty="0" smtClean="0">
                <a:solidFill>
                  <a:srgbClr val="FF0000"/>
                </a:solidFill>
              </a:rPr>
              <a:t>  </a:t>
            </a:r>
            <a:r>
              <a:rPr lang="hr-HR" sz="2400" b="1" u="sng" dirty="0" smtClean="0">
                <a:solidFill>
                  <a:srgbClr val="FF0000"/>
                </a:solidFill>
              </a:rPr>
              <a:t>2017 (5):</a:t>
            </a:r>
            <a:endParaRPr lang="hr-HR" sz="2400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>
                <a:solidFill>
                  <a:srgbClr val="171A6C"/>
                </a:solidFill>
              </a:rPr>
              <a:t>AIDA-2020-RBI-2016-</a:t>
            </a:r>
            <a:r>
              <a:rPr lang="hr-HR" sz="1100" b="1" u="sng" dirty="0" smtClean="0">
                <a:solidFill>
                  <a:srgbClr val="171A6C"/>
                </a:solidFill>
              </a:rPr>
              <a:t>2</a:t>
            </a:r>
            <a:r>
              <a:rPr lang="en-US" sz="1100" dirty="0" smtClean="0">
                <a:solidFill>
                  <a:srgbClr val="171A6C"/>
                </a:solidFill>
              </a:rPr>
              <a:t>, </a:t>
            </a:r>
            <a:r>
              <a:rPr lang="hr-HR" sz="1100" dirty="0" smtClean="0">
                <a:solidFill>
                  <a:srgbClr val="171A6C"/>
                </a:solidFill>
              </a:rPr>
              <a:t>Microbeam tests of silicon telescope for clynical dosimetry</a:t>
            </a:r>
            <a:r>
              <a:rPr lang="en-US" sz="1100" dirty="0" smtClean="0">
                <a:solidFill>
                  <a:srgbClr val="171A6C"/>
                </a:solidFill>
              </a:rPr>
              <a:t>,  </a:t>
            </a:r>
            <a:r>
              <a:rPr lang="hr-HR" sz="1100" dirty="0" smtClean="0">
                <a:solidFill>
                  <a:srgbClr val="171A6C"/>
                </a:solidFill>
              </a:rPr>
              <a:t>G. Magrin, Austron, </a:t>
            </a:r>
            <a:r>
              <a:rPr lang="hr-HR" sz="1100" b="1" u="sng" dirty="0" smtClean="0">
                <a:solidFill>
                  <a:srgbClr val="171A6C"/>
                </a:solidFill>
              </a:rPr>
              <a:t>Austria (18-20.1. and  9-10.2.2017.)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hr-HR" sz="1100" b="1" u="sng" dirty="0" smtClean="0">
                <a:solidFill>
                  <a:srgbClr val="171A6C"/>
                </a:solidFill>
              </a:rPr>
              <a:t>AIDA-2020-RBI-2016-3, </a:t>
            </a:r>
            <a:r>
              <a:rPr lang="en-US" sz="1100" dirty="0" smtClean="0">
                <a:solidFill>
                  <a:srgbClr val="171A6C"/>
                </a:solidFill>
              </a:rPr>
              <a:t>Investigation of channeling depth profiles of high energy carbon and silicon ions implanted in </a:t>
            </a:r>
            <a:r>
              <a:rPr lang="en-US" sz="1100" dirty="0" err="1" smtClean="0">
                <a:solidFill>
                  <a:srgbClr val="171A6C"/>
                </a:solidFill>
              </a:rPr>
              <a:t>SiC</a:t>
            </a:r>
            <a:r>
              <a:rPr lang="en-US" sz="1100" dirty="0" smtClean="0">
                <a:solidFill>
                  <a:srgbClr val="171A6C"/>
                </a:solidFill>
              </a:rPr>
              <a:t> /Si crystals for detector characterization</a:t>
            </a:r>
            <a:r>
              <a:rPr lang="hr-HR" sz="1100" dirty="0" smtClean="0">
                <a:solidFill>
                  <a:srgbClr val="171A6C"/>
                </a:solidFill>
              </a:rPr>
              <a:t>, </a:t>
            </a:r>
            <a:r>
              <a:rPr lang="es-ES" sz="1100" dirty="0" err="1" smtClean="0">
                <a:solidFill>
                  <a:srgbClr val="171A6C"/>
                </a:solidFill>
              </a:rPr>
              <a:t>University</a:t>
            </a:r>
            <a:r>
              <a:rPr lang="es-ES" sz="1100" dirty="0" smtClean="0">
                <a:solidFill>
                  <a:srgbClr val="171A6C"/>
                </a:solidFill>
              </a:rPr>
              <a:t> of Athens, </a:t>
            </a:r>
            <a:r>
              <a:rPr lang="es-ES" sz="1100" b="1" u="sng" dirty="0" err="1" smtClean="0">
                <a:solidFill>
                  <a:srgbClr val="171A6C"/>
                </a:solidFill>
              </a:rPr>
              <a:t>Greece</a:t>
            </a:r>
            <a:r>
              <a:rPr lang="hr-HR" sz="1100" b="1" u="sng" dirty="0" smtClean="0">
                <a:solidFill>
                  <a:srgbClr val="171A6C"/>
                </a:solidFill>
              </a:rPr>
              <a:t> (30.1.-3.2. 2017.)</a:t>
            </a: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>
                <a:solidFill>
                  <a:srgbClr val="171A6C"/>
                </a:solidFill>
              </a:rPr>
              <a:t>AIDA-2020-RBI-2017-1: </a:t>
            </a:r>
            <a:r>
              <a:rPr lang="en-US" sz="1100" dirty="0" smtClean="0">
                <a:solidFill>
                  <a:srgbClr val="171A6C"/>
                </a:solidFill>
              </a:rPr>
              <a:t>Diamond Membrane </a:t>
            </a:r>
            <a:r>
              <a:rPr lang="en-US" sz="1100" dirty="0" err="1" smtClean="0">
                <a:solidFill>
                  <a:srgbClr val="171A6C"/>
                </a:solidFill>
              </a:rPr>
              <a:t>Microdosimeter</a:t>
            </a:r>
            <a:r>
              <a:rPr lang="en-US" sz="1100" dirty="0" smtClean="0">
                <a:solidFill>
                  <a:srgbClr val="171A6C"/>
                </a:solidFill>
              </a:rPr>
              <a:t>, M. </a:t>
            </a:r>
            <a:r>
              <a:rPr lang="en-US" sz="1100" dirty="0" err="1" smtClean="0">
                <a:solidFill>
                  <a:srgbClr val="171A6C"/>
                </a:solidFill>
              </a:rPr>
              <a:t>Pomorski</a:t>
            </a:r>
            <a:r>
              <a:rPr lang="en-US" sz="1100" dirty="0" smtClean="0">
                <a:solidFill>
                  <a:srgbClr val="171A6C"/>
                </a:solidFill>
              </a:rPr>
              <a:t>, CEA, </a:t>
            </a:r>
            <a:r>
              <a:rPr lang="en-US" sz="1100" b="1" u="sng" dirty="0" smtClean="0">
                <a:solidFill>
                  <a:srgbClr val="171A6C"/>
                </a:solidFill>
              </a:rPr>
              <a:t>France</a:t>
            </a:r>
            <a:r>
              <a:rPr lang="en-US" sz="1100" b="1" dirty="0" smtClean="0">
                <a:solidFill>
                  <a:srgbClr val="171A6C"/>
                </a:solidFill>
              </a:rPr>
              <a:t> </a:t>
            </a:r>
            <a:r>
              <a:rPr lang="hr-HR" sz="1100" b="1" dirty="0" smtClean="0">
                <a:solidFill>
                  <a:srgbClr val="171A6C"/>
                </a:solidFill>
              </a:rPr>
              <a:t>(2-5.5.2017.)</a:t>
            </a:r>
            <a:endParaRPr lang="hr-HR" sz="1100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/>
              <a:t>AIDA-2020-RBI-2017-</a:t>
            </a:r>
            <a:r>
              <a:rPr lang="hr-HR" sz="1100" b="1" u="sng" dirty="0" smtClean="0"/>
              <a:t>4</a:t>
            </a:r>
            <a:r>
              <a:rPr lang="en-US" sz="1100" b="1" u="sng" dirty="0" smtClean="0"/>
              <a:t>:</a:t>
            </a:r>
            <a:r>
              <a:rPr lang="hr-HR" sz="1100" b="1" u="sng" dirty="0"/>
              <a:t> </a:t>
            </a:r>
            <a:r>
              <a:rPr lang="hr-HR" sz="1100" dirty="0"/>
              <a:t>Characterization of a large area CVDdiamond TimeofFlight detector with interdigitated electrodes for energyloss measurements of lowenergy ions in laserinduced plasmas </a:t>
            </a:r>
            <a:r>
              <a:rPr lang="hr-HR" sz="1100" dirty="0" smtClean="0"/>
              <a:t>, W</a:t>
            </a:r>
            <a:r>
              <a:rPr lang="hr-HR" sz="1100" dirty="0"/>
              <a:t>. Cayzac, CMLA, ENS Paris, </a:t>
            </a:r>
            <a:r>
              <a:rPr lang="hr-HR" sz="1100" dirty="0" smtClean="0"/>
              <a:t>Saclay,  </a:t>
            </a:r>
            <a:r>
              <a:rPr lang="hr-HR" sz="1100" b="1" u="sng" dirty="0" smtClean="0"/>
              <a:t>France (6-10.11.2017)</a:t>
            </a:r>
            <a:endParaRPr lang="hr-HR" sz="1100" b="1" u="sng" dirty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/>
              <a:t>AIDA-2020-RBI-2017-</a:t>
            </a:r>
            <a:r>
              <a:rPr lang="hr-HR" sz="1100" b="1" u="sng" dirty="0" smtClean="0"/>
              <a:t>5</a:t>
            </a:r>
            <a:r>
              <a:rPr lang="en-US" sz="1100" b="1" u="sng" dirty="0" smtClean="0"/>
              <a:t>:</a:t>
            </a:r>
            <a:r>
              <a:rPr lang="hr-HR" sz="1100" b="1" u="sng" dirty="0" smtClean="0"/>
              <a:t> </a:t>
            </a:r>
            <a:r>
              <a:rPr lang="en-US" sz="1100" dirty="0"/>
              <a:t>Polycrystalline 3D Diamond IBIC and TRIBIC </a:t>
            </a:r>
            <a:r>
              <a:rPr lang="en-US" sz="1100" dirty="0" err="1" smtClean="0"/>
              <a:t>characterisation</a:t>
            </a:r>
            <a:r>
              <a:rPr lang="hr-HR" sz="1100" dirty="0" smtClean="0"/>
              <a:t>, </a:t>
            </a:r>
            <a:r>
              <a:rPr lang="en-US" sz="1100" dirty="0" smtClean="0"/>
              <a:t>A</a:t>
            </a:r>
            <a:r>
              <a:rPr lang="en-US" sz="1100" dirty="0"/>
              <a:t>. Oh, </a:t>
            </a:r>
            <a:r>
              <a:rPr lang="en-US" sz="1100" dirty="0" err="1"/>
              <a:t>Univ</a:t>
            </a:r>
            <a:r>
              <a:rPr lang="en-US" sz="1100" dirty="0"/>
              <a:t> </a:t>
            </a:r>
            <a:r>
              <a:rPr lang="en-US" sz="1100" dirty="0" smtClean="0"/>
              <a:t>Manchester</a:t>
            </a:r>
            <a:r>
              <a:rPr lang="hr-HR" sz="1100" dirty="0" smtClean="0"/>
              <a:t>, </a:t>
            </a:r>
            <a:r>
              <a:rPr lang="hr-HR" sz="1100" b="1" u="sng" dirty="0" smtClean="0"/>
              <a:t>UK</a:t>
            </a:r>
            <a:r>
              <a:rPr lang="en-US" sz="1100" u="sng" dirty="0" smtClean="0"/>
              <a:t> </a:t>
            </a:r>
            <a:r>
              <a:rPr lang="hr-HR" sz="1100" u="sng" dirty="0" smtClean="0"/>
              <a:t> (</a:t>
            </a:r>
            <a:r>
              <a:rPr lang="en-US" sz="1100" b="1" u="sng" dirty="0" smtClean="0"/>
              <a:t>27.11</a:t>
            </a:r>
            <a:r>
              <a:rPr lang="en-US" sz="1100" b="1" u="sng" dirty="0"/>
              <a:t>.-</a:t>
            </a:r>
            <a:r>
              <a:rPr lang="en-US" sz="1100" b="1" u="sng" dirty="0" smtClean="0"/>
              <a:t>2.12.2</a:t>
            </a:r>
            <a:r>
              <a:rPr lang="hr-HR" sz="1100" b="1" u="sng" dirty="0" smtClean="0"/>
              <a:t>0</a:t>
            </a:r>
            <a:r>
              <a:rPr lang="en-US" sz="1100" b="1" u="sng" dirty="0" smtClean="0"/>
              <a:t>17</a:t>
            </a:r>
            <a:r>
              <a:rPr lang="hr-HR" sz="1100" b="1" u="sng" dirty="0" smtClean="0"/>
              <a:t>)</a:t>
            </a:r>
            <a:r>
              <a:rPr lang="en-US" sz="1100" b="1" u="sng" dirty="0" smtClean="0"/>
              <a:t>.</a:t>
            </a:r>
            <a:endParaRPr lang="hr-HR" sz="1100" b="1" u="sng" dirty="0" smtClean="0"/>
          </a:p>
          <a:p>
            <a:pPr marL="171441" indent="-285750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Arial" panose="020B0604020202020204" pitchFamily="34" charset="0"/>
              <a:buChar char="•"/>
              <a:defRPr/>
            </a:pPr>
            <a:r>
              <a:rPr lang="hr-HR" sz="2400" b="1" u="sng" dirty="0" smtClean="0">
                <a:solidFill>
                  <a:srgbClr val="FF0000"/>
                </a:solidFill>
              </a:rPr>
              <a:t>2018 (2 until April):</a:t>
            </a:r>
            <a:endParaRPr lang="en-US" sz="2400" b="1" u="sng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/>
              <a:t>AIDA-2020-RBI-2017-</a:t>
            </a:r>
            <a:r>
              <a:rPr lang="hr-HR" sz="1100" b="1" u="sng" dirty="0"/>
              <a:t>3</a:t>
            </a:r>
            <a:r>
              <a:rPr lang="en-US" sz="1100" b="1" u="sng" dirty="0"/>
              <a:t>:</a:t>
            </a:r>
            <a:r>
              <a:rPr lang="hr-HR" sz="1100" b="1" u="sng" dirty="0"/>
              <a:t> </a:t>
            </a:r>
            <a:r>
              <a:rPr lang="en-US" sz="1100" dirty="0"/>
              <a:t>Study of channeling depth profiles of high energy silicon ions implanted in diamond and silicon crystals at various </a:t>
            </a:r>
            <a:r>
              <a:rPr lang="en-US" sz="1100" dirty="0" err="1"/>
              <a:t>fluences</a:t>
            </a:r>
            <a:r>
              <a:rPr lang="en-US" sz="1100" dirty="0"/>
              <a:t> for detector characterization</a:t>
            </a:r>
            <a:r>
              <a:rPr lang="hr-HR" sz="1100" dirty="0"/>
              <a:t>,</a:t>
            </a:r>
            <a:r>
              <a:rPr lang="en-US" sz="1100" dirty="0"/>
              <a:t> </a:t>
            </a:r>
            <a:r>
              <a:rPr lang="hr-HR" sz="1100" dirty="0"/>
              <a:t>S. </a:t>
            </a:r>
            <a:r>
              <a:rPr lang="en-US" sz="1100" dirty="0" err="1"/>
              <a:t>Petrovic</a:t>
            </a:r>
            <a:r>
              <a:rPr lang="en-US" sz="1100" dirty="0"/>
              <a:t>, </a:t>
            </a:r>
            <a:r>
              <a:rPr lang="en-US" sz="1100" dirty="0" err="1"/>
              <a:t>Vinča</a:t>
            </a:r>
            <a:r>
              <a:rPr lang="hr-HR" sz="1100" dirty="0"/>
              <a:t>, </a:t>
            </a:r>
            <a:r>
              <a:rPr lang="hr-HR" sz="1100" b="1" u="sng" dirty="0" smtClean="0"/>
              <a:t>Serbia (12-16.2.2018).</a:t>
            </a:r>
            <a:r>
              <a:rPr lang="en-US" sz="1100" b="1" u="sng" dirty="0"/>
              <a:t> </a:t>
            </a:r>
            <a:endParaRPr lang="hr-HR" sz="1100" b="1" u="sng" dirty="0" smtClean="0"/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r>
              <a:rPr lang="en-US" sz="1100" b="1" u="sng" dirty="0" smtClean="0"/>
              <a:t>AIDA-2020-RBI-2017-2</a:t>
            </a:r>
            <a:r>
              <a:rPr lang="en-US" sz="1100" b="1" u="sng" dirty="0"/>
              <a:t>:  </a:t>
            </a:r>
            <a:r>
              <a:rPr lang="en-US" sz="1100" dirty="0"/>
              <a:t>Analysis of micrometer and millimeter-long graphite  pillars buried in </a:t>
            </a:r>
            <a:r>
              <a:rPr lang="en-US" sz="1100" dirty="0" err="1"/>
              <a:t>sc</a:t>
            </a:r>
            <a:r>
              <a:rPr lang="en-US" sz="1100" dirty="0"/>
              <a:t>-CVD diamond , G. Conte, Roma Tre University, Rome, </a:t>
            </a:r>
            <a:r>
              <a:rPr lang="en-US" sz="1100" b="1" u="sng" dirty="0"/>
              <a:t>Italy</a:t>
            </a:r>
            <a:r>
              <a:rPr lang="en-US" sz="1100" dirty="0"/>
              <a:t> </a:t>
            </a:r>
            <a:r>
              <a:rPr lang="hr-HR" sz="1100" dirty="0"/>
              <a:t>(</a:t>
            </a:r>
            <a:r>
              <a:rPr lang="hr-HR" sz="1100" b="1" u="sng" dirty="0"/>
              <a:t>12-14.9.2017. and 20-21.3.2018</a:t>
            </a:r>
            <a:r>
              <a:rPr lang="hr-HR" sz="1100" dirty="0" smtClean="0"/>
              <a:t>)</a:t>
            </a:r>
            <a:endParaRPr lang="en-US" sz="1500" b="1" u="sng" dirty="0" smtClean="0">
              <a:solidFill>
                <a:srgbClr val="171A6C"/>
              </a:solidFill>
            </a:endParaRPr>
          </a:p>
          <a:p>
            <a:pPr marL="514337" lvl="1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1600" dirty="0" smtClean="0">
              <a:solidFill>
                <a:srgbClr val="171A6C"/>
              </a:solidFill>
            </a:endParaRPr>
          </a:p>
          <a:p>
            <a:pPr marL="57137" indent="-171446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buFont typeface="Wingdings" pitchFamily="2" charset="2"/>
              <a:buChar char="Ø"/>
              <a:defRPr/>
            </a:pPr>
            <a:endParaRPr lang="en-US" sz="1200" b="1" u="sng" dirty="0" smtClean="0">
              <a:solidFill>
                <a:srgbClr val="FF0000"/>
              </a:solidFill>
            </a:endParaRPr>
          </a:p>
        </p:txBody>
      </p:sp>
      <p:sp>
        <p:nvSpPr>
          <p:cNvPr id="11" name="5 Título"/>
          <p:cNvSpPr>
            <a:spLocks noGrp="1"/>
          </p:cNvSpPr>
          <p:nvPr>
            <p:ph type="title"/>
          </p:nvPr>
        </p:nvSpPr>
        <p:spPr>
          <a:xfrm>
            <a:off x="4033381" y="1"/>
            <a:ext cx="5005670" cy="1077238"/>
          </a:xfrm>
        </p:spPr>
        <p:txBody>
          <a:bodyPr>
            <a:normAutofit/>
          </a:bodyPr>
          <a:lstStyle/>
          <a:p>
            <a:pPr marL="0" indent="0" algn="ctr"/>
            <a:r>
              <a:rPr lang="hr-HR" dirty="0" smtClean="0"/>
              <a:t>3. AIDA2020 </a:t>
            </a:r>
            <a:r>
              <a:rPr lang="hr-HR" dirty="0"/>
              <a:t>TA status</a:t>
            </a:r>
            <a:endParaRPr lang="en-US" dirty="0"/>
          </a:p>
        </p:txBody>
      </p:sp>
      <p:sp>
        <p:nvSpPr>
          <p:cNvPr id="10" name="4 Marcador de número de diapositiva"/>
          <p:cNvSpPr txBox="1">
            <a:spLocks/>
          </p:cNvSpPr>
          <p:nvPr/>
        </p:nvSpPr>
        <p:spPr>
          <a:xfrm>
            <a:off x="8436086" y="6352334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4456CD-832E-41F2-9893-C7650CCC5376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-4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162050"/>
            <a:ext cx="35229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3200" b="1" dirty="0" smtClean="0"/>
              <a:t>TA projects by year:</a:t>
            </a:r>
            <a:endParaRPr lang="hr-HR" sz="3200" b="1" dirty="0"/>
          </a:p>
        </p:txBody>
      </p:sp>
    </p:spTree>
    <p:extLst>
      <p:ext uri="{BB962C8B-B14F-4D97-AF65-F5344CB8AC3E}">
        <p14:creationId xmlns:p14="http://schemas.microsoft.com/office/powerpoint/2010/main" xmlns="" val="338829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4520</TotalTime>
  <Words>1573</Words>
  <Application>Microsoft Office PowerPoint</Application>
  <PresentationFormat>On-screen Show (4:3)</PresentationFormat>
  <Paragraphs>227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Office Theme</vt:lpstr>
      <vt:lpstr>VISIO</vt:lpstr>
      <vt:lpstr>Visio</vt:lpstr>
      <vt:lpstr>WP12. Detector Characterisation Facilities WP12.1.: RBI Accelerator facility</vt:lpstr>
      <vt:lpstr>Outline</vt:lpstr>
      <vt:lpstr>1. Introduction</vt:lpstr>
      <vt:lpstr>2. Facility</vt:lpstr>
      <vt:lpstr>2. Facility</vt:lpstr>
      <vt:lpstr>Standard ion microprobe</vt:lpstr>
      <vt:lpstr>2. Facility</vt:lpstr>
      <vt:lpstr>3. AIDA2020 TA status</vt:lpstr>
      <vt:lpstr>3. AIDA2020 TA status</vt:lpstr>
      <vt:lpstr>3. AIDA2020 TA status</vt:lpstr>
      <vt:lpstr>3. AIDA2020 TA status</vt:lpstr>
      <vt:lpstr>3. AIDA2020 TA status</vt:lpstr>
      <vt:lpstr>4. Examples of  AIDA2020 TA runs</vt:lpstr>
      <vt:lpstr>4. Examples of  AIDA2020 TA runs</vt:lpstr>
      <vt:lpstr>4. Examples of  AIDA2020 TA runs</vt:lpstr>
      <vt:lpstr>4. Examples of  AIDA2020 TA runs</vt:lpstr>
      <vt:lpstr>Slide 17</vt:lpstr>
      <vt:lpstr>Slide 18</vt:lpstr>
      <vt:lpstr>Slide 19</vt:lpstr>
      <vt:lpstr>Additional slide - IBIC</vt:lpstr>
      <vt:lpstr>Aditional slide - IBIC</vt:lpstr>
      <vt:lpstr>Additional slide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stjepko</cp:lastModifiedBy>
  <cp:revision>254</cp:revision>
  <cp:lastPrinted>2017-04-03T13:57:15Z</cp:lastPrinted>
  <dcterms:created xsi:type="dcterms:W3CDTF">2015-04-17T13:06:14Z</dcterms:created>
  <dcterms:modified xsi:type="dcterms:W3CDTF">2018-04-25T07:22:35Z</dcterms:modified>
</cp:coreProperties>
</file>