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27"/>
  </p:notesMasterIdLst>
  <p:handoutMasterIdLst>
    <p:handoutMasterId r:id="rId28"/>
  </p:handoutMasterIdLst>
  <p:sldIdLst>
    <p:sldId id="257" r:id="rId3"/>
    <p:sldId id="307" r:id="rId4"/>
    <p:sldId id="295" r:id="rId5"/>
    <p:sldId id="364" r:id="rId6"/>
    <p:sldId id="276" r:id="rId7"/>
    <p:sldId id="308" r:id="rId8"/>
    <p:sldId id="354" r:id="rId9"/>
    <p:sldId id="310" r:id="rId10"/>
    <p:sldId id="311" r:id="rId11"/>
    <p:sldId id="312" r:id="rId12"/>
    <p:sldId id="313" r:id="rId13"/>
    <p:sldId id="314" r:id="rId14"/>
    <p:sldId id="315" r:id="rId15"/>
    <p:sldId id="332" r:id="rId16"/>
    <p:sldId id="333" r:id="rId17"/>
    <p:sldId id="334" r:id="rId18"/>
    <p:sldId id="356" r:id="rId19"/>
    <p:sldId id="318" r:id="rId20"/>
    <p:sldId id="319" r:id="rId21"/>
    <p:sldId id="320" r:id="rId22"/>
    <p:sldId id="336" r:id="rId23"/>
    <p:sldId id="337" r:id="rId24"/>
    <p:sldId id="338" r:id="rId25"/>
    <p:sldId id="329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na Morozzi" initials="AM" lastIdx="1" clrIdx="0">
    <p:extLst>
      <p:ext uri="{19B8F6BF-5375-455C-9EA6-DF929625EA0E}">
        <p15:presenceInfo xmlns:p15="http://schemas.microsoft.com/office/powerpoint/2012/main" userId="d96903e3b6c81c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8FF"/>
    <a:srgbClr val="FEFEB0"/>
    <a:srgbClr val="E4F6FC"/>
    <a:srgbClr val="FEE4E4"/>
    <a:srgbClr val="0000FF"/>
    <a:srgbClr val="00FE00"/>
    <a:srgbClr val="00B0F0"/>
    <a:srgbClr val="33CC33"/>
    <a:srgbClr val="A3A3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6" autoAdjust="0"/>
    <p:restoredTop sz="91958" autoAdjust="0"/>
  </p:normalViewPr>
  <p:slideViewPr>
    <p:cSldViewPr snapToGrid="0">
      <p:cViewPr varScale="1">
        <p:scale>
          <a:sx n="88" d="100"/>
          <a:sy n="88" d="100"/>
        </p:scale>
        <p:origin x="1109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39"/>
    </p:cViewPr>
  </p:sorterViewPr>
  <p:notesViewPr>
    <p:cSldViewPr snapToGrid="0">
      <p:cViewPr varScale="1">
        <p:scale>
          <a:sx n="70" d="100"/>
          <a:sy n="70" d="100"/>
        </p:scale>
        <p:origin x="2700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27EAC-8C58-4156-B4B2-B7DEF997F059}" type="datetimeFigureOut">
              <a:rPr lang="it-IT" smtClean="0"/>
              <a:t>25/04/2018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2277F-15E2-40E1-A836-56BB7BE15B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004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83FAB-EF04-450A-8772-57F33F2A44D0}" type="datetimeFigureOut">
              <a:rPr lang="it-IT" smtClean="0"/>
              <a:t>25/04/2018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1E7C7-EB85-4177-B67C-8D0F33938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071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/>
            </a:pPr>
            <a:fld id="{553AB960-F0C3-4959-81B8-731243978C46}" type="slidenum">
              <a:rPr kumimoji="0" lang="en-US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DejaVu Sans" panose="020B0603030804020204" pitchFamily="34" charset="0"/>
              </a:rPr>
              <a:pPr marL="0" marR="0" lvl="0" indent="0" algn="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</a:tabLst>
                <a:defRPr/>
              </a:pPr>
              <a:t>1</a:t>
            </a:fld>
            <a:endParaRPr kumimoji="0" lang="en-US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DejaVu Sans" panose="020B0603030804020204" pitchFamily="34" charset="0"/>
            </a:endParaRPr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9307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itolo 14"/>
          <p:cNvSpPr>
            <a:spLocks noGrp="1"/>
          </p:cNvSpPr>
          <p:nvPr>
            <p:ph type="title"/>
          </p:nvPr>
        </p:nvSpPr>
        <p:spPr>
          <a:xfrm>
            <a:off x="73692" y="7616"/>
            <a:ext cx="89966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66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E5F33519-D016-4910-9DEF-D238198C426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Segnaposto titolo 14"/>
          <p:cNvSpPr>
            <a:spLocks noGrp="1"/>
          </p:cNvSpPr>
          <p:nvPr>
            <p:ph type="title"/>
          </p:nvPr>
        </p:nvSpPr>
        <p:spPr>
          <a:xfrm>
            <a:off x="73692" y="7616"/>
            <a:ext cx="89966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779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FAB-3310-4FED-8809-8AA52B02C860}" type="datetimeFigureOut">
              <a:rPr lang="it-IT" smtClean="0"/>
              <a:pPr/>
              <a:t>25/04/2018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041D-269E-4C82-B8A4-3A091F65AF3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94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290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3" y="639773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0" u="none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33519-D016-4910-9DEF-D238198C426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 flipV="1">
            <a:off x="134679" y="6505773"/>
            <a:ext cx="6723321" cy="27640"/>
          </a:xfrm>
          <a:prstGeom prst="line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38" y="6446436"/>
            <a:ext cx="14176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246063" y="-3175"/>
            <a:ext cx="86518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it-IT" sz="4000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 userDrawn="1"/>
        </p:nvSpPr>
        <p:spPr bwMode="auto">
          <a:xfrm flipV="1">
            <a:off x="193750" y="972636"/>
            <a:ext cx="8352000" cy="19050"/>
          </a:xfrm>
          <a:prstGeom prst="line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" name="Rettangolo 17"/>
          <p:cNvSpPr/>
          <p:nvPr userDrawn="1"/>
        </p:nvSpPr>
        <p:spPr>
          <a:xfrm>
            <a:off x="87602" y="6550223"/>
            <a:ext cx="4400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90B1EB"/>
                </a:solidFill>
              </a:rPr>
              <a:t>F. Moscatelli et al., AIDA2020 WP7 Meeting, 25</a:t>
            </a:r>
            <a:r>
              <a:rPr lang="en-US" sz="1400" baseline="0" dirty="0" smtClean="0">
                <a:solidFill>
                  <a:srgbClr val="90B1EB"/>
                </a:solidFill>
              </a:rPr>
              <a:t> April 2018</a:t>
            </a:r>
            <a:endParaRPr lang="it-IT" sz="1400" dirty="0">
              <a:solidFill>
                <a:srgbClr val="90B1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9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7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>
          <a:solidFill>
            <a:srgbClr val="0000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1165225"/>
          </a:xfrm>
          <a:prstGeom prst="rect">
            <a:avLst/>
          </a:prstGeom>
          <a:gradFill rotWithShape="0">
            <a:gsLst>
              <a:gs pos="0">
                <a:srgbClr val="2A2A7F"/>
              </a:gs>
              <a:gs pos="100000">
                <a:srgbClr val="FFFFFF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06363"/>
            <a:ext cx="3617912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733800" y="134938"/>
            <a:ext cx="54086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marL="0" marR="0" lvl="0" indent="0" algn="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kumimoji="0" lang="en-US" alt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DejaVu Sans" panose="020B0603030804020204" pitchFamily="34" charset="0"/>
              </a:rPr>
              <a:t>Advanced European Infrastructures</a:t>
            </a:r>
          </a:p>
          <a:p>
            <a:pPr marL="0" marR="0" lvl="0" indent="0" algn="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kumimoji="0" lang="en-US" alt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DejaVu Sans" panose="020B0603030804020204" pitchFamily="34" charset="0"/>
              </a:rPr>
              <a:t>for Detectors at Accelerators</a:t>
            </a:r>
          </a:p>
        </p:txBody>
      </p:sp>
      <p:grpSp>
        <p:nvGrpSpPr>
          <p:cNvPr id="2" name="Gruppo 1"/>
          <p:cNvGrpSpPr/>
          <p:nvPr userDrawn="1"/>
        </p:nvGrpSpPr>
        <p:grpSpPr>
          <a:xfrm>
            <a:off x="394684" y="6273687"/>
            <a:ext cx="8354632" cy="354012"/>
            <a:chOff x="381000" y="5938838"/>
            <a:chExt cx="8763000" cy="354012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912813" y="5994400"/>
              <a:ext cx="8231187" cy="242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Droid Sans Fallback" charset="0"/>
                </a:defRPr>
              </a:lvl9pPr>
            </a:lstStyle>
            <a:p>
              <a:pPr marL="0" marR="0" lvl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</a:tabLst>
                <a:defRPr/>
              </a:pPr>
              <a:r>
                <a:rPr kumimoji="0" lang="en-US" altLang="it-IT" sz="1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DejaVu Sans" panose="020B0603030804020204" pitchFamily="34" charset="0"/>
                </a:rPr>
                <a:t>This project has received funding from the European Union’s Horizon 2020 research and innovation programme under grant agreement No 654168.</a:t>
              </a: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38838"/>
              <a:ext cx="530225" cy="354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Click to edit the outline text format</a:t>
            </a:r>
          </a:p>
          <a:p>
            <a:pPr lvl="1"/>
            <a:r>
              <a:rPr lang="en-GB" altLang="it-IT" smtClean="0"/>
              <a:t>Second Outline Level</a:t>
            </a:r>
          </a:p>
          <a:p>
            <a:pPr lvl="2"/>
            <a:r>
              <a:rPr lang="en-GB" altLang="it-IT" smtClean="0"/>
              <a:t>Third Outline Level</a:t>
            </a:r>
          </a:p>
          <a:p>
            <a:pPr lvl="3"/>
            <a:r>
              <a:rPr lang="en-GB" altLang="it-IT" smtClean="0"/>
              <a:t>Fourth Outline Level</a:t>
            </a:r>
          </a:p>
          <a:p>
            <a:pPr lvl="4"/>
            <a:r>
              <a:rPr lang="en-GB" altLang="it-IT" smtClean="0"/>
              <a:t>Fifth Outline Level</a:t>
            </a:r>
          </a:p>
          <a:p>
            <a:pPr lvl="4"/>
            <a:r>
              <a:rPr lang="en-GB" altLang="it-IT" smtClean="0"/>
              <a:t>Sixth Outline Level</a:t>
            </a:r>
          </a:p>
          <a:p>
            <a:pPr lvl="4"/>
            <a:r>
              <a:rPr lang="en-GB" altLang="it-IT" smtClean="0"/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43841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roid Sans Fallback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87325" y="1339850"/>
            <a:ext cx="8780463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87325" y="3578225"/>
            <a:ext cx="8780463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5919" y="1650102"/>
            <a:ext cx="8412162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/>
            </a:pPr>
            <a:r>
              <a:rPr lang="en-US" altLang="it-IT" sz="3600" dirty="0" smtClean="0">
                <a:solidFill>
                  <a:srgbClr val="C00000"/>
                </a:solidFill>
                <a:latin typeface="Calibri" panose="020F0502020204030204" pitchFamily="34" charset="0"/>
                <a:cs typeface="Adobe Fan Heiti Std B" charset="0"/>
              </a:rPr>
              <a:t>Update</a:t>
            </a:r>
            <a:r>
              <a:rPr kumimoji="0" lang="en-US" altLang="it-IT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dobe Fan Heiti Std B" charset="0"/>
              </a:rPr>
              <a:t> on surface TCAD Radiation Damage Modeling in Silicon Detectors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6115" y="2920596"/>
            <a:ext cx="869177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lvl="0"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kumimoji="0" lang="en-US" altLang="it-IT" sz="2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F. Moscatelli</a:t>
            </a:r>
            <a:r>
              <a:rPr kumimoji="0" lang="en-US" altLang="it-IT" sz="2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(1,2)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, D. </a:t>
            </a:r>
            <a:r>
              <a:rPr kumimoji="0" lang="en-US" altLang="it-IT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Passeri</a:t>
            </a:r>
            <a:r>
              <a:rPr kumimoji="0" lang="en-US" altLang="it-IT" sz="2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(3,1)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, </a:t>
            </a:r>
            <a:r>
              <a:rPr kumimoji="0" lang="en-US" altLang="it-IT" sz="2200" b="0" i="0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A. Morozzi</a:t>
            </a:r>
            <a:r>
              <a:rPr kumimoji="0" lang="en-US" altLang="it-IT" sz="2200" b="0" i="0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(1</a:t>
            </a:r>
            <a:r>
              <a:rPr kumimoji="0" lang="en-US" altLang="it-IT" sz="2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)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, G.-F. </a:t>
            </a:r>
            <a:r>
              <a:rPr kumimoji="0" lang="en-US" altLang="it-IT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Dalla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 Betta</a:t>
            </a:r>
            <a:r>
              <a:rPr lang="en-US" altLang="it-IT" sz="2200" baseline="30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(4)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, G.M. </a:t>
            </a:r>
            <a:r>
              <a:rPr kumimoji="0" lang="en-US" altLang="it-IT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Bilei</a:t>
            </a:r>
            <a:r>
              <a:rPr kumimoji="0" lang="en-US" altLang="it-IT" sz="2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(1)</a:t>
            </a:r>
            <a:r>
              <a:rPr kumimoji="0" lang="en-US" altLang="it-IT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 </a:t>
            </a: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/>
            </a:pPr>
            <a:endParaRPr kumimoji="0" lang="en-US" altLang="it-IT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DejaVu Sans" panose="020B0603030804020204" pitchFamily="34" charset="0"/>
            </a:endParaRP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/>
            </a:pPr>
            <a:endParaRPr kumimoji="0" lang="en-US" altLang="it-IT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DejaVu Sans" panose="020B0603030804020204" pitchFamily="34" charset="0"/>
            </a:endParaRP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/>
            </a:pPr>
            <a:endParaRPr kumimoji="0" lang="en-US" altLang="it-IT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DejaVu Sans" panose="020B060303080402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128415" y="4656697"/>
            <a:ext cx="6887171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endParaRPr kumimoji="0" lang="en-US" altLang="it-IT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</a:endParaRPr>
          </a:p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(1) INFN Perugia, Perugia, Italy</a:t>
            </a:r>
          </a:p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(2) CNR-IOM Perugia, Perugia, Italy</a:t>
            </a:r>
          </a:p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(3) Department</a:t>
            </a:r>
            <a:r>
              <a:rPr kumimoji="0" lang="en-US" altLang="it-IT" sz="1500" b="0" i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 of Engineering</a:t>
            </a: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, University of Perugia, Perugia, Italy</a:t>
            </a:r>
          </a:p>
          <a:p>
            <a:pPr lvl="0" algn="ctr" defTabSz="457200" fontAlgn="base" hangingPunct="0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(4) Department of Industrial Engineering-</a:t>
            </a:r>
            <a:r>
              <a:rPr lang="en-US" altLang="it-IT" sz="1500" i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University </a:t>
            </a:r>
            <a:r>
              <a:rPr lang="en-US" altLang="it-IT" sz="1500" i="1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of </a:t>
            </a:r>
            <a:r>
              <a:rPr lang="en-US" altLang="it-IT" sz="1500" i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Trento and </a:t>
            </a:r>
            <a:r>
              <a:rPr lang="en-US" altLang="it-IT" sz="1500" i="1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TIFPA,, </a:t>
            </a:r>
            <a:r>
              <a:rPr kumimoji="0" lang="en-US" altLang="it-IT" sz="1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ahoma" panose="020B0604030504040204" pitchFamily="34" charset="0"/>
              </a:rPr>
              <a:t>Trento, Italy</a:t>
            </a:r>
          </a:p>
        </p:txBody>
      </p:sp>
      <p:grpSp>
        <p:nvGrpSpPr>
          <p:cNvPr id="24" name="Gruppo 23"/>
          <p:cNvGrpSpPr/>
          <p:nvPr/>
        </p:nvGrpSpPr>
        <p:grpSpPr>
          <a:xfrm>
            <a:off x="1817792" y="3761346"/>
            <a:ext cx="5033500" cy="719137"/>
            <a:chOff x="250825" y="109538"/>
            <a:chExt cx="5033500" cy="719137"/>
          </a:xfrm>
        </p:grpSpPr>
        <p:pic>
          <p:nvPicPr>
            <p:cNvPr id="25" name="Picture 3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444" y="109538"/>
              <a:ext cx="723900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6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" y="109538"/>
              <a:ext cx="1041400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7" name="Picture 8" descr="Risultati immagini per università di trent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0585" y="109538"/>
              <a:ext cx="720725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80"/>
            <a:stretch>
              <a:fillRect/>
            </a:stretch>
          </p:blipFill>
          <p:spPr bwMode="auto">
            <a:xfrm>
              <a:off x="4544550" y="109538"/>
              <a:ext cx="739775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Immagin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466" y="144463"/>
              <a:ext cx="1074737" cy="64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0057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1" b="1518"/>
          <a:stretch/>
        </p:blipFill>
        <p:spPr>
          <a:xfrm>
            <a:off x="4406717" y="2923586"/>
            <a:ext cx="4711157" cy="349676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73" b="2970"/>
          <a:stretch/>
        </p:blipFill>
        <p:spPr>
          <a:xfrm>
            <a:off x="157820" y="2923586"/>
            <a:ext cx="4581819" cy="34930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6118800" y="2153693"/>
                <a:ext cx="2244717" cy="5229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800" y="2153693"/>
                <a:ext cx="2244717" cy="5229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uppo 21"/>
          <p:cNvGrpSpPr/>
          <p:nvPr/>
        </p:nvGrpSpPr>
        <p:grpSpPr>
          <a:xfrm>
            <a:off x="6141346" y="2306360"/>
            <a:ext cx="1716980" cy="264484"/>
            <a:chOff x="3296403" y="2531535"/>
            <a:chExt cx="1716980" cy="264484"/>
          </a:xfrm>
        </p:grpSpPr>
        <p:sp>
          <p:nvSpPr>
            <p:cNvPr id="23" name="Rettangolo 22"/>
            <p:cNvSpPr/>
            <p:nvPr/>
          </p:nvSpPr>
          <p:spPr>
            <a:xfrm>
              <a:off x="3296403" y="2561169"/>
              <a:ext cx="228600" cy="234850"/>
            </a:xfrm>
            <a:prstGeom prst="rect">
              <a:avLst/>
            </a:prstGeom>
            <a:solidFill>
              <a:srgbClr val="FFFF0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4719391" y="2531535"/>
              <a:ext cx="293992" cy="254000"/>
            </a:xfrm>
            <a:prstGeom prst="rect">
              <a:avLst/>
            </a:prstGeom>
            <a:solidFill>
              <a:srgbClr val="FFFF0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– Gated Diodes</a:t>
            </a:r>
            <a:endParaRPr lang="it-IT" dirty="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87349" y="1147083"/>
            <a:ext cx="5492341" cy="112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342900" indent="-342900" defTabSz="842963" eaLnBrk="0" hangingPunct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Unbiased devices during the irradiation steps.</a:t>
            </a:r>
          </a:p>
          <a:p>
            <a:pPr marL="342900" indent="-342900" defTabSz="842963" eaLnBrk="0" hangingPunct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From I-V measurements the surface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velocity s</a:t>
            </a:r>
            <a:r>
              <a:rPr lang="en-US" sz="2000" baseline="-25000" dirty="0">
                <a:solidFill>
                  <a:srgbClr val="0000FF"/>
                </a:solidFill>
                <a:latin typeface="Calibri" pitchFamily="34" charset="0"/>
              </a:rPr>
              <a:t>0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was evaluated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as a function of the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dose.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6569051" y="1198482"/>
                <a:ext cx="1359090" cy="628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000" b="0" i="1" baseline="-2500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9051" y="1198482"/>
                <a:ext cx="1359090" cy="6285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890796" y="2786863"/>
            <a:ext cx="2081949" cy="42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p</a:t>
            </a:r>
            <a:r>
              <a:rPr lang="it-I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-</a:t>
            </a:r>
            <a:r>
              <a:rPr lang="it-IT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type</a:t>
            </a:r>
            <a:r>
              <a:rPr lang="it-I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substrate</a:t>
            </a:r>
            <a:endParaRPr lang="it-IT" sz="2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08428" y="2786863"/>
            <a:ext cx="2081949" cy="42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n</a:t>
            </a:r>
            <a:r>
              <a:rPr lang="it-I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-</a:t>
            </a:r>
            <a:r>
              <a:rPr lang="it-IT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type</a:t>
            </a:r>
            <a:r>
              <a:rPr lang="it-I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 </a:t>
            </a:r>
            <a:r>
              <a:rPr lang="it-IT" sz="2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substrate</a:t>
            </a:r>
            <a:endParaRPr lang="it-IT" sz="2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13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FBK3FET_Trans_50k_20Mra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09" b="1196"/>
          <a:stretch/>
        </p:blipFill>
        <p:spPr bwMode="auto">
          <a:xfrm>
            <a:off x="4413282" y="2862237"/>
            <a:ext cx="468717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- MOSFETs</a:t>
            </a:r>
            <a:endParaRPr lang="it-IT" dirty="0"/>
          </a:p>
        </p:txBody>
      </p:sp>
      <p:grpSp>
        <p:nvGrpSpPr>
          <p:cNvPr id="21" name="Gruppo 20"/>
          <p:cNvGrpSpPr>
            <a:grpSpLocks noChangeAspect="1"/>
          </p:cNvGrpSpPr>
          <p:nvPr/>
        </p:nvGrpSpPr>
        <p:grpSpPr>
          <a:xfrm>
            <a:off x="0" y="3208542"/>
            <a:ext cx="4353130" cy="3295775"/>
            <a:chOff x="0" y="0"/>
            <a:chExt cx="2484546" cy="1880739"/>
          </a:xfrm>
        </p:grpSpPr>
        <p:pic>
          <p:nvPicPr>
            <p:cNvPr id="22" name="Immagine 21" descr="FBKpn_FET_sat_50k_20Mrad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97" t="8278" r="12916" b="1288"/>
            <a:stretch/>
          </p:blipFill>
          <p:spPr bwMode="auto">
            <a:xfrm>
              <a:off x="182095" y="0"/>
              <a:ext cx="2302451" cy="18807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Parallelogramma 22"/>
            <p:cNvSpPr/>
            <p:nvPr/>
          </p:nvSpPr>
          <p:spPr>
            <a:xfrm rot="19130842">
              <a:off x="800831" y="1227001"/>
              <a:ext cx="140064" cy="121648"/>
            </a:xfrm>
            <a:prstGeom prst="parallelogram">
              <a:avLst>
                <a:gd name="adj" fmla="val 6881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CasellaDiTesto 4"/>
            <p:cNvSpPr txBox="1"/>
            <p:nvPr/>
          </p:nvSpPr>
          <p:spPr>
            <a:xfrm rot="18091093">
              <a:off x="809439" y="1136698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>
                  <a:solidFill>
                    <a:srgbClr val="0000FE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CasellaDiTesto 7"/>
            <p:cNvSpPr txBox="1"/>
            <p:nvPr/>
          </p:nvSpPr>
          <p:spPr>
            <a:xfrm rot="18120000">
              <a:off x="509004" y="1088461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651196" y="1241921"/>
              <a:ext cx="49945" cy="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CasellaDiTesto 6"/>
            <p:cNvSpPr txBox="1"/>
            <p:nvPr/>
          </p:nvSpPr>
          <p:spPr>
            <a:xfrm rot="18120000">
              <a:off x="607902" y="1094660"/>
              <a:ext cx="248920" cy="27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kern="1200" dirty="0" smtClean="0">
                  <a:solidFill>
                    <a:srgbClr val="FE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8" name="Immagine 27" descr="FBKpn_FET_sat_50k_20Mrad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9" r="92336" b="33776"/>
            <a:stretch/>
          </p:blipFill>
          <p:spPr bwMode="auto">
            <a:xfrm>
              <a:off x="0" y="0"/>
              <a:ext cx="226546" cy="1205092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3477149" y="2850619"/>
                <a:ext cx="2189702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0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149" y="2850619"/>
                <a:ext cx="2189702" cy="337657"/>
              </a:xfrm>
              <a:prstGeom prst="rect">
                <a:avLst/>
              </a:prstGeom>
              <a:blipFill>
                <a:blip r:embed="rId4"/>
                <a:stretch>
                  <a:fillRect l="-3889" t="-21818" b="-3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09636" y="981599"/>
            <a:ext cx="8690523" cy="1943581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it-IT" altLang="it-IT" sz="1800" baseline="-25000" dirty="0" err="1">
                <a:solidFill>
                  <a:srgbClr val="0000FF"/>
                </a:solidFill>
                <a:latin typeface="Calibri" pitchFamily="34" charset="0"/>
              </a:rPr>
              <a:t>th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 = -0.8 ÷ 0.1 V (</a:t>
            </a:r>
            <a:r>
              <a:rPr lang="it-IT" altLang="it-IT" sz="1800" dirty="0" err="1">
                <a:solidFill>
                  <a:srgbClr val="0000FF"/>
                </a:solidFill>
                <a:latin typeface="Calibri" pitchFamily="34" charset="0"/>
              </a:rPr>
              <a:t>unirradiated</a:t>
            </a:r>
            <a:r>
              <a:rPr lang="it-IT" altLang="it-IT" sz="1800" dirty="0">
                <a:solidFill>
                  <a:srgbClr val="0000FF"/>
                </a:solidFill>
                <a:latin typeface="Calibri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Unbiased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devices during the irradiation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steps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Radiation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interface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traps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IT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trapped-oxide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(</a:t>
            </a:r>
            <a:r>
              <a:rPr lang="it-IT" sz="18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OX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shift (</a:t>
            </a:r>
            <a:r>
              <a:rPr lang="el-GR" altLang="it-IT" sz="1800" dirty="0" smtClean="0">
                <a:solidFill>
                  <a:srgbClr val="FF0000"/>
                </a:solidFill>
                <a:latin typeface="Calibri" pitchFamily="34" charset="0"/>
              </a:rPr>
              <a:t>Δ</a:t>
            </a:r>
            <a:r>
              <a:rPr lang="en-US" altLang="it-IT" sz="1800" dirty="0" smtClean="0">
                <a:solidFill>
                  <a:srgbClr val="FF0000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 smtClean="0">
                <a:solidFill>
                  <a:srgbClr val="FF0000"/>
                </a:solidFill>
                <a:latin typeface="Calibri" pitchFamily="34" charset="0"/>
              </a:rPr>
              <a:t>th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l-GR" altLang="it-IT" sz="1800" dirty="0" smtClean="0">
                <a:solidFill>
                  <a:srgbClr val="0000FF"/>
                </a:solidFill>
                <a:latin typeface="Calibri" pitchFamily="34" charset="0"/>
              </a:rPr>
              <a:t>Δ</a:t>
            </a:r>
            <a:r>
              <a:rPr lang="en-US" altLang="it-IT" sz="1800" dirty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altLang="it-IT" sz="1800" baseline="-25000" dirty="0">
                <a:solidFill>
                  <a:srgbClr val="0000FF"/>
                </a:solidFill>
                <a:latin typeface="Calibri" pitchFamily="34" charset="0"/>
              </a:rPr>
              <a:t>th </a:t>
            </a:r>
            <a:r>
              <a:rPr lang="en-US" altLang="it-IT" sz="1800" dirty="0" smtClean="0">
                <a:solidFill>
                  <a:srgbClr val="0000FF"/>
                </a:solidFill>
                <a:latin typeface="Calibri" pitchFamily="34" charset="0"/>
              </a:rPr>
              <a:t>is separated into a contribution due to</a:t>
            </a:r>
            <a:r>
              <a:rPr lang="en-US" altLang="it-IT" sz="1800" baseline="-25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IT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and due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to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OX,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from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I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DS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-V</a:t>
            </a:r>
            <a:r>
              <a:rPr lang="it-IT" sz="1800" baseline="-25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GS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of MOSFET (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method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proposed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in </a:t>
            </a:r>
            <a:r>
              <a:rPr lang="en-US" sz="1800" dirty="0" err="1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McWorther</a:t>
            </a:r>
            <a:r>
              <a:rPr lang="en-US" sz="1800" dirty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Applied Physics Letters 48, 133 (1986</a:t>
            </a:r>
            <a:r>
              <a:rPr lang="en-US" sz="18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))</a:t>
            </a:r>
            <a:endParaRPr lang="en-US" sz="1800" dirty="0">
              <a:solidFill>
                <a:srgbClr val="0000FF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990745" y="5355735"/>
            <a:ext cx="1087253" cy="362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pMOSFET</a:t>
            </a:r>
            <a:endParaRPr lang="it-IT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7521739" y="3492430"/>
            <a:ext cx="1087253" cy="362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nMOSFET</a:t>
            </a:r>
            <a:endParaRPr lang="it-IT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85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measurements – p-type substrate</a:t>
            </a:r>
            <a:endParaRPr lang="en-US" dirty="0"/>
          </a:p>
        </p:txBody>
      </p:sp>
      <p:pic>
        <p:nvPicPr>
          <p:cNvPr id="7" name="Picture 5" descr="deltaNit_FBK_4_FET_FBKp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688" y="1286131"/>
            <a:ext cx="3843685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taNox_it_eff_FET_FBKp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01" y="3784480"/>
            <a:ext cx="384298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4759540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Integrated interface trap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IT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2635" y="4445525"/>
            <a:ext cx="3733799" cy="63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Describe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it-IT" sz="2000" dirty="0" err="1" smtClean="0">
                <a:solidFill>
                  <a:srgbClr val="FF0000"/>
                </a:solidFill>
                <a:latin typeface="Calibri" pitchFamily="34" charset="0"/>
              </a:rPr>
              <a:t>Donor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trap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state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characterisics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6" name="Picture 4" descr="deltaNeff_FBK_4_FET_FBKp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28" y="1286131"/>
            <a:ext cx="384325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200436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Effective oxide charge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673553" y="5801267"/>
            <a:ext cx="4351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as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INPUT PARAMETERS to the TCAD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tool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6" name="Freccia a destra 15"/>
          <p:cNvSpPr/>
          <p:nvPr/>
        </p:nvSpPr>
        <p:spPr>
          <a:xfrm rot="5400000">
            <a:off x="6417536" y="5293523"/>
            <a:ext cx="648000" cy="396000"/>
          </a:xfrm>
          <a:prstGeom prst="rightArrow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ttangolo 19"/>
          <p:cNvSpPr/>
          <p:nvPr/>
        </p:nvSpPr>
        <p:spPr>
          <a:xfrm>
            <a:off x="179622" y="1458691"/>
            <a:ext cx="8578011" cy="251731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ttangolo 20"/>
          <p:cNvSpPr/>
          <p:nvPr/>
        </p:nvSpPr>
        <p:spPr>
          <a:xfrm>
            <a:off x="179623" y="3975210"/>
            <a:ext cx="3733794" cy="2509154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4176968" y="5259902"/>
                <a:ext cx="231249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𝐸𝐹𝐹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𝐼𝑇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968" y="5259902"/>
                <a:ext cx="2312493" cy="307777"/>
              </a:xfrm>
              <a:prstGeom prst="rect">
                <a:avLst/>
              </a:prstGeom>
              <a:blipFill>
                <a:blip r:embed="rId5"/>
                <a:stretch>
                  <a:fillRect l="-3403" t="-23077" r="-1047" b="-4615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7055329" y="5259902"/>
                <a:ext cx="126874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𝑂𝑋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𝐼𝑇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29" y="5259902"/>
                <a:ext cx="1268744" cy="307777"/>
              </a:xfrm>
              <a:prstGeom prst="rect">
                <a:avLst/>
              </a:prstGeom>
              <a:blipFill>
                <a:blip r:embed="rId6"/>
                <a:stretch>
                  <a:fillRect l="-3846" r="-1923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ccia a destra 18"/>
          <p:cNvSpPr/>
          <p:nvPr/>
        </p:nvSpPr>
        <p:spPr>
          <a:xfrm rot="2017853">
            <a:off x="4447273" y="4270743"/>
            <a:ext cx="771843" cy="399429"/>
          </a:xfrm>
          <a:prstGeom prst="rightArrow">
            <a:avLst/>
          </a:prstGeom>
          <a:solidFill>
            <a:srgbClr val="FEE4E4"/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 animBg="1"/>
      <p:bldP spid="20" grpId="0" animBg="1"/>
      <p:bldP spid="21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measurements </a:t>
            </a:r>
            <a:r>
              <a:rPr lang="en-US" dirty="0"/>
              <a:t>– </a:t>
            </a:r>
            <a:r>
              <a:rPr lang="en-US" dirty="0" smtClean="0"/>
              <a:t>n-type </a:t>
            </a:r>
            <a:r>
              <a:rPr lang="en-US" dirty="0"/>
              <a:t>substrate</a:t>
            </a:r>
          </a:p>
        </p:txBody>
      </p:sp>
      <p:pic>
        <p:nvPicPr>
          <p:cNvPr id="6" name="Picture 5" descr="deltaNit_FBK_pn_FET_FBK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576" y="1302346"/>
            <a:ext cx="3843978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eltaNox_it_eff_FET_FBK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93" y="3791137"/>
            <a:ext cx="384321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/>
          <p:cNvSpPr/>
          <p:nvPr/>
        </p:nvSpPr>
        <p:spPr>
          <a:xfrm>
            <a:off x="4759540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Integrated interface trap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IT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5" name="Picture 4" descr="deltaNeff_FBK_pn_FET_FBK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03" y="1325969"/>
            <a:ext cx="3843803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ttangolo 31"/>
          <p:cNvSpPr/>
          <p:nvPr/>
        </p:nvSpPr>
        <p:spPr>
          <a:xfrm>
            <a:off x="250379" y="1468217"/>
            <a:ext cx="8424000" cy="2517315"/>
          </a:xfrm>
          <a:prstGeom prst="rect">
            <a:avLst/>
          </a:prstGeom>
          <a:solidFill>
            <a:srgbClr val="00B0F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tangolo 32"/>
          <p:cNvSpPr/>
          <p:nvPr/>
        </p:nvSpPr>
        <p:spPr>
          <a:xfrm>
            <a:off x="250379" y="3983910"/>
            <a:ext cx="3733794" cy="2517315"/>
          </a:xfrm>
          <a:prstGeom prst="rect">
            <a:avLst/>
          </a:prstGeom>
          <a:solidFill>
            <a:srgbClr val="00B0F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23"/>
          <p:cNvSpPr/>
          <p:nvPr/>
        </p:nvSpPr>
        <p:spPr>
          <a:xfrm>
            <a:off x="200436" y="105833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Calibri" pitchFamily="34" charset="0"/>
              </a:rPr>
              <a:t>Effective oxide charge density (N</a:t>
            </a:r>
            <a:r>
              <a:rPr lang="en-GB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GB" sz="2000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4982635" y="4445525"/>
            <a:ext cx="3733799" cy="63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Describe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it-IT" sz="2000" dirty="0" err="1" smtClean="0">
                <a:solidFill>
                  <a:srgbClr val="FF0000"/>
                </a:solidFill>
                <a:latin typeface="Calibri" pitchFamily="34" charset="0"/>
              </a:rPr>
              <a:t>Acceptor</a:t>
            </a:r>
            <a:r>
              <a:rPr lang="it-IT" sz="20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trap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state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characterisics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defTabSz="842963" eaLnBrk="0" hangingPunct="0">
              <a:spcAft>
                <a:spcPts val="550"/>
              </a:spcAft>
            </a:pP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673553" y="5801267"/>
            <a:ext cx="4351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42963" eaLnBrk="0" hangingPunct="0">
              <a:spcAft>
                <a:spcPts val="550"/>
              </a:spcAft>
            </a:pPr>
            <a:r>
              <a:rPr lang="it-IT" sz="2000" dirty="0" err="1">
                <a:solidFill>
                  <a:srgbClr val="0000FF"/>
                </a:solidFill>
                <a:latin typeface="Calibri" pitchFamily="34" charset="0"/>
              </a:rPr>
              <a:t>as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INPUT PARAMETERS to the TCAD </a:t>
            </a:r>
            <a:r>
              <a:rPr lang="it-IT" sz="2000" dirty="0" err="1" smtClean="0">
                <a:solidFill>
                  <a:srgbClr val="0000FF"/>
                </a:solidFill>
                <a:latin typeface="Calibri" pitchFamily="34" charset="0"/>
              </a:rPr>
              <a:t>tool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2" name="Freccia a destra 21"/>
          <p:cNvSpPr/>
          <p:nvPr/>
        </p:nvSpPr>
        <p:spPr>
          <a:xfrm rot="5400000">
            <a:off x="6417536" y="5293523"/>
            <a:ext cx="648000" cy="396000"/>
          </a:xfrm>
          <a:prstGeom prst="rightArrow">
            <a:avLst/>
          </a:prstGeom>
          <a:solidFill>
            <a:srgbClr val="E4F6FC"/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/>
              <p:cNvSpPr txBox="1"/>
              <p:nvPr/>
            </p:nvSpPr>
            <p:spPr>
              <a:xfrm>
                <a:off x="4176968" y="5259902"/>
                <a:ext cx="231249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𝐸𝐹𝐹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𝐼𝑇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968" y="5259902"/>
                <a:ext cx="2312493" cy="307777"/>
              </a:xfrm>
              <a:prstGeom prst="rect">
                <a:avLst/>
              </a:prstGeom>
              <a:blipFill>
                <a:blip r:embed="rId5"/>
                <a:stretch>
                  <a:fillRect l="-3403" t="-23077" r="-1047" b="-4615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/>
              <p:cNvSpPr txBox="1"/>
              <p:nvPr/>
            </p:nvSpPr>
            <p:spPr>
              <a:xfrm>
                <a:off x="7055329" y="5259902"/>
                <a:ext cx="126874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𝑂𝑋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𝐼𝑇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0" name="CasellaDiTes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329" y="5259902"/>
                <a:ext cx="1268744" cy="307777"/>
              </a:xfrm>
              <a:prstGeom prst="rect">
                <a:avLst/>
              </a:prstGeom>
              <a:blipFill>
                <a:blip r:embed="rId6"/>
                <a:stretch>
                  <a:fillRect l="-3846" r="-1923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reccia a destra 30"/>
          <p:cNvSpPr/>
          <p:nvPr/>
        </p:nvSpPr>
        <p:spPr>
          <a:xfrm rot="2017853">
            <a:off x="4447273" y="4270743"/>
            <a:ext cx="771843" cy="399429"/>
          </a:xfrm>
          <a:prstGeom prst="rightArrow">
            <a:avLst/>
          </a:prstGeom>
          <a:solidFill>
            <a:srgbClr val="E4F6FC"/>
          </a:solidFill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6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20" grpId="0"/>
      <p:bldP spid="21" grpId="0"/>
      <p:bldP spid="22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14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IFX: </a:t>
            </a:r>
            <a:r>
              <a:rPr lang="it-IT" dirty="0"/>
              <a:t>MOS </a:t>
            </a:r>
            <a:r>
              <a:rPr lang="it-IT" dirty="0" smtClean="0"/>
              <a:t>C-V </a:t>
            </a:r>
            <a:r>
              <a:rPr lang="it-IT" dirty="0" err="1"/>
              <a:t>Measurements</a:t>
            </a:r>
            <a:r>
              <a:rPr lang="it-IT" dirty="0"/>
              <a:t>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smtClean="0"/>
              <a:t>X-</a:t>
            </a:r>
            <a:r>
              <a:rPr lang="it-IT" dirty="0" err="1" smtClean="0"/>
              <a:t>rays</a:t>
            </a:r>
            <a:endParaRPr lang="it-I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499847" y="2264246"/>
            <a:ext cx="3525756" cy="396174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400" b="1" dirty="0" smtClean="0"/>
              <a:t>V</a:t>
            </a:r>
            <a:r>
              <a:rPr lang="it-IT" altLang="it-IT" sz="2400" b="1" baseline="-25000" dirty="0" smtClean="0"/>
              <a:t>FB </a:t>
            </a:r>
            <a:r>
              <a:rPr lang="it-IT" altLang="it-IT" sz="2400" b="1" dirty="0" smtClean="0">
                <a:sym typeface="Symbol" panose="05050102010706020507" pitchFamily="18" charset="2"/>
              </a:rPr>
              <a:t></a:t>
            </a:r>
            <a:r>
              <a:rPr lang="it-IT" altLang="it-IT" sz="2400" b="1" dirty="0" smtClean="0"/>
              <a:t> -10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 krad</a:t>
            </a:r>
          </a:p>
          <a:p>
            <a:r>
              <a:rPr lang="it-IT" altLang="it-IT" sz="2400" b="1" dirty="0" smtClean="0">
                <a:solidFill>
                  <a:srgbClr val="A3A3C8"/>
                </a:solidFill>
              </a:rPr>
              <a:t>V</a:t>
            </a:r>
            <a:r>
              <a:rPr lang="it-IT" altLang="it-IT" sz="2400" b="1" baseline="-25000" dirty="0" smtClean="0">
                <a:solidFill>
                  <a:srgbClr val="A3A3C8"/>
                </a:solidFill>
              </a:rPr>
              <a:t>FB </a:t>
            </a:r>
            <a:r>
              <a:rPr lang="it-IT" altLang="it-IT" sz="2400" b="1" dirty="0" smtClean="0">
                <a:solidFill>
                  <a:srgbClr val="A3A3C8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b="1" dirty="0" smtClean="0">
                <a:solidFill>
                  <a:srgbClr val="A3A3C8"/>
                </a:solidFill>
              </a:rPr>
              <a:t> -17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100 krad</a:t>
            </a:r>
            <a:endParaRPr lang="it-IT" altLang="it-IT" sz="2400" dirty="0">
              <a:solidFill>
                <a:srgbClr val="0000FE"/>
              </a:solidFill>
            </a:endParaRPr>
          </a:p>
          <a:p>
            <a:r>
              <a:rPr lang="it-IT" altLang="it-IT" sz="2400" b="1" dirty="0" smtClean="0">
                <a:solidFill>
                  <a:srgbClr val="0000FE"/>
                </a:solidFill>
              </a:rPr>
              <a:t>V</a:t>
            </a:r>
            <a:r>
              <a:rPr lang="it-IT" altLang="it-IT" sz="2400" b="1" baseline="-25000" dirty="0" smtClean="0">
                <a:solidFill>
                  <a:srgbClr val="0000FE"/>
                </a:solidFill>
              </a:rPr>
              <a:t>FB </a:t>
            </a:r>
            <a:r>
              <a:rPr lang="it-IT" altLang="it-IT" sz="2400" b="1" dirty="0" smtClean="0">
                <a:solidFill>
                  <a:srgbClr val="0000FE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b="1" dirty="0" smtClean="0">
                <a:solidFill>
                  <a:srgbClr val="0000FE"/>
                </a:solidFill>
              </a:rPr>
              <a:t> -30 V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500 krad</a:t>
            </a:r>
          </a:p>
          <a:p>
            <a:r>
              <a:rPr lang="it-IT" altLang="it-IT" sz="2400" b="1" dirty="0" smtClean="0">
                <a:solidFill>
                  <a:srgbClr val="FF0000"/>
                </a:solidFill>
              </a:rPr>
              <a:t>V</a:t>
            </a:r>
            <a:r>
              <a:rPr lang="it-IT" altLang="it-IT" sz="2400" b="1" baseline="-25000" dirty="0" smtClean="0">
                <a:solidFill>
                  <a:srgbClr val="FF0000"/>
                </a:solidFill>
              </a:rPr>
              <a:t>FB</a:t>
            </a:r>
            <a:r>
              <a:rPr lang="it-IT" altLang="it-IT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b="1" dirty="0" smtClean="0">
                <a:solidFill>
                  <a:srgbClr val="FF0000"/>
                </a:solidFill>
              </a:rPr>
              <a:t>-42 V 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 Mrad</a:t>
            </a:r>
          </a:p>
          <a:p>
            <a:r>
              <a:rPr lang="it-IT" altLang="it-IT" sz="2400" b="1" dirty="0" smtClean="0">
                <a:solidFill>
                  <a:srgbClr val="00FE00"/>
                </a:solidFill>
              </a:rPr>
              <a:t>V</a:t>
            </a:r>
            <a:r>
              <a:rPr lang="it-IT" altLang="it-IT" sz="2400" b="1" baseline="-25000" dirty="0" smtClean="0">
                <a:solidFill>
                  <a:srgbClr val="00FE00"/>
                </a:solidFill>
              </a:rPr>
              <a:t>FB</a:t>
            </a:r>
            <a:r>
              <a:rPr lang="it-IT" altLang="it-IT" sz="2400" b="1" dirty="0" smtClean="0">
                <a:solidFill>
                  <a:srgbClr val="00FE00"/>
                </a:solidFill>
                <a:sym typeface="Symbol" panose="05050102010706020507" pitchFamily="18" charset="2"/>
              </a:rPr>
              <a:t></a:t>
            </a:r>
            <a:r>
              <a:rPr lang="it-IT" altLang="it-IT" sz="2400" b="1" dirty="0" smtClean="0">
                <a:solidFill>
                  <a:srgbClr val="00FE00"/>
                </a:solidFill>
              </a:rPr>
              <a:t>-50 V  </a:t>
            </a:r>
            <a:r>
              <a:rPr lang="it-IT" altLang="it-IT" sz="2400" dirty="0" err="1" smtClean="0">
                <a:solidFill>
                  <a:srgbClr val="0000FE"/>
                </a:solidFill>
              </a:rPr>
              <a:t>at</a:t>
            </a:r>
            <a:r>
              <a:rPr lang="it-IT" altLang="it-IT" sz="2400" dirty="0" smtClean="0">
                <a:solidFill>
                  <a:srgbClr val="0000FE"/>
                </a:solidFill>
              </a:rPr>
              <a:t> 10-20 Mrad</a:t>
            </a:r>
            <a:endParaRPr lang="it-IT" altLang="it-IT" sz="2400" dirty="0">
              <a:solidFill>
                <a:srgbClr val="0000FE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114308" y="1659125"/>
            <a:ext cx="5832475" cy="4200525"/>
            <a:chOff x="0" y="1659125"/>
            <a:chExt cx="5832475" cy="4200525"/>
          </a:xfrm>
        </p:grpSpPr>
        <p:grpSp>
          <p:nvGrpSpPr>
            <p:cNvPr id="9" name="Gruppo 8"/>
            <p:cNvGrpSpPr/>
            <p:nvPr/>
          </p:nvGrpSpPr>
          <p:grpSpPr>
            <a:xfrm>
              <a:off x="0" y="1659125"/>
              <a:ext cx="5832475" cy="4200525"/>
              <a:chOff x="1539714" y="1719637"/>
              <a:chExt cx="5832475" cy="4200525"/>
            </a:xfrm>
          </p:grpSpPr>
          <p:pic>
            <p:nvPicPr>
              <p:cNvPr id="3" name="Picture 7" descr="CV_IFX_50k_20Mrad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880" r="9401"/>
              <a:stretch>
                <a:fillRect/>
              </a:stretch>
            </p:blipFill>
            <p:spPr bwMode="auto">
              <a:xfrm>
                <a:off x="1539714" y="1719637"/>
                <a:ext cx="5832475" cy="4200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ttangolo 6"/>
              <p:cNvSpPr/>
              <p:nvPr/>
            </p:nvSpPr>
            <p:spPr>
              <a:xfrm rot="16200000">
                <a:off x="742964" y="3143261"/>
                <a:ext cx="2252382" cy="457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" name="Picture 7" descr="CV_IFX_50k_20Mrad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" t="30515" r="90774" b="32670"/>
            <a:stretch/>
          </p:blipFill>
          <p:spPr bwMode="auto">
            <a:xfrm>
              <a:off x="316007" y="2622176"/>
              <a:ext cx="430308" cy="1660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7349" y="1147083"/>
            <a:ext cx="8220385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i="1" dirty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-type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 substrate</a:t>
            </a:r>
          </a:p>
        </p:txBody>
      </p:sp>
    </p:spTree>
    <p:extLst>
      <p:ext uri="{BB962C8B-B14F-4D97-AF65-F5344CB8AC3E}">
        <p14:creationId xmlns:p14="http://schemas.microsoft.com/office/powerpoint/2010/main" val="29843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15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692" y="7616"/>
            <a:ext cx="9070308" cy="1325563"/>
          </a:xfrm>
        </p:spPr>
        <p:txBody>
          <a:bodyPr/>
          <a:lstStyle/>
          <a:p>
            <a:r>
              <a:rPr lang="en-US" dirty="0" smtClean="0"/>
              <a:t>HPK and IFX: p-type Summary </a:t>
            </a:r>
            <a:r>
              <a:rPr lang="en-US" dirty="0"/>
              <a:t>of measurements </a:t>
            </a:r>
            <a:endParaRPr lang="it-IT" dirty="0"/>
          </a:p>
        </p:txBody>
      </p:sp>
      <p:pic>
        <p:nvPicPr>
          <p:cNvPr id="3" name="Picture 7" descr="Neff_IFX_HP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" r="7048"/>
          <a:stretch>
            <a:fillRect/>
          </a:stretch>
        </p:blipFill>
        <p:spPr bwMode="auto">
          <a:xfrm>
            <a:off x="0" y="1700213"/>
            <a:ext cx="45720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NIT_IFX_HP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4" r="7695"/>
          <a:stretch>
            <a:fillRect/>
          </a:stretch>
        </p:blipFill>
        <p:spPr bwMode="auto">
          <a:xfrm>
            <a:off x="4495515" y="1767448"/>
            <a:ext cx="4500562" cy="322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387349" y="5229225"/>
            <a:ext cx="8229600" cy="89693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it-IT" altLang="it-IT" sz="2000" dirty="0" smtClean="0">
                <a:solidFill>
                  <a:srgbClr val="0000FE"/>
                </a:solidFill>
              </a:rPr>
              <a:t>N</a:t>
            </a:r>
            <a:r>
              <a:rPr lang="it-IT" altLang="it-IT" sz="2000" baseline="-25000" dirty="0" smtClean="0">
                <a:solidFill>
                  <a:srgbClr val="0000FE"/>
                </a:solidFill>
              </a:rPr>
              <a:t>EFF</a:t>
            </a:r>
            <a:r>
              <a:rPr lang="it-IT" altLang="it-IT" sz="2000" dirty="0" smtClean="0">
                <a:solidFill>
                  <a:srgbClr val="0000FE"/>
                </a:solidFill>
              </a:rPr>
              <a:t> and N</a:t>
            </a:r>
            <a:r>
              <a:rPr lang="it-IT" altLang="it-IT" sz="2000" baseline="-25000" dirty="0">
                <a:solidFill>
                  <a:srgbClr val="0000FE"/>
                </a:solidFill>
              </a:rPr>
              <a:t>IT</a:t>
            </a:r>
            <a:r>
              <a:rPr lang="it-IT" altLang="it-IT" sz="2000" dirty="0" smtClean="0">
                <a:solidFill>
                  <a:srgbClr val="0000FE"/>
                </a:solidFill>
              </a:rPr>
              <a:t>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it-IT" altLang="it-IT" sz="2000" dirty="0" err="1" smtClean="0">
                <a:solidFill>
                  <a:srgbClr val="0000FE"/>
                </a:solidFill>
              </a:rPr>
              <a:t>Extrapolated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parameters</a:t>
            </a:r>
            <a:r>
              <a:rPr lang="it-IT" altLang="it-IT" sz="2000" dirty="0" smtClean="0">
                <a:solidFill>
                  <a:srgbClr val="0000FE"/>
                </a:solidFill>
              </a:rPr>
              <a:t> with the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same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methodologies</a:t>
            </a:r>
            <a:r>
              <a:rPr lang="it-IT" altLang="it-IT" sz="2000" dirty="0" smtClean="0">
                <a:solidFill>
                  <a:srgbClr val="0000FE"/>
                </a:solidFill>
              </a:rPr>
              <a:t> of FBK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it-IT" altLang="it-IT" sz="2000" dirty="0" err="1" smtClean="0">
                <a:solidFill>
                  <a:srgbClr val="0000FE"/>
                </a:solidFill>
              </a:rPr>
              <a:t>Similar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values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between</a:t>
            </a:r>
            <a:r>
              <a:rPr lang="it-IT" altLang="it-IT" sz="2000" dirty="0" smtClean="0">
                <a:solidFill>
                  <a:srgbClr val="0000FE"/>
                </a:solidFill>
              </a:rPr>
              <a:t> the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two</a:t>
            </a:r>
            <a:r>
              <a:rPr lang="it-IT" altLang="it-IT" sz="2000" dirty="0" smtClean="0">
                <a:solidFill>
                  <a:srgbClr val="0000FE"/>
                </a:solidFill>
              </a:rPr>
              <a:t> </a:t>
            </a:r>
            <a:r>
              <a:rPr lang="it-IT" altLang="it-IT" sz="2000" dirty="0" err="1" smtClean="0">
                <a:solidFill>
                  <a:srgbClr val="0000FE"/>
                </a:solidFill>
              </a:rPr>
              <a:t>vendors</a:t>
            </a:r>
            <a:endParaRPr lang="it-IT" altLang="it-IT" sz="2000" dirty="0">
              <a:solidFill>
                <a:srgbClr val="0000FE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7349" y="1147083"/>
            <a:ext cx="8220385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i="1" dirty="0">
                <a:solidFill>
                  <a:srgbClr val="FF0000"/>
                </a:solidFill>
                <a:latin typeface="Calibri" pitchFamily="34" charset="0"/>
              </a:rPr>
              <a:t>p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-type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 substrate</a:t>
            </a:r>
          </a:p>
        </p:txBody>
      </p:sp>
    </p:spTree>
    <p:extLst>
      <p:ext uri="{BB962C8B-B14F-4D97-AF65-F5344CB8AC3E}">
        <p14:creationId xmlns:p14="http://schemas.microsoft.com/office/powerpoint/2010/main" val="14256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GD_HPK_50k_20Mra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25"/>
          <a:stretch/>
        </p:blipFill>
        <p:spPr bwMode="auto">
          <a:xfrm>
            <a:off x="4525010" y="1934727"/>
            <a:ext cx="459286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egnaposto numero diapositiva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16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IFX and HPK: p-</a:t>
            </a:r>
            <a:r>
              <a:rPr lang="it-IT" dirty="0" err="1" smtClean="0"/>
              <a:t>type</a:t>
            </a:r>
            <a:r>
              <a:rPr lang="it-IT" dirty="0" smtClean="0"/>
              <a:t> GCD </a:t>
            </a:r>
            <a:r>
              <a:rPr lang="it-IT" dirty="0" err="1" smtClean="0"/>
              <a:t>after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irradiation</a:t>
            </a:r>
            <a:endParaRPr lang="it-IT" dirty="0"/>
          </a:p>
        </p:txBody>
      </p:sp>
      <p:pic>
        <p:nvPicPr>
          <p:cNvPr id="3" name="Picture 7" descr="GD_IFX_50k_20Mra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5"/>
          <a:stretch/>
        </p:blipFill>
        <p:spPr bwMode="auto">
          <a:xfrm>
            <a:off x="172528" y="1953000"/>
            <a:ext cx="464963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8154" y="5682764"/>
            <a:ext cx="7038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it-IT" sz="2000" dirty="0">
                <a:solidFill>
                  <a:srgbClr val="0000FF"/>
                </a:solidFill>
                <a:latin typeface="+mn-lt"/>
              </a:rPr>
              <a:t>Annealing 80°C 10 min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it-IT" sz="2000" dirty="0">
                <a:solidFill>
                  <a:srgbClr val="0000FF"/>
                </a:solidFill>
                <a:latin typeface="+mn-lt"/>
              </a:rPr>
              <a:t>Surface velocity s</a:t>
            </a:r>
            <a:r>
              <a:rPr lang="en-US" altLang="it-IT" sz="2000" baseline="-25000" dirty="0">
                <a:solidFill>
                  <a:srgbClr val="0000FF"/>
                </a:solidFill>
                <a:latin typeface="+mn-lt"/>
              </a:rPr>
              <a:t>0</a:t>
            </a:r>
            <a:r>
              <a:rPr lang="en-US" altLang="it-IT" sz="2000" dirty="0">
                <a:solidFill>
                  <a:srgbClr val="0000FF"/>
                </a:solidFill>
                <a:latin typeface="+mn-lt"/>
              </a:rPr>
              <a:t> evaluated as a function of the dose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it-IT" altLang="it-IT" sz="2000" dirty="0">
              <a:latin typeface="+mn-lt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647499" y="1906351"/>
            <a:ext cx="1699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t-IT" dirty="0">
                <a:solidFill>
                  <a:srgbClr val="0000FF"/>
                </a:solidFill>
              </a:rPr>
              <a:t>Area </a:t>
            </a:r>
            <a:r>
              <a:rPr lang="it-IT" altLang="it-IT" dirty="0">
                <a:solidFill>
                  <a:srgbClr val="0000FF"/>
                </a:solidFill>
              </a:rPr>
              <a:t>11.71 mm</a:t>
            </a:r>
            <a:r>
              <a:rPr lang="it-IT" altLang="it-IT" baseline="30000" dirty="0">
                <a:solidFill>
                  <a:srgbClr val="0000FF"/>
                </a:solidFill>
              </a:rPr>
              <a:t>2</a:t>
            </a:r>
            <a:endParaRPr lang="en-US" dirty="0"/>
          </a:p>
        </p:txBody>
      </p:sp>
      <p:sp>
        <p:nvSpPr>
          <p:cNvPr id="10" name="Rettangolo 9"/>
          <p:cNvSpPr/>
          <p:nvPr/>
        </p:nvSpPr>
        <p:spPr>
          <a:xfrm>
            <a:off x="6268661" y="1906351"/>
            <a:ext cx="165160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it-IT" dirty="0">
                <a:solidFill>
                  <a:srgbClr val="0000FF"/>
                </a:solidFill>
              </a:rPr>
              <a:t>Area </a:t>
            </a:r>
            <a:r>
              <a:rPr lang="it-IT" altLang="it-IT" dirty="0">
                <a:solidFill>
                  <a:srgbClr val="0000FF"/>
                </a:solidFill>
              </a:rPr>
              <a:t>6.14 mm</a:t>
            </a:r>
            <a:r>
              <a:rPr lang="it-IT" altLang="it-IT" baseline="30000" dirty="0">
                <a:solidFill>
                  <a:srgbClr val="0000FF"/>
                </a:solidFill>
              </a:rPr>
              <a:t>2</a:t>
            </a:r>
            <a:r>
              <a:rPr lang="it-IT" altLang="it-IT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081144" y="1033795"/>
            <a:ext cx="83240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defTabSz="842963"/>
            <a:r>
              <a:rPr lang="it-IT" sz="4000" b="1" dirty="0" smtClean="0">
                <a:ln w="28575">
                  <a:solidFill>
                    <a:srgbClr val="FF00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IFX</a:t>
            </a:r>
            <a:endParaRPr lang="it-IT" sz="3600" b="1" dirty="0">
              <a:ln w="28575">
                <a:solidFill>
                  <a:srgbClr val="FF0000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ahoma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563710" y="1033795"/>
            <a:ext cx="106150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defTabSz="842963">
              <a:defRPr/>
            </a:pPr>
            <a:r>
              <a:rPr lang="it-IT" sz="4000" b="1" dirty="0">
                <a:ln w="28575">
                  <a:solidFill>
                    <a:srgbClr val="00FE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HPK</a:t>
            </a:r>
            <a:endParaRPr lang="it-IT" sz="1200" b="1" dirty="0">
              <a:ln w="28575">
                <a:solidFill>
                  <a:srgbClr val="00FE00"/>
                </a:solidFill>
              </a:ln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6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“University of Perugia” model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4590" y="3551714"/>
            <a:ext cx="1955760" cy="516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TEST STRUCTURE</a:t>
            </a:r>
            <a:b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MEASUREMENTS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362827" y="4978772"/>
            <a:ext cx="1584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DETECTOR OPTIMIZATION</a:t>
            </a:r>
          </a:p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endParaRPr lang="en-GB" sz="14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7" name="Picture 4" descr="TS_se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30202" r="8416" b="30956"/>
          <a:stretch/>
        </p:blipFill>
        <p:spPr bwMode="auto">
          <a:xfrm>
            <a:off x="569090" y="1226452"/>
            <a:ext cx="1666760" cy="656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2808951" y="1139033"/>
            <a:ext cx="2125685" cy="2609991"/>
            <a:chOff x="2821830" y="935831"/>
            <a:chExt cx="2125685" cy="2609991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/>
            <a:srcRect l="22782" r="34667"/>
            <a:stretch/>
          </p:blipFill>
          <p:spPr>
            <a:xfrm>
              <a:off x="2821830" y="935831"/>
              <a:ext cx="1484141" cy="19712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355" y="2465702"/>
              <a:ext cx="1440160" cy="1080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 l="31374" r="31540"/>
          <a:stretch>
            <a:fillRect/>
          </a:stretch>
        </p:blipFill>
        <p:spPr bwMode="auto">
          <a:xfrm>
            <a:off x="1191902" y="2062213"/>
            <a:ext cx="1006998" cy="135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NewT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8" t="30856" r="25687" b="14923"/>
          <a:stretch/>
        </p:blipFill>
        <p:spPr bwMode="auto">
          <a:xfrm>
            <a:off x="583017" y="1958053"/>
            <a:ext cx="1092644" cy="99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12"/>
          <p:cNvGrpSpPr/>
          <p:nvPr/>
        </p:nvGrpSpPr>
        <p:grpSpPr>
          <a:xfrm>
            <a:off x="6012191" y="1702858"/>
            <a:ext cx="2075741" cy="2660921"/>
            <a:chOff x="6012191" y="1824520"/>
            <a:chExt cx="1777113" cy="227810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1" t="22693" r="6735"/>
            <a:stretch/>
          </p:blipFill>
          <p:spPr bwMode="auto">
            <a:xfrm>
              <a:off x="6012191" y="1824520"/>
              <a:ext cx="1777113" cy="18476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33" r="23312"/>
            <a:stretch/>
          </p:blipFill>
          <p:spPr bwMode="auto">
            <a:xfrm>
              <a:off x="6588472" y="2808039"/>
              <a:ext cx="1008668" cy="12945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868392" y="1237973"/>
            <a:ext cx="864096" cy="3006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</a:t>
            </a:r>
          </a:p>
        </p:txBody>
      </p:sp>
      <p:sp>
        <p:nvSpPr>
          <p:cNvPr id="18" name="Freccia a destra 17"/>
          <p:cNvSpPr/>
          <p:nvPr/>
        </p:nvSpPr>
        <p:spPr bwMode="auto">
          <a:xfrm>
            <a:off x="2246323" y="2201668"/>
            <a:ext cx="536198" cy="27862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ccia curva 18"/>
          <p:cNvSpPr/>
          <p:nvPr/>
        </p:nvSpPr>
        <p:spPr bwMode="auto">
          <a:xfrm rot="5400000">
            <a:off x="6892216" y="1330054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Freccia curva 19"/>
          <p:cNvSpPr/>
          <p:nvPr/>
        </p:nvSpPr>
        <p:spPr bwMode="auto">
          <a:xfrm>
            <a:off x="5076304" y="1237973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6806660" y="4492494"/>
            <a:ext cx="499727" cy="36004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44918" y="4303297"/>
            <a:ext cx="1395482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 VALIDATION</a:t>
            </a:r>
          </a:p>
        </p:txBody>
      </p:sp>
      <p:sp>
        <p:nvSpPr>
          <p:cNvPr id="23" name="Freccia curva 22"/>
          <p:cNvSpPr/>
          <p:nvPr/>
        </p:nvSpPr>
        <p:spPr bwMode="auto">
          <a:xfrm rot="16200000">
            <a:off x="3929024" y="392193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reccia curva 23"/>
          <p:cNvSpPr/>
          <p:nvPr/>
        </p:nvSpPr>
        <p:spPr bwMode="auto">
          <a:xfrm rot="16200000" flipH="1">
            <a:off x="5312401" y="369477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323134" y="1093156"/>
            <a:ext cx="4929350" cy="302808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ttangolo 26"/>
          <p:cNvSpPr/>
          <p:nvPr/>
        </p:nvSpPr>
        <p:spPr>
          <a:xfrm>
            <a:off x="4329954" y="1168782"/>
            <a:ext cx="3906522" cy="453074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283242" y="1886045"/>
            <a:ext cx="1536229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PARAMETERS EXTRAPOLATION</a:t>
            </a:r>
          </a:p>
        </p:txBody>
      </p:sp>
    </p:spTree>
    <p:extLst>
      <p:ext uri="{BB962C8B-B14F-4D97-AF65-F5344CB8AC3E}">
        <p14:creationId xmlns:p14="http://schemas.microsoft.com/office/powerpoint/2010/main" val="246200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0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4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9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8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5" grpId="2" animBg="1"/>
      <p:bldP spid="16" grpId="1" animBg="1"/>
      <p:bldP spid="16" grpId="2" animBg="1"/>
      <p:bldP spid="18" grpId="1" animBg="1"/>
      <p:bldP spid="19" grpId="1" animBg="1"/>
      <p:bldP spid="19" grpId="2" animBg="1"/>
      <p:bldP spid="20" grpId="1" animBg="1"/>
      <p:bldP spid="20" grpId="2" animBg="1"/>
      <p:bldP spid="21" grpId="1" animBg="1"/>
      <p:bldP spid="21" grpId="2" animBg="1"/>
      <p:bldP spid="22" grpId="1" animBg="1"/>
      <p:bldP spid="22" grpId="2" animBg="1"/>
      <p:bldP spid="23" grpId="1" animBg="1"/>
      <p:bldP spid="24" grpId="1" animBg="1"/>
      <p:bldP spid="24" grpId="2" animBg="1"/>
      <p:bldP spid="30" grpId="0" animBg="1"/>
      <p:bldP spid="30" grpId="1" animBg="1"/>
      <p:bldP spid="27" grpId="0" animBg="1"/>
      <p:bldP spid="17" grpId="0" animBg="1"/>
      <p:bldP spid="1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Damage Model: Levels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 bwMode="auto">
          <a:xfrm>
            <a:off x="900113" y="1439863"/>
            <a:ext cx="4465637" cy="287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 rot="10800000">
            <a:off x="900113" y="3384550"/>
            <a:ext cx="4465638" cy="287338"/>
          </a:xfrm>
          <a:prstGeom prst="rect">
            <a:avLst/>
          </a:prstGeom>
          <a:gradFill rotWithShape="1">
            <a:gsLst>
              <a:gs pos="0">
                <a:srgbClr val="787890"/>
              </a:gs>
              <a:gs pos="50000">
                <a:srgbClr val="AEAECF"/>
              </a:gs>
              <a:gs pos="100000">
                <a:srgbClr val="CFCFF7"/>
              </a:gs>
            </a:gsLst>
            <a:lin ang="162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cxnSp>
        <p:nvCxnSpPr>
          <p:cNvPr id="22" name="Connettore 1 33"/>
          <p:cNvCxnSpPr>
            <a:cxnSpLocks noChangeShapeType="1"/>
          </p:cNvCxnSpPr>
          <p:nvPr/>
        </p:nvCxnSpPr>
        <p:spPr bwMode="auto">
          <a:xfrm>
            <a:off x="1074738" y="2020888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3" name="Rettangolo 34"/>
          <p:cNvSpPr>
            <a:spLocks noChangeArrowheads="1"/>
          </p:cNvSpPr>
          <p:nvPr/>
        </p:nvSpPr>
        <p:spPr bwMode="auto">
          <a:xfrm>
            <a:off x="3138488" y="1835150"/>
            <a:ext cx="1052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- 0.40</a:t>
            </a:r>
          </a:p>
        </p:txBody>
      </p:sp>
      <p:sp>
        <p:nvSpPr>
          <p:cNvPr id="24" name="Rettangolo 35"/>
          <p:cNvSpPr>
            <a:spLocks noChangeArrowheads="1"/>
          </p:cNvSpPr>
          <p:nvPr/>
        </p:nvSpPr>
        <p:spPr bwMode="auto">
          <a:xfrm>
            <a:off x="450850" y="150177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25" name="Rettangolo 36"/>
          <p:cNvSpPr>
            <a:spLocks noChangeArrowheads="1"/>
          </p:cNvSpPr>
          <p:nvPr/>
        </p:nvSpPr>
        <p:spPr bwMode="auto">
          <a:xfrm>
            <a:off x="450850" y="3230563"/>
            <a:ext cx="40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26" name="Connettore 1 37"/>
          <p:cNvCxnSpPr>
            <a:cxnSpLocks noChangeShapeType="1"/>
          </p:cNvCxnSpPr>
          <p:nvPr/>
        </p:nvCxnSpPr>
        <p:spPr bwMode="auto">
          <a:xfrm>
            <a:off x="1074738" y="2735263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7" name="Rettangolo 38"/>
          <p:cNvSpPr>
            <a:spLocks noChangeArrowheads="1"/>
          </p:cNvSpPr>
          <p:nvPr/>
        </p:nvSpPr>
        <p:spPr bwMode="auto">
          <a:xfrm>
            <a:off x="3138488" y="2582863"/>
            <a:ext cx="1052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- 0.60</a:t>
            </a:r>
          </a:p>
        </p:txBody>
      </p:sp>
      <p:cxnSp>
        <p:nvCxnSpPr>
          <p:cNvPr id="28" name="Connettore 1 39"/>
          <p:cNvCxnSpPr/>
          <p:nvPr/>
        </p:nvCxnSpPr>
        <p:spPr bwMode="auto">
          <a:xfrm flipV="1">
            <a:off x="1074738" y="2582863"/>
            <a:ext cx="4217987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9" name="Connettore 1 40"/>
          <p:cNvCxnSpPr/>
          <p:nvPr/>
        </p:nvCxnSpPr>
        <p:spPr bwMode="auto">
          <a:xfrm>
            <a:off x="1044575" y="2232025"/>
            <a:ext cx="191293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30" name="Rettangolo 41"/>
          <p:cNvSpPr>
            <a:spLocks noChangeArrowheads="1"/>
          </p:cNvSpPr>
          <p:nvPr/>
        </p:nvSpPr>
        <p:spPr bwMode="auto">
          <a:xfrm>
            <a:off x="4229100" y="1943100"/>
            <a:ext cx="1135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+ 0.70</a:t>
            </a:r>
          </a:p>
        </p:txBody>
      </p:sp>
      <p:cxnSp>
        <p:nvCxnSpPr>
          <p:cNvPr id="31" name="Connettore 2 45"/>
          <p:cNvCxnSpPr>
            <a:cxnSpLocks noChangeShapeType="1"/>
          </p:cNvCxnSpPr>
          <p:nvPr/>
        </p:nvCxnSpPr>
        <p:spPr bwMode="auto">
          <a:xfrm flipH="1" flipV="1">
            <a:off x="904874" y="1295400"/>
            <a:ext cx="0" cy="2376488"/>
          </a:xfrm>
          <a:prstGeom prst="straightConnector1">
            <a:avLst/>
          </a:prstGeom>
          <a:noFill/>
          <a:ln w="19050" algn="ctr">
            <a:solidFill>
              <a:srgbClr val="264796"/>
            </a:solidFill>
            <a:round/>
            <a:headEnd/>
            <a:tailEnd type="arrow" w="med" len="med"/>
          </a:ln>
        </p:spPr>
      </p:cxnSp>
      <p:cxnSp>
        <p:nvCxnSpPr>
          <p:cNvPr id="32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3" name="Connettore 2 48"/>
          <p:cNvCxnSpPr>
            <a:cxnSpLocks noChangeShapeType="1"/>
          </p:cNvCxnSpPr>
          <p:nvPr/>
        </p:nvCxnSpPr>
        <p:spPr bwMode="auto">
          <a:xfrm>
            <a:off x="1763713" y="1733550"/>
            <a:ext cx="0" cy="1001713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4" name="Connettore 2 50"/>
          <p:cNvCxnSpPr>
            <a:cxnSpLocks noChangeShapeType="1"/>
          </p:cNvCxnSpPr>
          <p:nvPr/>
        </p:nvCxnSpPr>
        <p:spPr bwMode="auto">
          <a:xfrm flipH="1" flipV="1">
            <a:off x="1979613" y="2232025"/>
            <a:ext cx="9525" cy="1138238"/>
          </a:xfrm>
          <a:prstGeom prst="straightConnector1">
            <a:avLst/>
          </a:prstGeom>
          <a:noFill/>
          <a:ln w="12700" algn="ctr">
            <a:solidFill>
              <a:srgbClr val="00B0F0"/>
            </a:solidFill>
            <a:round/>
            <a:headEnd/>
            <a:tailEnd type="arrow" w="med" len="med"/>
          </a:ln>
        </p:spPr>
      </p:cxn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576263" y="1008063"/>
            <a:ext cx="770413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1" tIns="42171" rIns="84341" bIns="42171">
            <a:spAutoFit/>
          </a:bodyPr>
          <a:lstStyle/>
          <a:p>
            <a:pPr marL="334963" indent="-334963" defTabSz="842963" eaLnBrk="0" hangingPunct="0">
              <a:spcBef>
                <a:spcPct val="50000"/>
              </a:spcBef>
              <a:buFont typeface="Wingdings" pitchFamily="2" charset="2"/>
              <a:buChar char="§"/>
              <a:tabLst>
                <a:tab pos="325438" algn="l"/>
              </a:tabLst>
            </a:pPr>
            <a:r>
              <a:rPr lang="en-GB" sz="1800">
                <a:solidFill>
                  <a:srgbClr val="0000FF"/>
                </a:solidFill>
                <a:latin typeface="Calibri" pitchFamily="34" charset="0"/>
              </a:rPr>
              <a:t>Interface trap state energy modelling</a:t>
            </a:r>
          </a:p>
          <a:p>
            <a:pPr marL="334963" indent="-334963" defTabSz="842963" eaLnBrk="0" hangingPunct="0">
              <a:spcBef>
                <a:spcPct val="50000"/>
              </a:spcBef>
              <a:tabLst>
                <a:tab pos="325438" algn="l"/>
              </a:tabLst>
            </a:pPr>
            <a:r>
              <a:rPr lang="en-GB" sz="1800">
                <a:solidFill>
                  <a:srgbClr val="3333CC"/>
                </a:solidFill>
                <a:latin typeface="Comic Sans MS" pitchFamily="66" charset="0"/>
              </a:rPr>
              <a:t>	</a:t>
            </a:r>
          </a:p>
        </p:txBody>
      </p:sp>
      <p:graphicFrame>
        <p:nvGraphicFramePr>
          <p:cNvPr id="45" name="Group 57"/>
          <p:cNvGraphicFramePr>
            <a:graphicFrameLocks noGrp="1"/>
          </p:cNvGraphicFramePr>
          <p:nvPr>
            <p:extLst/>
          </p:nvPr>
        </p:nvGraphicFramePr>
        <p:xfrm>
          <a:off x="539750" y="3923510"/>
          <a:ext cx="5873750" cy="2097723"/>
        </p:xfrm>
        <a:graphic>
          <a:graphicData uri="http://schemas.openxmlformats.org/drawingml/2006/table">
            <a:tbl>
              <a:tblPr/>
              <a:tblGrid>
                <a:gridCol w="156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Peak Energy (eV)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Density (cm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- 0.60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Donor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V</a:t>
                      </a:r>
                      <a:r>
                        <a:rPr kumimoji="0" lang="en-GB" altLang="ja-JP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+ 0.70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100% of donor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" name="Rectangle 61"/>
          <p:cNvSpPr>
            <a:spLocks noChangeArrowheads="1"/>
          </p:cNvSpPr>
          <p:nvPr/>
        </p:nvSpPr>
        <p:spPr bwMode="auto">
          <a:xfrm>
            <a:off x="5580063" y="1727200"/>
            <a:ext cx="576262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7" name="Segnaposto numero diapositiva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468077" y="6049581"/>
            <a:ext cx="74620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 smtClean="0"/>
              <a:t>F</a:t>
            </a:r>
            <a:r>
              <a:rPr lang="en-US" sz="1100" dirty="0"/>
              <a:t>. </a:t>
            </a:r>
            <a:r>
              <a:rPr lang="en-US" sz="1100" dirty="0" smtClean="0"/>
              <a:t>Moscatelli et al., </a:t>
            </a:r>
            <a:r>
              <a:rPr lang="en-US" sz="1100" i="1" dirty="0" smtClean="0"/>
              <a:t>Combined Bulk and Surface Radiation Damage Effects at Very High </a:t>
            </a:r>
            <a:r>
              <a:rPr lang="en-US" sz="1100" i="1" dirty="0" err="1" smtClean="0"/>
              <a:t>Fluences</a:t>
            </a:r>
            <a:r>
              <a:rPr lang="en-US" sz="1100" i="1" dirty="0" smtClean="0"/>
              <a:t> in Silicon Detectors: Measurements and TCAD Simulations, </a:t>
            </a:r>
            <a:r>
              <a:rPr lang="en-US" sz="1100" dirty="0"/>
              <a:t>IEEE Transactions on Nuclear Science, </a:t>
            </a:r>
            <a:r>
              <a:rPr lang="en-US" sz="1100" dirty="0" smtClean="0"/>
              <a:t>2016, </a:t>
            </a:r>
            <a:r>
              <a:rPr lang="en-US" sz="1100" dirty="0"/>
              <a:t>Vol. </a:t>
            </a:r>
            <a:r>
              <a:rPr lang="en-US" sz="1100" dirty="0" smtClean="0"/>
              <a:t>63, </a:t>
            </a:r>
            <a:r>
              <a:rPr lang="en-US" sz="1100" dirty="0"/>
              <a:t>Issue: </a:t>
            </a:r>
            <a:r>
              <a:rPr lang="en-US" sz="1100" dirty="0" smtClean="0"/>
              <a:t>5</a:t>
            </a:r>
            <a:r>
              <a:rPr lang="en-US" sz="1100" dirty="0"/>
              <a:t>, 2716 - </a:t>
            </a:r>
            <a:r>
              <a:rPr lang="en-US" sz="1100" dirty="0" smtClean="0"/>
              <a:t>2723.</a:t>
            </a:r>
            <a:endParaRPr lang="it-IT" sz="1100" dirty="0"/>
          </a:p>
        </p:txBody>
      </p:sp>
      <p:sp>
        <p:nvSpPr>
          <p:cNvPr id="36" name="Rettangolo 41"/>
          <p:cNvSpPr>
            <a:spLocks noChangeArrowheads="1"/>
          </p:cNvSpPr>
          <p:nvPr/>
        </p:nvSpPr>
        <p:spPr bwMode="auto">
          <a:xfrm>
            <a:off x="884461" y="1396093"/>
            <a:ext cx="190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Conduction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37" name="Rettangolo 41"/>
          <p:cNvSpPr>
            <a:spLocks noChangeArrowheads="1"/>
          </p:cNvSpPr>
          <p:nvPr/>
        </p:nvSpPr>
        <p:spPr bwMode="auto">
          <a:xfrm>
            <a:off x="884461" y="3320143"/>
            <a:ext cx="15522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Valence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Damage Model: Gaussian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 bwMode="auto">
          <a:xfrm>
            <a:off x="900113" y="1439863"/>
            <a:ext cx="4465637" cy="287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 rot="10800000">
            <a:off x="900113" y="3384550"/>
            <a:ext cx="4465638" cy="287338"/>
          </a:xfrm>
          <a:prstGeom prst="rect">
            <a:avLst/>
          </a:prstGeom>
          <a:gradFill rotWithShape="1">
            <a:gsLst>
              <a:gs pos="0">
                <a:srgbClr val="787890"/>
              </a:gs>
              <a:gs pos="50000">
                <a:srgbClr val="AEAECF"/>
              </a:gs>
              <a:gs pos="100000">
                <a:srgbClr val="CFCFF7"/>
              </a:gs>
            </a:gsLst>
            <a:lin ang="162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cxnSp>
        <p:nvCxnSpPr>
          <p:cNvPr id="5" name="Connettore 1 33"/>
          <p:cNvCxnSpPr>
            <a:cxnSpLocks noChangeShapeType="1"/>
          </p:cNvCxnSpPr>
          <p:nvPr/>
        </p:nvCxnSpPr>
        <p:spPr bwMode="auto">
          <a:xfrm>
            <a:off x="1074738" y="2020888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6" name="Rettangolo 34"/>
          <p:cNvSpPr>
            <a:spLocks noChangeArrowheads="1"/>
          </p:cNvSpPr>
          <p:nvPr/>
        </p:nvSpPr>
        <p:spPr bwMode="auto">
          <a:xfrm>
            <a:off x="3138488" y="1835150"/>
            <a:ext cx="1052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- 0.40</a:t>
            </a:r>
          </a:p>
        </p:txBody>
      </p:sp>
      <p:sp>
        <p:nvSpPr>
          <p:cNvPr id="7" name="Rettangolo 35"/>
          <p:cNvSpPr>
            <a:spLocks noChangeArrowheads="1"/>
          </p:cNvSpPr>
          <p:nvPr/>
        </p:nvSpPr>
        <p:spPr bwMode="auto">
          <a:xfrm>
            <a:off x="450850" y="150177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8" name="Rettangolo 36"/>
          <p:cNvSpPr>
            <a:spLocks noChangeArrowheads="1"/>
          </p:cNvSpPr>
          <p:nvPr/>
        </p:nvSpPr>
        <p:spPr bwMode="auto">
          <a:xfrm>
            <a:off x="450850" y="3230563"/>
            <a:ext cx="40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9" name="Connettore 1 37"/>
          <p:cNvCxnSpPr>
            <a:cxnSpLocks noChangeShapeType="1"/>
          </p:cNvCxnSpPr>
          <p:nvPr/>
        </p:nvCxnSpPr>
        <p:spPr bwMode="auto">
          <a:xfrm>
            <a:off x="1074738" y="2735263"/>
            <a:ext cx="1912937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0" name="Rettangolo 38"/>
          <p:cNvSpPr>
            <a:spLocks noChangeArrowheads="1"/>
          </p:cNvSpPr>
          <p:nvPr/>
        </p:nvSpPr>
        <p:spPr bwMode="auto">
          <a:xfrm>
            <a:off x="3138488" y="2582863"/>
            <a:ext cx="1052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baseline="-300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- 0.60</a:t>
            </a:r>
          </a:p>
        </p:txBody>
      </p:sp>
      <p:cxnSp>
        <p:nvCxnSpPr>
          <p:cNvPr id="11" name="Connettore 1 39"/>
          <p:cNvCxnSpPr/>
          <p:nvPr/>
        </p:nvCxnSpPr>
        <p:spPr bwMode="auto">
          <a:xfrm flipV="1">
            <a:off x="1074738" y="2582863"/>
            <a:ext cx="4217987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12" name="Connettore 1 40"/>
          <p:cNvCxnSpPr/>
          <p:nvPr/>
        </p:nvCxnSpPr>
        <p:spPr bwMode="auto">
          <a:xfrm>
            <a:off x="1044575" y="2232025"/>
            <a:ext cx="191293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2648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13" name="Rettangolo 41"/>
          <p:cNvSpPr>
            <a:spLocks noChangeArrowheads="1"/>
          </p:cNvSpPr>
          <p:nvPr/>
        </p:nvSpPr>
        <p:spPr bwMode="auto">
          <a:xfrm>
            <a:off x="4229100" y="1943100"/>
            <a:ext cx="1135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sz="1800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+ 0.70</a:t>
            </a:r>
          </a:p>
        </p:txBody>
      </p:sp>
      <p:cxnSp>
        <p:nvCxnSpPr>
          <p:cNvPr id="15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" name="Connettore 2 48"/>
          <p:cNvCxnSpPr>
            <a:cxnSpLocks noChangeShapeType="1"/>
          </p:cNvCxnSpPr>
          <p:nvPr/>
        </p:nvCxnSpPr>
        <p:spPr bwMode="auto">
          <a:xfrm>
            <a:off x="1763713" y="1733550"/>
            <a:ext cx="0" cy="100171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18" name="Figura a mano libera 42"/>
          <p:cNvGrpSpPr>
            <a:grpSpLocks/>
          </p:cNvGrpSpPr>
          <p:nvPr/>
        </p:nvGrpSpPr>
        <p:grpSpPr bwMode="auto">
          <a:xfrm>
            <a:off x="1206500" y="1724025"/>
            <a:ext cx="1328738" cy="536575"/>
            <a:chOff x="760" y="1313"/>
            <a:chExt cx="837" cy="338"/>
          </a:xfrm>
        </p:grpSpPr>
        <p:pic>
          <p:nvPicPr>
            <p:cNvPr id="19" name="Figura a mano libera 4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0" y="1313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 rot="5400000">
              <a:off x="1012" y="1071"/>
              <a:ext cx="328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/>
            <a:lstStyle/>
            <a:p>
              <a:pPr defTabSz="914400"/>
              <a:endParaRPr lang="en-GB" sz="2400" b="1" dirty="0">
                <a:latin typeface="Times New Roman" pitchFamily="18" charset="0"/>
              </a:endParaRPr>
            </a:p>
          </p:txBody>
        </p:sp>
      </p:grpSp>
      <p:grpSp>
        <p:nvGrpSpPr>
          <p:cNvPr id="21" name="Figura a mano libera 43"/>
          <p:cNvGrpSpPr>
            <a:grpSpLocks/>
          </p:cNvGrpSpPr>
          <p:nvPr/>
        </p:nvGrpSpPr>
        <p:grpSpPr bwMode="auto">
          <a:xfrm>
            <a:off x="1187450" y="2447925"/>
            <a:ext cx="1328738" cy="536575"/>
            <a:chOff x="760" y="1766"/>
            <a:chExt cx="837" cy="338"/>
          </a:xfrm>
        </p:grpSpPr>
        <p:pic>
          <p:nvPicPr>
            <p:cNvPr id="22" name="Figura a mano libera 4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0" y="1766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 rot="5400000">
              <a:off x="1012" y="1524"/>
              <a:ext cx="328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 sz="2400" b="1">
                <a:latin typeface="Times New Roman" pitchFamily="18" charset="0"/>
              </a:endParaRPr>
            </a:p>
          </p:txBody>
        </p:sp>
      </p:grpSp>
      <p:grpSp>
        <p:nvGrpSpPr>
          <p:cNvPr id="24" name="Figura a mano libera 44"/>
          <p:cNvGrpSpPr>
            <a:grpSpLocks/>
          </p:cNvGrpSpPr>
          <p:nvPr/>
        </p:nvGrpSpPr>
        <p:grpSpPr bwMode="auto">
          <a:xfrm>
            <a:off x="1187450" y="1943101"/>
            <a:ext cx="1328738" cy="536575"/>
            <a:chOff x="760" y="1574"/>
            <a:chExt cx="837" cy="338"/>
          </a:xfrm>
        </p:grpSpPr>
        <p:pic>
          <p:nvPicPr>
            <p:cNvPr id="25" name="Figura a mano libera 4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0" y="1574"/>
              <a:ext cx="83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27"/>
            <p:cNvSpPr txBox="1">
              <a:spLocks noChangeArrowheads="1"/>
            </p:cNvSpPr>
            <p:nvPr/>
          </p:nvSpPr>
          <p:spPr bwMode="auto">
            <a:xfrm rot="5400000">
              <a:off x="1012" y="1333"/>
              <a:ext cx="328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 sz="2400" b="1">
                <a:latin typeface="Times New Roman" pitchFamily="18" charset="0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76263" y="1008063"/>
            <a:ext cx="770413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1" tIns="42171" rIns="84341" bIns="42171">
            <a:spAutoFit/>
          </a:bodyPr>
          <a:lstStyle/>
          <a:p>
            <a:pPr marL="334963" indent="-334963" defTabSz="842963" eaLnBrk="0" hangingPunct="0">
              <a:spcBef>
                <a:spcPct val="50000"/>
              </a:spcBef>
              <a:buFont typeface="Wingdings" pitchFamily="2" charset="2"/>
              <a:buChar char="§"/>
              <a:tabLst>
                <a:tab pos="325438" algn="l"/>
              </a:tabLst>
            </a:pPr>
            <a:r>
              <a:rPr lang="en-GB" sz="1800" dirty="0">
                <a:solidFill>
                  <a:srgbClr val="0000FF"/>
                </a:solidFill>
                <a:latin typeface="Calibri" pitchFamily="34" charset="0"/>
              </a:rPr>
              <a:t>Interface trap state energy modelling</a:t>
            </a:r>
          </a:p>
          <a:p>
            <a:pPr marL="334963" indent="-334963" defTabSz="842963" eaLnBrk="0" hangingPunct="0">
              <a:spcBef>
                <a:spcPct val="50000"/>
              </a:spcBef>
              <a:tabLst>
                <a:tab pos="325438" algn="l"/>
              </a:tabLst>
            </a:pPr>
            <a:r>
              <a:rPr lang="en-GB" sz="1800" dirty="0">
                <a:solidFill>
                  <a:srgbClr val="3333CC"/>
                </a:solidFill>
                <a:latin typeface="Comic Sans MS" pitchFamily="66" charset="0"/>
              </a:rPr>
              <a:t>	</a:t>
            </a:r>
          </a:p>
        </p:txBody>
      </p:sp>
      <p:graphicFrame>
        <p:nvGraphicFramePr>
          <p:cNvPr id="28" name="Group 57"/>
          <p:cNvGraphicFramePr>
            <a:graphicFrameLocks noGrp="1"/>
          </p:cNvGraphicFramePr>
          <p:nvPr>
            <p:extLst/>
          </p:nvPr>
        </p:nvGraphicFramePr>
        <p:xfrm>
          <a:off x="539750" y="3923510"/>
          <a:ext cx="7340600" cy="2097723"/>
        </p:xfrm>
        <a:graphic>
          <a:graphicData uri="http://schemas.openxmlformats.org/drawingml/2006/table">
            <a:tbl>
              <a:tblPr/>
              <a:tblGrid>
                <a:gridCol w="156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Peak Energy (eV)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Density (cm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 (eV)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- 0.60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60% of acceptor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[1] 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Donor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V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+ 0.70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100% of donor 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(N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·N</a:t>
                      </a:r>
                      <a:r>
                        <a:rPr kumimoji="0" lang="en-US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Rectangle 61"/>
          <p:cNvSpPr>
            <a:spLocks noChangeArrowheads="1"/>
          </p:cNvSpPr>
          <p:nvPr/>
        </p:nvSpPr>
        <p:spPr bwMode="auto">
          <a:xfrm>
            <a:off x="5580063" y="1727200"/>
            <a:ext cx="576262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7" name="Connettore 2 50"/>
          <p:cNvCxnSpPr>
            <a:cxnSpLocks noChangeShapeType="1"/>
          </p:cNvCxnSpPr>
          <p:nvPr/>
        </p:nvCxnSpPr>
        <p:spPr bwMode="auto">
          <a:xfrm flipH="1" flipV="1">
            <a:off x="1979613" y="2232025"/>
            <a:ext cx="9525" cy="1138238"/>
          </a:xfrm>
          <a:prstGeom prst="straightConnector1">
            <a:avLst/>
          </a:prstGeom>
          <a:noFill/>
          <a:ln w="12700" algn="ctr">
            <a:solidFill>
              <a:srgbClr val="264899"/>
            </a:solidFill>
            <a:round/>
            <a:headEnd/>
            <a:tailEnd type="arrow" w="med" len="med"/>
          </a:ln>
        </p:spPr>
      </p:cxnSp>
      <p:cxnSp>
        <p:nvCxnSpPr>
          <p:cNvPr id="30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1" name="Connettore 2 48"/>
          <p:cNvCxnSpPr>
            <a:cxnSpLocks noChangeShapeType="1"/>
          </p:cNvCxnSpPr>
          <p:nvPr/>
        </p:nvCxnSpPr>
        <p:spPr bwMode="auto">
          <a:xfrm>
            <a:off x="1763713" y="1733550"/>
            <a:ext cx="0" cy="1001713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2" name="Segnaposto numero diapositiva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19</a:t>
            </a:fld>
            <a:endParaRPr lang="it-IT"/>
          </a:p>
        </p:txBody>
      </p:sp>
      <p:cxnSp>
        <p:nvCxnSpPr>
          <p:cNvPr id="14" name="Connettore 2 45"/>
          <p:cNvCxnSpPr>
            <a:cxnSpLocks noChangeShapeType="1"/>
          </p:cNvCxnSpPr>
          <p:nvPr/>
        </p:nvCxnSpPr>
        <p:spPr bwMode="auto">
          <a:xfrm flipH="1" flipV="1">
            <a:off x="904874" y="1295400"/>
            <a:ext cx="0" cy="2376488"/>
          </a:xfrm>
          <a:prstGeom prst="straightConnector1">
            <a:avLst/>
          </a:prstGeom>
          <a:noFill/>
          <a:ln w="19050" algn="ctr">
            <a:solidFill>
              <a:srgbClr val="264796"/>
            </a:solidFill>
            <a:round/>
            <a:headEnd/>
            <a:tailEnd type="arrow" w="med" len="med"/>
          </a:ln>
        </p:spPr>
      </p:cxnSp>
      <p:sp>
        <p:nvSpPr>
          <p:cNvPr id="33" name="Rettangolo 32"/>
          <p:cNvSpPr/>
          <p:nvPr/>
        </p:nvSpPr>
        <p:spPr>
          <a:xfrm>
            <a:off x="468077" y="6049581"/>
            <a:ext cx="74620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 smtClean="0"/>
              <a:t>F</a:t>
            </a:r>
            <a:r>
              <a:rPr lang="en-US" sz="1100" dirty="0"/>
              <a:t>. </a:t>
            </a:r>
            <a:r>
              <a:rPr lang="en-US" sz="1100" dirty="0" smtClean="0"/>
              <a:t>Moscatelli et al., </a:t>
            </a:r>
            <a:r>
              <a:rPr lang="en-US" sz="1100" i="1" dirty="0" smtClean="0"/>
              <a:t>Effects </a:t>
            </a:r>
            <a:r>
              <a:rPr lang="en-US" sz="1100" i="1" dirty="0"/>
              <a:t>of Interface Donor Trap States on Isolation Properties of Detectors Operating at High-Luminosity LHC</a:t>
            </a:r>
            <a:r>
              <a:rPr lang="en-US" sz="1100" dirty="0"/>
              <a:t>, IEEE Transactions on Nuclear Science, 2017, Vol. 64, Issue: 8, 2259 - 2267</a:t>
            </a:r>
            <a:endParaRPr lang="it-IT" sz="1100" dirty="0"/>
          </a:p>
        </p:txBody>
      </p:sp>
      <p:sp>
        <p:nvSpPr>
          <p:cNvPr id="34" name="Rettangolo 41"/>
          <p:cNvSpPr>
            <a:spLocks noChangeArrowheads="1"/>
          </p:cNvSpPr>
          <p:nvPr/>
        </p:nvSpPr>
        <p:spPr bwMode="auto">
          <a:xfrm>
            <a:off x="884461" y="1396093"/>
            <a:ext cx="190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Conduction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35" name="Rettangolo 41"/>
          <p:cNvSpPr>
            <a:spLocks noChangeArrowheads="1"/>
          </p:cNvSpPr>
          <p:nvPr/>
        </p:nvSpPr>
        <p:spPr bwMode="auto">
          <a:xfrm>
            <a:off x="884461" y="3320143"/>
            <a:ext cx="15522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Valence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4332" y="1381671"/>
            <a:ext cx="8415337" cy="50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28600" indent="-2270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 marL="685800" indent="-227013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marL="344487" indent="-342900">
              <a:lnSpc>
                <a:spcPct val="100000"/>
              </a:lnSpc>
              <a:spcAft>
                <a:spcPts val="18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Motivations</a:t>
            </a:r>
          </a:p>
          <a:p>
            <a:pPr marL="344487" indent="-34290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Experimental Measurements (X-rays irradiation)</a:t>
            </a:r>
            <a:endParaRPr lang="en-US" altLang="it-IT" sz="2400" b="1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801687" lvl="1" indent="-342900">
              <a:lnSpc>
                <a:spcPct val="100000"/>
              </a:lnSpc>
              <a:spcAft>
                <a:spcPts val="6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Different test-structures (Gated 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Diodes, MOS capacitors, MOSFETs) </a:t>
            </a:r>
            <a:endParaRPr lang="en-US" altLang="it-IT" sz="2000" dirty="0" smtClean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801687" lvl="1" indent="-342900">
              <a:lnSpc>
                <a:spcPct val="100000"/>
              </a:lnSpc>
              <a:spcAft>
                <a:spcPts val="18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Different 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providers (FBK, HPK, </a:t>
            </a: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IFX) 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and substrates (p-type, n-type</a:t>
            </a:r>
            <a:r>
              <a:rPr lang="en-US" altLang="it-IT" sz="2000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) </a:t>
            </a:r>
          </a:p>
          <a:p>
            <a:pPr marL="344487" lvl="1" indent="-342900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it-IT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Simulation Results and </a:t>
            </a:r>
            <a:r>
              <a:rPr lang="en-US" altLang="it-IT" sz="2400" b="1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Comparison with experimental data</a:t>
            </a:r>
            <a:endParaRPr lang="en-US" altLang="it-IT" sz="2400" b="1" dirty="0">
              <a:solidFill>
                <a:srgbClr val="0000FF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801687" lvl="1" indent="-342900">
              <a:spcAft>
                <a:spcPts val="600"/>
              </a:spcAft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altLang="it-IT" sz="2000" u="sng" dirty="0" smtClean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Surface damage</a:t>
            </a:r>
          </a:p>
          <a:p>
            <a:pPr lvl="2">
              <a:spcAft>
                <a:spcPts val="1200"/>
              </a:spcAft>
              <a:buClr>
                <a:srgbClr val="0000FF"/>
              </a:buClr>
            </a:pP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Update of the TCAD Si/SiO</a:t>
            </a:r>
            <a:r>
              <a:rPr lang="en-US" altLang="it-IT" sz="2000" baseline="-25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2</a:t>
            </a:r>
            <a:r>
              <a:rPr lang="en-US" altLang="it-IT" sz="2000" dirty="0">
                <a:solidFill>
                  <a:srgbClr val="0000FF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 interface damage model</a:t>
            </a:r>
          </a:p>
          <a:p>
            <a:pPr>
              <a:lnSpc>
                <a:spcPct val="100000"/>
              </a:lnSpc>
              <a:spcAft>
                <a:spcPts val="1800"/>
              </a:spcAft>
              <a:buClrTx/>
              <a:buSzTx/>
              <a:buFontTx/>
              <a:buNone/>
            </a:pPr>
            <a:endParaRPr lang="en-US" altLang="it-IT" sz="2400" dirty="0">
              <a:cs typeface="DejaVu Sans" panose="020B0603030804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34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tangolo 32"/>
          <p:cNvSpPr/>
          <p:nvPr/>
        </p:nvSpPr>
        <p:spPr>
          <a:xfrm>
            <a:off x="1051560" y="1727200"/>
            <a:ext cx="2166028" cy="100584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ttangolo 35"/>
          <p:cNvSpPr/>
          <p:nvPr/>
        </p:nvSpPr>
        <p:spPr>
          <a:xfrm>
            <a:off x="1051560" y="2451099"/>
            <a:ext cx="2166028" cy="50400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Damage Model: Uniform Bands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 bwMode="auto">
          <a:xfrm>
            <a:off x="900113" y="1439863"/>
            <a:ext cx="4465637" cy="2873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 rot="10800000">
            <a:off x="930275" y="3384550"/>
            <a:ext cx="4465638" cy="287338"/>
          </a:xfrm>
          <a:prstGeom prst="rect">
            <a:avLst/>
          </a:prstGeom>
          <a:gradFill rotWithShape="1">
            <a:gsLst>
              <a:gs pos="0">
                <a:srgbClr val="787890"/>
              </a:gs>
              <a:gs pos="50000">
                <a:srgbClr val="AEAECF"/>
              </a:gs>
              <a:gs pos="100000">
                <a:srgbClr val="CFCFF7"/>
              </a:gs>
            </a:gsLst>
            <a:lin ang="16200000" scaled="1"/>
          </a:gra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defTabSz="914400">
              <a:defRPr/>
            </a:pPr>
            <a:endParaRPr lang="en-GB" sz="2400" b="1"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tx1">
                      <a:tint val="44500"/>
                      <a:satMod val="160000"/>
                    </a:schemeClr>
                  </a:gs>
                  <a:gs pos="100000">
                    <a:schemeClr val="tx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Times New Roman" pitchFamily="18" charset="0"/>
            </a:endParaRPr>
          </a:p>
        </p:txBody>
      </p:sp>
      <p:sp>
        <p:nvSpPr>
          <p:cNvPr id="7" name="Rettangolo 35"/>
          <p:cNvSpPr>
            <a:spLocks noChangeArrowheads="1"/>
          </p:cNvSpPr>
          <p:nvPr/>
        </p:nvSpPr>
        <p:spPr bwMode="auto">
          <a:xfrm>
            <a:off x="450850" y="150177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endParaRPr lang="en-GB" altLang="ja-JP" sz="180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8" name="Rettangolo 36"/>
          <p:cNvSpPr>
            <a:spLocks noChangeArrowheads="1"/>
          </p:cNvSpPr>
          <p:nvPr/>
        </p:nvSpPr>
        <p:spPr bwMode="auto">
          <a:xfrm>
            <a:off x="450850" y="3230563"/>
            <a:ext cx="403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>
                <a:solidFill>
                  <a:srgbClr val="0000FF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endParaRPr lang="en-GB" altLang="ja-JP" sz="1800" dirty="0">
              <a:solidFill>
                <a:srgbClr val="0000FF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10" name="Rettangolo 38"/>
          <p:cNvSpPr>
            <a:spLocks noChangeArrowheads="1"/>
          </p:cNvSpPr>
          <p:nvPr/>
        </p:nvSpPr>
        <p:spPr bwMode="auto">
          <a:xfrm>
            <a:off x="4733552" y="2579095"/>
            <a:ext cx="1350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</a:t>
            </a:r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0.6 eV</a:t>
            </a:r>
            <a:endParaRPr lang="en-GB" altLang="ja-JP" sz="1800" dirty="0">
              <a:solidFill>
                <a:srgbClr val="00B0F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11" name="Connettore 1 39"/>
          <p:cNvCxnSpPr/>
          <p:nvPr/>
        </p:nvCxnSpPr>
        <p:spPr bwMode="auto">
          <a:xfrm flipV="1">
            <a:off x="1074738" y="2582863"/>
            <a:ext cx="4217987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13" name="Rettangolo 41"/>
          <p:cNvSpPr>
            <a:spLocks noChangeArrowheads="1"/>
          </p:cNvSpPr>
          <p:nvPr/>
        </p:nvSpPr>
        <p:spPr bwMode="auto">
          <a:xfrm>
            <a:off x="3659839" y="1985894"/>
            <a:ext cx="1417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</a:t>
            </a:r>
            <a:r>
              <a:rPr lang="en-GB" altLang="ja-JP" sz="1800" dirty="0" smtClean="0">
                <a:solidFill>
                  <a:srgbClr val="FF000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- 0.56 eV</a:t>
            </a:r>
            <a:endParaRPr lang="en-GB" altLang="ja-JP" sz="1800" dirty="0">
              <a:solidFill>
                <a:srgbClr val="FF000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14" name="Connettore 2 45"/>
          <p:cNvCxnSpPr>
            <a:cxnSpLocks noChangeShapeType="1"/>
          </p:cNvCxnSpPr>
          <p:nvPr/>
        </p:nvCxnSpPr>
        <p:spPr bwMode="auto">
          <a:xfrm flipH="1" flipV="1">
            <a:off x="930275" y="1295400"/>
            <a:ext cx="0" cy="2376488"/>
          </a:xfrm>
          <a:prstGeom prst="straightConnector1">
            <a:avLst/>
          </a:prstGeom>
          <a:noFill/>
          <a:ln w="19050" algn="ctr">
            <a:solidFill>
              <a:srgbClr val="264796"/>
            </a:solidFill>
            <a:round/>
            <a:headEnd/>
            <a:tailEnd type="arrow" w="med" len="med"/>
          </a:ln>
        </p:spPr>
      </p:cxnSp>
      <p:cxnSp>
        <p:nvCxnSpPr>
          <p:cNvPr id="15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76263" y="1008063"/>
            <a:ext cx="770413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1" tIns="42171" rIns="84341" bIns="42171">
            <a:spAutoFit/>
          </a:bodyPr>
          <a:lstStyle/>
          <a:p>
            <a:pPr marL="334963" indent="-334963" defTabSz="842963" eaLnBrk="0" hangingPunct="0">
              <a:spcBef>
                <a:spcPct val="50000"/>
              </a:spcBef>
              <a:buFont typeface="Wingdings" pitchFamily="2" charset="2"/>
              <a:buChar char="§"/>
              <a:tabLst>
                <a:tab pos="325438" algn="l"/>
              </a:tabLst>
            </a:pPr>
            <a:r>
              <a:rPr lang="en-GB" sz="1800" dirty="0">
                <a:solidFill>
                  <a:srgbClr val="0000FF"/>
                </a:solidFill>
                <a:latin typeface="Calibri" pitchFamily="34" charset="0"/>
              </a:rPr>
              <a:t>Interface trap state energy modelling</a:t>
            </a:r>
          </a:p>
          <a:p>
            <a:pPr marL="334963" indent="-334963" defTabSz="842963" eaLnBrk="0" hangingPunct="0">
              <a:spcBef>
                <a:spcPct val="50000"/>
              </a:spcBef>
              <a:tabLst>
                <a:tab pos="325438" algn="l"/>
              </a:tabLst>
            </a:pPr>
            <a:r>
              <a:rPr lang="en-GB" sz="1800" dirty="0">
                <a:solidFill>
                  <a:srgbClr val="3333CC"/>
                </a:solidFill>
                <a:latin typeface="Comic Sans MS" pitchFamily="66" charset="0"/>
              </a:rPr>
              <a:t>	</a:t>
            </a:r>
          </a:p>
        </p:txBody>
      </p:sp>
      <p:cxnSp>
        <p:nvCxnSpPr>
          <p:cNvPr id="30" name="Connettore 2 30"/>
          <p:cNvCxnSpPr>
            <a:cxnSpLocks noChangeShapeType="1"/>
          </p:cNvCxnSpPr>
          <p:nvPr/>
        </p:nvCxnSpPr>
        <p:spPr bwMode="auto">
          <a:xfrm>
            <a:off x="1547813" y="1727200"/>
            <a:ext cx="0" cy="2936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2" name="Segnaposto numero diapositiva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7" name="Rettangolo 41"/>
          <p:cNvSpPr>
            <a:spLocks noChangeArrowheads="1"/>
          </p:cNvSpPr>
          <p:nvPr/>
        </p:nvSpPr>
        <p:spPr bwMode="auto">
          <a:xfrm>
            <a:off x="1009650" y="2060120"/>
            <a:ext cx="1656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chemeClr val="bg1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Acceptor Band</a:t>
            </a:r>
            <a:endParaRPr lang="en-GB" altLang="ja-JP" sz="1800" dirty="0">
              <a:solidFill>
                <a:schemeClr val="bg1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38" name="Rettangolo 41"/>
          <p:cNvSpPr>
            <a:spLocks noChangeArrowheads="1"/>
          </p:cNvSpPr>
          <p:nvPr/>
        </p:nvSpPr>
        <p:spPr bwMode="auto">
          <a:xfrm>
            <a:off x="1009650" y="2656415"/>
            <a:ext cx="1391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chemeClr val="bg1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Donor Band</a:t>
            </a:r>
            <a:endParaRPr lang="en-GB" altLang="ja-JP" sz="1800" dirty="0">
              <a:solidFill>
                <a:schemeClr val="bg1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cxnSp>
        <p:nvCxnSpPr>
          <p:cNvPr id="49" name="Connettore 2 48"/>
          <p:cNvCxnSpPr/>
          <p:nvPr/>
        </p:nvCxnSpPr>
        <p:spPr>
          <a:xfrm>
            <a:off x="3717277" y="1728451"/>
            <a:ext cx="11758" cy="7432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 flipV="1">
            <a:off x="3427424" y="2960536"/>
            <a:ext cx="0" cy="42274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/>
          <p:cNvCxnSpPr/>
          <p:nvPr/>
        </p:nvCxnSpPr>
        <p:spPr>
          <a:xfrm flipV="1">
            <a:off x="4757217" y="2462254"/>
            <a:ext cx="0" cy="92102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tangolo 38"/>
          <p:cNvSpPr>
            <a:spLocks noChangeArrowheads="1"/>
          </p:cNvSpPr>
          <p:nvPr/>
        </p:nvSpPr>
        <p:spPr bwMode="auto">
          <a:xfrm>
            <a:off x="3402839" y="2956403"/>
            <a:ext cx="1350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E</a:t>
            </a:r>
            <a:r>
              <a:rPr lang="en-GB" altLang="ja-JP" sz="1800" baseline="-25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</a:t>
            </a:r>
            <a:r>
              <a:rPr lang="en-GB" altLang="ja-JP" sz="1800" baseline="-300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ja-JP" dirty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+</a:t>
            </a:r>
            <a:r>
              <a:rPr lang="en-GB" altLang="ja-JP" sz="1800" dirty="0" smtClean="0">
                <a:solidFill>
                  <a:srgbClr val="00B0F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0.3 eV</a:t>
            </a:r>
            <a:endParaRPr lang="en-GB" altLang="ja-JP" sz="1800" dirty="0">
              <a:solidFill>
                <a:srgbClr val="00B0F0"/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58" name="Rettangolo 41"/>
          <p:cNvSpPr>
            <a:spLocks noChangeArrowheads="1"/>
          </p:cNvSpPr>
          <p:nvPr/>
        </p:nvSpPr>
        <p:spPr bwMode="auto">
          <a:xfrm>
            <a:off x="884461" y="1396093"/>
            <a:ext cx="190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Conduction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59" name="Rettangolo 41"/>
          <p:cNvSpPr>
            <a:spLocks noChangeArrowheads="1"/>
          </p:cNvSpPr>
          <p:nvPr/>
        </p:nvSpPr>
        <p:spPr bwMode="auto">
          <a:xfrm>
            <a:off x="884461" y="3320143"/>
            <a:ext cx="15522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ja-JP" sz="1800" dirty="0" smtClean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Valence Band</a:t>
            </a:r>
            <a:endParaRPr lang="en-GB" altLang="ja-JP" sz="180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graphicFrame>
        <p:nvGraphicFramePr>
          <p:cNvPr id="26" name="Group 57"/>
          <p:cNvGraphicFramePr>
            <a:graphicFrameLocks noGrp="1"/>
          </p:cNvGraphicFramePr>
          <p:nvPr>
            <p:extLst/>
          </p:nvPr>
        </p:nvGraphicFramePr>
        <p:xfrm>
          <a:off x="539750" y="3923510"/>
          <a:ext cx="7340600" cy="1081089"/>
        </p:xfrm>
        <a:graphic>
          <a:graphicData uri="http://schemas.openxmlformats.org/drawingml/2006/table">
            <a:tbl>
              <a:tblPr/>
              <a:tblGrid>
                <a:gridCol w="1566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3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1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Energy (eV)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Band width (eV)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Concentration (cm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C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- 0.30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Donor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E</a:t>
                      </a:r>
                      <a:r>
                        <a:rPr kumimoji="0" lang="en-GB" altLang="ja-JP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V</a:t>
                      </a:r>
                      <a:r>
                        <a:rPr kumimoji="0" lang="en-GB" altLang="ja-JP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 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Arial" charset="0"/>
                        </a:rPr>
                        <a:t>+ 0.45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13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6974161" y="4958111"/>
            <a:ext cx="1980410" cy="1440000"/>
            <a:chOff x="6989836" y="4874508"/>
            <a:chExt cx="1980410" cy="144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67" r="10627"/>
            <a:stretch/>
          </p:blipFill>
          <p:spPr>
            <a:xfrm>
              <a:off x="6989836" y="4874508"/>
              <a:ext cx="1980410" cy="144000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6991240" y="4890734"/>
              <a:ext cx="1959429" cy="1421239"/>
            </a:xfrm>
            <a:prstGeom prst="rect">
              <a:avLst/>
            </a:prstGeom>
            <a:noFill/>
            <a:ln w="19050">
              <a:solidFill>
                <a:srgbClr val="56CB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6999783" y="2367544"/>
            <a:ext cx="1974106" cy="1440000"/>
            <a:chOff x="6984108" y="3093831"/>
            <a:chExt cx="1974106" cy="144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84"/>
            <a:stretch/>
          </p:blipFill>
          <p:spPr>
            <a:xfrm>
              <a:off x="7134214" y="3093831"/>
              <a:ext cx="1824000" cy="1440000"/>
            </a:xfrm>
            <a:prstGeom prst="rect">
              <a:avLst/>
            </a:prstGeom>
          </p:spPr>
        </p:pic>
        <p:pic>
          <p:nvPicPr>
            <p:cNvPr id="60" name="Immagine 5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t="10968" r="92131" b="1516"/>
            <a:stretch/>
          </p:blipFill>
          <p:spPr>
            <a:xfrm>
              <a:off x="6984108" y="3093831"/>
              <a:ext cx="174338" cy="1415467"/>
            </a:xfrm>
            <a:prstGeom prst="rect">
              <a:avLst/>
            </a:prstGeom>
          </p:spPr>
        </p:pic>
        <p:sp>
          <p:nvSpPr>
            <p:cNvPr id="61" name="Rettangolo 60"/>
            <p:cNvSpPr/>
            <p:nvPr/>
          </p:nvSpPr>
          <p:spPr>
            <a:xfrm>
              <a:off x="6986885" y="3104606"/>
              <a:ext cx="1959429" cy="142123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Connettore 2 19"/>
          <p:cNvCxnSpPr>
            <a:stCxn id="61" idx="1"/>
          </p:cNvCxnSpPr>
          <p:nvPr/>
        </p:nvCxnSpPr>
        <p:spPr>
          <a:xfrm flipH="1">
            <a:off x="6306747" y="3088939"/>
            <a:ext cx="695813" cy="131063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stCxn id="5" idx="1"/>
          </p:cNvCxnSpPr>
          <p:nvPr/>
        </p:nvCxnSpPr>
        <p:spPr>
          <a:xfrm flipH="1" flipV="1">
            <a:off x="6338098" y="4916859"/>
            <a:ext cx="636063" cy="761252"/>
          </a:xfrm>
          <a:prstGeom prst="straightConnector1">
            <a:avLst/>
          </a:prstGeom>
          <a:ln w="12700">
            <a:solidFill>
              <a:srgbClr val="56CB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83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MOS </a:t>
            </a:r>
            <a:r>
              <a:rPr lang="en-US" dirty="0"/>
              <a:t>Capacitors – Model validation 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60668" y="1015574"/>
            <a:ext cx="3665686" cy="2520000"/>
            <a:chOff x="60668" y="1015574"/>
            <a:chExt cx="3665686" cy="252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68" y="1015574"/>
              <a:ext cx="3664233" cy="2520000"/>
            </a:xfrm>
            <a:prstGeom prst="rect">
              <a:avLst/>
            </a:prstGeom>
          </p:spPr>
        </p:pic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2394906" y="1607719"/>
              <a:ext cx="1331448" cy="454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99" tIns="38899" rIns="77799" bIns="38899"/>
            <a:lstStyle/>
            <a:p>
              <a:pPr defTabSz="842963" eaLnBrk="0" hangingPunct="0">
                <a:spcAft>
                  <a:spcPts val="550"/>
                </a:spcAft>
              </a:pPr>
              <a:r>
                <a:rPr lang="it-IT" sz="2000" dirty="0" smtClean="0">
                  <a:solidFill>
                    <a:srgbClr val="0000FF"/>
                  </a:solidFill>
                  <a:latin typeface="Calibri" pitchFamily="34" charset="0"/>
                </a:rPr>
                <a:t>@ 50 </a:t>
              </a:r>
              <a:r>
                <a:rPr lang="it-IT" sz="2000" dirty="0" err="1" smtClean="0">
                  <a:solidFill>
                    <a:srgbClr val="0000FF"/>
                  </a:solidFill>
                  <a:latin typeface="Calibri" pitchFamily="34" charset="0"/>
                </a:rPr>
                <a:t>krad</a:t>
              </a:r>
              <a:endParaRPr lang="it-IT" sz="20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763088" y="1977400"/>
            <a:ext cx="3847537" cy="2520000"/>
            <a:chOff x="3687669" y="3115689"/>
            <a:chExt cx="3847537" cy="2520000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7669" y="3115689"/>
              <a:ext cx="3664233" cy="2520000"/>
            </a:xfrm>
            <a:prstGeom prst="rect">
              <a:avLst/>
            </a:prstGeom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5833646" y="3657674"/>
              <a:ext cx="1701560" cy="454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99" tIns="38899" rIns="77799" bIns="38899"/>
            <a:lstStyle/>
            <a:p>
              <a:pPr defTabSz="842963" eaLnBrk="0" hangingPunct="0">
                <a:spcAft>
                  <a:spcPts val="550"/>
                </a:spcAft>
              </a:pPr>
              <a:r>
                <a:rPr lang="it-IT" sz="2000" dirty="0" smtClean="0">
                  <a:solidFill>
                    <a:srgbClr val="0000FF"/>
                  </a:solidFill>
                  <a:latin typeface="Calibri" pitchFamily="34" charset="0"/>
                </a:rPr>
                <a:t>@ 100 </a:t>
              </a:r>
              <a:r>
                <a:rPr lang="it-IT" sz="2000" dirty="0" err="1" smtClean="0">
                  <a:solidFill>
                    <a:srgbClr val="0000FF"/>
                  </a:solidFill>
                  <a:latin typeface="Calibri" pitchFamily="34" charset="0"/>
                </a:rPr>
                <a:t>krad</a:t>
              </a:r>
              <a:endParaRPr lang="it-IT" sz="20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1647359" y="2939226"/>
            <a:ext cx="3863854" cy="2520000"/>
            <a:chOff x="4338245" y="3007278"/>
            <a:chExt cx="3863854" cy="2520000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245" y="3007278"/>
              <a:ext cx="3664234" cy="2520000"/>
            </a:xfrm>
            <a:prstGeom prst="rect">
              <a:avLst/>
            </a:prstGeom>
          </p:spPr>
        </p:pic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500539" y="3582045"/>
              <a:ext cx="1701560" cy="454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99" tIns="38899" rIns="77799" bIns="38899"/>
            <a:lstStyle/>
            <a:p>
              <a:pPr defTabSz="842963" eaLnBrk="0" hangingPunct="0">
                <a:spcAft>
                  <a:spcPts val="550"/>
                </a:spcAft>
              </a:pPr>
              <a:r>
                <a:rPr lang="it-IT" sz="2000" dirty="0" smtClean="0">
                  <a:solidFill>
                    <a:srgbClr val="0000FF"/>
                  </a:solidFill>
                  <a:latin typeface="Calibri" pitchFamily="34" charset="0"/>
                </a:rPr>
                <a:t>@ 10 </a:t>
              </a:r>
              <a:r>
                <a:rPr lang="it-IT" sz="2000" dirty="0" err="1" smtClean="0">
                  <a:solidFill>
                    <a:srgbClr val="0000FF"/>
                  </a:solidFill>
                  <a:latin typeface="Calibri" pitchFamily="34" charset="0"/>
                </a:rPr>
                <a:t>Mrad</a:t>
              </a:r>
              <a:endParaRPr lang="it-IT" sz="20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2547946" y="3901052"/>
            <a:ext cx="3954378" cy="2520000"/>
            <a:chOff x="2605697" y="4017930"/>
            <a:chExt cx="3954378" cy="2520000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5697" y="4017930"/>
              <a:ext cx="3664235" cy="2520000"/>
            </a:xfrm>
            <a:prstGeom prst="rect">
              <a:avLst/>
            </a:prstGeom>
          </p:spPr>
        </p:pic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858515" y="4621345"/>
              <a:ext cx="1701560" cy="454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99" tIns="38899" rIns="77799" bIns="38899"/>
            <a:lstStyle/>
            <a:p>
              <a:pPr defTabSz="842963" eaLnBrk="0" hangingPunct="0">
                <a:spcAft>
                  <a:spcPts val="550"/>
                </a:spcAft>
              </a:pPr>
              <a:r>
                <a:rPr lang="it-IT" sz="2000" dirty="0" smtClean="0">
                  <a:solidFill>
                    <a:srgbClr val="0000FF"/>
                  </a:solidFill>
                  <a:latin typeface="Calibri" pitchFamily="34" charset="0"/>
                </a:rPr>
                <a:t>@ 20 </a:t>
              </a:r>
              <a:r>
                <a:rPr lang="it-IT" sz="2000" dirty="0" err="1" smtClean="0">
                  <a:solidFill>
                    <a:srgbClr val="0000FF"/>
                  </a:solidFill>
                  <a:latin typeface="Calibri" pitchFamily="34" charset="0"/>
                </a:rPr>
                <a:t>Mrad</a:t>
              </a:r>
              <a:endParaRPr lang="it-IT" sz="20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sp>
        <p:nvSpPr>
          <p:cNvPr id="20" name="CasellaDiTesto 19"/>
          <p:cNvSpPr txBox="1"/>
          <p:nvPr/>
        </p:nvSpPr>
        <p:spPr>
          <a:xfrm>
            <a:off x="4735431" y="1136342"/>
            <a:ext cx="411945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0000"/>
                </a:solidFill>
              </a:rPr>
              <a:t>n</a:t>
            </a:r>
            <a:r>
              <a:rPr lang="en-US" sz="2000" dirty="0" smtClean="0">
                <a:solidFill>
                  <a:srgbClr val="FF0000"/>
                </a:solidFill>
              </a:rPr>
              <a:t>-type</a:t>
            </a:r>
            <a:r>
              <a:rPr lang="en-US" sz="2000" dirty="0" smtClean="0">
                <a:solidFill>
                  <a:srgbClr val="0000FF"/>
                </a:solidFill>
              </a:rPr>
              <a:t> substrate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Irradiated structures FBK p-type.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C-V measurements compared to simulations at different </a:t>
            </a:r>
            <a:r>
              <a:rPr lang="en-US" sz="2000" dirty="0">
                <a:solidFill>
                  <a:srgbClr val="0000FF"/>
                </a:solidFill>
              </a:rPr>
              <a:t>doses from 0.05 to 20 </a:t>
            </a:r>
            <a:r>
              <a:rPr lang="en-US" sz="2000" dirty="0" smtClean="0">
                <a:solidFill>
                  <a:srgbClr val="0000FF"/>
                </a:solidFill>
              </a:rPr>
              <a:t>Mrad(SiO</a:t>
            </a:r>
            <a:r>
              <a:rPr lang="en-US" sz="2000" baseline="-25000" dirty="0" smtClean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).</a:t>
            </a:r>
          </a:p>
          <a:p>
            <a:pPr marL="800100" lvl="1" indent="-342900">
              <a:spcAft>
                <a:spcPts val="1200"/>
              </a:spcAft>
              <a:buFont typeface="Calibri" panose="020F0502020204030204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Good agreement!</a:t>
            </a:r>
          </a:p>
        </p:txBody>
      </p:sp>
    </p:spTree>
    <p:extLst>
      <p:ext uri="{BB962C8B-B14F-4D97-AF65-F5344CB8AC3E}">
        <p14:creationId xmlns:p14="http://schemas.microsoft.com/office/powerpoint/2010/main" val="349563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3" y="1176683"/>
            <a:ext cx="4337417" cy="279340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616"/>
            <a:ext cx="9070307" cy="1325563"/>
          </a:xfrm>
        </p:spPr>
        <p:txBody>
          <a:bodyPr/>
          <a:lstStyle/>
          <a:p>
            <a:r>
              <a:rPr lang="it-IT" dirty="0" smtClean="0"/>
              <a:t>HPK MOS </a:t>
            </a:r>
            <a:r>
              <a:rPr lang="it-IT" dirty="0" err="1" smtClean="0"/>
              <a:t>capacitors</a:t>
            </a:r>
            <a:r>
              <a:rPr lang="it-IT" dirty="0" smtClean="0"/>
              <a:t>: </a:t>
            </a:r>
            <a:r>
              <a:rPr lang="it-IT" dirty="0" err="1" smtClean="0"/>
              <a:t>simulations</a:t>
            </a:r>
            <a:endParaRPr lang="it-IT" dirty="0"/>
          </a:p>
        </p:txBody>
      </p:sp>
      <p:sp>
        <p:nvSpPr>
          <p:cNvPr id="3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26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700428" y="1955800"/>
            <a:ext cx="1126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FE"/>
                </a:solidFill>
              </a:rPr>
              <a:t>50 </a:t>
            </a:r>
            <a:r>
              <a:rPr lang="it-IT" dirty="0" err="1" smtClean="0">
                <a:solidFill>
                  <a:srgbClr val="0000FE"/>
                </a:solidFill>
              </a:rPr>
              <a:t>krad</a:t>
            </a:r>
            <a:endParaRPr lang="it-IT" dirty="0">
              <a:solidFill>
                <a:srgbClr val="0000FE"/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716610" y="2410917"/>
            <a:ext cx="4310742" cy="2879072"/>
            <a:chOff x="859972" y="2259726"/>
            <a:chExt cx="4572000" cy="2944478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972" y="2259726"/>
              <a:ext cx="4572000" cy="2944478"/>
            </a:xfrm>
            <a:prstGeom prst="rect">
              <a:avLst/>
            </a:prstGeom>
          </p:spPr>
        </p:pic>
        <p:sp>
          <p:nvSpPr>
            <p:cNvPr id="15" name="CasellaDiTesto 14"/>
            <p:cNvSpPr txBox="1"/>
            <p:nvPr/>
          </p:nvSpPr>
          <p:spPr>
            <a:xfrm>
              <a:off x="3784147" y="3018190"/>
              <a:ext cx="995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0000FE"/>
                  </a:solidFill>
                </a:rPr>
                <a:t>1 </a:t>
              </a:r>
              <a:r>
                <a:rPr lang="it-IT" dirty="0" err="1" smtClean="0">
                  <a:solidFill>
                    <a:srgbClr val="0000FE"/>
                  </a:solidFill>
                </a:rPr>
                <a:t>Mrad</a:t>
              </a:r>
              <a:endParaRPr lang="it-IT" dirty="0">
                <a:solidFill>
                  <a:srgbClr val="0000FE"/>
                </a:solidFill>
              </a:endParaRPr>
            </a:p>
          </p:txBody>
        </p:sp>
      </p:grpSp>
      <p:grpSp>
        <p:nvGrpSpPr>
          <p:cNvPr id="19" name="Gruppo 18"/>
          <p:cNvGrpSpPr/>
          <p:nvPr/>
        </p:nvGrpSpPr>
        <p:grpSpPr>
          <a:xfrm>
            <a:off x="1315561" y="3730823"/>
            <a:ext cx="4432737" cy="2758340"/>
            <a:chOff x="1369349" y="3502222"/>
            <a:chExt cx="4432737" cy="2758340"/>
          </a:xfrm>
        </p:grpSpPr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9349" y="3502222"/>
              <a:ext cx="4432737" cy="2758340"/>
            </a:xfrm>
            <a:prstGeom prst="rect">
              <a:avLst/>
            </a:prstGeom>
          </p:spPr>
        </p:pic>
        <p:sp>
          <p:nvSpPr>
            <p:cNvPr id="18" name="CasellaDiTesto 17"/>
            <p:cNvSpPr txBox="1"/>
            <p:nvPr/>
          </p:nvSpPr>
          <p:spPr>
            <a:xfrm>
              <a:off x="4027714" y="4386943"/>
              <a:ext cx="9892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0000FE"/>
                  </a:solidFill>
                </a:rPr>
                <a:t>20 </a:t>
              </a:r>
              <a:r>
                <a:rPr lang="it-IT" dirty="0" err="1" smtClean="0">
                  <a:solidFill>
                    <a:srgbClr val="0000FE"/>
                  </a:solidFill>
                </a:rPr>
                <a:t>Mrad</a:t>
              </a:r>
              <a:endParaRPr lang="it-IT" dirty="0">
                <a:solidFill>
                  <a:srgbClr val="0000FE"/>
                </a:solidFill>
              </a:endParaRPr>
            </a:p>
          </p:txBody>
        </p:sp>
      </p:grpSp>
      <p:sp>
        <p:nvSpPr>
          <p:cNvPr id="8" name="CasellaDiTesto 7"/>
          <p:cNvSpPr txBox="1"/>
          <p:nvPr/>
        </p:nvSpPr>
        <p:spPr>
          <a:xfrm>
            <a:off x="4735431" y="1136342"/>
            <a:ext cx="4296426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p-type</a:t>
            </a:r>
            <a:r>
              <a:rPr lang="en-US" sz="2000" dirty="0" smtClean="0">
                <a:solidFill>
                  <a:srgbClr val="0000FF"/>
                </a:solidFill>
              </a:rPr>
              <a:t> substrate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Irradiated structures HPK p-type.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C-V measurements compared to simulations at different </a:t>
            </a:r>
            <a:r>
              <a:rPr lang="en-US" sz="2000" dirty="0">
                <a:solidFill>
                  <a:srgbClr val="0000FF"/>
                </a:solidFill>
              </a:rPr>
              <a:t>doses from 0.05 to 20 </a:t>
            </a:r>
            <a:r>
              <a:rPr lang="en-US" sz="2000" dirty="0" smtClean="0">
                <a:solidFill>
                  <a:srgbClr val="0000FF"/>
                </a:solidFill>
              </a:rPr>
              <a:t>Mrad(SiO</a:t>
            </a:r>
            <a:r>
              <a:rPr lang="en-US" sz="2000" baseline="-25000" dirty="0" smtClean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).</a:t>
            </a:r>
          </a:p>
          <a:p>
            <a:pPr marL="800100" lvl="1" indent="-342900"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Good agreement!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same TCAD surface model of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  FBK, but with different values  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  (i.e. extrapolated from </a:t>
            </a:r>
            <a:r>
              <a:rPr lang="en-US" sz="2000" dirty="0" err="1" smtClean="0">
                <a:solidFill>
                  <a:srgbClr val="0000FF"/>
                </a:solidFill>
              </a:rPr>
              <a:t>meas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6965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616"/>
            <a:ext cx="9070307" cy="1325563"/>
          </a:xfrm>
        </p:spPr>
        <p:txBody>
          <a:bodyPr/>
          <a:lstStyle/>
          <a:p>
            <a:r>
              <a:rPr lang="it-IT" dirty="0" smtClean="0"/>
              <a:t>IFX MOS </a:t>
            </a:r>
            <a:r>
              <a:rPr lang="it-IT" dirty="0" err="1" smtClean="0"/>
              <a:t>capacitors</a:t>
            </a:r>
            <a:r>
              <a:rPr lang="it-IT" dirty="0" smtClean="0"/>
              <a:t>: </a:t>
            </a:r>
            <a:r>
              <a:rPr lang="it-IT" dirty="0" err="1" smtClean="0"/>
              <a:t>simulations</a:t>
            </a:r>
            <a:endParaRPr lang="it-IT" dirty="0"/>
          </a:p>
        </p:txBody>
      </p:sp>
      <p:sp>
        <p:nvSpPr>
          <p:cNvPr id="3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246853" y="6363225"/>
            <a:ext cx="639756" cy="365125"/>
          </a:xfrm>
          <a:prstGeom prst="rect">
            <a:avLst/>
          </a:prstGeom>
        </p:spPr>
        <p:txBody>
          <a:bodyPr/>
          <a:lstStyle/>
          <a:p>
            <a:r>
              <a:rPr lang="it-IT" dirty="0" smtClean="0">
                <a:solidFill>
                  <a:srgbClr val="7F7F7F"/>
                </a:solidFill>
              </a:rPr>
              <a:t>26</a:t>
            </a:r>
            <a:endParaRPr lang="it-IT" dirty="0">
              <a:solidFill>
                <a:srgbClr val="7F7F7F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35430" y="1136342"/>
            <a:ext cx="42586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p-type</a:t>
            </a:r>
            <a:r>
              <a:rPr lang="en-US" sz="2000" dirty="0" smtClean="0">
                <a:solidFill>
                  <a:srgbClr val="0000FF"/>
                </a:solidFill>
              </a:rPr>
              <a:t> substrate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Irradiated structures IFX p-type.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FF"/>
                </a:solidFill>
              </a:rPr>
              <a:t>C-V measurements compared to simulations at different doses, </a:t>
            </a:r>
            <a:r>
              <a:rPr lang="en-US" sz="2000" dirty="0">
                <a:solidFill>
                  <a:srgbClr val="0000FF"/>
                </a:solidFill>
              </a:rPr>
              <a:t>from 0.05 to 20 Mrad(SiO</a:t>
            </a:r>
            <a:r>
              <a:rPr lang="en-US" sz="2000" baseline="-25000" dirty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).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800100" lvl="1" indent="-342900">
              <a:spcAft>
                <a:spcPts val="1200"/>
              </a:spcAft>
              <a:buFont typeface="Calibri" panose="020F0502020204030204" pitchFamily="34" charset="0"/>
              <a:buChar char="→"/>
            </a:pPr>
            <a:r>
              <a:rPr lang="en-US" sz="2000" dirty="0" smtClean="0">
                <a:solidFill>
                  <a:srgbClr val="0000FF"/>
                </a:solidFill>
              </a:rPr>
              <a:t>Good agreement for IFX devices!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same </a:t>
            </a:r>
            <a:r>
              <a:rPr lang="en-US" sz="2000" dirty="0">
                <a:solidFill>
                  <a:srgbClr val="0000FF"/>
                </a:solidFill>
              </a:rPr>
              <a:t>TCAD surface model of </a:t>
            </a:r>
            <a:r>
              <a:rPr lang="en-US" sz="2000" dirty="0" smtClean="0">
                <a:solidFill>
                  <a:srgbClr val="0000FF"/>
                </a:solidFill>
              </a:rPr>
              <a:t> 	FBK</a:t>
            </a:r>
            <a:r>
              <a:rPr lang="en-US" sz="2000" dirty="0">
                <a:solidFill>
                  <a:srgbClr val="0000FF"/>
                </a:solidFill>
              </a:rPr>
              <a:t>, but with different values </a:t>
            </a:r>
            <a:r>
              <a:rPr lang="en-US" sz="2000" dirty="0" smtClean="0">
                <a:solidFill>
                  <a:srgbClr val="0000FF"/>
                </a:solidFill>
              </a:rPr>
              <a:t>	(</a:t>
            </a:r>
            <a:r>
              <a:rPr lang="en-US" sz="2000" dirty="0">
                <a:solidFill>
                  <a:srgbClr val="0000FF"/>
                </a:solidFill>
              </a:rPr>
              <a:t>i.e. </a:t>
            </a:r>
            <a:r>
              <a:rPr lang="en-US" sz="2000" dirty="0" smtClean="0">
                <a:solidFill>
                  <a:srgbClr val="0000FF"/>
                </a:solidFill>
              </a:rPr>
              <a:t>extrapolated from </a:t>
            </a:r>
            <a:r>
              <a:rPr lang="en-US" sz="2000" dirty="0" err="1" smtClean="0">
                <a:solidFill>
                  <a:srgbClr val="0000FF"/>
                </a:solidFill>
              </a:rPr>
              <a:t>meas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  <a:endParaRPr lang="en-US" sz="2000" dirty="0">
              <a:solidFill>
                <a:srgbClr val="0000FF"/>
              </a:solidFill>
            </a:endParaRPr>
          </a:p>
          <a:p>
            <a:pPr lvl="1">
              <a:spcAft>
                <a:spcPts val="1200"/>
              </a:spcAft>
            </a:pPr>
            <a:endParaRPr lang="en-US" sz="2000" dirty="0" smtClean="0">
              <a:solidFill>
                <a:srgbClr val="0000FF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0" y="1081493"/>
            <a:ext cx="4526271" cy="2514163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829734" y="2074333"/>
            <a:ext cx="922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FE"/>
                </a:solidFill>
              </a:rPr>
              <a:t>50 </a:t>
            </a:r>
            <a:r>
              <a:rPr lang="it-IT" dirty="0" err="1" smtClean="0">
                <a:solidFill>
                  <a:srgbClr val="0000FE"/>
                </a:solidFill>
              </a:rPr>
              <a:t>krad</a:t>
            </a:r>
            <a:endParaRPr lang="it-IT" dirty="0">
              <a:solidFill>
                <a:srgbClr val="0000FE"/>
              </a:solidFill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1076346" y="2416705"/>
            <a:ext cx="4013200" cy="2584597"/>
            <a:chOff x="1185126" y="2109967"/>
            <a:chExt cx="4013200" cy="2584597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126" y="2109967"/>
              <a:ext cx="4013200" cy="2584597"/>
            </a:xfrm>
            <a:prstGeom prst="rect">
              <a:avLst/>
            </a:prstGeom>
          </p:spPr>
        </p:pic>
        <p:sp>
          <p:nvSpPr>
            <p:cNvPr id="11" name="CasellaDiTesto 10"/>
            <p:cNvSpPr txBox="1"/>
            <p:nvPr/>
          </p:nvSpPr>
          <p:spPr>
            <a:xfrm>
              <a:off x="3966248" y="2796309"/>
              <a:ext cx="880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0000FE"/>
                  </a:solidFill>
                </a:rPr>
                <a:t>1 </a:t>
              </a:r>
              <a:r>
                <a:rPr lang="it-IT" dirty="0" err="1" smtClean="0">
                  <a:solidFill>
                    <a:srgbClr val="0000FE"/>
                  </a:solidFill>
                </a:rPr>
                <a:t>Mrad</a:t>
              </a:r>
              <a:endParaRPr lang="it-IT" dirty="0">
                <a:solidFill>
                  <a:srgbClr val="0000FE"/>
                </a:solidFill>
              </a:endParaRP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1535041" y="3850059"/>
            <a:ext cx="4021667" cy="2590050"/>
            <a:chOff x="2971800" y="3314340"/>
            <a:chExt cx="4021667" cy="2590050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314340"/>
              <a:ext cx="4021667" cy="2590050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3566708" y="4387477"/>
              <a:ext cx="973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0000FE"/>
                  </a:solidFill>
                </a:rPr>
                <a:t>20 </a:t>
              </a:r>
              <a:r>
                <a:rPr lang="it-IT" dirty="0" err="1" smtClean="0">
                  <a:solidFill>
                    <a:srgbClr val="0000FE"/>
                  </a:solidFill>
                </a:rPr>
                <a:t>Mrad</a:t>
              </a:r>
              <a:endParaRPr lang="it-IT" dirty="0">
                <a:solidFill>
                  <a:srgbClr val="0000F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612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future plans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-184727" y="989635"/>
            <a:ext cx="9125527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000" dirty="0" smtClean="0">
                <a:solidFill>
                  <a:srgbClr val="0000FF"/>
                </a:solidFill>
              </a:rPr>
              <a:t>Extensive measurements campaign:</a:t>
            </a:r>
          </a:p>
          <a:p>
            <a:pPr marL="1188000" lvl="2" indent="-514350" algn="just" eaLnBrk="0" hangingPunct="0"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X-ray with doses </a:t>
            </a:r>
            <a:r>
              <a:rPr lang="en-GB" dirty="0" smtClean="0">
                <a:solidFill>
                  <a:srgbClr val="FF0000"/>
                </a:solidFill>
              </a:rPr>
              <a:t>0.05-20 Mrad(SiO2)</a:t>
            </a:r>
            <a:r>
              <a:rPr lang="en-GB" dirty="0" smtClean="0">
                <a:solidFill>
                  <a:srgbClr val="0000FF"/>
                </a:solidFill>
              </a:rPr>
              <a:t>.</a:t>
            </a:r>
          </a:p>
          <a:p>
            <a:pPr marL="1188000" lvl="2" indent="-514350" algn="just" eaLnBrk="0" hangingPunct="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Dedicated </a:t>
            </a:r>
            <a:r>
              <a:rPr lang="en-GB" dirty="0" smtClean="0">
                <a:solidFill>
                  <a:srgbClr val="FF0000"/>
                </a:solidFill>
              </a:rPr>
              <a:t>FBK, HPK </a:t>
            </a:r>
            <a:r>
              <a:rPr lang="en-GB" dirty="0">
                <a:solidFill>
                  <a:srgbClr val="FF0000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IFX </a:t>
            </a:r>
            <a:r>
              <a:rPr lang="en-GB" dirty="0" smtClean="0">
                <a:solidFill>
                  <a:srgbClr val="0000FF"/>
                </a:solidFill>
              </a:rPr>
              <a:t>p-on-n </a:t>
            </a:r>
            <a:r>
              <a:rPr lang="en-GB" dirty="0">
                <a:solidFill>
                  <a:srgbClr val="0000FF"/>
                </a:solidFill>
              </a:rPr>
              <a:t>and n-on-p test structures before and </a:t>
            </a:r>
            <a:r>
              <a:rPr lang="es-ES" dirty="0">
                <a:solidFill>
                  <a:srgbClr val="0000FF"/>
                </a:solidFill>
              </a:rPr>
              <a:t>after </a:t>
            </a:r>
            <a:r>
              <a:rPr lang="en-GB" dirty="0">
                <a:solidFill>
                  <a:srgbClr val="0000FF"/>
                </a:solidFill>
              </a:rPr>
              <a:t>irradiation with X-rays</a:t>
            </a:r>
            <a:r>
              <a:rPr lang="es-ES" dirty="0">
                <a:solidFill>
                  <a:srgbClr val="0000FF"/>
                </a:solidFill>
              </a:rPr>
              <a:t>.</a:t>
            </a:r>
            <a:endParaRPr lang="en-GB" dirty="0">
              <a:solidFill>
                <a:srgbClr val="0000FF"/>
              </a:solidFill>
            </a:endParaRP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Surface </a:t>
            </a:r>
            <a:r>
              <a:rPr lang="en-GB" sz="2000" dirty="0">
                <a:solidFill>
                  <a:srgbClr val="FF0000"/>
                </a:solidFill>
              </a:rPr>
              <a:t>radiation </a:t>
            </a:r>
            <a:r>
              <a:rPr lang="en-GB" sz="2000" dirty="0" smtClean="0">
                <a:solidFill>
                  <a:srgbClr val="FF0000"/>
                </a:solidFill>
              </a:rPr>
              <a:t>damage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effects </a:t>
            </a:r>
            <a:r>
              <a:rPr lang="en-GB" sz="2000" dirty="0" smtClean="0">
                <a:solidFill>
                  <a:srgbClr val="0000FF"/>
                </a:solidFill>
              </a:rPr>
              <a:t>deeply </a:t>
            </a:r>
            <a:r>
              <a:rPr lang="en-GB" sz="2000" dirty="0">
                <a:solidFill>
                  <a:srgbClr val="0000FF"/>
                </a:solidFill>
              </a:rPr>
              <a:t>investigated aiming at the </a:t>
            </a:r>
            <a:r>
              <a:rPr lang="en-GB" sz="2000" dirty="0" smtClean="0">
                <a:solidFill>
                  <a:srgbClr val="0000FF"/>
                </a:solidFill>
              </a:rPr>
              <a:t>extrapolation </a:t>
            </a:r>
            <a:r>
              <a:rPr lang="en-GB" sz="2000" dirty="0">
                <a:solidFill>
                  <a:srgbClr val="0000FF"/>
                </a:solidFill>
              </a:rPr>
              <a:t>of the most relevant parameters: 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1188000" lvl="2" indent="-514350" algn="just" eaLnBrk="0" hangingPunct="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US" dirty="0" smtClean="0">
                <a:solidFill>
                  <a:srgbClr val="0000FF"/>
                </a:solidFill>
              </a:rPr>
              <a:t>cross-check of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baseline="-25000" dirty="0" smtClean="0">
                <a:solidFill>
                  <a:srgbClr val="FF0000"/>
                </a:solidFill>
              </a:rPr>
              <a:t>EFF</a:t>
            </a:r>
            <a:r>
              <a:rPr lang="en-GB" dirty="0" smtClean="0">
                <a:solidFill>
                  <a:srgbClr val="FF0000"/>
                </a:solidFill>
              </a:rPr>
              <a:t>, N</a:t>
            </a:r>
            <a:r>
              <a:rPr lang="en-GB" baseline="-25000" dirty="0" smtClean="0">
                <a:solidFill>
                  <a:srgbClr val="FF0000"/>
                </a:solidFill>
              </a:rPr>
              <a:t>IT</a:t>
            </a:r>
            <a:r>
              <a:rPr lang="en-GB" dirty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baseline="-25000" dirty="0" smtClean="0">
                <a:solidFill>
                  <a:srgbClr val="FF0000"/>
                </a:solidFill>
              </a:rPr>
              <a:t>OX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evaluated by different methodologies from different test structures. </a:t>
            </a:r>
          </a:p>
          <a:p>
            <a:pPr marL="882650" lvl="1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000" dirty="0" smtClean="0">
                <a:solidFill>
                  <a:srgbClr val="0000FF"/>
                </a:solidFill>
              </a:rPr>
              <a:t>Development </a:t>
            </a:r>
            <a:r>
              <a:rPr lang="en-GB" sz="2000" dirty="0">
                <a:solidFill>
                  <a:srgbClr val="0000FF"/>
                </a:solidFill>
              </a:rPr>
              <a:t>of the radiation damage modelling scheme </a:t>
            </a:r>
            <a:r>
              <a:rPr lang="en-GB" sz="2000" dirty="0">
                <a:solidFill>
                  <a:srgbClr val="FF0000"/>
                </a:solidFill>
              </a:rPr>
              <a:t>(bulk + surface),</a:t>
            </a:r>
            <a:r>
              <a:rPr lang="en-GB" sz="2000" dirty="0">
                <a:solidFill>
                  <a:srgbClr val="0000FF"/>
                </a:solidFill>
              </a:rPr>
              <a:t/>
            </a:r>
            <a:br>
              <a:rPr lang="en-GB" sz="2000" dirty="0">
                <a:solidFill>
                  <a:srgbClr val="0000FF"/>
                </a:solidFill>
              </a:rPr>
            </a:br>
            <a:r>
              <a:rPr lang="en-GB" sz="2000" dirty="0">
                <a:solidFill>
                  <a:srgbClr val="0000FF"/>
                </a:solidFill>
              </a:rPr>
              <a:t>suitable for commercial TCAD tools (e.g. Synopsys </a:t>
            </a:r>
            <a:r>
              <a:rPr lang="en-GB" sz="2000" dirty="0" err="1">
                <a:solidFill>
                  <a:srgbClr val="0000FF"/>
                </a:solidFill>
              </a:rPr>
              <a:t>Sentaurus</a:t>
            </a:r>
            <a:r>
              <a:rPr lang="en-GB" sz="2000" dirty="0">
                <a:solidFill>
                  <a:srgbClr val="0000FF"/>
                </a:solidFill>
              </a:rPr>
              <a:t>).  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1188000" lvl="2" indent="-514350" algn="just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No over-specific </a:t>
            </a:r>
            <a:r>
              <a:rPr lang="en-GB" dirty="0" err="1" smtClean="0">
                <a:solidFill>
                  <a:srgbClr val="0000FF"/>
                </a:solidFill>
              </a:rPr>
              <a:t>modeling</a:t>
            </a:r>
            <a:r>
              <a:rPr lang="en-GB" dirty="0" smtClean="0">
                <a:solidFill>
                  <a:srgbClr val="0000FF"/>
                </a:solidFill>
              </a:rPr>
              <a:t>.</a:t>
            </a:r>
          </a:p>
          <a:p>
            <a:pPr marL="1188000" lvl="2" indent="-514350" algn="just" eaLnBrk="0" hangingPunct="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Predictive capabilities of the </a:t>
            </a:r>
            <a:r>
              <a:rPr lang="en-GB" dirty="0" smtClean="0">
                <a:solidFill>
                  <a:srgbClr val="FF0000"/>
                </a:solidFill>
              </a:rPr>
              <a:t>“University of Perugia” TCAD model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extended to HL-LHC radiation damage levels (e.g. </a:t>
            </a:r>
            <a:r>
              <a:rPr lang="el-GR" dirty="0" smtClean="0">
                <a:solidFill>
                  <a:srgbClr val="0000FF"/>
                </a:solidFill>
              </a:rPr>
              <a:t>Φ</a:t>
            </a:r>
            <a:r>
              <a:rPr lang="en-GB" dirty="0" smtClean="0">
                <a:solidFill>
                  <a:srgbClr val="0000FF"/>
                </a:solidFill>
              </a:rPr>
              <a:t> &gt; </a:t>
            </a:r>
            <a:r>
              <a:rPr lang="en-GB" dirty="0">
                <a:solidFill>
                  <a:srgbClr val="0000FF"/>
                </a:solidFill>
              </a:rPr>
              <a:t>2.0×10</a:t>
            </a:r>
            <a:r>
              <a:rPr lang="en-GB" baseline="30000" dirty="0">
                <a:solidFill>
                  <a:srgbClr val="0000FF"/>
                </a:solidFill>
              </a:rPr>
              <a:t>16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1 </a:t>
            </a:r>
            <a:r>
              <a:rPr lang="en-GB" dirty="0">
                <a:solidFill>
                  <a:srgbClr val="0000FF"/>
                </a:solidFill>
              </a:rPr>
              <a:t>MeV </a:t>
            </a:r>
            <a:r>
              <a:rPr lang="en-GB" dirty="0" err="1" smtClean="0">
                <a:solidFill>
                  <a:srgbClr val="0000FF"/>
                </a:solidFill>
              </a:rPr>
              <a:t>n</a:t>
            </a:r>
            <a:r>
              <a:rPr lang="en-GB" baseline="-25000" dirty="0" err="1" smtClean="0">
                <a:solidFill>
                  <a:srgbClr val="0000FF"/>
                </a:solidFill>
              </a:rPr>
              <a:t>eq</a:t>
            </a:r>
            <a:r>
              <a:rPr lang="en-GB" dirty="0" smtClean="0">
                <a:solidFill>
                  <a:srgbClr val="0000FF"/>
                </a:solidFill>
              </a:rPr>
              <a:t>/cm</a:t>
            </a:r>
            <a:r>
              <a:rPr lang="en-GB" baseline="30000" dirty="0" smtClean="0">
                <a:solidFill>
                  <a:srgbClr val="0000FF"/>
                </a:solidFill>
              </a:rPr>
              <a:t>2</a:t>
            </a:r>
            <a:r>
              <a:rPr lang="en-GB" dirty="0" smtClean="0">
                <a:solidFill>
                  <a:srgbClr val="0000FF"/>
                </a:solidFill>
              </a:rPr>
              <a:t>).</a:t>
            </a:r>
            <a:endParaRPr lang="en-GB" dirty="0">
              <a:solidFill>
                <a:srgbClr val="0000FF"/>
              </a:solidFill>
            </a:endParaRPr>
          </a:p>
          <a:p>
            <a:pPr marL="882650" lvl="1" indent="-514350" algn="just" eaLnBrk="0" hangingPunct="0">
              <a:spcAft>
                <a:spcPts val="18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sz="2000" dirty="0" smtClean="0">
                <a:solidFill>
                  <a:srgbClr val="0000FF"/>
                </a:solidFill>
              </a:rPr>
              <a:t>Application </a:t>
            </a:r>
            <a:r>
              <a:rPr lang="en-GB" sz="2000" dirty="0">
                <a:solidFill>
                  <a:srgbClr val="0000FF"/>
                </a:solidFill>
              </a:rPr>
              <a:t>to the </a:t>
            </a:r>
            <a:r>
              <a:rPr lang="en-US" sz="2000" dirty="0" smtClean="0">
                <a:solidFill>
                  <a:srgbClr val="0000FF"/>
                </a:solidFill>
              </a:rPr>
              <a:t>analysis and </a:t>
            </a:r>
            <a:r>
              <a:rPr lang="en-GB" sz="2000" dirty="0" smtClean="0">
                <a:solidFill>
                  <a:srgbClr val="0000FF"/>
                </a:solidFill>
              </a:rPr>
              <a:t>optimization </a:t>
            </a:r>
            <a:r>
              <a:rPr lang="en-GB" sz="2000" dirty="0">
                <a:solidFill>
                  <a:srgbClr val="0000FF"/>
                </a:solidFill>
              </a:rPr>
              <a:t>of </a:t>
            </a:r>
            <a:r>
              <a:rPr lang="en-US" sz="2000" dirty="0">
                <a:solidFill>
                  <a:srgbClr val="0000FF"/>
                </a:solidFill>
              </a:rPr>
              <a:t>different classes of </a:t>
            </a:r>
            <a:r>
              <a:rPr lang="en-GB" sz="2000" dirty="0">
                <a:solidFill>
                  <a:srgbClr val="0000FF"/>
                </a:solidFill>
              </a:rPr>
              <a:t>(pixel) </a:t>
            </a:r>
            <a:r>
              <a:rPr lang="en-US" sz="2000" dirty="0" smtClean="0">
                <a:solidFill>
                  <a:srgbClr val="0000FF"/>
                </a:solidFill>
              </a:rPr>
              <a:t>detectors </a:t>
            </a:r>
            <a:r>
              <a:rPr lang="en-US" sz="2000" dirty="0">
                <a:solidFill>
                  <a:srgbClr val="0000FF"/>
                </a:solidFill>
              </a:rPr>
              <a:t>to be used in the future HEP </a:t>
            </a:r>
            <a:r>
              <a:rPr lang="en-US" sz="2000" dirty="0" smtClean="0">
                <a:solidFill>
                  <a:srgbClr val="0000FF"/>
                </a:solidFill>
              </a:rPr>
              <a:t>experiments </a:t>
            </a:r>
            <a:r>
              <a:rPr lang="en-GB" sz="2000" dirty="0" smtClean="0">
                <a:solidFill>
                  <a:srgbClr val="0000FF"/>
                </a:solidFill>
              </a:rPr>
              <a:t>(3D detectors, </a:t>
            </a:r>
            <a:r>
              <a:rPr lang="en-GB" sz="2000" dirty="0">
                <a:solidFill>
                  <a:srgbClr val="0000FF"/>
                </a:solidFill>
              </a:rPr>
              <a:t>2D planar detectors</a:t>
            </a:r>
            <a:r>
              <a:rPr lang="en-GB" sz="2000" dirty="0" smtClean="0">
                <a:solidFill>
                  <a:srgbClr val="0000FF"/>
                </a:solidFill>
              </a:rPr>
              <a:t>, timing …).</a:t>
            </a:r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AIDA2020 - Perugia </a:t>
            </a:r>
            <a:endParaRPr lang="it-IT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6097" y="1221404"/>
            <a:ext cx="8048636" cy="535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9258" tIns="44630" rIns="89258" bIns="44630">
            <a:spAutoFit/>
          </a:bodyPr>
          <a:lstStyle/>
          <a:p>
            <a:pPr marL="354491" indent="-354491" defTabSz="892108" eaLnBrk="0" hangingPunct="0">
              <a:spcBef>
                <a:spcPct val="50000"/>
              </a:spcBef>
              <a:buFont typeface="Wingdings" pitchFamily="2" charset="2"/>
              <a:buChar char="ü"/>
              <a:tabLst>
                <a:tab pos="344411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INFN and University of Perugia are involved in </a:t>
            </a:r>
            <a:r>
              <a:rPr lang="en-US" sz="2000" b="1" dirty="0" smtClean="0">
                <a:solidFill>
                  <a:srgbClr val="0000FF"/>
                </a:solidFill>
              </a:rPr>
              <a:t>WP7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endParaRPr lang="en-US" sz="2000" dirty="0">
              <a:solidFill>
                <a:srgbClr val="0000FF"/>
              </a:solidFill>
            </a:endParaRPr>
          </a:p>
          <a:p>
            <a:pPr marL="354491" indent="-354491" defTabSz="892108" eaLnBrk="0" hangingPunct="0">
              <a:spcBef>
                <a:spcPct val="50000"/>
              </a:spcBef>
              <a:buFont typeface="Wingdings" pitchFamily="2" charset="2"/>
              <a:buChar char="ü"/>
              <a:tabLst>
                <a:tab pos="344411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7.2 </a:t>
            </a:r>
            <a:r>
              <a:rPr lang="en-US" sz="2000" b="1" dirty="0">
                <a:solidFill>
                  <a:srgbClr val="0000FF"/>
                </a:solidFill>
              </a:rPr>
              <a:t>TCAD model radiation </a:t>
            </a:r>
            <a:r>
              <a:rPr lang="en-US" sz="2000" b="1" dirty="0" smtClean="0">
                <a:solidFill>
                  <a:srgbClr val="0000FF"/>
                </a:solidFill>
              </a:rPr>
              <a:t>damage:</a:t>
            </a:r>
            <a:endParaRPr lang="en-US" sz="2000" b="1" dirty="0">
              <a:solidFill>
                <a:srgbClr val="0000FF"/>
              </a:solidFill>
            </a:endParaRPr>
          </a:p>
          <a:p>
            <a:pPr marL="569538" indent="-569538" defTabSz="892108" eaLnBrk="0" hangingPunct="0">
              <a:spcBef>
                <a:spcPts val="1200"/>
              </a:spcBef>
              <a:tabLst>
                <a:tab pos="344411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	-  </a:t>
            </a:r>
            <a:r>
              <a:rPr lang="en-US" dirty="0">
                <a:solidFill>
                  <a:srgbClr val="0000FF"/>
                </a:solidFill>
              </a:rPr>
              <a:t>development of a TCAD model for the study of radiation damage effect 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in silicon detectors valid up to the particle </a:t>
            </a:r>
            <a:r>
              <a:rPr lang="en-US" dirty="0" err="1">
                <a:solidFill>
                  <a:srgbClr val="0000FF"/>
                </a:solidFill>
              </a:rPr>
              <a:t>fluences</a:t>
            </a:r>
            <a:r>
              <a:rPr lang="en-US" dirty="0">
                <a:solidFill>
                  <a:srgbClr val="0000FF"/>
                </a:solidFill>
              </a:rPr>
              <a:t> expected at the end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of HL-LHC operations in the inner layers of the pixel systems (ATLAS/CMS).</a:t>
            </a:r>
          </a:p>
          <a:p>
            <a:pPr marL="354491" indent="-354491" defTabSz="892108" eaLnBrk="0" hangingPunct="0">
              <a:spcBef>
                <a:spcPct val="50000"/>
              </a:spcBef>
              <a:buFont typeface="Wingdings" pitchFamily="2" charset="2"/>
              <a:buChar char="ü"/>
              <a:tabLst>
                <a:tab pos="344411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Main goal synopsis:</a:t>
            </a:r>
          </a:p>
          <a:p>
            <a:pPr marL="866906" lvl="1" indent="-423373" defTabSz="892108" eaLnBrk="0" hangingPunct="0">
              <a:spcBef>
                <a:spcPct val="5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44411" algn="l"/>
              </a:tabLst>
            </a:pPr>
            <a:r>
              <a:rPr lang="en-US" dirty="0">
                <a:solidFill>
                  <a:srgbClr val="0000FF"/>
                </a:solidFill>
              </a:rPr>
              <a:t>extension of the past “Perugia” TCAD model to simulate the effects of radiation damage on solid-state silicon devices;</a:t>
            </a:r>
          </a:p>
          <a:p>
            <a:pPr marL="866906" lvl="1" indent="-423373" defTabSz="892108" eaLnBrk="0" hangingPunct="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44411" algn="l"/>
              </a:tabLst>
            </a:pPr>
            <a:r>
              <a:rPr lang="en-US" dirty="0">
                <a:solidFill>
                  <a:srgbClr val="0000FF"/>
                </a:solidFill>
              </a:rPr>
              <a:t>development of a comprehensive bulk damage as well as surface trap states build up </a:t>
            </a:r>
            <a:r>
              <a:rPr lang="en-US" dirty="0" smtClean="0">
                <a:solidFill>
                  <a:srgbClr val="0000FF"/>
                </a:solidFill>
              </a:rPr>
              <a:t>modeling </a:t>
            </a:r>
            <a:r>
              <a:rPr lang="en-US" dirty="0">
                <a:solidFill>
                  <a:srgbClr val="0000FF"/>
                </a:solidFill>
              </a:rPr>
              <a:t>for a particle </a:t>
            </a:r>
            <a:r>
              <a:rPr lang="en-US" dirty="0" err="1">
                <a:solidFill>
                  <a:srgbClr val="0000FF"/>
                </a:solidFill>
              </a:rPr>
              <a:t>fluence</a:t>
            </a:r>
            <a:r>
              <a:rPr lang="en-US" dirty="0">
                <a:solidFill>
                  <a:srgbClr val="0000FF"/>
                </a:solidFill>
              </a:rPr>
              <a:t> &gt; </a:t>
            </a:r>
            <a:r>
              <a:rPr lang="en-US" dirty="0" smtClean="0">
                <a:solidFill>
                  <a:srgbClr val="0000FF"/>
                </a:solidFill>
              </a:rPr>
              <a:t>2×10</a:t>
            </a:r>
            <a:r>
              <a:rPr lang="en-US" baseline="30000" dirty="0" smtClean="0">
                <a:solidFill>
                  <a:srgbClr val="0000FF"/>
                </a:solidFill>
              </a:rPr>
              <a:t>16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1MeV </a:t>
            </a:r>
            <a:r>
              <a:rPr lang="en-US" dirty="0" err="1">
                <a:solidFill>
                  <a:srgbClr val="0000FF"/>
                </a:solidFill>
                <a:cs typeface="Tahoma" pitchFamily="34" charset="0"/>
              </a:rPr>
              <a:t>n</a:t>
            </a:r>
            <a:r>
              <a:rPr lang="en-US" baseline="-25000" dirty="0" err="1">
                <a:solidFill>
                  <a:srgbClr val="0000FF"/>
                </a:solidFill>
                <a:cs typeface="Tahoma" pitchFamily="34" charset="0"/>
              </a:rPr>
              <a:t>eq</a:t>
            </a:r>
            <a:r>
              <a:rPr lang="en-US" dirty="0">
                <a:solidFill>
                  <a:srgbClr val="0000FF"/>
                </a:solidFill>
                <a:cs typeface="Tahoma" pitchFamily="34" charset="0"/>
              </a:rPr>
              <a:t>/cm</a:t>
            </a:r>
            <a:r>
              <a:rPr lang="en-US" baseline="50000" dirty="0">
                <a:solidFill>
                  <a:srgbClr val="0000FF"/>
                </a:solidFill>
                <a:cs typeface="Tahoma" pitchFamily="34" charset="0"/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lang="en-US" dirty="0">
              <a:solidFill>
                <a:srgbClr val="0000FF"/>
              </a:solidFill>
            </a:endParaRPr>
          </a:p>
          <a:p>
            <a:pPr marL="354491" indent="-354491" defTabSz="892108" eaLnBrk="0" hangingPunct="0">
              <a:spcBef>
                <a:spcPct val="50000"/>
              </a:spcBef>
              <a:buFont typeface="Wingdings" pitchFamily="2" charset="2"/>
              <a:buChar char="ü"/>
              <a:tabLst>
                <a:tab pos="344411" algn="l"/>
                <a:tab pos="1806056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Participants: 	G.M. </a:t>
            </a:r>
            <a:r>
              <a:rPr lang="en-US" sz="2000" dirty="0" err="1">
                <a:solidFill>
                  <a:srgbClr val="0000FF"/>
                </a:solidFill>
              </a:rPr>
              <a:t>Bilei</a:t>
            </a:r>
            <a:r>
              <a:rPr lang="en-US" sz="2000" dirty="0">
                <a:solidFill>
                  <a:srgbClr val="0000FF"/>
                </a:solidFill>
              </a:rPr>
              <a:t> (INFN PG staff), D. Passeri (</a:t>
            </a:r>
            <a:r>
              <a:rPr lang="en-US" sz="2000" dirty="0" err="1">
                <a:solidFill>
                  <a:srgbClr val="0000FF"/>
                </a:solidFill>
              </a:rPr>
              <a:t>UniPG</a:t>
            </a:r>
            <a:r>
              <a:rPr lang="en-US" sz="2000" dirty="0">
                <a:solidFill>
                  <a:srgbClr val="0000FF"/>
                </a:solidFill>
              </a:rPr>
              <a:t> staff), 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	F. Moscatelli (</a:t>
            </a:r>
            <a:r>
              <a:rPr lang="en-US" sz="2000" dirty="0" smtClean="0">
                <a:solidFill>
                  <a:srgbClr val="0000FF"/>
                </a:solidFill>
              </a:rPr>
              <a:t>CNR-IOM </a:t>
            </a:r>
            <a:r>
              <a:rPr lang="en-US" sz="2000" dirty="0">
                <a:solidFill>
                  <a:srgbClr val="0000FF"/>
                </a:solidFill>
              </a:rPr>
              <a:t>staff), E. </a:t>
            </a:r>
            <a:r>
              <a:rPr lang="en-US" sz="2000" dirty="0" err="1">
                <a:solidFill>
                  <a:srgbClr val="0000FF"/>
                </a:solidFill>
              </a:rPr>
              <a:t>Fiandrini</a:t>
            </a:r>
            <a:r>
              <a:rPr lang="en-US" sz="2000" dirty="0">
                <a:solidFill>
                  <a:srgbClr val="0000FF"/>
                </a:solidFill>
              </a:rPr>
              <a:t> (</a:t>
            </a:r>
            <a:r>
              <a:rPr lang="en-US" sz="2000" dirty="0" err="1">
                <a:solidFill>
                  <a:srgbClr val="0000FF"/>
                </a:solidFill>
              </a:rPr>
              <a:t>UniPG</a:t>
            </a:r>
            <a:r>
              <a:rPr lang="en-US" sz="2000" dirty="0">
                <a:solidFill>
                  <a:srgbClr val="0000FF"/>
                </a:solidFill>
              </a:rPr>
              <a:t> staff), 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	A. Morozzi </a:t>
            </a:r>
            <a:r>
              <a:rPr lang="en-US" sz="2000" dirty="0" smtClean="0">
                <a:solidFill>
                  <a:srgbClr val="0000FF"/>
                </a:solidFill>
              </a:rPr>
              <a:t>(INFN post-doc).</a:t>
            </a:r>
            <a:endParaRPr lang="en-US" sz="2000" dirty="0">
              <a:solidFill>
                <a:srgbClr val="0000FF"/>
              </a:solidFill>
            </a:endParaRPr>
          </a:p>
          <a:p>
            <a:pPr marL="423373" indent="-423373" defTabSz="892108" eaLnBrk="0" hangingPunct="0">
              <a:spcBef>
                <a:spcPct val="50000"/>
              </a:spcBef>
              <a:buFont typeface="+mj-lt"/>
              <a:buAutoNum type="romanLcPeriod"/>
              <a:tabLst>
                <a:tab pos="344411" algn="l"/>
              </a:tabLst>
            </a:pP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1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Plan</a:t>
            </a:r>
            <a:endParaRPr lang="it-IT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4713" y="1552021"/>
            <a:ext cx="4289317" cy="501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258" tIns="44630" rIns="89258" bIns="44630">
            <a:spAutoFit/>
          </a:bodyPr>
          <a:lstStyle/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Measurements on dedicated test structures e.g. </a:t>
            </a:r>
            <a:r>
              <a:rPr lang="es-ES" dirty="0">
                <a:solidFill>
                  <a:srgbClr val="0000FF"/>
                </a:solidFill>
              </a:rPr>
              <a:t>gated diodes, MOS capacitors and MOSFETs on</a:t>
            </a:r>
            <a:r>
              <a:rPr lang="es-ES" dirty="0">
                <a:solidFill>
                  <a:srgbClr val="3333CC"/>
                </a:solidFill>
              </a:rPr>
              <a:t> </a:t>
            </a:r>
            <a:r>
              <a:rPr lang="es-ES" dirty="0">
                <a:solidFill>
                  <a:srgbClr val="0000FF"/>
                </a:solidFill>
              </a:rPr>
              <a:t>p-stop and p-spray/different substrates.</a:t>
            </a:r>
            <a:endParaRPr lang="en-GB" dirty="0">
              <a:solidFill>
                <a:srgbClr val="0000FF"/>
              </a:solidFill>
            </a:endParaRPr>
          </a:p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Different </a:t>
            </a:r>
            <a:r>
              <a:rPr lang="en-GB" dirty="0" smtClean="0">
                <a:solidFill>
                  <a:srgbClr val="0000FF"/>
                </a:solidFill>
              </a:rPr>
              <a:t>technologies/providers 		(</a:t>
            </a:r>
            <a:r>
              <a:rPr lang="en-GB" dirty="0">
                <a:solidFill>
                  <a:srgbClr val="0000FF"/>
                </a:solidFill>
              </a:rPr>
              <a:t>e.g. FBK, IMM, HPK, </a:t>
            </a:r>
            <a:r>
              <a:rPr lang="en-GB" dirty="0" smtClean="0">
                <a:solidFill>
                  <a:srgbClr val="0000FF"/>
                </a:solidFill>
              </a:rPr>
              <a:t>IFX </a:t>
            </a:r>
            <a:r>
              <a:rPr lang="en-GB" dirty="0">
                <a:solidFill>
                  <a:srgbClr val="0000FF"/>
                </a:solidFill>
              </a:rPr>
              <a:t>…).</a:t>
            </a:r>
          </a:p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High-Frequency and Quasi-Stationary C, </a:t>
            </a:r>
            <a:r>
              <a:rPr lang="en-GB" dirty="0" smtClean="0">
                <a:solidFill>
                  <a:srgbClr val="0000FF"/>
                </a:solidFill>
              </a:rPr>
              <a:t>MOSFET and </a:t>
            </a:r>
            <a:r>
              <a:rPr lang="en-GB" dirty="0">
                <a:solidFill>
                  <a:srgbClr val="0000FF"/>
                </a:solidFill>
              </a:rPr>
              <a:t>I-V characteristics, …</a:t>
            </a:r>
          </a:p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Irradiation campaign with gammas,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smtClean="0">
                <a:solidFill>
                  <a:srgbClr val="3333CC"/>
                </a:solidFill>
              </a:rPr>
              <a:t/>
            </a:r>
            <a:br>
              <a:rPr lang="en-GB" dirty="0" smtClean="0">
                <a:solidFill>
                  <a:srgbClr val="3333CC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X-rays </a:t>
            </a:r>
            <a:r>
              <a:rPr lang="en-GB" dirty="0">
                <a:solidFill>
                  <a:srgbClr val="0000FF"/>
                </a:solidFill>
              </a:rPr>
              <a:t>and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neutrons/(protons)</a:t>
            </a:r>
            <a:r>
              <a:rPr lang="en-GB" dirty="0">
                <a:solidFill>
                  <a:srgbClr val="3333CC"/>
                </a:solidFill>
              </a:rPr>
              <a:t>.</a:t>
            </a:r>
          </a:p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Measurements after irradiation </a:t>
            </a:r>
            <a:r>
              <a:rPr lang="en-GB" dirty="0" smtClean="0">
                <a:solidFill>
                  <a:srgbClr val="0000FF"/>
                </a:solidFill>
              </a:rPr>
              <a:t>		 → </a:t>
            </a:r>
            <a:r>
              <a:rPr lang="en-GB" dirty="0">
                <a:solidFill>
                  <a:srgbClr val="0000FF"/>
                </a:solidFill>
              </a:rPr>
              <a:t>trap parameter extraction,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>
                <a:solidFill>
                  <a:srgbClr val="00B0F0"/>
                </a:solidFill>
              </a:rPr>
              <a:t>TCAD </a:t>
            </a:r>
            <a:r>
              <a:rPr lang="en-GB" dirty="0" smtClean="0">
                <a:solidFill>
                  <a:srgbClr val="00B0F0"/>
                </a:solidFill>
              </a:rPr>
              <a:t> 	      model </a:t>
            </a:r>
            <a:r>
              <a:rPr lang="en-GB" dirty="0">
                <a:solidFill>
                  <a:srgbClr val="00B0F0"/>
                </a:solidFill>
              </a:rPr>
              <a:t>validation</a:t>
            </a:r>
            <a:r>
              <a:rPr lang="en-GB" dirty="0">
                <a:solidFill>
                  <a:srgbClr val="3333CC"/>
                </a:solidFill>
              </a:rPr>
              <a:t>.</a:t>
            </a:r>
          </a:p>
          <a:p>
            <a:pPr marL="302409" indent="-302409" defTabSz="892616" eaLnBrk="0" hangingPunc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Predictive application of the model </a:t>
            </a:r>
            <a:r>
              <a:rPr lang="en-GB" dirty="0" smtClean="0">
                <a:solidFill>
                  <a:srgbClr val="0000FF"/>
                </a:solidFill>
              </a:rPr>
              <a:t>	 →  </a:t>
            </a:r>
            <a:r>
              <a:rPr lang="en-GB" dirty="0">
                <a:solidFill>
                  <a:srgbClr val="00B0F0"/>
                </a:solidFill>
              </a:rPr>
              <a:t>sensor design and optimization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5148305" y="103564"/>
            <a:ext cx="3485040" cy="753390"/>
            <a:chOff x="5049693" y="5181748"/>
            <a:chExt cx="3485040" cy="75339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7010605" y="5181748"/>
              <a:ext cx="1371715" cy="753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89258" tIns="44630" rIns="89258" bIns="44630">
              <a:spAutoFit/>
            </a:bodyPr>
            <a:lstStyle/>
            <a:p>
              <a:pPr marL="302409" indent="-302409" defTabSz="892616" eaLnBrk="0" hangingPunct="0">
                <a:spcBef>
                  <a:spcPts val="600"/>
                </a:spcBef>
                <a:buFont typeface="Wingdings" panose="05000000000000000000" pitchFamily="2" charset="2"/>
                <a:buChar char="ü"/>
                <a:tabLst>
                  <a:tab pos="345570" algn="l"/>
                </a:tabLst>
              </a:pPr>
              <a:r>
                <a:rPr lang="en-GB" sz="1905" dirty="0">
                  <a:solidFill>
                    <a:srgbClr val="00B050"/>
                  </a:solidFill>
                  <a:latin typeface="Tahoma" pitchFamily="34" charset="0"/>
                </a:rPr>
                <a:t>Added</a:t>
              </a:r>
              <a:endParaRPr lang="en-GB" sz="1905" dirty="0">
                <a:solidFill>
                  <a:schemeClr val="accent6"/>
                </a:solidFill>
                <a:latin typeface="Tahoma" pitchFamily="34" charset="0"/>
              </a:endParaRPr>
            </a:p>
            <a:p>
              <a:pPr marL="302409" indent="-302409" defTabSz="892616" eaLnBrk="0" hangingPunct="0">
                <a:spcBef>
                  <a:spcPts val="600"/>
                </a:spcBef>
                <a:buFont typeface="Wingdings" panose="05000000000000000000" pitchFamily="2" charset="2"/>
                <a:buChar char="ü"/>
                <a:tabLst>
                  <a:tab pos="345570" algn="l"/>
                </a:tabLst>
              </a:pPr>
              <a:r>
                <a:rPr lang="en-GB" sz="1905" dirty="0">
                  <a:solidFill>
                    <a:srgbClr val="FF0000"/>
                  </a:solidFill>
                  <a:latin typeface="Tahoma" pitchFamily="34" charset="0"/>
                </a:rPr>
                <a:t>To do.</a:t>
              </a:r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5049693" y="5181748"/>
              <a:ext cx="3485040" cy="753390"/>
            </a:xfrm>
            <a:prstGeom prst="rect">
              <a:avLst/>
            </a:prstGeom>
            <a:noFill/>
            <a:ln w="19050">
              <a:solidFill>
                <a:srgbClr val="A3A3C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89258" tIns="44630" rIns="89258" bIns="44630">
              <a:spAutoFit/>
            </a:bodyPr>
            <a:lstStyle/>
            <a:p>
              <a:pPr marL="302409" indent="-302409" defTabSz="892616" eaLnBrk="0" hangingPunct="0">
                <a:spcBef>
                  <a:spcPts val="600"/>
                </a:spcBef>
                <a:buFont typeface="Wingdings" panose="05000000000000000000" pitchFamily="2" charset="2"/>
                <a:buChar char="ü"/>
                <a:tabLst>
                  <a:tab pos="345570" algn="l"/>
                </a:tabLst>
              </a:pPr>
              <a:r>
                <a:rPr lang="en-GB" sz="1905" dirty="0">
                  <a:solidFill>
                    <a:srgbClr val="0000FF"/>
                  </a:solidFill>
                  <a:latin typeface="Tahoma" pitchFamily="34" charset="0"/>
                </a:rPr>
                <a:t>Completed</a:t>
              </a:r>
            </a:p>
            <a:p>
              <a:pPr marL="302409" indent="-302409" defTabSz="892616" eaLnBrk="0" hangingPunct="0">
                <a:spcBef>
                  <a:spcPts val="600"/>
                </a:spcBef>
                <a:buFont typeface="Wingdings" panose="05000000000000000000" pitchFamily="2" charset="2"/>
                <a:buChar char="ü"/>
                <a:tabLst>
                  <a:tab pos="345570" algn="l"/>
                </a:tabLst>
              </a:pPr>
              <a:r>
                <a:rPr lang="en-GB" sz="1905" dirty="0">
                  <a:solidFill>
                    <a:srgbClr val="00B0F0"/>
                  </a:solidFill>
                  <a:latin typeface="Tahoma" pitchFamily="34" charset="0"/>
                </a:rPr>
                <a:t>On going</a:t>
              </a:r>
            </a:p>
          </p:txBody>
        </p: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604658" y="1552021"/>
            <a:ext cx="4256314" cy="493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258" tIns="44630" rIns="89258" bIns="44630">
            <a:spAutoFit/>
          </a:bodyPr>
          <a:lstStyle/>
          <a:p>
            <a:pPr marL="354867" indent="-354867" defTabSz="892616" eaLnBrk="0" hangingPunct="0">
              <a:buFont typeface="Wingdings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B0F0"/>
                </a:solidFill>
              </a:rPr>
              <a:t>Bulk </a:t>
            </a:r>
            <a:r>
              <a:rPr lang="en-GB" dirty="0">
                <a:solidFill>
                  <a:srgbClr val="00B0F0"/>
                </a:solidFill>
              </a:rPr>
              <a:t>radiation damage modelling</a:t>
            </a:r>
            <a:r>
              <a:rPr lang="en-GB" dirty="0">
                <a:solidFill>
                  <a:srgbClr val="0000FF"/>
                </a:solidFill>
              </a:rPr>
              <a:t>:</a:t>
            </a:r>
          </a:p>
          <a:p>
            <a:pPr marL="473774" indent="-473774" defTabSz="892616" eaLnBrk="0" hangingPunct="0">
              <a:spcAft>
                <a:spcPts val="600"/>
              </a:spcAft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	- extension of the three-level </a:t>
            </a:r>
            <a:r>
              <a:rPr lang="en-GB" dirty="0" err="1">
                <a:solidFill>
                  <a:srgbClr val="0000FF"/>
                </a:solidFill>
              </a:rPr>
              <a:t>UniPG</a:t>
            </a:r>
            <a:r>
              <a:rPr lang="en-GB" dirty="0">
                <a:solidFill>
                  <a:srgbClr val="0000FF"/>
                </a:solidFill>
              </a:rPr>
              <a:t> modelling (capture cross sections, charge multiplication, avalanche effects).</a:t>
            </a:r>
          </a:p>
          <a:p>
            <a:pPr marL="354867" indent="-354867" defTabSz="892616" eaLnBrk="0" hangingPunct="0">
              <a:buFont typeface="Wingdings" pitchFamily="2" charset="2"/>
              <a:buChar char="ü"/>
              <a:tabLst>
                <a:tab pos="345570" algn="l"/>
              </a:tabLst>
            </a:pPr>
            <a:r>
              <a:rPr lang="it-IT" dirty="0" smtClean="0">
                <a:solidFill>
                  <a:srgbClr val="0000FF"/>
                </a:solidFill>
              </a:rPr>
              <a:t> </a:t>
            </a:r>
            <a:r>
              <a:rPr lang="it-IT" dirty="0" smtClean="0">
                <a:solidFill>
                  <a:srgbClr val="00B0F0"/>
                </a:solidFill>
              </a:rPr>
              <a:t>Surface </a:t>
            </a:r>
            <a:r>
              <a:rPr lang="en-GB" dirty="0">
                <a:solidFill>
                  <a:srgbClr val="00B0F0"/>
                </a:solidFill>
              </a:rPr>
              <a:t>radiation damage modelling</a:t>
            </a:r>
            <a:r>
              <a:rPr lang="en-GB" dirty="0">
                <a:solidFill>
                  <a:srgbClr val="0000FF"/>
                </a:solidFill>
              </a:rPr>
              <a:t>:</a:t>
            </a:r>
          </a:p>
          <a:p>
            <a:pPr defTabSz="892616" eaLnBrk="0" hangingPunct="0">
              <a:spcAft>
                <a:spcPts val="600"/>
              </a:spcAft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 - </a:t>
            </a:r>
            <a:r>
              <a:rPr lang="en-GB" dirty="0">
                <a:solidFill>
                  <a:srgbClr val="0000FF"/>
                </a:solidFill>
              </a:rPr>
              <a:t>oxide fixed charge and interface trap </a:t>
            </a:r>
            <a:r>
              <a:rPr lang="en-GB" dirty="0" smtClean="0">
                <a:solidFill>
                  <a:srgbClr val="0000FF"/>
                </a:solidFill>
              </a:rPr>
              <a:t>	   state </a:t>
            </a:r>
            <a:r>
              <a:rPr lang="en-GB" dirty="0">
                <a:solidFill>
                  <a:srgbClr val="0000FF"/>
                </a:solidFill>
              </a:rPr>
              <a:t>@dose;</a:t>
            </a:r>
          </a:p>
          <a:p>
            <a:pPr defTabSz="892616" eaLnBrk="0" hangingPunct="0">
              <a:spcAft>
                <a:spcPts val="600"/>
              </a:spcAft>
              <a:tabLst>
                <a:tab pos="345570" algn="l"/>
              </a:tabLst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 - </a:t>
            </a:r>
            <a:r>
              <a:rPr lang="en-GB" dirty="0">
                <a:solidFill>
                  <a:srgbClr val="0000FF"/>
                </a:solidFill>
              </a:rPr>
              <a:t>systematic study of acceptor/donor </a:t>
            </a:r>
            <a:r>
              <a:rPr lang="en-GB" dirty="0" smtClean="0">
                <a:solidFill>
                  <a:srgbClr val="0000FF"/>
                </a:solidFill>
              </a:rPr>
              <a:t>	   states </a:t>
            </a:r>
            <a:r>
              <a:rPr lang="en-GB" dirty="0">
                <a:solidFill>
                  <a:srgbClr val="0000FF"/>
                </a:solidFill>
              </a:rPr>
              <a:t>at different </a:t>
            </a:r>
            <a:r>
              <a:rPr lang="en-GB" dirty="0" smtClean="0">
                <a:solidFill>
                  <a:srgbClr val="0000FF"/>
                </a:solidFill>
              </a:rPr>
              <a:t>energies and doses.</a:t>
            </a:r>
            <a:endParaRPr lang="en-GB" dirty="0">
              <a:solidFill>
                <a:srgbClr val="0000FF"/>
              </a:solidFill>
            </a:endParaRPr>
          </a:p>
          <a:p>
            <a:pPr marL="302409" indent="-302409" defTabSz="892616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B0F0"/>
                </a:solidFill>
              </a:rPr>
              <a:t>Comparison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with literature </a:t>
            </a:r>
            <a:r>
              <a:rPr lang="en-GB" dirty="0" smtClean="0">
                <a:solidFill>
                  <a:srgbClr val="0000FF"/>
                </a:solidFill>
              </a:rPr>
              <a:t>	data/dedicated </a:t>
            </a:r>
            <a:r>
              <a:rPr lang="en-GB" dirty="0">
                <a:solidFill>
                  <a:srgbClr val="00B0F0"/>
                </a:solidFill>
              </a:rPr>
              <a:t>measurements</a:t>
            </a:r>
            <a:r>
              <a:rPr lang="en-GB" dirty="0">
                <a:solidFill>
                  <a:srgbClr val="0000FF"/>
                </a:solidFill>
              </a:rPr>
              <a:t> in terms </a:t>
            </a:r>
            <a:r>
              <a:rPr lang="en-GB" dirty="0" smtClean="0">
                <a:solidFill>
                  <a:srgbClr val="0000FF"/>
                </a:solidFill>
              </a:rPr>
              <a:t>	of </a:t>
            </a:r>
            <a:r>
              <a:rPr lang="en-GB" dirty="0">
                <a:solidFill>
                  <a:srgbClr val="0000FF"/>
                </a:solidFill>
              </a:rPr>
              <a:t>static behaviour (R, C) and charge </a:t>
            </a:r>
            <a:r>
              <a:rPr lang="en-GB" dirty="0" smtClean="0">
                <a:solidFill>
                  <a:srgbClr val="0000FF"/>
                </a:solidFill>
              </a:rPr>
              <a:t>	collection </a:t>
            </a:r>
            <a:r>
              <a:rPr lang="en-GB" dirty="0">
                <a:solidFill>
                  <a:srgbClr val="0000FF"/>
                </a:solidFill>
              </a:rPr>
              <a:t>properties.</a:t>
            </a:r>
          </a:p>
          <a:p>
            <a:pPr marL="302409" indent="-302409" defTabSz="892616" eaLnBrk="0" hangingPunct="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45570" algn="l"/>
              </a:tabLst>
            </a:pPr>
            <a:r>
              <a:rPr lang="en-GB" dirty="0" smtClean="0">
                <a:solidFill>
                  <a:srgbClr val="0000FF"/>
                </a:solidFill>
              </a:rPr>
              <a:t> Comprehensive </a:t>
            </a:r>
            <a:r>
              <a:rPr lang="en-GB" dirty="0">
                <a:solidFill>
                  <a:srgbClr val="0000FF"/>
                </a:solidFill>
              </a:rPr>
              <a:t>modelling (bulk + </a:t>
            </a:r>
            <a:r>
              <a:rPr lang="en-GB" dirty="0" smtClean="0">
                <a:solidFill>
                  <a:srgbClr val="0000FF"/>
                </a:solidFill>
              </a:rPr>
              <a:t> 	interface</a:t>
            </a:r>
            <a:r>
              <a:rPr lang="en-GB" dirty="0">
                <a:solidFill>
                  <a:srgbClr val="0000FF"/>
                </a:solidFill>
              </a:rPr>
              <a:t>, 2D/3D).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274403" y="1045028"/>
            <a:ext cx="2109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Measurements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891719" y="1045028"/>
            <a:ext cx="1682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Simulations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cxnSp>
        <p:nvCxnSpPr>
          <p:cNvPr id="12" name="Connettore diritto 11"/>
          <p:cNvCxnSpPr/>
          <p:nvPr/>
        </p:nvCxnSpPr>
        <p:spPr>
          <a:xfrm>
            <a:off x="4419601" y="1153886"/>
            <a:ext cx="0" cy="5268685"/>
          </a:xfrm>
          <a:prstGeom prst="line">
            <a:avLst/>
          </a:prstGeom>
          <a:ln w="19050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4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36887" y="1167845"/>
            <a:ext cx="8070226" cy="452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44" tIns="42172" rIns="84344" bIns="42172"/>
          <a:lstStyle/>
          <a:p>
            <a:pPr marL="285750" indent="-285750" defTabSz="842963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Simulate the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effects of radiation damage on silicon devices at very high </a:t>
            </a:r>
            <a:r>
              <a:rPr lang="en-US" sz="1800" dirty="0" err="1" smtClean="0">
                <a:solidFill>
                  <a:srgbClr val="0000FF"/>
                </a:solidFill>
                <a:cs typeface="Tahoma" pitchFamily="34" charset="0"/>
              </a:rPr>
              <a:t>fluences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(HL-LHC operation </a:t>
            </a:r>
            <a:r>
              <a:rPr lang="en-US" dirty="0" smtClean="0">
                <a:solidFill>
                  <a:srgbClr val="0000FF"/>
                </a:solidFill>
                <a:cs typeface="Tahoma" pitchFamily="34" charset="0"/>
              </a:rPr>
              <a:t>&gt; 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2×10</a:t>
            </a:r>
            <a:r>
              <a:rPr lang="en-US" sz="1800" baseline="50000" dirty="0" smtClean="0">
                <a:solidFill>
                  <a:srgbClr val="0000FF"/>
                </a:solidFill>
                <a:cs typeface="Tahoma" pitchFamily="34" charset="0"/>
              </a:rPr>
              <a:t>16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1MeV </a:t>
            </a:r>
            <a:r>
              <a:rPr lang="en-US" sz="1800" dirty="0" err="1" smtClean="0">
                <a:solidFill>
                  <a:srgbClr val="0000FF"/>
                </a:solidFill>
                <a:cs typeface="Tahoma" pitchFamily="34" charset="0"/>
              </a:rPr>
              <a:t>n</a:t>
            </a:r>
            <a:r>
              <a:rPr lang="en-US" sz="1800" baseline="-25000" dirty="0" err="1" smtClean="0">
                <a:solidFill>
                  <a:srgbClr val="0000FF"/>
                </a:solidFill>
                <a:cs typeface="Tahoma" pitchFamily="34" charset="0"/>
              </a:rPr>
              <a:t>eq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/cm</a:t>
            </a:r>
            <a:r>
              <a:rPr lang="en-US" sz="1800" baseline="50000" dirty="0" smtClean="0">
                <a:solidFill>
                  <a:srgbClr val="0000FF"/>
                </a:solidFill>
                <a:cs typeface="Tahoma" pitchFamily="34" charset="0"/>
              </a:rPr>
              <a:t>2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).</a:t>
            </a:r>
          </a:p>
          <a:p>
            <a:pPr marL="285750" indent="-285750" defTabSz="842963">
              <a:spcAft>
                <a:spcPts val="55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Development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of a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combined bulk damage effect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and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interface trap states </a:t>
            </a:r>
            <a:r>
              <a:rPr lang="en-US" sz="1800" dirty="0" smtClean="0">
                <a:solidFill>
                  <a:srgbClr val="FF0000"/>
                </a:solidFill>
                <a:cs typeface="Tahoma" pitchFamily="34" charset="0"/>
              </a:rPr>
              <a:t>build-up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numerical TCAD model: </a:t>
            </a:r>
          </a:p>
          <a:p>
            <a:pPr marL="708025" lvl="2" indent="-285750" defTabSz="842963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Physically-grounded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approach,</a:t>
            </a:r>
          </a:p>
          <a:p>
            <a:pPr marL="708025" lvl="2" indent="-285750" defTabSz="84296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Extend the predictive capability to high </a:t>
            </a:r>
            <a:r>
              <a:rPr lang="en-US" sz="1800" dirty="0" err="1">
                <a:solidFill>
                  <a:srgbClr val="0000FF"/>
                </a:solidFill>
                <a:cs typeface="Tahoma" pitchFamily="34" charset="0"/>
              </a:rPr>
              <a:t>fluences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,</a:t>
            </a:r>
          </a:p>
          <a:p>
            <a:pPr marL="708025" lvl="2" indent="-285750" defTabSz="84296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Keep low the number of traps (e.g. </a:t>
            </a: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sz="1800" dirty="0" smtClean="0">
                <a:solidFill>
                  <a:srgbClr val="0000FF"/>
                </a:solidFill>
              </a:rPr>
              <a:t>voiding </a:t>
            </a:r>
            <a:r>
              <a:rPr lang="en-GB" sz="1800" dirty="0">
                <a:solidFill>
                  <a:srgbClr val="0000FF"/>
                </a:solidFill>
              </a:rPr>
              <a:t>fitting </a:t>
            </a:r>
            <a:r>
              <a:rPr lang="en-GB" sz="1800" dirty="0" smtClean="0">
                <a:solidFill>
                  <a:srgbClr val="0000FF"/>
                </a:solidFill>
              </a:rPr>
              <a:t>parameters / minimize </a:t>
            </a:r>
            <a:r>
              <a:rPr lang="en-GB" sz="1800" dirty="0">
                <a:solidFill>
                  <a:srgbClr val="0000FF"/>
                </a:solidFill>
              </a:rPr>
              <a:t>the number of traps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),</a:t>
            </a:r>
          </a:p>
          <a:p>
            <a:pPr marL="708025" lvl="2" indent="-285750" defTabSz="842963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FF"/>
                </a:solidFill>
              </a:rPr>
              <a:t>Compatibility with already developed bulk damage model</a:t>
            </a:r>
            <a:r>
              <a:rPr lang="en-US" dirty="0"/>
              <a:t> </a:t>
            </a:r>
          </a:p>
          <a:p>
            <a:pPr marL="708025" lvl="2" indent="-285750" defTabSz="8429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No over-specific 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modeling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  <a:sym typeface="Symbol" pitchFamily="18" charset="2"/>
              </a:rPr>
              <a:t> 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  <a:sym typeface="Symbol" pitchFamily="18" charset="2"/>
              </a:rPr>
              <a:t>(e. g. device and technology independent)</a:t>
            </a:r>
            <a:endParaRPr lang="en-US" sz="1800" dirty="0">
              <a:solidFill>
                <a:srgbClr val="0000FF"/>
              </a:solidFill>
              <a:cs typeface="Tahoma" pitchFamily="34" charset="0"/>
            </a:endParaRPr>
          </a:p>
          <a:p>
            <a:pPr marL="285750" indent="-285750" defTabSz="842963"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Extraction from simple test structures of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relevant parameters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 to be included within the model</a:t>
            </a:r>
          </a:p>
          <a:p>
            <a:pPr marL="285750" indent="-285750" defTabSz="842963"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Validation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 of the new modeling scheme through comparison with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measurements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 of different test structures </a:t>
            </a:r>
            <a:r>
              <a:rPr lang="en-US" sz="1800" dirty="0" smtClean="0">
                <a:solidFill>
                  <a:srgbClr val="0000FF"/>
                </a:solidFill>
                <a:cs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before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 and </a:t>
            </a:r>
            <a:r>
              <a:rPr lang="en-US" sz="1800" dirty="0">
                <a:solidFill>
                  <a:srgbClr val="FF0000"/>
                </a:solidFill>
                <a:cs typeface="Tahoma" pitchFamily="34" charset="0"/>
              </a:rPr>
              <a:t>after irradiation</a:t>
            </a:r>
            <a:r>
              <a:rPr lang="en-US" sz="1800" dirty="0">
                <a:solidFill>
                  <a:srgbClr val="0000FF"/>
                </a:solidFill>
                <a:cs typeface="Tahoma" pitchFamily="34" charset="0"/>
              </a:rPr>
              <a:t>.</a:t>
            </a:r>
            <a:endParaRPr lang="it-IT" sz="1800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27279" y="5569811"/>
            <a:ext cx="7920507" cy="9161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4341" tIns="42171" rIns="84341" bIns="42171">
            <a:spAutoFit/>
          </a:bodyPr>
          <a:lstStyle/>
          <a:p>
            <a:pPr marL="354218" indent="-342900" defTabSz="843443" eaLnBrk="0" hangingPunct="0">
              <a:buFont typeface="Wingdings" panose="05000000000000000000" pitchFamily="2" charset="2"/>
              <a:buChar char="ü"/>
              <a:tabLst>
                <a:tab pos="326533" algn="l"/>
              </a:tabLst>
            </a:pPr>
            <a:r>
              <a:rPr lang="en-GB" dirty="0" err="1" smtClean="0">
                <a:solidFill>
                  <a:srgbClr val="33CC33"/>
                </a:solidFill>
                <a:latin typeface="Calibri" pitchFamily="34" charset="0"/>
              </a:rPr>
              <a:t>Modeling</a:t>
            </a:r>
            <a:r>
              <a:rPr lang="en-GB" dirty="0" smtClean="0">
                <a:solidFill>
                  <a:srgbClr val="33CC33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33CC33"/>
                </a:solidFill>
                <a:latin typeface="Calibri" pitchFamily="34" charset="0"/>
              </a:rPr>
              <a:t>the </a:t>
            </a:r>
            <a:r>
              <a:rPr lang="en-GB" dirty="0" smtClean="0">
                <a:solidFill>
                  <a:srgbClr val="33CC33"/>
                </a:solidFill>
                <a:latin typeface="Calibri" pitchFamily="34" charset="0"/>
              </a:rPr>
              <a:t>radiation damage effects</a:t>
            </a:r>
            <a:r>
              <a:rPr lang="en-GB" dirty="0">
                <a:solidFill>
                  <a:srgbClr val="33CC33"/>
                </a:solidFill>
                <a:latin typeface="Calibri" pitchFamily="34" charset="0"/>
              </a:rPr>
              <a:t>.</a:t>
            </a:r>
          </a:p>
          <a:p>
            <a:pPr marL="354218" indent="-342900" defTabSz="843443" eaLnBrk="0" hangingPunct="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326533" algn="l"/>
              </a:tabLst>
            </a:pPr>
            <a:r>
              <a:rPr lang="en-GB" dirty="0">
                <a:solidFill>
                  <a:srgbClr val="33CC33"/>
                </a:solidFill>
                <a:latin typeface="Calibri" pitchFamily="34" charset="0"/>
              </a:rPr>
              <a:t>Predictive insight of the behaviour of detectors, aiming at their </a:t>
            </a:r>
            <a:r>
              <a:rPr lang="en-GB" dirty="0" smtClean="0">
                <a:solidFill>
                  <a:srgbClr val="33CC33"/>
                </a:solidFill>
                <a:latin typeface="Calibri" pitchFamily="34" charset="0"/>
              </a:rPr>
              <a:t>performance optimization</a:t>
            </a:r>
            <a:r>
              <a:rPr lang="en-GB" dirty="0">
                <a:solidFill>
                  <a:srgbClr val="33CC33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6" name="CasellaDiTesto 5"/>
          <p:cNvSpPr txBox="1"/>
          <p:nvPr/>
        </p:nvSpPr>
        <p:spPr>
          <a:xfrm rot="19800000">
            <a:off x="218941" y="5853447"/>
            <a:ext cx="615874" cy="369332"/>
          </a:xfrm>
          <a:prstGeom prst="rect">
            <a:avLst/>
          </a:prstGeom>
          <a:noFill/>
          <a:ln w="19050">
            <a:solidFill>
              <a:srgbClr val="33CC3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CC33"/>
                </a:solidFill>
              </a:rPr>
              <a:t>Goal</a:t>
            </a:r>
            <a:endParaRPr lang="en-US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83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“University of Perugia” model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4590" y="3551714"/>
            <a:ext cx="1955760" cy="5160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TEST STRUCTURE</a:t>
            </a:r>
            <a:b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</a:b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MEASUREMENTS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362827" y="4978772"/>
            <a:ext cx="1584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DETECTOR OPTIMIZATION</a:t>
            </a:r>
          </a:p>
          <a:p>
            <a:pPr algn="ctr" defTabSz="843443" eaLnBrk="0" hangingPunct="0">
              <a:spcBef>
                <a:spcPts val="1200"/>
              </a:spcBef>
              <a:tabLst>
                <a:tab pos="326533" algn="l"/>
              </a:tabLst>
            </a:pPr>
            <a:endParaRPr lang="en-GB" sz="1400" dirty="0" smtClean="0">
              <a:solidFill>
                <a:srgbClr val="3333CC"/>
              </a:solidFill>
              <a:latin typeface="Tahoma" pitchFamily="34" charset="0"/>
            </a:endParaRPr>
          </a:p>
        </p:txBody>
      </p:sp>
      <p:pic>
        <p:nvPicPr>
          <p:cNvPr id="7" name="Picture 4" descr="TS_se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30202" r="8416" b="30956"/>
          <a:stretch/>
        </p:blipFill>
        <p:spPr bwMode="auto">
          <a:xfrm>
            <a:off x="569090" y="1226452"/>
            <a:ext cx="1666760" cy="656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2808951" y="1139033"/>
            <a:ext cx="2125685" cy="2609991"/>
            <a:chOff x="2821830" y="935831"/>
            <a:chExt cx="2125685" cy="2609991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/>
            <a:srcRect l="22782" r="34667"/>
            <a:stretch/>
          </p:blipFill>
          <p:spPr>
            <a:xfrm>
              <a:off x="2821830" y="935831"/>
              <a:ext cx="1484141" cy="19712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355" y="2465702"/>
              <a:ext cx="1440160" cy="1080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 l="31374" r="31540"/>
          <a:stretch>
            <a:fillRect/>
          </a:stretch>
        </p:blipFill>
        <p:spPr bwMode="auto">
          <a:xfrm>
            <a:off x="1191902" y="2062213"/>
            <a:ext cx="1006998" cy="135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NewT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8" t="30856" r="25687" b="14923"/>
          <a:stretch/>
        </p:blipFill>
        <p:spPr bwMode="auto">
          <a:xfrm>
            <a:off x="583017" y="1958053"/>
            <a:ext cx="1092644" cy="99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12"/>
          <p:cNvGrpSpPr/>
          <p:nvPr/>
        </p:nvGrpSpPr>
        <p:grpSpPr>
          <a:xfrm>
            <a:off x="6012191" y="1702858"/>
            <a:ext cx="2075741" cy="2660921"/>
            <a:chOff x="6012191" y="1824520"/>
            <a:chExt cx="1777113" cy="227810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1" t="22693" r="6735"/>
            <a:stretch/>
          </p:blipFill>
          <p:spPr bwMode="auto">
            <a:xfrm>
              <a:off x="6012191" y="1824520"/>
              <a:ext cx="1777113" cy="18476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33" r="23312"/>
            <a:stretch/>
          </p:blipFill>
          <p:spPr bwMode="auto">
            <a:xfrm>
              <a:off x="6588472" y="2808039"/>
              <a:ext cx="1008668" cy="12945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868392" y="1237973"/>
            <a:ext cx="864096" cy="3006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</a:t>
            </a:r>
          </a:p>
        </p:txBody>
      </p:sp>
      <p:sp>
        <p:nvSpPr>
          <p:cNvPr id="18" name="Freccia a destra 17"/>
          <p:cNvSpPr/>
          <p:nvPr/>
        </p:nvSpPr>
        <p:spPr bwMode="auto">
          <a:xfrm>
            <a:off x="2246323" y="2201668"/>
            <a:ext cx="536198" cy="27862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ccia curva 18"/>
          <p:cNvSpPr/>
          <p:nvPr/>
        </p:nvSpPr>
        <p:spPr bwMode="auto">
          <a:xfrm rot="5400000">
            <a:off x="6892216" y="1330054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Freccia curva 19"/>
          <p:cNvSpPr/>
          <p:nvPr/>
        </p:nvSpPr>
        <p:spPr bwMode="auto">
          <a:xfrm>
            <a:off x="5076304" y="1237973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6806660" y="4492494"/>
            <a:ext cx="499727" cy="36004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44918" y="4303297"/>
            <a:ext cx="1395482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MODEL VALIDATION</a:t>
            </a:r>
          </a:p>
        </p:txBody>
      </p:sp>
      <p:sp>
        <p:nvSpPr>
          <p:cNvPr id="23" name="Freccia curva 22"/>
          <p:cNvSpPr/>
          <p:nvPr/>
        </p:nvSpPr>
        <p:spPr bwMode="auto">
          <a:xfrm rot="16200000">
            <a:off x="3929024" y="392193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reccia curva 23"/>
          <p:cNvSpPr/>
          <p:nvPr/>
        </p:nvSpPr>
        <p:spPr bwMode="auto">
          <a:xfrm rot="16200000" flipH="1">
            <a:off x="5312401" y="3694776"/>
            <a:ext cx="564521" cy="54746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323134" y="1093156"/>
            <a:ext cx="4929350" cy="302808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170712" y="4356326"/>
            <a:ext cx="8136161" cy="3068347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alibri" pitchFamily="34" charset="0"/>
              </a:rPr>
              <a:t>Setting-up the </a:t>
            </a:r>
            <a:r>
              <a:rPr lang="en-US" sz="1800" dirty="0" smtClean="0">
                <a:solidFill>
                  <a:srgbClr val="0000FF"/>
                </a:solidFill>
                <a:latin typeface="Calibri" pitchFamily="34" charset="0"/>
              </a:rPr>
              <a:t>measurements:</a:t>
            </a:r>
          </a:p>
          <a:p>
            <a:pPr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Measurement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Campaign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: X-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ray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irradiation</a:t>
            </a:r>
            <a:endParaRPr lang="it-IT" sz="1800" dirty="0">
              <a:solidFill>
                <a:srgbClr val="0000FF"/>
              </a:solidFill>
              <a:latin typeface="Calibri" pitchFamily="34" charset="0"/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carried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out in Padova (IT)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doses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range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: </a:t>
            </a:r>
            <a:r>
              <a:rPr lang="it-IT" sz="1800" dirty="0" smtClean="0">
                <a:solidFill>
                  <a:srgbClr val="FF0000"/>
                </a:solidFill>
                <a:latin typeface="Calibri" pitchFamily="34" charset="0"/>
              </a:rPr>
              <a:t>50 - 20 Mrad (SiO</a:t>
            </a:r>
            <a:r>
              <a:rPr lang="it-IT" sz="18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it-IT" sz="18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Different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devices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,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different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providers, </a:t>
            </a:r>
            <a:r>
              <a:rPr lang="it-IT" sz="1800" dirty="0" err="1" smtClean="0">
                <a:solidFill>
                  <a:srgbClr val="0000FF"/>
                </a:solidFill>
                <a:latin typeface="Calibri" pitchFamily="34" charset="0"/>
              </a:rPr>
              <a:t>different</a:t>
            </a:r>
            <a:r>
              <a:rPr lang="it-IT" sz="18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substrates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(p-on-n and n-on-p)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Measurements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after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irradiation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/ </a:t>
            </a:r>
            <a:r>
              <a:rPr lang="it-IT" sz="1800" dirty="0" err="1">
                <a:solidFill>
                  <a:srgbClr val="0000FF"/>
                </a:solidFill>
                <a:latin typeface="Calibri" pitchFamily="34" charset="0"/>
              </a:rPr>
              <a:t>annealing</a:t>
            </a:r>
            <a:r>
              <a:rPr lang="it-IT" sz="1800" dirty="0">
                <a:solidFill>
                  <a:srgbClr val="0000FF"/>
                </a:solidFill>
                <a:latin typeface="Calibri" pitchFamily="34" charset="0"/>
              </a:rPr>
              <a:t> 80°C 10 min.</a:t>
            </a:r>
          </a:p>
          <a:p>
            <a:pPr marL="0" indent="0">
              <a:spcBef>
                <a:spcPct val="0"/>
              </a:spcBef>
              <a:buNone/>
            </a:pPr>
            <a:endParaRPr lang="en-US" sz="1800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endParaRPr lang="it-IT" sz="1800" dirty="0" smtClean="0">
              <a:latin typeface="Calibri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283242" y="1886045"/>
            <a:ext cx="1536229" cy="5160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 lIns="84341" tIns="42171" rIns="84341" bIns="42171">
            <a:spAutoFit/>
          </a:bodyPr>
          <a:lstStyle/>
          <a:p>
            <a:pPr algn="ctr" defTabSz="843443" eaLnBrk="0" hangingPunct="0">
              <a:spcBef>
                <a:spcPct val="50000"/>
              </a:spcBef>
              <a:tabLst>
                <a:tab pos="326533" algn="l"/>
              </a:tabLst>
            </a:pPr>
            <a:r>
              <a:rPr lang="en-GB" sz="1400" dirty="0" smtClean="0">
                <a:solidFill>
                  <a:srgbClr val="3333CC"/>
                </a:solidFill>
                <a:latin typeface="Tahoma" pitchFamily="34" charset="0"/>
              </a:rPr>
              <a:t>PARAMETERS EXTRAPOLATION</a:t>
            </a:r>
          </a:p>
        </p:txBody>
      </p:sp>
    </p:spTree>
    <p:extLst>
      <p:ext uri="{BB962C8B-B14F-4D97-AF65-F5344CB8AC3E}">
        <p14:creationId xmlns:p14="http://schemas.microsoft.com/office/powerpoint/2010/main" val="110841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6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1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30" grpId="0" animBg="1"/>
      <p:bldP spid="2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Structures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554311" y="4959830"/>
            <a:ext cx="5220821" cy="145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508000" lvl="2" indent="-3429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00FF"/>
                </a:solidFill>
              </a:rPr>
              <a:t>Test </a:t>
            </a:r>
            <a:r>
              <a:rPr lang="it-IT" dirty="0" err="1">
                <a:solidFill>
                  <a:srgbClr val="0000FF"/>
                </a:solidFill>
              </a:rPr>
              <a:t>Structures</a:t>
            </a:r>
            <a:r>
              <a:rPr lang="it-IT" dirty="0">
                <a:solidFill>
                  <a:srgbClr val="0000FF"/>
                </a:solidFill>
              </a:rPr>
              <a:t>: MOS </a:t>
            </a:r>
            <a:r>
              <a:rPr lang="it-IT" dirty="0" err="1">
                <a:solidFill>
                  <a:srgbClr val="0000FF"/>
                </a:solidFill>
              </a:rPr>
              <a:t>capacitors</a:t>
            </a:r>
            <a:r>
              <a:rPr lang="it-IT" dirty="0">
                <a:solidFill>
                  <a:srgbClr val="0000FF"/>
                </a:solidFill>
              </a:rPr>
              <a:t>, </a:t>
            </a:r>
            <a:r>
              <a:rPr lang="it-IT" dirty="0" err="1">
                <a:solidFill>
                  <a:srgbClr val="0000FF"/>
                </a:solidFill>
              </a:rPr>
              <a:t>Gated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Diodes</a:t>
            </a:r>
            <a:r>
              <a:rPr lang="it-IT" dirty="0">
                <a:solidFill>
                  <a:srgbClr val="0000FF"/>
                </a:solidFill>
              </a:rPr>
              <a:t>, </a:t>
            </a:r>
            <a:r>
              <a:rPr lang="it-IT" dirty="0" err="1" smtClean="0">
                <a:solidFill>
                  <a:srgbClr val="0000FF"/>
                </a:solidFill>
              </a:rPr>
              <a:t>MOSFETs</a:t>
            </a:r>
            <a:r>
              <a:rPr lang="it-IT" dirty="0" smtClean="0">
                <a:solidFill>
                  <a:srgbClr val="0000FF"/>
                </a:solidFill>
              </a:rPr>
              <a:t>, </a:t>
            </a:r>
            <a:r>
              <a:rPr lang="it-IT" altLang="it-IT" dirty="0" err="1" smtClean="0">
                <a:solidFill>
                  <a:srgbClr val="0000FE"/>
                </a:solidFill>
              </a:rPr>
              <a:t>Strips</a:t>
            </a:r>
            <a:r>
              <a:rPr lang="it-IT" altLang="it-IT" dirty="0" smtClean="0">
                <a:solidFill>
                  <a:srgbClr val="0000FE"/>
                </a:solidFill>
              </a:rPr>
              <a:t> (</a:t>
            </a:r>
            <a:r>
              <a:rPr lang="it-IT" altLang="it-IT" dirty="0" err="1" smtClean="0">
                <a:solidFill>
                  <a:srgbClr val="0000FE"/>
                </a:solidFill>
              </a:rPr>
              <a:t>R</a:t>
            </a:r>
            <a:r>
              <a:rPr lang="it-IT" altLang="it-IT" baseline="-25000" dirty="0" err="1" smtClean="0">
                <a:solidFill>
                  <a:srgbClr val="0000FE"/>
                </a:solidFill>
              </a:rPr>
              <a:t>int</a:t>
            </a:r>
            <a:r>
              <a:rPr lang="it-IT" altLang="it-IT" dirty="0" smtClean="0">
                <a:solidFill>
                  <a:srgbClr val="0000FE"/>
                </a:solidFill>
              </a:rPr>
              <a:t> </a:t>
            </a:r>
            <a:r>
              <a:rPr lang="it-IT" altLang="it-IT" dirty="0" err="1" smtClean="0">
                <a:solidFill>
                  <a:srgbClr val="0000FE"/>
                </a:solidFill>
              </a:rPr>
              <a:t>meas</a:t>
            </a:r>
            <a:r>
              <a:rPr lang="it-IT" altLang="it-IT" dirty="0" smtClean="0">
                <a:solidFill>
                  <a:srgbClr val="0000FE"/>
                </a:solidFill>
              </a:rPr>
              <a:t>.) </a:t>
            </a:r>
            <a:endParaRPr lang="it-IT" altLang="it-IT" dirty="0">
              <a:solidFill>
                <a:srgbClr val="0000FE"/>
              </a:solidFill>
            </a:endParaRPr>
          </a:p>
          <a:p>
            <a:pPr marL="508000" lvl="2" indent="-3429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 err="1" smtClean="0">
                <a:solidFill>
                  <a:srgbClr val="0000FF"/>
                </a:solidFill>
              </a:rPr>
              <a:t>Substrates</a:t>
            </a:r>
            <a:r>
              <a:rPr lang="it-IT" dirty="0">
                <a:solidFill>
                  <a:srgbClr val="0000FF"/>
                </a:solidFill>
              </a:rPr>
              <a:t>: n and p</a:t>
            </a:r>
          </a:p>
          <a:p>
            <a:pPr marL="508000" lvl="2" indent="-3429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</a:rPr>
              <a:t>Strip </a:t>
            </a:r>
            <a:r>
              <a:rPr lang="en-US" dirty="0" smtClean="0">
                <a:solidFill>
                  <a:srgbClr val="0000FF"/>
                </a:solidFill>
              </a:rPr>
              <a:t>Isolation: p-stop and p-spray (for p-type substrate)</a:t>
            </a:r>
            <a:endParaRPr lang="it-IT" dirty="0">
              <a:solidFill>
                <a:srgbClr val="0000FF"/>
              </a:solidFill>
            </a:endParaRPr>
          </a:p>
          <a:p>
            <a:pPr marL="330200" lvl="2" indent="-165100" defTabSz="842963" eaLnBrk="0" hangingPunct="0">
              <a:spcAft>
                <a:spcPts val="550"/>
              </a:spcAft>
            </a:pPr>
            <a:endParaRPr lang="it-IT" dirty="0">
              <a:solidFill>
                <a:srgbClr val="0000FF"/>
              </a:solidFill>
              <a:latin typeface="Calibri" pitchFamily="34" charset="0"/>
            </a:endParaRPr>
          </a:p>
          <a:p>
            <a:pPr defTabSz="842963" eaLnBrk="0" hangingPunct="0">
              <a:spcAft>
                <a:spcPts val="550"/>
              </a:spcAft>
            </a:pPr>
            <a:endParaRPr lang="it-IT" dirty="0">
              <a:solidFill>
                <a:srgbClr val="35FB4D"/>
              </a:solidFill>
              <a:latin typeface="Calibri" pitchFamily="34" charset="0"/>
            </a:endParaRPr>
          </a:p>
        </p:txBody>
      </p:sp>
      <p:grpSp>
        <p:nvGrpSpPr>
          <p:cNvPr id="42" name="Gruppo 41"/>
          <p:cNvGrpSpPr/>
          <p:nvPr/>
        </p:nvGrpSpPr>
        <p:grpSpPr>
          <a:xfrm>
            <a:off x="500150" y="4249270"/>
            <a:ext cx="2767485" cy="2135308"/>
            <a:chOff x="4904764" y="1679347"/>
            <a:chExt cx="4076193" cy="3145066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/>
            <a:srcRect l="31374" r="31540"/>
            <a:stretch>
              <a:fillRect/>
            </a:stretch>
          </p:blipFill>
          <p:spPr bwMode="auto">
            <a:xfrm>
              <a:off x="5322888" y="2009775"/>
              <a:ext cx="2084387" cy="2795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asellaDiTesto 4"/>
            <p:cNvSpPr txBox="1">
              <a:spLocks noChangeArrowheads="1"/>
            </p:cNvSpPr>
            <p:nvPr/>
          </p:nvSpPr>
          <p:spPr bwMode="auto">
            <a:xfrm>
              <a:off x="7414303" y="1679347"/>
              <a:ext cx="1279525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511" tIns="28255" rIns="56511" bIns="28255">
              <a:spAutoFit/>
            </a:bodyPr>
            <a:lstStyle/>
            <a:p>
              <a:pPr defTabSz="842963"/>
              <a:r>
                <a:rPr lang="es-ES" altLang="ja-JP" sz="1800" dirty="0">
                  <a:latin typeface="Calibri" pitchFamily="34" charset="0"/>
                  <a:ea typeface="MS Mincho" pitchFamily="49" charset="-128"/>
                </a:rPr>
                <a:t>Al-gate MOS</a:t>
              </a:r>
            </a:p>
            <a:p>
              <a:pPr defTabSz="842963"/>
              <a:r>
                <a:rPr lang="es-ES" altLang="ja-JP" sz="1800" dirty="0">
                  <a:latin typeface="Calibri" pitchFamily="34" charset="0"/>
                  <a:ea typeface="MS Mincho" pitchFamily="49" charset="-128"/>
                </a:rPr>
                <a:t>capacitor</a:t>
              </a:r>
              <a:endParaRPr lang="it-IT" sz="1800" dirty="0">
                <a:latin typeface="Calibri" pitchFamily="34" charset="0"/>
              </a:endParaRPr>
            </a:p>
          </p:txBody>
        </p:sp>
        <p:cxnSp>
          <p:nvCxnSpPr>
            <p:cNvPr id="6" name="Connettore 2 8"/>
            <p:cNvCxnSpPr>
              <a:cxnSpLocks noChangeShapeType="1"/>
              <a:stCxn id="5" idx="1"/>
            </p:cNvCxnSpPr>
            <p:nvPr/>
          </p:nvCxnSpPr>
          <p:spPr bwMode="auto">
            <a:xfrm flipH="1">
              <a:off x="6011864" y="1982560"/>
              <a:ext cx="1402439" cy="636815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7" name="Connettore 2 10"/>
            <p:cNvCxnSpPr>
              <a:cxnSpLocks noChangeShapeType="1"/>
            </p:cNvCxnSpPr>
            <p:nvPr/>
          </p:nvCxnSpPr>
          <p:spPr bwMode="auto">
            <a:xfrm>
              <a:off x="5292725" y="4319588"/>
              <a:ext cx="723900" cy="112712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" name="CasellaDiTesto 12"/>
            <p:cNvSpPr txBox="1">
              <a:spLocks noChangeArrowheads="1"/>
            </p:cNvSpPr>
            <p:nvPr/>
          </p:nvSpPr>
          <p:spPr bwMode="auto">
            <a:xfrm rot="16200000">
              <a:off x="4431689" y="4019550"/>
              <a:ext cx="1277938" cy="331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511" tIns="28255" rIns="56511" bIns="28255">
              <a:spAutoFit/>
            </a:bodyPr>
            <a:lstStyle/>
            <a:p>
              <a:pPr defTabSz="842963"/>
              <a:r>
                <a:rPr lang="it-IT" altLang="ja-JP" sz="1800" dirty="0" err="1">
                  <a:latin typeface="Calibri" pitchFamily="34" charset="0"/>
                  <a:ea typeface="MS Mincho" pitchFamily="49" charset="-128"/>
                </a:rPr>
                <a:t>Gated-diode</a:t>
              </a:r>
              <a:endParaRPr lang="it-IT" sz="1800" dirty="0">
                <a:latin typeface="Calibri" pitchFamily="34" charset="0"/>
                <a:ea typeface="MS Mincho" pitchFamily="49" charset="-128"/>
              </a:endParaRPr>
            </a:p>
          </p:txBody>
        </p:sp>
        <p:cxnSp>
          <p:nvCxnSpPr>
            <p:cNvPr id="9" name="Connettore 2 18"/>
            <p:cNvCxnSpPr>
              <a:cxnSpLocks noChangeShapeType="1"/>
            </p:cNvCxnSpPr>
            <p:nvPr/>
          </p:nvCxnSpPr>
          <p:spPr bwMode="auto">
            <a:xfrm flipH="1">
              <a:off x="6948489" y="3309257"/>
              <a:ext cx="715054" cy="1154793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0" name="CasellaDiTesto 19"/>
            <p:cNvSpPr txBox="1">
              <a:spLocks noChangeArrowheads="1"/>
            </p:cNvSpPr>
            <p:nvPr/>
          </p:nvSpPr>
          <p:spPr bwMode="auto">
            <a:xfrm>
              <a:off x="7632169" y="2974976"/>
              <a:ext cx="1348788" cy="492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56511" tIns="28255" rIns="56511" bIns="28255">
              <a:spAutoFit/>
            </a:bodyPr>
            <a:lstStyle/>
            <a:p>
              <a:pPr defTabSz="842963"/>
              <a:r>
                <a:rPr lang="it-IT" altLang="ja-JP" sz="1800" dirty="0">
                  <a:latin typeface="Calibri" pitchFamily="34" charset="0"/>
                  <a:ea typeface="MS Mincho" pitchFamily="49" charset="-128"/>
                </a:rPr>
                <a:t>MOSFET</a:t>
              </a:r>
              <a:endParaRPr lang="it-IT" sz="1800" dirty="0">
                <a:latin typeface="Calibri" pitchFamily="34" charset="0"/>
                <a:ea typeface="MS Mincho" pitchFamily="49" charset="-128"/>
              </a:endParaRPr>
            </a:p>
          </p:txBody>
        </p:sp>
      </p:grp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7</a:t>
            </a:fld>
            <a:endParaRPr lang="it-IT"/>
          </a:p>
        </p:txBody>
      </p:sp>
      <p:grpSp>
        <p:nvGrpSpPr>
          <p:cNvPr id="41" name="Gruppo 40"/>
          <p:cNvGrpSpPr/>
          <p:nvPr/>
        </p:nvGrpSpPr>
        <p:grpSpPr>
          <a:xfrm>
            <a:off x="289112" y="2084294"/>
            <a:ext cx="3180227" cy="1846196"/>
            <a:chOff x="380091" y="2218189"/>
            <a:chExt cx="4542173" cy="2636837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/>
            <a:srcRect l="22830" r="23611"/>
            <a:stretch>
              <a:fillRect/>
            </a:stretch>
          </p:blipFill>
          <p:spPr bwMode="auto">
            <a:xfrm>
              <a:off x="740454" y="2218189"/>
              <a:ext cx="2736850" cy="263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CasellaDiTesto 4"/>
            <p:cNvSpPr txBox="1">
              <a:spLocks noChangeArrowheads="1"/>
            </p:cNvSpPr>
            <p:nvPr/>
          </p:nvSpPr>
          <p:spPr bwMode="auto">
            <a:xfrm>
              <a:off x="3473674" y="4212542"/>
              <a:ext cx="1279525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511" tIns="28255" rIns="56511" bIns="28255">
              <a:spAutoFit/>
            </a:bodyPr>
            <a:lstStyle/>
            <a:p>
              <a:pPr defTabSz="842963"/>
              <a:r>
                <a:rPr lang="es-ES" altLang="ja-JP" sz="1800" dirty="0">
                  <a:solidFill>
                    <a:srgbClr val="FF0000"/>
                  </a:solidFill>
                  <a:latin typeface="Calibri" pitchFamily="34" charset="0"/>
                  <a:ea typeface="MS Mincho" pitchFamily="49" charset="-128"/>
                </a:rPr>
                <a:t>Al-gate MOS</a:t>
              </a:r>
            </a:p>
            <a:p>
              <a:pPr defTabSz="842963"/>
              <a:r>
                <a:rPr lang="es-ES" altLang="ja-JP" sz="1800" dirty="0">
                  <a:solidFill>
                    <a:srgbClr val="FF0000"/>
                  </a:solidFill>
                  <a:latin typeface="Calibri" pitchFamily="34" charset="0"/>
                  <a:ea typeface="MS Mincho" pitchFamily="49" charset="-128"/>
                </a:rPr>
                <a:t>capacitor</a:t>
              </a:r>
              <a:endParaRPr lang="it-IT" sz="18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18" name="Connettore 2 8"/>
            <p:cNvCxnSpPr>
              <a:cxnSpLocks noChangeShapeType="1"/>
            </p:cNvCxnSpPr>
            <p:nvPr/>
          </p:nvCxnSpPr>
          <p:spPr bwMode="auto">
            <a:xfrm flipH="1">
              <a:off x="3043918" y="2989940"/>
              <a:ext cx="795109" cy="552224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20" name="Connettore 2 8"/>
            <p:cNvCxnSpPr>
              <a:cxnSpLocks noChangeShapeType="1"/>
              <a:stCxn id="17" idx="0"/>
            </p:cNvCxnSpPr>
            <p:nvPr/>
          </p:nvCxnSpPr>
          <p:spPr bwMode="auto">
            <a:xfrm flipH="1" flipV="1">
              <a:off x="3059565" y="4141104"/>
              <a:ext cx="1053872" cy="71438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21" name="CasellaDiTesto 12"/>
            <p:cNvSpPr txBox="1">
              <a:spLocks noChangeArrowheads="1"/>
            </p:cNvSpPr>
            <p:nvPr/>
          </p:nvSpPr>
          <p:spPr bwMode="auto">
            <a:xfrm rot="-5400000">
              <a:off x="-92984" y="3988251"/>
              <a:ext cx="1277938" cy="331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6511" tIns="28255" rIns="56511" bIns="28255">
              <a:spAutoFit/>
            </a:bodyPr>
            <a:lstStyle/>
            <a:p>
              <a:pPr defTabSz="842963"/>
              <a:r>
                <a:rPr lang="it-IT" altLang="ja-JP" sz="1800">
                  <a:solidFill>
                    <a:srgbClr val="FF0000"/>
                  </a:solidFill>
                  <a:latin typeface="Calibri" pitchFamily="34" charset="0"/>
                  <a:ea typeface="MS Mincho" pitchFamily="49" charset="-128"/>
                </a:rPr>
                <a:t>Gated-diode</a:t>
              </a:r>
              <a:endParaRPr lang="it-IT" sz="1800">
                <a:solidFill>
                  <a:srgbClr val="FF0000"/>
                </a:solidFill>
                <a:latin typeface="Calibri" pitchFamily="34" charset="0"/>
                <a:ea typeface="MS Mincho" pitchFamily="49" charset="-128"/>
              </a:endParaRPr>
            </a:p>
          </p:txBody>
        </p:sp>
        <p:cxnSp>
          <p:nvCxnSpPr>
            <p:cNvPr id="22" name="Connettore 2 10"/>
            <p:cNvCxnSpPr>
              <a:cxnSpLocks noChangeShapeType="1"/>
            </p:cNvCxnSpPr>
            <p:nvPr/>
          </p:nvCxnSpPr>
          <p:spPr bwMode="auto">
            <a:xfrm>
              <a:off x="811891" y="4091439"/>
              <a:ext cx="723900" cy="112712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8" name="CasellaDiTesto 19"/>
            <p:cNvSpPr txBox="1">
              <a:spLocks noChangeArrowheads="1"/>
            </p:cNvSpPr>
            <p:nvPr/>
          </p:nvSpPr>
          <p:spPr bwMode="auto">
            <a:xfrm>
              <a:off x="3598509" y="2582082"/>
              <a:ext cx="1323755" cy="477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56511" tIns="28255" rIns="56511" bIns="28255">
              <a:spAutoFit/>
            </a:bodyPr>
            <a:lstStyle/>
            <a:p>
              <a:pPr defTabSz="842963"/>
              <a:r>
                <a:rPr lang="it-IT" altLang="ja-JP" sz="1800" dirty="0">
                  <a:solidFill>
                    <a:srgbClr val="FF0000"/>
                  </a:solidFill>
                  <a:latin typeface="Calibri" pitchFamily="34" charset="0"/>
                  <a:ea typeface="MS Mincho" pitchFamily="49" charset="-128"/>
                </a:rPr>
                <a:t>MOSFET</a:t>
              </a:r>
              <a:endParaRPr lang="it-IT" sz="1800" dirty="0">
                <a:solidFill>
                  <a:srgbClr val="FF0000"/>
                </a:solidFill>
                <a:latin typeface="Calibri" pitchFamily="34" charset="0"/>
                <a:ea typeface="MS Mincho" pitchFamily="49" charset="-128"/>
              </a:endParaRPr>
            </a:p>
          </p:txBody>
        </p:sp>
      </p:grp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1009968" y="1644306"/>
            <a:ext cx="947792" cy="42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p-on-n</a:t>
            </a:r>
            <a:endParaRPr lang="it-IT" sz="2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1009968" y="4071504"/>
            <a:ext cx="947792" cy="42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4344" tIns="42172" rIns="84344" bIns="42172">
            <a:spAutoFit/>
          </a:bodyPr>
          <a:lstStyle/>
          <a:p>
            <a:pPr defTabSz="842963"/>
            <a:r>
              <a:rPr lang="it-IT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n-on-p</a:t>
            </a:r>
            <a:endParaRPr lang="it-IT" sz="2200" b="1" dirty="0">
              <a:latin typeface="Calibri" pitchFamily="34" charset="0"/>
            </a:endParaRPr>
          </a:p>
        </p:txBody>
      </p:sp>
      <p:grpSp>
        <p:nvGrpSpPr>
          <p:cNvPr id="25" name="Gruppo 24"/>
          <p:cNvGrpSpPr/>
          <p:nvPr/>
        </p:nvGrpSpPr>
        <p:grpSpPr>
          <a:xfrm rot="5400000">
            <a:off x="3947708" y="2283135"/>
            <a:ext cx="2870945" cy="2301829"/>
            <a:chOff x="5291419" y="2552560"/>
            <a:chExt cx="2870945" cy="2301829"/>
          </a:xfrm>
        </p:grpSpPr>
        <p:pic>
          <p:nvPicPr>
            <p:cNvPr id="29" name="Immagin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41" t="23638" r="46649" b="32620"/>
            <a:stretch/>
          </p:blipFill>
          <p:spPr>
            <a:xfrm rot="16200000">
              <a:off x="6165476" y="2857500"/>
              <a:ext cx="1122832" cy="2870945"/>
            </a:xfrm>
            <a:prstGeom prst="rect">
              <a:avLst/>
            </a:prstGeom>
          </p:spPr>
        </p:pic>
        <p:cxnSp>
          <p:nvCxnSpPr>
            <p:cNvPr id="30" name="Connettore 2 10"/>
            <p:cNvCxnSpPr>
              <a:cxnSpLocks noChangeShapeType="1"/>
            </p:cNvCxnSpPr>
            <p:nvPr/>
          </p:nvCxnSpPr>
          <p:spPr bwMode="auto">
            <a:xfrm>
              <a:off x="5936876" y="3845859"/>
              <a:ext cx="568427" cy="570796"/>
            </a:xfrm>
            <a:prstGeom prst="straightConnector1">
              <a:avLst/>
            </a:prstGeom>
            <a:noFill/>
            <a:ln w="28575" algn="ctr">
              <a:solidFill>
                <a:srgbClr val="00FE00"/>
              </a:solidFill>
              <a:round/>
              <a:headEnd/>
              <a:tailEnd type="arrow" w="med" len="med"/>
            </a:ln>
          </p:spPr>
        </p:cxn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7737098" y="3640602"/>
              <a:ext cx="226688" cy="586383"/>
            </a:xfrm>
            <a:prstGeom prst="line">
              <a:avLst/>
            </a:prstGeom>
            <a:noFill/>
            <a:ln w="28575">
              <a:solidFill>
                <a:srgbClr val="00FE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>
              <a:off x="6553758" y="3654049"/>
              <a:ext cx="878877" cy="499940"/>
            </a:xfrm>
            <a:prstGeom prst="line">
              <a:avLst/>
            </a:prstGeom>
            <a:noFill/>
            <a:ln w="28575">
              <a:solidFill>
                <a:srgbClr val="00FE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CasellaDiTesto 12"/>
            <p:cNvSpPr txBox="1">
              <a:spLocks noChangeArrowheads="1"/>
            </p:cNvSpPr>
            <p:nvPr/>
          </p:nvSpPr>
          <p:spPr bwMode="auto">
            <a:xfrm rot="16200000">
              <a:off x="4855972" y="3290609"/>
              <a:ext cx="1482725" cy="3317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56511" tIns="28255" rIns="56511" bIns="28255">
              <a:spAutoFit/>
            </a:bodyPr>
            <a:lstStyle/>
            <a:p>
              <a:pPr defTabSz="842963"/>
              <a:r>
                <a:rPr lang="it-IT" altLang="ja-JP" sz="1800" dirty="0" err="1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Gated-diode</a:t>
              </a:r>
              <a:endParaRPr lang="it-IT" sz="18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MS Mincho" pitchFamily="49" charset="-128"/>
              </a:endParaRPr>
            </a:p>
          </p:txBody>
        </p:sp>
        <p:sp>
          <p:nvSpPr>
            <p:cNvPr id="27" name="CasellaDiTesto 4"/>
            <p:cNvSpPr txBox="1">
              <a:spLocks noChangeArrowheads="1"/>
            </p:cNvSpPr>
            <p:nvPr/>
          </p:nvSpPr>
          <p:spPr bwMode="auto">
            <a:xfrm rot="16200000">
              <a:off x="7111062" y="2815292"/>
              <a:ext cx="1131887" cy="606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6511" tIns="28255" rIns="56511" bIns="28255">
              <a:spAutoFit/>
            </a:bodyPr>
            <a:lstStyle/>
            <a:p>
              <a:pPr defTabSz="842963"/>
              <a:r>
                <a:rPr lang="es-ES" altLang="ja-JP" sz="1800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MOS</a:t>
              </a:r>
            </a:p>
            <a:p>
              <a:pPr defTabSz="842963"/>
              <a:r>
                <a:rPr lang="es-ES" altLang="ja-JP" sz="1800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capacitor</a:t>
              </a:r>
              <a:endParaRPr lang="it-IT" sz="18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MS Mincho" pitchFamily="49" charset="-128"/>
              </a:endParaRPr>
            </a:p>
          </p:txBody>
        </p:sp>
        <p:sp>
          <p:nvSpPr>
            <p:cNvPr id="28" name="CasellaDiTesto 4"/>
            <p:cNvSpPr txBox="1">
              <a:spLocks noChangeArrowheads="1"/>
            </p:cNvSpPr>
            <p:nvPr/>
          </p:nvSpPr>
          <p:spPr bwMode="auto">
            <a:xfrm rot="16200000">
              <a:off x="6045196" y="2887664"/>
              <a:ext cx="984251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6511" tIns="28255" rIns="56511" bIns="28255">
              <a:spAutoFit/>
            </a:bodyPr>
            <a:lstStyle/>
            <a:p>
              <a:pPr defTabSz="842963"/>
              <a:r>
                <a:rPr lang="es-ES" altLang="ja-JP" sz="1800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Cap-TS</a:t>
              </a:r>
            </a:p>
            <a:p>
              <a:pPr defTabSz="842963"/>
              <a:r>
                <a:rPr lang="es-ES" altLang="ja-JP" sz="1800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 for Rint</a:t>
              </a:r>
              <a:endParaRPr lang="it-IT" sz="18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MS Mincho" pitchFamily="49" charset="-128"/>
              </a:endParaRPr>
            </a:p>
          </p:txBody>
        </p:sp>
      </p:grpSp>
      <p:grpSp>
        <p:nvGrpSpPr>
          <p:cNvPr id="35" name="Gruppo 34"/>
          <p:cNvGrpSpPr/>
          <p:nvPr/>
        </p:nvGrpSpPr>
        <p:grpSpPr>
          <a:xfrm rot="16200000">
            <a:off x="6149391" y="2211947"/>
            <a:ext cx="3152084" cy="2326535"/>
            <a:chOff x="522514" y="1313071"/>
            <a:chExt cx="2507478" cy="1850754"/>
          </a:xfrm>
        </p:grpSpPr>
        <p:pic>
          <p:nvPicPr>
            <p:cNvPr id="36" name="Picture 4" descr="TS_set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05" t="28118" r="5156" b="29158"/>
            <a:stretch/>
          </p:blipFill>
          <p:spPr bwMode="auto">
            <a:xfrm>
              <a:off x="522514" y="1853189"/>
              <a:ext cx="2307771" cy="923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CasellaDiTesto 4"/>
            <p:cNvSpPr txBox="1">
              <a:spLocks noChangeArrowheads="1"/>
            </p:cNvSpPr>
            <p:nvPr/>
          </p:nvSpPr>
          <p:spPr bwMode="auto">
            <a:xfrm rot="5400000">
              <a:off x="1502181" y="1484535"/>
              <a:ext cx="829025" cy="4860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56511" tIns="28255" rIns="56511" bIns="28255">
              <a:spAutoFit/>
            </a:bodyPr>
            <a:lstStyle/>
            <a:p>
              <a:pPr defTabSz="842963"/>
              <a:r>
                <a:rPr lang="es-ES" altLang="ja-JP" sz="1800" dirty="0">
                  <a:solidFill>
                    <a:schemeClr val="accent4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MOS</a:t>
              </a:r>
            </a:p>
            <a:p>
              <a:pPr defTabSz="842963"/>
              <a:r>
                <a:rPr lang="es-ES" altLang="ja-JP" sz="1800" dirty="0">
                  <a:solidFill>
                    <a:schemeClr val="accent4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capacitor</a:t>
              </a:r>
              <a:endParaRPr lang="it-IT" sz="18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MS Mincho" pitchFamily="49" charset="-128"/>
              </a:endParaRPr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 flipH="1">
              <a:off x="1183867" y="1938853"/>
              <a:ext cx="442627" cy="31345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CasellaDiTesto 12"/>
            <p:cNvSpPr txBox="1">
              <a:spLocks noChangeArrowheads="1"/>
            </p:cNvSpPr>
            <p:nvPr/>
          </p:nvSpPr>
          <p:spPr bwMode="auto">
            <a:xfrm rot="5400000">
              <a:off x="2367536" y="2501369"/>
              <a:ext cx="1059167" cy="2657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56511" tIns="28255" rIns="56511" bIns="28255">
              <a:spAutoFit/>
            </a:bodyPr>
            <a:lstStyle/>
            <a:p>
              <a:pPr defTabSz="842963"/>
              <a:r>
                <a:rPr lang="it-IT" altLang="ja-JP" sz="1800" dirty="0" err="1">
                  <a:solidFill>
                    <a:schemeClr val="accent4">
                      <a:lumMod val="75000"/>
                    </a:schemeClr>
                  </a:solidFill>
                  <a:latin typeface="Calibri" pitchFamily="34" charset="0"/>
                  <a:ea typeface="MS Mincho" pitchFamily="49" charset="-128"/>
                </a:rPr>
                <a:t>Gated-diode</a:t>
              </a:r>
              <a:endParaRPr lang="it-IT" sz="18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MS Mincho" pitchFamily="49" charset="-128"/>
              </a:endParaRPr>
            </a:p>
          </p:txBody>
        </p:sp>
        <p:cxnSp>
          <p:nvCxnSpPr>
            <p:cNvPr id="45" name="Connettore 2 10"/>
            <p:cNvCxnSpPr>
              <a:cxnSpLocks noChangeShapeType="1"/>
            </p:cNvCxnSpPr>
            <p:nvPr/>
          </p:nvCxnSpPr>
          <p:spPr bwMode="auto">
            <a:xfrm rot="5400000" flipH="1">
              <a:off x="2186036" y="2027720"/>
              <a:ext cx="133756" cy="940071"/>
            </a:xfrm>
            <a:prstGeom prst="straightConnector1">
              <a:avLst/>
            </a:prstGeom>
            <a:noFill/>
            <a:ln w="28575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sp>
        <p:nvSpPr>
          <p:cNvPr id="13" name="Rettangolo 12"/>
          <p:cNvSpPr/>
          <p:nvPr/>
        </p:nvSpPr>
        <p:spPr>
          <a:xfrm>
            <a:off x="1068588" y="1033795"/>
            <a:ext cx="98777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defTabSz="842963"/>
            <a:r>
              <a:rPr lang="it-IT" sz="4000" b="1" dirty="0">
                <a:ln w="28575">
                  <a:solidFill>
                    <a:srgbClr val="FF00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FBK</a:t>
            </a:r>
            <a:endParaRPr lang="it-IT" sz="3600" b="1" dirty="0">
              <a:ln w="28575">
                <a:solidFill>
                  <a:srgbClr val="FF0000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ahoma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298703" y="1033795"/>
            <a:ext cx="106150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defTabSz="842963">
              <a:defRPr/>
            </a:pPr>
            <a:r>
              <a:rPr lang="it-IT" sz="4000" b="1" dirty="0">
                <a:ln w="28575">
                  <a:solidFill>
                    <a:srgbClr val="00FE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HPK</a:t>
            </a:r>
            <a:endParaRPr lang="it-IT" sz="1200" b="1" dirty="0">
              <a:ln w="28575">
                <a:solidFill>
                  <a:srgbClr val="00FE00"/>
                </a:solidFill>
              </a:ln>
              <a:latin typeface="Calibri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7450467" y="1033795"/>
            <a:ext cx="83240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it-IT" sz="4000" b="1" dirty="0">
                <a:ln w="28575">
                  <a:solidFill>
                    <a:srgbClr val="FFFF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ahoma" pitchFamily="34" charset="0"/>
              </a:rPr>
              <a:t>IFX</a:t>
            </a:r>
            <a:endParaRPr lang="en-US" sz="4000" dirty="0">
              <a:ln w="28575">
                <a:solidFill>
                  <a:srgbClr val="FFFF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021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FBK - MOS Capacitors: measurements</a:t>
            </a:r>
            <a:endParaRPr lang="it-IT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87349" y="1147083"/>
            <a:ext cx="8220385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-type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 substrate</a:t>
            </a: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HF measurements at 100 kHz with a small signal amplitude of 15 mV. </a:t>
            </a: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The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QS characteristics were measured with delay times of 0.7 s using a voltage step of 100 mV. </a:t>
            </a:r>
            <a:endParaRPr lang="en-US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Effective oxide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charge density N</a:t>
            </a:r>
            <a:r>
              <a:rPr lang="en-US" sz="2000" baseline="-25000" dirty="0">
                <a:solidFill>
                  <a:srgbClr val="0000FF"/>
                </a:solidFill>
                <a:latin typeface="Calibri" pitchFamily="34" charset="0"/>
              </a:rPr>
              <a:t>EFF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obtained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from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V</a:t>
            </a:r>
            <a:r>
              <a:rPr lang="en-US" sz="2000" baseline="-25000" dirty="0" smtClean="0">
                <a:solidFill>
                  <a:srgbClr val="0000FF"/>
                </a:solidFill>
                <a:latin typeface="Calibri" pitchFamily="34" charset="0"/>
              </a:rPr>
              <a:t>FB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 measurements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pPr marL="292100" indent="-292100" defTabSz="842963" eaLnBrk="0" hangingPunct="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Unbiased devices during the irradiation steps.</a:t>
            </a: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  <a:p>
            <a:pPr marL="292100" indent="-292100" defTabSz="842963" eaLnBrk="0" hangingPunct="0">
              <a:spcAft>
                <a:spcPts val="550"/>
              </a:spcAft>
              <a:buFontTx/>
              <a:buChar char="•"/>
            </a:pPr>
            <a:endParaRPr lang="it-IT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5"/>
          <a:stretch/>
        </p:blipFill>
        <p:spPr>
          <a:xfrm>
            <a:off x="110676" y="3566597"/>
            <a:ext cx="4471485" cy="2844000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6"/>
          <a:stretch/>
        </p:blipFill>
        <p:spPr>
          <a:xfrm>
            <a:off x="4521198" y="3553898"/>
            <a:ext cx="4428000" cy="2836783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05" t="68780" r="2499" b="15786"/>
          <a:stretch/>
        </p:blipFill>
        <p:spPr>
          <a:xfrm>
            <a:off x="5256953" y="4141918"/>
            <a:ext cx="519112" cy="444501"/>
          </a:xfrm>
          <a:prstGeom prst="rect">
            <a:avLst/>
          </a:prstGeom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798146" y="3300260"/>
            <a:ext cx="1096545" cy="38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defTabSz="842963" eaLnBrk="0" hangingPunct="0">
              <a:spcAft>
                <a:spcPts val="550"/>
              </a:spcAft>
            </a:pPr>
            <a:r>
              <a:rPr lang="en-US" sz="2000" dirty="0" smtClean="0">
                <a:solidFill>
                  <a:srgbClr val="338DCD"/>
                </a:solidFill>
                <a:latin typeface="Calibri" pitchFamily="34" charset="0"/>
              </a:rPr>
              <a:t>Pre X-ray</a:t>
            </a:r>
            <a:endParaRPr lang="it-IT" sz="2000" dirty="0">
              <a:solidFill>
                <a:srgbClr val="338DCD"/>
              </a:solidFill>
              <a:latin typeface="Calibri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6131821" y="3300260"/>
            <a:ext cx="1206754" cy="38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defTabSz="842963" eaLnBrk="0" hangingPunct="0">
              <a:spcAft>
                <a:spcPts val="550"/>
              </a:spcAft>
            </a:pPr>
            <a:r>
              <a:rPr lang="en-US" sz="2000" dirty="0" smtClean="0">
                <a:solidFill>
                  <a:srgbClr val="338DCD"/>
                </a:solidFill>
                <a:latin typeface="Calibri" pitchFamily="34" charset="0"/>
              </a:rPr>
              <a:t>Post X-ray</a:t>
            </a:r>
            <a:endParaRPr lang="it-IT" sz="2000" dirty="0">
              <a:solidFill>
                <a:srgbClr val="338DCD"/>
              </a:solidFill>
              <a:latin typeface="Calibri" pitchFamily="34" charset="0"/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13" t="53918" r="3808" b="40308"/>
          <a:stretch/>
        </p:blipFill>
        <p:spPr>
          <a:xfrm>
            <a:off x="8043301" y="5169878"/>
            <a:ext cx="738555" cy="175846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13" t="59471" r="3808" b="34260"/>
          <a:stretch/>
        </p:blipFill>
        <p:spPr>
          <a:xfrm>
            <a:off x="8042498" y="4982311"/>
            <a:ext cx="738555" cy="19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7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FBK </a:t>
            </a:r>
            <a:r>
              <a:rPr lang="en-US" dirty="0" smtClean="0"/>
              <a:t>- </a:t>
            </a:r>
            <a:r>
              <a:rPr lang="en-US" dirty="0"/>
              <a:t>MOS </a:t>
            </a:r>
            <a:r>
              <a:rPr lang="en-US" dirty="0" smtClean="0"/>
              <a:t>Capacitors: parameters extraction</a:t>
            </a:r>
            <a:endParaRPr lang="en-US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3519-D016-4910-9DEF-D238198C4263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87350" y="1147082"/>
            <a:ext cx="8017062" cy="129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799" tIns="38899" rIns="77799" bIns="38899"/>
          <a:lstStyle/>
          <a:p>
            <a:pPr marL="342900" indent="-342900" algn="just" defTabSz="842963" eaLnBrk="0" hangingPunct="0">
              <a:spcAft>
                <a:spcPts val="55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The interface trap density (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D</a:t>
            </a:r>
            <a:r>
              <a:rPr lang="it-IT" sz="2000" baseline="-25000" dirty="0">
                <a:solidFill>
                  <a:srgbClr val="0000FF"/>
                </a:solidFill>
                <a:latin typeface="Calibri" pitchFamily="34" charset="0"/>
              </a:rPr>
              <a:t>IT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) was estimated by using the C-V High-Low method.</a:t>
            </a:r>
            <a:r>
              <a:rPr lang="it-IT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endParaRPr lang="it-IT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just" defTabSz="842963" eaLnBrk="0" hangingPunct="0">
              <a:spcAft>
                <a:spcPts val="550"/>
              </a:spcAft>
            </a:pPr>
            <a:endParaRPr lang="it-IT" sz="2000" dirty="0">
              <a:solidFill>
                <a:srgbClr val="0000FF"/>
              </a:solidFill>
              <a:latin typeface="Calibri" pitchFamily="34" charset="0"/>
            </a:endParaRPr>
          </a:p>
        </p:txBody>
      </p:sp>
      <p:grpSp>
        <p:nvGrpSpPr>
          <p:cNvPr id="24" name="Gruppo 23"/>
          <p:cNvGrpSpPr/>
          <p:nvPr/>
        </p:nvGrpSpPr>
        <p:grpSpPr>
          <a:xfrm>
            <a:off x="233018" y="2812180"/>
            <a:ext cx="4624870" cy="3380033"/>
            <a:chOff x="233018" y="2812180"/>
            <a:chExt cx="4624870" cy="3380033"/>
          </a:xfrm>
        </p:grpSpPr>
        <p:pic>
          <p:nvPicPr>
            <p:cNvPr id="5" name="Picture 4" descr="Dit_FBK4_50k_20Mrad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3"/>
            <a:stretch/>
          </p:blipFill>
          <p:spPr bwMode="auto">
            <a:xfrm>
              <a:off x="233018" y="2812180"/>
              <a:ext cx="4624870" cy="3380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ttangolo 10"/>
            <p:cNvSpPr/>
            <p:nvPr/>
          </p:nvSpPr>
          <p:spPr bwMode="auto">
            <a:xfrm>
              <a:off x="2235009" y="4473230"/>
              <a:ext cx="2133779" cy="2766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71" tIns="48386" rIns="96771" bIns="48386" numCol="1" rtlCol="0" anchor="t" anchorCtr="0" compatLnSpc="1">
              <a:prstTxWarp prst="textNoShape">
                <a:avLst/>
              </a:prstTxWarp>
            </a:bodyPr>
            <a:lstStyle/>
            <a:p>
              <a:pPr defTabSz="967710" fontAlgn="base">
                <a:spcBef>
                  <a:spcPct val="0"/>
                </a:spcBef>
                <a:spcAft>
                  <a:spcPct val="0"/>
                </a:spcAft>
              </a:pPr>
              <a:endParaRPr lang="en-GB" sz="2540" b="1">
                <a:latin typeface="Times New Roman" pitchFamily="18" charset="0"/>
              </a:endParaRPr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914394" y="3285053"/>
              <a:ext cx="664634" cy="233680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2853262" y="4715922"/>
              <a:ext cx="1308100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2103808" y="4489498"/>
              <a:ext cx="1897551" cy="3506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2095017" y="4388544"/>
              <a:ext cx="1935145" cy="483209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Relatively low interface</a:t>
              </a:r>
              <a:b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trap state density region</a:t>
              </a:r>
            </a:p>
          </p:txBody>
        </p:sp>
        <p:pic>
          <p:nvPicPr>
            <p:cNvPr id="16" name="Picture 4" descr="Dit_FBK4_50k_20Mrad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78" t="58077" r="16364" b="22635"/>
            <a:stretch/>
          </p:blipFill>
          <p:spPr bwMode="auto">
            <a:xfrm>
              <a:off x="3005658" y="4940289"/>
              <a:ext cx="1227668" cy="65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uppo 24"/>
          <p:cNvGrpSpPr/>
          <p:nvPr/>
        </p:nvGrpSpPr>
        <p:grpSpPr>
          <a:xfrm>
            <a:off x="4569663" y="2794160"/>
            <a:ext cx="3843298" cy="3414508"/>
            <a:chOff x="4569663" y="2794160"/>
            <a:chExt cx="3843298" cy="3414508"/>
          </a:xfrm>
        </p:grpSpPr>
        <p:pic>
          <p:nvPicPr>
            <p:cNvPr id="6" name="Picture 4" descr="Dit_FBKpn_50k_20Mrad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58" r="10364"/>
            <a:stretch/>
          </p:blipFill>
          <p:spPr bwMode="auto">
            <a:xfrm>
              <a:off x="4569663" y="2794160"/>
              <a:ext cx="3843298" cy="3414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ttangolo 8"/>
            <p:cNvSpPr/>
            <p:nvPr/>
          </p:nvSpPr>
          <p:spPr bwMode="auto">
            <a:xfrm>
              <a:off x="6238992" y="4473230"/>
              <a:ext cx="1676541" cy="2766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71" tIns="48386" rIns="96771" bIns="48386" numCol="1" rtlCol="0" anchor="t" anchorCtr="0" compatLnSpc="1">
              <a:prstTxWarp prst="textNoShape">
                <a:avLst/>
              </a:prstTxWarp>
            </a:bodyPr>
            <a:lstStyle/>
            <a:p>
              <a:pPr defTabSz="967710" fontAlgn="base">
                <a:spcBef>
                  <a:spcPct val="0"/>
                </a:spcBef>
                <a:spcAft>
                  <a:spcPct val="0"/>
                </a:spcAft>
              </a:pPr>
              <a:endParaRPr lang="en-GB" sz="2540" b="1">
                <a:latin typeface="Times New Roman" pitchFamily="18" charset="0"/>
              </a:endParaRPr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4918015" y="3280820"/>
              <a:ext cx="664634" cy="2336802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6789178" y="4741322"/>
              <a:ext cx="1308100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4" descr="Dit_FBK4_50k_20Mrad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78" t="58077" r="16364" b="22635"/>
            <a:stretch/>
          </p:blipFill>
          <p:spPr bwMode="auto">
            <a:xfrm>
              <a:off x="7051654" y="4940289"/>
              <a:ext cx="1227668" cy="651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ttangolo 22"/>
            <p:cNvSpPr/>
            <p:nvPr/>
          </p:nvSpPr>
          <p:spPr>
            <a:xfrm>
              <a:off x="6147564" y="4463143"/>
              <a:ext cx="1897551" cy="3506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6102363" y="4381071"/>
              <a:ext cx="1934890" cy="483209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7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Non-negligible </a:t>
              </a:r>
              <a: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interface</a:t>
              </a:r>
              <a:b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GB" sz="127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trap state density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4620750" y="2302416"/>
                <a:ext cx="4247253" cy="693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905" dirty="0" smtClean="0">
                    <a:solidFill>
                      <a:srgbClr val="FF0000"/>
                    </a:solidFill>
                  </a:rPr>
                  <a:t>Acceptor</a:t>
                </a:r>
                <a:r>
                  <a:rPr lang="en-GB" sz="1905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0000FF"/>
                    </a:solidFill>
                  </a:rPr>
                  <a:t>interface</a:t>
                </a:r>
                <a:r>
                  <a:rPr lang="en-GB" sz="1905" dirty="0" smtClean="0">
                    <a:solidFill>
                      <a:srgbClr val="0000FF"/>
                    </a:solidFill>
                  </a:rPr>
                  <a:t> trap states evaluation</a:t>
                </a:r>
              </a:p>
              <a:p>
                <a:pPr algn="ctr"/>
                <a:r>
                  <a:rPr lang="en-GB" sz="1905" dirty="0">
                    <a:solidFill>
                      <a:srgbClr val="0000FF"/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lang="en-GB" sz="1905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905" dirty="0">
                    <a:solidFill>
                      <a:srgbClr val="FF0000"/>
                    </a:solidFill>
                  </a:rPr>
                  <a:t>-type </a:t>
                </a:r>
                <a:r>
                  <a:rPr lang="en-GB" sz="1905" dirty="0">
                    <a:solidFill>
                      <a:srgbClr val="0000FF"/>
                    </a:solidFill>
                  </a:rPr>
                  <a:t>substrates</a:t>
                </a:r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750" y="2302416"/>
                <a:ext cx="4247253" cy="693267"/>
              </a:xfrm>
              <a:prstGeom prst="rect">
                <a:avLst/>
              </a:prstGeom>
              <a:blipFill>
                <a:blip r:embed="rId4"/>
                <a:stretch>
                  <a:fillRect l="-861" t="-5310" r="-861" b="-15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555549" y="2302416"/>
                <a:ext cx="3979808" cy="693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905" dirty="0" smtClean="0">
                    <a:solidFill>
                      <a:srgbClr val="FF0000"/>
                    </a:solidFill>
                  </a:rPr>
                  <a:t>Donor</a:t>
                </a:r>
                <a:r>
                  <a:rPr lang="en-GB" sz="1905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0000FF"/>
                    </a:solidFill>
                  </a:rPr>
                  <a:t>interface</a:t>
                </a:r>
                <a:r>
                  <a:rPr lang="en-GB" sz="1905" dirty="0" smtClean="0">
                    <a:solidFill>
                      <a:srgbClr val="0000FF"/>
                    </a:solidFill>
                  </a:rPr>
                  <a:t> trap states evaluation</a:t>
                </a:r>
              </a:p>
              <a:p>
                <a:pPr algn="ctr"/>
                <a:r>
                  <a:rPr lang="en-GB" sz="1905" dirty="0">
                    <a:solidFill>
                      <a:srgbClr val="0000FF"/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lang="it-IT" sz="1905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1905" dirty="0">
                    <a:solidFill>
                      <a:srgbClr val="FF0000"/>
                    </a:solidFill>
                  </a:rPr>
                  <a:t>-type </a:t>
                </a:r>
                <a:r>
                  <a:rPr lang="en-GB" sz="1905" dirty="0">
                    <a:solidFill>
                      <a:srgbClr val="0000FF"/>
                    </a:solidFill>
                  </a:rPr>
                  <a:t>substrates</a:t>
                </a:r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49" y="2302416"/>
                <a:ext cx="3979808" cy="693267"/>
              </a:xfrm>
              <a:prstGeom prst="rect">
                <a:avLst/>
              </a:prstGeom>
              <a:blipFill>
                <a:blip r:embed="rId5"/>
                <a:stretch>
                  <a:fillRect l="-919" t="-5310" r="-1072" b="-15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ttore 2 17"/>
          <p:cNvCxnSpPr/>
          <p:nvPr/>
        </p:nvCxnSpPr>
        <p:spPr>
          <a:xfrm flipH="1">
            <a:off x="1400922" y="4574172"/>
            <a:ext cx="686343" cy="3323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>
            <a:off x="5424054" y="4585631"/>
            <a:ext cx="686343" cy="3323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71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Droid Sans Fallback"/>
      </a:majorFont>
      <a:minorFont>
        <a:latin typeface="Arial"/>
        <a:ea typeface="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roid Sans Fallback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5910</TotalTime>
  <Words>1410</Words>
  <Application>Microsoft Office PowerPoint</Application>
  <PresentationFormat>Presentazione su schermo (4:3)</PresentationFormat>
  <Paragraphs>302</Paragraphs>
  <Slides>24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39" baseType="lpstr">
      <vt:lpstr>MS Mincho</vt:lpstr>
      <vt:lpstr>ＭＳ Ｐゴシック</vt:lpstr>
      <vt:lpstr>Adobe Fan Heiti Std B</vt:lpstr>
      <vt:lpstr>Arial</vt:lpstr>
      <vt:lpstr>Calibri</vt:lpstr>
      <vt:lpstr>Cambria Math</vt:lpstr>
      <vt:lpstr>Comic Sans MS</vt:lpstr>
      <vt:lpstr>DejaVu Sans</vt:lpstr>
      <vt:lpstr>Droid Sans Fallback</vt:lpstr>
      <vt:lpstr>Symbol</vt:lpstr>
      <vt:lpstr>Tahoma</vt:lpstr>
      <vt:lpstr>Times New Roman</vt:lpstr>
      <vt:lpstr>Wingdings</vt:lpstr>
      <vt:lpstr>Tema di Office</vt:lpstr>
      <vt:lpstr>1_Tema di Office</vt:lpstr>
      <vt:lpstr>Presentazione standard di PowerPoint</vt:lpstr>
      <vt:lpstr>Outline</vt:lpstr>
      <vt:lpstr>AIDA2020 - Perugia </vt:lpstr>
      <vt:lpstr>Work Plan</vt:lpstr>
      <vt:lpstr>Motivations</vt:lpstr>
      <vt:lpstr>New “University of Perugia” model</vt:lpstr>
      <vt:lpstr>Test Structures</vt:lpstr>
      <vt:lpstr>FBK - MOS Capacitors: measurements</vt:lpstr>
      <vt:lpstr>FBK - MOS Capacitors: parameters extraction</vt:lpstr>
      <vt:lpstr>FBK – Gated Diodes</vt:lpstr>
      <vt:lpstr>FBK - MOSFETs</vt:lpstr>
      <vt:lpstr>Summary of measurements – p-type substrate</vt:lpstr>
      <vt:lpstr>Summary of measurements – n-type substrate</vt:lpstr>
      <vt:lpstr> IFX: MOS C-V Measurements after X-rays</vt:lpstr>
      <vt:lpstr>HPK and IFX: p-type Summary of measurements </vt:lpstr>
      <vt:lpstr>IFX and HPK: p-type GCD after X-ray irradiation</vt:lpstr>
      <vt:lpstr>New “University of Perugia” model</vt:lpstr>
      <vt:lpstr>Surface Damage Model: Levels</vt:lpstr>
      <vt:lpstr>Surface Damage Model: Gaussian</vt:lpstr>
      <vt:lpstr>Surface Damage Model: Uniform Bands</vt:lpstr>
      <vt:lpstr>FBK MOS Capacitors – Model validation </vt:lpstr>
      <vt:lpstr>HPK MOS capacitors: simulations</vt:lpstr>
      <vt:lpstr>IFX MOS capacitors: simulations</vt:lpstr>
      <vt:lpstr>Conclusions and future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Arianna Morozzi</dc:creator>
  <cp:lastModifiedBy>Francesco Moscatelli</cp:lastModifiedBy>
  <cp:revision>313</cp:revision>
  <dcterms:created xsi:type="dcterms:W3CDTF">2017-04-03T09:52:46Z</dcterms:created>
  <dcterms:modified xsi:type="dcterms:W3CDTF">2018-04-25T08:17:17Z</dcterms:modified>
</cp:coreProperties>
</file>