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Default Extension="wdp" ContentType="image/vnd.ms-photo"/>
  <Override PartName="/ppt/slideLayouts/slideLayout10.xml" ContentType="application/vnd.openxmlformats-officedocument.presentationml.slideLayout+xml"/>
  <Default Extension="tiff" ContentType="image/tif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76" r:id="rId4"/>
    <p:sldId id="258" r:id="rId5"/>
    <p:sldId id="260" r:id="rId6"/>
    <p:sldId id="268" r:id="rId7"/>
    <p:sldId id="277" r:id="rId8"/>
    <p:sldId id="275" r:id="rId9"/>
    <p:sldId id="267" r:id="rId10"/>
    <p:sldId id="262" r:id="rId11"/>
    <p:sldId id="269" r:id="rId12"/>
    <p:sldId id="265" r:id="rId13"/>
    <p:sldId id="270" r:id="rId14"/>
    <p:sldId id="263" r:id="rId15"/>
    <p:sldId id="274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08" autoAdjust="0"/>
    <p:restoredTop sz="94660"/>
  </p:normalViewPr>
  <p:slideViewPr>
    <p:cSldViewPr snapToGrid="0">
      <p:cViewPr varScale="1">
        <p:scale>
          <a:sx n="69" d="100"/>
          <a:sy n="69" d="100"/>
        </p:scale>
        <p:origin x="-684" y="-10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CFA911-231F-4E7A-98F5-7A340D01D281}" type="datetimeFigureOut">
              <a:rPr lang="en-GB" smtClean="0"/>
              <a:pPr/>
              <a:t>24/04/2018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168A90-6F6F-47D2-9605-A907967FF16C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54231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168A90-6F6F-47D2-9605-A907967FF16C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34160980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168A90-6F6F-47D2-9605-A907967FF16C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2852401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168A90-6F6F-47D2-9605-A907967FF16C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9539031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168A90-6F6F-47D2-9605-A907967FF16C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9502245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168A90-6F6F-47D2-9605-A907967FF16C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2796641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168A90-6F6F-47D2-9605-A907967FF16C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821536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168A90-6F6F-47D2-9605-A907967FF16C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293317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168A90-6F6F-47D2-9605-A907967FF16C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1191662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168A90-6F6F-47D2-9605-A907967FF16C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2947905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168A90-6F6F-47D2-9605-A907967FF16C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0810290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168A90-6F6F-47D2-9605-A907967FF16C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6877361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168A90-6F6F-47D2-9605-A907967FF16C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5631950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168A90-6F6F-47D2-9605-A907967FF16C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2709928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168A90-6F6F-47D2-9605-A907967FF16C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0980372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168A90-6F6F-47D2-9605-A907967FF16C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1965558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168A90-6F6F-47D2-9605-A907967FF16C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857481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046748" y="640250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24/04/2018</a:t>
            </a:r>
            <a:endParaRPr lang="en-GB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402052" y="640250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sm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R. Callegari</a:t>
            </a:r>
            <a:endParaRPr lang="en-GB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24400" y="6402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59F7F6-092A-4349-B89D-767A9A4E260E}" type="slidenum">
              <a:rPr lang="en-GB" smtClean="0"/>
              <a:pPr/>
              <a:t>‹N›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13701344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24/04/2018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Callegari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9F7F6-092A-4349-B89D-767A9A4E260E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159484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24/04/2018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Callegari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9F7F6-092A-4349-B89D-767A9A4E260E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084354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24/04/2018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Callegari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9F7F6-092A-4349-B89D-767A9A4E260E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792167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24/04/2018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Callegari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9F7F6-092A-4349-B89D-767A9A4E260E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838054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24/04/2018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Callegari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9F7F6-092A-4349-B89D-767A9A4E260E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380123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24/04/2018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Callegari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9F7F6-092A-4349-B89D-767A9A4E260E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509588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24/04/2018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Callegari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9F7F6-092A-4349-B89D-767A9A4E260E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412881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24/04/2018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Callegari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9F7F6-092A-4349-B89D-767A9A4E260E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107630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24/04/2018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Callegari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9F7F6-092A-4349-B89D-767A9A4E260E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836987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24/04/2018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Callegari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9F7F6-092A-4349-B89D-767A9A4E260E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023256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7042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24/04/2018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610601" y="637042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R. Callegari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24400" y="637042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59F7F6-092A-4349-B89D-767A9A4E260E}" type="slidenum">
              <a:rPr lang="en-GB" smtClean="0"/>
              <a:pPr/>
              <a:t>‹N›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540659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.pn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1.png"/><Relationship Id="rId7" Type="http://schemas.microsoft.com/office/2007/relationships/hdphoto" Target="../media/hdphoto1.wdp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aida2020.web.cern.ch/activities/wp9-new-support-structures-and-micro-channel-cooling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f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1.pn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openxmlformats.org/officeDocument/2006/relationships/image" Target="../media/image15.emf"/><Relationship Id="rId5" Type="http://schemas.openxmlformats.org/officeDocument/2006/relationships/image" Target="../media/image3.png"/><Relationship Id="rId10" Type="http://schemas.openxmlformats.org/officeDocument/2006/relationships/image" Target="../media/image14.png"/><Relationship Id="rId4" Type="http://schemas.openxmlformats.org/officeDocument/2006/relationships/image" Target="../media/image2.png"/><Relationship Id="rId9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9399" y="6383612"/>
            <a:ext cx="1903453" cy="438844"/>
          </a:xfrm>
          <a:prstGeom prst="rect">
            <a:avLst/>
          </a:prstGeom>
        </p:spPr>
      </p:pic>
      <p:pic>
        <p:nvPicPr>
          <p:cNvPr id="5" name="Picture 4"/>
          <p:cNvPicPr preferRelativeResize="0"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1" b="40580"/>
          <a:stretch/>
        </p:blipFill>
        <p:spPr>
          <a:xfrm>
            <a:off x="342852" y="6312464"/>
            <a:ext cx="11520000" cy="18000"/>
          </a:xfrm>
          <a:prstGeom prst="rect">
            <a:avLst/>
          </a:prstGeom>
        </p:spPr>
      </p:pic>
      <p:pic>
        <p:nvPicPr>
          <p:cNvPr id="9" name="Picture 8"/>
          <p:cNvPicPr preferRelativeResize="0"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1" b="40580"/>
          <a:stretch/>
        </p:blipFill>
        <p:spPr>
          <a:xfrm>
            <a:off x="342852" y="539312"/>
            <a:ext cx="11520000" cy="18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52" y="6383612"/>
            <a:ext cx="1667607" cy="4388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58779" y="1989221"/>
            <a:ext cx="1007444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cap="small" dirty="0"/>
              <a:t>WP9: New support structures and micro-channel </a:t>
            </a:r>
            <a:r>
              <a:rPr lang="en-GB" sz="2400" cap="small" dirty="0" smtClean="0"/>
              <a:t>cooling</a:t>
            </a:r>
          </a:p>
          <a:p>
            <a:pPr algn="ctr"/>
            <a:endParaRPr lang="en-US" sz="2400" cap="small" dirty="0"/>
          </a:p>
          <a:p>
            <a:pPr algn="ctr"/>
            <a:r>
              <a:rPr lang="en-US" cap="small" smtClean="0"/>
              <a:t>Status Update </a:t>
            </a:r>
            <a:r>
              <a:rPr lang="en-US" cap="small" dirty="0" smtClean="0"/>
              <a:t>of the microfabrication activities at </a:t>
            </a:r>
            <a:r>
              <a:rPr lang="en-US" cap="small" dirty="0" err="1" smtClean="0"/>
              <a:t>cern</a:t>
            </a:r>
            <a:endParaRPr lang="en-GB" cap="small" dirty="0" smtClean="0"/>
          </a:p>
          <a:p>
            <a:pPr algn="ctr"/>
            <a:r>
              <a:rPr lang="en-US" sz="1600" cap="small" dirty="0" smtClean="0"/>
              <a:t>Riccardo </a:t>
            </a:r>
            <a:r>
              <a:rPr lang="en-US" sz="1600" cap="small" dirty="0"/>
              <a:t>C</a:t>
            </a:r>
            <a:r>
              <a:rPr lang="en-US" sz="1600" cap="small" dirty="0" smtClean="0"/>
              <a:t>allegari</a:t>
            </a:r>
            <a:endParaRPr lang="en-GB" sz="1600" cap="small" dirty="0"/>
          </a:p>
        </p:txBody>
      </p:sp>
      <p:sp>
        <p:nvSpPr>
          <p:cNvPr id="7" name="TextBox 6"/>
          <p:cNvSpPr txBox="1"/>
          <p:nvPr/>
        </p:nvSpPr>
        <p:spPr>
          <a:xfrm>
            <a:off x="5432509" y="5994257"/>
            <a:ext cx="13406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cap="small" dirty="0" smtClean="0"/>
              <a:t>24/04/2018</a:t>
            </a:r>
          </a:p>
        </p:txBody>
      </p:sp>
    </p:spTree>
    <p:extLst>
      <p:ext uri="{BB962C8B-B14F-4D97-AF65-F5344CB8AC3E}">
        <p14:creationId xmlns="" xmlns:p14="http://schemas.microsoft.com/office/powerpoint/2010/main" val="325917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9399" y="6383612"/>
            <a:ext cx="1903453" cy="438844"/>
          </a:xfrm>
          <a:prstGeom prst="rect">
            <a:avLst/>
          </a:prstGeom>
        </p:spPr>
      </p:pic>
      <p:pic>
        <p:nvPicPr>
          <p:cNvPr id="5" name="Picture 4"/>
          <p:cNvPicPr preferRelativeResize="0"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1" b="40580"/>
          <a:stretch/>
        </p:blipFill>
        <p:spPr>
          <a:xfrm>
            <a:off x="342852" y="6312464"/>
            <a:ext cx="11520000" cy="18000"/>
          </a:xfrm>
          <a:prstGeom prst="rect">
            <a:avLst/>
          </a:prstGeom>
        </p:spPr>
      </p:pic>
      <p:pic>
        <p:nvPicPr>
          <p:cNvPr id="9" name="Picture 8"/>
          <p:cNvPicPr preferRelativeResize="0"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1" b="40580"/>
          <a:stretch/>
        </p:blipFill>
        <p:spPr>
          <a:xfrm>
            <a:off x="342852" y="539312"/>
            <a:ext cx="11520000" cy="1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42852" y="539312"/>
            <a:ext cx="11520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QA/QC procedure developed at CERN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Non-destructive testing</a:t>
            </a:r>
          </a:p>
          <a:p>
            <a:r>
              <a:rPr lang="en-US" dirty="0"/>
              <a:t>	</a:t>
            </a:r>
            <a:r>
              <a:rPr lang="en-US" dirty="0" smtClean="0"/>
              <a:t>Scanning Acoustic Microscopy images to show defects in the bonding interface</a:t>
            </a:r>
          </a:p>
          <a:p>
            <a:r>
              <a:rPr lang="en-US" dirty="0"/>
              <a:t>	</a:t>
            </a:r>
            <a:r>
              <a:rPr lang="en-US" dirty="0" smtClean="0"/>
              <a:t>Every cooling plates from external supplier come us with a SAM analysis in attachment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Destructive testing</a:t>
            </a:r>
          </a:p>
          <a:p>
            <a:pPr lvl="1"/>
            <a:r>
              <a:rPr lang="en-US" dirty="0"/>
              <a:t>	</a:t>
            </a:r>
            <a:r>
              <a:rPr lang="en-US" dirty="0" smtClean="0"/>
              <a:t>Pressure test are performed at CERN</a:t>
            </a:r>
          </a:p>
          <a:p>
            <a:pPr lvl="1"/>
            <a:r>
              <a:rPr lang="en-US" dirty="0"/>
              <a:t>	</a:t>
            </a:r>
            <a:r>
              <a:rPr lang="en-US" dirty="0" smtClean="0"/>
              <a:t>Every cooling plates is surrounded by tens of samples for destructive </a:t>
            </a:r>
            <a:r>
              <a:rPr lang="en-US" smtClean="0"/>
              <a:t>pressure tests</a:t>
            </a:r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52" y="6383612"/>
            <a:ext cx="1667607" cy="438844"/>
          </a:xfrm>
          <a:prstGeom prst="rect">
            <a:avLst/>
          </a:prstGeom>
        </p:spPr>
      </p:pic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24/04/2018</a:t>
            </a:r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R. Callegari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A59F7F6-092A-4349-B89D-767A9A4E260E}" type="slidenum">
              <a:rPr lang="en-GB" smtClean="0"/>
              <a:pPr/>
              <a:t>10</a:t>
            </a:fld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52" y="3352654"/>
            <a:ext cx="5416379" cy="273179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 cstate="print"/>
          <a:srcRect l="3233" t="14728" r="2468" b="12930"/>
          <a:stretch/>
        </p:blipFill>
        <p:spPr>
          <a:xfrm>
            <a:off x="7277601" y="3745141"/>
            <a:ext cx="4203032" cy="2255751"/>
          </a:xfrm>
          <a:prstGeom prst="rect">
            <a:avLst/>
          </a:prstGeom>
        </p:spPr>
      </p:pic>
      <p:sp>
        <p:nvSpPr>
          <p:cNvPr id="16" name="4-Point Star 15"/>
          <p:cNvSpPr/>
          <p:nvPr/>
        </p:nvSpPr>
        <p:spPr>
          <a:xfrm rot="961092">
            <a:off x="10706010" y="3903630"/>
            <a:ext cx="360806" cy="375826"/>
          </a:xfrm>
          <a:prstGeom prst="star4">
            <a:avLst>
              <a:gd name="adj" fmla="val 865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858119" y="338700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470460" y="82561"/>
            <a:ext cx="10257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Introduction</a:t>
            </a:r>
            <a:endParaRPr lang="en-GB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3007255" y="82561"/>
            <a:ext cx="1146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Microchannels</a:t>
            </a:r>
            <a:endParaRPr lang="en-GB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5385483" y="77656"/>
            <a:ext cx="14108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Intro on connectors</a:t>
            </a:r>
            <a:endParaRPr lang="en-GB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8051919" y="86751"/>
            <a:ext cx="1146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Pressure tests</a:t>
            </a:r>
            <a:endParaRPr lang="en-GB" sz="1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0571987" y="88654"/>
            <a:ext cx="1146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Conclusion</a:t>
            </a:r>
            <a:endParaRPr lang="en-GB" sz="1200" dirty="0"/>
          </a:p>
        </p:txBody>
      </p:sp>
      <p:sp>
        <p:nvSpPr>
          <p:cNvPr id="22" name="Oval 21"/>
          <p:cNvSpPr/>
          <p:nvPr/>
        </p:nvSpPr>
        <p:spPr>
          <a:xfrm>
            <a:off x="1003146" y="338700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3228822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3373849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3524545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3669572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3814599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6045034" y="343982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/>
          <p:cNvSpPr/>
          <p:nvPr/>
        </p:nvSpPr>
        <p:spPr>
          <a:xfrm>
            <a:off x="11089513" y="340279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/>
          <p:cNvSpPr/>
          <p:nvPr/>
        </p:nvSpPr>
        <p:spPr>
          <a:xfrm>
            <a:off x="8273301" y="354655"/>
            <a:ext cx="108284" cy="10828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8418328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>
            <a:off x="8569024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8714051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/>
          <p:cNvSpPr/>
          <p:nvPr/>
        </p:nvSpPr>
        <p:spPr>
          <a:xfrm>
            <a:off x="8859078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70692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9399" y="6383612"/>
            <a:ext cx="1903453" cy="438844"/>
          </a:xfrm>
          <a:prstGeom prst="rect">
            <a:avLst/>
          </a:prstGeom>
        </p:spPr>
      </p:pic>
      <p:pic>
        <p:nvPicPr>
          <p:cNvPr id="5" name="Picture 4"/>
          <p:cNvPicPr preferRelativeResize="0"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1" b="40580"/>
          <a:stretch/>
        </p:blipFill>
        <p:spPr>
          <a:xfrm>
            <a:off x="342852" y="6312464"/>
            <a:ext cx="11520000" cy="18000"/>
          </a:xfrm>
          <a:prstGeom prst="rect">
            <a:avLst/>
          </a:prstGeom>
        </p:spPr>
      </p:pic>
      <p:pic>
        <p:nvPicPr>
          <p:cNvPr id="9" name="Picture 8"/>
          <p:cNvPicPr preferRelativeResize="0"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1" b="40580"/>
          <a:stretch/>
        </p:blipFill>
        <p:spPr>
          <a:xfrm>
            <a:off x="342852" y="539312"/>
            <a:ext cx="11520000" cy="1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42852" y="539312"/>
            <a:ext cx="115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Standardized process: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52" y="6383612"/>
            <a:ext cx="1667607" cy="438844"/>
          </a:xfrm>
          <a:prstGeom prst="rect">
            <a:avLst/>
          </a:prstGeom>
        </p:spPr>
      </p:pic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24/04/2018</a:t>
            </a:r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R. Callegari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A59F7F6-092A-4349-B89D-767A9A4E260E}" type="slidenum">
              <a:rPr lang="en-GB" smtClean="0"/>
              <a:pPr/>
              <a:t>11</a:t>
            </a:fld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521664" y="2962354"/>
            <a:ext cx="3906039" cy="240018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419" y="908644"/>
            <a:ext cx="2271029" cy="102996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2361" y="1956664"/>
            <a:ext cx="4345048" cy="360000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323" y="1956664"/>
            <a:ext cx="4564529" cy="360121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98358" y="2903621"/>
            <a:ext cx="617621" cy="5374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1532021" y="2815390"/>
            <a:ext cx="96253" cy="641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858119" y="338700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470460" y="82561"/>
            <a:ext cx="10257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Introduction</a:t>
            </a:r>
            <a:endParaRPr lang="en-GB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3007255" y="82561"/>
            <a:ext cx="1146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Microchannels</a:t>
            </a:r>
            <a:endParaRPr lang="en-GB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5385483" y="77656"/>
            <a:ext cx="14108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Intro on connectors</a:t>
            </a:r>
            <a:endParaRPr lang="en-GB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8051919" y="86751"/>
            <a:ext cx="1146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Pressure tests</a:t>
            </a:r>
            <a:endParaRPr lang="en-GB" sz="12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10571987" y="88654"/>
            <a:ext cx="1146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Conclusion</a:t>
            </a:r>
            <a:endParaRPr lang="en-GB" sz="1200" dirty="0"/>
          </a:p>
        </p:txBody>
      </p:sp>
      <p:sp>
        <p:nvSpPr>
          <p:cNvPr id="23" name="Oval 22"/>
          <p:cNvSpPr/>
          <p:nvPr/>
        </p:nvSpPr>
        <p:spPr>
          <a:xfrm>
            <a:off x="1003146" y="338700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3228822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3373849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3524545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3669572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3814599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/>
          <p:cNvSpPr/>
          <p:nvPr/>
        </p:nvSpPr>
        <p:spPr>
          <a:xfrm>
            <a:off x="6045034" y="343982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/>
          <p:cNvSpPr/>
          <p:nvPr/>
        </p:nvSpPr>
        <p:spPr>
          <a:xfrm>
            <a:off x="11089513" y="340279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8273301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>
            <a:off x="8418328" y="354655"/>
            <a:ext cx="108284" cy="10828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/>
          <p:cNvSpPr/>
          <p:nvPr/>
        </p:nvSpPr>
        <p:spPr>
          <a:xfrm>
            <a:off x="8569024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/>
          <p:cNvSpPr/>
          <p:nvPr/>
        </p:nvSpPr>
        <p:spPr>
          <a:xfrm>
            <a:off x="8714051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/>
          <p:cNvSpPr/>
          <p:nvPr/>
        </p:nvSpPr>
        <p:spPr>
          <a:xfrm>
            <a:off x="8859078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12784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9399" y="6383612"/>
            <a:ext cx="1903453" cy="438844"/>
          </a:xfrm>
          <a:prstGeom prst="rect">
            <a:avLst/>
          </a:prstGeom>
        </p:spPr>
      </p:pic>
      <p:pic>
        <p:nvPicPr>
          <p:cNvPr id="5" name="Picture 4"/>
          <p:cNvPicPr preferRelativeResize="0"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1" b="40580"/>
          <a:stretch/>
        </p:blipFill>
        <p:spPr>
          <a:xfrm>
            <a:off x="342852" y="6312464"/>
            <a:ext cx="11520000" cy="18000"/>
          </a:xfrm>
          <a:prstGeom prst="rect">
            <a:avLst/>
          </a:prstGeom>
        </p:spPr>
      </p:pic>
      <p:pic>
        <p:nvPicPr>
          <p:cNvPr id="9" name="Picture 8"/>
          <p:cNvPicPr preferRelativeResize="0"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1" b="40580"/>
          <a:stretch/>
        </p:blipFill>
        <p:spPr>
          <a:xfrm>
            <a:off x="342852" y="539312"/>
            <a:ext cx="11520000" cy="1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42852" y="539312"/>
            <a:ext cx="115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we obtain: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52" y="6383612"/>
            <a:ext cx="1667607" cy="438844"/>
          </a:xfrm>
          <a:prstGeom prst="rect">
            <a:avLst/>
          </a:prstGeom>
        </p:spPr>
      </p:pic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24/04/2018</a:t>
            </a:r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R. Callegari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A59F7F6-092A-4349-B89D-767A9A4E260E}" type="slidenum">
              <a:rPr lang="en-GB" smtClean="0"/>
              <a:pPr/>
              <a:t>12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112" y="980689"/>
            <a:ext cx="7133775" cy="44391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2852" y="5582653"/>
            <a:ext cx="1152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Large number of samples </a:t>
            </a:r>
            <a:r>
              <a:rPr lang="en-US" dirty="0" smtClean="0">
                <a:sym typeface="Wingdings" panose="05000000000000000000" pitchFamily="2" charset="2"/>
              </a:rPr>
              <a:t> rich library of experimental data for FEA simulations</a:t>
            </a:r>
            <a:endParaRPr lang="en-GB" dirty="0"/>
          </a:p>
        </p:txBody>
      </p:sp>
      <p:sp>
        <p:nvSpPr>
          <p:cNvPr id="13" name="Oval 12"/>
          <p:cNvSpPr/>
          <p:nvPr/>
        </p:nvSpPr>
        <p:spPr>
          <a:xfrm>
            <a:off x="858119" y="338700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470460" y="82561"/>
            <a:ext cx="10257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Introduction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3007255" y="82561"/>
            <a:ext cx="1146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Microchannels</a:t>
            </a:r>
            <a:endParaRPr lang="en-GB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5385483" y="77656"/>
            <a:ext cx="14108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Intro on connectors</a:t>
            </a:r>
            <a:endParaRPr lang="en-GB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8051919" y="86751"/>
            <a:ext cx="1146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Pressure tests</a:t>
            </a:r>
            <a:endParaRPr lang="en-GB" sz="1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0571987" y="88654"/>
            <a:ext cx="1146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Conclusion</a:t>
            </a:r>
            <a:endParaRPr lang="en-GB" sz="1200" dirty="0"/>
          </a:p>
        </p:txBody>
      </p:sp>
      <p:sp>
        <p:nvSpPr>
          <p:cNvPr id="19" name="Oval 18"/>
          <p:cNvSpPr/>
          <p:nvPr/>
        </p:nvSpPr>
        <p:spPr>
          <a:xfrm>
            <a:off x="1003146" y="338700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3228822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3373849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3524545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3669572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3814599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6045034" y="343982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11089513" y="340279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8273301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8418328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/>
          <p:cNvSpPr/>
          <p:nvPr/>
        </p:nvSpPr>
        <p:spPr>
          <a:xfrm>
            <a:off x="8569024" y="354655"/>
            <a:ext cx="108284" cy="10828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/>
          <p:cNvSpPr/>
          <p:nvPr/>
        </p:nvSpPr>
        <p:spPr>
          <a:xfrm>
            <a:off x="8714051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8859078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35334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9399" y="6383612"/>
            <a:ext cx="1903453" cy="438844"/>
          </a:xfrm>
          <a:prstGeom prst="rect">
            <a:avLst/>
          </a:prstGeom>
        </p:spPr>
      </p:pic>
      <p:pic>
        <p:nvPicPr>
          <p:cNvPr id="5" name="Picture 4"/>
          <p:cNvPicPr preferRelativeResize="0"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1" b="40580"/>
          <a:stretch/>
        </p:blipFill>
        <p:spPr>
          <a:xfrm>
            <a:off x="342852" y="6312464"/>
            <a:ext cx="11520000" cy="18000"/>
          </a:xfrm>
          <a:prstGeom prst="rect">
            <a:avLst/>
          </a:prstGeom>
        </p:spPr>
      </p:pic>
      <p:pic>
        <p:nvPicPr>
          <p:cNvPr id="9" name="Picture 8"/>
          <p:cNvPicPr preferRelativeResize="0"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1" b="40580"/>
          <a:stretch/>
        </p:blipFill>
        <p:spPr>
          <a:xfrm>
            <a:off x="342852" y="539312"/>
            <a:ext cx="11520000" cy="1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42852" y="539312"/>
            <a:ext cx="115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Fracture analysis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52" y="6383612"/>
            <a:ext cx="1667607" cy="438844"/>
          </a:xfrm>
          <a:prstGeom prst="rect">
            <a:avLst/>
          </a:prstGeom>
        </p:spPr>
      </p:pic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24/04/2018</a:t>
            </a:r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R. Callegari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A59F7F6-092A-4349-B89D-767A9A4E260E}" type="slidenum">
              <a:rPr lang="en-GB" smtClean="0"/>
              <a:pPr/>
              <a:t>13</a:t>
            </a:fld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sharpenSoften amount="3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839" t="8627" b="7983"/>
          <a:stretch/>
        </p:blipFill>
        <p:spPr>
          <a:xfrm rot="16200000">
            <a:off x="508658" y="1795778"/>
            <a:ext cx="2726463" cy="336287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723853" y="2113985"/>
            <a:ext cx="3635285" cy="272646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8827"/>
          <a:stretch/>
        </p:blipFill>
        <p:spPr>
          <a:xfrm>
            <a:off x="7529662" y="2113985"/>
            <a:ext cx="4487980" cy="2734799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>
            <a:off x="858119" y="338700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470460" y="82561"/>
            <a:ext cx="10257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Introduction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3007255" y="82561"/>
            <a:ext cx="1146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Microchannels</a:t>
            </a:r>
            <a:endParaRPr lang="en-GB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5385483" y="77656"/>
            <a:ext cx="14108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Intro on connectors</a:t>
            </a:r>
            <a:endParaRPr lang="en-GB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8051919" y="86751"/>
            <a:ext cx="1146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Pressure tests</a:t>
            </a:r>
            <a:endParaRPr lang="en-GB" sz="1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0571987" y="88654"/>
            <a:ext cx="1146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Conclusion</a:t>
            </a:r>
            <a:endParaRPr lang="en-GB" sz="1200" dirty="0"/>
          </a:p>
        </p:txBody>
      </p:sp>
      <p:sp>
        <p:nvSpPr>
          <p:cNvPr id="22" name="Oval 21"/>
          <p:cNvSpPr/>
          <p:nvPr/>
        </p:nvSpPr>
        <p:spPr>
          <a:xfrm>
            <a:off x="1003146" y="338700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3228822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3373849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3524545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3669572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3814599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6045034" y="343982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/>
          <p:cNvSpPr/>
          <p:nvPr/>
        </p:nvSpPr>
        <p:spPr>
          <a:xfrm>
            <a:off x="11089513" y="340279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/>
          <p:cNvSpPr/>
          <p:nvPr/>
        </p:nvSpPr>
        <p:spPr>
          <a:xfrm>
            <a:off x="8273301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8418328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>
            <a:off x="8569024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8714051" y="354655"/>
            <a:ext cx="108284" cy="10828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/>
          <p:cNvSpPr/>
          <p:nvPr/>
        </p:nvSpPr>
        <p:spPr>
          <a:xfrm>
            <a:off x="8859078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59828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9399" y="6383612"/>
            <a:ext cx="1903453" cy="438844"/>
          </a:xfrm>
          <a:prstGeom prst="rect">
            <a:avLst/>
          </a:prstGeom>
        </p:spPr>
      </p:pic>
      <p:pic>
        <p:nvPicPr>
          <p:cNvPr id="5" name="Picture 4"/>
          <p:cNvPicPr preferRelativeResize="0"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1" b="40580"/>
          <a:stretch/>
        </p:blipFill>
        <p:spPr>
          <a:xfrm>
            <a:off x="342852" y="6312464"/>
            <a:ext cx="11520000" cy="18000"/>
          </a:xfrm>
          <a:prstGeom prst="rect">
            <a:avLst/>
          </a:prstGeom>
        </p:spPr>
      </p:pic>
      <p:pic>
        <p:nvPicPr>
          <p:cNvPr id="9" name="Picture 8"/>
          <p:cNvPicPr preferRelativeResize="0"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1" b="40580"/>
          <a:stretch/>
        </p:blipFill>
        <p:spPr>
          <a:xfrm>
            <a:off x="342852" y="539312"/>
            <a:ext cx="11520000" cy="1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52" y="6383612"/>
            <a:ext cx="1667607" cy="438844"/>
          </a:xfrm>
          <a:prstGeom prst="rect">
            <a:avLst/>
          </a:prstGeom>
        </p:spPr>
      </p:pic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24/04/2018</a:t>
            </a:r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R. Callegari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A59F7F6-092A-4349-B89D-767A9A4E260E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13" name="Oval 12"/>
          <p:cNvSpPr/>
          <p:nvPr/>
        </p:nvSpPr>
        <p:spPr>
          <a:xfrm>
            <a:off x="858119" y="338700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470460" y="82561"/>
            <a:ext cx="10257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Introduction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3007255" y="82561"/>
            <a:ext cx="1146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Microchannels</a:t>
            </a:r>
            <a:endParaRPr lang="en-GB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5385483" y="77656"/>
            <a:ext cx="14108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Intro on connectors</a:t>
            </a:r>
            <a:endParaRPr lang="en-GB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8051919" y="86751"/>
            <a:ext cx="1146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Pressure tests</a:t>
            </a:r>
            <a:endParaRPr lang="en-GB" sz="1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0571987" y="88654"/>
            <a:ext cx="1146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Conclusion</a:t>
            </a:r>
            <a:endParaRPr lang="en-GB" sz="1200" dirty="0"/>
          </a:p>
        </p:txBody>
      </p:sp>
      <p:sp>
        <p:nvSpPr>
          <p:cNvPr id="19" name="Oval 18"/>
          <p:cNvSpPr/>
          <p:nvPr/>
        </p:nvSpPr>
        <p:spPr>
          <a:xfrm>
            <a:off x="1003146" y="338700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3228822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3373849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3524545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3669572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3814599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6045034" y="343982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11089513" y="340279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8273301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8418328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/>
          <p:cNvSpPr/>
          <p:nvPr/>
        </p:nvSpPr>
        <p:spPr>
          <a:xfrm>
            <a:off x="8569024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/>
          <p:cNvSpPr/>
          <p:nvPr/>
        </p:nvSpPr>
        <p:spPr>
          <a:xfrm>
            <a:off x="8714051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8859078" y="354655"/>
            <a:ext cx="108284" cy="10828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1"/>
          <p:cNvSpPr txBox="1"/>
          <p:nvPr/>
        </p:nvSpPr>
        <p:spPr>
          <a:xfrm>
            <a:off x="342852" y="539312"/>
            <a:ext cx="11520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Why the results from pressure tests are useful?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Fracture mechanics study</a:t>
            </a:r>
          </a:p>
          <a:p>
            <a:pPr lvl="1"/>
            <a:r>
              <a:rPr lang="en-US" dirty="0" smtClean="0"/>
              <a:t>to determine silicon resistance under pressure load and be able to minimize the thickness of the cooling plate without rupture</a:t>
            </a: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Quality control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For the cooling plates that are received from external suppliers for LHC and non-LHC experiments</a:t>
            </a: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To investigate new fabrication approaches and materials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ym typeface="Wingdings" panose="05000000000000000000" pitchFamily="2" charset="2"/>
            </a:endParaRPr>
          </a:p>
          <a:p>
            <a:endParaRPr lang="en-US" dirty="0" smtClean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ym typeface="Wingdings" panose="05000000000000000000" pitchFamily="2" charset="2"/>
            </a:endParaRPr>
          </a:p>
          <a:p>
            <a:r>
              <a:rPr lang="en-US" b="1" u="sng" dirty="0" smtClean="0">
                <a:sym typeface="Wingdings" panose="05000000000000000000" pitchFamily="2" charset="2"/>
              </a:rPr>
              <a:t>The setup is easy to use and available to everyone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All types of samples can be tested (</a:t>
            </a:r>
            <a:r>
              <a:rPr lang="en-US" dirty="0" err="1" smtClean="0">
                <a:sym typeface="Wingdings" panose="05000000000000000000" pitchFamily="2" charset="2"/>
              </a:rPr>
              <a:t>e.g</a:t>
            </a:r>
            <a:r>
              <a:rPr lang="en-US" dirty="0" smtClean="0">
                <a:sym typeface="Wingdings" panose="05000000000000000000" pitchFamily="2" charset="2"/>
              </a:rPr>
              <a:t>  ALICE and ATLAS upgrade components under study)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Future improvements: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Automation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Cycles for fatigue tests</a:t>
            </a:r>
          </a:p>
        </p:txBody>
      </p:sp>
    </p:spTree>
    <p:extLst>
      <p:ext uri="{BB962C8B-B14F-4D97-AF65-F5344CB8AC3E}">
        <p14:creationId xmlns="" xmlns:p14="http://schemas.microsoft.com/office/powerpoint/2010/main" val="420018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9399" y="6383612"/>
            <a:ext cx="1903453" cy="438844"/>
          </a:xfrm>
          <a:prstGeom prst="rect">
            <a:avLst/>
          </a:prstGeom>
        </p:spPr>
      </p:pic>
      <p:pic>
        <p:nvPicPr>
          <p:cNvPr id="5" name="Picture 4"/>
          <p:cNvPicPr preferRelativeResize="0"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1" b="40580"/>
          <a:stretch/>
        </p:blipFill>
        <p:spPr>
          <a:xfrm>
            <a:off x="342852" y="6312464"/>
            <a:ext cx="11520000" cy="18000"/>
          </a:xfrm>
          <a:prstGeom prst="rect">
            <a:avLst/>
          </a:prstGeom>
        </p:spPr>
      </p:pic>
      <p:pic>
        <p:nvPicPr>
          <p:cNvPr id="9" name="Picture 8"/>
          <p:cNvPicPr preferRelativeResize="0"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1" b="40580"/>
          <a:stretch/>
        </p:blipFill>
        <p:spPr>
          <a:xfrm>
            <a:off x="342852" y="539312"/>
            <a:ext cx="11520000" cy="1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42852" y="539312"/>
            <a:ext cx="11520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Conclusions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We have the </a:t>
            </a:r>
            <a:r>
              <a:rPr lang="en-US" smtClean="0"/>
              <a:t>know-how to:</a:t>
            </a:r>
            <a:endParaRPr lang="en-US" dirty="0" smtClean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Design and manufacture microchannels devices;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Test microchannels devices;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Glue or solder connectors to laboratory test setups or to functional devices in experiments.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52" y="6383612"/>
            <a:ext cx="1667607" cy="438844"/>
          </a:xfrm>
          <a:prstGeom prst="rect">
            <a:avLst/>
          </a:prstGeom>
        </p:spPr>
      </p:pic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24/04/2018</a:t>
            </a:r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R. Callegari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A59F7F6-092A-4349-B89D-767A9A4E260E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13" name="Oval 12"/>
          <p:cNvSpPr/>
          <p:nvPr/>
        </p:nvSpPr>
        <p:spPr>
          <a:xfrm>
            <a:off x="858119" y="338700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470460" y="82561"/>
            <a:ext cx="10257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Introduction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3007255" y="82561"/>
            <a:ext cx="1146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Microchannels</a:t>
            </a:r>
            <a:endParaRPr lang="en-GB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5385483" y="77656"/>
            <a:ext cx="14108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Intro on connectors</a:t>
            </a:r>
            <a:endParaRPr lang="en-GB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8051919" y="86751"/>
            <a:ext cx="1146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Pressure tests</a:t>
            </a:r>
            <a:endParaRPr lang="en-GB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10571987" y="88654"/>
            <a:ext cx="1146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Conclusion</a:t>
            </a:r>
            <a:endParaRPr lang="en-GB" sz="1200" b="1" dirty="0"/>
          </a:p>
        </p:txBody>
      </p:sp>
      <p:sp>
        <p:nvSpPr>
          <p:cNvPr id="19" name="Oval 18"/>
          <p:cNvSpPr/>
          <p:nvPr/>
        </p:nvSpPr>
        <p:spPr>
          <a:xfrm>
            <a:off x="1003146" y="338700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3228822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3373849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3524545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3669572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3814599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6045034" y="343982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11089513" y="340279"/>
            <a:ext cx="108284" cy="10828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8273301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8418328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/>
          <p:cNvSpPr/>
          <p:nvPr/>
        </p:nvSpPr>
        <p:spPr>
          <a:xfrm>
            <a:off x="8569024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/>
          <p:cNvSpPr/>
          <p:nvPr/>
        </p:nvSpPr>
        <p:spPr>
          <a:xfrm>
            <a:off x="8714051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8859078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20900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9399" y="6383612"/>
            <a:ext cx="1903453" cy="438844"/>
          </a:xfrm>
          <a:prstGeom prst="rect">
            <a:avLst/>
          </a:prstGeom>
        </p:spPr>
      </p:pic>
      <p:pic>
        <p:nvPicPr>
          <p:cNvPr id="5" name="Picture 4"/>
          <p:cNvPicPr preferRelativeResize="0"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1" b="40580"/>
          <a:stretch/>
        </p:blipFill>
        <p:spPr>
          <a:xfrm>
            <a:off x="342852" y="6312464"/>
            <a:ext cx="11520000" cy="18000"/>
          </a:xfrm>
          <a:prstGeom prst="rect">
            <a:avLst/>
          </a:prstGeom>
        </p:spPr>
      </p:pic>
      <p:pic>
        <p:nvPicPr>
          <p:cNvPr id="9" name="Picture 8"/>
          <p:cNvPicPr preferRelativeResize="0"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1" b="40580"/>
          <a:stretch/>
        </p:blipFill>
        <p:spPr>
          <a:xfrm>
            <a:off x="342852" y="539312"/>
            <a:ext cx="11520000" cy="1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52" y="6383612"/>
            <a:ext cx="1667607" cy="43884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4207"/>
          <a:stretch/>
        </p:blipFill>
        <p:spPr>
          <a:xfrm>
            <a:off x="3752349" y="590251"/>
            <a:ext cx="4687302" cy="568619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4912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9399" y="6383612"/>
            <a:ext cx="1903453" cy="438844"/>
          </a:xfrm>
          <a:prstGeom prst="rect">
            <a:avLst/>
          </a:prstGeom>
        </p:spPr>
      </p:pic>
      <p:pic>
        <p:nvPicPr>
          <p:cNvPr id="5" name="Picture 4"/>
          <p:cNvPicPr preferRelativeResize="0"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1" b="40580"/>
          <a:stretch/>
        </p:blipFill>
        <p:spPr>
          <a:xfrm>
            <a:off x="342852" y="6312464"/>
            <a:ext cx="11520000" cy="18000"/>
          </a:xfrm>
          <a:prstGeom prst="rect">
            <a:avLst/>
          </a:prstGeom>
        </p:spPr>
      </p:pic>
      <p:pic>
        <p:nvPicPr>
          <p:cNvPr id="9" name="Picture 8"/>
          <p:cNvPicPr preferRelativeResize="0"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1" b="40580"/>
          <a:stretch/>
        </p:blipFill>
        <p:spPr>
          <a:xfrm>
            <a:off x="342852" y="539312"/>
            <a:ext cx="11520000" cy="1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42852" y="539312"/>
            <a:ext cx="11520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Objectives: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dirty="0"/>
              <a:t>Improve the integration of ultra-light support structures and cooling devices in the design of future </a:t>
            </a:r>
            <a:r>
              <a:rPr lang="en-GB" dirty="0" smtClean="0"/>
              <a:t>detectors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dirty="0"/>
              <a:t>Develop the missing </a:t>
            </a:r>
            <a:r>
              <a:rPr lang="en-GB" b="1" u="sng" dirty="0"/>
              <a:t>building blocks</a:t>
            </a:r>
            <a:r>
              <a:rPr lang="en-GB" b="1" dirty="0"/>
              <a:t> </a:t>
            </a:r>
            <a:r>
              <a:rPr lang="en-GB" dirty="0"/>
              <a:t>for a generalized implementation of micro-channel cooling </a:t>
            </a:r>
            <a:r>
              <a:rPr lang="en-GB" dirty="0" smtClean="0"/>
              <a:t>devices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dirty="0"/>
              <a:t>Provide </a:t>
            </a:r>
            <a:r>
              <a:rPr lang="en-GB" b="1" u="sng" dirty="0"/>
              <a:t>common standards for the fabrication and testing of micro-channel cooling </a:t>
            </a:r>
            <a:r>
              <a:rPr lang="en-GB" b="1" u="sng" dirty="0" smtClean="0"/>
              <a:t>devices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dirty="0"/>
              <a:t>Develop a facility for low-mass support structure testing, with adequate standards for characterization and </a:t>
            </a:r>
            <a:r>
              <a:rPr lang="en-GB" dirty="0" smtClean="0"/>
              <a:t>validation</a:t>
            </a:r>
          </a:p>
          <a:p>
            <a:pPr fontAlgn="base"/>
            <a:endParaRPr lang="en-GB" dirty="0"/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dirty="0"/>
              <a:t>Provide and validate test structures and libraries for FEA simulations</a:t>
            </a:r>
          </a:p>
          <a:p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52" y="6383612"/>
            <a:ext cx="1667607" cy="438844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24/04/2018</a:t>
            </a:r>
            <a:endParaRPr lang="en-GB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R. Callegari</a:t>
            </a:r>
            <a:endParaRPr lang="en-GB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A59F7F6-092A-4349-B89D-767A9A4E260E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26" name="Oval 25"/>
          <p:cNvSpPr/>
          <p:nvPr/>
        </p:nvSpPr>
        <p:spPr>
          <a:xfrm>
            <a:off x="858119" y="338700"/>
            <a:ext cx="108284" cy="10828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70460" y="82561"/>
            <a:ext cx="10257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Introduction</a:t>
            </a:r>
            <a:endParaRPr lang="en-GB" sz="12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3007255" y="82561"/>
            <a:ext cx="1146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Microchannels</a:t>
            </a:r>
            <a:endParaRPr lang="en-GB" sz="1200" dirty="0"/>
          </a:p>
        </p:txBody>
      </p:sp>
      <p:sp>
        <p:nvSpPr>
          <p:cNvPr id="39" name="TextBox 38"/>
          <p:cNvSpPr txBox="1"/>
          <p:nvPr/>
        </p:nvSpPr>
        <p:spPr>
          <a:xfrm>
            <a:off x="5385483" y="77656"/>
            <a:ext cx="14108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Intro on connectors</a:t>
            </a:r>
            <a:endParaRPr lang="en-GB" sz="1200" dirty="0"/>
          </a:p>
        </p:txBody>
      </p:sp>
      <p:sp>
        <p:nvSpPr>
          <p:cNvPr id="40" name="TextBox 39"/>
          <p:cNvSpPr txBox="1"/>
          <p:nvPr/>
        </p:nvSpPr>
        <p:spPr>
          <a:xfrm>
            <a:off x="8051919" y="86751"/>
            <a:ext cx="1146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Pressure tests</a:t>
            </a:r>
            <a:endParaRPr lang="en-GB" sz="1200" dirty="0"/>
          </a:p>
        </p:txBody>
      </p:sp>
      <p:sp>
        <p:nvSpPr>
          <p:cNvPr id="41" name="TextBox 40"/>
          <p:cNvSpPr txBox="1"/>
          <p:nvPr/>
        </p:nvSpPr>
        <p:spPr>
          <a:xfrm>
            <a:off x="10571987" y="88654"/>
            <a:ext cx="1146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Conclusion</a:t>
            </a:r>
            <a:endParaRPr lang="en-GB" sz="1200" dirty="0"/>
          </a:p>
        </p:txBody>
      </p:sp>
      <p:sp>
        <p:nvSpPr>
          <p:cNvPr id="48" name="Oval 47"/>
          <p:cNvSpPr/>
          <p:nvPr/>
        </p:nvSpPr>
        <p:spPr>
          <a:xfrm>
            <a:off x="1003146" y="338700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/>
          <p:cNvSpPr/>
          <p:nvPr/>
        </p:nvSpPr>
        <p:spPr>
          <a:xfrm>
            <a:off x="3228822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/>
          <p:cNvSpPr/>
          <p:nvPr/>
        </p:nvSpPr>
        <p:spPr>
          <a:xfrm>
            <a:off x="3373849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/>
          <p:cNvSpPr/>
          <p:nvPr/>
        </p:nvSpPr>
        <p:spPr>
          <a:xfrm>
            <a:off x="3524545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/>
          <p:cNvSpPr/>
          <p:nvPr/>
        </p:nvSpPr>
        <p:spPr>
          <a:xfrm>
            <a:off x="3669572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/>
          <p:cNvSpPr/>
          <p:nvPr/>
        </p:nvSpPr>
        <p:spPr>
          <a:xfrm>
            <a:off x="3814599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/>
          <p:cNvSpPr/>
          <p:nvPr/>
        </p:nvSpPr>
        <p:spPr>
          <a:xfrm>
            <a:off x="6045034" y="343982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/>
          <p:cNvSpPr/>
          <p:nvPr/>
        </p:nvSpPr>
        <p:spPr>
          <a:xfrm>
            <a:off x="11089513" y="340279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/>
          <p:cNvSpPr/>
          <p:nvPr/>
        </p:nvSpPr>
        <p:spPr>
          <a:xfrm>
            <a:off x="8273301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/>
          <p:cNvSpPr/>
          <p:nvPr/>
        </p:nvSpPr>
        <p:spPr>
          <a:xfrm>
            <a:off x="8418328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/>
          <p:cNvSpPr/>
          <p:nvPr/>
        </p:nvSpPr>
        <p:spPr>
          <a:xfrm>
            <a:off x="8569024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/>
          <p:cNvSpPr/>
          <p:nvPr/>
        </p:nvSpPr>
        <p:spPr>
          <a:xfrm>
            <a:off x="8714051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/>
          <p:cNvSpPr/>
          <p:nvPr/>
        </p:nvSpPr>
        <p:spPr>
          <a:xfrm>
            <a:off x="8859078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"/>
          <p:cNvSpPr/>
          <p:nvPr/>
        </p:nvSpPr>
        <p:spPr>
          <a:xfrm>
            <a:off x="342852" y="5860942"/>
            <a:ext cx="100413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i="1" dirty="0">
                <a:hlinkClick r:id="rId6"/>
              </a:rPr>
              <a:t>https://</a:t>
            </a:r>
            <a:r>
              <a:rPr lang="en-GB" sz="1200" i="1" dirty="0" smtClean="0">
                <a:hlinkClick r:id="rId6"/>
              </a:rPr>
              <a:t>aida2020.web.cern.ch/activities/wp9-new-support-structures-and-micro-channel-cooling</a:t>
            </a:r>
            <a:endParaRPr lang="en-GB" sz="1200" i="1" dirty="0"/>
          </a:p>
        </p:txBody>
      </p:sp>
    </p:spTree>
    <p:extLst>
      <p:ext uri="{BB962C8B-B14F-4D97-AF65-F5344CB8AC3E}">
        <p14:creationId xmlns="" xmlns:p14="http://schemas.microsoft.com/office/powerpoint/2010/main" val="31620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9399" y="6383612"/>
            <a:ext cx="1903453" cy="438844"/>
          </a:xfrm>
          <a:prstGeom prst="rect">
            <a:avLst/>
          </a:prstGeom>
        </p:spPr>
      </p:pic>
      <p:pic>
        <p:nvPicPr>
          <p:cNvPr id="5" name="Picture 4"/>
          <p:cNvPicPr preferRelativeResize="0"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1" b="40580"/>
          <a:stretch/>
        </p:blipFill>
        <p:spPr>
          <a:xfrm>
            <a:off x="342852" y="6312464"/>
            <a:ext cx="11520000" cy="18000"/>
          </a:xfrm>
          <a:prstGeom prst="rect">
            <a:avLst/>
          </a:prstGeom>
        </p:spPr>
      </p:pic>
      <p:pic>
        <p:nvPicPr>
          <p:cNvPr id="9" name="Picture 8"/>
          <p:cNvPicPr preferRelativeResize="0"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1" b="40580"/>
          <a:stretch/>
        </p:blipFill>
        <p:spPr>
          <a:xfrm>
            <a:off x="342852" y="539312"/>
            <a:ext cx="11520000" cy="1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52" y="6383612"/>
            <a:ext cx="1667607" cy="438844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24/04/2018</a:t>
            </a:r>
            <a:endParaRPr lang="en-GB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R. Callegari</a:t>
            </a:r>
            <a:endParaRPr lang="en-GB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A59F7F6-092A-4349-B89D-767A9A4E260E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10" name="Oval 9"/>
          <p:cNvSpPr/>
          <p:nvPr/>
        </p:nvSpPr>
        <p:spPr>
          <a:xfrm>
            <a:off x="858119" y="338700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470460" y="82561"/>
            <a:ext cx="10257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Introduction</a:t>
            </a:r>
            <a:endParaRPr lang="en-GB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007255" y="82561"/>
            <a:ext cx="1146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Microchannels</a:t>
            </a:r>
            <a:endParaRPr lang="en-GB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5385483" y="77656"/>
            <a:ext cx="14108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Intro on connectors</a:t>
            </a:r>
            <a:endParaRPr lang="en-GB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8051919" y="86751"/>
            <a:ext cx="1146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Pressure tests</a:t>
            </a:r>
            <a:endParaRPr lang="en-GB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10571987" y="88654"/>
            <a:ext cx="1146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Conclusion</a:t>
            </a:r>
            <a:endParaRPr lang="en-GB" sz="1200" dirty="0"/>
          </a:p>
        </p:txBody>
      </p:sp>
      <p:sp>
        <p:nvSpPr>
          <p:cNvPr id="19" name="Oval 18"/>
          <p:cNvSpPr/>
          <p:nvPr/>
        </p:nvSpPr>
        <p:spPr>
          <a:xfrm>
            <a:off x="1003146" y="338700"/>
            <a:ext cx="108284" cy="10828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3228822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3373849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3524545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3669572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3814599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6045034" y="343982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11089513" y="340279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8273301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8418328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/>
          <p:cNvSpPr/>
          <p:nvPr/>
        </p:nvSpPr>
        <p:spPr>
          <a:xfrm>
            <a:off x="8569024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/>
          <p:cNvSpPr/>
          <p:nvPr/>
        </p:nvSpPr>
        <p:spPr>
          <a:xfrm>
            <a:off x="8714051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8859078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1"/>
          <p:cNvSpPr txBox="1"/>
          <p:nvPr/>
        </p:nvSpPr>
        <p:spPr>
          <a:xfrm>
            <a:off x="342852" y="539312"/>
            <a:ext cx="115200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Silicon is: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Brittle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Anisotropic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Its fabrication requires clean and controlled environments &amp; it can be time consuming and costly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So why </a:t>
            </a:r>
            <a:r>
              <a:rPr lang="en-US" dirty="0"/>
              <a:t>silicon </a:t>
            </a:r>
            <a:r>
              <a:rPr lang="en-US" dirty="0" smtClean="0"/>
              <a:t>as structural material?</a:t>
            </a:r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As sensible part of the experiments and read-out electronics are in silicon, to have a cooling system made of the same material avoids a CTE mismatch;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Great integration </a:t>
            </a:r>
            <a:r>
              <a:rPr lang="en-US" dirty="0" smtClean="0"/>
              <a:t>potential through standard microfabrication techniques;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High thermal </a:t>
            </a:r>
            <a:r>
              <a:rPr lang="en-US" dirty="0" smtClean="0"/>
              <a:t>conductivity.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goal is indeed to induce the least interference possible with the particle trajectories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184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9399" y="6383612"/>
            <a:ext cx="1903453" cy="438844"/>
          </a:xfrm>
          <a:prstGeom prst="rect">
            <a:avLst/>
          </a:prstGeom>
        </p:spPr>
      </p:pic>
      <p:pic>
        <p:nvPicPr>
          <p:cNvPr id="5" name="Picture 4"/>
          <p:cNvPicPr preferRelativeResize="0"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1" b="40580"/>
          <a:stretch/>
        </p:blipFill>
        <p:spPr>
          <a:xfrm>
            <a:off x="342852" y="6312464"/>
            <a:ext cx="11520000" cy="18000"/>
          </a:xfrm>
          <a:prstGeom prst="rect">
            <a:avLst/>
          </a:prstGeom>
        </p:spPr>
      </p:pic>
      <p:pic>
        <p:nvPicPr>
          <p:cNvPr id="9" name="Picture 8"/>
          <p:cNvPicPr preferRelativeResize="0"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1" b="40580"/>
          <a:stretch/>
        </p:blipFill>
        <p:spPr>
          <a:xfrm>
            <a:off x="342852" y="539312"/>
            <a:ext cx="11520000" cy="1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42852" y="539312"/>
            <a:ext cx="11520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How silicon microchannels</a:t>
            </a:r>
            <a:r>
              <a:rPr lang="en-US" dirty="0"/>
              <a:t> </a:t>
            </a:r>
            <a:r>
              <a:rPr lang="en-US" dirty="0" smtClean="0"/>
              <a:t>can be produced: wafer bonding</a:t>
            </a:r>
          </a:p>
          <a:p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By anodic bonding: the pattern of the </a:t>
            </a:r>
            <a:r>
              <a:rPr lang="en-US" sz="1600" dirty="0" err="1" smtClean="0"/>
              <a:t>microchannels</a:t>
            </a:r>
            <a:r>
              <a:rPr lang="en-US" sz="1600" dirty="0" smtClean="0"/>
              <a:t> is etched on a silicon wafer. The channels are sealed with a glass wafer through anodic bonding process (400 ᵒC).</a:t>
            </a:r>
          </a:p>
          <a:p>
            <a:endParaRPr lang="en-US" sz="1600" dirty="0" smtClean="0"/>
          </a:p>
          <a:p>
            <a:r>
              <a:rPr lang="en-US" sz="1600" dirty="0" smtClean="0"/>
              <a:t>4” wafer: consolidated process available at CERN, in close collaboration with Center of </a:t>
            </a:r>
            <a:r>
              <a:rPr lang="en-US" sz="1600" dirty="0" err="1" smtClean="0"/>
              <a:t>MicroNanoTechnology</a:t>
            </a:r>
            <a:r>
              <a:rPr lang="en-US" sz="1600" dirty="0" smtClean="0"/>
              <a:t> at EPFL.</a:t>
            </a:r>
          </a:p>
          <a:p>
            <a:r>
              <a:rPr lang="en-US" sz="1600" dirty="0" smtClean="0"/>
              <a:t>Time of fabrication ≈ few days (from 1 day to 1 week)</a:t>
            </a:r>
          </a:p>
          <a:p>
            <a:endParaRPr lang="en-US" sz="1600" dirty="0"/>
          </a:p>
          <a:p>
            <a:r>
              <a:rPr lang="en-US" sz="1600" dirty="0" smtClean="0"/>
              <a:t>6” wafer: consolidated process available at FBK, Trento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52" y="6383612"/>
            <a:ext cx="1667607" cy="438844"/>
          </a:xfrm>
          <a:prstGeom prst="rect">
            <a:avLst/>
          </a:prstGeom>
        </p:spPr>
      </p:pic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24/04/2018</a:t>
            </a:r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R. Callegari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A59F7F6-092A-4349-B89D-767A9A4E260E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222" t="24561" r="24062" b="22573"/>
          <a:stretch/>
        </p:blipFill>
        <p:spPr>
          <a:xfrm>
            <a:off x="4427358" y="2885572"/>
            <a:ext cx="3337284" cy="2139649"/>
          </a:xfrm>
          <a:prstGeom prst="rect">
            <a:avLst/>
          </a:prstGeom>
        </p:spPr>
      </p:pic>
      <p:sp>
        <p:nvSpPr>
          <p:cNvPr id="24" name="Down Arrow 23"/>
          <p:cNvSpPr/>
          <p:nvPr/>
        </p:nvSpPr>
        <p:spPr>
          <a:xfrm>
            <a:off x="6013199" y="3896425"/>
            <a:ext cx="165601" cy="401331"/>
          </a:xfrm>
          <a:prstGeom prst="downArrow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Down Arrow 14"/>
          <p:cNvSpPr/>
          <p:nvPr/>
        </p:nvSpPr>
        <p:spPr>
          <a:xfrm>
            <a:off x="6020051" y="2611279"/>
            <a:ext cx="165601" cy="401331"/>
          </a:xfrm>
          <a:prstGeom prst="downArrow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Down Arrow 15"/>
          <p:cNvSpPr/>
          <p:nvPr/>
        </p:nvSpPr>
        <p:spPr>
          <a:xfrm>
            <a:off x="7467600" y="3190333"/>
            <a:ext cx="165601" cy="401331"/>
          </a:xfrm>
          <a:prstGeom prst="downArrow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Down Arrow 16"/>
          <p:cNvSpPr/>
          <p:nvPr/>
        </p:nvSpPr>
        <p:spPr>
          <a:xfrm>
            <a:off x="4558799" y="3190333"/>
            <a:ext cx="165601" cy="401331"/>
          </a:xfrm>
          <a:prstGeom prst="downArrow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342852" y="4963159"/>
            <a:ext cx="11520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en-US" sz="1600" smtClean="0"/>
              <a:t>By silicon </a:t>
            </a:r>
            <a:r>
              <a:rPr lang="en-US" sz="1600" dirty="0"/>
              <a:t>direct bonding: the pattern of the </a:t>
            </a:r>
            <a:r>
              <a:rPr lang="en-US" sz="1600" dirty="0" err="1"/>
              <a:t>microchannels</a:t>
            </a:r>
            <a:r>
              <a:rPr lang="en-US" sz="1600" dirty="0"/>
              <a:t> is etched on a silicon wafer. The channels are sealed with a silicon wafer through direct bonding process (1000 ᵒC).</a:t>
            </a:r>
          </a:p>
          <a:p>
            <a:pPr marL="342900" indent="-342900">
              <a:buFont typeface="+mj-lt"/>
              <a:buAutoNum type="arabicPeriod" startAt="2"/>
            </a:pPr>
            <a:endParaRPr lang="en-US" sz="1600" dirty="0"/>
          </a:p>
          <a:p>
            <a:r>
              <a:rPr lang="en-US" sz="1600" dirty="0" smtClean="0"/>
              <a:t>Process developed with external partners (silicon-to-silicon direct bonding is a critical step)</a:t>
            </a:r>
            <a:endParaRPr lang="en-US" sz="1600" dirty="0"/>
          </a:p>
        </p:txBody>
      </p:sp>
      <p:sp>
        <p:nvSpPr>
          <p:cNvPr id="18" name="Oval 17"/>
          <p:cNvSpPr/>
          <p:nvPr/>
        </p:nvSpPr>
        <p:spPr>
          <a:xfrm>
            <a:off x="858119" y="338700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470460" y="82561"/>
            <a:ext cx="10257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Introduction</a:t>
            </a:r>
            <a:endParaRPr lang="en-GB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3007255" y="82561"/>
            <a:ext cx="1146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Microchannels</a:t>
            </a:r>
            <a:endParaRPr lang="en-GB" sz="1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385483" y="77656"/>
            <a:ext cx="14108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Intro on connectors</a:t>
            </a:r>
            <a:endParaRPr lang="en-GB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8051919" y="86751"/>
            <a:ext cx="1146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Pressure tests</a:t>
            </a:r>
            <a:endParaRPr lang="en-GB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10571987" y="88654"/>
            <a:ext cx="1146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Conclusion</a:t>
            </a:r>
            <a:endParaRPr lang="en-GB" sz="1200" dirty="0"/>
          </a:p>
        </p:txBody>
      </p:sp>
      <p:sp>
        <p:nvSpPr>
          <p:cNvPr id="25" name="Oval 24"/>
          <p:cNvSpPr/>
          <p:nvPr/>
        </p:nvSpPr>
        <p:spPr>
          <a:xfrm>
            <a:off x="1003146" y="338700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3228822" y="354655"/>
            <a:ext cx="108284" cy="10828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3373849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3524545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/>
          <p:cNvSpPr/>
          <p:nvPr/>
        </p:nvSpPr>
        <p:spPr>
          <a:xfrm>
            <a:off x="3669572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/>
          <p:cNvSpPr/>
          <p:nvPr/>
        </p:nvSpPr>
        <p:spPr>
          <a:xfrm>
            <a:off x="3814599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6045034" y="343982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>
            <a:off x="11089513" y="340279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8273301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/>
          <p:cNvSpPr/>
          <p:nvPr/>
        </p:nvSpPr>
        <p:spPr>
          <a:xfrm>
            <a:off x="8418328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/>
          <p:cNvSpPr/>
          <p:nvPr/>
        </p:nvSpPr>
        <p:spPr>
          <a:xfrm>
            <a:off x="8569024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/>
          <p:cNvSpPr/>
          <p:nvPr/>
        </p:nvSpPr>
        <p:spPr>
          <a:xfrm>
            <a:off x="8714051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/>
          <p:cNvSpPr/>
          <p:nvPr/>
        </p:nvSpPr>
        <p:spPr>
          <a:xfrm>
            <a:off x="8859078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82019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9399" y="6383612"/>
            <a:ext cx="1903453" cy="438844"/>
          </a:xfrm>
          <a:prstGeom prst="rect">
            <a:avLst/>
          </a:prstGeom>
        </p:spPr>
      </p:pic>
      <p:pic>
        <p:nvPicPr>
          <p:cNvPr id="5" name="Picture 4"/>
          <p:cNvPicPr preferRelativeResize="0"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1" b="40580"/>
          <a:stretch/>
        </p:blipFill>
        <p:spPr>
          <a:xfrm>
            <a:off x="342852" y="6312464"/>
            <a:ext cx="11520000" cy="18000"/>
          </a:xfrm>
          <a:prstGeom prst="rect">
            <a:avLst/>
          </a:prstGeom>
        </p:spPr>
      </p:pic>
      <p:pic>
        <p:nvPicPr>
          <p:cNvPr id="9" name="Picture 8"/>
          <p:cNvPicPr preferRelativeResize="0"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1" b="40580"/>
          <a:stretch/>
        </p:blipFill>
        <p:spPr>
          <a:xfrm>
            <a:off x="342852" y="539312"/>
            <a:ext cx="11520000" cy="1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42852" y="539312"/>
            <a:ext cx="11520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How silicon microchannels</a:t>
            </a:r>
            <a:r>
              <a:rPr lang="en-US" dirty="0"/>
              <a:t> </a:t>
            </a:r>
            <a:r>
              <a:rPr lang="en-US" dirty="0" smtClean="0"/>
              <a:t>can be produced: buried channels</a:t>
            </a:r>
          </a:p>
          <a:p>
            <a:endParaRPr lang="en-US" dirty="0"/>
          </a:p>
          <a:p>
            <a:pPr marL="342900" indent="-342900">
              <a:buFont typeface="+mj-lt"/>
              <a:buAutoNum type="arabicPeriod" startAt="3"/>
            </a:pPr>
            <a:r>
              <a:rPr lang="en-US" dirty="0" smtClean="0"/>
              <a:t>Without bonding process: a pattern of small trenches (few micrometers) is etched on a silicon wafer. The channels are opened with an isotropic etching from the bottom of the trenches directly inside a single silicon wafer.</a:t>
            </a:r>
          </a:p>
          <a:p>
            <a:endParaRPr lang="en-US" dirty="0"/>
          </a:p>
          <a:p>
            <a:r>
              <a:rPr lang="en-US" dirty="0" smtClean="0"/>
              <a:t>Process available at FBK, optimization studies </a:t>
            </a:r>
            <a:r>
              <a:rPr lang="en-US" smtClean="0"/>
              <a:t>ongoing with CERN</a:t>
            </a:r>
            <a:r>
              <a:rPr lang="en-US" dirty="0"/>
              <a:t>.</a:t>
            </a:r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52" y="6383612"/>
            <a:ext cx="1667607" cy="438844"/>
          </a:xfrm>
          <a:prstGeom prst="rect">
            <a:avLst/>
          </a:prstGeom>
        </p:spPr>
      </p:pic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24/04/2018</a:t>
            </a:r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R. Callegari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A59F7F6-092A-4349-B89D-767A9A4E260E}" type="slidenum">
              <a:rPr lang="en-GB" smtClean="0"/>
              <a:pPr/>
              <a:t>5</a:t>
            </a:fld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46176071"/>
              </p:ext>
            </p:extLst>
          </p:nvPr>
        </p:nvGraphicFramePr>
        <p:xfrm>
          <a:off x="1236000" y="3136138"/>
          <a:ext cx="9720000" cy="288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000">
                  <a:extLst>
                    <a:ext uri="{9D8B030D-6E8A-4147-A177-3AD203B41FA5}">
                      <a16:colId xmlns="" xmlns:a16="http://schemas.microsoft.com/office/drawing/2014/main" val="1652398067"/>
                    </a:ext>
                  </a:extLst>
                </a:gridCol>
                <a:gridCol w="3240000">
                  <a:extLst>
                    <a:ext uri="{9D8B030D-6E8A-4147-A177-3AD203B41FA5}">
                      <a16:colId xmlns="" xmlns:a16="http://schemas.microsoft.com/office/drawing/2014/main" val="4066939593"/>
                    </a:ext>
                  </a:extLst>
                </a:gridCol>
                <a:gridCol w="3240000">
                  <a:extLst>
                    <a:ext uri="{9D8B030D-6E8A-4147-A177-3AD203B41FA5}">
                      <a16:colId xmlns="" xmlns:a16="http://schemas.microsoft.com/office/drawing/2014/main" val="600312595"/>
                    </a:ext>
                  </a:extLst>
                </a:gridCol>
              </a:tblGrid>
              <a:tr h="144000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a)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Trench etching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b) Passivation layer deposition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c)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Anisotropic etching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775980002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d) Channel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isotropic etching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e) Passivation removal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f) Trench sealing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899534889"/>
                  </a:ext>
                </a:extLst>
              </a:tr>
            </a:tbl>
          </a:graphicData>
        </a:graphic>
      </p:graphicFrame>
      <p:grpSp>
        <p:nvGrpSpPr>
          <p:cNvPr id="13" name="Group 12"/>
          <p:cNvGrpSpPr>
            <a:grpSpLocks noChangeAspect="1"/>
          </p:cNvGrpSpPr>
          <p:nvPr/>
        </p:nvGrpSpPr>
        <p:grpSpPr>
          <a:xfrm>
            <a:off x="1724622" y="3476964"/>
            <a:ext cx="2215458" cy="1091195"/>
            <a:chOff x="4658062" y="2721685"/>
            <a:chExt cx="2883050" cy="1420009"/>
          </a:xfrm>
        </p:grpSpPr>
        <p:sp>
          <p:nvSpPr>
            <p:cNvPr id="14" name="Rectangle 13"/>
            <p:cNvSpPr>
              <a:spLocks noChangeAspect="1"/>
            </p:cNvSpPr>
            <p:nvPr/>
          </p:nvSpPr>
          <p:spPr>
            <a:xfrm>
              <a:off x="4658062" y="2721685"/>
              <a:ext cx="2883050" cy="142000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008147" y="2721685"/>
              <a:ext cx="182880" cy="6777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6" name="Group 15"/>
          <p:cNvGrpSpPr>
            <a:grpSpLocks noChangeAspect="1"/>
          </p:cNvGrpSpPr>
          <p:nvPr/>
        </p:nvGrpSpPr>
        <p:grpSpPr>
          <a:xfrm>
            <a:off x="4986045" y="3414153"/>
            <a:ext cx="2233613" cy="1158478"/>
            <a:chOff x="4658062" y="2646381"/>
            <a:chExt cx="2883050" cy="1495313"/>
          </a:xfrm>
        </p:grpSpPr>
        <p:sp>
          <p:nvSpPr>
            <p:cNvPr id="17" name="Rectangle 16"/>
            <p:cNvSpPr/>
            <p:nvPr/>
          </p:nvSpPr>
          <p:spPr>
            <a:xfrm>
              <a:off x="4658062" y="2721685"/>
              <a:ext cx="2883050" cy="142000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58062" y="2685685"/>
              <a:ext cx="2883050" cy="36000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008147" y="2646381"/>
              <a:ext cx="182880" cy="75303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008147" y="2685685"/>
              <a:ext cx="36000" cy="720000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155027" y="2685685"/>
              <a:ext cx="36000" cy="720000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008147" y="3377689"/>
              <a:ext cx="182880" cy="36000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3" name="Group 22"/>
          <p:cNvGrpSpPr>
            <a:grpSpLocks noChangeAspect="1"/>
          </p:cNvGrpSpPr>
          <p:nvPr/>
        </p:nvGrpSpPr>
        <p:grpSpPr>
          <a:xfrm>
            <a:off x="8265622" y="3414153"/>
            <a:ext cx="2248206" cy="1166047"/>
            <a:chOff x="4658062" y="2646381"/>
            <a:chExt cx="2883050" cy="1495313"/>
          </a:xfrm>
        </p:grpSpPr>
        <p:sp>
          <p:nvSpPr>
            <p:cNvPr id="24" name="Rectangle 23"/>
            <p:cNvSpPr/>
            <p:nvPr/>
          </p:nvSpPr>
          <p:spPr>
            <a:xfrm>
              <a:off x="4658062" y="2721685"/>
              <a:ext cx="2883050" cy="142000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658062" y="2685685"/>
              <a:ext cx="2883050" cy="36000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008147" y="2646381"/>
              <a:ext cx="182880" cy="75303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008147" y="2685685"/>
              <a:ext cx="36000" cy="720000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155027" y="2685685"/>
              <a:ext cx="36000" cy="720000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9" name="Group 28"/>
          <p:cNvGrpSpPr>
            <a:grpSpLocks noChangeAspect="1"/>
          </p:cNvGrpSpPr>
          <p:nvPr/>
        </p:nvGrpSpPr>
        <p:grpSpPr>
          <a:xfrm>
            <a:off x="1724622" y="4859709"/>
            <a:ext cx="2215458" cy="1149062"/>
            <a:chOff x="4658062" y="2646381"/>
            <a:chExt cx="2883050" cy="1495313"/>
          </a:xfrm>
        </p:grpSpPr>
        <p:sp>
          <p:nvSpPr>
            <p:cNvPr id="30" name="Rectangle 29"/>
            <p:cNvSpPr/>
            <p:nvPr/>
          </p:nvSpPr>
          <p:spPr>
            <a:xfrm>
              <a:off x="4658062" y="2721685"/>
              <a:ext cx="2883050" cy="142000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4658062" y="2685685"/>
              <a:ext cx="2883050" cy="36000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008147" y="2646381"/>
              <a:ext cx="182880" cy="75303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Oval 32"/>
            <p:cNvSpPr/>
            <p:nvPr/>
          </p:nvSpPr>
          <p:spPr>
            <a:xfrm>
              <a:off x="5750805" y="3083766"/>
              <a:ext cx="703299" cy="70329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6008147" y="2685685"/>
              <a:ext cx="36000" cy="720000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6155027" y="2685685"/>
              <a:ext cx="36000" cy="720000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4977543" y="4855678"/>
            <a:ext cx="2242115" cy="1162888"/>
            <a:chOff x="4658062" y="2646381"/>
            <a:chExt cx="2883050" cy="1495313"/>
          </a:xfrm>
        </p:grpSpPr>
        <p:sp>
          <p:nvSpPr>
            <p:cNvPr id="37" name="Rectangle 36"/>
            <p:cNvSpPr/>
            <p:nvPr/>
          </p:nvSpPr>
          <p:spPr>
            <a:xfrm>
              <a:off x="4658062" y="2721685"/>
              <a:ext cx="2883050" cy="142000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6008147" y="2646381"/>
              <a:ext cx="182880" cy="75303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Oval 38"/>
            <p:cNvSpPr/>
            <p:nvPr/>
          </p:nvSpPr>
          <p:spPr>
            <a:xfrm>
              <a:off x="5750805" y="3083766"/>
              <a:ext cx="703299" cy="70329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0" name="Group 39"/>
          <p:cNvGrpSpPr>
            <a:grpSpLocks noChangeAspect="1"/>
          </p:cNvGrpSpPr>
          <p:nvPr/>
        </p:nvGrpSpPr>
        <p:grpSpPr>
          <a:xfrm>
            <a:off x="8257121" y="4853022"/>
            <a:ext cx="2244808" cy="1189690"/>
            <a:chOff x="4658062" y="2613752"/>
            <a:chExt cx="2883050" cy="1527942"/>
          </a:xfrm>
        </p:grpSpPr>
        <p:sp>
          <p:nvSpPr>
            <p:cNvPr id="41" name="Rectangle 40"/>
            <p:cNvSpPr/>
            <p:nvPr/>
          </p:nvSpPr>
          <p:spPr>
            <a:xfrm>
              <a:off x="4658062" y="2721685"/>
              <a:ext cx="2883050" cy="142000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6008147" y="2646381"/>
              <a:ext cx="182880" cy="753035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Oval 42"/>
            <p:cNvSpPr/>
            <p:nvPr/>
          </p:nvSpPr>
          <p:spPr>
            <a:xfrm>
              <a:off x="5750805" y="3083766"/>
              <a:ext cx="703299" cy="70329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Oval 43"/>
            <p:cNvSpPr/>
            <p:nvPr/>
          </p:nvSpPr>
          <p:spPr>
            <a:xfrm>
              <a:off x="5750805" y="3083766"/>
              <a:ext cx="703299" cy="703299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Oval 44"/>
            <p:cNvSpPr/>
            <p:nvPr/>
          </p:nvSpPr>
          <p:spPr>
            <a:xfrm>
              <a:off x="5829587" y="3165333"/>
              <a:ext cx="540000" cy="540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4658062" y="2613752"/>
              <a:ext cx="2883050" cy="107933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7" name="Oval 46"/>
          <p:cNvSpPr/>
          <p:nvPr/>
        </p:nvSpPr>
        <p:spPr>
          <a:xfrm>
            <a:off x="858119" y="338700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/>
          <p:cNvSpPr txBox="1"/>
          <p:nvPr/>
        </p:nvSpPr>
        <p:spPr>
          <a:xfrm>
            <a:off x="470460" y="82561"/>
            <a:ext cx="10257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Introduction</a:t>
            </a:r>
            <a:endParaRPr lang="en-GB" sz="1200" dirty="0"/>
          </a:p>
        </p:txBody>
      </p:sp>
      <p:sp>
        <p:nvSpPr>
          <p:cNvPr id="49" name="TextBox 48"/>
          <p:cNvSpPr txBox="1"/>
          <p:nvPr/>
        </p:nvSpPr>
        <p:spPr>
          <a:xfrm>
            <a:off x="3007255" y="82561"/>
            <a:ext cx="1146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Microchannels</a:t>
            </a:r>
            <a:endParaRPr lang="en-GB" sz="12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5385483" y="77656"/>
            <a:ext cx="14108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Intro on connectors</a:t>
            </a:r>
            <a:endParaRPr lang="en-GB" sz="1200" dirty="0"/>
          </a:p>
        </p:txBody>
      </p:sp>
      <p:sp>
        <p:nvSpPr>
          <p:cNvPr id="51" name="TextBox 50"/>
          <p:cNvSpPr txBox="1"/>
          <p:nvPr/>
        </p:nvSpPr>
        <p:spPr>
          <a:xfrm>
            <a:off x="8051919" y="86751"/>
            <a:ext cx="1146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Pressure tests</a:t>
            </a:r>
            <a:endParaRPr lang="en-GB" sz="1200" dirty="0"/>
          </a:p>
        </p:txBody>
      </p:sp>
      <p:sp>
        <p:nvSpPr>
          <p:cNvPr id="52" name="TextBox 51"/>
          <p:cNvSpPr txBox="1"/>
          <p:nvPr/>
        </p:nvSpPr>
        <p:spPr>
          <a:xfrm>
            <a:off x="10571987" y="88654"/>
            <a:ext cx="1146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Conclusion</a:t>
            </a:r>
            <a:endParaRPr lang="en-GB" sz="1200" dirty="0"/>
          </a:p>
        </p:txBody>
      </p:sp>
      <p:sp>
        <p:nvSpPr>
          <p:cNvPr id="53" name="Oval 52"/>
          <p:cNvSpPr/>
          <p:nvPr/>
        </p:nvSpPr>
        <p:spPr>
          <a:xfrm>
            <a:off x="1003146" y="338700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/>
          <p:cNvSpPr/>
          <p:nvPr/>
        </p:nvSpPr>
        <p:spPr>
          <a:xfrm>
            <a:off x="3228822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/>
          <p:cNvSpPr/>
          <p:nvPr/>
        </p:nvSpPr>
        <p:spPr>
          <a:xfrm>
            <a:off x="3373849" y="354655"/>
            <a:ext cx="108284" cy="10828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/>
          <p:cNvSpPr/>
          <p:nvPr/>
        </p:nvSpPr>
        <p:spPr>
          <a:xfrm>
            <a:off x="3524545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/>
          <p:cNvSpPr/>
          <p:nvPr/>
        </p:nvSpPr>
        <p:spPr>
          <a:xfrm>
            <a:off x="3669572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/>
          <p:cNvSpPr/>
          <p:nvPr/>
        </p:nvSpPr>
        <p:spPr>
          <a:xfrm>
            <a:off x="3814599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/>
          <p:cNvSpPr/>
          <p:nvPr/>
        </p:nvSpPr>
        <p:spPr>
          <a:xfrm>
            <a:off x="6045034" y="343982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/>
          <p:cNvSpPr/>
          <p:nvPr/>
        </p:nvSpPr>
        <p:spPr>
          <a:xfrm>
            <a:off x="11089513" y="340279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/>
          <p:cNvSpPr/>
          <p:nvPr/>
        </p:nvSpPr>
        <p:spPr>
          <a:xfrm>
            <a:off x="8273301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/>
          <p:cNvSpPr/>
          <p:nvPr/>
        </p:nvSpPr>
        <p:spPr>
          <a:xfrm>
            <a:off x="8418328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/>
          <p:cNvSpPr/>
          <p:nvPr/>
        </p:nvSpPr>
        <p:spPr>
          <a:xfrm>
            <a:off x="8569024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/>
          <p:cNvSpPr/>
          <p:nvPr/>
        </p:nvSpPr>
        <p:spPr>
          <a:xfrm>
            <a:off x="8714051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/>
          <p:cNvSpPr/>
          <p:nvPr/>
        </p:nvSpPr>
        <p:spPr>
          <a:xfrm>
            <a:off x="8859078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57855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9399" y="6383612"/>
            <a:ext cx="1903453" cy="438844"/>
          </a:xfrm>
          <a:prstGeom prst="rect">
            <a:avLst/>
          </a:prstGeom>
        </p:spPr>
      </p:pic>
      <p:pic>
        <p:nvPicPr>
          <p:cNvPr id="5" name="Picture 4"/>
          <p:cNvPicPr preferRelativeResize="0"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1" b="40580"/>
          <a:stretch/>
        </p:blipFill>
        <p:spPr>
          <a:xfrm>
            <a:off x="342852" y="6312464"/>
            <a:ext cx="11520000" cy="18000"/>
          </a:xfrm>
          <a:prstGeom prst="rect">
            <a:avLst/>
          </a:prstGeom>
        </p:spPr>
      </p:pic>
      <p:pic>
        <p:nvPicPr>
          <p:cNvPr id="9" name="Picture 8"/>
          <p:cNvPicPr preferRelativeResize="0"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1" b="40580"/>
          <a:stretch/>
        </p:blipFill>
        <p:spPr>
          <a:xfrm>
            <a:off x="342852" y="539312"/>
            <a:ext cx="11520000" cy="1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42852" y="539312"/>
            <a:ext cx="115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Buried channels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52" y="6383612"/>
            <a:ext cx="1667607" cy="438844"/>
          </a:xfrm>
          <a:prstGeom prst="rect">
            <a:avLst/>
          </a:prstGeom>
        </p:spPr>
      </p:pic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24/04/2018</a:t>
            </a:r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R. Callegari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A59F7F6-092A-4349-B89D-767A9A4E260E}" type="slidenum">
              <a:rPr lang="en-GB" smtClean="0"/>
              <a:pPr/>
              <a:t>6</a:t>
            </a:fld>
            <a:endParaRPr lang="en-GB" dirty="0"/>
          </a:p>
        </p:txBody>
      </p:sp>
      <p:grpSp>
        <p:nvGrpSpPr>
          <p:cNvPr id="15" name="Groupe 9">
            <a:extLst>
              <a:ext uri="{FF2B5EF4-FFF2-40B4-BE49-F238E27FC236}">
                <a16:creationId xmlns="" xmlns:a16="http://schemas.microsoft.com/office/drawing/2014/main" id="{89EFB554-DAF5-4F43-A3EF-36A67BE168A2}"/>
              </a:ext>
            </a:extLst>
          </p:cNvPr>
          <p:cNvGrpSpPr>
            <a:grpSpLocks noChangeAspect="1"/>
          </p:cNvGrpSpPr>
          <p:nvPr/>
        </p:nvGrpSpPr>
        <p:grpSpPr>
          <a:xfrm>
            <a:off x="4738104" y="911915"/>
            <a:ext cx="7124748" cy="5328502"/>
            <a:chOff x="1416146" y="-821018"/>
            <a:chExt cx="9144000" cy="6842406"/>
          </a:xfrm>
        </p:grpSpPr>
        <p:pic>
          <p:nvPicPr>
            <p:cNvPr id="16" name="Image 8" descr="Une image contenant mur, intérieur, photo&#10;&#10;Description générée avec un niveau de confiance très élevé">
              <a:extLst>
                <a:ext uri="{FF2B5EF4-FFF2-40B4-BE49-F238E27FC236}">
                  <a16:creationId xmlns="" xmlns:a16="http://schemas.microsoft.com/office/drawing/2014/main" id="{B1E730B6-A969-42A9-B357-2C07B5B48F6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92705"/>
            <a:stretch/>
          </p:blipFill>
          <p:spPr>
            <a:xfrm>
              <a:off x="1416146" y="5521124"/>
              <a:ext cx="9144000" cy="500264"/>
            </a:xfrm>
            <a:prstGeom prst="rect">
              <a:avLst/>
            </a:prstGeom>
          </p:spPr>
        </p:pic>
        <p:pic>
          <p:nvPicPr>
            <p:cNvPr id="17" name="Image 17" descr="Une image contenant mur, intérieur, photo&#10;&#10;Description générée avec un niveau de confiance très élevé">
              <a:extLst>
                <a:ext uri="{FF2B5EF4-FFF2-40B4-BE49-F238E27FC236}">
                  <a16:creationId xmlns="" xmlns:a16="http://schemas.microsoft.com/office/drawing/2014/main" id="{3034409D-6EDE-4067-998F-75C57CD07E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b="7522"/>
            <a:stretch/>
          </p:blipFill>
          <p:spPr>
            <a:xfrm rot="10800000">
              <a:off x="1416146" y="-821018"/>
              <a:ext cx="9144000" cy="6342142"/>
            </a:xfrm>
            <a:prstGeom prst="rect">
              <a:avLst/>
            </a:prstGeom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40443"/>
          <a:stretch/>
        </p:blipFill>
        <p:spPr>
          <a:xfrm>
            <a:off x="918782" y="1963756"/>
            <a:ext cx="2999130" cy="123149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0991"/>
          <a:stretch/>
        </p:blipFill>
        <p:spPr>
          <a:xfrm>
            <a:off x="1436140" y="4025853"/>
            <a:ext cx="1964413" cy="12314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64962" y="5187389"/>
            <a:ext cx="13067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Boscardin</a:t>
            </a:r>
            <a:r>
              <a:rPr lang="en-US" sz="1000" dirty="0" smtClean="0"/>
              <a:t> et al., 2013</a:t>
            </a:r>
            <a:endParaRPr lang="en-GB" sz="1000" dirty="0"/>
          </a:p>
        </p:txBody>
      </p:sp>
      <p:sp>
        <p:nvSpPr>
          <p:cNvPr id="18" name="Oval 17"/>
          <p:cNvSpPr/>
          <p:nvPr/>
        </p:nvSpPr>
        <p:spPr>
          <a:xfrm>
            <a:off x="858119" y="338700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470460" y="82561"/>
            <a:ext cx="10257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Introduction</a:t>
            </a:r>
            <a:endParaRPr lang="en-GB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3007255" y="82561"/>
            <a:ext cx="1146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Microchannels</a:t>
            </a:r>
            <a:endParaRPr lang="en-GB" sz="1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385483" y="77656"/>
            <a:ext cx="14108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Intro on connectors</a:t>
            </a:r>
            <a:endParaRPr lang="en-GB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8051919" y="86751"/>
            <a:ext cx="1146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Pressure tests</a:t>
            </a:r>
            <a:endParaRPr lang="en-GB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10571987" y="88654"/>
            <a:ext cx="1146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Conclusion</a:t>
            </a:r>
            <a:endParaRPr lang="en-GB" sz="1200" dirty="0"/>
          </a:p>
        </p:txBody>
      </p:sp>
      <p:sp>
        <p:nvSpPr>
          <p:cNvPr id="24" name="Oval 23"/>
          <p:cNvSpPr/>
          <p:nvPr/>
        </p:nvSpPr>
        <p:spPr>
          <a:xfrm>
            <a:off x="1003146" y="338700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3228822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3373849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3524545" y="354655"/>
            <a:ext cx="108284" cy="10828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3669572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/>
          <p:cNvSpPr/>
          <p:nvPr/>
        </p:nvSpPr>
        <p:spPr>
          <a:xfrm>
            <a:off x="3814599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/>
          <p:cNvSpPr/>
          <p:nvPr/>
        </p:nvSpPr>
        <p:spPr>
          <a:xfrm>
            <a:off x="6045034" y="343982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11089513" y="340279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>
            <a:off x="8273301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8418328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/>
          <p:cNvSpPr/>
          <p:nvPr/>
        </p:nvSpPr>
        <p:spPr>
          <a:xfrm>
            <a:off x="8569024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/>
          <p:cNvSpPr/>
          <p:nvPr/>
        </p:nvSpPr>
        <p:spPr>
          <a:xfrm>
            <a:off x="8714051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/>
          <p:cNvSpPr/>
          <p:nvPr/>
        </p:nvSpPr>
        <p:spPr>
          <a:xfrm>
            <a:off x="8859078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87603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9399" y="6383612"/>
            <a:ext cx="1903453" cy="438844"/>
          </a:xfrm>
          <a:prstGeom prst="rect">
            <a:avLst/>
          </a:prstGeom>
        </p:spPr>
      </p:pic>
      <p:pic>
        <p:nvPicPr>
          <p:cNvPr id="5" name="Picture 4"/>
          <p:cNvPicPr preferRelativeResize="0"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1" b="40580"/>
          <a:stretch/>
        </p:blipFill>
        <p:spPr>
          <a:xfrm>
            <a:off x="342852" y="6312464"/>
            <a:ext cx="11520000" cy="18000"/>
          </a:xfrm>
          <a:prstGeom prst="rect">
            <a:avLst/>
          </a:prstGeom>
        </p:spPr>
      </p:pic>
      <p:pic>
        <p:nvPicPr>
          <p:cNvPr id="9" name="Picture 8"/>
          <p:cNvPicPr preferRelativeResize="0"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1" b="40580"/>
          <a:stretch/>
        </p:blipFill>
        <p:spPr>
          <a:xfrm>
            <a:off x="342852" y="539312"/>
            <a:ext cx="11520000" cy="1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42852" y="539312"/>
            <a:ext cx="115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Buried channels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52" y="6383612"/>
            <a:ext cx="1667607" cy="438844"/>
          </a:xfrm>
          <a:prstGeom prst="rect">
            <a:avLst/>
          </a:prstGeom>
        </p:spPr>
      </p:pic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24/04/2018</a:t>
            </a:r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R. Callegari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A59F7F6-092A-4349-B89D-767A9A4E260E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35" name="Rectangle 34">
            <a:extLst>
              <a:ext uri="{FF2B5EF4-FFF2-40B4-BE49-F238E27FC236}">
                <a16:creationId xmlns="" xmlns:a16="http://schemas.microsoft.com/office/drawing/2014/main" id="{021311CB-9AAC-4317-97FA-D135E34C9C5A}"/>
              </a:ext>
            </a:extLst>
          </p:cNvPr>
          <p:cNvSpPr/>
          <p:nvPr/>
        </p:nvSpPr>
        <p:spPr>
          <a:xfrm>
            <a:off x="7882686" y="3943845"/>
            <a:ext cx="997542" cy="126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6" name="Image 9">
            <a:extLst>
              <a:ext uri="{FF2B5EF4-FFF2-40B4-BE49-F238E27FC236}">
                <a16:creationId xmlns="" xmlns:a16="http://schemas.microsoft.com/office/drawing/2014/main" id="{D03DBDF1-25C6-4051-999D-146880B1828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" b="-3733"/>
          <a:stretch/>
        </p:blipFill>
        <p:spPr>
          <a:xfrm>
            <a:off x="5902792" y="2056261"/>
            <a:ext cx="5209444" cy="4171415"/>
          </a:xfrm>
          <a:prstGeom prst="rect">
            <a:avLst/>
          </a:prstGeom>
        </p:spPr>
      </p:pic>
      <p:sp>
        <p:nvSpPr>
          <p:cNvPr id="37" name="TextBox 12">
            <a:extLst>
              <a:ext uri="{FF2B5EF4-FFF2-40B4-BE49-F238E27FC236}">
                <a16:creationId xmlns="" xmlns:a16="http://schemas.microsoft.com/office/drawing/2014/main" id="{C2663E39-DCB7-4271-AC3B-A62050EBF404}"/>
              </a:ext>
            </a:extLst>
          </p:cNvPr>
          <p:cNvSpPr txBox="1"/>
          <p:nvPr/>
        </p:nvSpPr>
        <p:spPr>
          <a:xfrm>
            <a:off x="342852" y="1034246"/>
            <a:ext cx="51355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CH" sz="1600" dirty="0" err="1"/>
              <a:t>When</a:t>
            </a:r>
            <a:r>
              <a:rPr lang="fr-CH" sz="1600" dirty="0"/>
              <a:t> </a:t>
            </a:r>
            <a:r>
              <a:rPr lang="fr-CH" sz="1600" dirty="0" err="1" smtClean="0"/>
              <a:t>w</a:t>
            </a:r>
            <a:r>
              <a:rPr lang="fr-CH" sz="1600" baseline="-25000" dirty="0" err="1" smtClean="0"/>
              <a:t>c</a:t>
            </a:r>
            <a:r>
              <a:rPr lang="fr-CH" sz="1600" dirty="0" smtClean="0"/>
              <a:t> </a:t>
            </a:r>
            <a:r>
              <a:rPr lang="fr-CH" sz="1600" dirty="0"/>
              <a:t>&lt; </a:t>
            </a:r>
            <a:r>
              <a:rPr lang="fr-CH" sz="1600" dirty="0" smtClean="0"/>
              <a:t>S</a:t>
            </a:r>
            <a:r>
              <a:rPr lang="fr-CH" sz="1600" baseline="-25000" dirty="0" smtClean="0"/>
              <a:t>┴</a:t>
            </a:r>
            <a:r>
              <a:rPr lang="fr-CH" sz="1600" dirty="0" smtClean="0"/>
              <a:t> </a:t>
            </a:r>
            <a:r>
              <a:rPr lang="fr-CH" sz="1600" dirty="0"/>
              <a:t>the channels are </a:t>
            </a:r>
            <a:r>
              <a:rPr lang="fr-CH" sz="1600" dirty="0" err="1"/>
              <a:t>independent</a:t>
            </a:r>
            <a:r>
              <a:rPr lang="fr-CH" sz="1600" dirty="0"/>
              <a:t> and </a:t>
            </a:r>
            <a:r>
              <a:rPr lang="fr-CH" sz="1600" dirty="0" smtClean="0"/>
              <a:t>RAMIFIED.</a:t>
            </a:r>
            <a:endParaRPr lang="fr-CH" sz="1600" dirty="0"/>
          </a:p>
          <a:p>
            <a:pPr algn="just"/>
            <a:r>
              <a:rPr lang="fr-CH" sz="1600" dirty="0" smtClean="0"/>
              <a:t>High pressure </a:t>
            </a:r>
            <a:r>
              <a:rPr lang="fr-CH" sz="1600" dirty="0" err="1" smtClean="0"/>
              <a:t>allowed</a:t>
            </a:r>
            <a:r>
              <a:rPr lang="fr-CH" sz="1600" dirty="0" smtClean="0"/>
              <a:t> but </a:t>
            </a:r>
            <a:r>
              <a:rPr lang="fr-CH" sz="1600" dirty="0" err="1" smtClean="0"/>
              <a:t>also</a:t>
            </a:r>
            <a:r>
              <a:rPr lang="fr-CH" sz="1600" dirty="0" smtClean="0"/>
              <a:t> high </a:t>
            </a:r>
            <a:r>
              <a:rPr lang="fr-CH" sz="1600" dirty="0" err="1" smtClean="0"/>
              <a:t>resitance</a:t>
            </a:r>
            <a:r>
              <a:rPr lang="fr-CH" sz="1600" dirty="0" smtClean="0"/>
              <a:t> to flow</a:t>
            </a:r>
          </a:p>
        </p:txBody>
      </p:sp>
      <p:pic>
        <p:nvPicPr>
          <p:cNvPr id="38" name="Image 11" descr="Une image contenant graphiques vectoriels&#10;&#10;Description générée avec un niveau de confiance élevé">
            <a:extLst>
              <a:ext uri="{FF2B5EF4-FFF2-40B4-BE49-F238E27FC236}">
                <a16:creationId xmlns="" xmlns:a16="http://schemas.microsoft.com/office/drawing/2014/main" id="{ABD0922E-1452-4275-B5F6-C07B0EC3388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4003"/>
          <a:stretch/>
        </p:blipFill>
        <p:spPr>
          <a:xfrm>
            <a:off x="723899" y="2056261"/>
            <a:ext cx="3908001" cy="2350377"/>
          </a:xfrm>
          <a:prstGeom prst="rect">
            <a:avLst/>
          </a:prstGeom>
          <a:ln>
            <a:noFill/>
          </a:ln>
        </p:spPr>
      </p:pic>
      <p:pic>
        <p:nvPicPr>
          <p:cNvPr id="39" name="Image 13">
            <a:extLst>
              <a:ext uri="{FF2B5EF4-FFF2-40B4-BE49-F238E27FC236}">
                <a16:creationId xmlns="" xmlns:a16="http://schemas.microsoft.com/office/drawing/2014/main" id="{B987D56E-AE8B-4866-A398-1634B5E4782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8217"/>
          <a:stretch/>
        </p:blipFill>
        <p:spPr>
          <a:xfrm>
            <a:off x="838198" y="4252111"/>
            <a:ext cx="3868437" cy="2145144"/>
          </a:xfrm>
          <a:prstGeom prst="rect">
            <a:avLst/>
          </a:prstGeom>
          <a:ln>
            <a:noFill/>
          </a:ln>
        </p:spPr>
      </p:pic>
      <p:sp>
        <p:nvSpPr>
          <p:cNvPr id="40" name="TextBox 12">
            <a:extLst>
              <a:ext uri="{FF2B5EF4-FFF2-40B4-BE49-F238E27FC236}">
                <a16:creationId xmlns="" xmlns:a16="http://schemas.microsoft.com/office/drawing/2014/main" id="{3F2D20BF-8C26-46D3-B3B7-5717AD48FA89}"/>
              </a:ext>
            </a:extLst>
          </p:cNvPr>
          <p:cNvSpPr txBox="1"/>
          <p:nvPr/>
        </p:nvSpPr>
        <p:spPr>
          <a:xfrm>
            <a:off x="5902792" y="1034246"/>
            <a:ext cx="59600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CH" sz="1600" dirty="0" err="1"/>
              <a:t>When</a:t>
            </a:r>
            <a:r>
              <a:rPr lang="fr-CH" sz="1600" dirty="0"/>
              <a:t> </a:t>
            </a:r>
            <a:r>
              <a:rPr lang="fr-CH" sz="1600" dirty="0" err="1"/>
              <a:t>w</a:t>
            </a:r>
            <a:r>
              <a:rPr lang="fr-CH" sz="1600" baseline="-25000" dirty="0" err="1"/>
              <a:t>c</a:t>
            </a:r>
            <a:r>
              <a:rPr lang="fr-CH" sz="1600" baseline="-25000" dirty="0"/>
              <a:t> </a:t>
            </a:r>
            <a:r>
              <a:rPr lang="fr-CH" sz="1600" dirty="0"/>
              <a:t>≥ S</a:t>
            </a:r>
            <a:r>
              <a:rPr lang="fr-CH" sz="1600" baseline="-25000" dirty="0"/>
              <a:t> ┴</a:t>
            </a:r>
            <a:r>
              <a:rPr lang="fr-CH" sz="1600" dirty="0"/>
              <a:t> the channels coalesce </a:t>
            </a:r>
            <a:r>
              <a:rPr lang="fr-CH" sz="1600" dirty="0" smtClean="0"/>
              <a:t>in a SINGLE </a:t>
            </a:r>
            <a:r>
              <a:rPr lang="fr-CH" sz="1600" dirty="0" err="1"/>
              <a:t>channel</a:t>
            </a:r>
            <a:r>
              <a:rPr lang="fr-CH" sz="1600" dirty="0"/>
              <a:t> </a:t>
            </a:r>
            <a:r>
              <a:rPr lang="fr-CH" sz="1600" dirty="0" smtClean="0"/>
              <a:t>of </a:t>
            </a:r>
            <a:r>
              <a:rPr lang="fr-CH" sz="1600" dirty="0" err="1"/>
              <a:t>width</a:t>
            </a:r>
            <a:r>
              <a:rPr lang="fr-CH" sz="1600" dirty="0"/>
              <a:t> </a:t>
            </a:r>
            <a:r>
              <a:rPr lang="fr-CH" sz="1600" dirty="0" smtClean="0"/>
              <a:t>W.</a:t>
            </a:r>
            <a:endParaRPr lang="fr-CH" sz="1600" dirty="0"/>
          </a:p>
          <a:p>
            <a:pPr algn="just"/>
            <a:r>
              <a:rPr lang="fr-CH" sz="1600" dirty="0" smtClean="0"/>
              <a:t>Limited </a:t>
            </a:r>
            <a:r>
              <a:rPr lang="fr-CH" sz="1600" dirty="0" err="1" smtClean="0"/>
              <a:t>mechanical</a:t>
            </a:r>
            <a:r>
              <a:rPr lang="fr-CH" sz="1600" dirty="0" smtClean="0"/>
              <a:t> </a:t>
            </a:r>
            <a:r>
              <a:rPr lang="fr-CH" sz="1600" dirty="0" err="1" smtClean="0"/>
              <a:t>resistance</a:t>
            </a:r>
            <a:r>
              <a:rPr lang="fr-CH" sz="1600" dirty="0" smtClean="0"/>
              <a:t> but </a:t>
            </a:r>
            <a:r>
              <a:rPr lang="fr-CH" sz="1600" dirty="0" err="1" smtClean="0"/>
              <a:t>low</a:t>
            </a:r>
            <a:r>
              <a:rPr lang="fr-CH" sz="1600" dirty="0" smtClean="0"/>
              <a:t> </a:t>
            </a:r>
            <a:r>
              <a:rPr lang="fr-CH" sz="1600" dirty="0" err="1" smtClean="0"/>
              <a:t>resistance</a:t>
            </a:r>
            <a:r>
              <a:rPr lang="fr-CH" sz="1600" dirty="0" smtClean="0"/>
              <a:t> to flow</a:t>
            </a:r>
            <a:endParaRPr lang="fr-CH" sz="1600" dirty="0"/>
          </a:p>
        </p:txBody>
      </p:sp>
      <p:sp>
        <p:nvSpPr>
          <p:cNvPr id="41" name="ZoneTexte 1">
            <a:extLst>
              <a:ext uri="{FF2B5EF4-FFF2-40B4-BE49-F238E27FC236}">
                <a16:creationId xmlns="" xmlns:a16="http://schemas.microsoft.com/office/drawing/2014/main" id="{87E76EC5-B16D-4B51-959D-01CAB56F0DD3}"/>
              </a:ext>
            </a:extLst>
          </p:cNvPr>
          <p:cNvSpPr txBox="1"/>
          <p:nvPr/>
        </p:nvSpPr>
        <p:spPr>
          <a:xfrm rot="19249721">
            <a:off x="1709225" y="3874813"/>
            <a:ext cx="2203733" cy="553998"/>
          </a:xfrm>
          <a:prstGeom prst="rect">
            <a:avLst/>
          </a:prstGeom>
          <a:solidFill>
            <a:schemeClr val="bg1"/>
          </a:solidFill>
          <a:ln w="508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CH" sz="3000" b="1" dirty="0" err="1">
                <a:solidFill>
                  <a:srgbClr val="FF0000"/>
                </a:solidFill>
              </a:rPr>
              <a:t>P</a:t>
            </a:r>
            <a:r>
              <a:rPr lang="fr-CH" sz="3000" b="1" baseline="-25000" dirty="0" err="1">
                <a:solidFill>
                  <a:srgbClr val="FF0000"/>
                </a:solidFill>
              </a:rPr>
              <a:t>fail</a:t>
            </a:r>
            <a:r>
              <a:rPr lang="fr-CH" sz="3000" b="1" dirty="0">
                <a:solidFill>
                  <a:srgbClr val="FF0000"/>
                </a:solidFill>
              </a:rPr>
              <a:t>&gt;250 bar</a:t>
            </a:r>
          </a:p>
        </p:txBody>
      </p:sp>
      <p:sp>
        <p:nvSpPr>
          <p:cNvPr id="17" name="Oval 16"/>
          <p:cNvSpPr/>
          <p:nvPr/>
        </p:nvSpPr>
        <p:spPr>
          <a:xfrm>
            <a:off x="858119" y="338700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470460" y="82561"/>
            <a:ext cx="10257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Introduction</a:t>
            </a:r>
            <a:endParaRPr lang="en-GB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3007255" y="82561"/>
            <a:ext cx="1146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Microchannels</a:t>
            </a:r>
            <a:endParaRPr lang="en-GB" sz="1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385483" y="77656"/>
            <a:ext cx="14108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Intro on connectors</a:t>
            </a:r>
            <a:endParaRPr lang="en-GB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8051919" y="86751"/>
            <a:ext cx="1146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Pressure tests</a:t>
            </a:r>
            <a:endParaRPr lang="en-GB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10571987" y="88654"/>
            <a:ext cx="1146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Conclusion</a:t>
            </a:r>
            <a:endParaRPr lang="en-GB" sz="1200" dirty="0"/>
          </a:p>
        </p:txBody>
      </p:sp>
      <p:sp>
        <p:nvSpPr>
          <p:cNvPr id="23" name="Oval 22"/>
          <p:cNvSpPr/>
          <p:nvPr/>
        </p:nvSpPr>
        <p:spPr>
          <a:xfrm>
            <a:off x="1003146" y="338700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3228822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3373849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3524545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3669572" y="354655"/>
            <a:ext cx="108284" cy="10828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3814599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/>
          <p:cNvSpPr/>
          <p:nvPr/>
        </p:nvSpPr>
        <p:spPr>
          <a:xfrm>
            <a:off x="6045034" y="343982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/>
          <p:cNvSpPr/>
          <p:nvPr/>
        </p:nvSpPr>
        <p:spPr>
          <a:xfrm>
            <a:off x="11089513" y="340279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8273301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>
            <a:off x="8418328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8569024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/>
          <p:cNvSpPr/>
          <p:nvPr/>
        </p:nvSpPr>
        <p:spPr>
          <a:xfrm>
            <a:off x="8714051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/>
          <p:cNvSpPr/>
          <p:nvPr/>
        </p:nvSpPr>
        <p:spPr>
          <a:xfrm>
            <a:off x="8859078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41400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9399" y="6383612"/>
            <a:ext cx="1903453" cy="438844"/>
          </a:xfrm>
          <a:prstGeom prst="rect">
            <a:avLst/>
          </a:prstGeom>
        </p:spPr>
      </p:pic>
      <p:pic>
        <p:nvPicPr>
          <p:cNvPr id="5" name="Picture 4"/>
          <p:cNvPicPr preferRelativeResize="0"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1" b="40580"/>
          <a:stretch/>
        </p:blipFill>
        <p:spPr>
          <a:xfrm>
            <a:off x="342852" y="6312464"/>
            <a:ext cx="11520000" cy="18000"/>
          </a:xfrm>
          <a:prstGeom prst="rect">
            <a:avLst/>
          </a:prstGeom>
        </p:spPr>
      </p:pic>
      <p:pic>
        <p:nvPicPr>
          <p:cNvPr id="9" name="Picture 8"/>
          <p:cNvPicPr preferRelativeResize="0"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1" b="40580"/>
          <a:stretch/>
        </p:blipFill>
        <p:spPr>
          <a:xfrm>
            <a:off x="342852" y="539312"/>
            <a:ext cx="11520000" cy="1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42852" y="539312"/>
            <a:ext cx="115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Microchannels can be also produced:</a:t>
            </a:r>
            <a:endParaRPr lang="en-US" sz="16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52" y="6383612"/>
            <a:ext cx="1667607" cy="438844"/>
          </a:xfrm>
          <a:prstGeom prst="rect">
            <a:avLst/>
          </a:prstGeom>
        </p:spPr>
      </p:pic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24/04/2018</a:t>
            </a:r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R. Callegari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A59F7F6-092A-4349-B89D-767A9A4E260E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930476" y="3924067"/>
            <a:ext cx="2996441" cy="2333576"/>
          </a:xfrm>
          <a:prstGeom prst="rect">
            <a:avLst/>
          </a:prstGeom>
          <a:noFill/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9719" y="2860552"/>
            <a:ext cx="4092043" cy="102881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09" y="1692362"/>
            <a:ext cx="4092043" cy="1055317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7759719" y="3906169"/>
            <a:ext cx="40853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Images courtesy of A. </a:t>
            </a:r>
            <a:r>
              <a:rPr lang="en-GB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Messineo</a:t>
            </a:r>
            <a:r>
              <a:rPr lang="en-GB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and F. </a:t>
            </a:r>
            <a:r>
              <a:rPr lang="en-GB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Bosi</a:t>
            </a:r>
            <a:r>
              <a:rPr lang="en-GB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711686" y="1000858"/>
            <a:ext cx="4069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53A1"/>
                </a:solidFill>
              </a:rPr>
              <a:t>PEEK+CFRP pultruded pipes array</a:t>
            </a:r>
          </a:p>
          <a:p>
            <a:r>
              <a:rPr lang="en-GB" dirty="0" smtClean="0">
                <a:solidFill>
                  <a:srgbClr val="0053A1"/>
                </a:solidFill>
              </a:rPr>
              <a:t>Pisa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42852" y="938102"/>
            <a:ext cx="4752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53A1"/>
                </a:solidFill>
              </a:rPr>
              <a:t>SOI substrate with embedded DRIE channels</a:t>
            </a:r>
          </a:p>
          <a:p>
            <a:r>
              <a:rPr lang="en-US" dirty="0" smtClean="0">
                <a:solidFill>
                  <a:srgbClr val="0053A1"/>
                </a:solidFill>
              </a:rPr>
              <a:t>Valencia-Bonn-Munich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t="17016"/>
          <a:stretch/>
        </p:blipFill>
        <p:spPr>
          <a:xfrm>
            <a:off x="7759719" y="5103008"/>
            <a:ext cx="1694337" cy="1117242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342852" y="1451850"/>
            <a:ext cx="24254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 smtClean="0">
                <a:solidFill>
                  <a:srgbClr val="0053A1"/>
                </a:solidFill>
              </a:rPr>
              <a:t>see also: 2016 </a:t>
            </a:r>
            <a:r>
              <a:rPr lang="en-GB" sz="1200" i="1" dirty="0">
                <a:solidFill>
                  <a:srgbClr val="0053A1"/>
                </a:solidFill>
              </a:rPr>
              <a:t>JINST 11 P06018</a:t>
            </a:r>
            <a:endParaRPr lang="en-GB" sz="1200" dirty="0">
              <a:solidFill>
                <a:srgbClr val="0053A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711686" y="4497750"/>
            <a:ext cx="442798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rgbClr val="0053A1"/>
                </a:solidFill>
              </a:rPr>
              <a:t>3D printed ceramic channels demonstrators</a:t>
            </a:r>
          </a:p>
          <a:p>
            <a:r>
              <a:rPr lang="en-GB" sz="1600" dirty="0">
                <a:solidFill>
                  <a:srgbClr val="0053A1"/>
                </a:solidFill>
              </a:rPr>
              <a:t>CERN + Manchester (+ industry):</a:t>
            </a:r>
          </a:p>
          <a:p>
            <a:endParaRPr lang="en-GB" sz="1600" dirty="0" smtClean="0">
              <a:solidFill>
                <a:srgbClr val="0053A1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24665" y="1857499"/>
            <a:ext cx="3224383" cy="55583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883927" y="2549007"/>
            <a:ext cx="3004618" cy="1163078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9602531" y="5118099"/>
            <a:ext cx="2242500" cy="1066487"/>
          </a:xfrm>
          <a:prstGeom prst="rect">
            <a:avLst/>
          </a:prstGeom>
        </p:spPr>
      </p:pic>
      <p:sp>
        <p:nvSpPr>
          <p:cNvPr id="26" name="Oval 25"/>
          <p:cNvSpPr/>
          <p:nvPr/>
        </p:nvSpPr>
        <p:spPr>
          <a:xfrm>
            <a:off x="858119" y="338700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470460" y="82561"/>
            <a:ext cx="10257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Introduction</a:t>
            </a:r>
            <a:endParaRPr lang="en-GB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3007255" y="82561"/>
            <a:ext cx="1146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Microchannels</a:t>
            </a:r>
            <a:endParaRPr lang="en-GB" sz="1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5385483" y="77656"/>
            <a:ext cx="14108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Intro on connectors</a:t>
            </a:r>
            <a:endParaRPr lang="en-GB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8051919" y="86751"/>
            <a:ext cx="1146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Pressure tests</a:t>
            </a:r>
            <a:endParaRPr lang="en-GB" sz="1200" dirty="0"/>
          </a:p>
        </p:txBody>
      </p:sp>
      <p:sp>
        <p:nvSpPr>
          <p:cNvPr id="31" name="TextBox 30"/>
          <p:cNvSpPr txBox="1"/>
          <p:nvPr/>
        </p:nvSpPr>
        <p:spPr>
          <a:xfrm>
            <a:off x="10571987" y="88654"/>
            <a:ext cx="1146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Conclusion</a:t>
            </a:r>
            <a:endParaRPr lang="en-GB" sz="1200" dirty="0"/>
          </a:p>
        </p:txBody>
      </p:sp>
      <p:sp>
        <p:nvSpPr>
          <p:cNvPr id="32" name="Oval 31"/>
          <p:cNvSpPr/>
          <p:nvPr/>
        </p:nvSpPr>
        <p:spPr>
          <a:xfrm>
            <a:off x="1003146" y="338700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3228822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/>
          <p:cNvSpPr/>
          <p:nvPr/>
        </p:nvSpPr>
        <p:spPr>
          <a:xfrm>
            <a:off x="3373849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/>
          <p:cNvSpPr/>
          <p:nvPr/>
        </p:nvSpPr>
        <p:spPr>
          <a:xfrm>
            <a:off x="3524545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/>
          <p:cNvSpPr/>
          <p:nvPr/>
        </p:nvSpPr>
        <p:spPr>
          <a:xfrm>
            <a:off x="3669572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/>
          <p:cNvSpPr/>
          <p:nvPr/>
        </p:nvSpPr>
        <p:spPr>
          <a:xfrm>
            <a:off x="3814599" y="354655"/>
            <a:ext cx="108284" cy="10828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/>
          <p:cNvSpPr/>
          <p:nvPr/>
        </p:nvSpPr>
        <p:spPr>
          <a:xfrm>
            <a:off x="6045034" y="343982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/>
          <p:cNvSpPr/>
          <p:nvPr/>
        </p:nvSpPr>
        <p:spPr>
          <a:xfrm>
            <a:off x="11089513" y="340279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/>
          <p:cNvSpPr/>
          <p:nvPr/>
        </p:nvSpPr>
        <p:spPr>
          <a:xfrm>
            <a:off x="8273301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/>
          <p:cNvSpPr/>
          <p:nvPr/>
        </p:nvSpPr>
        <p:spPr>
          <a:xfrm>
            <a:off x="8418328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/>
          <p:cNvSpPr/>
          <p:nvPr/>
        </p:nvSpPr>
        <p:spPr>
          <a:xfrm>
            <a:off x="8569024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/>
          <p:cNvSpPr/>
          <p:nvPr/>
        </p:nvSpPr>
        <p:spPr>
          <a:xfrm>
            <a:off x="8714051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/>
          <p:cNvSpPr/>
          <p:nvPr/>
        </p:nvSpPr>
        <p:spPr>
          <a:xfrm>
            <a:off x="8859078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29308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9399" y="6383612"/>
            <a:ext cx="1903453" cy="438844"/>
          </a:xfrm>
          <a:prstGeom prst="rect">
            <a:avLst/>
          </a:prstGeom>
        </p:spPr>
      </p:pic>
      <p:pic>
        <p:nvPicPr>
          <p:cNvPr id="5" name="Picture 4"/>
          <p:cNvPicPr preferRelativeResize="0"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1" b="40580"/>
          <a:stretch/>
        </p:blipFill>
        <p:spPr>
          <a:xfrm>
            <a:off x="342852" y="6312464"/>
            <a:ext cx="11520000" cy="18000"/>
          </a:xfrm>
          <a:prstGeom prst="rect">
            <a:avLst/>
          </a:prstGeom>
        </p:spPr>
      </p:pic>
      <p:pic>
        <p:nvPicPr>
          <p:cNvPr id="9" name="Picture 8"/>
          <p:cNvPicPr preferRelativeResize="0"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1" b="40580"/>
          <a:stretch/>
        </p:blipFill>
        <p:spPr>
          <a:xfrm>
            <a:off x="342852" y="539312"/>
            <a:ext cx="11520000" cy="1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42852" y="539312"/>
            <a:ext cx="11520000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How to interface the microchannels to the cooling plant?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Commercial (ex. </a:t>
            </a:r>
            <a:r>
              <a:rPr lang="en-US" dirty="0" err="1" smtClean="0"/>
              <a:t>NanoPortTM</a:t>
            </a:r>
            <a:r>
              <a:rPr lang="en-US" dirty="0" smtClean="0"/>
              <a:t>): used in preliminary tests on the cooling plates for </a:t>
            </a:r>
            <a:r>
              <a:rPr lang="en-US" smtClean="0"/>
              <a:t>NA62 experiments;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Soldered: used nowadays on the cooling plates for NA62 and </a:t>
            </a:r>
            <a:r>
              <a:rPr lang="en-US" smtClean="0"/>
              <a:t>LHCb experiments;</a:t>
            </a:r>
          </a:p>
          <a:p>
            <a:pPr marL="285750" indent="-285750"/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3d </a:t>
            </a:r>
            <a:r>
              <a:rPr lang="en-US" smtClean="0"/>
              <a:t>printed: tailored design for specific application.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sz="1600" smtClean="0"/>
              <a:t>See </a:t>
            </a:r>
            <a:r>
              <a:rPr lang="en-US" sz="1600" dirty="0" smtClean="0"/>
              <a:t>the dedicated presentation about microfluidic connectors.</a:t>
            </a:r>
          </a:p>
          <a:p>
            <a:r>
              <a:rPr lang="en-US" sz="1600" dirty="0" smtClean="0"/>
              <a:t>Milestone 77: Report on “standard connector for micro-channels</a:t>
            </a:r>
            <a:r>
              <a:rPr lang="en-US" sz="1600" dirty="0"/>
              <a:t>” available: http://cds.cern.ch/record/2314041</a:t>
            </a:r>
            <a:endParaRPr lang="en-US" sz="16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52" y="6383612"/>
            <a:ext cx="1667607" cy="438844"/>
          </a:xfrm>
          <a:prstGeom prst="rect">
            <a:avLst/>
          </a:prstGeom>
        </p:spPr>
      </p:pic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24/04/2018</a:t>
            </a:r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R. Callegari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A59F7F6-092A-4349-B89D-767A9A4E260E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97" t="885" r="534" b="1229"/>
          <a:stretch/>
        </p:blipFill>
        <p:spPr>
          <a:xfrm>
            <a:off x="3593933" y="2865475"/>
            <a:ext cx="3938537" cy="2480336"/>
          </a:xfrm>
          <a:prstGeom prst="rect">
            <a:avLst/>
          </a:prstGeom>
        </p:spPr>
      </p:pic>
      <p:pic>
        <p:nvPicPr>
          <p:cNvPr id="31" name="Image 26" descr="Nouvelle image.png"/>
          <p:cNvPicPr>
            <a:picLocks noChangeAspect="1"/>
          </p:cNvPicPr>
          <p:nvPr/>
        </p:nvPicPr>
        <p:blipFill rotWithShape="1">
          <a:blip r:embed="rId7" cstate="print"/>
          <a:srcRect t="15333" b="6726"/>
          <a:stretch/>
        </p:blipFill>
        <p:spPr>
          <a:xfrm>
            <a:off x="371295" y="2678802"/>
            <a:ext cx="2750849" cy="2928646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>
            <a:off x="858119" y="338700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470460" y="82561"/>
            <a:ext cx="10257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Introduction</a:t>
            </a:r>
            <a:endParaRPr lang="en-GB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3007255" y="82561"/>
            <a:ext cx="1146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Microchannels</a:t>
            </a:r>
            <a:endParaRPr lang="en-GB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5388685" y="77656"/>
            <a:ext cx="14329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Intro on connectors</a:t>
            </a:r>
            <a:endParaRPr lang="en-GB" sz="1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8051919" y="86751"/>
            <a:ext cx="1146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Pressure tests</a:t>
            </a:r>
            <a:endParaRPr lang="en-GB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10571987" y="88654"/>
            <a:ext cx="1146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Conclusion</a:t>
            </a:r>
            <a:endParaRPr lang="en-GB" sz="1200" dirty="0"/>
          </a:p>
        </p:txBody>
      </p:sp>
      <p:sp>
        <p:nvSpPr>
          <p:cNvPr id="20" name="Oval 19"/>
          <p:cNvSpPr/>
          <p:nvPr/>
        </p:nvSpPr>
        <p:spPr>
          <a:xfrm>
            <a:off x="1003146" y="338700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3228822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3373849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3524545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3669572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3814599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6045034" y="343982"/>
            <a:ext cx="108284" cy="10828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11089513" y="340279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8273301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/>
          <p:cNvSpPr/>
          <p:nvPr/>
        </p:nvSpPr>
        <p:spPr>
          <a:xfrm>
            <a:off x="8418328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/>
          <p:cNvSpPr/>
          <p:nvPr/>
        </p:nvSpPr>
        <p:spPr>
          <a:xfrm>
            <a:off x="8569024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>
            <a:off x="8714051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8859078" y="354655"/>
            <a:ext cx="108284" cy="1082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4" name="Image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77201" y="2580134"/>
            <a:ext cx="3763175" cy="3057749"/>
          </a:xfrm>
          <a:prstGeom prst="rect">
            <a:avLst/>
          </a:prstGeom>
        </p:spPr>
      </p:pic>
      <p:sp>
        <p:nvSpPr>
          <p:cNvPr id="35" name="CasellaDiTesto 34"/>
          <p:cNvSpPr txBox="1"/>
          <p:nvPr/>
        </p:nvSpPr>
        <p:spPr>
          <a:xfrm>
            <a:off x="10418619" y="5167746"/>
            <a:ext cx="1419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mtClean="0">
                <a:solidFill>
                  <a:schemeClr val="bg1"/>
                </a:solidFill>
              </a:rPr>
              <a:t>IFIC, Valencia</a:t>
            </a:r>
            <a:endParaRPr lang="it-IT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791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1" id="{5E573459-BC40-4E7E-A0AC-A04CD497EF5E}" vid="{C0D64A4B-C4EA-4D30-B851-931B9F401D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AIDA 2020</Template>
  <TotalTime>1410</TotalTime>
  <Words>923</Words>
  <Application>Microsoft Office PowerPoint</Application>
  <PresentationFormat>Personalizzato</PresentationFormat>
  <Paragraphs>268</Paragraphs>
  <Slides>16</Slides>
  <Notes>16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16</vt:i4>
      </vt:variant>
    </vt:vector>
  </HeadingPairs>
  <TitlesOfParts>
    <vt:vector size="17" baseType="lpstr">
      <vt:lpstr>Office Theme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Riccardo Callegari</dc:creator>
  <cp:lastModifiedBy>Riccardo Callegari</cp:lastModifiedBy>
  <cp:revision>143</cp:revision>
  <dcterms:created xsi:type="dcterms:W3CDTF">2018-04-12T12:17:30Z</dcterms:created>
  <dcterms:modified xsi:type="dcterms:W3CDTF">2018-04-24T10:05:38Z</dcterms:modified>
</cp:coreProperties>
</file>