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63" r:id="rId2"/>
    <p:sldId id="265" r:id="rId3"/>
    <p:sldId id="259" r:id="rId4"/>
    <p:sldId id="260" r:id="rId5"/>
    <p:sldId id="266" r:id="rId6"/>
    <p:sldId id="269" r:id="rId7"/>
    <p:sldId id="267" r:id="rId8"/>
    <p:sldId id="270" r:id="rId9"/>
    <p:sldId id="274" r:id="rId10"/>
    <p:sldId id="268" r:id="rId11"/>
    <p:sldId id="273" r:id="rId12"/>
    <p:sldId id="271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3" r:id="rId21"/>
    <p:sldId id="282" r:id="rId22"/>
    <p:sldId id="272" r:id="rId23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CC00"/>
    <a:srgbClr val="FF0000"/>
    <a:srgbClr val="B2B2B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98" autoAdjust="0"/>
    <p:restoredTop sz="94790" autoAdjust="0"/>
  </p:normalViewPr>
  <p:slideViewPr>
    <p:cSldViewPr>
      <p:cViewPr>
        <p:scale>
          <a:sx n="100" d="100"/>
          <a:sy n="100" d="100"/>
        </p:scale>
        <p:origin x="-162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fld id="{4B477193-F84B-4223-A294-5598CDF6AAA3}" type="datetimeFigureOut">
              <a:rPr lang="pt-PT"/>
              <a:pPr>
                <a:defRPr/>
              </a:pPr>
              <a:t>25-04-2018</a:t>
            </a:fld>
            <a:endParaRPr lang="pt-PT"/>
          </a:p>
        </p:txBody>
      </p:sp>
      <p:sp>
        <p:nvSpPr>
          <p:cNvPr id="14340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noProof="0" smtClean="0"/>
              <a:t>Clique para editar os estilos de texto do modelo global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fld id="{F3FE94C3-2BA7-4718-8B50-923519F51D8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pt-P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pt-P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 do título do Modelo Global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 do subtítulo do modelo global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92E21-C02B-4213-AC49-F48FB74A3064}" type="datetimeFigureOut">
              <a:rPr lang="en-US"/>
              <a:pPr>
                <a:defRPr/>
              </a:pPr>
              <a:t>4/25/2018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55104-46C3-4FE2-A485-BAE959C85E1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 do título do Modelo Global</a:t>
            </a:r>
            <a:endParaRPr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56B61-D669-42D4-917F-0344D5435C74}" type="datetimeFigureOut">
              <a:rPr lang="en-US"/>
              <a:pPr>
                <a:defRPr/>
              </a:pPr>
              <a:t>4/25/2018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E45AE-84C4-4DB1-9CDC-8DE8467A74A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 do título do Modelo Global</a:t>
            </a:r>
            <a:endParaRPr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44BAC-BD02-4D53-8005-D0E800B35C05}" type="datetimeFigureOut">
              <a:rPr lang="en-US"/>
              <a:pPr>
                <a:defRPr/>
              </a:pPr>
              <a:t>4/25/2018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1CBC0-5BFF-4884-9A9C-D7835A12151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0" y="381000"/>
            <a:ext cx="9144000" cy="5745163"/>
          </a:xfrm>
        </p:spPr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3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985FF-D887-4C70-BB7F-3B5F0D11535A}" type="datetimeFigureOut">
              <a:rPr lang="en-US"/>
              <a:pPr>
                <a:defRPr/>
              </a:pPr>
              <a:t>4/25/2018</a:t>
            </a:fld>
            <a:endParaRPr lang="en-US"/>
          </a:p>
        </p:txBody>
      </p:sp>
      <p:sp>
        <p:nvSpPr>
          <p:cNvPr id="4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CA8D8-D9FF-4D87-93F3-6D8F6AFC040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 do título do Modelo Global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7E2BF-D616-4F72-B73D-12EEE16EB7F8}" type="datetimeFigureOut">
              <a:rPr lang="en-US"/>
              <a:pPr>
                <a:defRPr/>
              </a:pPr>
              <a:t>4/25/2018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DC527-80CB-4E55-BD95-5AAA35A534E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 do título do Modelo Global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 de texto do modelo global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39185-0BAD-437A-851B-19F9DF79327B}" type="datetimeFigureOut">
              <a:rPr lang="en-US"/>
              <a:pPr>
                <a:defRPr/>
              </a:pPr>
              <a:t>4/25/2018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DB8F9-417C-4FF1-8191-FE44B03A295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 do título do Modelo Global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5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7E825-7CEB-4CFA-ACA4-0A9446D5770D}" type="datetimeFigureOut">
              <a:rPr lang="en-US"/>
              <a:pPr>
                <a:defRPr/>
              </a:pPr>
              <a:t>4/25/2018</a:t>
            </a:fld>
            <a:endParaRPr lang="en-US"/>
          </a:p>
        </p:txBody>
      </p:sp>
      <p:sp>
        <p:nvSpPr>
          <p:cNvPr id="6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3282C-58A4-481F-9BE5-D15BB3B8510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 do título do Modelo Global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 de texto do modelo global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 de texto do modelo global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7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2B7B9-71D3-47A9-99F3-11E7A415827A}" type="datetimeFigureOut">
              <a:rPr lang="en-US"/>
              <a:pPr>
                <a:defRPr/>
              </a:pPr>
              <a:t>4/25/2018</a:t>
            </a:fld>
            <a:endParaRPr lang="en-US"/>
          </a:p>
        </p:txBody>
      </p:sp>
      <p:sp>
        <p:nvSpPr>
          <p:cNvPr id="8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2EFA3-6667-445B-ADEE-70A9A1B7AC3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 do título do Modelo Global</a:t>
            </a:r>
            <a:endParaRPr lang="en-US"/>
          </a:p>
        </p:txBody>
      </p:sp>
      <p:sp>
        <p:nvSpPr>
          <p:cNvPr id="3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BEC7E-1E15-4DDE-AD77-B1256CA4457B}" type="datetimeFigureOut">
              <a:rPr lang="en-US"/>
              <a:pPr>
                <a:defRPr/>
              </a:pPr>
              <a:t>4/25/2018</a:t>
            </a:fld>
            <a:endParaRPr lang="en-US"/>
          </a:p>
        </p:txBody>
      </p:sp>
      <p:sp>
        <p:nvSpPr>
          <p:cNvPr id="4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F6D68-A7E7-44AE-84B6-0E99150E1AB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1378E-21A5-4BD2-9A3A-BEC1CE55F44F}" type="datetimeFigureOut">
              <a:rPr lang="en-US"/>
              <a:pPr>
                <a:defRPr/>
              </a:pPr>
              <a:t>4/25/2018</a:t>
            </a:fld>
            <a:endParaRPr lang="en-US"/>
          </a:p>
        </p:txBody>
      </p:sp>
      <p:sp>
        <p:nvSpPr>
          <p:cNvPr id="3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27EDA-D0A1-454B-B8DC-0498CA004BA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 do título do Modelo Global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 de texto do modelo global</a:t>
            </a:r>
          </a:p>
        </p:txBody>
      </p:sp>
      <p:sp>
        <p:nvSpPr>
          <p:cNvPr id="5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E0BAF-282A-43FC-A2E0-5FC4337A22EA}" type="datetimeFigureOut">
              <a:rPr lang="en-US"/>
              <a:pPr>
                <a:defRPr/>
              </a:pPr>
              <a:t>4/25/2018</a:t>
            </a:fld>
            <a:endParaRPr lang="en-US"/>
          </a:p>
        </p:txBody>
      </p:sp>
      <p:sp>
        <p:nvSpPr>
          <p:cNvPr id="6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E25B4-0DB6-4F83-9D94-1F821059906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 do título do Modelo Global</a:t>
            </a:r>
            <a:endParaRPr lang="en-US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 de texto do modelo global</a:t>
            </a:r>
          </a:p>
        </p:txBody>
      </p:sp>
      <p:sp>
        <p:nvSpPr>
          <p:cNvPr id="5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ED6CE-3FE7-4DCD-B3DE-F748E05B0F7F}" type="datetimeFigureOut">
              <a:rPr lang="en-US"/>
              <a:pPr>
                <a:defRPr/>
              </a:pPr>
              <a:t>4/25/2018</a:t>
            </a:fld>
            <a:endParaRPr lang="en-US"/>
          </a:p>
        </p:txBody>
      </p:sp>
      <p:sp>
        <p:nvSpPr>
          <p:cNvPr id="6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54CBE-235D-432F-A1B4-0420873EE85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Marcador de Posição do Título 1"/>
          <p:cNvSpPr>
            <a:spLocks noGrp="1"/>
          </p:cNvSpPr>
          <p:nvPr>
            <p:ph type="title"/>
          </p:nvPr>
        </p:nvSpPr>
        <p:spPr bwMode="auto">
          <a:xfrm>
            <a:off x="0" y="381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 para editar o estilo do título do Modelo Global</a:t>
            </a:r>
          </a:p>
        </p:txBody>
      </p:sp>
      <p:sp>
        <p:nvSpPr>
          <p:cNvPr id="1027" name="Marcador de Posição do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smtClean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EDB70DA-0744-466C-BCFA-E313B4C1F293}" type="datetimeFigureOut">
              <a:rPr lang="en-US"/>
              <a:pPr>
                <a:defRPr/>
              </a:pPr>
              <a:t>4/25/2018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D41B5131-8C51-4554-A49B-B8C5612BA48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pic>
        <p:nvPicPr>
          <p:cNvPr id="1031" name="Picture 7" descr="lip_logo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610600" y="58738"/>
            <a:ext cx="488950" cy="331787"/>
          </a:xfrm>
          <a:prstGeom prst="rect">
            <a:avLst/>
          </a:prstGeom>
          <a:noFill/>
          <a:effectLst>
            <a:outerShdw dist="107763" dir="18900000" algn="ctr" rotWithShape="0">
              <a:srgbClr val="808080"/>
            </a:outerShdw>
          </a:effectLst>
        </p:spPr>
      </p:pic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3852863" algn="l"/>
                <a:tab pos="7529513" algn="l"/>
              </a:tabLst>
              <a:defRPr/>
            </a:pPr>
            <a:r>
              <a:rPr lang="pt-PT" sz="1600"/>
              <a:t>AIDA2020 3</a:t>
            </a:r>
            <a:r>
              <a:rPr lang="pt-PT" sz="1600" baseline="30000"/>
              <a:t>rd</a:t>
            </a:r>
            <a:r>
              <a:rPr lang="pt-PT" sz="1600"/>
              <a:t> annual meeting	WP 13.2.1	P.Fonte</a:t>
            </a:r>
          </a:p>
        </p:txBody>
      </p:sp>
      <p:sp>
        <p:nvSpPr>
          <p:cNvPr id="1033" name="Line 9"/>
          <p:cNvSpPr>
            <a:spLocks noChangeShapeType="1"/>
          </p:cNvSpPr>
          <p:nvPr userDrawn="1"/>
        </p:nvSpPr>
        <p:spPr bwMode="auto">
          <a:xfrm flipH="1">
            <a:off x="0" y="3810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hlink"/>
          </a:solidFill>
          <a:latin typeface="Comic Sans MS" pitchFamily="66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hlink"/>
          </a:solidFill>
          <a:latin typeface="Comic Sans MS" pitchFamily="6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hlink"/>
          </a:solidFill>
          <a:latin typeface="Comic Sans MS" pitchFamily="6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hlink"/>
          </a:solidFill>
          <a:latin typeface="Comic Sans MS" pitchFamily="6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hlink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lip_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94163" y="6096000"/>
            <a:ext cx="935037" cy="636588"/>
          </a:xfrm>
          <a:prstGeom prst="rect">
            <a:avLst/>
          </a:prstGeom>
          <a:noFill/>
          <a:effectLst>
            <a:outerShdw dist="107763" dir="18900000" algn="ctr" rotWithShape="0">
              <a:srgbClr val="808080"/>
            </a:outerShdw>
          </a:effectLst>
        </p:spPr>
      </p:pic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1143000" y="4953000"/>
            <a:ext cx="68373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 b="1"/>
              <a:t>WP 13.2.1 </a:t>
            </a:r>
            <a:br>
              <a:rPr lang="en-US" sz="2000" b="1"/>
            </a:br>
            <a:r>
              <a:rPr lang="en-US" sz="2000" b="1"/>
              <a:t>Establishing new resistive materials for high rate RPCs</a:t>
            </a:r>
          </a:p>
        </p:txBody>
      </p: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4038600" y="5638800"/>
            <a:ext cx="1047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P. Fonte</a:t>
            </a:r>
          </a:p>
        </p:txBody>
      </p:sp>
      <p:sp>
        <p:nvSpPr>
          <p:cNvPr id="15364" name="Rectangle 6"/>
          <p:cNvSpPr>
            <a:spLocks noChangeArrowheads="1"/>
          </p:cNvSpPr>
          <p:nvPr/>
        </p:nvSpPr>
        <p:spPr bwMode="auto">
          <a:xfrm>
            <a:off x="-152400" y="0"/>
            <a:ext cx="9448800" cy="76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PT"/>
          </a:p>
        </p:txBody>
      </p:sp>
      <p:pic>
        <p:nvPicPr>
          <p:cNvPr id="1536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46188" y="0"/>
            <a:ext cx="6629400" cy="467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pt-PT" smtClean="0"/>
              <a:t>KREFINE</a:t>
            </a:r>
          </a:p>
        </p:txBody>
      </p:sp>
      <p:pic>
        <p:nvPicPr>
          <p:cNvPr id="27650" name="Picture 3" descr="Screenshot-2018-4-23 Kureha America - Product Groups - Krefi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457200"/>
            <a:ext cx="6248400" cy="503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4" descr="Screenshot-2018-4-23 汎用プラスチック クレハエクストロン株式会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4202113"/>
            <a:ext cx="5181600" cy="265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Oval 5"/>
          <p:cNvSpPr>
            <a:spLocks noChangeArrowheads="1"/>
          </p:cNvSpPr>
          <p:nvPr/>
        </p:nvSpPr>
        <p:spPr bwMode="auto">
          <a:xfrm>
            <a:off x="6934200" y="4114800"/>
            <a:ext cx="914400" cy="16002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t-PT"/>
          </a:p>
        </p:txBody>
      </p:sp>
      <p:sp>
        <p:nvSpPr>
          <p:cNvPr id="27653" name="Text Box 6"/>
          <p:cNvSpPr txBox="1">
            <a:spLocks noChangeArrowheads="1"/>
          </p:cNvSpPr>
          <p:nvPr/>
        </p:nvSpPr>
        <p:spPr bwMode="auto">
          <a:xfrm>
            <a:off x="152400" y="5715000"/>
            <a:ext cx="3549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>
                <a:solidFill>
                  <a:schemeClr val="accent2"/>
                </a:solidFill>
              </a:rPr>
              <a:t>An interesting range of resistivies</a:t>
            </a:r>
          </a:p>
          <a:p>
            <a:r>
              <a:rPr lang="pt-PT">
                <a:solidFill>
                  <a:schemeClr val="accent2"/>
                </a:solidFill>
              </a:rPr>
              <a:t>Quite expensive (~3k€/m</a:t>
            </a:r>
            <a:r>
              <a:rPr lang="pt-PT" baseline="30000">
                <a:solidFill>
                  <a:schemeClr val="accent2"/>
                </a:solidFill>
              </a:rPr>
              <a:t>2</a:t>
            </a:r>
            <a:r>
              <a:rPr lang="pt-PT">
                <a:solidFill>
                  <a:schemeClr val="accent2"/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pt-PT" smtClean="0"/>
              <a:t>KREFINE</a:t>
            </a:r>
          </a:p>
        </p:txBody>
      </p:sp>
      <p:sp>
        <p:nvSpPr>
          <p:cNvPr id="28674" name="Rectangle 7"/>
          <p:cNvSpPr>
            <a:spLocks noChangeArrowheads="1"/>
          </p:cNvSpPr>
          <p:nvPr/>
        </p:nvSpPr>
        <p:spPr bwMode="auto">
          <a:xfrm>
            <a:off x="0" y="-750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t-PT"/>
          </a:p>
        </p:txBody>
      </p:sp>
      <p:sp>
        <p:nvSpPr>
          <p:cNvPr id="28675" name="Text Box 9"/>
          <p:cNvSpPr txBox="1">
            <a:spLocks noChangeArrowheads="1"/>
          </p:cNvSpPr>
          <p:nvPr/>
        </p:nvSpPr>
        <p:spPr bwMode="auto">
          <a:xfrm>
            <a:off x="2286000" y="685800"/>
            <a:ext cx="4095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>
                <a:solidFill>
                  <a:schemeClr val="accent2"/>
                </a:solidFill>
              </a:rPr>
              <a:t>Argon tests of the KREFINE chambers</a:t>
            </a:r>
          </a:p>
        </p:txBody>
      </p:sp>
      <p:sp>
        <p:nvSpPr>
          <p:cNvPr id="28676" name="Text Box 10"/>
          <p:cNvSpPr txBox="1">
            <a:spLocks noChangeArrowheads="1"/>
          </p:cNvSpPr>
          <p:nvPr/>
        </p:nvSpPr>
        <p:spPr bwMode="auto">
          <a:xfrm>
            <a:off x="2286000" y="990600"/>
            <a:ext cx="4921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>
                <a:solidFill>
                  <a:schemeClr val="accent2"/>
                </a:solidFill>
              </a:rPr>
              <a:t>pre-beam			post-beam</a:t>
            </a:r>
          </a:p>
        </p:txBody>
      </p:sp>
      <p:pic>
        <p:nvPicPr>
          <p:cNvPr id="28678" name="Picture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454150"/>
            <a:ext cx="3440113" cy="243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454150"/>
            <a:ext cx="3440113" cy="243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0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3968750"/>
            <a:ext cx="3440113" cy="243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1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0" y="4044950"/>
            <a:ext cx="3440113" cy="243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2" name="Rectangle 16"/>
          <p:cNvSpPr>
            <a:spLocks noChangeArrowheads="1"/>
          </p:cNvSpPr>
          <p:nvPr/>
        </p:nvSpPr>
        <p:spPr bwMode="auto">
          <a:xfrm>
            <a:off x="0" y="-612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t-PT"/>
          </a:p>
        </p:txBody>
      </p:sp>
      <p:sp>
        <p:nvSpPr>
          <p:cNvPr id="28684" name="Rectangle 6"/>
          <p:cNvSpPr>
            <a:spLocks noChangeArrowheads="1"/>
          </p:cNvSpPr>
          <p:nvPr/>
        </p:nvSpPr>
        <p:spPr bwMode="auto">
          <a:xfrm>
            <a:off x="762000" y="6491288"/>
            <a:ext cx="669925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/>
              <a:t>The resistive electrode was composed by two 3 mm thick plates </a:t>
            </a:r>
          </a:p>
        </p:txBody>
      </p:sp>
      <p:sp>
        <p:nvSpPr>
          <p:cNvPr id="28677" name="Text Box 11"/>
          <p:cNvSpPr txBox="1">
            <a:spLocks noChangeArrowheads="1"/>
          </p:cNvSpPr>
          <p:nvPr/>
        </p:nvSpPr>
        <p:spPr bwMode="auto">
          <a:xfrm>
            <a:off x="3524250" y="6262688"/>
            <a:ext cx="2647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>
                <a:solidFill>
                  <a:srgbClr val="FF0000"/>
                </a:solidFill>
              </a:rPr>
              <a:t>No significative changes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pt-PT" smtClean="0"/>
              <a:t>KREFINE</a:t>
            </a:r>
          </a:p>
        </p:txBody>
      </p:sp>
      <p:sp>
        <p:nvSpPr>
          <p:cNvPr id="29698" name="Text Box 3"/>
          <p:cNvSpPr txBox="1">
            <a:spLocks noChangeArrowheads="1"/>
          </p:cNvSpPr>
          <p:nvPr/>
        </p:nvSpPr>
        <p:spPr bwMode="auto">
          <a:xfrm>
            <a:off x="2057400" y="914400"/>
            <a:ext cx="5302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>
                <a:solidFill>
                  <a:schemeClr val="accent2"/>
                </a:solidFill>
              </a:rPr>
              <a:t>Long term argon test to evaluate resistivity stability</a:t>
            </a:r>
          </a:p>
        </p:txBody>
      </p:sp>
      <p:sp>
        <p:nvSpPr>
          <p:cNvPr id="29699" name="Text Box 4"/>
          <p:cNvSpPr txBox="1">
            <a:spLocks noChangeArrowheads="1"/>
          </p:cNvSpPr>
          <p:nvPr/>
        </p:nvSpPr>
        <p:spPr bwMode="auto">
          <a:xfrm>
            <a:off x="609600" y="4876800"/>
            <a:ext cx="80772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The material shows a conductivity that decreases at a progressively lower rate over time, suggesting a mixed ionic and electronic conductivity.</a:t>
            </a:r>
          </a:p>
          <a:p>
            <a:endParaRPr lang="en-US">
              <a:solidFill>
                <a:srgbClr val="FF0000"/>
              </a:solidFill>
            </a:endParaRPr>
          </a:p>
          <a:p>
            <a:r>
              <a:rPr lang="en-US">
                <a:solidFill>
                  <a:srgbClr val="FF0000"/>
                </a:solidFill>
              </a:rPr>
              <a:t>Nevertheless, the electronic part seems to assure a usable long-term conductivity within a factor 2 of its short-term value.</a:t>
            </a:r>
            <a:endParaRPr lang="pt-PT">
              <a:solidFill>
                <a:srgbClr val="FF0000"/>
              </a:solidFill>
            </a:endParaRPr>
          </a:p>
        </p:txBody>
      </p:sp>
      <p:sp>
        <p:nvSpPr>
          <p:cNvPr id="29700" name="Rectangle 7"/>
          <p:cNvSpPr>
            <a:spLocks noChangeArrowheads="1"/>
          </p:cNvSpPr>
          <p:nvPr/>
        </p:nvSpPr>
        <p:spPr bwMode="auto">
          <a:xfrm>
            <a:off x="0" y="1016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t-PT"/>
          </a:p>
        </p:txBody>
      </p:sp>
      <p:pic>
        <p:nvPicPr>
          <p:cNvPr id="29701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363" y="1409700"/>
            <a:ext cx="4221162" cy="325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9475" y="1409700"/>
            <a:ext cx="4221163" cy="325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3" name="Rectangle 10"/>
          <p:cNvSpPr>
            <a:spLocks noChangeArrowheads="1"/>
          </p:cNvSpPr>
          <p:nvPr/>
        </p:nvSpPr>
        <p:spPr bwMode="auto">
          <a:xfrm>
            <a:off x="0" y="1016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Beam test - hardware</a:t>
            </a:r>
          </a:p>
        </p:txBody>
      </p:sp>
      <p:pic>
        <p:nvPicPr>
          <p:cNvPr id="30722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1793875"/>
            <a:ext cx="2976563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2800" y="1790700"/>
            <a:ext cx="3200400" cy="223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" y="4478338"/>
            <a:ext cx="2976563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9000" y="4478338"/>
            <a:ext cx="2976563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6" name="Rectangle 9"/>
          <p:cNvSpPr>
            <a:spLocks noChangeArrowheads="1"/>
          </p:cNvSpPr>
          <p:nvPr/>
        </p:nvSpPr>
        <p:spPr bwMode="auto">
          <a:xfrm>
            <a:off x="0" y="-1346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t-PT"/>
          </a:p>
        </p:txBody>
      </p:sp>
      <p:sp>
        <p:nvSpPr>
          <p:cNvPr id="30727" name="Rectangle 13"/>
          <p:cNvSpPr>
            <a:spLocks noChangeArrowheads="1"/>
          </p:cNvSpPr>
          <p:nvPr/>
        </p:nvSpPr>
        <p:spPr bwMode="auto">
          <a:xfrm>
            <a:off x="-311150" y="7961313"/>
            <a:ext cx="97678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1000" i="1">
                <a:cs typeface="Times New Roman" pitchFamily="18" charset="0"/>
              </a:rPr>
              <a:t>Fig. 7 – Left hand: in the spacerless construction the gap between the electrodes is defined by a glue pillar outside the active area. Right hand: RPC inside its shielding box.</a:t>
            </a:r>
            <a:endParaRPr lang="en-US"/>
          </a:p>
        </p:txBody>
      </p:sp>
      <p:sp>
        <p:nvSpPr>
          <p:cNvPr id="30728" name="Text Box 14"/>
          <p:cNvSpPr txBox="1">
            <a:spLocks noChangeArrowheads="1"/>
          </p:cNvSpPr>
          <p:nvPr/>
        </p:nvSpPr>
        <p:spPr bwMode="auto">
          <a:xfrm>
            <a:off x="476250" y="1108075"/>
            <a:ext cx="2114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chemeClr val="accent2"/>
                </a:solidFill>
              </a:rPr>
              <a:t>Resistive anode </a:t>
            </a:r>
          </a:p>
          <a:p>
            <a:pPr algn="ctr"/>
            <a:r>
              <a:rPr lang="en-US">
                <a:solidFill>
                  <a:schemeClr val="accent2"/>
                </a:solidFill>
              </a:rPr>
              <a:t>(PVdF in this case)</a:t>
            </a:r>
          </a:p>
        </p:txBody>
      </p:sp>
      <p:sp>
        <p:nvSpPr>
          <p:cNvPr id="30729" name="Text Box 15"/>
          <p:cNvSpPr txBox="1">
            <a:spLocks noChangeArrowheads="1"/>
          </p:cNvSpPr>
          <p:nvPr/>
        </p:nvSpPr>
        <p:spPr bwMode="auto">
          <a:xfrm>
            <a:off x="3352800" y="1108075"/>
            <a:ext cx="2819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chemeClr val="accent2"/>
                </a:solidFill>
              </a:rPr>
              <a:t>Stainless steel cathode</a:t>
            </a:r>
            <a:br>
              <a:rPr lang="en-US">
                <a:solidFill>
                  <a:schemeClr val="accent2"/>
                </a:solidFill>
              </a:rPr>
            </a:br>
            <a:r>
              <a:rPr lang="en-US">
                <a:solidFill>
                  <a:schemeClr val="accent2"/>
                </a:solidFill>
              </a:rPr>
              <a:t>(100 cm</a:t>
            </a:r>
            <a:r>
              <a:rPr lang="en-US" baseline="30000">
                <a:solidFill>
                  <a:schemeClr val="accent2"/>
                </a:solidFill>
              </a:rPr>
              <a:t>2</a:t>
            </a:r>
            <a:r>
              <a:rPr lang="en-US">
                <a:solidFill>
                  <a:schemeClr val="accent2"/>
                </a:solidFill>
              </a:rPr>
              <a:t>)</a:t>
            </a:r>
          </a:p>
        </p:txBody>
      </p:sp>
      <p:sp>
        <p:nvSpPr>
          <p:cNvPr id="30730" name="Text Box 16"/>
          <p:cNvSpPr txBox="1">
            <a:spLocks noChangeArrowheads="1"/>
          </p:cNvSpPr>
          <p:nvPr/>
        </p:nvSpPr>
        <p:spPr bwMode="auto">
          <a:xfrm>
            <a:off x="5029200" y="457200"/>
            <a:ext cx="41148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>
                <a:solidFill>
                  <a:srgbClr val="FF0000"/>
                </a:solidFill>
              </a:rPr>
              <a:t>All chambers of identical construction: </a:t>
            </a:r>
            <a:br>
              <a:rPr lang="en-US">
                <a:solidFill>
                  <a:srgbClr val="FF0000"/>
                </a:solidFill>
              </a:rPr>
            </a:br>
            <a:r>
              <a:rPr lang="en-US">
                <a:solidFill>
                  <a:srgbClr val="FF0000"/>
                </a:solidFill>
              </a:rPr>
              <a:t>1 mm gas gap</a:t>
            </a:r>
          </a:p>
          <a:p>
            <a:pPr algn="r"/>
            <a:r>
              <a:rPr lang="en-US">
                <a:solidFill>
                  <a:srgbClr val="FF0000"/>
                </a:solidFill>
              </a:rPr>
              <a:t>1 stainless steel cathode</a:t>
            </a:r>
          </a:p>
          <a:p>
            <a:pPr algn="r"/>
            <a:r>
              <a:rPr lang="en-US">
                <a:solidFill>
                  <a:srgbClr val="FF0000"/>
                </a:solidFill>
              </a:rPr>
              <a:t>1 resistive anode</a:t>
            </a:r>
          </a:p>
          <a:p>
            <a:pPr algn="r"/>
            <a:r>
              <a:rPr lang="en-US">
                <a:solidFill>
                  <a:srgbClr val="FF0000"/>
                </a:solidFill>
              </a:rPr>
              <a:t>Painted HV layer</a:t>
            </a:r>
          </a:p>
          <a:p>
            <a:pPr algn="r"/>
            <a:r>
              <a:rPr lang="en-US">
                <a:solidFill>
                  <a:srgbClr val="FF0000"/>
                </a:solidFill>
              </a:rPr>
              <a:t>No internal spacers</a:t>
            </a:r>
          </a:p>
        </p:txBody>
      </p:sp>
      <p:sp>
        <p:nvSpPr>
          <p:cNvPr id="30731" name="Text Box 17"/>
          <p:cNvSpPr txBox="1">
            <a:spLocks noChangeArrowheads="1"/>
          </p:cNvSpPr>
          <p:nvPr/>
        </p:nvSpPr>
        <p:spPr bwMode="auto">
          <a:xfrm>
            <a:off x="285750" y="4111625"/>
            <a:ext cx="2609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chemeClr val="accent2"/>
                </a:solidFill>
              </a:rPr>
              <a:t>Spacerless construction</a:t>
            </a:r>
          </a:p>
        </p:txBody>
      </p:sp>
      <p:sp>
        <p:nvSpPr>
          <p:cNvPr id="30732" name="Text Box 18"/>
          <p:cNvSpPr txBox="1">
            <a:spLocks noChangeArrowheads="1"/>
          </p:cNvSpPr>
          <p:nvPr/>
        </p:nvSpPr>
        <p:spPr bwMode="auto">
          <a:xfrm>
            <a:off x="4108450" y="4111625"/>
            <a:ext cx="1555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chemeClr val="accent2"/>
                </a:solidFill>
              </a:rPr>
              <a:t>Shielding box</a:t>
            </a:r>
          </a:p>
        </p:txBody>
      </p:sp>
      <p:pic>
        <p:nvPicPr>
          <p:cNvPr id="30733" name="Picture 19" descr="Pad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67500" y="3505200"/>
            <a:ext cx="24003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4" name="Text Box 20"/>
          <p:cNvSpPr txBox="1">
            <a:spLocks noChangeArrowheads="1"/>
          </p:cNvSpPr>
          <p:nvPr/>
        </p:nvSpPr>
        <p:spPr bwMode="auto">
          <a:xfrm>
            <a:off x="6997700" y="3138488"/>
            <a:ext cx="170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chemeClr val="accent2"/>
                </a:solidFill>
              </a:rPr>
              <a:t>9 readout pads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pt-PT" smtClean="0"/>
              <a:t>Beam test - hardware</a:t>
            </a:r>
          </a:p>
        </p:txBody>
      </p:sp>
      <p:pic>
        <p:nvPicPr>
          <p:cNvPr id="31746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9625" y="1143000"/>
            <a:ext cx="3357563" cy="249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76813" y="1143000"/>
            <a:ext cx="3357562" cy="249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4076700"/>
            <a:ext cx="495300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Rectangle 12"/>
          <p:cNvSpPr>
            <a:spLocks noChangeArrowheads="1"/>
          </p:cNvSpPr>
          <p:nvPr/>
        </p:nvSpPr>
        <p:spPr bwMode="auto">
          <a:xfrm>
            <a:off x="-3894138" y="-473075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t-PT"/>
          </a:p>
        </p:txBody>
      </p:sp>
      <p:sp>
        <p:nvSpPr>
          <p:cNvPr id="31750" name="Text Box 15"/>
          <p:cNvSpPr txBox="1">
            <a:spLocks noChangeArrowheads="1"/>
          </p:cNvSpPr>
          <p:nvPr/>
        </p:nvSpPr>
        <p:spPr bwMode="auto">
          <a:xfrm>
            <a:off x="1835150" y="762000"/>
            <a:ext cx="1225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t-PT">
                <a:solidFill>
                  <a:schemeClr val="accent2"/>
                </a:solidFill>
              </a:rPr>
              <a:t>Inner view</a:t>
            </a:r>
          </a:p>
        </p:txBody>
      </p:sp>
      <p:sp>
        <p:nvSpPr>
          <p:cNvPr id="31751" name="Text Box 16"/>
          <p:cNvSpPr txBox="1">
            <a:spLocks noChangeArrowheads="1"/>
          </p:cNvSpPr>
          <p:nvPr/>
        </p:nvSpPr>
        <p:spPr bwMode="auto">
          <a:xfrm>
            <a:off x="5181600" y="762000"/>
            <a:ext cx="285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t-PT">
                <a:solidFill>
                  <a:schemeClr val="accent2"/>
                </a:solidFill>
              </a:rPr>
              <a:t>Outer view w/out shielding</a:t>
            </a:r>
          </a:p>
        </p:txBody>
      </p:sp>
      <p:sp>
        <p:nvSpPr>
          <p:cNvPr id="31752" name="Text Box 17"/>
          <p:cNvSpPr txBox="1">
            <a:spLocks noChangeArrowheads="1"/>
          </p:cNvSpPr>
          <p:nvPr/>
        </p:nvSpPr>
        <p:spPr bwMode="auto">
          <a:xfrm>
            <a:off x="2454275" y="3733800"/>
            <a:ext cx="1720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t-PT">
                <a:solidFill>
                  <a:schemeClr val="accent2"/>
                </a:solidFill>
              </a:rPr>
              <a:t>Beam line view</a:t>
            </a:r>
          </a:p>
        </p:txBody>
      </p:sp>
      <p:sp>
        <p:nvSpPr>
          <p:cNvPr id="31753" name="Text Box 18"/>
          <p:cNvSpPr txBox="1">
            <a:spLocks noChangeArrowheads="1"/>
          </p:cNvSpPr>
          <p:nvPr/>
        </p:nvSpPr>
        <p:spPr bwMode="auto">
          <a:xfrm>
            <a:off x="6477000" y="4038600"/>
            <a:ext cx="2209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PT">
                <a:solidFill>
                  <a:schemeClr val="accent2"/>
                </a:solidFill>
              </a:rPr>
              <a:t>Both charge and time could be read on each pad </a:t>
            </a:r>
            <a:br>
              <a:rPr lang="pt-PT">
                <a:solidFill>
                  <a:schemeClr val="accent2"/>
                </a:solidFill>
              </a:rPr>
            </a:br>
            <a:r>
              <a:rPr lang="pt-PT">
                <a:solidFill>
                  <a:schemeClr val="accent2"/>
                </a:solidFill>
              </a:rPr>
              <a:t>(not at same time)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Beam test – relative rate capability</a:t>
            </a:r>
          </a:p>
        </p:txBody>
      </p:sp>
      <p:pic>
        <p:nvPicPr>
          <p:cNvPr id="32770" name="Picture 4"/>
          <p:cNvPicPr>
            <a:picLocks noChangeAspect="1" noChangeArrowheads="1"/>
          </p:cNvPicPr>
          <p:nvPr/>
        </p:nvPicPr>
        <p:blipFill>
          <a:blip r:embed="rId2"/>
          <a:srcRect l="6694" r="52213"/>
          <a:stretch>
            <a:fillRect/>
          </a:stretch>
        </p:blipFill>
        <p:spPr bwMode="auto">
          <a:xfrm>
            <a:off x="228600" y="930275"/>
            <a:ext cx="2022475" cy="295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/>
          <a:srcRect l="9550" r="52142"/>
          <a:stretch>
            <a:fillRect/>
          </a:stretch>
        </p:blipFill>
        <p:spPr bwMode="auto">
          <a:xfrm>
            <a:off x="228600" y="3905250"/>
            <a:ext cx="2058988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Rectangle 5"/>
          <p:cNvSpPr>
            <a:spLocks noChangeArrowheads="1"/>
          </p:cNvSpPr>
          <p:nvPr/>
        </p:nvSpPr>
        <p:spPr bwMode="auto">
          <a:xfrm>
            <a:off x="0" y="919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t-PT"/>
          </a:p>
        </p:txBody>
      </p:sp>
      <p:pic>
        <p:nvPicPr>
          <p:cNvPr id="32773" name="Picture 7"/>
          <p:cNvPicPr>
            <a:picLocks noChangeAspect="1" noChangeArrowheads="1"/>
          </p:cNvPicPr>
          <p:nvPr/>
        </p:nvPicPr>
        <p:blipFill>
          <a:blip r:embed="rId4"/>
          <a:srcRect l="6685" r="52142"/>
          <a:stretch>
            <a:fillRect/>
          </a:stretch>
        </p:blipFill>
        <p:spPr bwMode="auto">
          <a:xfrm>
            <a:off x="2439988" y="933450"/>
            <a:ext cx="20701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6"/>
          <p:cNvPicPr>
            <a:picLocks noChangeAspect="1" noChangeArrowheads="1"/>
          </p:cNvPicPr>
          <p:nvPr/>
        </p:nvPicPr>
        <p:blipFill>
          <a:blip r:embed="rId5"/>
          <a:srcRect l="9407" r="52142"/>
          <a:stretch>
            <a:fillRect/>
          </a:stretch>
        </p:blipFill>
        <p:spPr bwMode="auto">
          <a:xfrm>
            <a:off x="2516188" y="3902075"/>
            <a:ext cx="2033587" cy="295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5" name="Rectangle 8"/>
          <p:cNvSpPr>
            <a:spLocks noChangeArrowheads="1"/>
          </p:cNvSpPr>
          <p:nvPr/>
        </p:nvSpPr>
        <p:spPr bwMode="auto">
          <a:xfrm>
            <a:off x="0" y="919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t-PT"/>
          </a:p>
        </p:txBody>
      </p:sp>
      <p:pic>
        <p:nvPicPr>
          <p:cNvPr id="32776" name="Picture 10"/>
          <p:cNvPicPr>
            <a:picLocks noChangeAspect="1" noChangeArrowheads="1"/>
          </p:cNvPicPr>
          <p:nvPr/>
        </p:nvPicPr>
        <p:blipFill>
          <a:blip r:embed="rId6"/>
          <a:srcRect l="6685" r="52142"/>
          <a:stretch>
            <a:fillRect/>
          </a:stretch>
        </p:blipFill>
        <p:spPr bwMode="auto">
          <a:xfrm>
            <a:off x="4748213" y="914400"/>
            <a:ext cx="20701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7" name="Picture 9"/>
          <p:cNvPicPr>
            <a:picLocks noChangeAspect="1" noChangeArrowheads="1"/>
          </p:cNvPicPr>
          <p:nvPr/>
        </p:nvPicPr>
        <p:blipFill>
          <a:blip r:embed="rId7"/>
          <a:srcRect l="9407" r="51665"/>
          <a:stretch>
            <a:fillRect/>
          </a:stretch>
        </p:blipFill>
        <p:spPr bwMode="auto">
          <a:xfrm>
            <a:off x="4913313" y="3898900"/>
            <a:ext cx="2022475" cy="295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8" name="Rectangle 11"/>
          <p:cNvSpPr>
            <a:spLocks noChangeArrowheads="1"/>
          </p:cNvSpPr>
          <p:nvPr/>
        </p:nvSpPr>
        <p:spPr bwMode="auto">
          <a:xfrm>
            <a:off x="0" y="919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t-PT"/>
          </a:p>
        </p:txBody>
      </p:sp>
      <p:sp>
        <p:nvSpPr>
          <p:cNvPr id="32779" name="Text Box 12"/>
          <p:cNvSpPr txBox="1">
            <a:spLocks noChangeArrowheads="1"/>
          </p:cNvSpPr>
          <p:nvPr/>
        </p:nvSpPr>
        <p:spPr bwMode="auto">
          <a:xfrm>
            <a:off x="6934200" y="1143000"/>
            <a:ext cx="22098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As expected,</a:t>
            </a:r>
          </a:p>
          <a:p>
            <a:r>
              <a:rPr lang="en-US">
                <a:solidFill>
                  <a:srgbClr val="FF0000"/>
                </a:solidFill>
              </a:rPr>
              <a:t>phosphate glass</a:t>
            </a:r>
            <a:br>
              <a:rPr lang="en-US">
                <a:solidFill>
                  <a:srgbClr val="FF0000"/>
                </a:solidFill>
              </a:rPr>
            </a:br>
            <a:r>
              <a:rPr lang="en-US">
                <a:solidFill>
                  <a:srgbClr val="FF0000"/>
                </a:solidFill>
              </a:rPr>
              <a:t>and KREFINE</a:t>
            </a:r>
            <a:br>
              <a:rPr lang="en-US">
                <a:solidFill>
                  <a:srgbClr val="FF0000"/>
                </a:solidFill>
              </a:rPr>
            </a:br>
            <a:r>
              <a:rPr lang="en-US">
                <a:solidFill>
                  <a:srgbClr val="FF0000"/>
                </a:solidFill>
              </a:rPr>
              <a:t>allow at least two orders of magnitude larger rate capability than thin soda-lime glass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Beam test – relative rate capability</a:t>
            </a:r>
          </a:p>
        </p:txBody>
      </p:sp>
      <p:pic>
        <p:nvPicPr>
          <p:cNvPr id="33794" name="Picture 3"/>
          <p:cNvPicPr>
            <a:picLocks noChangeAspect="1" noChangeArrowheads="1"/>
          </p:cNvPicPr>
          <p:nvPr/>
        </p:nvPicPr>
        <p:blipFill>
          <a:blip r:embed="rId2"/>
          <a:srcRect t="9599"/>
          <a:stretch>
            <a:fillRect/>
          </a:stretch>
        </p:blipFill>
        <p:spPr bwMode="auto">
          <a:xfrm>
            <a:off x="685800" y="946150"/>
            <a:ext cx="8458200" cy="591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Text Box 4"/>
          <p:cNvSpPr txBox="1">
            <a:spLocks noChangeArrowheads="1"/>
          </p:cNvSpPr>
          <p:nvPr/>
        </p:nvSpPr>
        <p:spPr bwMode="auto">
          <a:xfrm>
            <a:off x="152400" y="2286000"/>
            <a:ext cx="1174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/>
              <a:t>soda-lime</a:t>
            </a:r>
          </a:p>
        </p:txBody>
      </p:sp>
      <p:sp>
        <p:nvSpPr>
          <p:cNvPr id="33796" name="Text Box 5"/>
          <p:cNvSpPr txBox="1">
            <a:spLocks noChangeArrowheads="1"/>
          </p:cNvSpPr>
          <p:nvPr/>
        </p:nvSpPr>
        <p:spPr bwMode="auto">
          <a:xfrm>
            <a:off x="5486400" y="533400"/>
            <a:ext cx="3006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t-PT">
                <a:solidFill>
                  <a:schemeClr val="accent2"/>
                </a:solidFill>
              </a:rPr>
              <a:t>Single spill @ intense beam</a:t>
            </a:r>
          </a:p>
        </p:txBody>
      </p:sp>
      <p:sp>
        <p:nvSpPr>
          <p:cNvPr id="33797" name="Text Box 6"/>
          <p:cNvSpPr txBox="1">
            <a:spLocks noChangeArrowheads="1"/>
          </p:cNvSpPr>
          <p:nvPr/>
        </p:nvSpPr>
        <p:spPr bwMode="auto">
          <a:xfrm>
            <a:off x="2743200" y="1371600"/>
            <a:ext cx="1250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/>
              <a:t>phosphate</a:t>
            </a:r>
          </a:p>
        </p:txBody>
      </p:sp>
      <p:sp>
        <p:nvSpPr>
          <p:cNvPr id="33798" name="Text Box 8"/>
          <p:cNvSpPr txBox="1">
            <a:spLocks noChangeArrowheads="1"/>
          </p:cNvSpPr>
          <p:nvPr/>
        </p:nvSpPr>
        <p:spPr bwMode="auto">
          <a:xfrm>
            <a:off x="609600" y="2895600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/>
              <a:t>PVdF</a:t>
            </a:r>
          </a:p>
        </p:txBody>
      </p:sp>
      <p:sp>
        <p:nvSpPr>
          <p:cNvPr id="33799" name="Text Box 9"/>
          <p:cNvSpPr txBox="1">
            <a:spLocks noChangeArrowheads="1"/>
          </p:cNvSpPr>
          <p:nvPr/>
        </p:nvSpPr>
        <p:spPr bwMode="auto">
          <a:xfrm>
            <a:off x="152400" y="1752600"/>
            <a:ext cx="1238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/>
              <a:t>KREFINE </a:t>
            </a:r>
          </a:p>
        </p:txBody>
      </p:sp>
      <p:sp>
        <p:nvSpPr>
          <p:cNvPr id="33800" name="Line 10"/>
          <p:cNvSpPr>
            <a:spLocks noChangeShapeType="1"/>
          </p:cNvSpPr>
          <p:nvPr/>
        </p:nvSpPr>
        <p:spPr bwMode="auto">
          <a:xfrm>
            <a:off x="1295400" y="2514600"/>
            <a:ext cx="685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t-PT"/>
          </a:p>
        </p:txBody>
      </p:sp>
      <p:sp>
        <p:nvSpPr>
          <p:cNvPr id="33801" name="Line 11"/>
          <p:cNvSpPr>
            <a:spLocks noChangeShapeType="1"/>
          </p:cNvSpPr>
          <p:nvPr/>
        </p:nvSpPr>
        <p:spPr bwMode="auto">
          <a:xfrm>
            <a:off x="1295400" y="2514600"/>
            <a:ext cx="609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t-PT"/>
          </a:p>
        </p:txBody>
      </p:sp>
      <p:sp>
        <p:nvSpPr>
          <p:cNvPr id="33802" name="Line 12"/>
          <p:cNvSpPr>
            <a:spLocks noChangeShapeType="1"/>
          </p:cNvSpPr>
          <p:nvPr/>
        </p:nvSpPr>
        <p:spPr bwMode="auto">
          <a:xfrm flipV="1">
            <a:off x="1371600" y="2971800"/>
            <a:ext cx="533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t-PT"/>
          </a:p>
        </p:txBody>
      </p:sp>
      <p:sp>
        <p:nvSpPr>
          <p:cNvPr id="33803" name="Line 13"/>
          <p:cNvSpPr>
            <a:spLocks noChangeShapeType="1"/>
          </p:cNvSpPr>
          <p:nvPr/>
        </p:nvSpPr>
        <p:spPr bwMode="auto">
          <a:xfrm>
            <a:off x="1371600" y="30480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t-PT"/>
          </a:p>
        </p:txBody>
      </p:sp>
      <p:sp>
        <p:nvSpPr>
          <p:cNvPr id="33804" name="Line 14"/>
          <p:cNvSpPr>
            <a:spLocks noChangeShapeType="1"/>
          </p:cNvSpPr>
          <p:nvPr/>
        </p:nvSpPr>
        <p:spPr bwMode="auto">
          <a:xfrm flipH="1">
            <a:off x="2362200" y="1600200"/>
            <a:ext cx="457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t-PT"/>
          </a:p>
        </p:txBody>
      </p:sp>
      <p:sp>
        <p:nvSpPr>
          <p:cNvPr id="33805" name="Line 15"/>
          <p:cNvSpPr>
            <a:spLocks noChangeShapeType="1"/>
          </p:cNvSpPr>
          <p:nvPr/>
        </p:nvSpPr>
        <p:spPr bwMode="auto">
          <a:xfrm flipH="1">
            <a:off x="2514600" y="1600200"/>
            <a:ext cx="3048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t-PT"/>
          </a:p>
        </p:txBody>
      </p:sp>
      <p:sp>
        <p:nvSpPr>
          <p:cNvPr id="33806" name="Line 16"/>
          <p:cNvSpPr>
            <a:spLocks noChangeShapeType="1"/>
          </p:cNvSpPr>
          <p:nvPr/>
        </p:nvSpPr>
        <p:spPr bwMode="auto">
          <a:xfrm flipV="1">
            <a:off x="1295400" y="1676400"/>
            <a:ext cx="609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t-PT"/>
          </a:p>
        </p:txBody>
      </p:sp>
      <p:sp>
        <p:nvSpPr>
          <p:cNvPr id="33807" name="Line 17"/>
          <p:cNvSpPr>
            <a:spLocks noChangeShapeType="1"/>
          </p:cNvSpPr>
          <p:nvPr/>
        </p:nvSpPr>
        <p:spPr bwMode="auto">
          <a:xfrm>
            <a:off x="1295400" y="1905000"/>
            <a:ext cx="609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Aging – resistivity </a:t>
            </a:r>
          </a:p>
        </p:txBody>
      </p:sp>
      <p:pic>
        <p:nvPicPr>
          <p:cNvPr id="3481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9113" y="914400"/>
            <a:ext cx="3786187" cy="291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24413" y="901700"/>
            <a:ext cx="3800475" cy="293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Text Box 5"/>
          <p:cNvSpPr txBox="1">
            <a:spLocks noChangeArrowheads="1"/>
          </p:cNvSpPr>
          <p:nvPr/>
        </p:nvSpPr>
        <p:spPr bwMode="auto">
          <a:xfrm>
            <a:off x="2743200" y="457200"/>
            <a:ext cx="6369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Long term argon-discharge test to evaluate resistivity stability</a:t>
            </a:r>
          </a:p>
        </p:txBody>
      </p:sp>
      <p:pic>
        <p:nvPicPr>
          <p:cNvPr id="34821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" y="3657600"/>
            <a:ext cx="3800475" cy="293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29175" y="3657600"/>
            <a:ext cx="3800475" cy="293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3" name="Text Box 8"/>
          <p:cNvSpPr txBox="1">
            <a:spLocks noChangeArrowheads="1"/>
          </p:cNvSpPr>
          <p:nvPr/>
        </p:nvSpPr>
        <p:spPr bwMode="auto">
          <a:xfrm>
            <a:off x="3222625" y="6437313"/>
            <a:ext cx="2698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>
                <a:solidFill>
                  <a:srgbClr val="FF0000"/>
                </a:solidFill>
              </a:rPr>
              <a:t>Small or tolerable effects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Aging – soda-lime </a:t>
            </a:r>
          </a:p>
        </p:txBody>
      </p:sp>
      <p:sp>
        <p:nvSpPr>
          <p:cNvPr id="35842" name="Text Box 5"/>
          <p:cNvSpPr txBox="1">
            <a:spLocks noChangeArrowheads="1"/>
          </p:cNvSpPr>
          <p:nvPr/>
        </p:nvSpPr>
        <p:spPr bwMode="auto">
          <a:xfrm>
            <a:off x="3276600" y="457200"/>
            <a:ext cx="2584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Post-beam examination</a:t>
            </a:r>
          </a:p>
        </p:txBody>
      </p:sp>
      <p:sp>
        <p:nvSpPr>
          <p:cNvPr id="35843" name="Text Box 8"/>
          <p:cNvSpPr txBox="1">
            <a:spLocks noChangeArrowheads="1"/>
          </p:cNvSpPr>
          <p:nvPr/>
        </p:nvSpPr>
        <p:spPr bwMode="auto">
          <a:xfrm>
            <a:off x="3222625" y="6437313"/>
            <a:ext cx="1593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>
                <a:solidFill>
                  <a:srgbClr val="FF0000"/>
                </a:solidFill>
              </a:rPr>
              <a:t>No alterations</a:t>
            </a:r>
          </a:p>
        </p:txBody>
      </p:sp>
      <p:pic>
        <p:nvPicPr>
          <p:cNvPr id="35844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5613" y="1905000"/>
            <a:ext cx="3895725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8538" y="1916113"/>
            <a:ext cx="3879850" cy="291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6" name="Rectangle 13"/>
          <p:cNvSpPr>
            <a:spLocks noChangeArrowheads="1"/>
          </p:cNvSpPr>
          <p:nvPr/>
        </p:nvSpPr>
        <p:spPr bwMode="auto">
          <a:xfrm>
            <a:off x="0" y="1054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Aging – PVdF </a:t>
            </a:r>
          </a:p>
        </p:txBody>
      </p:sp>
      <p:sp>
        <p:nvSpPr>
          <p:cNvPr id="36866" name="Text Box 3"/>
          <p:cNvSpPr txBox="1">
            <a:spLocks noChangeArrowheads="1"/>
          </p:cNvSpPr>
          <p:nvPr/>
        </p:nvSpPr>
        <p:spPr bwMode="auto">
          <a:xfrm>
            <a:off x="3276600" y="457200"/>
            <a:ext cx="2584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Post-beam examination</a:t>
            </a:r>
          </a:p>
        </p:txBody>
      </p:sp>
      <p:sp>
        <p:nvSpPr>
          <p:cNvPr id="36867" name="Text Box 4"/>
          <p:cNvSpPr txBox="1">
            <a:spLocks noChangeArrowheads="1"/>
          </p:cNvSpPr>
          <p:nvPr/>
        </p:nvSpPr>
        <p:spPr bwMode="auto">
          <a:xfrm>
            <a:off x="3222625" y="6437313"/>
            <a:ext cx="1593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>
                <a:solidFill>
                  <a:srgbClr val="FF0000"/>
                </a:solidFill>
              </a:rPr>
              <a:t>No alterations</a:t>
            </a:r>
          </a:p>
        </p:txBody>
      </p:sp>
      <p:pic>
        <p:nvPicPr>
          <p:cNvPr id="36868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1447800"/>
            <a:ext cx="4419600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4"/>
          <p:cNvSpPr txBox="1">
            <a:spLocks noChangeArrowheads="1"/>
          </p:cNvSpPr>
          <p:nvPr/>
        </p:nvSpPr>
        <p:spPr bwMode="auto">
          <a:xfrm>
            <a:off x="250825" y="1231900"/>
            <a:ext cx="864235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DESCRIPTION</a:t>
            </a:r>
          </a:p>
          <a:p>
            <a:pPr algn="just">
              <a:buFontTx/>
              <a:buChar char="•"/>
            </a:pPr>
            <a:r>
              <a:rPr lang="en-US"/>
              <a:t>A list of low resistivity materials like HPL, Glass, Ceramics and new plastics is established;</a:t>
            </a:r>
          </a:p>
          <a:p>
            <a:pPr algn="just">
              <a:buFontTx/>
              <a:buChar char="•"/>
            </a:pPr>
            <a:r>
              <a:rPr lang="en-US"/>
              <a:t>Their resistivity (bulk, surface) and homogeneity are studied;</a:t>
            </a:r>
          </a:p>
          <a:p>
            <a:pPr algn="just">
              <a:buFontTx/>
              <a:buChar char="•"/>
            </a:pPr>
            <a:r>
              <a:rPr lang="en-US"/>
              <a:t>Their ageing properties due to large integrated doses are also determined;</a:t>
            </a:r>
          </a:p>
          <a:p>
            <a:pPr algn="just">
              <a:buFontTx/>
              <a:buChar char="•"/>
            </a:pPr>
            <a:r>
              <a:rPr lang="en-US"/>
              <a:t>The materials are qualified by determining the rate response and ageing properties of RPCs (single and multi-gap) by exposing these materials to intense sources/beams</a:t>
            </a:r>
          </a:p>
        </p:txBody>
      </p:sp>
      <p:sp>
        <p:nvSpPr>
          <p:cNvPr id="17410" name="Text Box 5"/>
          <p:cNvSpPr txBox="1">
            <a:spLocks noChangeArrowheads="1"/>
          </p:cNvSpPr>
          <p:nvPr/>
        </p:nvSpPr>
        <p:spPr bwMode="auto">
          <a:xfrm>
            <a:off x="280988" y="3914775"/>
            <a:ext cx="842486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DELIVERABLES</a:t>
            </a:r>
            <a:endParaRPr lang="en-US"/>
          </a:p>
          <a:p>
            <a:pPr algn="just"/>
            <a:r>
              <a:rPr lang="en-US"/>
              <a:t>“Validation of new resistive materials for high rate RPCs through the study of the rate and ageing properties of small RPC prototypes (single and multi-gap-detectors) exposed to intense sources/beams.” [M36]</a:t>
            </a:r>
          </a:p>
        </p:txBody>
      </p:sp>
      <p:sp>
        <p:nvSpPr>
          <p:cNvPr id="17411" name="Rectangle 6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pt-PT" smtClean="0"/>
              <a:t>WP 13.2.1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Aging – Phosphate </a:t>
            </a:r>
          </a:p>
        </p:txBody>
      </p:sp>
      <p:sp>
        <p:nvSpPr>
          <p:cNvPr id="37890" name="Text Box 3"/>
          <p:cNvSpPr txBox="1">
            <a:spLocks noChangeArrowheads="1"/>
          </p:cNvSpPr>
          <p:nvPr/>
        </p:nvSpPr>
        <p:spPr bwMode="auto">
          <a:xfrm>
            <a:off x="3276600" y="457200"/>
            <a:ext cx="2584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Post-beam examination</a:t>
            </a:r>
          </a:p>
        </p:txBody>
      </p:sp>
      <p:sp>
        <p:nvSpPr>
          <p:cNvPr id="37891" name="Text Box 4"/>
          <p:cNvSpPr txBox="1">
            <a:spLocks noChangeArrowheads="1"/>
          </p:cNvSpPr>
          <p:nvPr/>
        </p:nvSpPr>
        <p:spPr bwMode="auto">
          <a:xfrm>
            <a:off x="304800" y="6491288"/>
            <a:ext cx="8883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Alterations visible on the glass, but not on the SS. </a:t>
            </a:r>
            <a:r>
              <a:rPr lang="en-US" b="1">
                <a:solidFill>
                  <a:srgbClr val="FF0000"/>
                </a:solidFill>
              </a:rPr>
              <a:t>Both chambers worked normally.</a:t>
            </a:r>
          </a:p>
        </p:txBody>
      </p:sp>
      <p:pic>
        <p:nvPicPr>
          <p:cNvPr id="37892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914400"/>
            <a:ext cx="6019800" cy="312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5275" y="4114800"/>
            <a:ext cx="2981325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4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95675" y="4114800"/>
            <a:ext cx="2981325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5" name="Rectangle 8"/>
          <p:cNvSpPr>
            <a:spLocks noChangeArrowheads="1"/>
          </p:cNvSpPr>
          <p:nvPr/>
        </p:nvSpPr>
        <p:spPr bwMode="auto">
          <a:xfrm>
            <a:off x="0" y="-1165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t-PT"/>
          </a:p>
        </p:txBody>
      </p:sp>
      <p:sp>
        <p:nvSpPr>
          <p:cNvPr id="37896" name="Rectangle 9"/>
          <p:cNvSpPr>
            <a:spLocks noChangeArrowheads="1"/>
          </p:cNvSpPr>
          <p:nvPr/>
        </p:nvSpPr>
        <p:spPr bwMode="auto">
          <a:xfrm>
            <a:off x="0" y="327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t-PT"/>
          </a:p>
        </p:txBody>
      </p:sp>
      <p:sp>
        <p:nvSpPr>
          <p:cNvPr id="37897" name="Line 11"/>
          <p:cNvSpPr>
            <a:spLocks noChangeShapeType="1"/>
          </p:cNvSpPr>
          <p:nvPr/>
        </p:nvSpPr>
        <p:spPr bwMode="auto">
          <a:xfrm flipH="1">
            <a:off x="5257800" y="2514600"/>
            <a:ext cx="1219200" cy="0"/>
          </a:xfrm>
          <a:prstGeom prst="line">
            <a:avLst/>
          </a:prstGeom>
          <a:noFill/>
          <a:ln w="9525">
            <a:solidFill>
              <a:srgbClr val="FFCC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t-PT"/>
          </a:p>
        </p:txBody>
      </p:sp>
      <p:sp>
        <p:nvSpPr>
          <p:cNvPr id="37898" name="Line 12"/>
          <p:cNvSpPr>
            <a:spLocks noChangeShapeType="1"/>
          </p:cNvSpPr>
          <p:nvPr/>
        </p:nvSpPr>
        <p:spPr bwMode="auto">
          <a:xfrm flipH="1">
            <a:off x="2819400" y="2514600"/>
            <a:ext cx="3657600" cy="685800"/>
          </a:xfrm>
          <a:prstGeom prst="line">
            <a:avLst/>
          </a:prstGeom>
          <a:noFill/>
          <a:ln w="9525">
            <a:solidFill>
              <a:srgbClr val="FFCC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t-PT"/>
          </a:p>
        </p:txBody>
      </p:sp>
      <p:sp>
        <p:nvSpPr>
          <p:cNvPr id="37899" name="Rectangle 13"/>
          <p:cNvSpPr>
            <a:spLocks noChangeArrowheads="1"/>
          </p:cNvSpPr>
          <p:nvPr/>
        </p:nvSpPr>
        <p:spPr bwMode="auto">
          <a:xfrm>
            <a:off x="6629400" y="2100263"/>
            <a:ext cx="2514600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GB"/>
              <a:t>Clean regions! </a:t>
            </a:r>
            <a:br>
              <a:rPr lang="en-GB"/>
            </a:br>
            <a:r>
              <a:rPr lang="en-GB"/>
              <a:t>Maybe by the argon discharge.</a:t>
            </a:r>
          </a:p>
          <a:p>
            <a:endParaRPr lang="en-GB"/>
          </a:p>
          <a:p>
            <a:r>
              <a:rPr lang="en-GB"/>
              <a:t>This deposit could be wiped clean with alcool.</a:t>
            </a:r>
            <a:endParaRPr lang="pt-PT"/>
          </a:p>
        </p:txBody>
      </p:sp>
      <p:sp>
        <p:nvSpPr>
          <p:cNvPr id="37900" name="Rectangle 14"/>
          <p:cNvSpPr>
            <a:spLocks noChangeArrowheads="1"/>
          </p:cNvSpPr>
          <p:nvPr/>
        </p:nvSpPr>
        <p:spPr bwMode="auto">
          <a:xfrm>
            <a:off x="7010400" y="5091113"/>
            <a:ext cx="2133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GB"/>
              <a:t>Clear cathodes</a:t>
            </a: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Aging – KREFINE </a:t>
            </a:r>
          </a:p>
        </p:txBody>
      </p:sp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3276600" y="457200"/>
            <a:ext cx="2584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Post-beam examination</a:t>
            </a:r>
          </a:p>
        </p:txBody>
      </p:sp>
      <p:sp>
        <p:nvSpPr>
          <p:cNvPr id="38915" name="Text Box 5"/>
          <p:cNvSpPr txBox="1">
            <a:spLocks noChangeArrowheads="1"/>
          </p:cNvSpPr>
          <p:nvPr/>
        </p:nvSpPr>
        <p:spPr bwMode="auto">
          <a:xfrm>
            <a:off x="304800" y="6491288"/>
            <a:ext cx="8820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Stains on the plastic, some transferred to the SS. </a:t>
            </a:r>
            <a:r>
              <a:rPr lang="en-US" b="1">
                <a:solidFill>
                  <a:srgbClr val="FF0000"/>
                </a:solidFill>
              </a:rPr>
              <a:t>Both chambers worked normally.</a:t>
            </a:r>
          </a:p>
        </p:txBody>
      </p:sp>
      <p:pic>
        <p:nvPicPr>
          <p:cNvPr id="38916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881063"/>
            <a:ext cx="5105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3775075"/>
            <a:ext cx="5029200" cy="277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8" name="Rectangle 8"/>
          <p:cNvSpPr>
            <a:spLocks noChangeArrowheads="1"/>
          </p:cNvSpPr>
          <p:nvPr/>
        </p:nvSpPr>
        <p:spPr bwMode="auto">
          <a:xfrm>
            <a:off x="0" y="19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t-PT"/>
          </a:p>
        </p:txBody>
      </p:sp>
      <p:sp>
        <p:nvSpPr>
          <p:cNvPr id="38919" name="Rectangle 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t-PT"/>
          </a:p>
        </p:txBody>
      </p:sp>
      <p:sp>
        <p:nvSpPr>
          <p:cNvPr id="38920" name="Line 10"/>
          <p:cNvSpPr>
            <a:spLocks noChangeShapeType="1"/>
          </p:cNvSpPr>
          <p:nvPr/>
        </p:nvSpPr>
        <p:spPr bwMode="auto">
          <a:xfrm flipH="1" flipV="1">
            <a:off x="3062288" y="5319713"/>
            <a:ext cx="1633537" cy="38100"/>
          </a:xfrm>
          <a:prstGeom prst="line">
            <a:avLst/>
          </a:prstGeom>
          <a:noFill/>
          <a:ln w="9525">
            <a:solidFill>
              <a:srgbClr val="FFCC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pt-PT"/>
          </a:p>
        </p:txBody>
      </p:sp>
      <p:sp>
        <p:nvSpPr>
          <p:cNvPr id="38921" name="Rectangle 14"/>
          <p:cNvSpPr>
            <a:spLocks noChangeArrowheads="1"/>
          </p:cNvSpPr>
          <p:nvPr/>
        </p:nvSpPr>
        <p:spPr bwMode="auto">
          <a:xfrm>
            <a:off x="6781800" y="2362200"/>
            <a:ext cx="2362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/>
              <a:t>Some stains.</a:t>
            </a:r>
            <a:br>
              <a:rPr lang="en-US"/>
            </a:br>
            <a:r>
              <a:rPr lang="en-US"/>
              <a:t>Looks like erosion.</a:t>
            </a:r>
          </a:p>
        </p:txBody>
      </p:sp>
      <p:sp>
        <p:nvSpPr>
          <p:cNvPr id="38922" name="Rectangle 15"/>
          <p:cNvSpPr>
            <a:spLocks noChangeArrowheads="1"/>
          </p:cNvSpPr>
          <p:nvPr/>
        </p:nvSpPr>
        <p:spPr bwMode="auto">
          <a:xfrm>
            <a:off x="6781800" y="4359275"/>
            <a:ext cx="23622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/>
              <a:t>Little hole + transfer of material to the cathode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pt-PT" smtClean="0"/>
              <a:t>Conclusion</a:t>
            </a:r>
          </a:p>
        </p:txBody>
      </p:sp>
      <p:sp>
        <p:nvSpPr>
          <p:cNvPr id="39938" name="Rectangle 5"/>
          <p:cNvSpPr>
            <a:spLocks noChangeArrowheads="1"/>
          </p:cNvSpPr>
          <p:nvPr/>
        </p:nvSpPr>
        <p:spPr bwMode="auto">
          <a:xfrm>
            <a:off x="0" y="1117600"/>
            <a:ext cx="9144000" cy="462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174625" indent="-174625">
              <a:spcBef>
                <a:spcPct val="30000"/>
              </a:spcBef>
              <a:buFontTx/>
              <a:buChar char="•"/>
            </a:pPr>
            <a:r>
              <a:rPr lang="en-US"/>
              <a:t>Three different new resistive materials for high rate RPCs were identified or developed and extensively tested. </a:t>
            </a:r>
          </a:p>
          <a:p>
            <a:pPr marL="174625" indent="-174625">
              <a:spcBef>
                <a:spcPct val="30000"/>
              </a:spcBef>
              <a:buFontTx/>
              <a:buChar char="•"/>
            </a:pPr>
            <a:r>
              <a:rPr lang="en-US"/>
              <a:t>Eight RPCs were made, two of each kind of new material, plus two made out of standard soda-lime glass, for reference. In these chambers the cathodes were made out of stainless-steel plates and there were no internal spacers, to isolate as possible the materials’ behavior from the constructive details. </a:t>
            </a:r>
          </a:p>
          <a:p>
            <a:pPr marL="174625" indent="-174625">
              <a:spcBef>
                <a:spcPct val="30000"/>
              </a:spcBef>
              <a:buFontTx/>
              <a:buChar char="•"/>
            </a:pPr>
            <a:r>
              <a:rPr lang="en-US"/>
              <a:t>The resistivity of the materials was measured in the chambers themselves by the argon-discharge method, both before and after irradiation. </a:t>
            </a:r>
          </a:p>
          <a:p>
            <a:pPr marL="174625" indent="-174625">
              <a:spcBef>
                <a:spcPct val="30000"/>
              </a:spcBef>
              <a:buFontTx/>
              <a:buChar char="•"/>
            </a:pPr>
            <a:r>
              <a:rPr lang="en-US"/>
              <a:t>A beam test was performed on the set of eight chambers, confirming their different rate capability.</a:t>
            </a:r>
          </a:p>
          <a:p>
            <a:pPr marL="174625" indent="-174625">
              <a:spcBef>
                <a:spcPct val="30000"/>
              </a:spcBef>
              <a:buFontTx/>
              <a:buChar char="•"/>
            </a:pPr>
            <a:r>
              <a:rPr lang="en-US"/>
              <a:t>After-beam observations revealed that the resistivity of the materials was not changed, but that some signs of surface alterations were visible on some of the materials. </a:t>
            </a:r>
            <a:r>
              <a:rPr lang="en-US" b="1"/>
              <a:t>Despite such alterations the chambers continued to operate normally.</a:t>
            </a:r>
          </a:p>
          <a:p>
            <a:pPr marL="174625" indent="-174625">
              <a:spcBef>
                <a:spcPct val="30000"/>
              </a:spcBef>
              <a:buFontTx/>
              <a:buChar char="•"/>
            </a:pPr>
            <a:r>
              <a:rPr lang="en-US"/>
              <a:t>Future work should include similar tests with the resistive electrodes also performing as cathodes and longer irradiations.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5" name="Group 3"/>
          <p:cNvGraphicFramePr>
            <a:graphicFrameLocks noGrp="1"/>
          </p:cNvGraphicFramePr>
          <p:nvPr/>
        </p:nvGraphicFramePr>
        <p:xfrm>
          <a:off x="0" y="1087438"/>
          <a:ext cx="9145588" cy="5221287"/>
        </p:xfrm>
        <a:graphic>
          <a:graphicData uri="http://schemas.openxmlformats.org/drawingml/2006/table">
            <a:tbl>
              <a:tblPr/>
              <a:tblGrid>
                <a:gridCol w="4419600"/>
                <a:gridCol w="1182688"/>
                <a:gridCol w="1181100"/>
                <a:gridCol w="1181100"/>
                <a:gridCol w="1181100"/>
              </a:tblGrid>
              <a:tr h="581025"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60912" marB="46800" horzOverflow="overflow">
                    <a:lnL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pt-P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Year</a:t>
                      </a:r>
                      <a:br>
                        <a:rPr kumimoji="0" lang="pt-P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</a:br>
                      <a:r>
                        <a:rPr kumimoji="0" lang="pt-P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</a:txBody>
                  <a:tcPr marL="90000" marR="90000" marT="60912" marB="468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pt-P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Year</a:t>
                      </a:r>
                      <a:br>
                        <a:rPr kumimoji="0" lang="pt-P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</a:br>
                      <a:r>
                        <a:rPr kumimoji="0" lang="pt-P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</a:txBody>
                  <a:tcPr marL="90000" marR="90000" marT="60912" marB="468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pt-P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Year</a:t>
                      </a:r>
                      <a:br>
                        <a:rPr kumimoji="0" lang="pt-P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</a:br>
                      <a:r>
                        <a:rPr kumimoji="0" lang="pt-P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</a:txBody>
                  <a:tcPr marL="90000" marR="90000" marT="60912" marB="468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pt-P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Year</a:t>
                      </a:r>
                      <a:br>
                        <a:rPr kumimoji="0" lang="pt-P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</a:br>
                      <a:r>
                        <a:rPr kumimoji="0" lang="pt-P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</a:txBody>
                  <a:tcPr marL="90000" marR="90000" marT="60912" marB="468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1825"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Definition of standards/procedures</a:t>
                      </a:r>
                    </a:p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60912" marB="46800" horzOverflow="overflow">
                    <a:lnL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60912" marB="468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60912" marB="468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60912" marB="468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60912" marB="468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Inventory and procurement of materials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60912" marB="46800" horzOverflow="overflow">
                    <a:lnL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60912" marB="468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60912" marB="468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60912" marB="468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60912" marB="468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3088"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Exploratory tests electrical/RPC</a:t>
                      </a:r>
                    </a:p>
                  </a:txBody>
                  <a:tcPr marL="90000" marR="90000" marT="60912" marB="46800" horzOverflow="overflow">
                    <a:lnL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60912" marB="468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60912" marB="468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60912" marB="468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60912" marB="468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Electronics development</a:t>
                      </a:r>
                    </a:p>
                  </a:txBody>
                  <a:tcPr marL="90000" marR="90000" marT="60912" marB="46800" horzOverflow="overflow">
                    <a:lnL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60912" marB="468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60912" marB="468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60912" marB="468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60912" marB="468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Detailed tests in lab of chambers made out of the best candidate materials</a:t>
                      </a:r>
                    </a:p>
                  </a:txBody>
                  <a:tcPr marL="90000" marR="90000" marT="60912" marB="46800" horzOverflow="overflow">
                    <a:lnL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60912" marB="468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60912" marB="468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60912" marB="468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60912" marB="468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pt-P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Address ageing</a:t>
                      </a:r>
                    </a:p>
                  </a:txBody>
                  <a:tcPr marL="90000" marR="90000" marT="60912" marB="46800" horzOverflow="overflow">
                    <a:lnL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60912" marB="468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60912" marB="468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60912" marB="468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60912" marB="468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3088"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pt-P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Beam test of small but realistic systems</a:t>
                      </a:r>
                    </a:p>
                  </a:txBody>
                  <a:tcPr marL="90000" marR="90000" marT="60912" marB="46800" horzOverflow="overflow">
                    <a:lnL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60912" marB="468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60912" marB="468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60912" marB="468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60912" marB="468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pt-P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Conclusion and reporting</a:t>
                      </a:r>
                    </a:p>
                  </a:txBody>
                  <a:tcPr marL="90000" marR="90000" marT="60912" marB="46800" horzOverflow="overflow">
                    <a:lnL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60912" marB="468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60912" marB="468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60912" marB="468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93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pt-P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60912" marB="46800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8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</a:tr>
            </a:tbl>
          </a:graphicData>
        </a:graphic>
      </p:graphicFrame>
      <p:sp>
        <p:nvSpPr>
          <p:cNvPr id="18495" name="Line 67"/>
          <p:cNvSpPr>
            <a:spLocks noChangeShapeType="1"/>
          </p:cNvSpPr>
          <p:nvPr/>
        </p:nvSpPr>
        <p:spPr bwMode="auto">
          <a:xfrm flipV="1">
            <a:off x="7940675" y="5221288"/>
            <a:ext cx="0" cy="1143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t-PT"/>
          </a:p>
        </p:txBody>
      </p:sp>
      <p:sp>
        <p:nvSpPr>
          <p:cNvPr id="18496" name="Text Box 68"/>
          <p:cNvSpPr txBox="1">
            <a:spLocks noChangeArrowheads="1"/>
          </p:cNvSpPr>
          <p:nvPr/>
        </p:nvSpPr>
        <p:spPr bwMode="auto">
          <a:xfrm>
            <a:off x="7162800" y="6324600"/>
            <a:ext cx="1441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>
                <a:solidFill>
                  <a:srgbClr val="FF0000"/>
                </a:solidFill>
              </a:rPr>
              <a:t>We are here</a:t>
            </a:r>
          </a:p>
        </p:txBody>
      </p:sp>
      <p:sp>
        <p:nvSpPr>
          <p:cNvPr id="18497" name="Rectangle 67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pt-PT" smtClean="0"/>
              <a:t>Global schedule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Marcador de Posição do Número do Diapositivo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FACFB3B-7A53-4BD8-B213-3CB94BF36085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0482" name="Rectangle 69"/>
          <p:cNvSpPr>
            <a:spLocks noChangeArrowheads="1"/>
          </p:cNvSpPr>
          <p:nvPr/>
        </p:nvSpPr>
        <p:spPr bwMode="auto">
          <a:xfrm>
            <a:off x="0" y="762000"/>
            <a:ext cx="9144000" cy="354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en-US" b="1"/>
              <a:t>Beam-tested</a:t>
            </a:r>
          </a:p>
          <a:p>
            <a:pPr>
              <a:lnSpc>
                <a:spcPct val="140000"/>
              </a:lnSpc>
              <a:buFontTx/>
              <a:buChar char="•"/>
            </a:pPr>
            <a:r>
              <a:rPr lang="en-US"/>
              <a:t> low </a:t>
            </a:r>
            <a:r>
              <a:rPr lang="en-US">
                <a:sym typeface="Symbol" pitchFamily="18" charset="2"/>
              </a:rPr>
              <a:t></a:t>
            </a:r>
            <a:r>
              <a:rPr lang="en-US"/>
              <a:t> PVdF+C (plate 400x300x2 mm</a:t>
            </a:r>
            <a:r>
              <a:rPr lang="en-US" baseline="30000"/>
              <a:t>3</a:t>
            </a:r>
            <a:r>
              <a:rPr lang="en-US"/>
              <a:t> produced by injection by the Lyon group)</a:t>
            </a:r>
          </a:p>
          <a:p>
            <a:pPr>
              <a:lnSpc>
                <a:spcPct val="140000"/>
              </a:lnSpc>
              <a:buFontTx/>
              <a:buChar char="•"/>
            </a:pPr>
            <a:r>
              <a:rPr lang="en-US"/>
              <a:t> KREFINE</a:t>
            </a:r>
            <a:r>
              <a:rPr lang="en-US">
                <a:sym typeface="Symbol" pitchFamily="18" charset="2"/>
              </a:rPr>
              <a:t></a:t>
            </a:r>
            <a:r>
              <a:rPr lang="en-US"/>
              <a:t> (large plate bought, cut and distributed to the participants)</a:t>
            </a:r>
          </a:p>
          <a:p>
            <a:pPr>
              <a:lnSpc>
                <a:spcPct val="140000"/>
              </a:lnSpc>
              <a:buFontTx/>
              <a:buChar char="•"/>
            </a:pPr>
            <a:r>
              <a:rPr lang="en-US"/>
              <a:t> Phosphate glass (kindly provided by Tsinghua University)</a:t>
            </a:r>
          </a:p>
          <a:p>
            <a:pPr>
              <a:lnSpc>
                <a:spcPct val="140000"/>
              </a:lnSpc>
              <a:buFontTx/>
              <a:buChar char="•"/>
            </a:pPr>
            <a:r>
              <a:rPr lang="en-US"/>
              <a:t> Thin (0.4mm) soda-lime glass for reference</a:t>
            </a:r>
          </a:p>
          <a:p>
            <a:pPr>
              <a:lnSpc>
                <a:spcPct val="140000"/>
              </a:lnSpc>
            </a:pPr>
            <a:r>
              <a:rPr lang="en-US" b="1"/>
              <a:t>Not tested because of too small size</a:t>
            </a:r>
          </a:p>
          <a:p>
            <a:pPr>
              <a:lnSpc>
                <a:spcPct val="140000"/>
              </a:lnSpc>
              <a:buFontTx/>
              <a:buChar char="•"/>
            </a:pPr>
            <a:r>
              <a:rPr lang="en-US"/>
              <a:t> Pestov glass (obtained from GSI stock)</a:t>
            </a:r>
          </a:p>
          <a:p>
            <a:pPr>
              <a:lnSpc>
                <a:spcPct val="140000"/>
              </a:lnSpc>
              <a:buFontTx/>
              <a:buChar char="•"/>
            </a:pPr>
            <a:r>
              <a:rPr lang="en-US"/>
              <a:t> Ceramics (developed by HZDR - Helmholtz-Zentrum Dresden-Rossendorf) </a:t>
            </a:r>
          </a:p>
          <a:p>
            <a:pPr>
              <a:lnSpc>
                <a:spcPct val="140000"/>
              </a:lnSpc>
            </a:pPr>
            <a:endParaRPr lang="en-US"/>
          </a:p>
        </p:txBody>
      </p:sp>
      <p:sp>
        <p:nvSpPr>
          <p:cNvPr id="20483" name="Rectangle 9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mtClean="0">
                <a:solidFill>
                  <a:srgbClr val="3333FF"/>
                </a:solidFill>
              </a:rPr>
              <a:t>Materials considered</a:t>
            </a:r>
            <a:endParaRPr lang="pt-PT" smtClean="0">
              <a:solidFill>
                <a:srgbClr val="3333FF"/>
              </a:solidFill>
            </a:endParaRPr>
          </a:p>
        </p:txBody>
      </p:sp>
      <p:sp>
        <p:nvSpPr>
          <p:cNvPr id="20484" name="Rectangle 10"/>
          <p:cNvSpPr>
            <a:spLocks/>
          </p:cNvSpPr>
          <p:nvPr/>
        </p:nvSpPr>
        <p:spPr bwMode="auto">
          <a:xfrm>
            <a:off x="0" y="4038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en-GB" sz="2400">
                <a:solidFill>
                  <a:srgbClr val="3333FF"/>
                </a:solidFill>
                <a:latin typeface="Comic Sans MS" pitchFamily="66" charset="0"/>
              </a:rPr>
              <a:t>Procedures</a:t>
            </a:r>
            <a:endParaRPr lang="pt-PT" sz="2400">
              <a:solidFill>
                <a:srgbClr val="3333FF"/>
              </a:solidFill>
              <a:latin typeface="Comic Sans MS" pitchFamily="66" charset="0"/>
            </a:endParaRPr>
          </a:p>
        </p:txBody>
      </p:sp>
      <p:sp>
        <p:nvSpPr>
          <p:cNvPr id="20485" name="Rectangle 69"/>
          <p:cNvSpPr>
            <a:spLocks noChangeArrowheads="1"/>
          </p:cNvSpPr>
          <p:nvPr/>
        </p:nvSpPr>
        <p:spPr bwMode="auto">
          <a:xfrm>
            <a:off x="0" y="4343400"/>
            <a:ext cx="9144000" cy="201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en-US"/>
              <a:t>Besides traditional beam-testing, all chambers were tested at several stages by </a:t>
            </a:r>
            <a:br>
              <a:rPr lang="en-US"/>
            </a:br>
            <a:r>
              <a:rPr lang="en-US"/>
              <a:t>argon-discharge, allowing to measure the resistance of the electrode in-chamber and infer the resistivity, while monitoring the stability of the material and the presence of strong surface anomalies (examples ahead).</a:t>
            </a:r>
          </a:p>
          <a:p>
            <a:pPr>
              <a:lnSpc>
                <a:spcPct val="140000"/>
              </a:lnSpc>
            </a:pPr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pt-PT" smtClean="0"/>
              <a:t>PVdF + carbon nanoparticles</a:t>
            </a:r>
          </a:p>
        </p:txBody>
      </p:sp>
      <p:sp>
        <p:nvSpPr>
          <p:cNvPr id="22530" name="Rectangle 5"/>
          <p:cNvSpPr>
            <a:spLocks noChangeArrowheads="1"/>
          </p:cNvSpPr>
          <p:nvPr/>
        </p:nvSpPr>
        <p:spPr bwMode="auto">
          <a:xfrm>
            <a:off x="0" y="838200"/>
            <a:ext cx="914400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GB"/>
              <a:t>PVdF is a thermoplastic material and has similar chemical and mechanical characteristics as PEEK, but could be melt at a lower temperature (180 °C for PVdF and around 400 °C in the PEEK case) which facilitates its production. </a:t>
            </a:r>
          </a:p>
          <a:p>
            <a:endParaRPr lang="en-GB"/>
          </a:p>
          <a:p>
            <a:r>
              <a:rPr lang="en-GB"/>
              <a:t>Several loadings (6 to 8%) were tested. Plates of 30 cm </a:t>
            </a:r>
            <a:r>
              <a:rPr lang="en-GB">
                <a:sym typeface="Symbol" pitchFamily="18" charset="2"/>
              </a:rPr>
              <a:t></a:t>
            </a:r>
            <a:r>
              <a:rPr lang="en-GB"/>
              <a:t> 40 cm of 2 and 3 mm were produced by injection process at the IPC company in France. </a:t>
            </a:r>
          </a:p>
          <a:p>
            <a:endParaRPr lang="en-GB"/>
          </a:p>
          <a:p>
            <a:r>
              <a:rPr lang="en-GB"/>
              <a:t>Plates with the black-carbon 6% loading were found to have a bulk resistivity of </a:t>
            </a:r>
            <a:r>
              <a:rPr lang="en-GB">
                <a:sym typeface="Symbol" pitchFamily="18" charset="2"/>
              </a:rPr>
              <a:t>10</a:t>
            </a:r>
            <a:r>
              <a:rPr lang="en-GB" baseline="30000">
                <a:sym typeface="Symbol" pitchFamily="18" charset="2"/>
              </a:rPr>
              <a:t>12</a:t>
            </a:r>
            <a:r>
              <a:rPr lang="en-GB">
                <a:sym typeface="Symbol" pitchFamily="18" charset="2"/>
              </a:rPr>
              <a:t> </a:t>
            </a:r>
            <a:r>
              <a:rPr lang="en-GB"/>
              <a:t>cm. Several RPC detectors were produced and successfully tested. Efficiency reaching 96% were measured. </a:t>
            </a:r>
          </a:p>
          <a:p>
            <a:endParaRPr lang="en-GB"/>
          </a:p>
          <a:p>
            <a:r>
              <a:rPr lang="en-GB"/>
              <a:t>The plates with higher loading (8%) reach lower resistivity values (a few </a:t>
            </a:r>
            <a:r>
              <a:rPr lang="en-GB">
                <a:sym typeface="Symbol" pitchFamily="18" charset="2"/>
              </a:rPr>
              <a:t>10</a:t>
            </a:r>
            <a:r>
              <a:rPr lang="en-GB" baseline="30000">
                <a:sym typeface="Symbol" pitchFamily="18" charset="2"/>
              </a:rPr>
              <a:t>10</a:t>
            </a:r>
            <a:r>
              <a:rPr lang="en-GB">
                <a:sym typeface="Symbol" pitchFamily="18" charset="2"/>
              </a:rPr>
              <a:t> </a:t>
            </a:r>
            <a:r>
              <a:rPr lang="en-GB"/>
              <a:t>cm). </a:t>
            </a:r>
            <a:endParaRPr lang="pt-PT">
              <a:sym typeface="Symbol" pitchFamily="18" charset="2"/>
            </a:endParaRPr>
          </a:p>
        </p:txBody>
      </p:sp>
      <p:pic>
        <p:nvPicPr>
          <p:cNvPr id="22531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4343400"/>
            <a:ext cx="3200400" cy="239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pt-PT" smtClean="0"/>
              <a:t>PVdF + carbon nanoparticles</a:t>
            </a:r>
          </a:p>
        </p:txBody>
      </p:sp>
      <p:pic>
        <p:nvPicPr>
          <p:cNvPr id="2355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752600"/>
            <a:ext cx="6553200" cy="465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ext Box 4"/>
          <p:cNvSpPr txBox="1">
            <a:spLocks noChangeArrowheads="1"/>
          </p:cNvSpPr>
          <p:nvPr/>
        </p:nvSpPr>
        <p:spPr bwMode="auto">
          <a:xfrm>
            <a:off x="1981200" y="1143000"/>
            <a:ext cx="4679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>
                <a:solidFill>
                  <a:schemeClr val="accent2"/>
                </a:solidFill>
              </a:rPr>
              <a:t>Example of argon test of a PVdF-C chamber</a:t>
            </a:r>
          </a:p>
        </p:txBody>
      </p:sp>
      <p:sp>
        <p:nvSpPr>
          <p:cNvPr id="23556" name="Rectangle 5"/>
          <p:cNvSpPr>
            <a:spLocks noChangeArrowheads="1"/>
          </p:cNvSpPr>
          <p:nvPr/>
        </p:nvSpPr>
        <p:spPr bwMode="auto">
          <a:xfrm>
            <a:off x="228600" y="6491288"/>
            <a:ext cx="8350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/>
              <a:t>The resistive electrode was composed by two 2.5mm thick plates glued together</a:t>
            </a:r>
            <a:r>
              <a:rPr lang="pt-PT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Phosphate glass</a:t>
            </a:r>
          </a:p>
        </p:txBody>
      </p:sp>
      <p:sp>
        <p:nvSpPr>
          <p:cNvPr id="24578" name="Text Box 5"/>
          <p:cNvSpPr txBox="1">
            <a:spLocks noChangeArrowheads="1"/>
          </p:cNvSpPr>
          <p:nvPr/>
        </p:nvSpPr>
        <p:spPr bwMode="auto">
          <a:xfrm>
            <a:off x="288925" y="838200"/>
            <a:ext cx="8667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Phosphate glass is produced by Tsinghua University for high-rate RPC applications </a:t>
            </a:r>
          </a:p>
        </p:txBody>
      </p:sp>
      <p:pic>
        <p:nvPicPr>
          <p:cNvPr id="24581" name="Picture 6" descr="Screenshot-2018-4-24 Progress of R D and production of timing RPCs in Tsinghua University - 1-s2 0-S0168900210018504-main pd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9200"/>
            <a:ext cx="53340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3" name="Rectangle 8"/>
          <p:cNvSpPr>
            <a:spLocks noChangeArrowheads="1"/>
          </p:cNvSpPr>
          <p:nvPr/>
        </p:nvSpPr>
        <p:spPr bwMode="auto">
          <a:xfrm>
            <a:off x="6597650" y="5486400"/>
            <a:ext cx="2546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accent2"/>
                </a:solidFill>
              </a:rPr>
              <a:t>[Jingbo Wang et al., 2010]</a:t>
            </a:r>
          </a:p>
        </p:txBody>
      </p:sp>
      <p:sp>
        <p:nvSpPr>
          <p:cNvPr id="24580" name="Rectangle 5"/>
          <p:cNvSpPr>
            <a:spLocks noChangeArrowheads="1"/>
          </p:cNvSpPr>
          <p:nvPr/>
        </p:nvSpPr>
        <p:spPr bwMode="auto">
          <a:xfrm>
            <a:off x="2819400" y="1295400"/>
            <a:ext cx="21288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accent2"/>
                </a:solidFill>
              </a:rPr>
              <a:t>[Yi Wang et al., 2012]</a:t>
            </a:r>
          </a:p>
        </p:txBody>
      </p:sp>
      <p:pic>
        <p:nvPicPr>
          <p:cNvPr id="24585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1219200"/>
            <a:ext cx="39624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2" name="Picture 7" descr="Screenshot-2018-4-24 Development of multi-gap resistive plate chambers with low-resistive silicate glass electrodes for ope[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3516313"/>
            <a:ext cx="624840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pt-PT" smtClean="0"/>
              <a:t>Phosphate glass</a:t>
            </a:r>
          </a:p>
        </p:txBody>
      </p:sp>
      <p:pic>
        <p:nvPicPr>
          <p:cNvPr id="25602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28700" y="1524000"/>
            <a:ext cx="3440113" cy="243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3288" y="1447800"/>
            <a:ext cx="3440112" cy="243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28700" y="3962400"/>
            <a:ext cx="3440113" cy="243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3288" y="3962400"/>
            <a:ext cx="3440112" cy="243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6" name="Rectangle 8"/>
          <p:cNvSpPr>
            <a:spLocks noChangeArrowheads="1"/>
          </p:cNvSpPr>
          <p:nvPr/>
        </p:nvSpPr>
        <p:spPr bwMode="auto">
          <a:xfrm>
            <a:off x="0" y="-750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t-PT"/>
          </a:p>
        </p:txBody>
      </p:sp>
      <p:sp>
        <p:nvSpPr>
          <p:cNvPr id="25607" name="Rectangle 10"/>
          <p:cNvSpPr>
            <a:spLocks noChangeArrowheads="1"/>
          </p:cNvSpPr>
          <p:nvPr/>
        </p:nvSpPr>
        <p:spPr bwMode="auto">
          <a:xfrm>
            <a:off x="-76200" y="33543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t-PT"/>
          </a:p>
        </p:txBody>
      </p:sp>
      <p:sp>
        <p:nvSpPr>
          <p:cNvPr id="25608" name="Text Box 12"/>
          <p:cNvSpPr txBox="1">
            <a:spLocks noChangeArrowheads="1"/>
          </p:cNvSpPr>
          <p:nvPr/>
        </p:nvSpPr>
        <p:spPr bwMode="auto">
          <a:xfrm>
            <a:off x="2286000" y="685800"/>
            <a:ext cx="4768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>
                <a:solidFill>
                  <a:schemeClr val="accent2"/>
                </a:solidFill>
              </a:rPr>
              <a:t>Argon tests of the phosphate glass chambers</a:t>
            </a:r>
          </a:p>
        </p:txBody>
      </p:sp>
      <p:sp>
        <p:nvSpPr>
          <p:cNvPr id="25609" name="Text Box 13"/>
          <p:cNvSpPr txBox="1">
            <a:spLocks noChangeArrowheads="1"/>
          </p:cNvSpPr>
          <p:nvPr/>
        </p:nvSpPr>
        <p:spPr bwMode="auto">
          <a:xfrm>
            <a:off x="2286000" y="990600"/>
            <a:ext cx="4921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>
                <a:solidFill>
                  <a:schemeClr val="accent2"/>
                </a:solidFill>
              </a:rPr>
              <a:t>pre-beam			post-beam</a:t>
            </a:r>
          </a:p>
        </p:txBody>
      </p:sp>
      <p:sp>
        <p:nvSpPr>
          <p:cNvPr id="25610" name="Text Box 14"/>
          <p:cNvSpPr txBox="1">
            <a:spLocks noChangeArrowheads="1"/>
          </p:cNvSpPr>
          <p:nvPr/>
        </p:nvSpPr>
        <p:spPr bwMode="auto">
          <a:xfrm>
            <a:off x="3200400" y="6248400"/>
            <a:ext cx="2647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>
                <a:solidFill>
                  <a:srgbClr val="FF0000"/>
                </a:solidFill>
              </a:rPr>
              <a:t>No significative changes</a:t>
            </a:r>
          </a:p>
        </p:txBody>
      </p:sp>
      <p:sp>
        <p:nvSpPr>
          <p:cNvPr id="25612" name="Rectangle 6"/>
          <p:cNvSpPr>
            <a:spLocks noChangeArrowheads="1"/>
          </p:cNvSpPr>
          <p:nvPr/>
        </p:nvSpPr>
        <p:spPr bwMode="auto">
          <a:xfrm>
            <a:off x="762000" y="6491288"/>
            <a:ext cx="7207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/>
              <a:t>The resistive electrode was composed by a single 0.7 mm thick plate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pt-PT" smtClean="0"/>
              <a:t>Phosphate glass</a:t>
            </a:r>
          </a:p>
        </p:txBody>
      </p:sp>
      <p:sp>
        <p:nvSpPr>
          <p:cNvPr id="26626" name="Rectangle 7"/>
          <p:cNvSpPr>
            <a:spLocks noChangeArrowheads="1"/>
          </p:cNvSpPr>
          <p:nvPr/>
        </p:nvSpPr>
        <p:spPr bwMode="auto">
          <a:xfrm>
            <a:off x="0" y="-750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t-PT"/>
          </a:p>
        </p:txBody>
      </p:sp>
      <p:sp>
        <p:nvSpPr>
          <p:cNvPr id="26627" name="Text Box 9"/>
          <p:cNvSpPr txBox="1">
            <a:spLocks noChangeArrowheads="1"/>
          </p:cNvSpPr>
          <p:nvPr/>
        </p:nvSpPr>
        <p:spPr bwMode="auto">
          <a:xfrm>
            <a:off x="2057400" y="914400"/>
            <a:ext cx="5302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>
                <a:solidFill>
                  <a:schemeClr val="accent2"/>
                </a:solidFill>
              </a:rPr>
              <a:t>Long term argon test to evaluate resistivity stability</a:t>
            </a:r>
          </a:p>
        </p:txBody>
      </p:sp>
      <p:sp>
        <p:nvSpPr>
          <p:cNvPr id="26628" name="Text Box 11"/>
          <p:cNvSpPr txBox="1">
            <a:spLocks noChangeArrowheads="1"/>
          </p:cNvSpPr>
          <p:nvPr/>
        </p:nvSpPr>
        <p:spPr bwMode="auto">
          <a:xfrm>
            <a:off x="609600" y="4876800"/>
            <a:ext cx="8077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The material shows an essentially stable conductivity over time, suggesting a minor ionic contribution to its conductivity.</a:t>
            </a:r>
            <a:endParaRPr lang="pt-PT">
              <a:solidFill>
                <a:srgbClr val="FF0000"/>
              </a:solidFill>
            </a:endParaRPr>
          </a:p>
        </p:txBody>
      </p:sp>
      <p:pic>
        <p:nvPicPr>
          <p:cNvPr id="26629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9713" y="1536700"/>
            <a:ext cx="4203700" cy="324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25" y="1524000"/>
            <a:ext cx="4221163" cy="325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1" name="Rectangle 14"/>
          <p:cNvSpPr>
            <a:spLocks noChangeArrowheads="1"/>
          </p:cNvSpPr>
          <p:nvPr/>
        </p:nvSpPr>
        <p:spPr bwMode="auto">
          <a:xfrm>
            <a:off x="0" y="1016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1809</TotalTime>
  <Words>931</Words>
  <Application>Microsoft Office PowerPoint</Application>
  <PresentationFormat>Apresentação no Ecrã (4:3)</PresentationFormat>
  <Paragraphs>127</Paragraphs>
  <Slides>22</Slides>
  <Notes>3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Modelo de apresentação</vt:lpstr>
      </vt:variant>
      <vt:variant>
        <vt:i4>1</vt:i4>
      </vt:variant>
      <vt:variant>
        <vt:lpstr>Títulos dos diapositivos</vt:lpstr>
      </vt:variant>
      <vt:variant>
        <vt:i4>22</vt:i4>
      </vt:variant>
    </vt:vector>
  </HeadingPairs>
  <TitlesOfParts>
    <vt:vector size="28" baseType="lpstr">
      <vt:lpstr>Arial</vt:lpstr>
      <vt:lpstr>Comic Sans MS</vt:lpstr>
      <vt:lpstr>Calibri</vt:lpstr>
      <vt:lpstr>Symbol</vt:lpstr>
      <vt:lpstr>Times New Roman</vt:lpstr>
      <vt:lpstr>Tema do Office</vt:lpstr>
      <vt:lpstr>Diapositivo 1</vt:lpstr>
      <vt:lpstr>WP 13.2.1</vt:lpstr>
      <vt:lpstr>Global schedule</vt:lpstr>
      <vt:lpstr>Materials considered</vt:lpstr>
      <vt:lpstr>PVdF + carbon nanoparticles</vt:lpstr>
      <vt:lpstr>PVdF + carbon nanoparticles</vt:lpstr>
      <vt:lpstr>Phosphate glass</vt:lpstr>
      <vt:lpstr>Phosphate glass</vt:lpstr>
      <vt:lpstr>Phosphate glass</vt:lpstr>
      <vt:lpstr>KREFINE</vt:lpstr>
      <vt:lpstr>KREFINE</vt:lpstr>
      <vt:lpstr>KREFINE</vt:lpstr>
      <vt:lpstr>Beam test - hardware</vt:lpstr>
      <vt:lpstr>Beam test - hardware</vt:lpstr>
      <vt:lpstr>Beam test – relative rate capability</vt:lpstr>
      <vt:lpstr>Beam test – relative rate capability</vt:lpstr>
      <vt:lpstr>Aging – resistivity </vt:lpstr>
      <vt:lpstr>Aging – soda-lime </vt:lpstr>
      <vt:lpstr>Aging – PVdF </vt:lpstr>
      <vt:lpstr>Aging – Phosphate </vt:lpstr>
      <vt:lpstr>Aging – KREFINE 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Fonte</dc:creator>
  <cp:lastModifiedBy>Fonte</cp:lastModifiedBy>
  <cp:revision>128</cp:revision>
  <dcterms:created xsi:type="dcterms:W3CDTF">2016-09-18T21:51:35Z</dcterms:created>
  <dcterms:modified xsi:type="dcterms:W3CDTF">2018-04-25T05:58:13Z</dcterms:modified>
</cp:coreProperties>
</file>