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78" r:id="rId2"/>
    <p:sldId id="257" r:id="rId3"/>
    <p:sldId id="258" r:id="rId4"/>
    <p:sldId id="262" r:id="rId5"/>
    <p:sldId id="259" r:id="rId6"/>
    <p:sldId id="274" r:id="rId7"/>
    <p:sldId id="273" r:id="rId8"/>
    <p:sldId id="275" r:id="rId9"/>
    <p:sldId id="276" r:id="rId10"/>
    <p:sldId id="263" r:id="rId11"/>
    <p:sldId id="277" r:id="rId12"/>
    <p:sldId id="260" r:id="rId13"/>
    <p:sldId id="264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50E13-2F40-7C45-BDDE-441A65267018}" type="datetimeFigureOut">
              <a:rPr lang="fr-FR" smtClean="0"/>
              <a:pPr/>
              <a:t>22/04/18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96AB7-3811-8F4E-9085-4CFAD835A9FA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5222" y="178581"/>
            <a:ext cx="750175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solidFill>
                  <a:srgbClr val="FF0000"/>
                </a:solidFill>
              </a:rPr>
              <a:t>              Development of fast-timing large </a:t>
            </a:r>
            <a:r>
              <a:rPr lang="en-GB" sz="2400" b="1" i="1" dirty="0" err="1" smtClean="0">
                <a:solidFill>
                  <a:srgbClr val="FF0000"/>
                </a:solidFill>
              </a:rPr>
              <a:t>RPCs</a:t>
            </a:r>
            <a:r>
              <a:rPr lang="en-GB" sz="2400" b="1" i="1" dirty="0" smtClean="0">
                <a:solidFill>
                  <a:srgbClr val="FF0000"/>
                </a:solidFill>
              </a:rPr>
              <a:t> </a:t>
            </a:r>
          </a:p>
          <a:p>
            <a:endParaRPr lang="en-GB" dirty="0" smtClean="0"/>
          </a:p>
          <a:p>
            <a:r>
              <a:rPr lang="en-GB" sz="1600" i="1" dirty="0" smtClean="0"/>
              <a:t>Prototypes of large, high-rate </a:t>
            </a:r>
            <a:r>
              <a:rPr lang="en-GB" sz="1600" i="1" dirty="0" err="1" smtClean="0"/>
              <a:t>RPCs</a:t>
            </a:r>
            <a:r>
              <a:rPr lang="en-GB" sz="1600" i="1" dirty="0" smtClean="0"/>
              <a:t> are designed, built and tested as well as a dedicated readout for time response optimisation. The concept is validated by exposing large RPC prototypes to test-beams and accessing their performance, namely their high-rate capabilities and their fast-timing properties. 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D13.2 </a:t>
            </a:r>
            <a:r>
              <a:rPr lang="en-GB" dirty="0" smtClean="0"/>
              <a:t>High-rate characterisation of large-size RPC prototypes </a:t>
            </a:r>
            <a:r>
              <a:rPr lang="en-GB" i="1" dirty="0" smtClean="0"/>
              <a:t>(qualification at high intensity beam lines of large-size prototypes of optimised </a:t>
            </a:r>
            <a:r>
              <a:rPr lang="en-GB" i="1" dirty="0" err="1" smtClean="0"/>
              <a:t>RPCs</a:t>
            </a:r>
            <a:r>
              <a:rPr lang="en-GB" i="1" dirty="0" smtClean="0"/>
              <a:t> optimised for the rate response and the fine time) </a:t>
            </a:r>
            <a:r>
              <a:rPr lang="en-GB" dirty="0" smtClean="0"/>
              <a:t>   M44 </a:t>
            </a:r>
          </a:p>
          <a:p>
            <a:endParaRPr lang="en-GB" dirty="0" smtClean="0"/>
          </a:p>
          <a:p>
            <a:endParaRPr lang="en-GB" i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22281052"/>
              </p:ext>
            </p:extLst>
          </p:nvPr>
        </p:nvGraphicFramePr>
        <p:xfrm>
          <a:off x="615222" y="3365500"/>
          <a:ext cx="7771405" cy="3327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2808"/>
                <a:gridCol w="5518597"/>
              </a:tblGrid>
              <a:tr h="1058868">
                <a:tc>
                  <a:txBody>
                    <a:bodyPr/>
                    <a:lstStyle/>
                    <a:p>
                      <a:r>
                        <a:rPr lang="en-GB" dirty="0" smtClean="0"/>
                        <a:t>1st 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Conception and construction of large RPC/MRPC,</a:t>
                      </a:r>
                      <a:r>
                        <a:rPr lang="en-GB" baseline="0" dirty="0" smtClean="0"/>
                        <a:t> Test of  PETIROC, TDC </a:t>
                      </a:r>
                      <a:endParaRPr lang="en-GB" dirty="0"/>
                    </a:p>
                  </a:txBody>
                  <a:tcPr/>
                </a:tc>
              </a:tr>
              <a:tr h="879493">
                <a:tc>
                  <a:txBody>
                    <a:bodyPr/>
                    <a:lstStyle/>
                    <a:p>
                      <a:r>
                        <a:rPr lang="en-GB" dirty="0" smtClean="0"/>
                        <a:t>2d 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Design of optimized PCB for RPC/MRPC, integration of TDC into PETIROC (in collaboration with WP4)</a:t>
                      </a:r>
                      <a:endParaRPr lang="en-GB" dirty="0"/>
                    </a:p>
                  </a:txBody>
                  <a:tcPr/>
                </a:tc>
              </a:tr>
              <a:tr h="879493">
                <a:tc>
                  <a:txBody>
                    <a:bodyPr/>
                    <a:lstStyle/>
                    <a:p>
                      <a:r>
                        <a:rPr lang="en-GB" dirty="0" smtClean="0"/>
                        <a:t>3d year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Realization of a prototype, development of DAQ system (</a:t>
                      </a:r>
                      <a:r>
                        <a:rPr lang="en-GB" baseline="0" dirty="0" smtClean="0"/>
                        <a:t> in collaboration with </a:t>
                      </a:r>
                      <a:r>
                        <a:rPr lang="en-GB" dirty="0" smtClean="0"/>
                        <a:t>WP5&amp;WP14)</a:t>
                      </a:r>
                      <a:endParaRPr lang="en-GB" dirty="0"/>
                    </a:p>
                  </a:txBody>
                  <a:tcPr/>
                </a:tc>
              </a:tr>
              <a:tr h="509547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Beam</a:t>
                      </a:r>
                      <a:r>
                        <a:rPr lang="en-GB" baseline="0" dirty="0" smtClean="0"/>
                        <a:t> t</a:t>
                      </a:r>
                      <a:r>
                        <a:rPr lang="en-GB" dirty="0" smtClean="0"/>
                        <a:t>est and validation &amp; final report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759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12693" y="54262"/>
            <a:ext cx="7150953" cy="7017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smtClean="0"/>
              <a:t>To</a:t>
            </a:r>
            <a:r>
              <a:rPr lang="en-US" dirty="0" smtClean="0"/>
              <a:t> completely validate </a:t>
            </a:r>
            <a:r>
              <a:rPr lang="en-US" dirty="0" smtClean="0"/>
              <a:t>the readout electronics on large RPC CMS chamber</a:t>
            </a:r>
            <a:r>
              <a:rPr lang="en-US" dirty="0" smtClean="0"/>
              <a:t>  </a:t>
            </a:r>
            <a:r>
              <a:rPr lang="en-US" dirty="0" smtClean="0"/>
              <a:t>using a few FB </a:t>
            </a:r>
            <a:r>
              <a:rPr lang="en-US" dirty="0" smtClean="0"/>
              <a:t>boards in TB ( this week)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TDC  </a:t>
            </a:r>
            <a:r>
              <a:rPr lang="en-US" dirty="0" smtClean="0"/>
              <a:t>with new FPGA with more resources to allow the TOT exploitation</a:t>
            </a:r>
            <a:r>
              <a:rPr lang="en-US" dirty="0" smtClean="0"/>
              <a:t> is being developed. Time resolution  of 17 </a:t>
            </a:r>
            <a:r>
              <a:rPr lang="en-US" dirty="0" err="1" smtClean="0"/>
              <a:t>ps</a:t>
            </a:r>
            <a:r>
              <a:rPr lang="en-US" dirty="0" smtClean="0"/>
              <a:t> is obtained for rising/falling signal measurement  and 20 </a:t>
            </a:r>
            <a:r>
              <a:rPr lang="en-US" dirty="0" err="1" smtClean="0"/>
              <a:t>ps</a:t>
            </a:r>
            <a:r>
              <a:rPr lang="en-US" dirty="0" smtClean="0"/>
              <a:t> for TOT with a dead time of 2 ns.</a:t>
            </a:r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smtClean="0"/>
              <a:t>In parallel  TDC chip is being developed in collaboration with WP4</a:t>
            </a:r>
          </a:p>
          <a:p>
            <a:r>
              <a:rPr lang="en-US" dirty="0" smtClean="0"/>
              <a:t>(see M. </a:t>
            </a:r>
            <a:r>
              <a:rPr lang="en-US" dirty="0" err="1" smtClean="0"/>
              <a:t>Dahoumane’s</a:t>
            </a:r>
            <a:r>
              <a:rPr lang="en-US" dirty="0" smtClean="0"/>
              <a:t> talk) aiming for better performance while reducing power consumption.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Next steps</a:t>
            </a:r>
          </a:p>
          <a:p>
            <a:pPr>
              <a:buFontTx/>
              <a:buChar char="-"/>
            </a:pPr>
            <a:r>
              <a:rPr lang="en-US" dirty="0" smtClean="0"/>
              <a:t>Assemble the FE boards in one hosting the </a:t>
            </a:r>
            <a:r>
              <a:rPr lang="en-US" dirty="0" err="1" smtClean="0"/>
              <a:t>Petirocs</a:t>
            </a:r>
            <a:endParaRPr lang="en-US" dirty="0" smtClean="0"/>
          </a:p>
          <a:p>
            <a:r>
              <a:rPr lang="en-US" dirty="0" smtClean="0"/>
              <a:t> in addition to the Master FPGA to communicate with </a:t>
            </a:r>
            <a:r>
              <a:rPr lang="en-US" dirty="0" smtClean="0"/>
              <a:t>the CMS  </a:t>
            </a:r>
            <a:r>
              <a:rPr lang="en-US" dirty="0" smtClean="0"/>
              <a:t>DAQ</a:t>
            </a:r>
            <a:r>
              <a:rPr lang="en-US" dirty="0" smtClean="0"/>
              <a:t>/Trigger system.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Upgrade the </a:t>
            </a:r>
            <a:r>
              <a:rPr lang="en-US" dirty="0" err="1" smtClean="0"/>
              <a:t>Petiroc</a:t>
            </a:r>
            <a:r>
              <a:rPr lang="en-US" dirty="0" smtClean="0"/>
              <a:t> from 32 to 64 channels (for compactness,   </a:t>
            </a:r>
          </a:p>
          <a:p>
            <a:r>
              <a:rPr lang="en-US" dirty="0" smtClean="0"/>
              <a:t>  not a technological challenge) and go for TSMC 130 nm ( in   </a:t>
            </a:r>
          </a:p>
          <a:p>
            <a:r>
              <a:rPr lang="en-US" dirty="0" smtClean="0"/>
              <a:t>  synergy with the HGCAL ROC) for better radiation hardness even  </a:t>
            </a:r>
          </a:p>
          <a:p>
            <a:r>
              <a:rPr lang="en-US" dirty="0" smtClean="0"/>
              <a:t>  though the expected rate where the FE board is to be fixed is not  </a:t>
            </a:r>
          </a:p>
          <a:p>
            <a:r>
              <a:rPr lang="en-US" dirty="0" smtClean="0"/>
              <a:t>  high (</a:t>
            </a:r>
            <a:r>
              <a:rPr lang="en-US" dirty="0" err="1" smtClean="0"/>
              <a:t>fluence</a:t>
            </a:r>
            <a:r>
              <a:rPr lang="en-US" dirty="0" smtClean="0"/>
              <a:t> of a few 10 e12)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ETIROC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65" y="134728"/>
            <a:ext cx="2749550" cy="2244725"/>
          </a:xfrm>
          <a:prstGeom prst="rect">
            <a:avLst/>
          </a:prstGeom>
        </p:spPr>
      </p:pic>
      <p:pic>
        <p:nvPicPr>
          <p:cNvPr id="8" name="Image 7" descr="PETIROC-schematic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0773" y="134728"/>
            <a:ext cx="5267325" cy="2244725"/>
          </a:xfrm>
          <a:prstGeom prst="rect">
            <a:avLst/>
          </a:prstGeom>
        </p:spPr>
      </p:pic>
      <p:pic>
        <p:nvPicPr>
          <p:cNvPr id="9" name="Image 8" descr="Tjitter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811" y="3303877"/>
            <a:ext cx="3817404" cy="2579849"/>
          </a:xfrm>
          <a:prstGeom prst="rect">
            <a:avLst/>
          </a:prstGeom>
        </p:spPr>
      </p:pic>
      <p:pic>
        <p:nvPicPr>
          <p:cNvPr id="11" name="Image 10" descr="PastedGraphic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3124" y="2989053"/>
            <a:ext cx="4434973" cy="2731828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37765" y="2404277"/>
            <a:ext cx="358944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PETIROC  ASIC, 32ch, </a:t>
            </a:r>
            <a:r>
              <a:rPr lang="en-US" sz="1400" dirty="0" err="1" smtClean="0"/>
              <a:t>SiGe</a:t>
            </a:r>
            <a:r>
              <a:rPr lang="en-US" sz="1400" dirty="0" smtClean="0"/>
              <a:t> 350 nm technology</a:t>
            </a:r>
          </a:p>
          <a:p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179184" y="2404277"/>
            <a:ext cx="4385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Petiroc</a:t>
            </a:r>
            <a:r>
              <a:rPr lang="en-US" sz="1400" dirty="0" smtClean="0"/>
              <a:t> scheme : only the preamplifier output will be used</a:t>
            </a:r>
            <a:endParaRPr lang="en-US" sz="1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09811" y="6100825"/>
            <a:ext cx="3969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resolution as a function of the injected charge</a:t>
            </a:r>
          </a:p>
          <a:p>
            <a:r>
              <a:rPr lang="en-US" sz="1400" dirty="0" smtClean="0"/>
              <a:t>1 mV corresponds to about 55 </a:t>
            </a:r>
            <a:r>
              <a:rPr lang="en-US" sz="1400" dirty="0" err="1" smtClean="0"/>
              <a:t>fC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787065" y="5883726"/>
            <a:ext cx="4131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Petiroc</a:t>
            </a:r>
            <a:r>
              <a:rPr lang="en-US" sz="1400" dirty="0" smtClean="0"/>
              <a:t> S-Curves :</a:t>
            </a:r>
          </a:p>
          <a:p>
            <a:r>
              <a:rPr lang="en-US" sz="1400" dirty="0" smtClean="0"/>
              <a:t>1 DAC unit corresponds to about 3.5 </a:t>
            </a:r>
            <a:r>
              <a:rPr lang="en-US" sz="1400" dirty="0" err="1" smtClean="0"/>
              <a:t>fC</a:t>
            </a:r>
            <a:endParaRPr lang="en-US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633379" y="2551543"/>
            <a:ext cx="3367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</a:t>
            </a:r>
            <a:r>
              <a:rPr lang="en-US" sz="4000" dirty="0" smtClean="0"/>
              <a:t>Backup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74153" y="2974622"/>
            <a:ext cx="71181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Principle: </a:t>
            </a:r>
            <a:endParaRPr lang="en-US" dirty="0" smtClean="0"/>
          </a:p>
          <a:p>
            <a:r>
              <a:rPr lang="en-US" dirty="0" smtClean="0"/>
              <a:t>To use the 2D readout with good timing FEE (PETIROC)</a:t>
            </a:r>
          </a:p>
          <a:p>
            <a:r>
              <a:rPr lang="en-US" b="1" dirty="0" smtClean="0"/>
              <a:t>Motivation</a:t>
            </a: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Better Y determination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b="1" dirty="0" smtClean="0">
                <a:solidFill>
                  <a:schemeClr val="accent6"/>
                </a:solidFill>
              </a:rPr>
              <a:t>Y= L/2-v*(t</a:t>
            </a:r>
            <a:r>
              <a:rPr lang="en-US" b="1" baseline="-25000" dirty="0" smtClean="0">
                <a:solidFill>
                  <a:schemeClr val="accent6"/>
                </a:solidFill>
              </a:rPr>
              <a:t>2</a:t>
            </a:r>
            <a:r>
              <a:rPr lang="en-US" b="1" dirty="0" smtClean="0">
                <a:solidFill>
                  <a:schemeClr val="accent6"/>
                </a:solidFill>
              </a:rPr>
              <a:t>-t</a:t>
            </a:r>
            <a:r>
              <a:rPr lang="en-US" b="1" baseline="-25000" dirty="0" smtClean="0">
                <a:solidFill>
                  <a:schemeClr val="accent6"/>
                </a:solidFill>
              </a:rPr>
              <a:t>1</a:t>
            </a:r>
            <a:r>
              <a:rPr lang="en-US" b="1" dirty="0" smtClean="0">
                <a:solidFill>
                  <a:schemeClr val="accent6"/>
                </a:solidFill>
              </a:rPr>
              <a:t>)/2 </a:t>
            </a:r>
            <a:r>
              <a:rPr lang="en-US" dirty="0" err="1" smtClean="0">
                <a:solidFill>
                  <a:schemeClr val="accent6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chemeClr val="accent6"/>
                </a:solidFill>
                <a:sym typeface="Wingdings"/>
              </a:rPr>
              <a:t> </a:t>
            </a:r>
            <a:r>
              <a:rPr lang="fr-FR" altLang="zh-CN" b="1" dirty="0" smtClean="0">
                <a:solidFill>
                  <a:schemeClr val="accent6"/>
                </a:solidFill>
              </a:rPr>
              <a:t>σ(Y) = v* σ(T</a:t>
            </a:r>
            <a:r>
              <a:rPr lang="fr-FR" altLang="zh-CN" b="1" baseline="-25000" dirty="0" smtClean="0">
                <a:solidFill>
                  <a:schemeClr val="accent6"/>
                </a:solidFill>
              </a:rPr>
              <a:t>2</a:t>
            </a:r>
            <a:r>
              <a:rPr lang="fr-FR" altLang="zh-CN" b="1" dirty="0" smtClean="0">
                <a:solidFill>
                  <a:schemeClr val="accent6"/>
                </a:solidFill>
              </a:rPr>
              <a:t>-T</a:t>
            </a:r>
            <a:r>
              <a:rPr lang="fr-FR" altLang="zh-CN" b="1" baseline="-25000" dirty="0" smtClean="0">
                <a:solidFill>
                  <a:schemeClr val="accent6"/>
                </a:solidFill>
              </a:rPr>
              <a:t>1</a:t>
            </a:r>
            <a:r>
              <a:rPr lang="fr-FR" altLang="zh-CN" b="1" dirty="0" smtClean="0">
                <a:solidFill>
                  <a:schemeClr val="accent6"/>
                </a:solidFill>
              </a:rPr>
              <a:t>)/2</a:t>
            </a:r>
            <a:r>
              <a:rPr lang="en-US" b="1" dirty="0" smtClean="0">
                <a:solidFill>
                  <a:schemeClr val="accent6"/>
                </a:solidFill>
              </a:rPr>
              <a:t> 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2) Less  channels (2/eta  rather than 5)</a:t>
            </a:r>
          </a:p>
          <a:p>
            <a:pPr marL="342900" indent="-342900"/>
            <a:r>
              <a:rPr lang="en-GB" dirty="0" smtClean="0"/>
              <a:t>3) In addition, with 2-gap RP*C of 1.4 mm gas gap</a:t>
            </a:r>
            <a:r>
              <a:rPr lang="en-GB" dirty="0" smtClean="0"/>
              <a:t> 0.5 </a:t>
            </a:r>
            <a:r>
              <a:rPr lang="en-GB" dirty="0" smtClean="0"/>
              <a:t>ns absolute time resolution could be achieved </a:t>
            </a:r>
            <a:r>
              <a:rPr lang="en-GB" dirty="0" err="1" smtClean="0">
                <a:sym typeface="Wingdings"/>
              </a:rPr>
              <a:t></a:t>
            </a:r>
            <a:r>
              <a:rPr lang="en-GB" dirty="0" smtClean="0">
                <a:sym typeface="Wingdings"/>
              </a:rPr>
              <a:t> noise reduction  and better </a:t>
            </a:r>
            <a:r>
              <a:rPr lang="en-GB" dirty="0" err="1" smtClean="0">
                <a:sym typeface="Wingdings"/>
              </a:rPr>
              <a:t>Muon</a:t>
            </a:r>
            <a:r>
              <a:rPr lang="en-GB" dirty="0" smtClean="0">
                <a:sym typeface="Wingdings"/>
              </a:rPr>
              <a:t> and HSCP trigger performance</a:t>
            </a:r>
          </a:p>
          <a:p>
            <a:pPr marL="342900" indent="-342900">
              <a:buAutoNum type="arabicParenR"/>
            </a:pPr>
            <a:endParaRPr lang="en-GB" dirty="0" smtClean="0">
              <a:sym typeface="Wingdings"/>
            </a:endParaRPr>
          </a:p>
          <a:p>
            <a:pPr marL="342900" indent="-342900"/>
            <a:endParaRPr lang="en-GB" dirty="0" smtClean="0">
              <a:sym typeface="Wingdings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210410" y="3093835"/>
            <a:ext cx="3093680" cy="1588"/>
          </a:xfrm>
          <a:prstGeom prst="line">
            <a:avLst/>
          </a:prstGeom>
          <a:ln w="603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Accolade ouvrante 8"/>
          <p:cNvSpPr/>
          <p:nvPr/>
        </p:nvSpPr>
        <p:spPr>
          <a:xfrm rot="5400000">
            <a:off x="6489957" y="1217372"/>
            <a:ext cx="534586" cy="3093680"/>
          </a:xfrm>
          <a:prstGeom prst="leftBrace">
            <a:avLst>
              <a:gd name="adj1" fmla="val 8333"/>
              <a:gd name="adj2" fmla="val 4847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5883425" y="30720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523869" y="2181968"/>
            <a:ext cx="586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L</a:t>
            </a:r>
            <a:endParaRPr lang="fr-FR" dirty="0"/>
          </a:p>
        </p:txBody>
      </p:sp>
      <p:sp>
        <p:nvSpPr>
          <p:cNvPr id="18" name="Accolade ouvrante 17"/>
          <p:cNvSpPr/>
          <p:nvPr/>
        </p:nvSpPr>
        <p:spPr>
          <a:xfrm rot="16200000">
            <a:off x="7056059" y="2366862"/>
            <a:ext cx="205657" cy="2290408"/>
          </a:xfrm>
          <a:prstGeom prst="leftBrace">
            <a:avLst>
              <a:gd name="adj1" fmla="val 140267"/>
              <a:gd name="adj2" fmla="val 4803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 rot="5400000">
            <a:off x="4842208" y="2269779"/>
            <a:ext cx="2518490" cy="149613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4906470" y="2899005"/>
            <a:ext cx="43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</a:t>
            </a:r>
            <a:r>
              <a:rPr lang="fr-FR" baseline="-25000" dirty="0"/>
              <a:t>2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8498053" y="2974622"/>
            <a:ext cx="43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</a:t>
            </a:r>
            <a:r>
              <a:rPr lang="fr-FR" baseline="-25000" dirty="0" smtClean="0"/>
              <a:t>1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964758" y="260533"/>
            <a:ext cx="5145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</a:t>
            </a:r>
            <a:r>
              <a:rPr lang="en-US" sz="2800" dirty="0" smtClean="0"/>
              <a:t>High rate fast timing RPC</a:t>
            </a:r>
            <a:endParaRPr lang="en-US" sz="2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74153" y="976993"/>
            <a:ext cx="8333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-A high rate RPC (&gt; 1 kHz/cm</a:t>
            </a:r>
            <a:r>
              <a:rPr lang="en-US" baseline="30000" dirty="0" smtClean="0"/>
              <a:t>2</a:t>
            </a:r>
            <a:r>
              <a:rPr lang="en-US" dirty="0" smtClean="0"/>
              <a:t>) has been developed both with Bakelite and low resistivity glass as electrode.</a:t>
            </a:r>
          </a:p>
          <a:p>
            <a:endParaRPr lang="en-US" dirty="0" smtClean="0"/>
          </a:p>
          <a:p>
            <a:r>
              <a:rPr lang="en-US" dirty="0" smtClean="0"/>
              <a:t>-Excellent timing FEE (PETIROC) is developed and being upgraded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274152" y="2312253"/>
            <a:ext cx="5909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following scheme is proposed for the CMS RPC upgrade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43900" y="81027"/>
            <a:ext cx="4488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CMS RPC Electronics</a:t>
            </a:r>
            <a:endParaRPr lang="en-US" dirty="0"/>
          </a:p>
        </p:txBody>
      </p:sp>
      <p:pic>
        <p:nvPicPr>
          <p:cNvPr id="6" name="Image 5" descr="Capture d’écran 2015-10-22 à 17.18.15.png"/>
          <p:cNvPicPr/>
          <p:nvPr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tretch>
            <a:fillRect/>
          </a:stretch>
        </p:blipFill>
        <p:spPr>
          <a:xfrm>
            <a:off x="143900" y="1498275"/>
            <a:ext cx="3626152" cy="199253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-1" y="403755"/>
            <a:ext cx="52548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First demonstrator :  </a:t>
            </a:r>
            <a:r>
              <a:rPr lang="en-US" sz="1400" dirty="0"/>
              <a:t>32 on-detector strips with 3.5 mm pitch</a:t>
            </a:r>
          </a:p>
          <a:p>
            <a:r>
              <a:rPr lang="en-US" sz="1400" dirty="0"/>
              <a:t>and 32 off-detector return strips 1 mm pitch</a:t>
            </a:r>
            <a:endParaRPr lang="en-US" sz="1400" dirty="0" smtClean="0"/>
          </a:p>
          <a:p>
            <a:pPr>
              <a:buFont typeface="Wingdings" pitchFamily="-65" charset="2"/>
              <a:buChar char="à"/>
            </a:pPr>
            <a:r>
              <a:rPr lang="en-US" sz="1400" dirty="0" smtClean="0">
                <a:sym typeface="Wingdings"/>
              </a:rPr>
              <a:t>64 </a:t>
            </a:r>
            <a:r>
              <a:rPr lang="en-US" sz="1400" dirty="0">
                <a:sym typeface="Wingdings"/>
              </a:rPr>
              <a:t>channels = </a:t>
            </a:r>
            <a:r>
              <a:rPr lang="nb-NO" sz="1400" dirty="0"/>
              <a:t>2 PETIROC + 2 </a:t>
            </a:r>
            <a:r>
              <a:rPr lang="nb-NO" sz="1400" dirty="0" smtClean="0"/>
              <a:t>TDC (</a:t>
            </a:r>
            <a:r>
              <a:rPr lang="nb-NO" sz="1400" dirty="0" err="1" smtClean="0"/>
              <a:t>Delay</a:t>
            </a:r>
            <a:r>
              <a:rPr lang="nb-NO" sz="1400" dirty="0" smtClean="0"/>
              <a:t> Line  TDC </a:t>
            </a:r>
            <a:r>
              <a:rPr lang="nb-NO" sz="1400" dirty="0" err="1" smtClean="0"/>
              <a:t>on</a:t>
            </a:r>
            <a:r>
              <a:rPr lang="nb-NO" sz="1400" dirty="0" smtClean="0"/>
              <a:t> FPGA </a:t>
            </a:r>
          </a:p>
          <a:p>
            <a:pPr>
              <a:buFont typeface="Wingdings" pitchFamily="-65" charset="2"/>
              <a:buChar char="à"/>
            </a:pPr>
            <a:r>
              <a:rPr lang="nb-NO" sz="1400" dirty="0" smtClean="0"/>
              <a:t>, 10 ps </a:t>
            </a:r>
            <a:r>
              <a:rPr lang="nb-NO" sz="1400" dirty="0" err="1" smtClean="0"/>
              <a:t>of</a:t>
            </a:r>
            <a:r>
              <a:rPr lang="nb-NO" sz="1400" dirty="0" smtClean="0"/>
              <a:t> LSB)</a:t>
            </a:r>
          </a:p>
          <a:p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9" name="Image 8" descr="Capture d’écran 2017-01-19 à 21.38.0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tretch>
            <a:fillRect/>
          </a:stretch>
        </p:blipFill>
        <p:spPr>
          <a:xfrm>
            <a:off x="143900" y="4158839"/>
            <a:ext cx="3912136" cy="2207134"/>
          </a:xfrm>
          <a:prstGeom prst="rect">
            <a:avLst/>
          </a:prstGeom>
        </p:spPr>
      </p:pic>
      <p:pic>
        <p:nvPicPr>
          <p:cNvPr id="10" name="Picture 6" descr="r10820_s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/>
              </a:ext>
            </a:extLst>
          </a:blip>
          <a:stretch>
            <a:fillRect/>
          </a:stretch>
        </p:blipFill>
        <p:spPr>
          <a:xfrm>
            <a:off x="4641212" y="3851986"/>
            <a:ext cx="4511576" cy="238569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045992" y="897905"/>
            <a:ext cx="3342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charge injection on the strips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5254857" y="4811814"/>
            <a:ext cx="1642143" cy="36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 detector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5045992" y="6061949"/>
            <a:ext cx="3779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 Only one detector</a:t>
            </a:r>
          </a:p>
          <a:p>
            <a:pPr>
              <a:buFontTx/>
              <a:buChar char="-"/>
            </a:pPr>
            <a:r>
              <a:rPr lang="en-US" sz="1200" dirty="0" smtClean="0"/>
              <a:t> </a:t>
            </a:r>
            <a:r>
              <a:rPr lang="en-US" sz="1200" dirty="0" err="1" smtClean="0"/>
              <a:t>Scintillator</a:t>
            </a:r>
            <a:r>
              <a:rPr lang="en-US" sz="1200" dirty="0" smtClean="0"/>
              <a:t> resolution correction not included</a:t>
            </a:r>
          </a:p>
          <a:p>
            <a:pPr>
              <a:buFontTx/>
              <a:buChar char="-"/>
            </a:pPr>
            <a:r>
              <a:rPr lang="en-US" sz="1200" dirty="0" smtClean="0"/>
              <a:t>Cluster size correction improvement not included</a:t>
            </a:r>
            <a:endParaRPr lang="en-US" sz="1200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738142" y="1920991"/>
            <a:ext cx="2279554" cy="65133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 rot="222698">
            <a:off x="1503266" y="2020375"/>
            <a:ext cx="92267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</a:rPr>
              <a:t>50 cm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027512" y="5177734"/>
            <a:ext cx="136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400" dirty="0" err="1" smtClean="0">
                <a:latin typeface="Symbol" charset="2"/>
                <a:cs typeface="Symbol" charset="2"/>
              </a:rPr>
              <a:t>s</a:t>
            </a:r>
            <a:r>
              <a:rPr lang="en-US" sz="1400" dirty="0" smtClean="0"/>
              <a:t> = 250 </a:t>
            </a:r>
            <a:r>
              <a:rPr lang="en-US" sz="1400" dirty="0" err="1" smtClean="0"/>
              <a:t>ps</a:t>
            </a:r>
            <a:endParaRPr lang="en-US" sz="1400" dirty="0"/>
          </a:p>
        </p:txBody>
      </p:sp>
      <p:sp>
        <p:nvSpPr>
          <p:cNvPr id="18" name="ZoneTexte 17"/>
          <p:cNvSpPr txBox="1"/>
          <p:nvPr/>
        </p:nvSpPr>
        <p:spPr>
          <a:xfrm>
            <a:off x="796402" y="3667320"/>
            <a:ext cx="1899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cosmic rays</a:t>
            </a:r>
            <a:endParaRPr lang="en-US" dirty="0"/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4229719" y="5177734"/>
            <a:ext cx="411493" cy="158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 21" descr="T2-T1png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7825" y="1187512"/>
            <a:ext cx="4546175" cy="24633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r 7"/>
          <p:cNvGrpSpPr/>
          <p:nvPr/>
        </p:nvGrpSpPr>
        <p:grpSpPr>
          <a:xfrm>
            <a:off x="4792508" y="978066"/>
            <a:ext cx="4239513" cy="1384744"/>
            <a:chOff x="4599891" y="4310686"/>
            <a:chExt cx="4239513" cy="1384744"/>
          </a:xfrm>
        </p:grpSpPr>
        <p:sp>
          <p:nvSpPr>
            <p:cNvPr id="9" name="Rectangle 8"/>
            <p:cNvSpPr/>
            <p:nvPr/>
          </p:nvSpPr>
          <p:spPr>
            <a:xfrm>
              <a:off x="5269278" y="5028199"/>
              <a:ext cx="3570126" cy="22309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67202" y="5472336"/>
              <a:ext cx="3572202" cy="22309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99891" y="5251293"/>
              <a:ext cx="4239513" cy="221043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750571" y="4310686"/>
              <a:ext cx="10469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err="1" smtClean="0"/>
                <a:t>iRPC</a:t>
              </a:r>
              <a:endParaRPr lang="en-GB" sz="1600" dirty="0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H="1">
              <a:off x="6419252" y="4656331"/>
              <a:ext cx="216104" cy="38231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>
              <a:off x="6942596" y="4809951"/>
              <a:ext cx="110707" cy="85731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4599891" y="4387496"/>
              <a:ext cx="18708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/>
                <a:t>PCB</a:t>
              </a:r>
              <a:endParaRPr lang="en-GB" dirty="0"/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 flipH="1">
              <a:off x="4788691" y="4733141"/>
              <a:ext cx="156845" cy="6362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4943167" y="5347621"/>
              <a:ext cx="3559579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44447" y="2638081"/>
            <a:ext cx="2669752" cy="3987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85330" y="326225"/>
            <a:ext cx="6942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/>
              <a:t>The readout electronics was then tested on </a:t>
            </a:r>
            <a:r>
              <a:rPr lang="en-GB" sz="1800" dirty="0" err="1" smtClean="0"/>
              <a:t>iRPC</a:t>
            </a:r>
            <a:r>
              <a:rPr lang="en-GB" sz="1800" dirty="0" smtClean="0"/>
              <a:t> detectors in TB: </a:t>
            </a:r>
            <a:endParaRPr lang="en-US" sz="1800" dirty="0"/>
          </a:p>
        </p:txBody>
      </p:sp>
      <p:pic>
        <p:nvPicPr>
          <p:cNvPr id="28" name="Image 27" descr="T2-T1-testbeam(1)(1)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5462" y="3013962"/>
            <a:ext cx="3076560" cy="3321912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454812" y="5362400"/>
            <a:ext cx="136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400" dirty="0" err="1" smtClean="0">
                <a:latin typeface="Symbol" charset="2"/>
                <a:cs typeface="Symbol" charset="2"/>
              </a:rPr>
              <a:t>s</a:t>
            </a:r>
            <a:r>
              <a:rPr lang="en-US" sz="1400" dirty="0" smtClean="0"/>
              <a:t> = 1.8 (cm)</a:t>
            </a:r>
            <a:endParaRPr lang="en-US" sz="1400" dirty="0"/>
          </a:p>
        </p:txBody>
      </p:sp>
      <p:sp>
        <p:nvSpPr>
          <p:cNvPr id="22" name="ZoneTexte 21"/>
          <p:cNvSpPr txBox="1"/>
          <p:nvPr/>
        </p:nvSpPr>
        <p:spPr>
          <a:xfrm>
            <a:off x="3365058" y="360404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progress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7378472" y="360404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progress</a:t>
            </a:r>
            <a:endParaRPr lang="en-US" dirty="0"/>
          </a:p>
        </p:txBody>
      </p:sp>
      <p:pic>
        <p:nvPicPr>
          <p:cNvPr id="23" name="Image 22" descr="T1-T0-testbeam(1)(1)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5573" y="3013962"/>
            <a:ext cx="3259165" cy="3321912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85330" y="551977"/>
            <a:ext cx="479147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-</a:t>
            </a:r>
            <a:r>
              <a:rPr lang="en-GB" sz="1800" dirty="0" smtClean="0"/>
              <a:t>2 </a:t>
            </a:r>
            <a:r>
              <a:rPr lang="en-GB" sz="1800" dirty="0" err="1" smtClean="0"/>
              <a:t>iRPC</a:t>
            </a:r>
            <a:r>
              <a:rPr lang="en-GB" sz="1800" dirty="0" smtClean="0"/>
              <a:t> chambers :1.4/1.4mm and 1.6/1.6 mm</a:t>
            </a:r>
          </a:p>
          <a:p>
            <a:r>
              <a:rPr lang="en-GB" sz="1800" dirty="0" smtClean="0"/>
              <a:t>-Scan studies were performed using moving tables (&lt; 1mm resolution)</a:t>
            </a:r>
          </a:p>
          <a:p>
            <a:endParaRPr lang="en-GB" sz="1800" dirty="0" smtClean="0"/>
          </a:p>
          <a:p>
            <a:r>
              <a:rPr lang="en-GB" sz="1800" dirty="0" smtClean="0"/>
              <a:t>-A DAQ system using external trigger  built with</a:t>
            </a:r>
            <a:r>
              <a:rPr lang="en-GB" sz="1800" dirty="0" smtClean="0"/>
              <a:t> </a:t>
            </a:r>
            <a:r>
              <a:rPr lang="en-GB" dirty="0" smtClean="0"/>
              <a:t>small </a:t>
            </a:r>
            <a:r>
              <a:rPr lang="en-GB" sz="1800" dirty="0" err="1" smtClean="0"/>
              <a:t>scintillators</a:t>
            </a:r>
            <a:r>
              <a:rPr lang="en-GB" sz="1800" dirty="0" smtClean="0"/>
              <a:t> (few cm </a:t>
            </a:r>
            <a:r>
              <a:rPr lang="en-GB" sz="1800" dirty="0" smtClean="0"/>
              <a:t>width) was </a:t>
            </a:r>
            <a:r>
              <a:rPr lang="en-GB" sz="1800" dirty="0" smtClean="0"/>
              <a:t>used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67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1011" y="136869"/>
            <a:ext cx="80589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read out</a:t>
            </a:r>
            <a:r>
              <a:rPr lang="en-US" dirty="0" smtClean="0"/>
              <a:t> CMS RE3</a:t>
            </a:r>
            <a:r>
              <a:rPr lang="en-US" dirty="0" smtClean="0"/>
              <a:t>/1 and RE4/1 </a:t>
            </a:r>
            <a:r>
              <a:rPr lang="en-US" dirty="0" smtClean="0"/>
              <a:t>RPC,  long PCBs (160 cm) are needed. </a:t>
            </a:r>
          </a:p>
          <a:p>
            <a:r>
              <a:rPr lang="en-US" dirty="0" smtClean="0"/>
              <a:t>No possibility to have 6-layer PCB of large size. Two solutions are proposed: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First solution </a:t>
            </a:r>
            <a:r>
              <a:rPr lang="en-US" dirty="0" smtClean="0"/>
              <a:t>:One  layer PCB </a:t>
            </a:r>
            <a:r>
              <a:rPr lang="en-US" dirty="0" smtClean="0"/>
              <a:t>with strips. Return-strips are replaced with coaxial cables with the same impedance (company found : ELVIA).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376660" y="5980836"/>
            <a:ext cx="1040192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This solution is equivalent to the one already tested but simpler and cheaper.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Still, we will produce a large PCB with return strips on the edges to compare the two schemes  </a:t>
            </a:r>
            <a:endParaRPr lang="en-US" sz="1600" dirty="0" smtClean="0"/>
          </a:p>
        </p:txBody>
      </p:sp>
      <p:grpSp>
        <p:nvGrpSpPr>
          <p:cNvPr id="2" name="Grouper 35"/>
          <p:cNvGrpSpPr/>
          <p:nvPr/>
        </p:nvGrpSpPr>
        <p:grpSpPr>
          <a:xfrm>
            <a:off x="99388" y="4391655"/>
            <a:ext cx="4527828" cy="1310672"/>
            <a:chOff x="0" y="-27893"/>
            <a:chExt cx="5832000" cy="1669494"/>
          </a:xfrm>
          <a:extLst>
            <a:ext uri="{0CCBE362-F206-4b92-989A-16890622DB6E}">
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/>
            </a:ext>
          </a:extLst>
        </p:grpSpPr>
        <p:sp>
          <p:nvSpPr>
            <p:cNvPr id="37" name="Rectangle 36"/>
            <p:cNvSpPr/>
            <p:nvPr/>
          </p:nvSpPr>
          <p:spPr>
            <a:xfrm>
              <a:off x="1038225" y="1152525"/>
              <a:ext cx="3771900" cy="10731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0" y="1143000"/>
              <a:ext cx="918210" cy="1143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39" name="Triangle rectangle 38"/>
            <p:cNvSpPr/>
            <p:nvPr/>
          </p:nvSpPr>
          <p:spPr>
            <a:xfrm flipH="1">
              <a:off x="571500" y="914400"/>
              <a:ext cx="281216" cy="231140"/>
            </a:xfrm>
            <a:prstGeom prst="rtTriangl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grpSp>
          <p:nvGrpSpPr>
            <p:cNvPr id="3" name="Grouper 40"/>
            <p:cNvGrpSpPr/>
            <p:nvPr/>
          </p:nvGrpSpPr>
          <p:grpSpPr>
            <a:xfrm>
              <a:off x="0" y="-27893"/>
              <a:ext cx="5832000" cy="1669494"/>
              <a:chOff x="0" y="-27870"/>
              <a:chExt cx="5833110" cy="1668075"/>
            </a:xfrm>
            <a:extLst>
              <a:ext uri="{0CCBE362-F206-4b92-989A-16890622DB6E}">
                <ma14:wrappingTextBox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/>
              </a:ext>
            </a:extLst>
          </p:grpSpPr>
          <p:sp>
            <p:nvSpPr>
              <p:cNvPr id="42" name="Rectangle 41"/>
              <p:cNvSpPr/>
              <p:nvPr/>
            </p:nvSpPr>
            <p:spPr>
              <a:xfrm>
                <a:off x="0" y="1257300"/>
                <a:ext cx="5833110" cy="38290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914900" y="1143000"/>
                <a:ext cx="918210" cy="1143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grpSp>
            <p:nvGrpSpPr>
              <p:cNvPr id="6" name="Grouper 43"/>
              <p:cNvGrpSpPr/>
              <p:nvPr/>
            </p:nvGrpSpPr>
            <p:grpSpPr>
              <a:xfrm>
                <a:off x="923925" y="676275"/>
                <a:ext cx="1937385" cy="695325"/>
                <a:chOff x="0" y="0"/>
                <a:chExt cx="2747010" cy="695325"/>
              </a:xfrm>
            </p:grpSpPr>
            <p:sp>
              <p:nvSpPr>
                <p:cNvPr id="62" name="Arc 61"/>
                <p:cNvSpPr/>
                <p:nvPr/>
              </p:nvSpPr>
              <p:spPr>
                <a:xfrm flipH="1">
                  <a:off x="0" y="0"/>
                  <a:ext cx="2737485" cy="685800"/>
                </a:xfrm>
                <a:prstGeom prst="arc">
                  <a:avLst/>
                </a:prstGeom>
                <a:ln w="14922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3" name="Arc 62"/>
                <p:cNvSpPr/>
                <p:nvPr/>
              </p:nvSpPr>
              <p:spPr>
                <a:xfrm flipH="1">
                  <a:off x="9525" y="9525"/>
                  <a:ext cx="2737485" cy="685800"/>
                </a:xfrm>
                <a:prstGeom prst="arc">
                  <a:avLst>
                    <a:gd name="adj1" fmla="val 14718037"/>
                    <a:gd name="adj2" fmla="val 347935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20" name="Grouper 44"/>
              <p:cNvGrpSpPr/>
              <p:nvPr/>
            </p:nvGrpSpPr>
            <p:grpSpPr>
              <a:xfrm flipH="1">
                <a:off x="2171700" y="676275"/>
                <a:ext cx="2747010" cy="695325"/>
                <a:chOff x="0" y="0"/>
                <a:chExt cx="2747010" cy="695325"/>
              </a:xfrm>
            </p:grpSpPr>
            <p:sp>
              <p:nvSpPr>
                <p:cNvPr id="60" name="Arc 59"/>
                <p:cNvSpPr/>
                <p:nvPr/>
              </p:nvSpPr>
              <p:spPr>
                <a:xfrm flipH="1">
                  <a:off x="0" y="0"/>
                  <a:ext cx="2737485" cy="685800"/>
                </a:xfrm>
                <a:prstGeom prst="arc">
                  <a:avLst/>
                </a:prstGeom>
                <a:ln w="149225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Arc 60"/>
                <p:cNvSpPr/>
                <p:nvPr/>
              </p:nvSpPr>
              <p:spPr>
                <a:xfrm flipH="1">
                  <a:off x="9525" y="9525"/>
                  <a:ext cx="2737485" cy="685800"/>
                </a:xfrm>
                <a:prstGeom prst="arc">
                  <a:avLst>
                    <a:gd name="adj1" fmla="val 14221839"/>
                    <a:gd name="adj2" fmla="val 347935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6" name="Triangle rectangle 45"/>
              <p:cNvSpPr/>
              <p:nvPr/>
            </p:nvSpPr>
            <p:spPr>
              <a:xfrm>
                <a:off x="4981575" y="923925"/>
                <a:ext cx="281216" cy="231140"/>
              </a:xfrm>
              <a:prstGeom prst="rtTriangl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828800" y="800100"/>
                <a:ext cx="567690" cy="11684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2286000" y="571500"/>
                <a:ext cx="114300" cy="2286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086100" y="809625"/>
                <a:ext cx="567690" cy="10731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095625" y="571500"/>
                <a:ext cx="114300" cy="2286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400300" y="809625"/>
                <a:ext cx="685800" cy="10731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971800" y="571500"/>
                <a:ext cx="114300" cy="235585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409825" y="581025"/>
                <a:ext cx="108585" cy="221615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54" name="Zone de texte 181"/>
              <p:cNvSpPr txBox="1"/>
              <p:nvPr/>
            </p:nvSpPr>
            <p:spPr>
              <a:xfrm>
                <a:off x="0" y="914400"/>
                <a:ext cx="471170" cy="34544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 dirty="0">
                    <a:effectLst/>
                    <a:ea typeface="Calibri"/>
                    <a:cs typeface="Times New Roman"/>
                  </a:rPr>
                  <a:t>GND</a:t>
                </a:r>
              </a:p>
            </p:txBody>
          </p:sp>
          <p:sp>
            <p:nvSpPr>
              <p:cNvPr id="55" name="Zone de texte 182"/>
              <p:cNvSpPr txBox="1"/>
              <p:nvPr/>
            </p:nvSpPr>
            <p:spPr>
              <a:xfrm>
                <a:off x="1038225" y="238125"/>
                <a:ext cx="466725" cy="34544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>
                    <a:effectLst/>
                    <a:ea typeface="Calibri"/>
                    <a:cs typeface="Times New Roman"/>
                  </a:rPr>
                  <a:t>coax</a:t>
                </a:r>
              </a:p>
            </p:txBody>
          </p:sp>
          <p:sp>
            <p:nvSpPr>
              <p:cNvPr id="56" name="Zone de texte 183"/>
              <p:cNvSpPr txBox="1"/>
              <p:nvPr/>
            </p:nvSpPr>
            <p:spPr>
              <a:xfrm>
                <a:off x="4124325" y="352425"/>
                <a:ext cx="466725" cy="34544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>
                    <a:effectLst/>
                    <a:ea typeface="Calibri"/>
                    <a:cs typeface="Times New Roman"/>
                  </a:rPr>
                  <a:t>coax</a:t>
                </a:r>
              </a:p>
            </p:txBody>
          </p:sp>
          <p:sp>
            <p:nvSpPr>
              <p:cNvPr id="57" name="Zone de texte 184"/>
              <p:cNvSpPr txBox="1"/>
              <p:nvPr/>
            </p:nvSpPr>
            <p:spPr>
              <a:xfrm>
                <a:off x="2514600" y="228600"/>
                <a:ext cx="327660" cy="34544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>
                    <a:effectLst/>
                    <a:ea typeface="Calibri"/>
                    <a:cs typeface="Times New Roman"/>
                  </a:rPr>
                  <a:t>FE</a:t>
                </a:r>
              </a:p>
            </p:txBody>
          </p:sp>
          <p:sp>
            <p:nvSpPr>
              <p:cNvPr id="58" name="Zone de texte 185"/>
              <p:cNvSpPr txBox="1"/>
              <p:nvPr/>
            </p:nvSpPr>
            <p:spPr>
              <a:xfrm>
                <a:off x="1504950" y="-27870"/>
                <a:ext cx="1356359" cy="45974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 dirty="0" smtClean="0">
                    <a:effectLst/>
                    <a:ea typeface="Calibri"/>
                    <a:cs typeface="Times New Roman"/>
                  </a:rPr>
                  <a:t> </a:t>
                </a:r>
                <a:r>
                  <a:rPr lang="fr-FR" sz="1200" dirty="0" err="1">
                    <a:effectLst/>
                    <a:ea typeface="Calibri"/>
                    <a:cs typeface="Times New Roman"/>
                  </a:rPr>
                  <a:t>adapt</a:t>
                </a:r>
                <a:r>
                  <a:rPr lang="fr-FR" sz="1200" dirty="0" smtClean="0">
                    <a:effectLst/>
                    <a:ea typeface="Calibri"/>
                    <a:cs typeface="Times New Roman"/>
                  </a:rPr>
                  <a:t>. </a:t>
                </a:r>
                <a:r>
                  <a:rPr lang="fr-FR" sz="1200" dirty="0" err="1" smtClean="0">
                    <a:effectLst/>
                    <a:ea typeface="Calibri"/>
                    <a:cs typeface="Times New Roman"/>
                  </a:rPr>
                  <a:t>board</a:t>
                </a:r>
                <a:endParaRPr lang="fr-FR" sz="12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59" name="Zone de texte 186"/>
              <p:cNvSpPr txBox="1"/>
              <p:nvPr/>
            </p:nvSpPr>
            <p:spPr>
              <a:xfrm>
                <a:off x="3095624" y="9525"/>
                <a:ext cx="1330914" cy="45974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 dirty="0" err="1" smtClean="0">
                    <a:effectLst/>
                    <a:ea typeface="Calibri"/>
                    <a:cs typeface="Times New Roman"/>
                  </a:rPr>
                  <a:t>adapt</a:t>
                </a:r>
                <a:r>
                  <a:rPr lang="fr-FR" sz="1200" dirty="0" smtClean="0">
                    <a:effectLst/>
                    <a:ea typeface="Calibri"/>
                    <a:cs typeface="Times New Roman"/>
                  </a:rPr>
                  <a:t>. </a:t>
                </a:r>
                <a:r>
                  <a:rPr lang="fr-FR" sz="1200" dirty="0" err="1" smtClean="0">
                    <a:effectLst/>
                    <a:ea typeface="Calibri"/>
                    <a:cs typeface="Times New Roman"/>
                  </a:rPr>
                  <a:t>board</a:t>
                </a:r>
                <a:endParaRPr lang="fr-FR" sz="1200" dirty="0">
                  <a:effectLst/>
                  <a:ea typeface="Calibri"/>
                  <a:cs typeface="Times New Roman"/>
                </a:endParaRPr>
              </a:p>
            </p:txBody>
          </p:sp>
        </p:grpSp>
        <p:sp>
          <p:nvSpPr>
            <p:cNvPr id="40" name="Zone de texte 163"/>
            <p:cNvSpPr txBox="1"/>
            <p:nvPr/>
          </p:nvSpPr>
          <p:spPr>
            <a:xfrm>
              <a:off x="2524126" y="1066118"/>
              <a:ext cx="462280" cy="3454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200" dirty="0" err="1">
                  <a:effectLst/>
                  <a:ea typeface="Calibri"/>
                  <a:cs typeface="Times New Roman"/>
                </a:rPr>
                <a:t>strip</a:t>
              </a:r>
              <a:endParaRPr lang="fr-FR" sz="12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23" name="Grouper 67"/>
          <p:cNvGrpSpPr/>
          <p:nvPr/>
        </p:nvGrpSpPr>
        <p:grpSpPr>
          <a:xfrm>
            <a:off x="164109" y="1393902"/>
            <a:ext cx="2318441" cy="2568789"/>
            <a:chOff x="301417" y="2533309"/>
            <a:chExt cx="2186410" cy="2811434"/>
          </a:xfrm>
        </p:grpSpPr>
        <p:grpSp>
          <p:nvGrpSpPr>
            <p:cNvPr id="24" name="Grouper 5"/>
            <p:cNvGrpSpPr/>
            <p:nvPr/>
          </p:nvGrpSpPr>
          <p:grpSpPr>
            <a:xfrm>
              <a:off x="301417" y="2533309"/>
              <a:ext cx="2186410" cy="2811434"/>
              <a:chOff x="1" y="-108311"/>
              <a:chExt cx="4680595" cy="4635226"/>
            </a:xfrm>
          </p:grpSpPr>
          <p:sp>
            <p:nvSpPr>
              <p:cNvPr id="7" name="Trapèze 6"/>
              <p:cNvSpPr/>
              <p:nvPr/>
            </p:nvSpPr>
            <p:spPr>
              <a:xfrm>
                <a:off x="1" y="1"/>
                <a:ext cx="4680595" cy="4495800"/>
              </a:xfrm>
              <a:prstGeom prst="trapezoi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133479" y="1"/>
                <a:ext cx="2400304" cy="2285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14300" y="4229100"/>
                <a:ext cx="4451994" cy="273685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485904" y="342900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819278" y="342900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171706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3" name="Zone de texte 48"/>
              <p:cNvSpPr txBox="1"/>
              <p:nvPr/>
            </p:nvSpPr>
            <p:spPr>
              <a:xfrm>
                <a:off x="1511792" y="-108311"/>
                <a:ext cx="1627308" cy="228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 dirty="0">
                    <a:effectLst/>
                    <a:ea typeface="Calibri"/>
                    <a:cs typeface="Times New Roman"/>
                  </a:rPr>
                  <a:t>GND</a:t>
                </a:r>
              </a:p>
            </p:txBody>
          </p:sp>
          <p:sp>
            <p:nvSpPr>
              <p:cNvPr id="14" name="Zone de texte 49"/>
              <p:cNvSpPr txBox="1"/>
              <p:nvPr/>
            </p:nvSpPr>
            <p:spPr>
              <a:xfrm>
                <a:off x="1465652" y="4126865"/>
                <a:ext cx="1740122" cy="4000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 dirty="0">
                    <a:effectLst/>
                    <a:ea typeface="Calibri"/>
                    <a:cs typeface="Times New Roman"/>
                  </a:rPr>
                  <a:t>GND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505080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857505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190882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143000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5" name="Zone de texte 50"/>
              <p:cNvSpPr txBox="1"/>
              <p:nvPr/>
            </p:nvSpPr>
            <p:spPr>
              <a:xfrm>
                <a:off x="1600204" y="1781176"/>
                <a:ext cx="1480184" cy="3454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 dirty="0" err="1">
                    <a:effectLst/>
                    <a:ea typeface="Calibri"/>
                    <a:cs typeface="Times New Roman"/>
                  </a:rPr>
                  <a:t>strips</a:t>
                </a:r>
                <a:endParaRPr lang="fr-FR" sz="1200" dirty="0">
                  <a:effectLst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21" name="Forme 20"/>
            <p:cNvCxnSpPr/>
            <p:nvPr/>
          </p:nvCxnSpPr>
          <p:spPr>
            <a:xfrm rot="5400000" flipH="1" flipV="1">
              <a:off x="1911380" y="4504251"/>
              <a:ext cx="305371" cy="735855"/>
            </a:xfrm>
            <a:prstGeom prst="curvedConnector4">
              <a:avLst>
                <a:gd name="adj1" fmla="val -74860"/>
                <a:gd name="adj2" fmla="val 52824"/>
              </a:avLst>
            </a:prstGeom>
            <a:ln w="508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Forme 21"/>
            <p:cNvCxnSpPr/>
            <p:nvPr/>
          </p:nvCxnSpPr>
          <p:spPr>
            <a:xfrm>
              <a:off x="1688057" y="2852551"/>
              <a:ext cx="788822" cy="578510"/>
            </a:xfrm>
            <a:prstGeom prst="curvedConnector3">
              <a:avLst>
                <a:gd name="adj1" fmla="val 50000"/>
              </a:avLst>
            </a:prstGeom>
            <a:ln w="508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>
              <a:stCxn id="17" idx="0"/>
            </p:cNvCxnSpPr>
            <p:nvPr/>
          </p:nvCxnSpPr>
          <p:spPr>
            <a:xfrm rot="16200000" flipV="1">
              <a:off x="1607732" y="2732216"/>
              <a:ext cx="160873" cy="222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rot="16200000" flipV="1">
              <a:off x="1610635" y="5174944"/>
              <a:ext cx="160873" cy="222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Image 63" descr="Capture d’écran 2017-10-15 à 20.36.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034" y="1308492"/>
            <a:ext cx="2412428" cy="2649951"/>
          </a:xfrm>
          <a:prstGeom prst="rect">
            <a:avLst/>
          </a:prstGeom>
        </p:spPr>
      </p:pic>
      <p:pic>
        <p:nvPicPr>
          <p:cNvPr id="65" name="Image 64" descr="Capture d’écran 2017-10-15 à 20.37.2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937" y="3948733"/>
            <a:ext cx="2721394" cy="2150078"/>
          </a:xfrm>
          <a:prstGeom prst="rect">
            <a:avLst/>
          </a:prstGeom>
        </p:spPr>
      </p:pic>
      <p:sp>
        <p:nvSpPr>
          <p:cNvPr id="68" name="ZoneTexte 67"/>
          <p:cNvSpPr txBox="1"/>
          <p:nvPr/>
        </p:nvSpPr>
        <p:spPr>
          <a:xfrm>
            <a:off x="2591024" y="2168194"/>
            <a:ext cx="3043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Two large PCB are needed </a:t>
            </a:r>
          </a:p>
          <a:p>
            <a:r>
              <a:rPr lang="en-US" sz="1600" dirty="0" smtClean="0"/>
              <a:t>for the readout of one  RPC </a:t>
            </a:r>
          </a:p>
          <a:p>
            <a:r>
              <a:rPr lang="en-US" sz="1600" dirty="0" smtClean="0"/>
              <a:t>chamber </a:t>
            </a:r>
            <a:endParaRPr lang="en-US" sz="1600" dirty="0"/>
          </a:p>
        </p:txBody>
      </p:sp>
      <p:sp>
        <p:nvSpPr>
          <p:cNvPr id="69" name="ZoneTexte 68"/>
          <p:cNvSpPr txBox="1"/>
          <p:nvPr/>
        </p:nvSpPr>
        <p:spPr>
          <a:xfrm>
            <a:off x="2235450" y="3962691"/>
            <a:ext cx="2855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r>
              <a:rPr lang="en-US" sz="1600" dirty="0" smtClean="0"/>
              <a:t> </a:t>
            </a:r>
            <a:r>
              <a:rPr lang="en-US" sz="1600" dirty="0" err="1" smtClean="0"/>
              <a:t>petiroc</a:t>
            </a:r>
            <a:r>
              <a:rPr lang="en-US" sz="1600" dirty="0" smtClean="0"/>
              <a:t> of</a:t>
            </a:r>
            <a:r>
              <a:rPr lang="en-US" sz="1600" dirty="0" smtClean="0"/>
              <a:t> </a:t>
            </a:r>
            <a:r>
              <a:rPr lang="en-US" sz="1600" dirty="0" smtClean="0"/>
              <a:t>32</a:t>
            </a:r>
            <a:r>
              <a:rPr lang="en-US" sz="1600" dirty="0" smtClean="0"/>
              <a:t> </a:t>
            </a:r>
            <a:r>
              <a:rPr lang="en-US" sz="1600" dirty="0" err="1" smtClean="0"/>
              <a:t>ch</a:t>
            </a:r>
            <a:r>
              <a:rPr lang="en-US" sz="1600" dirty="0" smtClean="0"/>
              <a:t> are needed</a:t>
            </a:r>
            <a:endParaRPr lang="en-US" sz="1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282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Image 70" descr="Capture d’écran 2018-04-22 à 09.39.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622" y="922718"/>
            <a:ext cx="5626388" cy="4570378"/>
          </a:xfrm>
          <a:prstGeom prst="rect">
            <a:avLst/>
          </a:prstGeom>
        </p:spPr>
      </p:pic>
      <p:sp>
        <p:nvSpPr>
          <p:cNvPr id="72" name="ZoneTexte 71"/>
          <p:cNvSpPr txBox="1"/>
          <p:nvPr/>
        </p:nvSpPr>
        <p:spPr>
          <a:xfrm>
            <a:off x="543222" y="0"/>
            <a:ext cx="6124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estimate the strip impedance, several methods were used.</a:t>
            </a:r>
          </a:p>
          <a:p>
            <a:r>
              <a:rPr lang="en-US" dirty="0" smtClean="0"/>
              <a:t>Varying a termination resistor, TDR, RLC meter 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543222" y="5612512"/>
            <a:ext cx="7989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high frequency (fast RPC signal) the impedance value is around 42 </a:t>
            </a:r>
            <a:r>
              <a:rPr lang="en-US" dirty="0" err="1" smtClean="0"/>
              <a:t>Ω</a:t>
            </a:r>
            <a:r>
              <a:rPr lang="en-US" dirty="0" smtClean="0"/>
              <a:t>, </a:t>
            </a:r>
          </a:p>
          <a:p>
            <a:r>
              <a:rPr lang="en-US" dirty="0" smtClean="0"/>
              <a:t>Using 50 </a:t>
            </a:r>
            <a:r>
              <a:rPr lang="en-US" dirty="0" err="1" smtClean="0"/>
              <a:t>Ω</a:t>
            </a:r>
            <a:r>
              <a:rPr lang="en-US" dirty="0" smtClean="0"/>
              <a:t> coaxial cables is a cheap solution. Modifying the strips width or  producing 42 </a:t>
            </a:r>
            <a:r>
              <a:rPr lang="en-US" dirty="0" err="1" smtClean="0"/>
              <a:t>Ω</a:t>
            </a:r>
            <a:r>
              <a:rPr lang="en-US" dirty="0" smtClean="0"/>
              <a:t> coaxial cables</a:t>
            </a:r>
            <a:r>
              <a:rPr lang="en-US" dirty="0" smtClean="0"/>
              <a:t>  could be envisaged.  </a:t>
            </a:r>
            <a:endParaRPr lang="en-US" dirty="0"/>
          </a:p>
        </p:txBody>
      </p:sp>
      <p:sp>
        <p:nvSpPr>
          <p:cNvPr id="6" name="Ellipse 5"/>
          <p:cNvSpPr/>
          <p:nvPr/>
        </p:nvSpPr>
        <p:spPr>
          <a:xfrm>
            <a:off x="6184196" y="1943145"/>
            <a:ext cx="849859" cy="510389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6"/>
          <p:cNvSpPr/>
          <p:nvPr/>
        </p:nvSpPr>
        <p:spPr>
          <a:xfrm>
            <a:off x="6152061" y="5015691"/>
            <a:ext cx="849859" cy="510389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282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ZoneTexte 71"/>
          <p:cNvSpPr txBox="1"/>
          <p:nvPr/>
        </p:nvSpPr>
        <p:spPr>
          <a:xfrm>
            <a:off x="369542" y="309217"/>
            <a:ext cx="839046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Electronics board equipped with PETIROC and  delay-line based TDC were conceived and produced.</a:t>
            </a:r>
          </a:p>
          <a:p>
            <a:r>
              <a:rPr lang="en-US" dirty="0" smtClean="0"/>
              <a:t>PETIROC </a:t>
            </a:r>
            <a:r>
              <a:rPr lang="en-US" dirty="0" err="1" smtClean="0"/>
              <a:t>ASICs</a:t>
            </a:r>
            <a:r>
              <a:rPr lang="en-US" dirty="0" smtClean="0"/>
              <a:t> were calibrated  by changing the 8-bit DAC value of each channel to:</a:t>
            </a:r>
          </a:p>
          <a:p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adjust the pedestals 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 adjust the S-curve </a:t>
            </a:r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dedicated DAQ (</a:t>
            </a:r>
            <a:r>
              <a:rPr lang="en-US" b="1" dirty="0" err="1" smtClean="0">
                <a:solidFill>
                  <a:srgbClr val="FF0000"/>
                </a:solidFill>
              </a:rPr>
              <a:t>LyDAQ</a:t>
            </a:r>
            <a:r>
              <a:rPr lang="en-US" dirty="0" smtClean="0"/>
              <a:t>)  system was developed.  It allows the readout the TDC channels and associate their content them to the trigger signal ( this is injected in one of the TDC channels) </a:t>
            </a:r>
          </a:p>
          <a:p>
            <a:r>
              <a:rPr lang="en-US" dirty="0" smtClean="0"/>
              <a:t>Preliminary results on detector are encouraging</a:t>
            </a:r>
          </a:p>
        </p:txBody>
      </p:sp>
      <p:pic>
        <p:nvPicPr>
          <p:cNvPr id="73" name="Image 72" descr="Capture d’écran 2018-04-22 à 10.11.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216" y="1272619"/>
            <a:ext cx="3956091" cy="1952078"/>
          </a:xfrm>
          <a:prstGeom prst="rect">
            <a:avLst/>
          </a:prstGeom>
        </p:spPr>
      </p:pic>
      <p:pic>
        <p:nvPicPr>
          <p:cNvPr id="74" name="Image 73" descr="Capture d’écran 2018-04-22 à 10.44.4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5" y="4534822"/>
            <a:ext cx="5357625" cy="2301466"/>
          </a:xfrm>
          <a:prstGeom prst="rect">
            <a:avLst/>
          </a:prstGeom>
        </p:spPr>
      </p:pic>
      <p:sp>
        <p:nvSpPr>
          <p:cNvPr id="75" name="ZoneTexte 74"/>
          <p:cNvSpPr txBox="1"/>
          <p:nvPr/>
        </p:nvSpPr>
        <p:spPr>
          <a:xfrm>
            <a:off x="5357625" y="5004413"/>
            <a:ext cx="36026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: efficiency of at least one of the two channels associated to one strip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</a:rPr>
              <a:t>Blue</a:t>
            </a:r>
            <a:r>
              <a:rPr lang="en-US" dirty="0" smtClean="0"/>
              <a:t> efficiency of having two channels associated to one strip</a:t>
            </a:r>
            <a:endParaRPr lang="en-US" dirty="0"/>
          </a:p>
        </p:txBody>
      </p:sp>
      <p:sp>
        <p:nvSpPr>
          <p:cNvPr id="76" name="ZoneTexte 75"/>
          <p:cNvSpPr txBox="1"/>
          <p:nvPr/>
        </p:nvSpPr>
        <p:spPr>
          <a:xfrm>
            <a:off x="1177090" y="4672296"/>
            <a:ext cx="171174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Work  in progress</a:t>
            </a:r>
            <a:endParaRPr lang="en-US" sz="1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282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Image 69" descr="Capture d’écran 2018-04-22 à 09.36.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02" y="2340542"/>
            <a:ext cx="3745978" cy="3407056"/>
          </a:xfrm>
          <a:prstGeom prst="rect">
            <a:avLst/>
          </a:prstGeom>
        </p:spPr>
      </p:pic>
      <p:sp>
        <p:nvSpPr>
          <p:cNvPr id="72" name="ZoneTexte 71"/>
          <p:cNvSpPr txBox="1"/>
          <p:nvPr/>
        </p:nvSpPr>
        <p:spPr>
          <a:xfrm>
            <a:off x="369542" y="521079"/>
            <a:ext cx="839046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Readout system is being tested in cosmic bench on RE3/1 chamber.</a:t>
            </a:r>
          </a:p>
          <a:p>
            <a:endParaRPr lang="en-US" dirty="0" smtClean="0"/>
          </a:p>
          <a:p>
            <a:r>
              <a:rPr lang="en-US" dirty="0" smtClean="0"/>
              <a:t>First results showing good efficiency (&gt;90%) with average time resolution of 200-300 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</a:p>
          <a:p>
            <a:r>
              <a:rPr lang="en-US" dirty="0" smtClean="0"/>
              <a:t>l</a:t>
            </a:r>
            <a:r>
              <a:rPr lang="en-US" dirty="0" smtClean="0"/>
              <a:t>eading to 2-3 cm spatial resolution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Image 3" descr="Capture d’écran 2018-04-22 à 14.43.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184" y="2373672"/>
            <a:ext cx="4538870" cy="340705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67130" y="2794000"/>
            <a:ext cx="171174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Work  in progress</a:t>
            </a:r>
            <a:endParaRPr lang="en-US" sz="1600" dirty="0"/>
          </a:p>
        </p:txBody>
      </p:sp>
      <p:cxnSp>
        <p:nvCxnSpPr>
          <p:cNvPr id="7" name="Connecteur droit avec flèche 6"/>
          <p:cNvCxnSpPr/>
          <p:nvPr/>
        </p:nvCxnSpPr>
        <p:spPr>
          <a:xfrm rot="5400000">
            <a:off x="3589131" y="4991651"/>
            <a:ext cx="2429565" cy="353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rot="5400000">
            <a:off x="4174436" y="5046872"/>
            <a:ext cx="1789043" cy="8834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362183" y="6383133"/>
            <a:ext cx="2230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Missing channels</a:t>
            </a:r>
            <a:endParaRPr lang="en-US" dirty="0"/>
          </a:p>
        </p:txBody>
      </p:sp>
      <p:cxnSp>
        <p:nvCxnSpPr>
          <p:cNvPr id="12" name="Connecteur droit avec flèche 11"/>
          <p:cNvCxnSpPr/>
          <p:nvPr/>
        </p:nvCxnSpPr>
        <p:spPr>
          <a:xfrm rot="16200000" flipH="1">
            <a:off x="6205886" y="4737099"/>
            <a:ext cx="1512955" cy="12269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078870" y="6107042"/>
            <a:ext cx="1681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Mis</a:t>
            </a:r>
            <a:r>
              <a:rPr lang="en-US" dirty="0" smtClean="0"/>
              <a:t>-matching channels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282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1011" y="136869"/>
            <a:ext cx="80589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read out RE3/1 and RE4/1 </a:t>
            </a:r>
            <a:r>
              <a:rPr lang="en-US" dirty="0" smtClean="0"/>
              <a:t>RPC long PCB (160 cm) are needed. </a:t>
            </a:r>
          </a:p>
          <a:p>
            <a:r>
              <a:rPr lang="en-US" dirty="0" smtClean="0"/>
              <a:t>No possibility to have 6-layer PCB of large size. Two solutions are proposed: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Second</a:t>
            </a:r>
            <a:r>
              <a:rPr lang="en-US" b="1" dirty="0" smtClean="0">
                <a:solidFill>
                  <a:srgbClr val="FF0000"/>
                </a:solidFill>
              </a:rPr>
              <a:t> solution </a:t>
            </a:r>
            <a:r>
              <a:rPr lang="en-US" dirty="0" smtClean="0"/>
              <a:t>: “3”-layer PCB </a:t>
            </a:r>
            <a:r>
              <a:rPr lang="en-US" dirty="0" smtClean="0"/>
              <a:t>with </a:t>
            </a:r>
            <a:r>
              <a:rPr lang="en-US" dirty="0" smtClean="0"/>
              <a:t>strips and return</a:t>
            </a:r>
            <a:r>
              <a:rPr lang="en-US" dirty="0" smtClean="0"/>
              <a:t>-strips are replaced</a:t>
            </a:r>
            <a:r>
              <a:rPr lang="en-US" dirty="0" smtClean="0"/>
              <a:t> with </a:t>
            </a:r>
            <a:r>
              <a:rPr lang="en-US" dirty="0" smtClean="0"/>
              <a:t>the same </a:t>
            </a:r>
            <a:r>
              <a:rPr lang="en-US" dirty="0" smtClean="0"/>
              <a:t>impedance. Same as for small PCB but without the readout </a:t>
            </a:r>
            <a:r>
              <a:rPr lang="en-US" dirty="0" smtClean="0"/>
              <a:t>electronics.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376660" y="6091266"/>
            <a:ext cx="10401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This solution is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as simple as the previous one and provides well controlled impedance</a:t>
            </a:r>
            <a:endParaRPr lang="en-US" sz="1600" dirty="0" smtClean="0"/>
          </a:p>
        </p:txBody>
      </p:sp>
      <p:pic>
        <p:nvPicPr>
          <p:cNvPr id="65" name="Image 64" descr="Capture d’écran 2017-10-15 à 20.37.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074" y="3962691"/>
            <a:ext cx="2936175" cy="2150078"/>
          </a:xfrm>
          <a:prstGeom prst="rect">
            <a:avLst/>
          </a:prstGeom>
        </p:spPr>
      </p:pic>
      <p:sp>
        <p:nvSpPr>
          <p:cNvPr id="68" name="ZoneTexte 67"/>
          <p:cNvSpPr txBox="1"/>
          <p:nvPr/>
        </p:nvSpPr>
        <p:spPr>
          <a:xfrm>
            <a:off x="2765678" y="1520589"/>
            <a:ext cx="3043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Two large PCB are needed </a:t>
            </a:r>
          </a:p>
          <a:p>
            <a:r>
              <a:rPr lang="en-US" sz="1600" dirty="0" smtClean="0"/>
              <a:t>for the readout of one  RPC </a:t>
            </a:r>
          </a:p>
          <a:p>
            <a:r>
              <a:rPr lang="en-US" sz="1600" dirty="0" smtClean="0"/>
              <a:t>chamber </a:t>
            </a:r>
            <a:endParaRPr lang="en-US" sz="1600" dirty="0"/>
          </a:p>
        </p:txBody>
      </p:sp>
      <p:grpSp>
        <p:nvGrpSpPr>
          <p:cNvPr id="83" name="Grouper 82"/>
          <p:cNvGrpSpPr/>
          <p:nvPr/>
        </p:nvGrpSpPr>
        <p:grpSpPr>
          <a:xfrm>
            <a:off x="241845" y="1393902"/>
            <a:ext cx="2693468" cy="2568789"/>
            <a:chOff x="-210918" y="1393902"/>
            <a:chExt cx="2693468" cy="2568789"/>
          </a:xfrm>
        </p:grpSpPr>
        <p:grpSp>
          <p:nvGrpSpPr>
            <p:cNvPr id="24" name="Grouper 5"/>
            <p:cNvGrpSpPr/>
            <p:nvPr/>
          </p:nvGrpSpPr>
          <p:grpSpPr>
            <a:xfrm>
              <a:off x="164109" y="1393902"/>
              <a:ext cx="2318441" cy="2568789"/>
              <a:chOff x="1" y="-108311"/>
              <a:chExt cx="4680595" cy="4635226"/>
            </a:xfrm>
          </p:grpSpPr>
          <p:sp>
            <p:nvSpPr>
              <p:cNvPr id="7" name="Trapèze 6"/>
              <p:cNvSpPr/>
              <p:nvPr/>
            </p:nvSpPr>
            <p:spPr>
              <a:xfrm>
                <a:off x="1" y="1"/>
                <a:ext cx="4680595" cy="4495800"/>
              </a:xfrm>
              <a:prstGeom prst="trapezoi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133479" y="1"/>
                <a:ext cx="2400304" cy="2285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14300" y="4229100"/>
                <a:ext cx="4451994" cy="273685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485904" y="342900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819278" y="342900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171706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3" name="Zone de texte 48"/>
              <p:cNvSpPr txBox="1"/>
              <p:nvPr/>
            </p:nvSpPr>
            <p:spPr>
              <a:xfrm>
                <a:off x="1511792" y="-108311"/>
                <a:ext cx="1627308" cy="228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 dirty="0">
                    <a:effectLst/>
                    <a:ea typeface="Calibri"/>
                    <a:cs typeface="Times New Roman"/>
                  </a:rPr>
                  <a:t>GND</a:t>
                </a:r>
              </a:p>
            </p:txBody>
          </p:sp>
          <p:sp>
            <p:nvSpPr>
              <p:cNvPr id="14" name="Zone de texte 49"/>
              <p:cNvSpPr txBox="1"/>
              <p:nvPr/>
            </p:nvSpPr>
            <p:spPr>
              <a:xfrm>
                <a:off x="1465652" y="4126865"/>
                <a:ext cx="1740122" cy="4000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 dirty="0">
                    <a:effectLst/>
                    <a:ea typeface="Calibri"/>
                    <a:cs typeface="Times New Roman"/>
                  </a:rPr>
                  <a:t>GND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505080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857505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190882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143000" y="352426"/>
                <a:ext cx="222885" cy="377443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/>
              </a:p>
            </p:txBody>
          </p:sp>
          <p:sp>
            <p:nvSpPr>
              <p:cNvPr id="15" name="Zone de texte 50"/>
              <p:cNvSpPr txBox="1"/>
              <p:nvPr/>
            </p:nvSpPr>
            <p:spPr>
              <a:xfrm>
                <a:off x="1600204" y="1781176"/>
                <a:ext cx="1480184" cy="3454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1200" dirty="0" err="1">
                    <a:effectLst/>
                    <a:ea typeface="Calibri"/>
                    <a:cs typeface="Times New Roman"/>
                  </a:rPr>
                  <a:t>strips</a:t>
                </a:r>
                <a:endParaRPr lang="fr-FR" sz="1200" dirty="0">
                  <a:effectLst/>
                  <a:ea typeface="Calibri"/>
                  <a:cs typeface="Times New Roman"/>
                </a:endParaRPr>
              </a:p>
            </p:txBody>
          </p:sp>
        </p:grpSp>
        <p:sp>
          <p:nvSpPr>
            <p:cNvPr id="71" name="Triangle rectangle 70"/>
            <p:cNvSpPr/>
            <p:nvPr/>
          </p:nvSpPr>
          <p:spPr>
            <a:xfrm>
              <a:off x="1899223" y="1638194"/>
              <a:ext cx="385929" cy="2086472"/>
            </a:xfrm>
            <a:prstGeom prst="rtTriangl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riangle rectangle 71"/>
            <p:cNvSpPr/>
            <p:nvPr/>
          </p:nvSpPr>
          <p:spPr>
            <a:xfrm flipH="1">
              <a:off x="309543" y="1746422"/>
              <a:ext cx="388024" cy="1978244"/>
            </a:xfrm>
            <a:prstGeom prst="rtTriangle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035972" y="3411714"/>
              <a:ext cx="139588" cy="89448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98793" y="3442641"/>
              <a:ext cx="139588" cy="89448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Connecteur droit avec flèche 75"/>
            <p:cNvCxnSpPr/>
            <p:nvPr/>
          </p:nvCxnSpPr>
          <p:spPr>
            <a:xfrm rot="10800000">
              <a:off x="376661" y="1976784"/>
              <a:ext cx="1677426" cy="149086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avec flèche 76"/>
            <p:cNvCxnSpPr/>
            <p:nvPr/>
          </p:nvCxnSpPr>
          <p:spPr>
            <a:xfrm rot="16200000" flipV="1">
              <a:off x="-252490" y="2639067"/>
              <a:ext cx="1479825" cy="1773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ZoneTexte 81"/>
            <p:cNvSpPr txBox="1"/>
            <p:nvPr/>
          </p:nvSpPr>
          <p:spPr>
            <a:xfrm>
              <a:off x="-210918" y="1699784"/>
              <a:ext cx="10409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</a:t>
              </a:r>
              <a:r>
                <a:rPr lang="en-US" sz="1200" dirty="0" smtClean="0"/>
                <a:t>onnectors</a:t>
              </a:r>
              <a:endParaRPr lang="en-US" sz="1200" dirty="0"/>
            </a:p>
          </p:txBody>
        </p:sp>
      </p:grpSp>
      <p:pic>
        <p:nvPicPr>
          <p:cNvPr id="84" name="Image 83" descr="Capture d’écran 2018-04-22 à 15.00.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074" y="1498503"/>
            <a:ext cx="2765839" cy="2709063"/>
          </a:xfrm>
          <a:prstGeom prst="rect">
            <a:avLst/>
          </a:prstGeom>
        </p:spPr>
      </p:pic>
      <p:sp>
        <p:nvSpPr>
          <p:cNvPr id="85" name="ZoneTexte 84"/>
          <p:cNvSpPr txBox="1"/>
          <p:nvPr/>
        </p:nvSpPr>
        <p:spPr>
          <a:xfrm>
            <a:off x="616872" y="4583043"/>
            <a:ext cx="2928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Flex will transmit the </a:t>
            </a:r>
            <a:r>
              <a:rPr lang="en-US" dirty="0" err="1" smtClean="0"/>
              <a:t>siganl</a:t>
            </a:r>
            <a:r>
              <a:rPr lang="en-US" dirty="0" smtClean="0"/>
              <a:t> from the two ends of strips to the </a:t>
            </a:r>
            <a:r>
              <a:rPr lang="en-US" dirty="0" err="1" smtClean="0"/>
              <a:t>FEBs</a:t>
            </a:r>
            <a:endParaRPr lang="en-US" dirty="0"/>
          </a:p>
        </p:txBody>
      </p:sp>
      <p:cxnSp>
        <p:nvCxnSpPr>
          <p:cNvPr id="87" name="Connecteur droit avec flèche 86"/>
          <p:cNvCxnSpPr/>
          <p:nvPr/>
        </p:nvCxnSpPr>
        <p:spPr>
          <a:xfrm>
            <a:off x="2628323" y="3501162"/>
            <a:ext cx="5223590" cy="2964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2821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7164</TotalTime>
  <Words>1178</Words>
  <Application>Microsoft Macintosh PowerPoint</Application>
  <PresentationFormat>Présentation à l'écran (4:3)</PresentationFormat>
  <Paragraphs>145</Paragraphs>
  <Slides>13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admin</cp:lastModifiedBy>
  <cp:revision>16</cp:revision>
  <dcterms:created xsi:type="dcterms:W3CDTF">2018-04-22T07:09:23Z</dcterms:created>
  <dcterms:modified xsi:type="dcterms:W3CDTF">2018-04-24T20:15:03Z</dcterms:modified>
</cp:coreProperties>
</file>