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136" d="100"/>
          <a:sy n="136" d="100"/>
        </p:scale>
        <p:origin x="70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6B7FD0-9955-416C-826E-70BA79893461}" type="datetimeFigureOut">
              <a:rPr lang="en-GB" smtClean="0"/>
              <a:t>31/10/2017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38F62-6B16-42C1-BF26-56AEA8548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822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38F62-6B16-42C1-BF26-56AEA8548D7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116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31/10/2017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113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31/10/2017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269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31/10/2017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885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31/10/2017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019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31/10/2017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52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31/10/2017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425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31/10/2017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48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31/10/2017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33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31/10/2017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698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31/10/2017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423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31/10/2017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34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20ED2-5ABB-4BC5-A27B-963AC4C376B5}" type="datetimeFigureOut">
              <a:rPr lang="en-GB" smtClean="0"/>
              <a:t>31/10/2017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489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74336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856323/0.1" TargetMode="External"/><Relationship Id="rId5" Type="http://schemas.openxmlformats.org/officeDocument/2006/relationships/hyperlink" Target="https://indico.cern.ch/event/666376/" TargetMode="External"/><Relationship Id="rId4" Type="http://schemas.openxmlformats.org/officeDocument/2006/relationships/hyperlink" Target="https://indico.cern.ch/event/661726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29699"/>
          </a:xfrm>
        </p:spPr>
        <p:txBody>
          <a:bodyPr>
            <a:normAutofit fontScale="90000"/>
          </a:bodyPr>
          <a:lstStyle/>
          <a:p>
            <a:r>
              <a:rPr lang="pt-PT" sz="2800" smtClean="0"/>
              <a:t>Q1-3 Cryostat advancement</a:t>
            </a:r>
            <a:br>
              <a:rPr lang="pt-PT" sz="2800" smtClean="0"/>
            </a:br>
            <a:r>
              <a:rPr lang="pt-PT" sz="1800" smtClean="0"/>
              <a:t>D. Ramos, </a:t>
            </a:r>
            <a:r>
              <a:rPr lang="pt-PT" sz="1400" smtClean="0"/>
              <a:t>31.10.2017, EDMS 1865504</a:t>
            </a:r>
            <a:endParaRPr lang="en-GB" sz="140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991772"/>
            <a:ext cx="7886700" cy="5185191"/>
          </a:xfrm>
        </p:spPr>
        <p:txBody>
          <a:bodyPr>
            <a:normAutofit fontScale="40000" lnSpcReduction="20000"/>
          </a:bodyPr>
          <a:lstStyle/>
          <a:p>
            <a:r>
              <a:rPr lang="pt-PT" smtClean="0"/>
              <a:t>Instrumentation and CLIQ feedthroughs</a:t>
            </a:r>
          </a:p>
          <a:p>
            <a:pPr lvl="1"/>
            <a:r>
              <a:rPr lang="pt-PT"/>
              <a:t>HL-LHC Integration meeting 18th August: </a:t>
            </a:r>
            <a:r>
              <a:rPr lang="pt-PT">
                <a:hlinkClick r:id="rId3"/>
              </a:rPr>
              <a:t>https://indico.cern.ch/event/574336</a:t>
            </a:r>
            <a:r>
              <a:rPr lang="pt-PT" smtClean="0">
                <a:hlinkClick r:id="rId3"/>
              </a:rPr>
              <a:t>/</a:t>
            </a:r>
            <a:r>
              <a:rPr lang="pt-PT" smtClean="0"/>
              <a:t> </a:t>
            </a:r>
          </a:p>
          <a:p>
            <a:pPr lvl="1"/>
            <a:r>
              <a:rPr lang="pt-PT" smtClean="0"/>
              <a:t>Clear preference to exit at the level of the respective cryostat</a:t>
            </a:r>
          </a:p>
          <a:p>
            <a:pPr lvl="1"/>
            <a:r>
              <a:rPr lang="pt-PT" smtClean="0"/>
              <a:t>To be discussed what to do for the 35 A leads</a:t>
            </a:r>
            <a:endParaRPr lang="pt-PT"/>
          </a:p>
          <a:p>
            <a:r>
              <a:rPr lang="pt-PT" smtClean="0"/>
              <a:t>Position of jacks</a:t>
            </a:r>
          </a:p>
          <a:p>
            <a:pPr lvl="1"/>
            <a:r>
              <a:rPr lang="pt-PT"/>
              <a:t>Cryostat interface meeting 29th August 2017: </a:t>
            </a:r>
            <a:r>
              <a:rPr lang="pt-PT">
                <a:hlinkClick r:id="rId4"/>
              </a:rPr>
              <a:t>https://indico.cern.ch/event/661726</a:t>
            </a:r>
            <a:r>
              <a:rPr lang="pt-PT" smtClean="0">
                <a:hlinkClick r:id="rId4"/>
              </a:rPr>
              <a:t>/</a:t>
            </a:r>
            <a:r>
              <a:rPr lang="pt-PT" smtClean="0"/>
              <a:t> </a:t>
            </a:r>
          </a:p>
          <a:p>
            <a:pPr lvl="1"/>
            <a:r>
              <a:rPr lang="pt-PT"/>
              <a:t>Working group on alignment 18th October 2017: </a:t>
            </a:r>
            <a:r>
              <a:rPr lang="pt-PT">
                <a:hlinkClick r:id="rId5"/>
              </a:rPr>
              <a:t>https://indico.cern.ch/event/666376</a:t>
            </a:r>
            <a:r>
              <a:rPr lang="pt-PT" smtClean="0">
                <a:hlinkClick r:id="rId5"/>
              </a:rPr>
              <a:t>/</a:t>
            </a:r>
            <a:endParaRPr lang="pt-PT" smtClean="0"/>
          </a:p>
          <a:p>
            <a:pPr lvl="1"/>
            <a:r>
              <a:rPr lang="pt-PT" smtClean="0"/>
              <a:t>In short: all cryo-magnets supported on 3 jacks (isostatic)</a:t>
            </a:r>
          </a:p>
          <a:p>
            <a:pPr lvl="1"/>
            <a:r>
              <a:rPr lang="pt-PT" smtClean="0"/>
              <a:t>Cryostats subjected to pressure end effects are equiped with a tie-rod for longitudinal anchoring</a:t>
            </a:r>
            <a:endParaRPr lang="pt-PT"/>
          </a:p>
          <a:p>
            <a:r>
              <a:rPr lang="pt-PT" smtClean="0"/>
              <a:t>Longitudinal anchor specification</a:t>
            </a:r>
          </a:p>
          <a:p>
            <a:pPr lvl="1"/>
            <a:r>
              <a:rPr lang="en-GB">
                <a:hlinkClick r:id="rId6"/>
              </a:rPr>
              <a:t>https://edms.cern.ch/document/1856323/0.1</a:t>
            </a:r>
            <a:endParaRPr lang="pt-PT" smtClean="0"/>
          </a:p>
          <a:p>
            <a:r>
              <a:rPr lang="pt-PT" smtClean="0"/>
              <a:t>New support post design</a:t>
            </a:r>
          </a:p>
          <a:p>
            <a:pPr lvl="1"/>
            <a:r>
              <a:rPr lang="pt-PT" smtClean="0"/>
              <a:t>Conical monolitic component: stiffness doubled compared to previous design, better long term stability</a:t>
            </a:r>
          </a:p>
          <a:p>
            <a:r>
              <a:rPr lang="pt-PT" smtClean="0"/>
              <a:t>Support post design loads</a:t>
            </a:r>
          </a:p>
          <a:p>
            <a:pPr lvl="1"/>
            <a:r>
              <a:rPr lang="pt-PT" smtClean="0"/>
              <a:t>Functional spec document under preparation</a:t>
            </a:r>
          </a:p>
          <a:p>
            <a:pPr lvl="1"/>
            <a:r>
              <a:rPr lang="pt-PT" smtClean="0"/>
              <a:t>Longitudinal pressure end effects are very large – they drive the design of the support</a:t>
            </a:r>
          </a:p>
          <a:p>
            <a:pPr lvl="1"/>
            <a:r>
              <a:rPr lang="pt-PT"/>
              <a:t>T</a:t>
            </a:r>
            <a:r>
              <a:rPr lang="pt-PT" smtClean="0"/>
              <a:t>ransport and handling transverse accelerations should be kept at a level below the pressure end effect loads</a:t>
            </a:r>
          </a:p>
          <a:p>
            <a:pPr lvl="1"/>
            <a:r>
              <a:rPr lang="pt-PT" smtClean="0"/>
              <a:t>Vertical transport acceleration: 0.4g?</a:t>
            </a:r>
          </a:p>
          <a:p>
            <a:r>
              <a:rPr lang="pt-PT" smtClean="0"/>
              <a:t>Procurement</a:t>
            </a:r>
          </a:p>
          <a:p>
            <a:pPr lvl="1"/>
            <a:r>
              <a:rPr lang="pt-PT" smtClean="0"/>
              <a:t>Specification committee for tooling: 9th November</a:t>
            </a:r>
          </a:p>
          <a:p>
            <a:pPr lvl="1"/>
            <a:r>
              <a:rPr lang="pt-PT" smtClean="0"/>
              <a:t>Market survey committee  for Support posts: 9th November</a:t>
            </a:r>
          </a:p>
          <a:p>
            <a:pPr lvl="1"/>
            <a:r>
              <a:rPr lang="pt-PT" smtClean="0"/>
              <a:t>Specification committee for Support posts: December</a:t>
            </a:r>
          </a:p>
          <a:p>
            <a:r>
              <a:rPr lang="pt-PT" smtClean="0"/>
              <a:t>Design: </a:t>
            </a:r>
            <a:r>
              <a:rPr lang="pt-PT"/>
              <a:t>Q2 prototype on-going. </a:t>
            </a:r>
            <a:endParaRPr lang="pt-PT" smtClean="0"/>
          </a:p>
          <a:p>
            <a:pPr lvl="1"/>
            <a:r>
              <a:rPr lang="pt-PT" smtClean="0"/>
              <a:t>Integration of IFS position monitoring</a:t>
            </a:r>
          </a:p>
          <a:p>
            <a:pPr lvl="1"/>
            <a:r>
              <a:rPr lang="pt-PT" smtClean="0"/>
              <a:t>Optimising the postion of the heat intercept in the support post </a:t>
            </a:r>
          </a:p>
          <a:p>
            <a:pPr lvl="1"/>
            <a:r>
              <a:rPr lang="pt-PT" smtClean="0"/>
              <a:t>Static and transitent analysis of the termal shield. Implications in the operation conditions.</a:t>
            </a:r>
          </a:p>
          <a:p>
            <a:pPr lvl="1"/>
            <a:r>
              <a:rPr lang="pt-PT" smtClean="0"/>
              <a:t>Pressure drop in piping being calculated (TE/CRG)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15414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4by3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4by3" id="{288DB95F-40B5-4BF7-9DC2-C235A45EAE1A}" vid="{2622A47A-A01C-4989-A5B5-00946BA1F5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25</TotalTime>
  <Words>234</Words>
  <Application>Microsoft Office PowerPoint</Application>
  <PresentationFormat>On-screen Show (4:3)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theme4by3</vt:lpstr>
      <vt:lpstr>Q1-3 Cryostat advancement D. Ramos, 31.10.2017, EDMS 1865504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Q1-3 Cryostat advancement 31.10.2017</dc:title>
  <dc:creator>Delio Duarte Ramos</dc:creator>
  <cp:lastModifiedBy>Delio Duarte Ramos</cp:lastModifiedBy>
  <cp:revision>6</cp:revision>
  <dcterms:created xsi:type="dcterms:W3CDTF">2017-10-31T13:03:56Z</dcterms:created>
  <dcterms:modified xsi:type="dcterms:W3CDTF">2017-10-31T13:30:46Z</dcterms:modified>
</cp:coreProperties>
</file>