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6" autoAdjust="0"/>
    <p:restoredTop sz="94660"/>
  </p:normalViewPr>
  <p:slideViewPr>
    <p:cSldViewPr snapToGrid="0">
      <p:cViewPr varScale="1">
        <p:scale>
          <a:sx n="83" d="100"/>
          <a:sy n="83" d="100"/>
        </p:scale>
        <p:origin x="96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B4B57-C7AA-4349-B7C0-9320FC60F622}" type="datetimeFigureOut">
              <a:rPr lang="en-US" smtClean="0"/>
              <a:t>10/31/2017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33790C-C133-441A-B558-2A66A3FCE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259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BEE3E-9828-4672-B6AF-61D0AE5DC3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20CB15-E43D-4F94-8D52-5EFAE76D8E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7AA09C-AEC1-400E-B092-21A20B2D1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4D64C5-40BA-422B-B46F-D9EC8BAC945D}" type="datetime1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0A0D5B-8E8C-4B47-B7EE-8148EE747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E43312-8098-426C-B76D-B894BAF24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54A7-8809-4C83-AE94-B8147EAF1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78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1BC07-7B48-44AF-BD53-92897AE61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72F29D-E1EC-4303-A40D-790F6FD8D1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BF51BD-49A8-487C-A70A-860D9DB59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5AA47-2972-43BF-8414-178150D836B6}" type="datetime1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952AD5-E544-43EE-8368-7CDC80EAC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0E9B46-D1B2-4E20-B23E-15E3EDEDC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54A7-8809-4C83-AE94-B8147EAF1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77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592D28-00AE-4E01-8D04-CB9B31B568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5BB985-F6BB-40CC-A35B-F510153112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573C82-53B3-4BD2-A72A-DE25774F1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81189-C26A-4F83-8E8B-F320003B64A0}" type="datetime1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A2492-EE9B-4BBC-A8A8-AD3E73421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4DAE2-683A-4A62-A4D2-0051702BC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54A7-8809-4C83-AE94-B8147EAF1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426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E56FF-9DBD-497E-9C90-7E40F7F9D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554F36-E390-482F-82C7-642E094161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7B506-FC57-4CB1-B368-6B9F7981B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58BDF-71C6-436E-9C80-9A10EEB1F099}" type="datetime1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D4507-5181-4936-A7C5-75F80B511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921978-33BA-409E-8F86-7DE33CB1A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54A7-8809-4C83-AE94-B8147EAF1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56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CF749-DAC3-4D6B-95C9-FF060CC32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494977-DDCC-4B8A-9675-BB3010B14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EEB306-A285-4907-8F88-5696AFC9F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31250-3AD8-4521-BE51-012BD3C8FA8F}" type="datetime1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0790E-299E-4035-813A-E17AC364F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21098F-B7CF-42DC-8A86-E5F54CE64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54A7-8809-4C83-AE94-B8147EAF1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132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10EC7-5F98-49D0-A49F-EC646AC8E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8BCD2-6DD5-42D7-8D24-2CB126FD14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975B14-E68E-46F3-BB45-98B386ED31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B0CD1A-9551-47E9-97B8-825B9F0F7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3E563-AC7F-4760-86BA-2824FC3EAF0B}" type="datetime1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877F92-8361-4D32-B978-A74932B9B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6EE898-3BE7-429A-A094-3A86AD638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54A7-8809-4C83-AE94-B8147EAF1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438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78760-4C97-46C9-B4F5-4A8B252B6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00A75C-C65E-4755-9EAF-8BB0ABE7B9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19A512-0E10-4A79-BF43-DA6A492BB9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0CE5F9-A13B-4A4E-A187-7527397032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C74B69-96ED-4B96-B373-C13598D2DD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845F3A-D2A6-4B64-9112-1941CAE73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1957F-4536-4F2F-BDCD-613E3BC78B7A}" type="datetime1">
              <a:rPr lang="en-US" smtClean="0"/>
              <a:t>10/31/2017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C8A483-9EC3-4F1F-A595-C307BD932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A888289-BECD-447D-B7CA-A631430DD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54A7-8809-4C83-AE94-B8147EAF1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36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174B9-176B-4710-8AF6-A03673B9B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2F8719-00E1-4871-8082-979365CAF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1D8E5-C176-44F3-9C24-D36769ED2006}" type="datetime1">
              <a:rPr lang="en-US" smtClean="0"/>
              <a:t>10/31/2017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7F93AC-E86D-4339-A8A0-8A4F4C15C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C2D6C0-C021-410E-BFC0-85BE2BBE7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54A7-8809-4C83-AE94-B8147EAF1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216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BA3696-2FFF-4F03-BBBE-2DBECC87D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98D32-91F0-4C74-8BAB-67BCBAB3599C}" type="datetime1">
              <a:rPr lang="en-US" smtClean="0"/>
              <a:t>10/31/2017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7BE461-0FBC-4CF9-8641-43A911553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93DED6-74EB-4CDF-832E-6B43C1851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54A7-8809-4C83-AE94-B8147EAF1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625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131CD-133F-4A7A-BC35-4B84D0194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DBDCA-085C-4823-9BC8-790BA2318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99891A-48E7-4EAC-9F37-DD5722A53B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40BAEB-43B8-4384-A6C6-285448F77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65F2-FBBF-4C11-924A-A8E0B5A3737E}" type="datetime1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5471C-4F7A-4C3B-B8BF-D0B5CBFA0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C79458-0090-48EB-A822-293AC7B2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54A7-8809-4C83-AE94-B8147EAF1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789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B92A2-AE8B-415E-865D-01012E5EF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3D0A8F-F430-4AD5-9F3D-58362BEEB0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03DA18-C059-47EB-81EF-7BC94DF906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007504-AE6D-4C86-BA22-2084BE97F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A4C4-7126-48A2-8B2D-377F24C27920}" type="datetime1">
              <a:rPr lang="en-US" smtClean="0"/>
              <a:t>10/31/2017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5F284F-CE22-4F73-84DC-76CD3FC40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F4A070-C6FC-4BCF-8AC7-6344FC9D2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54A7-8809-4C83-AE94-B8147EAF1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154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7A4F28-A52D-454C-BC0D-807D505A4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0D81EA-453A-449E-8B4A-46DB3E325F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4F798-5155-437F-9BDD-C3AB7B04AD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DBBC5-6D4C-4582-845E-5C3E2118BA17}" type="datetime1">
              <a:rPr lang="en-US" smtClean="0"/>
              <a:t>10/31/2017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EEA967-183A-4F0E-8EDE-4BCA5BF078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D0135F-3421-445F-A847-1F2B6F05AB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454A7-8809-4C83-AE94-B8147EAF1A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122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20C8D-9911-4BCF-8B29-D92F53E39F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LMQXF Bus and Expansion Loop Status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D35B34-7E6B-45C3-BBC7-4C34BE0026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58856" y="3902979"/>
            <a:ext cx="4552709" cy="703744"/>
          </a:xfrm>
        </p:spPr>
        <p:txBody>
          <a:bodyPr/>
          <a:lstStyle/>
          <a:p>
            <a:r>
              <a:rPr lang="en-US" dirty="0"/>
              <a:t>R. Bossert  Nov. 1, 2017</a:t>
            </a:r>
          </a:p>
        </p:txBody>
      </p:sp>
    </p:spTree>
    <p:extLst>
      <p:ext uri="{BB962C8B-B14F-4D97-AF65-F5344CB8AC3E}">
        <p14:creationId xmlns:p14="http://schemas.microsoft.com/office/powerpoint/2010/main" val="279771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987A666-6CED-404B-B083-C7C84277938A}"/>
              </a:ext>
            </a:extLst>
          </p:cNvPr>
          <p:cNvSpPr txBox="1"/>
          <p:nvPr/>
        </p:nvSpPr>
        <p:spPr>
          <a:xfrm>
            <a:off x="509287" y="694480"/>
            <a:ext cx="10613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Since the bus port is not placed symmetrically with respect to the cold mass, there will be two different bus loop configurations on the face of the cold mass.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CE69AE-F44F-4745-BECF-321092C62497}"/>
              </a:ext>
            </a:extLst>
          </p:cNvPr>
          <p:cNvSpPr txBox="1"/>
          <p:nvPr/>
        </p:nvSpPr>
        <p:spPr>
          <a:xfrm>
            <a:off x="534364" y="256572"/>
            <a:ext cx="9593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Conceptual design of expansion loops and bus configuration was completed and is shown below.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5BCF1D6-24A1-42F2-9057-CB802F265C25}"/>
              </a:ext>
            </a:extLst>
          </p:cNvPr>
          <p:cNvGrpSpPr/>
          <p:nvPr/>
        </p:nvGrpSpPr>
        <p:grpSpPr>
          <a:xfrm>
            <a:off x="5382228" y="1585732"/>
            <a:ext cx="6088283" cy="4467828"/>
            <a:chOff x="5202431" y="725581"/>
            <a:chExt cx="7340864" cy="537662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32FCE67-A318-40D6-AF36-A02EC64395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 flipH="1" flipV="1">
              <a:off x="6137224" y="1377810"/>
              <a:ext cx="4759352" cy="4724400"/>
            </a:xfrm>
            <a:prstGeom prst="rect">
              <a:avLst/>
            </a:prstGeom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22EFFC4-0C33-4CD0-B980-62CF41035827}"/>
                </a:ext>
              </a:extLst>
            </p:cNvPr>
            <p:cNvSpPr/>
            <p:nvPr/>
          </p:nvSpPr>
          <p:spPr>
            <a:xfrm flipH="1">
              <a:off x="8386753" y="1906564"/>
              <a:ext cx="396607" cy="396607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24A412E-2AD8-47AD-91DD-481F3A7C48C5}"/>
                </a:ext>
              </a:extLst>
            </p:cNvPr>
            <p:cNvSpPr/>
            <p:nvPr/>
          </p:nvSpPr>
          <p:spPr>
            <a:xfrm flipH="1">
              <a:off x="7295163" y="4305740"/>
              <a:ext cx="423696" cy="423696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73B996D-2839-422B-BECA-DD58B697E17D}"/>
                </a:ext>
              </a:extLst>
            </p:cNvPr>
            <p:cNvCxnSpPr>
              <a:cxnSpLocks/>
              <a:endCxn id="10" idx="5"/>
            </p:cNvCxnSpPr>
            <p:nvPr/>
          </p:nvCxnSpPr>
          <p:spPr>
            <a:xfrm flipV="1">
              <a:off x="6925570" y="4667387"/>
              <a:ext cx="431642" cy="50526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DBAB9BF-E191-4005-A5D3-A0CC11339DB3}"/>
                </a:ext>
              </a:extLst>
            </p:cNvPr>
            <p:cNvSpPr txBox="1"/>
            <p:nvPr/>
          </p:nvSpPr>
          <p:spPr>
            <a:xfrm flipH="1">
              <a:off x="6224503" y="5205702"/>
              <a:ext cx="974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Bus port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DD56525F-9028-41B6-AA03-EB3998C38575}"/>
                </a:ext>
              </a:extLst>
            </p:cNvPr>
            <p:cNvCxnSpPr/>
            <p:nvPr/>
          </p:nvCxnSpPr>
          <p:spPr>
            <a:xfrm flipH="1" flipV="1">
              <a:off x="7422031" y="3241209"/>
              <a:ext cx="251504" cy="568498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9D0E77C-8906-419F-84FA-C1122ABF2559}"/>
                </a:ext>
              </a:extLst>
            </p:cNvPr>
            <p:cNvSpPr txBox="1"/>
            <p:nvPr/>
          </p:nvSpPr>
          <p:spPr>
            <a:xfrm rot="4109507" flipH="1">
              <a:off x="9169437" y="3340791"/>
              <a:ext cx="623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CLIQ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69D6F57-A366-4911-AB78-572F5F2581EC}"/>
                </a:ext>
              </a:extLst>
            </p:cNvPr>
            <p:cNvSpPr txBox="1"/>
            <p:nvPr/>
          </p:nvSpPr>
          <p:spPr>
            <a:xfrm rot="20245481" flipH="1">
              <a:off x="8877342" y="4029891"/>
              <a:ext cx="623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CLIQ</a:t>
              </a:r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B1FF23B8-F183-4671-98A1-1DA2F3CA6FE7}"/>
                </a:ext>
              </a:extLst>
            </p:cNvPr>
            <p:cNvSpPr/>
            <p:nvPr/>
          </p:nvSpPr>
          <p:spPr>
            <a:xfrm rot="13856274" flipH="1">
              <a:off x="5202431" y="2622292"/>
              <a:ext cx="2544970" cy="2544970"/>
            </a:xfrm>
            <a:prstGeom prst="arc">
              <a:avLst>
                <a:gd name="adj1" fmla="val 762984"/>
                <a:gd name="adj2" fmla="val 2677211"/>
              </a:avLst>
            </a:prstGeom>
            <a:ln w="76200">
              <a:solidFill>
                <a:srgbClr val="0000FF"/>
              </a:solidFill>
              <a:headEnd type="stealth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FCFA48D-06E4-41E2-86AE-33FF45F5C3DD}"/>
                </a:ext>
              </a:extLst>
            </p:cNvPr>
            <p:cNvSpPr txBox="1"/>
            <p:nvPr/>
          </p:nvSpPr>
          <p:spPr>
            <a:xfrm flipH="1">
              <a:off x="10125427" y="1275311"/>
              <a:ext cx="2417868" cy="819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Instrumentation port position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11A1A39-008B-462F-A00A-799063961604}"/>
                </a:ext>
              </a:extLst>
            </p:cNvPr>
            <p:cNvSpPr txBox="1"/>
            <p:nvPr/>
          </p:nvSpPr>
          <p:spPr>
            <a:xfrm rot="4152274" flipH="1">
              <a:off x="6712281" y="3505251"/>
              <a:ext cx="7927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Leads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D7F73E6-BFE2-4B17-A2A3-9F6F1AB20B21}"/>
                </a:ext>
              </a:extLst>
            </p:cNvPr>
            <p:cNvGrpSpPr/>
            <p:nvPr/>
          </p:nvGrpSpPr>
          <p:grpSpPr>
            <a:xfrm flipH="1">
              <a:off x="6984083" y="2134579"/>
              <a:ext cx="2846944" cy="3027337"/>
              <a:chOff x="6850677" y="2245916"/>
              <a:chExt cx="2846944" cy="3027337"/>
            </a:xfrm>
          </p:grpSpPr>
          <p:sp>
            <p:nvSpPr>
              <p:cNvPr id="40" name="Arc 39">
                <a:extLst>
                  <a:ext uri="{FF2B5EF4-FFF2-40B4-BE49-F238E27FC236}">
                    <a16:creationId xmlns:a16="http://schemas.microsoft.com/office/drawing/2014/main" id="{700D592A-FD14-4E8B-9BD5-6516E5BEA5B1}"/>
                  </a:ext>
                </a:extLst>
              </p:cNvPr>
              <p:cNvSpPr/>
              <p:nvPr/>
            </p:nvSpPr>
            <p:spPr>
              <a:xfrm rot="7743726">
                <a:off x="7438568" y="2192906"/>
                <a:ext cx="1838658" cy="1944677"/>
              </a:xfrm>
              <a:prstGeom prst="arc">
                <a:avLst>
                  <a:gd name="adj1" fmla="val 7710018"/>
                  <a:gd name="adj2" fmla="val 12225475"/>
                </a:avLst>
              </a:prstGeom>
              <a:ln w="76200">
                <a:solidFill>
                  <a:srgbClr val="00B050"/>
                </a:solidFill>
                <a:headEnd type="stealth" w="med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C052A58C-06B1-48C5-AB62-28D0CFDB18B0}"/>
                  </a:ext>
                </a:extLst>
              </p:cNvPr>
              <p:cNvCxnSpPr/>
              <p:nvPr/>
            </p:nvCxnSpPr>
            <p:spPr>
              <a:xfrm flipH="1" flipV="1">
                <a:off x="9170992" y="2714601"/>
                <a:ext cx="396240" cy="782314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Arc 41">
                <a:extLst>
                  <a:ext uri="{FF2B5EF4-FFF2-40B4-BE49-F238E27FC236}">
                    <a16:creationId xmlns:a16="http://schemas.microsoft.com/office/drawing/2014/main" id="{39E4797E-E1AC-40DE-A6C1-F8C6D5CB8A99}"/>
                  </a:ext>
                </a:extLst>
              </p:cNvPr>
              <p:cNvSpPr/>
              <p:nvPr/>
            </p:nvSpPr>
            <p:spPr>
              <a:xfrm rot="7743726">
                <a:off x="6928281" y="2503914"/>
                <a:ext cx="2691735" cy="2846944"/>
              </a:xfrm>
              <a:prstGeom prst="arc">
                <a:avLst>
                  <a:gd name="adj1" fmla="val 12598362"/>
                  <a:gd name="adj2" fmla="val 13908877"/>
                </a:avLst>
              </a:prstGeom>
              <a:ln w="76200">
                <a:solidFill>
                  <a:srgbClr val="00B050"/>
                </a:solidFill>
                <a:headEnd type="none" w="med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Arc 42">
                <a:extLst>
                  <a:ext uri="{FF2B5EF4-FFF2-40B4-BE49-F238E27FC236}">
                    <a16:creationId xmlns:a16="http://schemas.microsoft.com/office/drawing/2014/main" id="{7F25D536-429C-4A2D-A0B5-5C417D867B01}"/>
                  </a:ext>
                </a:extLst>
              </p:cNvPr>
              <p:cNvSpPr/>
              <p:nvPr/>
            </p:nvSpPr>
            <p:spPr>
              <a:xfrm rot="7743726">
                <a:off x="9090420" y="3849841"/>
                <a:ext cx="627925" cy="454694"/>
              </a:xfrm>
              <a:prstGeom prst="arc">
                <a:avLst>
                  <a:gd name="adj1" fmla="val 12181723"/>
                  <a:gd name="adj2" fmla="val 3901036"/>
                </a:avLst>
              </a:prstGeom>
              <a:ln w="76200">
                <a:solidFill>
                  <a:srgbClr val="00B050"/>
                </a:solidFill>
                <a:headEnd type="none" w="med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ABBD9346-307E-4678-95D8-50F5806C7C68}"/>
                  </a:ext>
                </a:extLst>
              </p:cNvPr>
              <p:cNvCxnSpPr/>
              <p:nvPr/>
            </p:nvCxnSpPr>
            <p:spPr>
              <a:xfrm flipH="1">
                <a:off x="9148151" y="3834511"/>
                <a:ext cx="104171" cy="249458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973C212A-410A-4B2E-8C4E-1EA3840E5B50}"/>
                </a:ext>
              </a:extLst>
            </p:cNvPr>
            <p:cNvSpPr/>
            <p:nvPr/>
          </p:nvSpPr>
          <p:spPr>
            <a:xfrm rot="13856274" flipH="1">
              <a:off x="7252512" y="3260703"/>
              <a:ext cx="530625" cy="429726"/>
            </a:xfrm>
            <a:prstGeom prst="arc">
              <a:avLst>
                <a:gd name="adj1" fmla="val 1487924"/>
                <a:gd name="adj2" fmla="val 14903961"/>
              </a:avLst>
            </a:prstGeom>
            <a:ln w="76200">
              <a:solidFill>
                <a:srgbClr val="0000FF"/>
              </a:solidFill>
              <a:headEnd type="none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16CFFB9-B17D-488A-B7D9-D8FF7AF23A6C}"/>
                </a:ext>
              </a:extLst>
            </p:cNvPr>
            <p:cNvCxnSpPr/>
            <p:nvPr/>
          </p:nvCxnSpPr>
          <p:spPr>
            <a:xfrm flipH="1">
              <a:off x="7750690" y="3578519"/>
              <a:ext cx="12526" cy="456285"/>
            </a:xfrm>
            <a:prstGeom prst="line">
              <a:avLst/>
            </a:prstGeom>
            <a:ln w="762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2D46B5CB-250A-404B-9FBF-75969A4010CC}"/>
                </a:ext>
              </a:extLst>
            </p:cNvPr>
            <p:cNvSpPr/>
            <p:nvPr/>
          </p:nvSpPr>
          <p:spPr>
            <a:xfrm rot="13856274" flipH="1">
              <a:off x="6882772" y="2025212"/>
              <a:ext cx="2691735" cy="2846944"/>
            </a:xfrm>
            <a:prstGeom prst="arc">
              <a:avLst>
                <a:gd name="adj1" fmla="val 11917178"/>
                <a:gd name="adj2" fmla="val 17430424"/>
              </a:avLst>
            </a:prstGeom>
            <a:ln w="76200">
              <a:solidFill>
                <a:srgbClr val="FF0000"/>
              </a:solidFill>
              <a:headEnd type="none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51E9796E-B0D2-44EF-A636-BB8D3B77E95E}"/>
                </a:ext>
              </a:extLst>
            </p:cNvPr>
            <p:cNvSpPr/>
            <p:nvPr/>
          </p:nvSpPr>
          <p:spPr>
            <a:xfrm rot="13856274" flipH="1">
              <a:off x="7152398" y="1952695"/>
              <a:ext cx="1838658" cy="1944677"/>
            </a:xfrm>
            <a:prstGeom prst="arc">
              <a:avLst>
                <a:gd name="adj1" fmla="val 6480311"/>
                <a:gd name="adj2" fmla="val 12225475"/>
              </a:avLst>
            </a:prstGeom>
            <a:ln w="76200">
              <a:solidFill>
                <a:srgbClr val="FF0000"/>
              </a:solidFill>
              <a:headEnd type="stealth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EC222FE-A481-45C9-9295-4A75E8CF5D7A}"/>
                </a:ext>
              </a:extLst>
            </p:cNvPr>
            <p:cNvCxnSpPr>
              <a:cxnSpLocks/>
              <a:stCxn id="22" idx="0"/>
              <a:endCxn id="23" idx="2"/>
            </p:cNvCxnSpPr>
            <p:nvPr/>
          </p:nvCxnSpPr>
          <p:spPr>
            <a:xfrm flipV="1">
              <a:off x="7085059" y="2501433"/>
              <a:ext cx="161723" cy="223799"/>
            </a:xfrm>
            <a:prstGeom prst="line">
              <a:avLst/>
            </a:prstGeom>
            <a:ln w="762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5BE6D411-BB95-4EC6-A32B-A75F2938EC72}"/>
                </a:ext>
              </a:extLst>
            </p:cNvPr>
            <p:cNvSpPr/>
            <p:nvPr/>
          </p:nvSpPr>
          <p:spPr>
            <a:xfrm>
              <a:off x="7556539" y="2144951"/>
              <a:ext cx="1992421" cy="2085309"/>
            </a:xfrm>
            <a:prstGeom prst="arc">
              <a:avLst>
                <a:gd name="adj1" fmla="val 16200000"/>
                <a:gd name="adj2" fmla="val 20510427"/>
              </a:avLst>
            </a:prstGeom>
            <a:ln w="76200">
              <a:solidFill>
                <a:srgbClr val="CC99FF"/>
              </a:solidFill>
              <a:headEnd type="stealth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D75DADF-EADF-4E66-B003-3AC1AB38FAA0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>
              <a:off x="9499340" y="2862648"/>
              <a:ext cx="209527" cy="547906"/>
            </a:xfrm>
            <a:prstGeom prst="line">
              <a:avLst/>
            </a:prstGeom>
            <a:ln w="76200">
              <a:solidFill>
                <a:srgbClr val="CC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D58E4EDA-C9D1-4DD7-9E7A-C025E5279F9C}"/>
                </a:ext>
              </a:extLst>
            </p:cNvPr>
            <p:cNvSpPr/>
            <p:nvPr/>
          </p:nvSpPr>
          <p:spPr>
            <a:xfrm>
              <a:off x="7777211" y="2098382"/>
              <a:ext cx="1992421" cy="2085309"/>
            </a:xfrm>
            <a:prstGeom prst="arc">
              <a:avLst>
                <a:gd name="adj1" fmla="val 15533256"/>
                <a:gd name="adj2" fmla="val 20510427"/>
              </a:avLst>
            </a:prstGeom>
            <a:ln w="76200">
              <a:solidFill>
                <a:srgbClr val="CC99FF"/>
              </a:solidFill>
              <a:headEnd type="stealth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E69E6FE6-48A3-4DF0-A407-62359DF4C75F}"/>
                </a:ext>
              </a:extLst>
            </p:cNvPr>
            <p:cNvSpPr/>
            <p:nvPr/>
          </p:nvSpPr>
          <p:spPr>
            <a:xfrm>
              <a:off x="7966721" y="2062303"/>
              <a:ext cx="1992421" cy="2085309"/>
            </a:xfrm>
            <a:prstGeom prst="arc">
              <a:avLst>
                <a:gd name="adj1" fmla="val 15094814"/>
                <a:gd name="adj2" fmla="val 20510427"/>
              </a:avLst>
            </a:prstGeom>
            <a:ln w="76200">
              <a:solidFill>
                <a:srgbClr val="CC99FF"/>
              </a:solidFill>
              <a:headEnd type="stealth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DA41F088-A898-48C7-95EA-FD34C1E66FF6}"/>
                </a:ext>
              </a:extLst>
            </p:cNvPr>
            <p:cNvSpPr/>
            <p:nvPr/>
          </p:nvSpPr>
          <p:spPr>
            <a:xfrm>
              <a:off x="8133007" y="1948955"/>
              <a:ext cx="1992421" cy="2085309"/>
            </a:xfrm>
            <a:prstGeom prst="arc">
              <a:avLst>
                <a:gd name="adj1" fmla="val 14193287"/>
                <a:gd name="adj2" fmla="val 20510427"/>
              </a:avLst>
            </a:prstGeom>
            <a:ln w="76200">
              <a:solidFill>
                <a:srgbClr val="CC99FF"/>
              </a:solidFill>
              <a:headEnd type="stealth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221BC9CC-0E74-431F-AAB6-7C9DF02C258B}"/>
                </a:ext>
              </a:extLst>
            </p:cNvPr>
            <p:cNvSpPr/>
            <p:nvPr/>
          </p:nvSpPr>
          <p:spPr>
            <a:xfrm flipH="1" flipV="1">
              <a:off x="7728115" y="2447321"/>
              <a:ext cx="2167216" cy="2102304"/>
            </a:xfrm>
            <a:prstGeom prst="arc">
              <a:avLst>
                <a:gd name="adj1" fmla="val 9518413"/>
                <a:gd name="adj2" fmla="val 14341390"/>
              </a:avLst>
            </a:prstGeom>
            <a:ln w="76200">
              <a:solidFill>
                <a:srgbClr val="CC99FF"/>
              </a:solidFill>
              <a:headEnd type="none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5456987-8953-4B0E-B920-B5CEC3A99144}"/>
                </a:ext>
              </a:extLst>
            </p:cNvPr>
            <p:cNvCxnSpPr>
              <a:cxnSpLocks/>
              <a:endCxn id="30" idx="0"/>
            </p:cNvCxnSpPr>
            <p:nvPr/>
          </p:nvCxnSpPr>
          <p:spPr>
            <a:xfrm>
              <a:off x="9724479" y="2811746"/>
              <a:ext cx="92249" cy="293683"/>
            </a:xfrm>
            <a:prstGeom prst="line">
              <a:avLst/>
            </a:prstGeom>
            <a:ln w="76200">
              <a:solidFill>
                <a:srgbClr val="CC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C09FA69-5FE7-4E28-9DFF-8194B0D4140F}"/>
                </a:ext>
              </a:extLst>
            </p:cNvPr>
            <p:cNvCxnSpPr>
              <a:cxnSpLocks/>
              <a:endCxn id="34" idx="0"/>
            </p:cNvCxnSpPr>
            <p:nvPr/>
          </p:nvCxnSpPr>
          <p:spPr>
            <a:xfrm>
              <a:off x="9900638" y="2778191"/>
              <a:ext cx="146024" cy="514692"/>
            </a:xfrm>
            <a:prstGeom prst="line">
              <a:avLst/>
            </a:prstGeom>
            <a:ln w="76200">
              <a:solidFill>
                <a:srgbClr val="CC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C153A78-D389-4AC1-9998-AB9527AA0CB5}"/>
                </a:ext>
              </a:extLst>
            </p:cNvPr>
            <p:cNvCxnSpPr/>
            <p:nvPr/>
          </p:nvCxnSpPr>
          <p:spPr>
            <a:xfrm>
              <a:off x="10088408" y="2673934"/>
              <a:ext cx="169091" cy="801632"/>
            </a:xfrm>
            <a:prstGeom prst="line">
              <a:avLst/>
            </a:prstGeom>
            <a:ln w="76200">
              <a:solidFill>
                <a:srgbClr val="CC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AECDBB50-4D2B-4302-B40C-C9673010D8F6}"/>
                </a:ext>
              </a:extLst>
            </p:cNvPr>
            <p:cNvSpPr/>
            <p:nvPr/>
          </p:nvSpPr>
          <p:spPr>
            <a:xfrm flipH="1" flipV="1">
              <a:off x="6947612" y="2252945"/>
              <a:ext cx="3133446" cy="2627395"/>
            </a:xfrm>
            <a:prstGeom prst="arc">
              <a:avLst>
                <a:gd name="adj1" fmla="val 10192237"/>
                <a:gd name="adj2" fmla="val 18577183"/>
              </a:avLst>
            </a:prstGeom>
            <a:ln w="76200">
              <a:solidFill>
                <a:srgbClr val="CC99FF"/>
              </a:solidFill>
              <a:headEnd type="none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3C3852E6-D8CF-4458-A033-73355DDE91B3}"/>
                </a:ext>
              </a:extLst>
            </p:cNvPr>
            <p:cNvSpPr/>
            <p:nvPr/>
          </p:nvSpPr>
          <p:spPr>
            <a:xfrm flipH="1" flipV="1">
              <a:off x="6989494" y="2405343"/>
              <a:ext cx="3302720" cy="2627395"/>
            </a:xfrm>
            <a:prstGeom prst="arc">
              <a:avLst>
                <a:gd name="adj1" fmla="val 10192237"/>
                <a:gd name="adj2" fmla="val 19028017"/>
              </a:avLst>
            </a:prstGeom>
            <a:ln w="76200">
              <a:solidFill>
                <a:srgbClr val="CC99FF"/>
              </a:solidFill>
              <a:headEnd type="none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893F36E6-E51B-4270-B12D-9E16686364FD}"/>
                </a:ext>
              </a:extLst>
            </p:cNvPr>
            <p:cNvSpPr txBox="1"/>
            <p:nvPr/>
          </p:nvSpPr>
          <p:spPr>
            <a:xfrm flipH="1">
              <a:off x="8122930" y="725581"/>
              <a:ext cx="1515666" cy="468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u="sng" dirty="0"/>
                <a:t>Q1b/Q3b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80900341-3EE6-4EAC-B340-44F33E7A74EB}"/>
                </a:ext>
              </a:extLst>
            </p:cNvPr>
            <p:cNvCxnSpPr>
              <a:cxnSpLocks/>
              <a:endCxn id="23" idx="0"/>
            </p:cNvCxnSpPr>
            <p:nvPr/>
          </p:nvCxnSpPr>
          <p:spPr>
            <a:xfrm flipH="1">
              <a:off x="8597371" y="1586495"/>
              <a:ext cx="1476644" cy="5270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08C9F288-33D4-4135-8C26-C6607A3D8CB9}"/>
                </a:ext>
              </a:extLst>
            </p:cNvPr>
            <p:cNvCxnSpPr/>
            <p:nvPr/>
          </p:nvCxnSpPr>
          <p:spPr>
            <a:xfrm flipH="1" flipV="1">
              <a:off x="9557056" y="3112143"/>
              <a:ext cx="259606" cy="586812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0393EB7-CA63-4166-A60F-842B6C8C050B}"/>
                </a:ext>
              </a:extLst>
            </p:cNvPr>
            <p:cNvCxnSpPr/>
            <p:nvPr/>
          </p:nvCxnSpPr>
          <p:spPr>
            <a:xfrm flipV="1">
              <a:off x="8953007" y="4257022"/>
              <a:ext cx="618621" cy="297486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D4BC0AD-78AD-4C9E-B8B9-744563336F8B}"/>
              </a:ext>
            </a:extLst>
          </p:cNvPr>
          <p:cNvGrpSpPr/>
          <p:nvPr/>
        </p:nvGrpSpPr>
        <p:grpSpPr>
          <a:xfrm>
            <a:off x="794052" y="1539433"/>
            <a:ext cx="4402982" cy="4525702"/>
            <a:chOff x="666730" y="1562582"/>
            <a:chExt cx="4584691" cy="4699576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CDF43CB2-0C2A-4016-973B-6FA353BCF77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0800000">
              <a:off x="666730" y="1851245"/>
              <a:ext cx="4443545" cy="4410913"/>
            </a:xfrm>
            <a:prstGeom prst="rect">
              <a:avLst/>
            </a:prstGeom>
          </p:spPr>
        </p:pic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6B19095D-8E6F-487C-91C6-1857FE7CD4C1}"/>
                </a:ext>
              </a:extLst>
            </p:cNvPr>
            <p:cNvSpPr/>
            <p:nvPr/>
          </p:nvSpPr>
          <p:spPr>
            <a:xfrm>
              <a:off x="2621068" y="2750405"/>
              <a:ext cx="370290" cy="37029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F3F1428-8834-4138-B5BE-B033CC685B94}"/>
                </a:ext>
              </a:extLst>
            </p:cNvPr>
            <p:cNvSpPr txBox="1"/>
            <p:nvPr/>
          </p:nvSpPr>
          <p:spPr>
            <a:xfrm rot="4109507" flipH="1">
              <a:off x="1734115" y="4297680"/>
              <a:ext cx="623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chemeClr val="bg1"/>
                  </a:solidFill>
                </a:rPr>
                <a:t>CLIQ</a:t>
              </a:r>
            </a:p>
          </p:txBody>
        </p: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811B61AB-6741-408B-929C-989E3205909B}"/>
                </a:ext>
              </a:extLst>
            </p:cNvPr>
            <p:cNvCxnSpPr/>
            <p:nvPr/>
          </p:nvCxnSpPr>
          <p:spPr>
            <a:xfrm>
              <a:off x="1688823" y="4246440"/>
              <a:ext cx="254992" cy="576386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E5EFF53-0202-4E47-8858-3E2415B00F84}"/>
                </a:ext>
              </a:extLst>
            </p:cNvPr>
            <p:cNvSpPr txBox="1"/>
            <p:nvPr/>
          </p:nvSpPr>
          <p:spPr>
            <a:xfrm rot="20245481" flipH="1">
              <a:off x="2062033" y="3527427"/>
              <a:ext cx="6238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u="sng" dirty="0">
                  <a:solidFill>
                    <a:schemeClr val="bg1"/>
                  </a:solidFill>
                </a:rPr>
                <a:t>CLIQ</a:t>
              </a: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13CCAA2E-1639-4855-BDA0-E6A00A6A9545}"/>
                </a:ext>
              </a:extLst>
            </p:cNvPr>
            <p:cNvGrpSpPr/>
            <p:nvPr/>
          </p:nvGrpSpPr>
          <p:grpSpPr>
            <a:xfrm>
              <a:off x="1769395" y="2938615"/>
              <a:ext cx="2152906" cy="1992956"/>
              <a:chOff x="2045946" y="2197453"/>
              <a:chExt cx="2305915" cy="2134597"/>
            </a:xfrm>
          </p:grpSpPr>
          <p:sp>
            <p:nvSpPr>
              <p:cNvPr id="72" name="Arc 71">
                <a:extLst>
                  <a:ext uri="{FF2B5EF4-FFF2-40B4-BE49-F238E27FC236}">
                    <a16:creationId xmlns:a16="http://schemas.microsoft.com/office/drawing/2014/main" id="{03A224F0-94AF-4113-B959-D6A0F9652716}"/>
                  </a:ext>
                </a:extLst>
              </p:cNvPr>
              <p:cNvSpPr/>
              <p:nvPr/>
            </p:nvSpPr>
            <p:spPr>
              <a:xfrm>
                <a:off x="2045946" y="2197453"/>
                <a:ext cx="2134597" cy="2134597"/>
              </a:xfrm>
              <a:prstGeom prst="arc">
                <a:avLst>
                  <a:gd name="adj1" fmla="val 16200000"/>
                  <a:gd name="adj2" fmla="val 20510427"/>
                </a:avLst>
              </a:prstGeom>
              <a:ln w="76200">
                <a:solidFill>
                  <a:srgbClr val="00B050"/>
                </a:solidFill>
                <a:headEnd type="stealth" w="med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u="sng"/>
              </a:p>
            </p:txBody>
          </p: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82E48D6A-E818-480A-929D-09D8E9400E4D}"/>
                  </a:ext>
                </a:extLst>
              </p:cNvPr>
              <p:cNvCxnSpPr>
                <a:cxnSpLocks/>
                <a:stCxn id="72" idx="2"/>
              </p:cNvCxnSpPr>
              <p:nvPr/>
            </p:nvCxnSpPr>
            <p:spPr>
              <a:xfrm>
                <a:off x="4127383" y="2932113"/>
                <a:ext cx="224478" cy="560856"/>
              </a:xfrm>
              <a:prstGeom prst="line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256860A-3716-4DB6-BCEF-73266235814D}"/>
                </a:ext>
              </a:extLst>
            </p:cNvPr>
            <p:cNvSpPr/>
            <p:nvPr/>
          </p:nvSpPr>
          <p:spPr>
            <a:xfrm>
              <a:off x="3626716" y="5135870"/>
              <a:ext cx="395582" cy="39558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B111E7E5-DB88-4E6F-8680-177AA8DE17E3}"/>
                </a:ext>
              </a:extLst>
            </p:cNvPr>
            <p:cNvGrpSpPr/>
            <p:nvPr/>
          </p:nvGrpSpPr>
          <p:grpSpPr>
            <a:xfrm>
              <a:off x="1607002" y="2928394"/>
              <a:ext cx="2658035" cy="2799226"/>
              <a:chOff x="1511782" y="2186505"/>
              <a:chExt cx="2846944" cy="2998169"/>
            </a:xfrm>
          </p:grpSpPr>
          <p:sp>
            <p:nvSpPr>
              <p:cNvPr id="69" name="Arc 68">
                <a:extLst>
                  <a:ext uri="{FF2B5EF4-FFF2-40B4-BE49-F238E27FC236}">
                    <a16:creationId xmlns:a16="http://schemas.microsoft.com/office/drawing/2014/main" id="{57D9BBCD-810A-46AE-A76A-9CEAE3A81D81}"/>
                  </a:ext>
                </a:extLst>
              </p:cNvPr>
              <p:cNvSpPr/>
              <p:nvPr/>
            </p:nvSpPr>
            <p:spPr>
              <a:xfrm rot="7743726">
                <a:off x="1589386" y="2415335"/>
                <a:ext cx="2691735" cy="2846944"/>
              </a:xfrm>
              <a:prstGeom prst="arc">
                <a:avLst>
                  <a:gd name="adj1" fmla="val 12598362"/>
                  <a:gd name="adj2" fmla="val 16212651"/>
                </a:avLst>
              </a:prstGeom>
              <a:ln w="76200">
                <a:solidFill>
                  <a:srgbClr val="FF0000"/>
                </a:solidFill>
                <a:headEnd type="none" w="med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u="sng"/>
              </a:p>
            </p:txBody>
          </p:sp>
          <p:sp>
            <p:nvSpPr>
              <p:cNvPr id="70" name="Arc 69">
                <a:extLst>
                  <a:ext uri="{FF2B5EF4-FFF2-40B4-BE49-F238E27FC236}">
                    <a16:creationId xmlns:a16="http://schemas.microsoft.com/office/drawing/2014/main" id="{82FCDB06-07BE-46E4-905A-4F9CE93C5F23}"/>
                  </a:ext>
                </a:extLst>
              </p:cNvPr>
              <p:cNvSpPr/>
              <p:nvPr/>
            </p:nvSpPr>
            <p:spPr>
              <a:xfrm rot="7743726">
                <a:off x="2128769" y="2133495"/>
                <a:ext cx="1838658" cy="1944677"/>
              </a:xfrm>
              <a:prstGeom prst="arc">
                <a:avLst>
                  <a:gd name="adj1" fmla="val 7710018"/>
                  <a:gd name="adj2" fmla="val 12225475"/>
                </a:avLst>
              </a:prstGeom>
              <a:ln w="76200">
                <a:solidFill>
                  <a:srgbClr val="FF0000"/>
                </a:solidFill>
                <a:headEnd type="stealth" w="med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u="sng"/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50E4AF4-6115-4601-9241-9F74CCFD2A06}"/>
                  </a:ext>
                </a:extLst>
              </p:cNvPr>
              <p:cNvCxnSpPr>
                <a:cxnSpLocks/>
                <a:endCxn id="70" idx="2"/>
              </p:cNvCxnSpPr>
              <p:nvPr/>
            </p:nvCxnSpPr>
            <p:spPr>
              <a:xfrm flipH="1" flipV="1">
                <a:off x="3873043" y="2682233"/>
                <a:ext cx="396240" cy="782314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Arc 55">
              <a:extLst>
                <a:ext uri="{FF2B5EF4-FFF2-40B4-BE49-F238E27FC236}">
                  <a16:creationId xmlns:a16="http://schemas.microsoft.com/office/drawing/2014/main" id="{526C594A-4D66-4CBE-9062-1DC73DE05B87}"/>
                </a:ext>
              </a:extLst>
            </p:cNvPr>
            <p:cNvSpPr/>
            <p:nvPr/>
          </p:nvSpPr>
          <p:spPr>
            <a:xfrm>
              <a:off x="1755909" y="2752023"/>
              <a:ext cx="2817178" cy="2817178"/>
            </a:xfrm>
            <a:prstGeom prst="arc">
              <a:avLst>
                <a:gd name="adj1" fmla="val 3793914"/>
                <a:gd name="adj2" fmla="val 9780134"/>
              </a:avLst>
            </a:prstGeom>
            <a:ln w="76200">
              <a:solidFill>
                <a:srgbClr val="CC99FF"/>
              </a:solidFill>
              <a:headEnd type="stealth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57" name="Arc 56">
              <a:extLst>
                <a:ext uri="{FF2B5EF4-FFF2-40B4-BE49-F238E27FC236}">
                  <a16:creationId xmlns:a16="http://schemas.microsoft.com/office/drawing/2014/main" id="{D916B2CD-F794-4A10-8C12-B14E3EFBF023}"/>
                </a:ext>
              </a:extLst>
            </p:cNvPr>
            <p:cNvSpPr/>
            <p:nvPr/>
          </p:nvSpPr>
          <p:spPr>
            <a:xfrm>
              <a:off x="1653711" y="3366637"/>
              <a:ext cx="3597710" cy="2411361"/>
            </a:xfrm>
            <a:prstGeom prst="arc">
              <a:avLst>
                <a:gd name="adj1" fmla="val 8944646"/>
                <a:gd name="adj2" fmla="val 9865754"/>
              </a:avLst>
            </a:prstGeom>
            <a:ln w="76200">
              <a:solidFill>
                <a:srgbClr val="CC99FF"/>
              </a:solidFill>
              <a:headEnd type="none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03501CD2-C471-46C0-94F9-679390F7B167}"/>
                </a:ext>
              </a:extLst>
            </p:cNvPr>
            <p:cNvSpPr/>
            <p:nvPr/>
          </p:nvSpPr>
          <p:spPr>
            <a:xfrm>
              <a:off x="1553606" y="3402794"/>
              <a:ext cx="2292420" cy="1962806"/>
            </a:xfrm>
            <a:prstGeom prst="arc">
              <a:avLst>
                <a:gd name="adj1" fmla="val 9120240"/>
                <a:gd name="adj2" fmla="val 13719366"/>
              </a:avLst>
            </a:prstGeom>
            <a:ln w="76200">
              <a:solidFill>
                <a:srgbClr val="CC99FF"/>
              </a:solidFill>
              <a:headEnd type="none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937DC1D1-461F-49BC-B569-F2F125715041}"/>
                </a:ext>
              </a:extLst>
            </p:cNvPr>
            <p:cNvCxnSpPr>
              <a:cxnSpLocks/>
              <a:endCxn id="57" idx="2"/>
            </p:cNvCxnSpPr>
            <p:nvPr/>
          </p:nvCxnSpPr>
          <p:spPr>
            <a:xfrm>
              <a:off x="1657918" y="4770538"/>
              <a:ext cx="133626" cy="264632"/>
            </a:xfrm>
            <a:prstGeom prst="line">
              <a:avLst/>
            </a:prstGeom>
            <a:ln w="76200">
              <a:solidFill>
                <a:srgbClr val="CC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Arc 59">
              <a:extLst>
                <a:ext uri="{FF2B5EF4-FFF2-40B4-BE49-F238E27FC236}">
                  <a16:creationId xmlns:a16="http://schemas.microsoft.com/office/drawing/2014/main" id="{7E317F52-8D00-4F58-AE1A-F79E94AB0826}"/>
                </a:ext>
              </a:extLst>
            </p:cNvPr>
            <p:cNvSpPr/>
            <p:nvPr/>
          </p:nvSpPr>
          <p:spPr>
            <a:xfrm>
              <a:off x="2060417" y="3825256"/>
              <a:ext cx="1912642" cy="1968971"/>
            </a:xfrm>
            <a:prstGeom prst="arc">
              <a:avLst>
                <a:gd name="adj1" fmla="val 2431804"/>
                <a:gd name="adj2" fmla="val 7068432"/>
              </a:avLst>
            </a:prstGeom>
            <a:ln w="76200">
              <a:solidFill>
                <a:srgbClr val="CC99FF"/>
              </a:solidFill>
              <a:headEnd type="stealth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2C1411E-3FE8-4DB6-B9F3-9E86B2F0D4FE}"/>
                </a:ext>
              </a:extLst>
            </p:cNvPr>
            <p:cNvCxnSpPr>
              <a:cxnSpLocks/>
              <a:stCxn id="57" idx="0"/>
              <a:endCxn id="60" idx="2"/>
            </p:cNvCxnSpPr>
            <p:nvPr/>
          </p:nvCxnSpPr>
          <p:spPr>
            <a:xfrm>
              <a:off x="2111316" y="5375758"/>
              <a:ext cx="449120" cy="299174"/>
            </a:xfrm>
            <a:prstGeom prst="line">
              <a:avLst/>
            </a:prstGeom>
            <a:ln w="76200">
              <a:solidFill>
                <a:srgbClr val="CC99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C42FDBD-A974-4A21-8679-CA7C6DD65487}"/>
                </a:ext>
              </a:extLst>
            </p:cNvPr>
            <p:cNvSpPr txBox="1"/>
            <p:nvPr/>
          </p:nvSpPr>
          <p:spPr>
            <a:xfrm rot="4152274" flipH="1">
              <a:off x="3915734" y="4119081"/>
              <a:ext cx="7401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u="sng" dirty="0">
                  <a:solidFill>
                    <a:schemeClr val="bg1"/>
                  </a:solidFill>
                </a:rPr>
                <a:t>Leads</a:t>
              </a:r>
            </a:p>
          </p:txBody>
        </p:sp>
        <p:sp>
          <p:nvSpPr>
            <p:cNvPr id="63" name="Arc 62">
              <a:extLst>
                <a:ext uri="{FF2B5EF4-FFF2-40B4-BE49-F238E27FC236}">
                  <a16:creationId xmlns:a16="http://schemas.microsoft.com/office/drawing/2014/main" id="{70F78B2F-49B5-4C5D-8F1D-A71C1FFE8B2B}"/>
                </a:ext>
              </a:extLst>
            </p:cNvPr>
            <p:cNvSpPr/>
            <p:nvPr/>
          </p:nvSpPr>
          <p:spPr>
            <a:xfrm rot="13856274" flipH="1">
              <a:off x="1669863" y="3518410"/>
              <a:ext cx="2376099" cy="2376099"/>
            </a:xfrm>
            <a:prstGeom prst="arc">
              <a:avLst>
                <a:gd name="adj1" fmla="val 762984"/>
                <a:gd name="adj2" fmla="val 4380055"/>
              </a:avLst>
            </a:prstGeom>
            <a:ln w="76200">
              <a:solidFill>
                <a:srgbClr val="0000FF"/>
              </a:solidFill>
              <a:headEnd type="stealth" w="med" len="lg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u="sng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9257C38-87B8-4100-9791-489025EE733D}"/>
                </a:ext>
              </a:extLst>
            </p:cNvPr>
            <p:cNvSpPr txBox="1"/>
            <p:nvPr/>
          </p:nvSpPr>
          <p:spPr>
            <a:xfrm>
              <a:off x="2649574" y="1562582"/>
              <a:ext cx="11840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u="sng" dirty="0"/>
                <a:t>Q1a/Q3a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B789DBC-F5A4-4BD7-BBD8-F8EB8290B8C2}"/>
                </a:ext>
              </a:extLst>
            </p:cNvPr>
            <p:cNvSpPr txBox="1"/>
            <p:nvPr/>
          </p:nvSpPr>
          <p:spPr>
            <a:xfrm flipH="1">
              <a:off x="752355" y="1879740"/>
              <a:ext cx="19195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/>
                <a:t>Instrumentation port position</a:t>
              </a:r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CDB7646F-7551-4DF7-9EF7-5887652747E8}"/>
                </a:ext>
              </a:extLst>
            </p:cNvPr>
            <p:cNvCxnSpPr>
              <a:cxnSpLocks/>
              <a:endCxn id="72" idx="0"/>
            </p:cNvCxnSpPr>
            <p:nvPr/>
          </p:nvCxnSpPr>
          <p:spPr>
            <a:xfrm>
              <a:off x="2326029" y="2277735"/>
              <a:ext cx="439843" cy="66088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A36F2299-1DBC-4550-BB8C-D5C477B8D63F}"/>
                </a:ext>
              </a:extLst>
            </p:cNvPr>
            <p:cNvCxnSpPr/>
            <p:nvPr/>
          </p:nvCxnSpPr>
          <p:spPr>
            <a:xfrm flipH="1">
              <a:off x="1869869" y="3374167"/>
              <a:ext cx="603211" cy="279977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DE2F9020-AB22-43B6-8D7A-E5CD6167DCC8}"/>
                </a:ext>
              </a:extLst>
            </p:cNvPr>
            <p:cNvCxnSpPr/>
            <p:nvPr/>
          </p:nvCxnSpPr>
          <p:spPr>
            <a:xfrm>
              <a:off x="3734569" y="4194152"/>
              <a:ext cx="254992" cy="576386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08F19D3-2820-4475-8BD7-29DB0B0AAA22}"/>
              </a:ext>
            </a:extLst>
          </p:cNvPr>
          <p:cNvSpPr txBox="1"/>
          <p:nvPr/>
        </p:nvSpPr>
        <p:spPr>
          <a:xfrm flipH="1">
            <a:off x="4303105" y="5518218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Bus port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0402AAB9-A984-46B0-86EA-BB4D3376E189}"/>
              </a:ext>
            </a:extLst>
          </p:cNvPr>
          <p:cNvCxnSpPr>
            <a:cxnSpLocks/>
            <a:stCxn id="76" idx="3"/>
          </p:cNvCxnSpPr>
          <p:nvPr/>
        </p:nvCxnSpPr>
        <p:spPr>
          <a:xfrm flipH="1" flipV="1">
            <a:off x="3784923" y="5427294"/>
            <a:ext cx="518182" cy="27559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Footer Placeholder 79">
            <a:extLst>
              <a:ext uri="{FF2B5EF4-FFF2-40B4-BE49-F238E27FC236}">
                <a16:creationId xmlns:a16="http://schemas.microsoft.com/office/drawing/2014/main" id="{3EEED162-D59D-4556-AE2A-FB28652AF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Bossert  Nov. 1, 2017</a:t>
            </a:r>
          </a:p>
          <a:p>
            <a:endParaRPr lang="en-US" dirty="0"/>
          </a:p>
        </p:txBody>
      </p:sp>
      <p:sp>
        <p:nvSpPr>
          <p:cNvPr id="81" name="Slide Number Placeholder 80">
            <a:extLst>
              <a:ext uri="{FF2B5EF4-FFF2-40B4-BE49-F238E27FC236}">
                <a16:creationId xmlns:a16="http://schemas.microsoft.com/office/drawing/2014/main" id="{3F489A33-099C-4FBA-A031-9F70D68AE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54A7-8809-4C83-AE94-B8147EAF1AF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765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9042749-B1B3-4663-89F5-81305C2E6FE4}"/>
              </a:ext>
            </a:extLst>
          </p:cNvPr>
          <p:cNvSpPr txBox="1"/>
          <p:nvPr/>
        </p:nvSpPr>
        <p:spPr>
          <a:xfrm>
            <a:off x="626964" y="326020"/>
            <a:ext cx="95703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Current bus housing conceptual configuration includes a previous design of the CLIQ leads.   New CLIQ lead configuration will take up more space and will consequently result in a larger bus housing, taking more space in the bus port.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08AF3C7-299D-4FEE-869A-968ACAAB4B26}"/>
              </a:ext>
            </a:extLst>
          </p:cNvPr>
          <p:cNvGrpSpPr/>
          <p:nvPr/>
        </p:nvGrpSpPr>
        <p:grpSpPr>
          <a:xfrm>
            <a:off x="326539" y="1666754"/>
            <a:ext cx="4604277" cy="4034170"/>
            <a:chOff x="766377" y="1967696"/>
            <a:chExt cx="4604277" cy="4034170"/>
          </a:xfrm>
        </p:grpSpPr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291818C8-BF0A-4109-BE19-AE62FFE481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91466" y="2890682"/>
              <a:ext cx="2401294" cy="2401294"/>
            </a:xfrm>
            <a:prstGeom prst="rect">
              <a:avLst/>
            </a:prstGeom>
          </p:spPr>
        </p:pic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693A238-5730-421A-9A9B-2BFD55D56A44}"/>
                </a:ext>
              </a:extLst>
            </p:cNvPr>
            <p:cNvSpPr txBox="1"/>
            <p:nvPr/>
          </p:nvSpPr>
          <p:spPr>
            <a:xfrm>
              <a:off x="1127365" y="1967696"/>
              <a:ext cx="42432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u="sng" dirty="0"/>
                <a:t>LMQXF Bus Housing Configuration</a:t>
              </a:r>
            </a:p>
          </p:txBody>
        </p: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29913106-F625-485F-9FB8-EF0AB5C46D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62582" y="4462581"/>
              <a:ext cx="384711" cy="31776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54930495-9EAE-4560-BF2B-14E14CB40D1A}"/>
                </a:ext>
              </a:extLst>
            </p:cNvPr>
            <p:cNvCxnSpPr>
              <a:cxnSpLocks/>
            </p:cNvCxnSpPr>
            <p:nvPr/>
          </p:nvCxnSpPr>
          <p:spPr>
            <a:xfrm>
              <a:off x="1817225" y="3634451"/>
              <a:ext cx="780151" cy="52996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C721E8E-E538-4BF9-A7C4-8A798DDC782E}"/>
                </a:ext>
              </a:extLst>
            </p:cNvPr>
            <p:cNvCxnSpPr/>
            <p:nvPr/>
          </p:nvCxnSpPr>
          <p:spPr>
            <a:xfrm flipH="1" flipV="1">
              <a:off x="3120790" y="4273452"/>
              <a:ext cx="1033278" cy="107755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F6E93A84-8AE2-47E6-8F41-D66BDF500DD7}"/>
                </a:ext>
              </a:extLst>
            </p:cNvPr>
            <p:cNvCxnSpPr/>
            <p:nvPr/>
          </p:nvCxnSpPr>
          <p:spPr>
            <a:xfrm flipH="1">
              <a:off x="3120790" y="3065411"/>
              <a:ext cx="845370" cy="80224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E96EF383-4490-41F1-9F4A-F04AEDF7CD33}"/>
                </a:ext>
              </a:extLst>
            </p:cNvPr>
            <p:cNvCxnSpPr/>
            <p:nvPr/>
          </p:nvCxnSpPr>
          <p:spPr>
            <a:xfrm>
              <a:off x="3664026" y="3764662"/>
              <a:ext cx="126791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6D50FE83-923A-4B77-B5B7-BD77A1B1F6FC}"/>
                </a:ext>
              </a:extLst>
            </p:cNvPr>
            <p:cNvCxnSpPr/>
            <p:nvPr/>
          </p:nvCxnSpPr>
          <p:spPr>
            <a:xfrm>
              <a:off x="3664026" y="4402709"/>
              <a:ext cx="126791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5F40864E-D092-4E45-9D92-EF5A32F5BE3D}"/>
                </a:ext>
              </a:extLst>
            </p:cNvPr>
            <p:cNvCxnSpPr/>
            <p:nvPr/>
          </p:nvCxnSpPr>
          <p:spPr>
            <a:xfrm>
              <a:off x="2534041" y="4462581"/>
              <a:ext cx="0" cy="13552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5FCAEC94-17B8-4E48-9401-5F236D174B4E}"/>
                </a:ext>
              </a:extLst>
            </p:cNvPr>
            <p:cNvCxnSpPr/>
            <p:nvPr/>
          </p:nvCxnSpPr>
          <p:spPr>
            <a:xfrm>
              <a:off x="3631304" y="4462581"/>
              <a:ext cx="0" cy="13552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EA16D93F-313A-4733-A5B9-E97B25C8C6F2}"/>
                </a:ext>
              </a:extLst>
            </p:cNvPr>
            <p:cNvCxnSpPr/>
            <p:nvPr/>
          </p:nvCxnSpPr>
          <p:spPr>
            <a:xfrm>
              <a:off x="4842340" y="4407885"/>
              <a:ext cx="0" cy="232044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EFA1BAFD-0FAB-4BC4-BF55-A1ACDC955798}"/>
                </a:ext>
              </a:extLst>
            </p:cNvPr>
            <p:cNvCxnSpPr/>
            <p:nvPr/>
          </p:nvCxnSpPr>
          <p:spPr>
            <a:xfrm flipH="1" flipV="1">
              <a:off x="4818443" y="3444004"/>
              <a:ext cx="1" cy="330293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01F9FBF3-AEEA-42A3-90D5-AA4170588A3B}"/>
                </a:ext>
              </a:extLst>
            </p:cNvPr>
            <p:cNvSpPr txBox="1"/>
            <p:nvPr/>
          </p:nvSpPr>
          <p:spPr>
            <a:xfrm>
              <a:off x="4339630" y="3869457"/>
              <a:ext cx="499918" cy="2180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20 mm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DD1C7C67-38B0-49AF-B31D-764F7AFFACCB}"/>
                </a:ext>
              </a:extLst>
            </p:cNvPr>
            <p:cNvSpPr txBox="1"/>
            <p:nvPr/>
          </p:nvSpPr>
          <p:spPr>
            <a:xfrm>
              <a:off x="766377" y="4821038"/>
              <a:ext cx="120131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Bus Port </a:t>
              </a:r>
            </a:p>
            <a:p>
              <a:r>
                <a:rPr lang="en-US" b="1" dirty="0"/>
                <a:t>76 mm diameter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AF2F9117-E52F-43EF-B3C1-0CB2E5205161}"/>
                </a:ext>
              </a:extLst>
            </p:cNvPr>
            <p:cNvSpPr txBox="1"/>
            <p:nvPr/>
          </p:nvSpPr>
          <p:spPr>
            <a:xfrm>
              <a:off x="3989309" y="2751925"/>
              <a:ext cx="719496" cy="2180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CLIQ Leads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76728A54-0BB0-478C-AD75-641A16B005D4}"/>
                </a:ext>
              </a:extLst>
            </p:cNvPr>
            <p:cNvSpPr txBox="1"/>
            <p:nvPr/>
          </p:nvSpPr>
          <p:spPr>
            <a:xfrm>
              <a:off x="925432" y="3319039"/>
              <a:ext cx="8570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3 mm screws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BE217B93-5634-4EF1-9E53-D2EC015C4C54}"/>
                </a:ext>
              </a:extLst>
            </p:cNvPr>
            <p:cNvSpPr txBox="1"/>
            <p:nvPr/>
          </p:nvSpPr>
          <p:spPr>
            <a:xfrm>
              <a:off x="4135002" y="5355535"/>
              <a:ext cx="98100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Magnet Leads </a:t>
              </a:r>
            </a:p>
          </p:txBody>
        </p: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8974370F-D5FA-451A-BA8A-D64080774E8C}"/>
                </a:ext>
              </a:extLst>
            </p:cNvPr>
            <p:cNvCxnSpPr/>
            <p:nvPr/>
          </p:nvCxnSpPr>
          <p:spPr>
            <a:xfrm>
              <a:off x="2185279" y="2937427"/>
              <a:ext cx="664205" cy="84834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902F4FA-8508-4EBD-A48F-1CA2EFC49C6E}"/>
                </a:ext>
              </a:extLst>
            </p:cNvPr>
            <p:cNvSpPr txBox="1"/>
            <p:nvPr/>
          </p:nvSpPr>
          <p:spPr>
            <a:xfrm>
              <a:off x="899361" y="2573234"/>
              <a:ext cx="1081042" cy="2180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G-11 bus housing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9EA6AD44-2A82-4566-A55E-8F98F6B66419}"/>
                </a:ext>
              </a:extLst>
            </p:cNvPr>
            <p:cNvSpPr txBox="1"/>
            <p:nvPr/>
          </p:nvSpPr>
          <p:spPr>
            <a:xfrm>
              <a:off x="2787033" y="5395392"/>
              <a:ext cx="6274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34 mm</a:t>
              </a:r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8061E833-0B14-4F5B-ACF0-E8BF0341D0D0}"/>
                </a:ext>
              </a:extLst>
            </p:cNvPr>
            <p:cNvCxnSpPr>
              <a:cxnSpLocks/>
            </p:cNvCxnSpPr>
            <p:nvPr/>
          </p:nvCxnSpPr>
          <p:spPr>
            <a:xfrm>
              <a:off x="2521856" y="5670379"/>
              <a:ext cx="337091" cy="0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 w="lg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7399B162-79C3-42E7-A5D1-B0B7302E7901}"/>
                </a:ext>
              </a:extLst>
            </p:cNvPr>
            <p:cNvCxnSpPr>
              <a:cxnSpLocks/>
            </p:cNvCxnSpPr>
            <p:nvPr/>
          </p:nvCxnSpPr>
          <p:spPr>
            <a:xfrm>
              <a:off x="3333509" y="5684231"/>
              <a:ext cx="347240" cy="0"/>
            </a:xfrm>
            <a:prstGeom prst="line">
              <a:avLst/>
            </a:prstGeom>
            <a:ln w="12700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4" name="Picture 103">
            <a:extLst>
              <a:ext uri="{FF2B5EF4-FFF2-40B4-BE49-F238E27FC236}">
                <a16:creationId xmlns:a16="http://schemas.microsoft.com/office/drawing/2014/main" id="{ADFF7607-4A27-4575-9AA9-10C3F09AA5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6091" y="1326113"/>
            <a:ext cx="7139838" cy="5010057"/>
          </a:xfrm>
          <a:prstGeom prst="rect">
            <a:avLst/>
          </a:prstGeom>
        </p:spPr>
      </p:pic>
      <p:sp>
        <p:nvSpPr>
          <p:cNvPr id="107" name="Footer Placeholder 106">
            <a:extLst>
              <a:ext uri="{FF2B5EF4-FFF2-40B4-BE49-F238E27FC236}">
                <a16:creationId xmlns:a16="http://schemas.microsoft.com/office/drawing/2014/main" id="{E6542750-CD52-4C76-87CE-55A692BBA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60808" y="6492875"/>
            <a:ext cx="4114800" cy="365125"/>
          </a:xfrm>
        </p:spPr>
        <p:txBody>
          <a:bodyPr/>
          <a:lstStyle/>
          <a:p>
            <a:r>
              <a:rPr lang="en-US" dirty="0"/>
              <a:t>R. Bossert  Nov. 1, 2017</a:t>
            </a:r>
          </a:p>
          <a:p>
            <a:endParaRPr lang="en-US" dirty="0"/>
          </a:p>
        </p:txBody>
      </p:sp>
      <p:sp>
        <p:nvSpPr>
          <p:cNvPr id="108" name="Slide Number Placeholder 107">
            <a:extLst>
              <a:ext uri="{FF2B5EF4-FFF2-40B4-BE49-F238E27FC236}">
                <a16:creationId xmlns:a16="http://schemas.microsoft.com/office/drawing/2014/main" id="{EF27583A-97EF-441A-A576-12F4EDD2E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54A7-8809-4C83-AE94-B8147EAF1AF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78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0147335-4C19-49DA-9B29-11CEDF312012}"/>
              </a:ext>
            </a:extLst>
          </p:cNvPr>
          <p:cNvSpPr txBox="1"/>
          <p:nvPr/>
        </p:nvSpPr>
        <p:spPr>
          <a:xfrm>
            <a:off x="592237" y="684837"/>
            <a:ext cx="1058058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Assembly of a mockup, which will include both bus loop configurations and a through-bus, is beginning.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Space has been allocated in Industrial Building 3, and a dedicated technician has been assigned.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Models have been obtained (from Mike Solis) of all the magnet end and splice connection box assemblies.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Cable for power leads has been obtained.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Drawings of connection box and end plate assemblies for mockup have been completed.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9521CF-A688-476B-A3AC-1D993047DBE5}"/>
              </a:ext>
            </a:extLst>
          </p:cNvPr>
          <p:cNvSpPr txBox="1"/>
          <p:nvPr/>
        </p:nvSpPr>
        <p:spPr>
          <a:xfrm>
            <a:off x="551726" y="3098158"/>
            <a:ext cx="660405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Still need to: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Receive mockup parts.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Obtain end dome model and add this to the mockup.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Order through-bus port for mockup.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Design through bus after confirmation of CLIQ lead configuration.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Obtain CLIQ leads for mockup.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Build mockup.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Form power leads and CLIQ leads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Insert through bus port on mockup and short model.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Assess results  </a:t>
            </a:r>
          </a:p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D5DF6A-84B7-47AD-BF5F-32AF51C8B9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Bossert  Nov. 1, 2017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FAC9B6-A996-41EC-88DB-04B5814C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54A7-8809-4C83-AE94-B8147EAF1AF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3957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568E224-49C1-4B87-BA86-5D58B1BF0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Bossert  Nov. 1, 2017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87BB38-AEF8-4CC8-AB3F-3EB9D2C87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454A7-8809-4C83-AE94-B8147EAF1AF9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EA72A7-DC7B-4277-B5F1-A1302C1C96C2}"/>
              </a:ext>
            </a:extLst>
          </p:cNvPr>
          <p:cNvSpPr txBox="1"/>
          <p:nvPr/>
        </p:nvSpPr>
        <p:spPr>
          <a:xfrm>
            <a:off x="3878826" y="176981"/>
            <a:ext cx="4040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LMQXF Splice and Bus Mockup Schedule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D074EA4-3EE4-4137-A09F-CC548D8C439E}"/>
              </a:ext>
            </a:extLst>
          </p:cNvPr>
          <p:cNvGrpSpPr/>
          <p:nvPr/>
        </p:nvGrpSpPr>
        <p:grpSpPr>
          <a:xfrm>
            <a:off x="648182" y="659757"/>
            <a:ext cx="10359342" cy="5617833"/>
            <a:chOff x="648182" y="659757"/>
            <a:chExt cx="10359342" cy="561783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19629FB-F9C2-4A76-A9F3-723A83AFD1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8181"/>
            <a:stretch/>
          </p:blipFill>
          <p:spPr>
            <a:xfrm>
              <a:off x="663678" y="666665"/>
              <a:ext cx="10343846" cy="561092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FA745F2-4A68-4190-AF89-6E10DD3D97ED}"/>
                </a:ext>
              </a:extLst>
            </p:cNvPr>
            <p:cNvSpPr/>
            <p:nvPr/>
          </p:nvSpPr>
          <p:spPr>
            <a:xfrm>
              <a:off x="648182" y="659757"/>
              <a:ext cx="10347767" cy="561372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6058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328</Words>
  <Application>Microsoft Office PowerPoint</Application>
  <PresentationFormat>Widescreen</PresentationFormat>
  <Paragraphs>52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LMQXF Bus and Expansion Loop Status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LMQXF bus and expansion loop status</dc:title>
  <dc:creator>Rodger C. Bossert x2867 04451N</dc:creator>
  <cp:lastModifiedBy>Rodger C. Bossert x2867 04451N</cp:lastModifiedBy>
  <cp:revision>13</cp:revision>
  <dcterms:created xsi:type="dcterms:W3CDTF">2017-10-31T16:20:18Z</dcterms:created>
  <dcterms:modified xsi:type="dcterms:W3CDTF">2017-10-31T18:19:22Z</dcterms:modified>
</cp:coreProperties>
</file>