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321" r:id="rId2"/>
    <p:sldId id="325" r:id="rId3"/>
    <p:sldId id="322" r:id="rId4"/>
    <p:sldId id="323" r:id="rId5"/>
    <p:sldId id="326" r:id="rId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1" autoAdjust="0"/>
    <p:restoredTop sz="94660"/>
  </p:normalViewPr>
  <p:slideViewPr>
    <p:cSldViewPr>
      <p:cViewPr varScale="1">
        <p:scale>
          <a:sx n="116" d="100"/>
          <a:sy n="116" d="100"/>
        </p:scale>
        <p:origin x="-12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428" tIns="46214" rIns="92428" bIns="46214" rtlCol="0"/>
          <a:lstStyle>
            <a:lvl1pPr algn="r">
              <a:defRPr sz="1200"/>
            </a:lvl1pPr>
          </a:lstStyle>
          <a:p>
            <a:fld id="{A493D25D-4D10-4149-BBBB-CA82549B3205}" type="datetimeFigureOut">
              <a:rPr lang="en-US" smtClean="0"/>
              <a:pPr/>
              <a:t>9/15/2009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28" tIns="46214" rIns="92428" bIns="4621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8"/>
          </a:xfrm>
          <a:prstGeom prst="rect">
            <a:avLst/>
          </a:prstGeom>
        </p:spPr>
        <p:txBody>
          <a:bodyPr vert="horz" lIns="92428" tIns="46214" rIns="92428" bIns="462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2428" tIns="46214" rIns="92428" bIns="46214" rtlCol="0" anchor="b"/>
          <a:lstStyle>
            <a:lvl1pPr algn="r">
              <a:defRPr sz="1200"/>
            </a:lvl1pPr>
          </a:lstStyle>
          <a:p>
            <a:fld id="{0BE4B842-64A9-4824-908E-16D04C88443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FBB0F1-4513-45CB-AB43-CEBC2E0D0CF8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4B842-64A9-4824-908E-16D04C88443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4B842-64A9-4824-908E-16D04C88443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4B842-64A9-4824-908E-16D04C88443A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4B842-64A9-4824-908E-16D04C88443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7370" y="2130425"/>
            <a:ext cx="6743720" cy="1470025"/>
          </a:xfrm>
        </p:spPr>
        <p:txBody>
          <a:bodyPr/>
          <a:lstStyle>
            <a:lvl1pPr algn="ctr">
              <a:defRPr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1741" y="3886200"/>
            <a:ext cx="541497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861A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85852" y="6500834"/>
            <a:ext cx="1571636" cy="191538"/>
          </a:xfrm>
        </p:spPr>
        <p:txBody>
          <a:bodyPr/>
          <a:lstStyle>
            <a:lvl1pPr>
              <a:defRPr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16 September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099" y="6500834"/>
            <a:ext cx="4948262" cy="214314"/>
          </a:xfrm>
        </p:spPr>
        <p:txBody>
          <a:bodyPr/>
          <a:lstStyle>
            <a:lvl1pPr>
              <a:defRPr>
                <a:solidFill>
                  <a:srgbClr val="3861AA"/>
                </a:solidFill>
              </a:defRPr>
            </a:lvl1pPr>
          </a:lstStyle>
          <a:p>
            <a:r>
              <a:rPr lang="en-GB" smtClean="0"/>
              <a:t>Bob Jones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861AA"/>
                </a:solidFill>
              </a:defRPr>
            </a:lvl1pPr>
          </a:lstStyle>
          <a:p>
            <a:fld id="{C46F241A-F268-4636-BE0A-7EA2EAC5E5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4414" y="6572272"/>
            <a:ext cx="1643074" cy="191538"/>
          </a:xfrm>
        </p:spPr>
        <p:txBody>
          <a:bodyPr/>
          <a:lstStyle/>
          <a:p>
            <a:r>
              <a:rPr lang="en-US" smtClean="0"/>
              <a:t>16 September 2009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Bob Jones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241A-F268-4636-BE0A-7EA2EAC5E5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852" y="1000108"/>
            <a:ext cx="7715304" cy="5000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5852" y="6543169"/>
            <a:ext cx="123351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1200" kern="1200" dirty="0" smtClean="0">
                <a:solidFill>
                  <a:srgbClr val="3861AA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16 September 2009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9373" y="6549496"/>
            <a:ext cx="4948262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3861AA"/>
                </a:solidFill>
              </a:defRPr>
            </a:lvl1pPr>
          </a:lstStyle>
          <a:p>
            <a:r>
              <a:rPr lang="en-GB" smtClean="0"/>
              <a:t>Bob Jones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132" y="6543169"/>
            <a:ext cx="400024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3861AA"/>
                </a:solidFill>
              </a:defRPr>
            </a:lvl1pPr>
          </a:lstStyle>
          <a:p>
            <a:fld id="{C46F241A-F268-4636-BE0A-7EA2EAC5E53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31" descr="banner-ITonl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4286" y="0"/>
            <a:ext cx="7949714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190625" cy="60198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5852" y="142852"/>
            <a:ext cx="6000792" cy="582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Box 34"/>
          <p:cNvSpPr txBox="1">
            <a:spLocks noChangeArrowheads="1"/>
          </p:cNvSpPr>
          <p:nvPr/>
        </p:nvSpPr>
        <p:spPr bwMode="auto">
          <a:xfrm>
            <a:off x="0" y="6038040"/>
            <a:ext cx="12763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900" b="0" dirty="0">
                <a:solidFill>
                  <a:srgbClr val="3861AA"/>
                </a:solidFill>
                <a:latin typeface="Tahoma" pitchFamily="34" charset="0"/>
              </a:rPr>
              <a:t>www.cern.ch/it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861A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861A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861A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861A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861A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it-ec-projectoffice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 smtClean="0">
                <a:solidFill>
                  <a:schemeClr val="tx1"/>
                </a:solidFill>
              </a:rPr>
              <a:t>Coordinating IT department engagement in EC projects</a:t>
            </a:r>
            <a:endParaRPr lang="en-GB" sz="4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1741" y="3886200"/>
            <a:ext cx="5414978" cy="125731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/>
              <a:t>Introduction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16 September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pPr lvl="1"/>
            <a:r>
              <a:rPr lang="en-US" dirty="0" smtClean="0"/>
              <a:t>Round-table introductions</a:t>
            </a:r>
          </a:p>
          <a:p>
            <a:pPr lvl="1"/>
            <a:r>
              <a:rPr lang="en-US" dirty="0" smtClean="0"/>
              <a:t>Overview of IT departments EC project coordination: </a:t>
            </a:r>
            <a:r>
              <a:rPr lang="en-US" sz="1800" i="1" dirty="0" smtClean="0"/>
              <a:t>Bob Jones</a:t>
            </a:r>
            <a:endParaRPr lang="en-US" sz="1600" i="1" dirty="0" smtClean="0"/>
          </a:p>
          <a:p>
            <a:r>
              <a:rPr lang="en-US" dirty="0" smtClean="0"/>
              <a:t>Proposal preparation overview: </a:t>
            </a:r>
            <a:r>
              <a:rPr lang="en-US" sz="1800" i="1" dirty="0" smtClean="0"/>
              <a:t>Florida Estrella</a:t>
            </a:r>
          </a:p>
          <a:p>
            <a:r>
              <a:rPr lang="en-US" dirty="0" smtClean="0"/>
              <a:t>Budgets and manpower: </a:t>
            </a:r>
            <a:r>
              <a:rPr lang="en-US" sz="1800" i="1" dirty="0" smtClean="0"/>
              <a:t>Dita Mocova</a:t>
            </a:r>
          </a:p>
          <a:p>
            <a:r>
              <a:rPr lang="en-US" dirty="0" smtClean="0"/>
              <a:t>Questions and answers</a:t>
            </a:r>
          </a:p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September 2009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241A-F268-4636-BE0A-7EA2EAC5E53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is this necessary?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September 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241A-F268-4636-BE0A-7EA2EAC5E53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214414" y="1071546"/>
            <a:ext cx="7543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Changing times…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>
                <a:solidFill>
                  <a:srgbClr val="3861AA"/>
                </a:solidFill>
              </a:rPr>
              <a:t>Transition from EGEE to EGI will impact the coordination role of CERN/IT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>
                <a:solidFill>
                  <a:srgbClr val="3861AA"/>
                </a:solidFill>
              </a:rPr>
              <a:t>IT has been involved in ~10 concurrent EC projects over the last 6 years: this will continue even if total manpower/funds engaged decreases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>
                <a:solidFill>
                  <a:srgbClr val="3861AA"/>
                </a:solidFill>
              </a:rPr>
              <a:t>EGEE </a:t>
            </a:r>
            <a:r>
              <a:rPr lang="en-US" sz="2000" i="1" dirty="0" smtClean="0">
                <a:solidFill>
                  <a:srgbClr val="3861AA"/>
                </a:solidFill>
              </a:rPr>
              <a:t>project office </a:t>
            </a:r>
            <a:r>
              <a:rPr lang="en-US" sz="2000" dirty="0" smtClean="0">
                <a:solidFill>
                  <a:srgbClr val="3861AA"/>
                </a:solidFill>
              </a:rPr>
              <a:t>and </a:t>
            </a:r>
            <a:r>
              <a:rPr lang="en-US" sz="2000" i="1" dirty="0" smtClean="0">
                <a:solidFill>
                  <a:srgbClr val="3861AA"/>
                </a:solidFill>
              </a:rPr>
              <a:t>collaborating project liaison office </a:t>
            </a:r>
            <a:r>
              <a:rPr lang="en-US" sz="2000" dirty="0" smtClean="0">
                <a:solidFill>
                  <a:srgbClr val="3861AA"/>
                </a:solidFill>
              </a:rPr>
              <a:t>will disappear at the end of EGEE-III (April 2010)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>
                <a:solidFill>
                  <a:srgbClr val="3861AA"/>
                </a:solidFill>
              </a:rPr>
              <a:t>PO and CPLO have helped manage IT department’s participation in EC projects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>
                <a:solidFill>
                  <a:srgbClr val="3861AA"/>
                </a:solidFill>
              </a:rPr>
              <a:t>Effort is funded by a fraction of the funds received via the EC projects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will it do?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September 2009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241A-F268-4636-BE0A-7EA2EAC5E53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214414" y="1071546"/>
            <a:ext cx="75438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err="1" smtClean="0">
                <a:solidFill>
                  <a:srgbClr val="3861AA"/>
                </a:solidFill>
              </a:rPr>
              <a:t>Centralise</a:t>
            </a:r>
            <a:r>
              <a:rPr lang="en-US" sz="2400" dirty="0" smtClean="0">
                <a:solidFill>
                  <a:srgbClr val="3861AA"/>
                </a:solidFill>
              </a:rPr>
              <a:t> information so IT department’s management to make informed decisions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861AA"/>
                </a:solidFill>
              </a:rPr>
              <a:t>Ensure our engagement contributes to IT’s </a:t>
            </a:r>
            <a:r>
              <a:rPr lang="en-US" sz="2400" dirty="0" err="1" smtClean="0">
                <a:solidFill>
                  <a:srgbClr val="3861AA"/>
                </a:solidFill>
              </a:rPr>
              <a:t>programme</a:t>
            </a:r>
            <a:r>
              <a:rPr lang="en-US" sz="2400" dirty="0" smtClean="0">
                <a:solidFill>
                  <a:srgbClr val="3861AA"/>
                </a:solidFill>
              </a:rPr>
              <a:t> of work and priorities for WLCG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861AA"/>
                </a:solidFill>
              </a:rPr>
              <a:t>Identify synergies between projects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861AA"/>
                </a:solidFill>
              </a:rPr>
              <a:t>Represent IT in the management structures of EC projects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861AA"/>
                </a:solidFill>
              </a:rPr>
              <a:t>Coordinate IT’s liaison with other departments at CERN for EC-related activities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861AA"/>
                </a:solidFill>
              </a:rPr>
              <a:t>CERN’s EU office (DG-EU) for CERN-wide coordination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861AA"/>
                </a:solidFill>
              </a:rPr>
              <a:t>DG-RPC-EUT for project budget preparation, tracking and payments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861AA"/>
                </a:solidFill>
              </a:rPr>
              <a:t>Human resources advisor (HRA) for personnel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861AA"/>
                </a:solidFill>
              </a:rPr>
              <a:t>DG-LS and DG-KTT for legal matters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861AA"/>
                </a:solidFill>
              </a:rPr>
              <a:t>Liaise with other EIROFORUM labs for matters related to IT department’s activities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861AA"/>
                </a:solidFill>
              </a:rPr>
              <a:t>Liaise with EC and report to IT management on future funding directions and opportunities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861AA"/>
                </a:solidFill>
              </a:rPr>
              <a:t>Archive essential material from completed projects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available the project repository</a:t>
            </a:r>
          </a:p>
          <a:p>
            <a:pPr lvl="0"/>
            <a:r>
              <a:rPr lang="en-GB" dirty="0" smtClean="0"/>
              <a:t>One-on-one meetings to complete proposal summary </a:t>
            </a:r>
            <a:r>
              <a:rPr lang="en-GB" dirty="0" smtClean="0"/>
              <a:t>sheets</a:t>
            </a:r>
            <a:endParaRPr lang="en-US" dirty="0" smtClean="0"/>
          </a:p>
          <a:p>
            <a:r>
              <a:rPr lang="en-US" dirty="0" smtClean="0"/>
              <a:t>Email for further info: </a:t>
            </a:r>
            <a:r>
              <a:rPr lang="en-GB" sz="2400" u="sng" dirty="0" smtClean="0">
                <a:hlinkClick r:id="rId3"/>
              </a:rPr>
              <a:t>it-ec-projectoffice@cern.ch</a:t>
            </a:r>
            <a:endParaRPr lang="en-GB" sz="2400" u="sng" dirty="0" smtClean="0"/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 September 2009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Bob Jones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F241A-F268-4636-BE0A-7EA2EAC5E53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_Meeting_2008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9631</TotalTime>
  <Words>297</Words>
  <Application>Microsoft Office PowerPoint</Application>
  <PresentationFormat>On-screen Show (4:3)</PresentationFormat>
  <Paragraphs>55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Dept_Meeting_2008_final</vt:lpstr>
      <vt:lpstr>Coordinating IT department engagement in EC projects</vt:lpstr>
      <vt:lpstr>Agenda</vt:lpstr>
      <vt:lpstr>Why is this necessary?</vt:lpstr>
      <vt:lpstr>What will it do?</vt:lpstr>
      <vt:lpstr>Next steps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Frédéric Hemmer</dc:creator>
  <cp:lastModifiedBy>Jones</cp:lastModifiedBy>
  <cp:revision>216</cp:revision>
  <dcterms:created xsi:type="dcterms:W3CDTF">2008-01-21T14:38:05Z</dcterms:created>
  <dcterms:modified xsi:type="dcterms:W3CDTF">2009-09-15T15:28:56Z</dcterms:modified>
  <cp:category>Planning</cp:category>
</cp:coreProperties>
</file>