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92" r:id="rId2"/>
    <p:sldId id="313" r:id="rId3"/>
    <p:sldId id="378" r:id="rId4"/>
    <p:sldId id="353" r:id="rId5"/>
    <p:sldId id="371" r:id="rId6"/>
    <p:sldId id="328" r:id="rId7"/>
    <p:sldId id="372" r:id="rId8"/>
    <p:sldId id="375" r:id="rId9"/>
    <p:sldId id="376" r:id="rId10"/>
    <p:sldId id="377" r:id="rId11"/>
    <p:sldId id="367" r:id="rId12"/>
    <p:sldId id="368" r:id="rId13"/>
    <p:sldId id="379" r:id="rId14"/>
    <p:sldId id="385" r:id="rId15"/>
    <p:sldId id="331" r:id="rId16"/>
    <p:sldId id="369" r:id="rId17"/>
    <p:sldId id="387" r:id="rId18"/>
    <p:sldId id="388" r:id="rId19"/>
    <p:sldId id="389" r:id="rId20"/>
    <p:sldId id="390" r:id="rId21"/>
    <p:sldId id="392" r:id="rId22"/>
    <p:sldId id="359" r:id="rId23"/>
    <p:sldId id="393" r:id="rId24"/>
    <p:sldId id="384" r:id="rId25"/>
    <p:sldId id="391" r:id="rId26"/>
    <p:sldId id="394" r:id="rId27"/>
    <p:sldId id="398" r:id="rId28"/>
    <p:sldId id="399" r:id="rId29"/>
    <p:sldId id="400" r:id="rId30"/>
    <p:sldId id="395" r:id="rId31"/>
    <p:sldId id="380" r:id="rId32"/>
    <p:sldId id="373" r:id="rId33"/>
    <p:sldId id="381" r:id="rId34"/>
    <p:sldId id="386" r:id="rId35"/>
    <p:sldId id="382" r:id="rId36"/>
    <p:sldId id="383" r:id="rId37"/>
  </p:sldIdLst>
  <p:sldSz cx="12193588" cy="6858000"/>
  <p:notesSz cx="6858000" cy="9144000"/>
  <p:defaultTextStyle>
    <a:defPPr>
      <a:defRPr lang="fr-FR"/>
    </a:defPPr>
    <a:lvl1pPr algn="l" defTabSz="60963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9630" algn="l" defTabSz="60963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9261" algn="l" defTabSz="60963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8891" algn="l" defTabSz="60963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8522" algn="l" defTabSz="60963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3048152" algn="l" defTabSz="60963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3657783" algn="l" defTabSz="60963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4267413" algn="l" defTabSz="60963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4877044" algn="l" defTabSz="60963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40FF"/>
    <a:srgbClr val="FF6666"/>
    <a:srgbClr val="FFCC66"/>
    <a:srgbClr val="800040"/>
    <a:srgbClr val="00FF00"/>
    <a:srgbClr val="00FFFF"/>
    <a:srgbClr val="00BA00"/>
    <a:srgbClr val="9999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25"/>
    <p:restoredTop sz="93661"/>
  </p:normalViewPr>
  <p:slideViewPr>
    <p:cSldViewPr snapToGrid="0" snapToObjects="1">
      <p:cViewPr>
        <p:scale>
          <a:sx n="97" d="100"/>
          <a:sy n="97" d="100"/>
        </p:scale>
        <p:origin x="608" y="288"/>
      </p:cViewPr>
      <p:guideLst>
        <p:guide orient="horz" pos="216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21B7D9-7992-1D4F-B0D6-6B3627E10252}" type="datetime1">
              <a:rPr lang="fr-FR" smtClean="0"/>
              <a:t>26/03/2018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F18E9-77A9-3D42-9CDB-10A95E4BE7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4376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6B007EF-D816-0946-86FB-FA8308206A7B}" type="datetime1">
              <a:rPr lang="fr-FR" smtClean="0"/>
              <a:t>26/03/2018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8BE6E5-92F7-1840-8825-EFC8AD988A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12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9630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9630" algn="l" defTabSz="609630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9261" algn="l" defTabSz="609630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8891" algn="l" defTabSz="609630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8522" algn="l" defTabSz="609630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8152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</a:t>
            </a:fld>
            <a:endParaRPr lang="fr-FR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10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420872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11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15630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12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0790450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13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250962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14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789298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15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98963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16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684075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17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906169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18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20017054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19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552172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5983951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20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455671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21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9644415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22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3888166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23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8163947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24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2392620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25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3668351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26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5524833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27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9343033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28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7428228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29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394306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3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4398262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30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6869257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31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9378784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32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381207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33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9388048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34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65362377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35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0323374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36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565695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4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802709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5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412866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6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777158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7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2008700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8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679886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>
              <a:latin typeface="Calibri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D86F1F-AD02-9B41-9C3A-41CE68742D38}" type="slidenum">
              <a:rPr lang="fr-FR" sz="1200"/>
              <a:pPr eaLnBrk="1" hangingPunct="1"/>
              <a:t>9</a:t>
            </a:fld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825519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519" y="2130426"/>
            <a:ext cx="1036455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9038" y="3886200"/>
            <a:ext cx="853551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14FC-EEE4-7D41-99A1-6D4ECAE5CD94}" type="datetime1">
              <a:rPr lang="fr-FR" smtClean="0"/>
              <a:t>26/03/2018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2D73-E766-8A45-AA80-CBCB3A9954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433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1C371-58A5-F149-8E81-93E5D5D02014}" type="datetime1">
              <a:rPr lang="fr-FR" smtClean="0"/>
              <a:t>26/03/2018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40DAD-0ADD-204F-AAF8-1EB23568A91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56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40351" y="274639"/>
            <a:ext cx="2743557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80" y="274639"/>
            <a:ext cx="8027445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96127-BD3F-2240-B4C0-290509425F2C}" type="datetime1">
              <a:rPr lang="fr-FR" smtClean="0"/>
              <a:t>26/03/2018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C5D9D-F041-1D44-89AE-1C60B2424BA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285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270F8-B70A-944D-A8C7-DBB8ADF10FBC}" type="datetime1">
              <a:rPr lang="fr-FR" smtClean="0"/>
              <a:t>26/03/2018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9BA4F-4EE5-0642-917C-8BD33434CE7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05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209" y="4406901"/>
            <a:ext cx="103645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209" y="2906713"/>
            <a:ext cx="103645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D3F7-3721-0348-AFCF-6551A65A4353}" type="datetime1">
              <a:rPr lang="fr-FR" smtClean="0"/>
              <a:t>26/03/2018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7584-4D56-7147-B349-12D5A8C040E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9597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80" y="1600201"/>
            <a:ext cx="5385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8407" y="1600201"/>
            <a:ext cx="5385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2E215-06B1-4546-901D-FC64DC80842A}" type="datetime1">
              <a:rPr lang="fr-FR" smtClean="0"/>
              <a:t>26/03/2018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5D638-DCC5-3C4C-8896-C7BB2EAB3CB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18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79" y="1535113"/>
            <a:ext cx="538761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79" y="2174875"/>
            <a:ext cx="53876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4175" y="1535113"/>
            <a:ext cx="538973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4175" y="2174875"/>
            <a:ext cx="538973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71C26-F6CF-6C45-910A-CCE304A93185}" type="datetime1">
              <a:rPr lang="fr-FR" smtClean="0"/>
              <a:t>26/03/2018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CFF71-9DF0-A443-8BC8-118428E04A4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43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DF2D7-B75F-0F4F-9EB5-ABE353C727B7}" type="datetime1">
              <a:rPr lang="fr-FR" smtClean="0"/>
              <a:t>26/03/2018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FF251-A1C6-CE4E-94AA-307270D8BD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14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0CABE-18F9-9246-800E-526EA03A8430}" type="datetime1">
              <a:rPr lang="fr-FR" smtClean="0"/>
              <a:t>26/03/2018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82F51-13DE-3B46-AEDC-A77A307DAA2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36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82" y="273049"/>
            <a:ext cx="40116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7354" y="273052"/>
            <a:ext cx="681655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82" y="1435102"/>
            <a:ext cx="40116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4825-6038-074B-A28A-491957F3D0D3}" type="datetime1">
              <a:rPr lang="fr-FR" smtClean="0"/>
              <a:t>26/03/2018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C0B62-7D55-D740-B588-8B41667A4E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453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90028" y="4800600"/>
            <a:ext cx="7316153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390028" y="612775"/>
            <a:ext cx="7316153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90028" y="5367338"/>
            <a:ext cx="7316153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7E63D-2502-3049-9791-42DDDA97FC21}" type="datetime1">
              <a:rPr lang="fr-FR" smtClean="0"/>
              <a:t>26/03/2018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D6E81-0030-0146-8C5D-BCFF490582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59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80" y="274639"/>
            <a:ext cx="10974229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80" y="1600201"/>
            <a:ext cx="10974229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79" y="6356351"/>
            <a:ext cx="2845171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ED5BF2C9-0714-1841-A930-EC66CE40B0DE}" type="datetime1">
              <a:rPr lang="fr-FR" smtClean="0"/>
              <a:t>26/03/2018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6143" y="6356351"/>
            <a:ext cx="38613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8738" y="6356351"/>
            <a:ext cx="2845171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05752673-DE4F-2544-B48F-EE94E877775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189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18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18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18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18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189" algn="ctr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377" algn="ctr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566" algn="ctr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754" algn="ctr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891" indent="-342891" algn="l" defTabSz="45718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defTabSz="45718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2971" indent="-228594" algn="l" defTabSz="45718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160" indent="-228594" algn="l" defTabSz="45718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349" indent="-228594" algn="l" defTabSz="45718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8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png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ALEGRO 2018 workshop at Oxford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er 28"/>
          <p:cNvGrpSpPr>
            <a:grpSpLocks/>
          </p:cNvGrpSpPr>
          <p:nvPr/>
        </p:nvGrpSpPr>
        <p:grpSpPr bwMode="auto">
          <a:xfrm rot="5400000" flipV="1">
            <a:off x="-1415132" y="3738563"/>
            <a:ext cx="5743575" cy="495300"/>
            <a:chOff x="1422400" y="1391178"/>
            <a:chExt cx="7874000" cy="475722"/>
          </a:xfrm>
        </p:grpSpPr>
        <p:cxnSp>
          <p:nvCxnSpPr>
            <p:cNvPr id="25" name="Connecteur droit 24"/>
            <p:cNvCxnSpPr/>
            <p:nvPr/>
          </p:nvCxnSpPr>
          <p:spPr>
            <a:xfrm>
              <a:off x="1420224" y="1388129"/>
              <a:ext cx="7874000" cy="1524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1422400" y="1391178"/>
              <a:ext cx="7874000" cy="474197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Image 7" descr="logoCNR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46" y="2336174"/>
            <a:ext cx="720000" cy="738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Image 10" descr="LOA_logo_vert_petit_loa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5" y="4857140"/>
            <a:ext cx="720000" cy="82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25" descr="Logo Ecole polytechnique vertical bleu .eps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41" y="3332344"/>
            <a:ext cx="612000" cy="83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Image 26" descr="logo_ENSTA_RV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61" y="1252656"/>
            <a:ext cx="720000" cy="92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ZoneTexte 14"/>
          <p:cNvSpPr txBox="1">
            <a:spLocks noChangeArrowheads="1"/>
          </p:cNvSpPr>
          <p:nvPr/>
        </p:nvSpPr>
        <p:spPr bwMode="auto">
          <a:xfrm>
            <a:off x="1855497" y="3041451"/>
            <a:ext cx="968921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rgbClr val="595959"/>
                </a:solidFill>
                <a:latin typeface="AvantGarde Regular" charset="0"/>
              </a:rPr>
              <a:t>Positron Acceleration in Plasma</a:t>
            </a:r>
            <a:br>
              <a:rPr lang="en-US" sz="3200" dirty="0" smtClean="0">
                <a:solidFill>
                  <a:srgbClr val="595959"/>
                </a:solidFill>
                <a:latin typeface="AvantGarde Regular" charset="0"/>
              </a:rPr>
            </a:br>
            <a:r>
              <a:rPr lang="en-US" sz="3200" dirty="0" smtClean="0">
                <a:solidFill>
                  <a:srgbClr val="595959"/>
                </a:solidFill>
                <a:latin typeface="AvantGarde Regular" charset="0"/>
              </a:rPr>
              <a:t>Introduction, Status and Objectives</a:t>
            </a:r>
            <a:endParaRPr lang="en-US" sz="3200" dirty="0">
              <a:solidFill>
                <a:srgbClr val="595959"/>
              </a:solidFill>
              <a:latin typeface="AvantGarde Regular" charset="0"/>
            </a:endParaRPr>
          </a:p>
        </p:txBody>
      </p:sp>
      <p:sp>
        <p:nvSpPr>
          <p:cNvPr id="36" name="ZoneTexte 17"/>
          <p:cNvSpPr txBox="1">
            <a:spLocks noChangeArrowheads="1"/>
          </p:cNvSpPr>
          <p:nvPr/>
        </p:nvSpPr>
        <p:spPr bwMode="auto">
          <a:xfrm>
            <a:off x="4417287" y="4585082"/>
            <a:ext cx="407034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 err="1" smtClean="0">
                <a:solidFill>
                  <a:srgbClr val="595959"/>
                </a:solidFill>
                <a:latin typeface="AvantGarde Regular" charset="0"/>
              </a:rPr>
              <a:t>Sébastien</a:t>
            </a:r>
            <a:r>
              <a:rPr lang="en-US" sz="2000" dirty="0" smtClean="0">
                <a:solidFill>
                  <a:srgbClr val="595959"/>
                </a:solidFill>
                <a:latin typeface="AvantGarde Regular" charset="0"/>
              </a:rPr>
              <a:t> </a:t>
            </a:r>
            <a:r>
              <a:rPr lang="en-US" sz="2000" dirty="0" err="1" smtClean="0">
                <a:solidFill>
                  <a:srgbClr val="595959"/>
                </a:solidFill>
                <a:latin typeface="AvantGarde Regular" charset="0"/>
              </a:rPr>
              <a:t>Corde</a:t>
            </a:r>
            <a:r>
              <a:rPr lang="en-US" sz="2000" dirty="0" smtClean="0">
                <a:solidFill>
                  <a:srgbClr val="595959"/>
                </a:solidFill>
                <a:latin typeface="AvantGarde Regular" charset="0"/>
              </a:rPr>
              <a:t> and Spencer Gessner</a:t>
            </a:r>
          </a:p>
          <a:p>
            <a:pPr algn="ctr" eaLnBrk="1" hangingPunct="1"/>
            <a:r>
              <a:rPr lang="en-US" sz="2000" dirty="0" smtClean="0">
                <a:solidFill>
                  <a:srgbClr val="595959"/>
                </a:solidFill>
                <a:latin typeface="AvantGarde Regular" charset="0"/>
              </a:rPr>
              <a:t>WG8 coordinators</a:t>
            </a:r>
          </a:p>
          <a:p>
            <a:pPr algn="ctr" eaLnBrk="1" hangingPunct="1"/>
            <a:endParaRPr lang="en-US" sz="1000" dirty="0" smtClean="0">
              <a:solidFill>
                <a:srgbClr val="595959"/>
              </a:solidFill>
              <a:latin typeface="AvantGarde Regular" charset="0"/>
            </a:endParaRPr>
          </a:p>
          <a:p>
            <a:pPr algn="ctr" eaLnBrk="1" hangingPunct="1"/>
            <a:r>
              <a:rPr lang="en-US" sz="2000" dirty="0" smtClean="0">
                <a:solidFill>
                  <a:srgbClr val="595959"/>
                </a:solidFill>
                <a:latin typeface="AvantGarde Regular" charset="0"/>
              </a:rPr>
              <a:t>March 26, 2018</a:t>
            </a:r>
            <a:endParaRPr lang="en-US" sz="2000" dirty="0">
              <a:solidFill>
                <a:srgbClr val="595959"/>
              </a:solidFill>
              <a:latin typeface="AvantGarde Regular" charset="0"/>
            </a:endParaRPr>
          </a:p>
        </p:txBody>
      </p:sp>
      <p:pic>
        <p:nvPicPr>
          <p:cNvPr id="2" name="Image 1" descr="logo_UPSay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50" y="4353835"/>
            <a:ext cx="900000" cy="303227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20" name="Image 19" descr="logo_ERC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" y="5810829"/>
            <a:ext cx="899997" cy="861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3994640" y="2161376"/>
            <a:ext cx="307763" cy="3276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9"/>
          <p:cNvSpPr txBox="1">
            <a:spLocks/>
          </p:cNvSpPr>
          <p:nvPr/>
        </p:nvSpPr>
        <p:spPr>
          <a:xfrm>
            <a:off x="6697558" y="3512688"/>
            <a:ext cx="4634108" cy="12042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latin typeface="Century Gothic"/>
                <a:cs typeface="Century Gothic"/>
              </a:rPr>
              <a:t>Major problem: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800" dirty="0" smtClean="0">
                <a:latin typeface="Century Gothic"/>
                <a:cs typeface="Century Gothic"/>
              </a:rPr>
              <a:t>Transverse instability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151546" y="1417191"/>
            <a:ext cx="45079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err="1" smtClean="0">
                <a:latin typeface="Century Gothic"/>
                <a:cs typeface="Century Gothic"/>
              </a:rPr>
              <a:t>Hollow</a:t>
            </a:r>
            <a:r>
              <a:rPr lang="fr-FR" sz="2800" dirty="0" smtClean="0">
                <a:latin typeface="Century Gothic"/>
                <a:cs typeface="Century Gothic"/>
              </a:rPr>
              <a:t> plasma </a:t>
            </a:r>
            <a:r>
              <a:rPr lang="fr-FR" sz="2800" dirty="0" err="1" smtClean="0">
                <a:latin typeface="Century Gothic"/>
                <a:cs typeface="Century Gothic"/>
              </a:rPr>
              <a:t>channels</a:t>
            </a:r>
            <a:r>
              <a:rPr lang="fr-FR" sz="2800" dirty="0" smtClean="0">
                <a:latin typeface="Century Gothic"/>
                <a:cs typeface="Century Gothic"/>
              </a:rPr>
              <a:t>:</a:t>
            </a:r>
            <a:endParaRPr lang="fr-FR" sz="2800" dirty="0"/>
          </a:p>
        </p:txBody>
      </p:sp>
      <p:pic>
        <p:nvPicPr>
          <p:cNvPr id="24" name="Picture 4" descr="hollow_plasma_artwork_highres_v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024" y="2210416"/>
            <a:ext cx="3600000" cy="2025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28" y="4203292"/>
            <a:ext cx="4320000" cy="250374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51546" y="4085305"/>
            <a:ext cx="395078" cy="3418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Challenges of Positron acceleration in Plasma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0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Challenges of Positron acceleration in Plasma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708147" y="1717024"/>
            <a:ext cx="1087576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Plasma acceleration is being considered for an advanced linear collider, where positrons are strongly desired.</a:t>
            </a:r>
            <a:endParaRPr lang="en-US" sz="1400" dirty="0"/>
          </a:p>
          <a:p>
            <a:endParaRPr lang="en-US" sz="140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n-US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Wingdings" charset="2"/>
              <a:buChar char="à"/>
            </a:pPr>
            <a:r>
              <a:rPr lang="en-US" b="1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Positron is half the equation we have to deal with!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08147" y="3445049"/>
            <a:ext cx="84358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entury Gothic" charset="0"/>
                <a:ea typeface="Century Gothic" charset="0"/>
                <a:cs typeface="Century Gothic" charset="0"/>
              </a:rPr>
              <a:t>Yet very little research on how to accelerate positrons in plasmas.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08147" y="5082877"/>
            <a:ext cx="10117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Mostly due to the lack of facilities delivering positrons for </a:t>
            </a:r>
            <a:r>
              <a:rPr lang="en-US" smtClean="0">
                <a:latin typeface="Century Gothic" charset="0"/>
                <a:ea typeface="Century Gothic" charset="0"/>
                <a:cs typeface="Century Gothic" charset="0"/>
              </a:rPr>
              <a:t>plasma acceleration research.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8147" y="5621532"/>
            <a:ext cx="99696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«  </a:t>
            </a:r>
            <a:r>
              <a:rPr lang="fr-FR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The </a:t>
            </a:r>
            <a:r>
              <a:rPr lang="fr-FR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most</a:t>
            </a:r>
            <a:r>
              <a:rPr lang="fr-FR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outstanding</a:t>
            </a:r>
            <a:r>
              <a:rPr lang="fr-FR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problem</a:t>
            </a:r>
            <a:r>
              <a:rPr lang="fr-FR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is</a:t>
            </a:r>
            <a:r>
              <a:rPr lang="fr-FR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the </a:t>
            </a:r>
            <a:r>
              <a:rPr lang="fr-FR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acceleration</a:t>
            </a:r>
            <a:r>
              <a:rPr lang="fr-FR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of positrons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with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bunch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brightness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required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 for a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linear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collider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»</a:t>
            </a:r>
            <a:r>
              <a:rPr lang="fr-FR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[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Lebedev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i="1" dirty="0">
                <a:latin typeface="Century Gothic" charset="0"/>
                <a:ea typeface="Century Gothic" charset="0"/>
                <a:cs typeface="Century Gothic" charset="0"/>
              </a:rPr>
              <a:t>et al.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, World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Sci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. (2016)].</a:t>
            </a: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183" y="3926293"/>
            <a:ext cx="3505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66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08147" y="1395698"/>
            <a:ext cx="108757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entury Gothic" charset="0"/>
                <a:ea typeface="Century Gothic" charset="0"/>
                <a:cs typeface="Century Gothic" charset="0"/>
              </a:rPr>
              <a:t>As of now, </a:t>
            </a:r>
            <a:r>
              <a:rPr lang="en-US" sz="24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no self-consistent scheme for accelerating positrons in plasma</a:t>
            </a:r>
            <a:r>
              <a:rPr lang="en-US" sz="2400" dirty="0" smtClean="0">
                <a:latin typeface="Century Gothic" charset="0"/>
                <a:ea typeface="Century Gothic" charset="0"/>
                <a:cs typeface="Century Gothic" charset="0"/>
              </a:rPr>
              <a:t> that can simultaneously provide:</a:t>
            </a:r>
          </a:p>
          <a:p>
            <a:pPr marL="1562161" lvl="2" indent="-342900">
              <a:buFont typeface="Wingdings" charset="2"/>
              <a:buChar char="Ø"/>
            </a:pPr>
            <a:r>
              <a:rPr lang="en-US" sz="2400" dirty="0" smtClean="0">
                <a:latin typeface="Century Gothic" charset="0"/>
                <a:ea typeface="Century Gothic" charset="0"/>
                <a:cs typeface="Century Gothic" charset="0"/>
              </a:rPr>
              <a:t>High energy efficiency</a:t>
            </a:r>
          </a:p>
          <a:p>
            <a:pPr marL="1562161" lvl="2" indent="-342900">
              <a:buFont typeface="Wingdings" charset="2"/>
              <a:buChar char="Ø"/>
            </a:pPr>
            <a:r>
              <a:rPr lang="en-US" sz="2400" dirty="0" smtClean="0">
                <a:latin typeface="Century Gothic" charset="0"/>
                <a:ea typeface="Century Gothic" charset="0"/>
                <a:cs typeface="Century Gothic" charset="0"/>
              </a:rPr>
              <a:t>Extremely low preserved emittance</a:t>
            </a:r>
          </a:p>
          <a:p>
            <a:pPr marL="1562161" lvl="2" indent="-342900">
              <a:buFont typeface="Wingdings" charset="2"/>
              <a:buChar char="Ø"/>
            </a:pPr>
            <a:r>
              <a:rPr lang="en-US" sz="2400" dirty="0" smtClean="0">
                <a:latin typeface="Century Gothic" charset="0"/>
                <a:ea typeface="Century Gothic" charset="0"/>
                <a:cs typeface="Century Gothic" charset="0"/>
              </a:rPr>
              <a:t>Mitigation of transverse instabilities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n-US" sz="2400" dirty="0" smtClean="0">
                <a:latin typeface="Century Gothic" charset="0"/>
                <a:ea typeface="Century Gothic" charset="0"/>
                <a:cs typeface="Century Gothic" charset="0"/>
              </a:rPr>
              <a:t>Plasma-based particle accelerators face a major challenge:</a:t>
            </a:r>
            <a:endParaRPr lang="en-US" sz="2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58334" y="5578551"/>
            <a:ext cx="46709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Deserve serious attention</a:t>
            </a:r>
            <a:endParaRPr lang="en-US" sz="2800" dirty="0">
              <a:solidFill>
                <a:srgbClr val="0432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3750411" y="4213666"/>
            <a:ext cx="4375951" cy="1168267"/>
          </a:xfrm>
          <a:prstGeom prst="ellipse">
            <a:avLst/>
          </a:prstGeom>
          <a:gradFill>
            <a:gsLst>
              <a:gs pos="0">
                <a:srgbClr val="800040"/>
              </a:gs>
              <a:gs pos="100000">
                <a:srgbClr val="00B0F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The positron problem</a:t>
            </a:r>
            <a:endParaRPr lang="en-US" sz="2400" dirty="0"/>
          </a:p>
        </p:txBody>
      </p:sp>
      <p:sp>
        <p:nvSpPr>
          <p:cNvPr id="13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Challenges of Positron acceleration in Plasma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859234" y="5854709"/>
            <a:ext cx="1338934" cy="204"/>
          </a:xfrm>
          <a:prstGeom prst="straightConnector1">
            <a:avLst/>
          </a:prstGeom>
          <a:ln w="88900">
            <a:solidFill>
              <a:srgbClr val="0432FF"/>
            </a:solidFill>
            <a:tailEnd type="triangle"/>
          </a:ln>
          <a:effectLst>
            <a:outerShdw blurRad="635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9496" y="6183508"/>
            <a:ext cx="120641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It’s all about beam </a:t>
            </a:r>
            <a:r>
              <a:rPr lang="en-US" sz="2800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quality and </a:t>
            </a:r>
            <a:r>
              <a:rPr lang="en-US" sz="28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efficiency</a:t>
            </a:r>
            <a:endParaRPr lang="en-US" sz="2800" dirty="0">
              <a:solidFill>
                <a:srgbClr val="0432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93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10" name="Content Placeholder 29"/>
          <p:cNvSpPr txBox="1">
            <a:spLocks/>
          </p:cNvSpPr>
          <p:nvPr/>
        </p:nvSpPr>
        <p:spPr>
          <a:xfrm>
            <a:off x="2787450" y="2870109"/>
            <a:ext cx="6902244" cy="172738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 smtClean="0">
                <a:latin typeface="Century Gothic"/>
                <a:cs typeface="Century Gothic"/>
              </a:rPr>
              <a:t>Identified paths for </a:t>
            </a:r>
            <a:r>
              <a:rPr lang="en-US" sz="4000" smtClean="0">
                <a:latin typeface="Century Gothic"/>
                <a:cs typeface="Century Gothic"/>
              </a:rPr>
              <a:t>positron acceleration in plasma </a:t>
            </a:r>
            <a:endParaRPr lang="en-US" sz="40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1375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10" name="Content Placeholder 29"/>
          <p:cNvSpPr txBox="1">
            <a:spLocks/>
          </p:cNvSpPr>
          <p:nvPr/>
        </p:nvSpPr>
        <p:spPr>
          <a:xfrm>
            <a:off x="2625219" y="3111911"/>
            <a:ext cx="6902244" cy="96939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smtClean="0">
                <a:latin typeface="Century Gothic"/>
                <a:cs typeface="Century Gothic"/>
              </a:rPr>
              <a:t>Nonlinear plasma </a:t>
            </a:r>
            <a:r>
              <a:rPr lang="en-US" sz="3200" dirty="0" err="1" smtClean="0">
                <a:latin typeface="Century Gothic"/>
                <a:cs typeface="Century Gothic"/>
              </a:rPr>
              <a:t>wakefield</a:t>
            </a:r>
            <a:endParaRPr lang="en-US" sz="32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4271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2"/>
          <p:cNvGrpSpPr/>
          <p:nvPr/>
        </p:nvGrpSpPr>
        <p:grpSpPr>
          <a:xfrm>
            <a:off x="5792071" y="1556878"/>
            <a:ext cx="5511067" cy="5124144"/>
            <a:chOff x="2407920" y="1313688"/>
            <a:chExt cx="4739640" cy="4388180"/>
          </a:xfrm>
        </p:grpSpPr>
        <p:sp>
          <p:nvSpPr>
            <p:cNvPr id="13" name="Rectangle 12"/>
            <p:cNvSpPr/>
            <p:nvPr/>
          </p:nvSpPr>
          <p:spPr>
            <a:xfrm>
              <a:off x="2758440" y="5262956"/>
              <a:ext cx="4236720" cy="43891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629400" y="5105400"/>
              <a:ext cx="518160" cy="43891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0" y="3048000"/>
              <a:ext cx="518160" cy="43891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407920" y="1313688"/>
              <a:ext cx="518160" cy="43891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18" name="Content Placeholder 29"/>
          <p:cNvSpPr txBox="1">
            <a:spLocks/>
          </p:cNvSpPr>
          <p:nvPr/>
        </p:nvSpPr>
        <p:spPr>
          <a:xfrm>
            <a:off x="554878" y="2367775"/>
            <a:ext cx="5552633" cy="44902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CA" sz="1800" dirty="0">
                <a:latin typeface="Century Gothic"/>
                <a:cs typeface="Century Gothic"/>
              </a:rPr>
              <a:t>Unexpected result: a large number of positrons are accelerated</a:t>
            </a:r>
            <a:r>
              <a:rPr lang="en-CA" sz="1800" dirty="0" smtClean="0">
                <a:latin typeface="Century Gothic"/>
                <a:cs typeface="Century Gothic"/>
              </a:rPr>
              <a:t>. </a:t>
            </a:r>
            <a:r>
              <a:rPr lang="en-CA" sz="1800" dirty="0" smtClean="0">
                <a:solidFill>
                  <a:srgbClr val="0432FF"/>
                </a:solidFill>
                <a:latin typeface="Century Gothic"/>
                <a:cs typeface="Century Gothic"/>
              </a:rPr>
              <a:t>Not just a tiny volume</a:t>
            </a:r>
            <a:r>
              <a:rPr lang="en-CA" sz="1800" dirty="0" smtClean="0">
                <a:latin typeface="Century Gothic"/>
                <a:cs typeface="Century Gothic"/>
              </a:rPr>
              <a:t> being accelerating and focusing for positrons.</a:t>
            </a:r>
            <a:endParaRPr lang="en-CA" sz="1800" dirty="0">
              <a:latin typeface="Century Gothic"/>
              <a:cs typeface="Century Gothic"/>
            </a:endParaRPr>
          </a:p>
          <a:p>
            <a:pPr marL="233357" lvl="1" indent="0">
              <a:buNone/>
            </a:pPr>
            <a:endParaRPr lang="en-CA" sz="1800" dirty="0">
              <a:latin typeface="Century Gothic"/>
              <a:cs typeface="Century Gothic"/>
            </a:endParaRPr>
          </a:p>
          <a:p>
            <a:pPr lvl="1"/>
            <a:r>
              <a:rPr lang="en-CA" sz="1800" dirty="0">
                <a:latin typeface="Century Gothic"/>
                <a:cs typeface="Century Gothic"/>
              </a:rPr>
              <a:t>Accelerated positrons form a spectrally-distinct peak with an </a:t>
            </a:r>
            <a:r>
              <a:rPr lang="en-CA" sz="1800" dirty="0">
                <a:solidFill>
                  <a:srgbClr val="0000FF"/>
                </a:solidFill>
                <a:latin typeface="Century Gothic"/>
                <a:cs typeface="Century Gothic"/>
              </a:rPr>
              <a:t>energy gain of 5 </a:t>
            </a:r>
            <a:r>
              <a:rPr lang="en-CA" sz="1800" dirty="0" err="1">
                <a:solidFill>
                  <a:srgbClr val="0000FF"/>
                </a:solidFill>
                <a:latin typeface="Century Gothic"/>
                <a:cs typeface="Century Gothic"/>
              </a:rPr>
              <a:t>GeV</a:t>
            </a:r>
            <a:r>
              <a:rPr lang="en-CA" sz="1800" dirty="0">
                <a:latin typeface="Century Gothic"/>
                <a:cs typeface="Century Gothic"/>
              </a:rPr>
              <a:t>.</a:t>
            </a:r>
          </a:p>
          <a:p>
            <a:pPr marL="233357" lvl="1" indent="0">
              <a:buNone/>
            </a:pPr>
            <a:endParaRPr lang="en-CA" sz="1800" dirty="0">
              <a:latin typeface="Century Gothic"/>
              <a:cs typeface="Century Gothic"/>
            </a:endParaRPr>
          </a:p>
          <a:p>
            <a:pPr lvl="1"/>
            <a:r>
              <a:rPr lang="en-CA" sz="1800" dirty="0">
                <a:solidFill>
                  <a:srgbClr val="0000FF"/>
                </a:solidFill>
                <a:latin typeface="Century Gothic"/>
                <a:cs typeface="Century Gothic"/>
              </a:rPr>
              <a:t>Energy spread can be as low as 1.8% </a:t>
            </a:r>
            <a:r>
              <a:rPr lang="en-CA" sz="1800" dirty="0">
                <a:latin typeface="Century Gothic"/>
                <a:cs typeface="Century Gothic"/>
              </a:rPr>
              <a:t>(</a:t>
            </a:r>
            <a:r>
              <a:rPr lang="en-CA" sz="1800" dirty="0" err="1">
                <a:latin typeface="Century Gothic"/>
                <a:cs typeface="Century Gothic"/>
              </a:rPr>
              <a:t>r.m.s</a:t>
            </a:r>
            <a:r>
              <a:rPr lang="en-CA" sz="1800" dirty="0">
                <a:latin typeface="Century Gothic"/>
                <a:cs typeface="Century Gothic"/>
              </a:rPr>
              <a:t>.). </a:t>
            </a:r>
            <a:endParaRPr lang="en-CA" sz="1800" dirty="0" smtClean="0">
              <a:latin typeface="Century Gothic"/>
              <a:cs typeface="Century Gothic"/>
            </a:endParaRPr>
          </a:p>
          <a:p>
            <a:pPr lvl="1"/>
            <a:endParaRPr lang="en-CA" sz="1800" dirty="0">
              <a:latin typeface="Century Gothic"/>
              <a:cs typeface="Century Gothic"/>
            </a:endParaRPr>
          </a:p>
          <a:p>
            <a:pPr lvl="1"/>
            <a:r>
              <a:rPr lang="en-CA" sz="1800" dirty="0">
                <a:solidFill>
                  <a:srgbClr val="0000FF"/>
                </a:solidFill>
                <a:latin typeface="Century Gothic"/>
                <a:cs typeface="Century Gothic"/>
              </a:rPr>
              <a:t>Energy extraction efficiency of about 30% </a:t>
            </a:r>
            <a:r>
              <a:rPr lang="en-CA" sz="1800" dirty="0">
                <a:latin typeface="Century Gothic"/>
                <a:cs typeface="Century Gothic"/>
              </a:rPr>
              <a:t>is deduced.</a:t>
            </a:r>
          </a:p>
          <a:p>
            <a:pPr lvl="1"/>
            <a:endParaRPr lang="en-CA" sz="1800" dirty="0">
              <a:latin typeface="Century Gothic"/>
              <a:cs typeface="Century Gothic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30008" y="1248677"/>
            <a:ext cx="44399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Experimental results in 1.3 m plasma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554878" y="1514770"/>
            <a:ext cx="4725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latin typeface="Century Gothic"/>
                <a:cs typeface="Century Gothic"/>
              </a:rPr>
              <a:t>Positron acceleration in nonlinear plasma </a:t>
            </a:r>
            <a:r>
              <a:rPr lang="en-CA" dirty="0" err="1" smtClean="0">
                <a:latin typeface="Century Gothic"/>
                <a:cs typeface="Century Gothic"/>
              </a:rPr>
              <a:t>wakefield</a:t>
            </a:r>
            <a:r>
              <a:rPr lang="en-CA" dirty="0" smtClean="0">
                <a:latin typeface="Century Gothic"/>
                <a:cs typeface="Century Gothic"/>
              </a:rPr>
              <a:t>:</a:t>
            </a:r>
            <a:endParaRPr lang="fr-FR" dirty="0"/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Nonlinear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grpSp>
        <p:nvGrpSpPr>
          <p:cNvPr id="6" name="Grouper 5"/>
          <p:cNvGrpSpPr>
            <a:grpSpLocks noChangeAspect="1"/>
          </p:cNvGrpSpPr>
          <p:nvPr/>
        </p:nvGrpSpPr>
        <p:grpSpPr>
          <a:xfrm>
            <a:off x="6388282" y="1536375"/>
            <a:ext cx="5076000" cy="2418466"/>
            <a:chOff x="6093319" y="1536375"/>
            <a:chExt cx="5369303" cy="2558209"/>
          </a:xfrm>
        </p:grpSpPr>
        <p:pic>
          <p:nvPicPr>
            <p:cNvPr id="11" name="Image 10" descr="Macintosh HD:Users:corde:Dropbox:SeB:Papers:__In_Preparation__2014_Corde_High_Gradient_Positron_Acceleration:Figures:posi_fig02.png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65588"/>
            <a:stretch/>
          </p:blipFill>
          <p:spPr bwMode="auto">
            <a:xfrm>
              <a:off x="6093319" y="1536375"/>
              <a:ext cx="5369303" cy="24014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9704439" y="3849332"/>
              <a:ext cx="1758183" cy="245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93319" y="3791212"/>
              <a:ext cx="1258996" cy="3033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5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45"/>
          <a:stretch/>
        </p:blipFill>
        <p:spPr bwMode="auto">
          <a:xfrm>
            <a:off x="7016245" y="3878282"/>
            <a:ext cx="3814075" cy="2891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3807319" y="654958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S. </a:t>
            </a:r>
            <a:r>
              <a:rPr lang="fi-FI" sz="1200" dirty="0" err="1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Corde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i="1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et al.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fi-FI" sz="1200" dirty="0" err="1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Nature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b="1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524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442 (2015)</a:t>
            </a:r>
            <a:endParaRPr lang="fr-FR" sz="1200" dirty="0">
              <a:solidFill>
                <a:srgbClr val="0000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3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Nonlinear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00" y="2770331"/>
            <a:ext cx="8640000" cy="2880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54879" y="1411532"/>
            <a:ext cx="49905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 smtClean="0">
                <a:latin typeface="Century Gothic"/>
                <a:cs typeface="Century Gothic"/>
              </a:rPr>
              <a:t>Transverse force is nonlinear in r, and is slice dependent. </a:t>
            </a:r>
            <a:br>
              <a:rPr lang="en-CA" sz="2400" dirty="0" smtClean="0">
                <a:latin typeface="Century Gothic"/>
                <a:cs typeface="Century Gothic"/>
              </a:rPr>
            </a:br>
            <a:r>
              <a:rPr lang="en-US" sz="2400" dirty="0" smtClean="0">
                <a:latin typeface="Century Gothic"/>
                <a:cs typeface="Century Gothic"/>
                <a:sym typeface="Wingdings"/>
              </a:rPr>
              <a:t> </a:t>
            </a:r>
            <a:r>
              <a:rPr lang="en-US" sz="2400" dirty="0" smtClean="0">
                <a:solidFill>
                  <a:srgbClr val="0432FF"/>
                </a:solidFill>
                <a:latin typeface="Century Gothic"/>
                <a:cs typeface="Century Gothic"/>
                <a:sym typeface="Wingdings"/>
              </a:rPr>
              <a:t>emittance growth</a:t>
            </a:r>
            <a:endParaRPr lang="fr-FR" sz="2400" dirty="0">
              <a:solidFill>
                <a:srgbClr val="0432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52392" y="6075145"/>
            <a:ext cx="10647583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fi-FI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P. </a:t>
            </a:r>
            <a:r>
              <a:rPr lang="fi-FI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Muggli</a:t>
            </a:r>
            <a:r>
              <a:rPr lang="fi-FI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i="1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et </a:t>
            </a:r>
            <a:r>
              <a:rPr lang="fi-FI" i="1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al.</a:t>
            </a:r>
            <a:r>
              <a:rPr lang="fi-FI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fi-FI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Phys</a:t>
            </a:r>
            <a:r>
              <a:rPr lang="fi-FI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. </a:t>
            </a:r>
            <a:r>
              <a:rPr lang="fi-FI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Rev</a:t>
            </a:r>
            <a:r>
              <a:rPr lang="fi-FI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. </a:t>
            </a:r>
            <a:r>
              <a:rPr lang="fi-FI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Lett</a:t>
            </a:r>
            <a:r>
              <a:rPr lang="fi-FI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101, 055001 </a:t>
            </a:r>
            <a:r>
              <a:rPr lang="fi-FI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fi-FI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2008)</a:t>
            </a:r>
          </a:p>
          <a:p>
            <a:pPr algn="ctr"/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P. </a:t>
            </a:r>
            <a:r>
              <a:rPr lang="en-US" dirty="0" err="1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Muggli</a:t>
            </a:r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| 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ALEGRO Positron Acceleration in Plasma Mini-Workshop, CERN | February 9 2018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388" y="1642679"/>
            <a:ext cx="3060700" cy="9017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774" y="3173947"/>
            <a:ext cx="2794000" cy="1828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309679" y="5042037"/>
            <a:ext cx="2396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mtClean="0">
                <a:solidFill>
                  <a:srgbClr val="0432FF"/>
                </a:solidFill>
                <a:latin typeface="Century Gothic"/>
                <a:cs typeface="Century Gothic"/>
                <a:sym typeface="Wingdings"/>
              </a:rPr>
              <a:t>Halo formation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7717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Nonlinear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9866" y="1773527"/>
            <a:ext cx="40526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CA" dirty="0" smtClean="0">
                <a:latin typeface="Century Gothic"/>
                <a:cs typeface="Century Gothic"/>
              </a:rPr>
              <a:t>“Weird” bunch shape for radial equilibrium </a:t>
            </a:r>
            <a:br>
              <a:rPr lang="en-CA" dirty="0" smtClean="0">
                <a:latin typeface="Century Gothic"/>
                <a:cs typeface="Century Gothic"/>
              </a:rPr>
            </a:br>
            <a:r>
              <a:rPr lang="en-US" dirty="0" smtClean="0">
                <a:latin typeface="Century Gothic"/>
                <a:cs typeface="Century Gothic"/>
                <a:sym typeface="Wingdings"/>
              </a:rPr>
              <a:t> </a:t>
            </a:r>
            <a:r>
              <a:rPr lang="en-US" dirty="0" smtClean="0">
                <a:solidFill>
                  <a:srgbClr val="0432FF"/>
                </a:solidFill>
                <a:latin typeface="Century Gothic"/>
                <a:cs typeface="Century Gothic"/>
                <a:sym typeface="Wingdings"/>
              </a:rPr>
              <a:t>no emittance growth</a:t>
            </a:r>
            <a:endParaRPr lang="fr-FR" dirty="0">
              <a:solidFill>
                <a:srgbClr val="0432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8148" y="6088165"/>
            <a:ext cx="107977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K. </a:t>
            </a:r>
            <a:r>
              <a:rPr lang="en-US" dirty="0" err="1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Lotov</a:t>
            </a:r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, Phys. 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Plasmas 24, 023119 (2017)</a:t>
            </a:r>
            <a:r>
              <a:rPr lang="fr-FR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/>
            </a:r>
            <a:br>
              <a:rPr lang="fr-FR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K. </a:t>
            </a:r>
            <a:r>
              <a:rPr lang="fr-FR" dirty="0" err="1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Lotov</a:t>
            </a:r>
            <a:r>
              <a:rPr lang="fr-FR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| ALEGRO Positron Acceleration in Plasma Mini-Workshop, CERN | February 9 </a:t>
            </a:r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2018</a:t>
            </a:r>
            <a:endParaRPr lang="en-US" dirty="0">
              <a:solidFill>
                <a:srgbClr val="0432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9867" y="3137022"/>
            <a:ext cx="4303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CA" dirty="0" smtClean="0">
                <a:latin typeface="Century Gothic"/>
                <a:cs typeface="Century Gothic"/>
              </a:rPr>
              <a:t>If initially Gaussian, the </a:t>
            </a:r>
            <a:r>
              <a:rPr lang="en-CA" dirty="0" smtClean="0">
                <a:solidFill>
                  <a:srgbClr val="0432FF"/>
                </a:solidFill>
                <a:latin typeface="Century Gothic"/>
                <a:cs typeface="Century Gothic"/>
              </a:rPr>
              <a:t>bunch evolves with emittance growth until equilibrium </a:t>
            </a:r>
            <a:r>
              <a:rPr lang="en-CA" dirty="0" smtClean="0">
                <a:latin typeface="Century Gothic"/>
                <a:cs typeface="Century Gothic"/>
              </a:rPr>
              <a:t>(quasi-steady state) is reached, </a:t>
            </a:r>
            <a:r>
              <a:rPr lang="en-CA" dirty="0" smtClean="0">
                <a:solidFill>
                  <a:srgbClr val="0432FF"/>
                </a:solidFill>
                <a:latin typeface="Century Gothic"/>
                <a:cs typeface="Century Gothic"/>
              </a:rPr>
              <a:t>after which emittance is preserved</a:t>
            </a:r>
            <a:r>
              <a:rPr lang="en-CA" dirty="0" smtClean="0">
                <a:latin typeface="Century Gothic"/>
                <a:cs typeface="Century Gothic"/>
              </a:rPr>
              <a:t>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155" y="1387666"/>
            <a:ext cx="7200000" cy="46729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9866" y="4923197"/>
            <a:ext cx="4459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CA" dirty="0">
                <a:solidFill>
                  <a:srgbClr val="0432FF"/>
                </a:solidFill>
                <a:latin typeface="Century Gothic"/>
                <a:cs typeface="Century Gothic"/>
              </a:rPr>
              <a:t>Single-stage plasma accelerator </a:t>
            </a:r>
            <a:r>
              <a:rPr lang="en-CA" dirty="0">
                <a:latin typeface="Century Gothic"/>
                <a:cs typeface="Century Gothic"/>
              </a:rPr>
              <a:t>to avoid emittance growth in multiple stages</a:t>
            </a:r>
            <a:endParaRPr lang="fr-FR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5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Nonlinear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89866" y="2068495"/>
            <a:ext cx="40526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latin typeface="Century Gothic"/>
                <a:cs typeface="Century Gothic"/>
              </a:rPr>
              <a:t>Plasma wake shaping using e.g. doughnut-shaped drivers </a:t>
            </a:r>
            <a:br>
              <a:rPr lang="en-CA" sz="2000" dirty="0" smtClean="0">
                <a:latin typeface="Century Gothic"/>
                <a:cs typeface="Century Gothic"/>
              </a:rPr>
            </a:br>
            <a:r>
              <a:rPr lang="en-US" sz="2000" dirty="0" smtClean="0">
                <a:latin typeface="Century Gothic"/>
                <a:cs typeface="Century Gothic"/>
                <a:sym typeface="Wingdings"/>
              </a:rPr>
              <a:t> </a:t>
            </a:r>
            <a:r>
              <a:rPr lang="en-US" sz="2000" dirty="0" smtClean="0">
                <a:solidFill>
                  <a:srgbClr val="0432FF"/>
                </a:solidFill>
                <a:latin typeface="Century Gothic"/>
                <a:cs typeface="Century Gothic"/>
                <a:sym typeface="Wingdings"/>
              </a:rPr>
              <a:t>linear focusing force</a:t>
            </a:r>
            <a:endParaRPr lang="fr-FR" sz="2000" dirty="0">
              <a:solidFill>
                <a:srgbClr val="0432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1696" y="6074031"/>
            <a:ext cx="10842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J. Vieira et al Proceedings of AAC (2014); </a:t>
            </a:r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. Jain et al </a:t>
            </a:r>
            <a:r>
              <a:rPr lang="en-US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arXiv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(2015) </a:t>
            </a:r>
          </a:p>
          <a:p>
            <a:pPr algn="ctr"/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Jorge 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Vieira | ALEGRO Positron Acceleration in Plasma Mini-Workshop, CERN | February 9 2018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223" y="1455063"/>
            <a:ext cx="7200000" cy="426152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89866" y="4146926"/>
            <a:ext cx="36986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rgbClr val="0432FF"/>
                </a:solidFill>
                <a:latin typeface="Century Gothic"/>
                <a:cs typeface="Century Gothic"/>
              </a:rPr>
              <a:t>Potential for high efficiency and preserved emittance </a:t>
            </a:r>
            <a:r>
              <a:rPr lang="en-CA" sz="2000" dirty="0" smtClean="0">
                <a:latin typeface="Century Gothic"/>
                <a:cs typeface="Century Gothic"/>
              </a:rPr>
              <a:t>in nonlinear plasma </a:t>
            </a:r>
            <a:r>
              <a:rPr lang="en-CA" sz="2000" dirty="0" err="1" smtClean="0">
                <a:latin typeface="Century Gothic"/>
                <a:cs typeface="Century Gothic"/>
              </a:rPr>
              <a:t>wakefield</a:t>
            </a:r>
            <a:endParaRPr lang="fr-FR" sz="20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41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Nonlinear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297921"/>
            <a:ext cx="7200000" cy="453543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89866" y="4146926"/>
            <a:ext cx="36986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solidFill>
                  <a:srgbClr val="0432FF"/>
                </a:solidFill>
                <a:latin typeface="Century Gothic"/>
                <a:cs typeface="Century Gothic"/>
              </a:rPr>
              <a:t>Potential for high efficiency and preserved emittance </a:t>
            </a:r>
            <a:r>
              <a:rPr lang="en-CA" sz="2000" dirty="0" smtClean="0">
                <a:latin typeface="Century Gothic"/>
                <a:cs typeface="Century Gothic"/>
              </a:rPr>
              <a:t>in nonlinear plasma </a:t>
            </a:r>
            <a:r>
              <a:rPr lang="en-CA" sz="2000" dirty="0" err="1" smtClean="0">
                <a:latin typeface="Century Gothic"/>
                <a:cs typeface="Century Gothic"/>
              </a:rPr>
              <a:t>wakefield</a:t>
            </a:r>
            <a:endParaRPr lang="fr-FR" sz="2000" dirty="0">
              <a:solidFill>
                <a:srgbClr val="0432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9866" y="2068495"/>
            <a:ext cx="40526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>
                <a:latin typeface="Century Gothic"/>
                <a:cs typeface="Century Gothic"/>
              </a:rPr>
              <a:t>Plasma wake shaping using e.g. </a:t>
            </a:r>
            <a:r>
              <a:rPr lang="en-CA" sz="2000" smtClean="0">
                <a:latin typeface="Century Gothic"/>
                <a:cs typeface="Century Gothic"/>
              </a:rPr>
              <a:t>doughnut-shaped </a:t>
            </a:r>
            <a:r>
              <a:rPr lang="en-CA" sz="2000" dirty="0" smtClean="0">
                <a:latin typeface="Century Gothic"/>
                <a:cs typeface="Century Gothic"/>
              </a:rPr>
              <a:t>drivers </a:t>
            </a:r>
            <a:br>
              <a:rPr lang="en-CA" sz="2000" dirty="0" smtClean="0">
                <a:latin typeface="Century Gothic"/>
                <a:cs typeface="Century Gothic"/>
              </a:rPr>
            </a:br>
            <a:r>
              <a:rPr lang="en-US" sz="2000" dirty="0" smtClean="0">
                <a:latin typeface="Century Gothic"/>
                <a:cs typeface="Century Gothic"/>
                <a:sym typeface="Wingdings"/>
              </a:rPr>
              <a:t> </a:t>
            </a:r>
            <a:r>
              <a:rPr lang="en-US" sz="2000" dirty="0" smtClean="0">
                <a:solidFill>
                  <a:srgbClr val="0432FF"/>
                </a:solidFill>
                <a:latin typeface="Century Gothic"/>
                <a:cs typeface="Century Gothic"/>
                <a:sym typeface="Wingdings"/>
              </a:rPr>
              <a:t>linear focusing force</a:t>
            </a:r>
            <a:endParaRPr lang="fr-FR" sz="2000" dirty="0">
              <a:solidFill>
                <a:srgbClr val="0432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41696" y="6074031"/>
            <a:ext cx="10842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J. Vieira et al Proceedings of AAC (2014); </a:t>
            </a:r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. Jain et al </a:t>
            </a:r>
            <a:r>
              <a:rPr lang="en-US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arXiv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(2015) </a:t>
            </a:r>
          </a:p>
          <a:p>
            <a:pPr algn="ctr"/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Jorge 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Vieira | ALEGRO Positron Acceleration in Plasma Mini-Workshop, CERN | February 9 2018 </a:t>
            </a:r>
          </a:p>
        </p:txBody>
      </p:sp>
    </p:spTree>
    <p:extLst>
      <p:ext uri="{BB962C8B-B14F-4D97-AF65-F5344CB8AC3E}">
        <p14:creationId xmlns:p14="http://schemas.microsoft.com/office/powerpoint/2010/main" val="85815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6000751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Outline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113344" y="1335195"/>
            <a:ext cx="9815210" cy="551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Introduction of the scientific context for positron acceleration in plasma</a:t>
            </a:r>
          </a:p>
          <a:p>
            <a:pPr marL="285744" indent="-285744">
              <a:buFont typeface="Arial"/>
              <a:buChar char="•"/>
            </a:pPr>
            <a:endParaRPr lang="en-US" sz="1000" dirty="0" smtClean="0">
              <a:latin typeface="Century Gothic"/>
              <a:cs typeface="Century Gothic"/>
            </a:endParaRPr>
          </a:p>
          <a:p>
            <a:pPr marL="952531" lvl="2" indent="-342900">
              <a:buFont typeface="Wingdings" charset="2"/>
              <a:buChar char="Ø"/>
            </a:pPr>
            <a:r>
              <a:rPr lang="en-US" dirty="0" smtClean="0">
                <a:latin typeface="Century Gothic"/>
                <a:cs typeface="Century Gothic"/>
              </a:rPr>
              <a:t>Motivation and relationship with LWFA-PWFA WG4 and 5</a:t>
            </a:r>
          </a:p>
          <a:p>
            <a:pPr marL="952531" lvl="2" indent="-342900">
              <a:buFont typeface="Wingdings" charset="2"/>
              <a:buChar char="Ø"/>
            </a:pPr>
            <a:r>
              <a:rPr lang="en-US" dirty="0" smtClean="0">
                <a:latin typeface="Century Gothic"/>
                <a:cs typeface="Century Gothic"/>
              </a:rPr>
              <a:t>Difficulties for positron acceleration in plasma</a:t>
            </a:r>
          </a:p>
          <a:p>
            <a:pPr marL="952531" lvl="2" indent="-342900">
              <a:buFont typeface="Wingdings" charset="2"/>
              <a:buChar char="Ø"/>
            </a:pPr>
            <a:r>
              <a:rPr lang="en-US" dirty="0" smtClean="0">
                <a:latin typeface="Century Gothic"/>
                <a:cs typeface="Century Gothic"/>
              </a:rPr>
              <a:t>No self-consistent scheme for simultaneously achieving high efficiency, low preserved emittance and transverse instability mitigation</a:t>
            </a:r>
            <a:endParaRPr lang="en-US" dirty="0">
              <a:latin typeface="Century Gothic"/>
              <a:cs typeface="Century Gothic"/>
            </a:endParaRPr>
          </a:p>
          <a:p>
            <a:endParaRPr lang="en-US" dirty="0" smtClean="0">
              <a:latin typeface="Century Gothic"/>
              <a:cs typeface="Century Gothic"/>
            </a:endParaRPr>
          </a:p>
          <a:p>
            <a:pPr marL="285744" indent="-285744"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Paths identified so far (all have major problems for linear colliders)</a:t>
            </a:r>
          </a:p>
          <a:p>
            <a:pPr marL="952530" lvl="1" indent="-342900">
              <a:buFont typeface="Wingdings" charset="2"/>
              <a:buChar char="Ø"/>
            </a:pPr>
            <a:endParaRPr lang="en-US" sz="1000" dirty="0" smtClean="0">
              <a:latin typeface="Century Gothic"/>
              <a:cs typeface="Century Gothic"/>
            </a:endParaRPr>
          </a:p>
          <a:p>
            <a:pPr marL="952530" lvl="1" indent="-342900">
              <a:buFont typeface="Wingdings" charset="2"/>
              <a:buChar char="Ø"/>
            </a:pPr>
            <a:r>
              <a:rPr lang="en-US" dirty="0" smtClean="0">
                <a:latin typeface="Century Gothic"/>
                <a:cs typeface="Century Gothic"/>
              </a:rPr>
              <a:t>Quasi-linear plasma </a:t>
            </a:r>
            <a:r>
              <a:rPr lang="en-US" dirty="0" err="1" smtClean="0">
                <a:latin typeface="Century Gothic"/>
                <a:cs typeface="Century Gothic"/>
              </a:rPr>
              <a:t>wakefield</a:t>
            </a:r>
            <a:endParaRPr lang="en-US" dirty="0" smtClean="0">
              <a:latin typeface="Century Gothic"/>
              <a:cs typeface="Century Gothic"/>
            </a:endParaRPr>
          </a:p>
          <a:p>
            <a:pPr marL="952530" lvl="1" indent="-342900">
              <a:buFont typeface="Wingdings" charset="2"/>
              <a:buChar char="Ø"/>
            </a:pPr>
            <a:r>
              <a:rPr lang="en-US" dirty="0" smtClean="0">
                <a:latin typeface="Century Gothic"/>
                <a:cs typeface="Century Gothic"/>
              </a:rPr>
              <a:t>Nonlinear plasma </a:t>
            </a:r>
            <a:r>
              <a:rPr lang="en-US" dirty="0" err="1" smtClean="0">
                <a:latin typeface="Century Gothic"/>
                <a:cs typeface="Century Gothic"/>
              </a:rPr>
              <a:t>wakefield</a:t>
            </a:r>
            <a:endParaRPr lang="en-US" dirty="0" smtClean="0">
              <a:latin typeface="Century Gothic"/>
              <a:cs typeface="Century Gothic"/>
            </a:endParaRPr>
          </a:p>
          <a:p>
            <a:pPr marL="952530" lvl="1" indent="-342900">
              <a:buFont typeface="Wingdings" charset="2"/>
              <a:buChar char="Ø"/>
            </a:pPr>
            <a:r>
              <a:rPr lang="en-US" dirty="0" smtClean="0">
                <a:latin typeface="Century Gothic"/>
                <a:cs typeface="Century Gothic"/>
              </a:rPr>
              <a:t>Hollow plasma channels</a:t>
            </a:r>
            <a:endParaRPr lang="en-US" dirty="0">
              <a:latin typeface="Century Gothic"/>
              <a:cs typeface="Century Gothic"/>
            </a:endParaRPr>
          </a:p>
          <a:p>
            <a:endParaRPr lang="en-US" dirty="0" smtClean="0">
              <a:latin typeface="Century Gothic"/>
              <a:cs typeface="Century Gothic"/>
            </a:endParaRPr>
          </a:p>
          <a:p>
            <a:pPr marL="285744" indent="-285744">
              <a:buFont typeface="Arial"/>
              <a:buChar char="•"/>
            </a:pPr>
            <a:r>
              <a:rPr lang="en-US" sz="2200" dirty="0" smtClean="0">
                <a:latin typeface="Century Gothic"/>
                <a:cs typeface="Century Gothic"/>
              </a:rPr>
              <a:t>WG8 Status and Objectives</a:t>
            </a:r>
          </a:p>
          <a:p>
            <a:pPr marL="285744" indent="-285744">
              <a:buFont typeface="Arial"/>
              <a:buChar char="•"/>
            </a:pPr>
            <a:endParaRPr lang="en-US" sz="1067" dirty="0" smtClean="0">
              <a:latin typeface="Century Gothic"/>
              <a:cs typeface="Century Gothic"/>
            </a:endParaRPr>
          </a:p>
          <a:p>
            <a:pPr marL="895335" lvl="5" indent="-285750">
              <a:buFont typeface="Wingdings" charset="2"/>
              <a:buChar char="Ø"/>
            </a:pPr>
            <a:r>
              <a:rPr lang="en-US" dirty="0" smtClean="0">
                <a:latin typeface="Century Gothic"/>
                <a:cs typeface="Century Gothic"/>
              </a:rPr>
              <a:t>WG8 CERN mini-workshop</a:t>
            </a:r>
          </a:p>
          <a:p>
            <a:pPr marL="895335" lvl="5" indent="-285750">
              <a:buFont typeface="Wingdings" charset="2"/>
              <a:buChar char="Ø"/>
            </a:pPr>
            <a:r>
              <a:rPr lang="en-US" dirty="0">
                <a:latin typeface="Century Gothic"/>
                <a:cs typeface="Century Gothic"/>
              </a:rPr>
              <a:t>WG8 </a:t>
            </a:r>
            <a:r>
              <a:rPr lang="en-US" dirty="0" smtClean="0">
                <a:latin typeface="Century Gothic"/>
                <a:cs typeface="Century Gothic"/>
              </a:rPr>
              <a:t>sessions </a:t>
            </a:r>
            <a:r>
              <a:rPr lang="en-US" dirty="0">
                <a:latin typeface="Century Gothic"/>
                <a:cs typeface="Century Gothic"/>
              </a:rPr>
              <a:t>at ALEGRO </a:t>
            </a:r>
            <a:r>
              <a:rPr lang="en-US" dirty="0" smtClean="0">
                <a:latin typeface="Century Gothic"/>
                <a:cs typeface="Century Gothic"/>
              </a:rPr>
              <a:t>2018 workshop</a:t>
            </a:r>
            <a:endParaRPr lang="en-US" dirty="0" smtClean="0">
              <a:latin typeface="Century Gothic"/>
              <a:cs typeface="Century Gothic"/>
            </a:endParaRPr>
          </a:p>
          <a:p>
            <a:pPr marL="895335" lvl="5" indent="-285750">
              <a:buFont typeface="Wingdings" charset="2"/>
              <a:buChar char="Ø"/>
            </a:pPr>
            <a:r>
              <a:rPr lang="en-US" dirty="0" smtClean="0">
                <a:latin typeface="Century Gothic"/>
                <a:cs typeface="Century Gothic"/>
              </a:rPr>
              <a:t>Identify path forward</a:t>
            </a:r>
            <a:r>
              <a:rPr lang="en-US" dirty="0">
                <a:latin typeface="Century Gothic"/>
                <a:cs typeface="Century Gothic"/>
              </a:rPr>
              <a:t>, potential issues, and R&amp;D priorities</a:t>
            </a:r>
          </a:p>
          <a:p>
            <a:pPr marL="0" lvl="4" indent="-45"/>
            <a:endParaRPr lang="en-US" dirty="0" smtClean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8367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sp>
        <p:nvSpPr>
          <p:cNvPr id="10" name="Content Placeholder 29"/>
          <p:cNvSpPr txBox="1">
            <a:spLocks/>
          </p:cNvSpPr>
          <p:nvPr/>
        </p:nvSpPr>
        <p:spPr>
          <a:xfrm>
            <a:off x="2625219" y="3111911"/>
            <a:ext cx="6902244" cy="96939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smtClean="0">
                <a:latin typeface="Century Gothic"/>
                <a:cs typeface="Century Gothic"/>
              </a:rPr>
              <a:t>Quasi-linear plasma </a:t>
            </a:r>
            <a:r>
              <a:rPr lang="en-US" sz="3200" dirty="0" err="1" smtClean="0">
                <a:latin typeface="Century Gothic"/>
                <a:cs typeface="Century Gothic"/>
              </a:rPr>
              <a:t>wakefield</a:t>
            </a:r>
            <a:endParaRPr lang="en-US" sz="32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545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03" y="1446214"/>
            <a:ext cx="10386098" cy="477760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07319" y="654958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A.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Doche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i="1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et al.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Scientific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Reports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b="1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7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14180 (2017)</a:t>
            </a:r>
            <a:endParaRPr lang="fr-FR" sz="1200" dirty="0">
              <a:solidFill>
                <a:srgbClr val="0000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4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Quasi-linear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51502" y="4993800"/>
            <a:ext cx="30796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Drive charge: 460 </a:t>
            </a:r>
            <a:r>
              <a:rPr lang="en-CA" sz="1600" dirty="0" err="1" smtClean="0">
                <a:solidFill>
                  <a:srgbClr val="0432FF"/>
                </a:solidFill>
                <a:latin typeface="Century Gothic"/>
                <a:cs typeface="Century Gothic"/>
              </a:rPr>
              <a:t>pC</a:t>
            </a:r>
            <a:endParaRPr lang="en-CA" sz="1600" dirty="0" smtClean="0">
              <a:solidFill>
                <a:srgbClr val="0432FF"/>
              </a:solidFill>
              <a:latin typeface="Century Gothic"/>
              <a:cs typeface="Century Gothic"/>
            </a:endParaRPr>
          </a:p>
          <a:p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Trailing charge: 260 </a:t>
            </a:r>
            <a:r>
              <a:rPr lang="en-CA" sz="1600" dirty="0" err="1" smtClean="0">
                <a:solidFill>
                  <a:srgbClr val="0432FF"/>
                </a:solidFill>
                <a:latin typeface="Century Gothic"/>
                <a:cs typeface="Century Gothic"/>
              </a:rPr>
              <a:t>pC</a:t>
            </a:r>
            <a:endParaRPr lang="en-CA" sz="1600" dirty="0" smtClean="0">
              <a:solidFill>
                <a:srgbClr val="0432FF"/>
              </a:solidFill>
              <a:latin typeface="Century Gothic"/>
              <a:cs typeface="Century Gothic"/>
            </a:endParaRPr>
          </a:p>
          <a:p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Plasma density</a:t>
            </a:r>
            <a:r>
              <a:rPr lang="en-CA" sz="1600" dirty="0">
                <a:solidFill>
                  <a:srgbClr val="0432FF"/>
                </a:solidFill>
                <a:latin typeface="Century Gothic"/>
                <a:cs typeface="Century Gothic"/>
              </a:rPr>
              <a:t>: </a:t>
            </a:r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1 </a:t>
            </a:r>
            <a:r>
              <a:rPr lang="en-CA" sz="1600" dirty="0">
                <a:solidFill>
                  <a:srgbClr val="0432FF"/>
                </a:solidFill>
                <a:latin typeface="Century Gothic"/>
                <a:cs typeface="Century Gothic"/>
              </a:rPr>
              <a:t>× 10</a:t>
            </a:r>
            <a:r>
              <a:rPr lang="en-CA" sz="1600" baseline="30000" dirty="0">
                <a:solidFill>
                  <a:srgbClr val="0432FF"/>
                </a:solidFill>
                <a:latin typeface="Century Gothic"/>
                <a:cs typeface="Century Gothic"/>
              </a:rPr>
              <a:t>16</a:t>
            </a:r>
            <a:r>
              <a:rPr lang="en-CA" sz="1600" dirty="0">
                <a:solidFill>
                  <a:srgbClr val="0432FF"/>
                </a:solidFill>
                <a:latin typeface="Century Gothic"/>
                <a:cs typeface="Century Gothic"/>
              </a:rPr>
              <a:t> </a:t>
            </a:r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cm</a:t>
            </a:r>
            <a:r>
              <a:rPr lang="en-CA" sz="1600" baseline="30000" dirty="0" smtClean="0">
                <a:solidFill>
                  <a:srgbClr val="0432FF"/>
                </a:solidFill>
                <a:latin typeface="Century Gothic"/>
                <a:cs typeface="Century Gothic"/>
              </a:rPr>
              <a:t>-3</a:t>
            </a:r>
            <a:endParaRPr lang="en-CA" sz="1600" dirty="0" smtClean="0">
              <a:solidFill>
                <a:srgbClr val="0432FF"/>
              </a:solidFill>
              <a:latin typeface="Century Gothic"/>
              <a:cs typeface="Century Gothic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88463" y="2642493"/>
            <a:ext cx="25543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1.65 m upstream of the plasma entrance</a:t>
            </a:r>
            <a:endParaRPr lang="en-US" sz="1600" dirty="0">
              <a:solidFill>
                <a:srgbClr val="0432FF"/>
              </a:solidFill>
              <a:latin typeface="Century Gothic"/>
              <a:cs typeface="Century Gothic"/>
            </a:endParaRPr>
          </a:p>
        </p:txBody>
      </p:sp>
      <p:sp>
        <p:nvSpPr>
          <p:cNvPr id="18" name="Ellipse 17"/>
          <p:cNvSpPr/>
          <p:nvPr/>
        </p:nvSpPr>
        <p:spPr>
          <a:xfrm rot="19461022">
            <a:off x="2773485" y="3180344"/>
            <a:ext cx="1344105" cy="1700141"/>
          </a:xfrm>
          <a:prstGeom prst="ellipse">
            <a:avLst/>
          </a:prstGeom>
          <a:noFill/>
          <a:ln w="38100"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7651502" y="5885905"/>
            <a:ext cx="3812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Emittance without </a:t>
            </a:r>
            <a:r>
              <a:rPr lang="en-CA" sz="1600" dirty="0" err="1" smtClean="0">
                <a:solidFill>
                  <a:srgbClr val="0432FF"/>
                </a:solidFill>
                <a:latin typeface="Century Gothic"/>
                <a:cs typeface="Century Gothic"/>
              </a:rPr>
              <a:t>Ti</a:t>
            </a:r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: 100 um x 10 um</a:t>
            </a:r>
          </a:p>
          <a:p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With </a:t>
            </a:r>
            <a:r>
              <a:rPr lang="en-CA" sz="1600" dirty="0" err="1" smtClean="0">
                <a:solidFill>
                  <a:srgbClr val="0432FF"/>
                </a:solidFill>
                <a:latin typeface="Century Gothic"/>
                <a:cs typeface="Century Gothic"/>
              </a:rPr>
              <a:t>Ti</a:t>
            </a:r>
            <a:r>
              <a:rPr lang="en-CA" sz="1600" dirty="0" smtClean="0">
                <a:solidFill>
                  <a:srgbClr val="0432FF"/>
                </a:solidFill>
                <a:latin typeface="Century Gothic"/>
                <a:cs typeface="Century Gothic"/>
              </a:rPr>
              <a:t> 300 um : 270 um x 60 um</a:t>
            </a:r>
          </a:p>
        </p:txBody>
      </p:sp>
    </p:spTree>
    <p:extLst>
      <p:ext uri="{BB962C8B-B14F-4D97-AF65-F5344CB8AC3E}">
        <p14:creationId xmlns:p14="http://schemas.microsoft.com/office/powerpoint/2010/main" val="206480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7"/>
          <a:stretch/>
        </p:blipFill>
        <p:spPr>
          <a:xfrm>
            <a:off x="622598" y="2026911"/>
            <a:ext cx="2732102" cy="2520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73322" y="5160678"/>
            <a:ext cx="6396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Acceleration of a distinct positron bunch in a plasma</a:t>
            </a:r>
            <a:endParaRPr lang="en-US" dirty="0"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07319" y="654958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A.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Doche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i="1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et al.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Scientific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Reports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b="1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7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14180 (2017)</a:t>
            </a:r>
            <a:endParaRPr lang="fr-FR" sz="1200" dirty="0">
              <a:solidFill>
                <a:srgbClr val="0000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43" y="1808392"/>
            <a:ext cx="7920000" cy="295703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73322" y="5606269"/>
            <a:ext cx="9653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By varying incoming emittance, experiment spans nonlinear to quasi-linear regime</a:t>
            </a:r>
            <a:endParaRPr lang="en-US" dirty="0"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Quasi-linear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4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Quasi-linear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604" y="1950240"/>
            <a:ext cx="7920000" cy="378423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41696" y="6368999"/>
            <a:ext cx="10842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Weiming</a:t>
            </a:r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 An </a:t>
            </a:r>
            <a:r>
              <a:rPr lang="en-US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| ALEGRO Positron Acceleration in Plasma Mini-Workshop, CERN | February 9 2018 </a:t>
            </a:r>
          </a:p>
        </p:txBody>
      </p:sp>
      <p:sp>
        <p:nvSpPr>
          <p:cNvPr id="5" name="Rectangle 4"/>
          <p:cNvSpPr/>
          <p:nvPr/>
        </p:nvSpPr>
        <p:spPr>
          <a:xfrm>
            <a:off x="5250426" y="3812859"/>
            <a:ext cx="1637071" cy="3461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301815" y="2218589"/>
            <a:ext cx="3388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Stable propagation </a:t>
            </a:r>
            <a:r>
              <a:rPr lang="en-US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for trailing positron bunch </a:t>
            </a:r>
            <a:r>
              <a:rPr lang="en-US" dirty="0" smtClean="0">
                <a:solidFill>
                  <a:srgbClr val="0432FF"/>
                </a:solidFill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requires high emittance or low charge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n-US" dirty="0"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7130" y="3948820"/>
            <a:ext cx="38609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Without stable propagation, the trailing </a:t>
            </a:r>
            <a:r>
              <a:rPr lang="en-US" dirty="0" smtClean="0">
                <a:solidFill>
                  <a:srgbClr val="0432FF"/>
                </a:solidFill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positron bunch collapses and a nonlinear </a:t>
            </a:r>
            <a:r>
              <a:rPr lang="en-US" dirty="0" err="1" smtClean="0">
                <a:solidFill>
                  <a:srgbClr val="0432FF"/>
                </a:solidFill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wavefield</a:t>
            </a:r>
            <a:r>
              <a:rPr lang="en-US" dirty="0" smtClean="0">
                <a:solidFill>
                  <a:srgbClr val="0432FF"/>
                </a:solidFill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 is generated</a:t>
            </a:r>
            <a:endParaRPr lang="en-US" dirty="0">
              <a:solidFill>
                <a:srgbClr val="0432FF"/>
              </a:solidFill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6882" y="5407907"/>
            <a:ext cx="3866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 same problems as discussed for nonlinear plasma </a:t>
            </a:r>
            <a:r>
              <a:rPr lang="en-US" dirty="0" err="1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wakefield</a:t>
            </a:r>
            <a:endParaRPr lang="en-US" dirty="0"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52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814" y="1864503"/>
            <a:ext cx="7446358" cy="3600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79922" y="4491282"/>
            <a:ext cx="5943601" cy="405181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58351" y="2268603"/>
            <a:ext cx="386090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Low emittance implies low charge, and therefore </a:t>
            </a:r>
            <a:r>
              <a:rPr lang="en-US" dirty="0" smtClean="0">
                <a:solidFill>
                  <a:srgbClr val="0432FF"/>
                </a:solidFill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low efficiency per bunch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. </a:t>
            </a:r>
          </a:p>
          <a:p>
            <a:pPr marL="285750" indent="-285750">
              <a:buFont typeface="Wingdings" charset="2"/>
              <a:buChar char="Ø"/>
            </a:pPr>
            <a:endParaRPr lang="en-US" dirty="0" smtClean="0"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“True” quasi-linear regime therefore requires </a:t>
            </a:r>
            <a:r>
              <a:rPr lang="en-US" dirty="0" smtClean="0">
                <a:solidFill>
                  <a:srgbClr val="0432FF"/>
                </a:solidFill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multi-pulse/multi-bunch and/or energy recovery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, to accommodate for the low efficiency per bunch and to reach </a:t>
            </a:r>
            <a:r>
              <a:rPr lang="en-US" dirty="0" smtClean="0">
                <a:solidFill>
                  <a:srgbClr val="0432FF"/>
                </a:solidFill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good overall efficiency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n-US" dirty="0">
              <a:solidFill>
                <a:srgbClr val="0432FF"/>
              </a:solidFill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8351" y="6088777"/>
            <a:ext cx="116608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S. Hooker </a:t>
            </a:r>
            <a:r>
              <a:rPr lang="en-US" sz="1600" i="1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et al</a:t>
            </a:r>
            <a:r>
              <a:rPr lang="en-US" sz="1600" i="1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.</a:t>
            </a:r>
            <a:r>
              <a:rPr lang="en-US" sz="1600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sk-SK" sz="1600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J. </a:t>
            </a:r>
            <a:r>
              <a:rPr lang="sk-SK" sz="1600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Phys</a:t>
            </a:r>
            <a:r>
              <a:rPr lang="sk-SK" sz="1600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. B: At. Mol. </a:t>
            </a:r>
            <a:r>
              <a:rPr lang="sk-SK" sz="1600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Opt</a:t>
            </a:r>
            <a:r>
              <a:rPr lang="sk-SK" sz="1600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. </a:t>
            </a:r>
            <a:r>
              <a:rPr lang="sk-SK" sz="1600" dirty="0" err="1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Phys</a:t>
            </a:r>
            <a:r>
              <a:rPr lang="sk-SK" sz="1600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. </a:t>
            </a:r>
            <a:r>
              <a:rPr lang="sk-SK" sz="1600" b="1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47</a:t>
            </a:r>
            <a:r>
              <a:rPr lang="sk-SK" sz="16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sk-SK" sz="1600" dirty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234003 </a:t>
            </a:r>
            <a:r>
              <a:rPr lang="en-US" sz="16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(2014); J. Cowley </a:t>
            </a:r>
            <a:r>
              <a:rPr lang="en-US" sz="1600" i="1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et al.</a:t>
            </a:r>
            <a:r>
              <a:rPr lang="en-US" sz="16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, Phys. Rev. Lett. </a:t>
            </a:r>
            <a:r>
              <a:rPr lang="en-US" sz="1600" b="1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119</a:t>
            </a:r>
            <a:r>
              <a:rPr lang="en-US" sz="16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, 044802 (2017)</a:t>
            </a:r>
            <a:endParaRPr lang="en-US" sz="1600" dirty="0">
              <a:solidFill>
                <a:srgbClr val="0432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6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Quasi-linear plasma </a:t>
            </a:r>
            <a:r>
              <a:rPr lang="en-US" sz="2800" b="1" dirty="0" err="1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wakefield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sp>
        <p:nvSpPr>
          <p:cNvPr id="10" name="Content Placeholder 29"/>
          <p:cNvSpPr txBox="1">
            <a:spLocks/>
          </p:cNvSpPr>
          <p:nvPr/>
        </p:nvSpPr>
        <p:spPr>
          <a:xfrm>
            <a:off x="2625219" y="3111911"/>
            <a:ext cx="6902244" cy="96939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smtClean="0">
                <a:latin typeface="Century Gothic"/>
                <a:cs typeface="Century Gothic"/>
              </a:rPr>
              <a:t>Hollow plasma channels</a:t>
            </a:r>
            <a:endParaRPr lang="en-US" sz="32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0579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16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Hollow plasma channels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21" name="Content Placeholder 29"/>
          <p:cNvSpPr txBox="1">
            <a:spLocks/>
          </p:cNvSpPr>
          <p:nvPr/>
        </p:nvSpPr>
        <p:spPr>
          <a:xfrm>
            <a:off x="489866" y="4321110"/>
            <a:ext cx="6333566" cy="20204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2" lvl="1" indent="0">
              <a:buNone/>
            </a:pPr>
            <a:r>
              <a:rPr lang="en-CA" sz="2000" dirty="0" smtClean="0">
                <a:latin typeface="Century Gothic" charset="0"/>
                <a:ea typeface="Century Gothic" charset="0"/>
                <a:cs typeface="Century Gothic" charset="0"/>
              </a:rPr>
              <a:t>The Hollow Plasma Channel is a </a:t>
            </a:r>
            <a:r>
              <a:rPr lang="en-CA" sz="2000" i="1" dirty="0" smtClean="0">
                <a:latin typeface="Century Gothic" charset="0"/>
                <a:ea typeface="Century Gothic" charset="0"/>
                <a:cs typeface="Century Gothic" charset="0"/>
              </a:rPr>
              <a:t>structure</a:t>
            </a:r>
            <a:r>
              <a:rPr lang="en-CA" sz="2000" dirty="0" smtClean="0">
                <a:latin typeface="Century Gothic" charset="0"/>
                <a:ea typeface="Century Gothic" charset="0"/>
                <a:cs typeface="Century Gothic" charset="0"/>
              </a:rPr>
              <a:t> that symmetrizes the response of the plasma to electron and positron beams.  There is no plasma on-axis, and therefore no focusing/defocusing force from plasma ions.</a:t>
            </a:r>
            <a:endParaRPr lang="en-CA" sz="2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770" y="1391828"/>
            <a:ext cx="9029414" cy="2682313"/>
          </a:xfrm>
          <a:prstGeom prst="rect">
            <a:avLst/>
          </a:prstGeom>
        </p:spPr>
      </p:pic>
      <p:pic>
        <p:nvPicPr>
          <p:cNvPr id="22" name="Picture 4" descr="e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539" y="3906438"/>
            <a:ext cx="5040000" cy="2616803"/>
          </a:xfrm>
          <a:prstGeom prst="rect">
            <a:avLst/>
          </a:prstGeom>
        </p:spPr>
      </p:pic>
      <p:sp>
        <p:nvSpPr>
          <p:cNvPr id="24" name="TextBox 1"/>
          <p:cNvSpPr txBox="1"/>
          <p:nvPr/>
        </p:nvSpPr>
        <p:spPr>
          <a:xfrm>
            <a:off x="7586089" y="4251173"/>
            <a:ext cx="3672793" cy="27094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Plasma Wall</a:t>
            </a:r>
            <a:endParaRPr lang="en-US" dirty="0"/>
          </a:p>
        </p:txBody>
      </p:sp>
      <p:sp>
        <p:nvSpPr>
          <p:cNvPr id="25" name="TextBox 7"/>
          <p:cNvSpPr txBox="1"/>
          <p:nvPr/>
        </p:nvSpPr>
        <p:spPr>
          <a:xfrm>
            <a:off x="7586089" y="5781199"/>
            <a:ext cx="3672793" cy="27094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mtClean="0"/>
              <a:t>Plasma Wall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71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  <p:pic>
        <p:nvPicPr>
          <p:cNvPr id="36" name="Picture 1" descr="exp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412" y="1261793"/>
            <a:ext cx="8202081" cy="551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" name="Group 20"/>
          <p:cNvGrpSpPr/>
          <p:nvPr/>
        </p:nvGrpSpPr>
        <p:grpSpPr>
          <a:xfrm>
            <a:off x="3378589" y="3457485"/>
            <a:ext cx="2472268" cy="3215393"/>
            <a:chOff x="1676400" y="3513670"/>
            <a:chExt cx="2472268" cy="3215393"/>
          </a:xfrm>
        </p:grpSpPr>
        <p:pic>
          <p:nvPicPr>
            <p:cNvPr id="40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76400" y="4470399"/>
              <a:ext cx="2472268" cy="1854202"/>
            </a:xfrm>
            <a:prstGeom prst="rect">
              <a:avLst/>
            </a:prstGeom>
          </p:spPr>
        </p:pic>
        <p:cxnSp>
          <p:nvCxnSpPr>
            <p:cNvPr id="41" name="Straight Arrow Connector 7"/>
            <p:cNvCxnSpPr/>
            <p:nvPr/>
          </p:nvCxnSpPr>
          <p:spPr>
            <a:xfrm flipH="1" flipV="1">
              <a:off x="1905000" y="3513670"/>
              <a:ext cx="691440" cy="905930"/>
            </a:xfrm>
            <a:prstGeom prst="straightConnector1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pic>
          <p:nvPicPr>
            <p:cNvPr id="42" name="Picture 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76400" y="6412842"/>
              <a:ext cx="2472268" cy="316221"/>
            </a:xfrm>
            <a:prstGeom prst="rect">
              <a:avLst/>
            </a:prstGeom>
          </p:spPr>
        </p:pic>
      </p:grpSp>
      <p:grpSp>
        <p:nvGrpSpPr>
          <p:cNvPr id="43" name="Group 23"/>
          <p:cNvGrpSpPr/>
          <p:nvPr/>
        </p:nvGrpSpPr>
        <p:grpSpPr>
          <a:xfrm>
            <a:off x="4453857" y="1354925"/>
            <a:ext cx="5781246" cy="1981065"/>
            <a:chOff x="2751668" y="1411110"/>
            <a:chExt cx="5781246" cy="1981065"/>
          </a:xfrm>
        </p:grpSpPr>
        <p:pic>
          <p:nvPicPr>
            <p:cNvPr id="44" name="Picture 5" descr="laser_profiles.pdf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15" t="5518" r="53014" b="9309"/>
            <a:stretch/>
          </p:blipFill>
          <p:spPr>
            <a:xfrm>
              <a:off x="6705600" y="1411110"/>
              <a:ext cx="1698572" cy="1713090"/>
            </a:xfrm>
            <a:prstGeom prst="rect">
              <a:avLst/>
            </a:prstGeom>
          </p:spPr>
        </p:pic>
        <p:cxnSp>
          <p:nvCxnSpPr>
            <p:cNvPr id="45" name="Straight Arrow Connector 8"/>
            <p:cNvCxnSpPr/>
            <p:nvPr/>
          </p:nvCxnSpPr>
          <p:spPr>
            <a:xfrm flipH="1">
              <a:off x="2751668" y="2342444"/>
              <a:ext cx="380153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pic>
          <p:nvPicPr>
            <p:cNvPr id="46" name="Picture 22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3074" y="3149186"/>
              <a:ext cx="1949840" cy="242989"/>
            </a:xfrm>
            <a:prstGeom prst="rect">
              <a:avLst/>
            </a:prstGeom>
          </p:spPr>
        </p:pic>
      </p:grpSp>
      <p:sp>
        <p:nvSpPr>
          <p:cNvPr id="19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Hollow plasma channels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27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  <p:pic>
        <p:nvPicPr>
          <p:cNvPr id="10" name="Picture 2" descr="volcan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597" y="2028246"/>
            <a:ext cx="4770282" cy="357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7"/>
          <p:cNvSpPr txBox="1"/>
          <p:nvPr/>
        </p:nvSpPr>
        <p:spPr>
          <a:xfrm>
            <a:off x="708148" y="1909921"/>
            <a:ext cx="5272966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>
                <a:latin typeface="Century Gothic" charset="0"/>
                <a:ea typeface="Century Gothic" charset="0"/>
                <a:cs typeface="Century Gothic" charset="0"/>
              </a:rPr>
              <a:t>We measure changes to the beam as the beam is translated in the transverse directions x and y. The beam size increases when the beam interacts with the plasma channel.</a:t>
            </a:r>
          </a:p>
          <a:p>
            <a:pPr algn="just"/>
            <a:endParaRPr lang="en-US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just"/>
            <a:r>
              <a:rPr lang="en-US" sz="2200" dirty="0" smtClean="0">
                <a:latin typeface="Century Gothic" charset="0"/>
                <a:ea typeface="Century Gothic" charset="0"/>
                <a:cs typeface="Century Gothic" charset="0"/>
              </a:rPr>
              <a:t>Both the Kick Map and Beam Area Measurement (Volcano Plot) are consistent with an annular plasma channel.</a:t>
            </a:r>
            <a:endParaRPr lang="en-US" sz="22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56633" y="652819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S.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Gessner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i="1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et </a:t>
            </a:r>
            <a:r>
              <a:rPr lang="fi-FI" sz="1200" i="1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al.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Nat.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Commun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. </a:t>
            </a:r>
            <a:r>
              <a:rPr lang="fi-FI" sz="1200" b="1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7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11785 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(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2016)</a:t>
            </a:r>
            <a:endParaRPr lang="fr-FR" sz="1200" dirty="0">
              <a:solidFill>
                <a:srgbClr val="0000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Hollow plasma channels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1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1834880" y="5640249"/>
            <a:ext cx="8589280" cy="8986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At a bunch separation of 400 microns,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charset="0"/>
                <a:ea typeface="Century Gothic" charset="0"/>
                <a:cs typeface="Century Gothic" charset="0"/>
              </a:rPr>
              <a:t>he trailing bunch gains about 20 MeV on average, while the drive beam loses about 11 MeV.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13" name="Picture 1" descr="gain_loss_hist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880" y="2005015"/>
            <a:ext cx="8783413" cy="342932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9866" y="1396071"/>
            <a:ext cx="75427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</a:rPr>
              <a:t>Hollow plasma channel with two beams:</a:t>
            </a:r>
            <a:endParaRPr lang="en-US" sz="2400" dirty="0"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4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Hollow plasma channels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84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10" name="Content Placeholder 29"/>
          <p:cNvSpPr txBox="1">
            <a:spLocks/>
          </p:cNvSpPr>
          <p:nvPr/>
        </p:nvSpPr>
        <p:spPr>
          <a:xfrm>
            <a:off x="2949679" y="2874114"/>
            <a:ext cx="6386052" cy="153565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 smtClean="0">
                <a:latin typeface="Century Gothic"/>
                <a:cs typeface="Century Gothic"/>
              </a:rPr>
              <a:t>Introduction to Positron acceleration </a:t>
            </a:r>
            <a:r>
              <a:rPr lang="en-US" sz="4000" smtClean="0">
                <a:latin typeface="Century Gothic"/>
                <a:cs typeface="Century Gothic"/>
              </a:rPr>
              <a:t>in Plasma</a:t>
            </a:r>
            <a:endParaRPr lang="en-US" sz="40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7605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16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Hollow plasma channels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4" y="1908664"/>
            <a:ext cx="6350000" cy="20193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606" y="3628094"/>
            <a:ext cx="3600000" cy="3181870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773" y="1266106"/>
            <a:ext cx="4320000" cy="2503742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985166" y="3911375"/>
            <a:ext cx="50469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Experimental measurement [C. </a:t>
            </a:r>
            <a:r>
              <a:rPr lang="en-US" dirty="0" err="1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Lindstr</a:t>
            </a:r>
            <a:r>
              <a:rPr lang="nb-NO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ø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m </a:t>
            </a:r>
            <a:r>
              <a:rPr lang="en-US" i="1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et al.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, 2018] of transverse </a:t>
            </a:r>
            <a:r>
              <a:rPr lang="en-US" dirty="0" err="1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wakefield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 in hollow plasma channel largely agrees with theoretical model [C</a:t>
            </a:r>
            <a:r>
              <a:rPr lang="en-US" dirty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. 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Schroeder </a:t>
            </a:r>
            <a:r>
              <a:rPr lang="en-US" i="1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et </a:t>
            </a:r>
            <a:r>
              <a:rPr lang="en-US" i="1" dirty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al.</a:t>
            </a:r>
            <a:r>
              <a:rPr lang="en-US" dirty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, 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Phys. Rev. Lett. 82, 1177 (1999)].</a:t>
            </a:r>
            <a:endParaRPr lang="en-US" dirty="0"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85166" y="5556591"/>
            <a:ext cx="5046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olidFill>
                  <a:srgbClr val="0432FF"/>
                </a:solidFill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Need mitigation mechanisms for transverse instability </a:t>
            </a:r>
            <a:r>
              <a:rPr lang="en-US" dirty="0" smtClean="0">
                <a:uFill>
                  <a:solidFill/>
                </a:uFill>
                <a:latin typeface="Century Gothic" charset="0"/>
                <a:ea typeface="Century Gothic" charset="0"/>
                <a:cs typeface="Century Gothic" charset="0"/>
                <a:sym typeface="Wingdings"/>
              </a:rPr>
              <a:t>in hollow plasma channels.</a:t>
            </a:r>
            <a:endParaRPr lang="en-US" dirty="0">
              <a:uFill>
                <a:solidFill/>
              </a:u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807319" y="654958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C.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Lindstr</a:t>
            </a:r>
            <a:r>
              <a:rPr lang="nb-NO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ø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m </a:t>
            </a:r>
            <a:r>
              <a:rPr lang="fi-FI" sz="1200" i="1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et al.</a:t>
            </a:r>
            <a:r>
              <a:rPr lang="fi-FI" sz="1200" dirty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Phys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.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Rev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. </a:t>
            </a:r>
            <a:r>
              <a:rPr lang="fi-FI" sz="1200" dirty="0" err="1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Lett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i-FI" sz="1200" b="1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120</a:t>
            </a:r>
            <a:r>
              <a:rPr lang="fi-FI" sz="1200" dirty="0" smtClean="0">
                <a:solidFill>
                  <a:srgbClr val="0000FF"/>
                </a:solidFill>
                <a:latin typeface="Century Gothic" charset="0"/>
                <a:ea typeface="Century Gothic" charset="0"/>
                <a:cs typeface="Century Gothic" charset="0"/>
              </a:rPr>
              <a:t>, 124802 (2018)</a:t>
            </a:r>
            <a:endParaRPr lang="fr-FR" sz="1200" dirty="0">
              <a:solidFill>
                <a:srgbClr val="0000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8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  <p:sp>
        <p:nvSpPr>
          <p:cNvPr id="10" name="Content Placeholder 29"/>
          <p:cNvSpPr txBox="1">
            <a:spLocks/>
          </p:cNvSpPr>
          <p:nvPr/>
        </p:nvSpPr>
        <p:spPr>
          <a:xfrm>
            <a:off x="2905437" y="3200400"/>
            <a:ext cx="6902244" cy="87015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smtClean="0">
                <a:latin typeface="Century Gothic"/>
                <a:cs typeface="Century Gothic"/>
              </a:rPr>
              <a:t>WG8 Status and Objectives</a:t>
            </a:r>
            <a:endParaRPr lang="en-US" sz="40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37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Working Group 8 sessions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08147" y="1498931"/>
            <a:ext cx="84358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ALEGRO WG8 mini-workshop at CERN (February 9, 2018)</a:t>
            </a:r>
          </a:p>
        </p:txBody>
      </p:sp>
      <p:sp>
        <p:nvSpPr>
          <p:cNvPr id="2" name="Rectangle 1"/>
          <p:cNvSpPr/>
          <p:nvPr/>
        </p:nvSpPr>
        <p:spPr>
          <a:xfrm>
            <a:off x="1096291" y="2179029"/>
            <a:ext cx="986862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err="1">
                <a:latin typeface="Century Gothic" charset="0"/>
                <a:ea typeface="Century Gothic" charset="0"/>
                <a:cs typeface="Century Gothic" charset="0"/>
              </a:rPr>
              <a:t>Talks</a:t>
            </a:r>
            <a:r>
              <a:rPr lang="fr-FR" sz="2200" dirty="0">
                <a:latin typeface="Century Gothic" charset="0"/>
                <a:ea typeface="Century Gothic" charset="0"/>
                <a:cs typeface="Century Gothic" charset="0"/>
              </a:rPr>
              <a:t>: </a:t>
            </a:r>
          </a:p>
          <a:p>
            <a:pPr marL="895380" lvl="1" indent="-285750">
              <a:buFont typeface="Wingdings" charset="2"/>
              <a:buChar char="Ø"/>
            </a:pP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Review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results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from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previous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experiments</a:t>
            </a:r>
            <a:endParaRPr lang="fr-FR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marL="895380" lvl="1" indent="-285750">
              <a:buFont typeface="Wingdings" charset="2"/>
              <a:buChar char="Ø"/>
            </a:pP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Get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a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common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understanding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of the challenges and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proposed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solutions </a:t>
            </a:r>
          </a:p>
          <a:p>
            <a:pPr marL="895380" lvl="1" indent="-285750">
              <a:buFont typeface="Wingdings" charset="2"/>
              <a:buChar char="Ø"/>
            </a:pP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Look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ahead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to future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experiments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</a:p>
          <a:p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sz="2200" dirty="0" smtClean="0">
                <a:latin typeface="Century Gothic" charset="0"/>
                <a:ea typeface="Century Gothic" charset="0"/>
                <a:cs typeface="Century Gothic" charset="0"/>
              </a:rPr>
              <a:t>Discussion:</a:t>
            </a:r>
          </a:p>
          <a:p>
            <a:pPr marL="952530" lvl="1" indent="-342900">
              <a:buFont typeface="Wingdings" charset="2"/>
              <a:buChar char="Ø"/>
            </a:pP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What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are the major obstacles to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accelerating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high-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quality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positron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beams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in plasma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? </a:t>
            </a:r>
          </a:p>
          <a:p>
            <a:pPr marL="895380" lvl="1" indent="-285750">
              <a:buFont typeface="Wingdings" charset="2"/>
              <a:buChar char="Ø"/>
            </a:pP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There are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many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proposed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solutions.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What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are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their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advantages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and drawbacks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? </a:t>
            </a:r>
          </a:p>
          <a:p>
            <a:pPr marL="895380" lvl="1" indent="-285750">
              <a:buFont typeface="Wingdings" charset="2"/>
              <a:buChar char="Ø"/>
            </a:pP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There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aren’t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many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facilities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of positron PWFA/LWFA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research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. Is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there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anything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we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can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do 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about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it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?</a:t>
            </a:r>
          </a:p>
          <a:p>
            <a:pPr marL="895380" lvl="1" indent="-285750">
              <a:buFont typeface="Wingdings" charset="2"/>
              <a:buChar char="Ø"/>
            </a:pPr>
            <a:r>
              <a:rPr lang="fr-FR" dirty="0" err="1" smtClean="0">
                <a:latin typeface="Century Gothic" charset="0"/>
                <a:ea typeface="Century Gothic" charset="0"/>
                <a:cs typeface="Century Gothic" charset="0"/>
              </a:rPr>
              <a:t>What</a:t>
            </a:r>
            <a:r>
              <a:rPr lang="fr-FR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about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novel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 sources of positron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beams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 for plasma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acceleration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fr-FR" dirty="0" err="1">
                <a:latin typeface="Century Gothic" charset="0"/>
                <a:ea typeface="Century Gothic" charset="0"/>
                <a:cs typeface="Century Gothic" charset="0"/>
              </a:rPr>
              <a:t>experiments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? </a:t>
            </a:r>
            <a:endParaRPr lang="fr-FR" dirty="0">
              <a:effectLst/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16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Working Group 8 sessions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052" y="1446214"/>
            <a:ext cx="6226742" cy="5093877"/>
          </a:xfrm>
          <a:prstGeom prst="rect">
            <a:avLst/>
          </a:prstGeom>
        </p:spPr>
      </p:pic>
      <p:sp>
        <p:nvSpPr>
          <p:cNvPr id="12" name="TextBox 8"/>
          <p:cNvSpPr txBox="1"/>
          <p:nvPr/>
        </p:nvSpPr>
        <p:spPr>
          <a:xfrm>
            <a:off x="532158" y="2467028"/>
            <a:ext cx="50711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There is only one facility that produces positron beams for plasma acceleration experiments.</a:t>
            </a:r>
          </a:p>
          <a:p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n-US" dirty="0" smtClean="0">
                <a:latin typeface="+mj-lt"/>
              </a:rPr>
              <a:t>Increasing access to positron beams will accelerate positron PWFA/LWFA research.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In this session we examine existing and novel technologies for producing positron beams in the context of a PWFA/LWFA research facility.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Looking ahead, the LC community would benefit from compact, low-emittance positron sources if they can replace expensive damping ring complexes. </a:t>
            </a:r>
            <a:endParaRPr lang="en-US" dirty="0">
              <a:latin typeface="+mj-lt"/>
            </a:endParaRPr>
          </a:p>
        </p:txBody>
      </p:sp>
      <p:sp>
        <p:nvSpPr>
          <p:cNvPr id="13" name="Oval 2"/>
          <p:cNvSpPr/>
          <p:nvPr/>
        </p:nvSpPr>
        <p:spPr>
          <a:xfrm>
            <a:off x="9675346" y="3865623"/>
            <a:ext cx="1303020" cy="16459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89866" y="1430691"/>
            <a:ext cx="4554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WG8 </a:t>
            </a:r>
            <a:r>
              <a:rPr lang="en-US" smtClean="0">
                <a:latin typeface="Century Gothic" charset="0"/>
                <a:ea typeface="Century Gothic" charset="0"/>
                <a:cs typeface="Century Gothic" charset="0"/>
              </a:rPr>
              <a:t>session on novel 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positron sources: Tuesday @10:30</a:t>
            </a:r>
          </a:p>
        </p:txBody>
      </p:sp>
    </p:spTree>
    <p:extLst>
      <p:ext uri="{BB962C8B-B14F-4D97-AF65-F5344CB8AC3E}">
        <p14:creationId xmlns:p14="http://schemas.microsoft.com/office/powerpoint/2010/main" val="13585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Working Group 8 sessions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1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539" y="1396940"/>
            <a:ext cx="6135146" cy="2240280"/>
          </a:xfrm>
          <a:prstGeom prst="rect">
            <a:avLst/>
          </a:prstGeom>
        </p:spPr>
      </p:pic>
      <p:pic>
        <p:nvPicPr>
          <p:cNvPr id="1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7899" y="1780762"/>
            <a:ext cx="3134945" cy="2016000"/>
          </a:xfrm>
          <a:prstGeom prst="rect">
            <a:avLst/>
          </a:prstGeom>
        </p:spPr>
      </p:pic>
      <p:pic>
        <p:nvPicPr>
          <p:cNvPr id="18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552" y="4402074"/>
            <a:ext cx="3734756" cy="1764000"/>
          </a:xfrm>
          <a:prstGeom prst="rect">
            <a:avLst/>
          </a:prstGeom>
        </p:spPr>
      </p:pic>
      <p:pic>
        <p:nvPicPr>
          <p:cNvPr id="19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3169" y="4473502"/>
            <a:ext cx="6015766" cy="1482759"/>
          </a:xfrm>
          <a:prstGeom prst="rect">
            <a:avLst/>
          </a:prstGeom>
        </p:spPr>
      </p:pic>
      <p:sp>
        <p:nvSpPr>
          <p:cNvPr id="20" name="TextBox 8"/>
          <p:cNvSpPr txBox="1"/>
          <p:nvPr/>
        </p:nvSpPr>
        <p:spPr>
          <a:xfrm>
            <a:off x="207292" y="1279664"/>
            <a:ext cx="2976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Positron Source Topics</a:t>
            </a:r>
            <a:endParaRPr lang="en-US" sz="2400" dirty="0"/>
          </a:p>
        </p:txBody>
      </p:sp>
      <p:sp>
        <p:nvSpPr>
          <p:cNvPr id="22" name="TextBox 9"/>
          <p:cNvSpPr txBox="1"/>
          <p:nvPr/>
        </p:nvSpPr>
        <p:spPr>
          <a:xfrm>
            <a:off x="1197892" y="3743408"/>
            <a:ext cx="31452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Compact Damping Rings</a:t>
            </a:r>
          </a:p>
          <a:p>
            <a:r>
              <a:rPr lang="en-US" sz="1400" dirty="0" smtClean="0">
                <a:latin typeface="+mj-lt"/>
              </a:rPr>
              <a:t>V. </a:t>
            </a:r>
            <a:r>
              <a:rPr lang="en-US" sz="1400" dirty="0" err="1" smtClean="0">
                <a:latin typeface="+mj-lt"/>
              </a:rPr>
              <a:t>Yakimenko</a:t>
            </a:r>
            <a:r>
              <a:rPr lang="en-US" sz="1400" dirty="0" smtClean="0">
                <a:latin typeface="+mj-lt"/>
              </a:rPr>
              <a:t>, FACET-II TDR, SLAC-R-1072 </a:t>
            </a:r>
            <a:endParaRPr lang="en-US" sz="1400" dirty="0">
              <a:latin typeface="+mj-lt"/>
            </a:endParaRPr>
          </a:p>
        </p:txBody>
      </p:sp>
      <p:sp>
        <p:nvSpPr>
          <p:cNvPr id="23" name="TextBox 10"/>
          <p:cNvSpPr txBox="1"/>
          <p:nvPr/>
        </p:nvSpPr>
        <p:spPr>
          <a:xfrm>
            <a:off x="5795515" y="3743408"/>
            <a:ext cx="3745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In-Situ Positron Generation</a:t>
            </a:r>
          </a:p>
          <a:p>
            <a:r>
              <a:rPr lang="en-US" sz="1400" dirty="0">
                <a:latin typeface="+mj-lt"/>
              </a:rPr>
              <a:t>X</a:t>
            </a:r>
            <a:r>
              <a:rPr lang="en-US" sz="1400" dirty="0" smtClean="0">
                <a:latin typeface="+mj-lt"/>
              </a:rPr>
              <a:t>. Wang, </a:t>
            </a:r>
            <a:r>
              <a:rPr lang="is-IS" sz="1400" dirty="0" smtClean="0">
                <a:latin typeface="+mj-lt"/>
              </a:rPr>
              <a:t>PRL 101, 124801 </a:t>
            </a:r>
            <a:r>
              <a:rPr lang="is-IS" sz="1400" dirty="0">
                <a:latin typeface="+mj-lt"/>
              </a:rPr>
              <a:t>(2008</a:t>
            </a:r>
            <a:r>
              <a:rPr lang="is-IS" sz="1400" dirty="0" smtClean="0">
                <a:latin typeface="+mj-lt"/>
              </a:rPr>
              <a:t>)</a:t>
            </a:r>
            <a:endParaRPr lang="is-IS" sz="1400" dirty="0">
              <a:latin typeface="+mj-lt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1197892" y="6160424"/>
            <a:ext cx="471700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Positron Beams from Electro-static Traps</a:t>
            </a:r>
          </a:p>
          <a:p>
            <a:r>
              <a:rPr lang="en-US" sz="1400" dirty="0">
                <a:latin typeface="+mj-lt"/>
              </a:rPr>
              <a:t>J</a:t>
            </a:r>
            <a:r>
              <a:rPr lang="en-US" sz="1400" dirty="0" smtClean="0">
                <a:latin typeface="+mj-lt"/>
              </a:rPr>
              <a:t>. Danielson, Rev. Mod. Phys., Vol. </a:t>
            </a:r>
            <a:r>
              <a:rPr lang="en-US" sz="1400" dirty="0">
                <a:latin typeface="+mj-lt"/>
              </a:rPr>
              <a:t>87, </a:t>
            </a:r>
            <a:r>
              <a:rPr lang="en-US" sz="1400" dirty="0" smtClean="0">
                <a:latin typeface="+mj-lt"/>
              </a:rPr>
              <a:t>2015 </a:t>
            </a:r>
          </a:p>
          <a:p>
            <a:endParaRPr lang="en-US" sz="1400" dirty="0">
              <a:latin typeface="+mj-lt"/>
            </a:endParaRPr>
          </a:p>
        </p:txBody>
      </p:sp>
      <p:sp>
        <p:nvSpPr>
          <p:cNvPr id="25" name="TextBox 12"/>
          <p:cNvSpPr txBox="1"/>
          <p:nvPr/>
        </p:nvSpPr>
        <p:spPr>
          <a:xfrm>
            <a:off x="5795515" y="6160424"/>
            <a:ext cx="471700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Laser Generated Positron Beams</a:t>
            </a:r>
          </a:p>
          <a:p>
            <a:r>
              <a:rPr lang="en-US" sz="1400" dirty="0" smtClean="0">
                <a:latin typeface="+mj-lt"/>
              </a:rPr>
              <a:t>G. </a:t>
            </a:r>
            <a:r>
              <a:rPr lang="en-US" sz="1400" dirty="0" err="1" smtClean="0">
                <a:latin typeface="+mj-lt"/>
              </a:rPr>
              <a:t>Sarri</a:t>
            </a:r>
            <a:r>
              <a:rPr lang="en-US" sz="1400" dirty="0" smtClean="0">
                <a:latin typeface="+mj-lt"/>
              </a:rPr>
              <a:t>, Nat. Comm., 6747, 2015 </a:t>
            </a:r>
          </a:p>
          <a:p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555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Working Group 8 sessions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12" name="TextBox 8"/>
          <p:cNvSpPr txBox="1"/>
          <p:nvPr/>
        </p:nvSpPr>
        <p:spPr>
          <a:xfrm>
            <a:off x="1250636" y="2484344"/>
            <a:ext cx="938295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+mj-lt"/>
              </a:rPr>
              <a:t>Detailed report on ALEGRO WG8 mini-workshop at CERN</a:t>
            </a:r>
          </a:p>
          <a:p>
            <a:pPr marL="285750" indent="-285750">
              <a:buFont typeface="Wingdings" charset="2"/>
              <a:buChar char="Ø"/>
            </a:pPr>
            <a:endParaRPr lang="en-US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+mj-lt"/>
              </a:rPr>
              <a:t>Hollow channels for positron acceleration in LWFAs</a:t>
            </a:r>
          </a:p>
          <a:p>
            <a:pPr marL="285750" indent="-285750">
              <a:buFont typeface="Wingdings" charset="2"/>
              <a:buChar char="Ø"/>
            </a:pPr>
            <a:endParaRPr lang="en-US" sz="1000" dirty="0" smtClean="0">
              <a:latin typeface="+mj-lt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+mj-lt"/>
              </a:rPr>
              <a:t>Discussion on positron acceleration in LWFA schemes</a:t>
            </a:r>
            <a:endParaRPr lang="en-US" dirty="0" smtClean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5336" y="1624987"/>
            <a:ext cx="4554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WG8 joint session with LWFA WG4: Tuesday @15:30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55336" y="4069103"/>
            <a:ext cx="4554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WG8 joint session with PWFA WG5: Wednesday @10:30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1250636" y="4912430"/>
            <a:ext cx="938295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+mj-lt"/>
              </a:rPr>
              <a:t>Prospects and challenges for positron acceleration in the quasi-linear regime</a:t>
            </a:r>
          </a:p>
          <a:p>
            <a:pPr marL="285750" indent="-285750">
              <a:buFont typeface="Wingdings" charset="2"/>
              <a:buChar char="Ø"/>
            </a:pPr>
            <a:endParaRPr lang="en-US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+mj-lt"/>
              </a:rPr>
              <a:t>Transverse </a:t>
            </a:r>
            <a:r>
              <a:rPr lang="en-US" dirty="0" err="1" smtClean="0">
                <a:latin typeface="+mj-lt"/>
              </a:rPr>
              <a:t>wakefields</a:t>
            </a:r>
            <a:r>
              <a:rPr lang="en-US" dirty="0" smtClean="0">
                <a:latin typeface="+mj-lt"/>
              </a:rPr>
              <a:t> in hollow plasma channels</a:t>
            </a:r>
          </a:p>
          <a:p>
            <a:pPr marL="285750" indent="-285750">
              <a:buFont typeface="Wingdings" charset="2"/>
              <a:buChar char="Ø"/>
            </a:pPr>
            <a:endParaRPr lang="en-US" sz="1000" dirty="0" smtClean="0">
              <a:latin typeface="+mj-lt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+mj-lt"/>
              </a:rPr>
              <a:t>Discussion on </a:t>
            </a:r>
            <a:r>
              <a:rPr lang="en-US" dirty="0" smtClean="0">
                <a:latin typeface="+mj-lt"/>
              </a:rPr>
              <a:t>most viable paths moving forward for positron acceleration</a:t>
            </a:r>
          </a:p>
        </p:txBody>
      </p:sp>
    </p:spTree>
    <p:extLst>
      <p:ext uri="{BB962C8B-B14F-4D97-AF65-F5344CB8AC3E}">
        <p14:creationId xmlns:p14="http://schemas.microsoft.com/office/powerpoint/2010/main" val="56111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Objectives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12" name="TextBox 8"/>
          <p:cNvSpPr txBox="1"/>
          <p:nvPr/>
        </p:nvSpPr>
        <p:spPr>
          <a:xfrm>
            <a:off x="1250636" y="1805919"/>
            <a:ext cx="93829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+mj-lt"/>
              </a:rPr>
              <a:t>Survey existing work in LWFA/PWFA positron acceleration </a:t>
            </a:r>
          </a:p>
          <a:p>
            <a:pPr marL="285750" indent="-285750">
              <a:buFont typeface="Wingdings" charset="2"/>
              <a:buChar char="Ø"/>
            </a:pPr>
            <a:endParaRPr lang="en-US" sz="1000" dirty="0">
              <a:latin typeface="+mj-lt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+mj-lt"/>
              </a:rPr>
              <a:t>Provide input by identifying most promising path and highlighting their potential limitations</a:t>
            </a:r>
          </a:p>
          <a:p>
            <a:pPr marL="285750" indent="-285750">
              <a:buFont typeface="Wingdings" charset="2"/>
              <a:buChar char="Ø"/>
            </a:pPr>
            <a:endParaRPr lang="en-US" sz="10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+mj-lt"/>
              </a:rPr>
              <a:t>Prioritize R&amp;D on solving the most important problems and on exploring new promising </a:t>
            </a:r>
            <a:r>
              <a:rPr lang="en-US" dirty="0" smtClean="0">
                <a:latin typeface="+mj-lt"/>
              </a:rPr>
              <a:t>ideas</a:t>
            </a:r>
          </a:p>
          <a:p>
            <a:pPr marL="285750" indent="-285750">
              <a:buFont typeface="Wingdings" charset="2"/>
              <a:buChar char="Ø"/>
            </a:pPr>
            <a:endParaRPr lang="en-US" sz="1000" dirty="0" smtClean="0">
              <a:latin typeface="+mj-lt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latin typeface="+mj-lt"/>
              </a:rPr>
              <a:t>Emphasize need for facilities for positron LWFA/PWFA research</a:t>
            </a:r>
            <a:endParaRPr lang="en-US" dirty="0" smtClean="0">
              <a:latin typeface="+mj-lt"/>
            </a:endParaRPr>
          </a:p>
          <a:p>
            <a:pPr marL="285750" indent="-285750">
              <a:buFont typeface="Wingdings" charset="2"/>
              <a:buChar char="Ø"/>
            </a:pPr>
            <a:endParaRPr lang="en-US" sz="1000" dirty="0" smtClean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5336" y="1359511"/>
            <a:ext cx="4554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Our goals</a:t>
            </a:r>
          </a:p>
        </p:txBody>
      </p:sp>
      <p:cxnSp>
        <p:nvCxnSpPr>
          <p:cNvPr id="19" name="Connecteur droit 18"/>
          <p:cNvCxnSpPr/>
          <p:nvPr/>
        </p:nvCxnSpPr>
        <p:spPr>
          <a:xfrm>
            <a:off x="4153690" y="3732374"/>
            <a:ext cx="0" cy="2160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7853" y="3600939"/>
            <a:ext cx="25188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Quasi-linear plasma </a:t>
            </a:r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wakefield</a:t>
            </a:r>
            <a:endParaRPr lang="en-US" dirty="0" smtClean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5244" y="4376102"/>
            <a:ext cx="37457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How to accelerate low emittance beams with </a:t>
            </a:r>
            <a:r>
              <a:rPr lang="en-US" sz="1600" smtClean="0">
                <a:latin typeface="Century Gothic" charset="0"/>
                <a:ea typeface="Century Gothic" charset="0"/>
                <a:cs typeface="Century Gothic" charset="0"/>
              </a:rPr>
              <a:t>high efficiency?</a:t>
            </a: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48984" y="5072256"/>
            <a:ext cx="35150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Multi-pulse, energy recovery.</a:t>
            </a: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834374" y="3600939"/>
            <a:ext cx="25188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Hollow plasma channels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787656" y="4404648"/>
            <a:ext cx="2556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How to mitigate transverse instabilities?</a:t>
            </a: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8155421" y="3761662"/>
            <a:ext cx="0" cy="21600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8813431" y="3600939"/>
            <a:ext cx="25188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Nonlinear plasma </a:t>
            </a:r>
            <a:r>
              <a:rPr lang="en-US" dirty="0" err="1" smtClean="0">
                <a:latin typeface="Century Gothic" charset="0"/>
                <a:ea typeface="Century Gothic" charset="0"/>
                <a:cs typeface="Century Gothic" charset="0"/>
              </a:rPr>
              <a:t>wakefield</a:t>
            </a:r>
            <a:endParaRPr lang="en-US" dirty="0" smtClean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552137" y="4376102"/>
            <a:ext cx="31673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How </a:t>
            </a:r>
            <a:r>
              <a:rPr lang="en-US" sz="1600" smtClean="0">
                <a:latin typeface="Century Gothic" charset="0"/>
                <a:ea typeface="Century Gothic" charset="0"/>
                <a:cs typeface="Century Gothic" charset="0"/>
              </a:rPr>
              <a:t>to preserve emittance?</a:t>
            </a: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391394" y="4779868"/>
            <a:ext cx="34284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Doughnut-shaped wakes, weird trailing bunch shaping, single-stage accelerator.</a:t>
            </a: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413810" y="5062921"/>
            <a:ext cx="3515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Position trailing bunch at zero-crossing of transverse </a:t>
            </a:r>
            <a:r>
              <a:rPr lang="en-US" sz="1600" dirty="0" err="1" smtClean="0">
                <a:latin typeface="Century Gothic" charset="0"/>
                <a:ea typeface="Century Gothic" charset="0"/>
                <a:cs typeface="Century Gothic" charset="0"/>
              </a:rPr>
              <a:t>wakefield</a:t>
            </a:r>
            <a:r>
              <a:rPr lang="en-US" sz="1600" dirty="0" smtClean="0">
                <a:latin typeface="Century Gothic" charset="0"/>
                <a:ea typeface="Century Gothic" charset="0"/>
                <a:cs typeface="Century Gothic" charset="0"/>
              </a:rPr>
              <a:t>, look for damping mechanisms.</a:t>
            </a: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81662" y="5962278"/>
            <a:ext cx="106925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It’s all about beam quality and efficiency</a:t>
            </a:r>
            <a:endParaRPr lang="en-US" sz="2000" dirty="0">
              <a:solidFill>
                <a:srgbClr val="0432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868164" y="6386655"/>
            <a:ext cx="61350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Positron problem deserves </a:t>
            </a:r>
            <a:r>
              <a:rPr lang="en-US" sz="2000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serious attention</a:t>
            </a:r>
            <a:endParaRPr lang="en-US" sz="2000" dirty="0">
              <a:solidFill>
                <a:srgbClr val="0432FF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2269065" y="6589072"/>
            <a:ext cx="1338934" cy="204"/>
          </a:xfrm>
          <a:prstGeom prst="straightConnector1">
            <a:avLst/>
          </a:prstGeom>
          <a:ln w="88900">
            <a:solidFill>
              <a:srgbClr val="0432FF"/>
            </a:solidFill>
            <a:tailEnd type="triangle"/>
          </a:ln>
          <a:effectLst>
            <a:outerShdw blurRad="635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62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/>
      <p:bldP spid="22" grpId="0"/>
      <p:bldP spid="23" grpId="0"/>
      <p:bldP spid="24" grpId="0"/>
      <p:bldP spid="26" grpId="0"/>
      <p:bldP spid="27" grpId="0"/>
      <p:bldP spid="28" grpId="0"/>
      <p:bldP spid="30" grpId="0"/>
      <p:bldP spid="31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Plasmas are asymmetric accelerators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708147" y="1584286"/>
            <a:ext cx="1087576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Plasma acceleration schemes (both LWFA and PWFA) are promising candidates for an advanced linear collider. But plasmas are asymmetric accelerators: </a:t>
            </a:r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there are profound difference between electron and positron acceleration in plasmas</a:t>
            </a:r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endParaRPr lang="en-US" sz="1400" dirty="0"/>
          </a:p>
        </p:txBody>
      </p:sp>
      <p:sp>
        <p:nvSpPr>
          <p:cNvPr id="79" name="TextBox 34"/>
          <p:cNvSpPr txBox="1"/>
          <p:nvPr/>
        </p:nvSpPr>
        <p:spPr>
          <a:xfrm>
            <a:off x="637553" y="5380290"/>
            <a:ext cx="71094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charset="0"/>
                <a:ea typeface="Century Gothic" charset="0"/>
                <a:cs typeface="Century Gothic" charset="0"/>
              </a:rPr>
              <a:t>The plasma electrons are mobile but the ions are not.</a:t>
            </a:r>
          </a:p>
          <a:p>
            <a:endParaRPr lang="en-US" sz="2000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en-US" sz="2000" dirty="0" smtClean="0">
                <a:latin typeface="Century Gothic" charset="0"/>
                <a:ea typeface="Century Gothic" charset="0"/>
                <a:cs typeface="Century Gothic" charset="0"/>
              </a:rPr>
              <a:t>The symmetry of the accelerating mechanism is broken.</a:t>
            </a:r>
          </a:p>
        </p:txBody>
      </p:sp>
      <p:sp>
        <p:nvSpPr>
          <p:cNvPr id="80" name="TextBox 35"/>
          <p:cNvSpPr txBox="1"/>
          <p:nvPr/>
        </p:nvSpPr>
        <p:spPr>
          <a:xfrm>
            <a:off x="1368307" y="4574669"/>
            <a:ext cx="8710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latin typeface="Century Gothic" charset="0"/>
                <a:ea typeface="Century Gothic" charset="0"/>
                <a:cs typeface="Century Gothic" charset="0"/>
              </a:rPr>
              <a:t>m</a:t>
            </a:r>
            <a:r>
              <a:rPr lang="en-US" sz="2800" b="1" i="1" baseline="-25000" dirty="0">
                <a:latin typeface="Century Gothic" charset="0"/>
                <a:ea typeface="Century Gothic" charset="0"/>
                <a:cs typeface="Century Gothic" charset="0"/>
              </a:rPr>
              <a:t>i</a:t>
            </a:r>
            <a:r>
              <a:rPr lang="en-US" sz="2800" b="1" baseline="-25000" dirty="0" smtClean="0">
                <a:latin typeface="Century Gothic" charset="0"/>
                <a:ea typeface="Century Gothic" charset="0"/>
                <a:cs typeface="Century Gothic" charset="0"/>
              </a:rPr>
              <a:t> </a:t>
            </a:r>
            <a:r>
              <a:rPr lang="en-US" sz="2800" b="1" dirty="0" smtClean="0">
                <a:latin typeface="Century Gothic" charset="0"/>
                <a:ea typeface="Century Gothic" charset="0"/>
                <a:cs typeface="Century Gothic" charset="0"/>
              </a:rPr>
              <a:t>&gt;&gt; </a:t>
            </a:r>
            <a:r>
              <a:rPr lang="en-US" sz="2800" b="1" i="1" dirty="0" smtClean="0">
                <a:latin typeface="Century Gothic" charset="0"/>
                <a:ea typeface="Century Gothic" charset="0"/>
                <a:cs typeface="Century Gothic" charset="0"/>
              </a:rPr>
              <a:t>m</a:t>
            </a:r>
            <a:r>
              <a:rPr lang="en-US" sz="2800" b="1" i="1" baseline="-25000" dirty="0" smtClean="0">
                <a:latin typeface="Century Gothic" charset="0"/>
                <a:ea typeface="Century Gothic" charset="0"/>
                <a:cs typeface="Century Gothic" charset="0"/>
              </a:rPr>
              <a:t>e</a:t>
            </a:r>
            <a:endParaRPr lang="en-US" sz="2800" b="1" i="1" dirty="0" smtClean="0">
              <a:latin typeface="Century Gothic" charset="0"/>
              <a:ea typeface="Century Gothic" charset="0"/>
              <a:cs typeface="Century Gothic" charset="0"/>
            </a:endParaRPr>
          </a:p>
        </p:txBody>
      </p:sp>
      <p:grpSp>
        <p:nvGrpSpPr>
          <p:cNvPr id="81" name="Group 14"/>
          <p:cNvGrpSpPr/>
          <p:nvPr/>
        </p:nvGrpSpPr>
        <p:grpSpPr>
          <a:xfrm>
            <a:off x="1732676" y="2783180"/>
            <a:ext cx="8160624" cy="2064445"/>
            <a:chOff x="462676" y="1752600"/>
            <a:chExt cx="8160624" cy="2064445"/>
          </a:xfrm>
        </p:grpSpPr>
        <p:sp>
          <p:nvSpPr>
            <p:cNvPr id="82" name="Oval 15"/>
            <p:cNvSpPr/>
            <p:nvPr/>
          </p:nvSpPr>
          <p:spPr>
            <a:xfrm>
              <a:off x="1905000" y="2597845"/>
              <a:ext cx="1295400" cy="381000"/>
            </a:xfrm>
            <a:prstGeom prst="ellips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</a:t>
              </a:r>
              <a:r>
                <a:rPr lang="en-US" baseline="30000" dirty="0" smtClean="0"/>
                <a:t>-</a:t>
              </a:r>
              <a:endParaRPr lang="en-US" dirty="0"/>
            </a:p>
          </p:txBody>
        </p:sp>
        <p:sp>
          <p:nvSpPr>
            <p:cNvPr id="83" name="Oval 16"/>
            <p:cNvSpPr/>
            <p:nvPr/>
          </p:nvSpPr>
          <p:spPr>
            <a:xfrm>
              <a:off x="6527800" y="2597845"/>
              <a:ext cx="1295400" cy="381000"/>
            </a:xfrm>
            <a:prstGeom prst="ellipse">
              <a:avLst/>
            </a:prstGeom>
            <a:ln w="28575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</a:t>
              </a:r>
              <a:r>
                <a:rPr lang="en-US" baseline="30000" dirty="0" smtClean="0"/>
                <a:t>+</a:t>
              </a:r>
              <a:endParaRPr lang="en-US" dirty="0"/>
            </a:p>
          </p:txBody>
        </p:sp>
        <p:sp>
          <p:nvSpPr>
            <p:cNvPr id="84" name="Right Arrow 18"/>
            <p:cNvSpPr/>
            <p:nvPr/>
          </p:nvSpPr>
          <p:spPr>
            <a:xfrm>
              <a:off x="3276600" y="2674045"/>
              <a:ext cx="762000" cy="22860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ight Arrow 19"/>
            <p:cNvSpPr/>
            <p:nvPr/>
          </p:nvSpPr>
          <p:spPr>
            <a:xfrm>
              <a:off x="7861300" y="2674045"/>
              <a:ext cx="762000" cy="22860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20"/>
            <p:cNvSpPr/>
            <p:nvPr/>
          </p:nvSpPr>
          <p:spPr>
            <a:xfrm>
              <a:off x="3429000" y="2501868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21"/>
            <p:cNvSpPr/>
            <p:nvPr/>
          </p:nvSpPr>
          <p:spPr>
            <a:xfrm>
              <a:off x="3124200" y="19882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22"/>
            <p:cNvSpPr/>
            <p:nvPr/>
          </p:nvSpPr>
          <p:spPr>
            <a:xfrm>
              <a:off x="3162300" y="33598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23"/>
            <p:cNvSpPr/>
            <p:nvPr/>
          </p:nvSpPr>
          <p:spPr>
            <a:xfrm>
              <a:off x="3390900" y="35122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24"/>
            <p:cNvSpPr/>
            <p:nvPr/>
          </p:nvSpPr>
          <p:spPr>
            <a:xfrm>
              <a:off x="3505200" y="29788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25"/>
            <p:cNvSpPr/>
            <p:nvPr/>
          </p:nvSpPr>
          <p:spPr>
            <a:xfrm>
              <a:off x="3048000" y="24454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Circular Arrow 26"/>
            <p:cNvSpPr/>
            <p:nvPr/>
          </p:nvSpPr>
          <p:spPr>
            <a:xfrm>
              <a:off x="2362200" y="2902645"/>
              <a:ext cx="914400" cy="762000"/>
            </a:xfrm>
            <a:prstGeom prst="circularArrow">
              <a:avLst>
                <a:gd name="adj1" fmla="val 0"/>
                <a:gd name="adj2" fmla="val 833263"/>
                <a:gd name="adj3" fmla="val 6123396"/>
                <a:gd name="adj4" fmla="val 1582032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3" name="Circular Arrow 27"/>
            <p:cNvSpPr/>
            <p:nvPr/>
          </p:nvSpPr>
          <p:spPr>
            <a:xfrm>
              <a:off x="2590800" y="3055045"/>
              <a:ext cx="914400" cy="762000"/>
            </a:xfrm>
            <a:prstGeom prst="circularArrow">
              <a:avLst>
                <a:gd name="adj1" fmla="val 0"/>
                <a:gd name="adj2" fmla="val 833263"/>
                <a:gd name="adj3" fmla="val 6123396"/>
                <a:gd name="adj4" fmla="val 1582032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4" name="Circular Arrow 28"/>
            <p:cNvSpPr/>
            <p:nvPr/>
          </p:nvSpPr>
          <p:spPr>
            <a:xfrm rot="19166892">
              <a:off x="2857887" y="2590961"/>
              <a:ext cx="685800" cy="838200"/>
            </a:xfrm>
            <a:prstGeom prst="circularArrow">
              <a:avLst>
                <a:gd name="adj1" fmla="val 0"/>
                <a:gd name="adj2" fmla="val 1161163"/>
                <a:gd name="adj3" fmla="val 6123396"/>
                <a:gd name="adj4" fmla="val 3473595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5" name="Circular Arrow 29"/>
            <p:cNvSpPr/>
            <p:nvPr/>
          </p:nvSpPr>
          <p:spPr>
            <a:xfrm rot="2433108" flipV="1">
              <a:off x="2400686" y="2094574"/>
              <a:ext cx="685800" cy="838200"/>
            </a:xfrm>
            <a:prstGeom prst="circularArrow">
              <a:avLst>
                <a:gd name="adj1" fmla="val 0"/>
                <a:gd name="adj2" fmla="val 1161163"/>
                <a:gd name="adj3" fmla="val 6123396"/>
                <a:gd name="adj4" fmla="val 3473595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6" name="Circular Arrow 30"/>
            <p:cNvSpPr/>
            <p:nvPr/>
          </p:nvSpPr>
          <p:spPr>
            <a:xfrm rot="2433108" flipV="1">
              <a:off x="2780914" y="2170773"/>
              <a:ext cx="685800" cy="838200"/>
            </a:xfrm>
            <a:prstGeom prst="circularArrow">
              <a:avLst>
                <a:gd name="adj1" fmla="val 0"/>
                <a:gd name="adj2" fmla="val 1161163"/>
                <a:gd name="adj3" fmla="val 6123396"/>
                <a:gd name="adj4" fmla="val 3473595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7" name="Circular Arrow 43"/>
            <p:cNvSpPr/>
            <p:nvPr/>
          </p:nvSpPr>
          <p:spPr>
            <a:xfrm flipV="1">
              <a:off x="2324100" y="1752600"/>
              <a:ext cx="914400" cy="762000"/>
            </a:xfrm>
            <a:prstGeom prst="circularArrow">
              <a:avLst>
                <a:gd name="adj1" fmla="val 0"/>
                <a:gd name="adj2" fmla="val 833263"/>
                <a:gd name="adj3" fmla="val 6123396"/>
                <a:gd name="adj4" fmla="val 1582032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8" name="Oval 44"/>
            <p:cNvSpPr/>
            <p:nvPr/>
          </p:nvSpPr>
          <p:spPr>
            <a:xfrm>
              <a:off x="1219200" y="2064445"/>
              <a:ext cx="1943100" cy="1447800"/>
            </a:xfrm>
            <a:prstGeom prst="ellipse">
              <a:avLst/>
            </a:prstGeom>
            <a:noFill/>
            <a:ln w="28575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45"/>
            <p:cNvSpPr/>
            <p:nvPr/>
          </p:nvSpPr>
          <p:spPr>
            <a:xfrm>
              <a:off x="1524000" y="23692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46"/>
            <p:cNvSpPr/>
            <p:nvPr/>
          </p:nvSpPr>
          <p:spPr>
            <a:xfrm>
              <a:off x="1676400" y="25216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47"/>
            <p:cNvSpPr/>
            <p:nvPr/>
          </p:nvSpPr>
          <p:spPr>
            <a:xfrm>
              <a:off x="1447800" y="28264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48"/>
            <p:cNvSpPr/>
            <p:nvPr/>
          </p:nvSpPr>
          <p:spPr>
            <a:xfrm>
              <a:off x="1828800" y="30550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49"/>
            <p:cNvSpPr/>
            <p:nvPr/>
          </p:nvSpPr>
          <p:spPr>
            <a:xfrm>
              <a:off x="1905000" y="22930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50"/>
            <p:cNvSpPr/>
            <p:nvPr/>
          </p:nvSpPr>
          <p:spPr>
            <a:xfrm>
              <a:off x="2209800" y="22168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51"/>
            <p:cNvSpPr/>
            <p:nvPr/>
          </p:nvSpPr>
          <p:spPr>
            <a:xfrm>
              <a:off x="2286000" y="31312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52"/>
            <p:cNvSpPr/>
            <p:nvPr/>
          </p:nvSpPr>
          <p:spPr>
            <a:xfrm>
              <a:off x="1981200" y="32836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53"/>
            <p:cNvSpPr/>
            <p:nvPr/>
          </p:nvSpPr>
          <p:spPr>
            <a:xfrm>
              <a:off x="2438400" y="23692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54"/>
            <p:cNvSpPr/>
            <p:nvPr/>
          </p:nvSpPr>
          <p:spPr>
            <a:xfrm>
              <a:off x="7696200" y="31312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55"/>
            <p:cNvSpPr/>
            <p:nvPr/>
          </p:nvSpPr>
          <p:spPr>
            <a:xfrm>
              <a:off x="7467600" y="24454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56"/>
            <p:cNvSpPr/>
            <p:nvPr/>
          </p:nvSpPr>
          <p:spPr>
            <a:xfrm>
              <a:off x="7467600" y="33598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57"/>
            <p:cNvSpPr/>
            <p:nvPr/>
          </p:nvSpPr>
          <p:spPr>
            <a:xfrm>
              <a:off x="7772400" y="23692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58"/>
            <p:cNvSpPr/>
            <p:nvPr/>
          </p:nvSpPr>
          <p:spPr>
            <a:xfrm>
              <a:off x="7543800" y="2140645"/>
              <a:ext cx="76200" cy="762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Circular Arrow 59"/>
            <p:cNvSpPr/>
            <p:nvPr/>
          </p:nvSpPr>
          <p:spPr>
            <a:xfrm rot="2433354">
              <a:off x="7353301" y="2415317"/>
              <a:ext cx="685800" cy="838200"/>
            </a:xfrm>
            <a:prstGeom prst="circularArrow">
              <a:avLst>
                <a:gd name="adj1" fmla="val 0"/>
                <a:gd name="adj2" fmla="val 1161163"/>
                <a:gd name="adj3" fmla="val 6123396"/>
                <a:gd name="adj4" fmla="val 3473595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4" name="Circular Arrow 60"/>
            <p:cNvSpPr/>
            <p:nvPr/>
          </p:nvSpPr>
          <p:spPr>
            <a:xfrm rot="2433354">
              <a:off x="7124700" y="2627974"/>
              <a:ext cx="685800" cy="838200"/>
            </a:xfrm>
            <a:prstGeom prst="circularArrow">
              <a:avLst>
                <a:gd name="adj1" fmla="val 0"/>
                <a:gd name="adj2" fmla="val 2137070"/>
                <a:gd name="adj3" fmla="val 6123396"/>
                <a:gd name="adj4" fmla="val 3473595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5" name="Circular Arrow 61"/>
            <p:cNvSpPr/>
            <p:nvPr/>
          </p:nvSpPr>
          <p:spPr>
            <a:xfrm rot="19166646" flipV="1">
              <a:off x="7129553" y="2399375"/>
              <a:ext cx="685800" cy="838200"/>
            </a:xfrm>
            <a:prstGeom prst="circularArrow">
              <a:avLst>
                <a:gd name="adj1" fmla="val 0"/>
                <a:gd name="adj2" fmla="val 1161163"/>
                <a:gd name="adj3" fmla="val 6123396"/>
                <a:gd name="adj4" fmla="val 3473595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6" name="Circular Arrow 62"/>
            <p:cNvSpPr/>
            <p:nvPr/>
          </p:nvSpPr>
          <p:spPr>
            <a:xfrm rot="19166646" flipV="1">
              <a:off x="6778319" y="2194282"/>
              <a:ext cx="1149582" cy="882817"/>
            </a:xfrm>
            <a:prstGeom prst="circularArrow">
              <a:avLst>
                <a:gd name="adj1" fmla="val 0"/>
                <a:gd name="adj2" fmla="val 1161163"/>
                <a:gd name="adj3" fmla="val 6123396"/>
                <a:gd name="adj4" fmla="val 1931957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7" name="Circular Arrow 63"/>
            <p:cNvSpPr/>
            <p:nvPr/>
          </p:nvSpPr>
          <p:spPr>
            <a:xfrm rot="19166646" flipV="1">
              <a:off x="7505699" y="2339114"/>
              <a:ext cx="685800" cy="838200"/>
            </a:xfrm>
            <a:prstGeom prst="circularArrow">
              <a:avLst>
                <a:gd name="adj1" fmla="val 0"/>
                <a:gd name="adj2" fmla="val 1161163"/>
                <a:gd name="adj3" fmla="val 6123396"/>
                <a:gd name="adj4" fmla="val 3473595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8" name="Oval 64"/>
            <p:cNvSpPr/>
            <p:nvPr/>
          </p:nvSpPr>
          <p:spPr>
            <a:xfrm>
              <a:off x="5105400" y="2089735"/>
              <a:ext cx="1943100" cy="1447800"/>
            </a:xfrm>
            <a:prstGeom prst="ellipse">
              <a:avLst/>
            </a:prstGeom>
            <a:noFill/>
            <a:ln w="28575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65"/>
            <p:cNvSpPr/>
            <p:nvPr/>
          </p:nvSpPr>
          <p:spPr>
            <a:xfrm>
              <a:off x="5562600" y="23692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66"/>
            <p:cNvSpPr/>
            <p:nvPr/>
          </p:nvSpPr>
          <p:spPr>
            <a:xfrm>
              <a:off x="5715000" y="25216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67"/>
            <p:cNvSpPr/>
            <p:nvPr/>
          </p:nvSpPr>
          <p:spPr>
            <a:xfrm>
              <a:off x="5486400" y="28264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68"/>
            <p:cNvSpPr/>
            <p:nvPr/>
          </p:nvSpPr>
          <p:spPr>
            <a:xfrm>
              <a:off x="5867400" y="30550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69"/>
            <p:cNvSpPr/>
            <p:nvPr/>
          </p:nvSpPr>
          <p:spPr>
            <a:xfrm>
              <a:off x="5943600" y="22930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70"/>
            <p:cNvSpPr/>
            <p:nvPr/>
          </p:nvSpPr>
          <p:spPr>
            <a:xfrm>
              <a:off x="6248400" y="22168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71"/>
            <p:cNvSpPr/>
            <p:nvPr/>
          </p:nvSpPr>
          <p:spPr>
            <a:xfrm>
              <a:off x="6324600" y="31312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72"/>
            <p:cNvSpPr/>
            <p:nvPr/>
          </p:nvSpPr>
          <p:spPr>
            <a:xfrm>
              <a:off x="6019800" y="32836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73"/>
            <p:cNvSpPr/>
            <p:nvPr/>
          </p:nvSpPr>
          <p:spPr>
            <a:xfrm>
              <a:off x="6477000" y="2369245"/>
              <a:ext cx="76200" cy="762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Circular Arrow 74"/>
            <p:cNvSpPr/>
            <p:nvPr/>
          </p:nvSpPr>
          <p:spPr>
            <a:xfrm>
              <a:off x="6172200" y="2490406"/>
              <a:ext cx="914400" cy="854377"/>
            </a:xfrm>
            <a:prstGeom prst="circularArrow">
              <a:avLst>
                <a:gd name="adj1" fmla="val 0"/>
                <a:gd name="adj2" fmla="val 587144"/>
                <a:gd name="adj3" fmla="val 4611098"/>
                <a:gd name="adj4" fmla="val 966274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9" name="Circular Arrow 75"/>
            <p:cNvSpPr/>
            <p:nvPr/>
          </p:nvSpPr>
          <p:spPr>
            <a:xfrm flipV="1">
              <a:off x="6131789" y="2246856"/>
              <a:ext cx="914400" cy="854377"/>
            </a:xfrm>
            <a:prstGeom prst="circularArrow">
              <a:avLst>
                <a:gd name="adj1" fmla="val 0"/>
                <a:gd name="adj2" fmla="val 587144"/>
                <a:gd name="adj3" fmla="val 4611098"/>
                <a:gd name="adj4" fmla="val 966274"/>
                <a:gd name="adj5" fmla="val 10571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0" name="TextBox 76"/>
            <p:cNvSpPr txBox="1"/>
            <p:nvPr/>
          </p:nvSpPr>
          <p:spPr>
            <a:xfrm>
              <a:off x="462676" y="1859088"/>
              <a:ext cx="1846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400" dirty="0"/>
            </a:p>
          </p:txBody>
        </p:sp>
        <p:sp>
          <p:nvSpPr>
            <p:cNvPr id="131" name="TextBox 77"/>
            <p:cNvSpPr txBox="1"/>
            <p:nvPr/>
          </p:nvSpPr>
          <p:spPr>
            <a:xfrm>
              <a:off x="4238756" y="1857393"/>
              <a:ext cx="1846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400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9615870" y="5156149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u="sng" smtClean="0">
                <a:latin typeface="Century Gothic" charset="0"/>
                <a:ea typeface="Century Gothic" charset="0"/>
                <a:cs typeface="Century Gothic" charset="0"/>
              </a:rPr>
              <a:t>Exception</a:t>
            </a:r>
            <a:endParaRPr lang="fr-FR" u="sng" dirty="0"/>
          </a:p>
        </p:txBody>
      </p:sp>
      <p:cxnSp>
        <p:nvCxnSpPr>
          <p:cNvPr id="14" name="Connecteur droit 13"/>
          <p:cNvCxnSpPr/>
          <p:nvPr/>
        </p:nvCxnSpPr>
        <p:spPr>
          <a:xfrm>
            <a:off x="8160335" y="5310449"/>
            <a:ext cx="0" cy="12284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982209" y="5601515"/>
            <a:ext cx="25596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432FF"/>
                </a:solidFill>
                <a:latin typeface="Century Gothic" charset="0"/>
                <a:ea typeface="Century Gothic" charset="0"/>
                <a:cs typeface="Century Gothic" charset="0"/>
              </a:rPr>
              <a:t>Linear plasma waves are symmetrical. </a:t>
            </a:r>
            <a:endParaRPr lang="fr-FR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13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Plasmas are asymmetric accelerators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304750" y="5132352"/>
            <a:ext cx="118880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entury Gothic" charset="0"/>
                <a:ea typeface="Century Gothic" charset="0"/>
                <a:cs typeface="Century Gothic" charset="0"/>
              </a:rPr>
              <a:t>Positron acceleration has very similar difficulties in both LWFA and PWFA. It would be beneficial to tackle the problem across the fields of LWFA and PWFA.</a:t>
            </a:r>
          </a:p>
        </p:txBody>
      </p:sp>
      <p:pic>
        <p:nvPicPr>
          <p:cNvPr id="67" name="Picture 9" descr="Figure_1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7" t="17037" r="17539" b="45661"/>
          <a:stretch/>
        </p:blipFill>
        <p:spPr>
          <a:xfrm>
            <a:off x="6444215" y="1371143"/>
            <a:ext cx="3889026" cy="2448000"/>
          </a:xfrm>
          <a:prstGeom prst="rect">
            <a:avLst/>
          </a:prstGeom>
        </p:spPr>
      </p:pic>
      <p:grpSp>
        <p:nvGrpSpPr>
          <p:cNvPr id="7" name="Grouper 6"/>
          <p:cNvGrpSpPr/>
          <p:nvPr/>
        </p:nvGrpSpPr>
        <p:grpSpPr>
          <a:xfrm>
            <a:off x="1446168" y="1446395"/>
            <a:ext cx="3466263" cy="2268000"/>
            <a:chOff x="738249" y="2169061"/>
            <a:chExt cx="3466263" cy="226800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80" b="22739"/>
            <a:stretch/>
          </p:blipFill>
          <p:spPr>
            <a:xfrm>
              <a:off x="738249" y="2169061"/>
              <a:ext cx="3466263" cy="2268000"/>
            </a:xfrm>
            <a:prstGeom prst="rect">
              <a:avLst/>
            </a:prstGeom>
          </p:spPr>
        </p:pic>
        <p:cxnSp>
          <p:nvCxnSpPr>
            <p:cNvPr id="5" name="Connecteur droit avec flèche 4"/>
            <p:cNvCxnSpPr/>
            <p:nvPr/>
          </p:nvCxnSpPr>
          <p:spPr>
            <a:xfrm>
              <a:off x="3170904" y="3317809"/>
              <a:ext cx="471949" cy="0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ZoneTexte 5"/>
            <p:cNvSpPr txBox="1"/>
            <p:nvPr/>
          </p:nvSpPr>
          <p:spPr>
            <a:xfrm>
              <a:off x="3200400" y="3334973"/>
              <a:ext cx="737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smtClean="0">
                  <a:solidFill>
                    <a:schemeClr val="bg1"/>
                  </a:solidFill>
                </a:rPr>
                <a:t>Laser Direction</a:t>
              </a:r>
              <a:endParaRPr lang="fr-FR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73" name="Rectangle 72"/>
          <p:cNvSpPr/>
          <p:nvPr/>
        </p:nvSpPr>
        <p:spPr>
          <a:xfrm>
            <a:off x="1992913" y="3760054"/>
            <a:ext cx="23479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entury Gothic" charset="0"/>
                <a:ea typeface="Century Gothic" charset="0"/>
                <a:cs typeface="Century Gothic" charset="0"/>
              </a:rPr>
              <a:t>LWFA</a:t>
            </a:r>
            <a:br>
              <a:rPr lang="en-US" sz="3200" dirty="0" smtClean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3200" smtClean="0">
                <a:latin typeface="Century Gothic" charset="0"/>
                <a:ea typeface="Century Gothic" charset="0"/>
                <a:cs typeface="Century Gothic" charset="0"/>
              </a:rPr>
              <a:t>laser driver</a:t>
            </a:r>
            <a:endParaRPr lang="en-US" sz="1400" dirty="0"/>
          </a:p>
        </p:txBody>
      </p:sp>
      <p:sp>
        <p:nvSpPr>
          <p:cNvPr id="74" name="Rectangle 73"/>
          <p:cNvSpPr/>
          <p:nvPr/>
        </p:nvSpPr>
        <p:spPr>
          <a:xfrm>
            <a:off x="5941549" y="3760054"/>
            <a:ext cx="42643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entury Gothic" charset="0"/>
                <a:ea typeface="Century Gothic" charset="0"/>
                <a:cs typeface="Century Gothic" charset="0"/>
              </a:rPr>
              <a:t>PWFA</a:t>
            </a:r>
            <a:br>
              <a:rPr lang="en-US" sz="3200" dirty="0" smtClean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en-US" sz="3200" smtClean="0">
                <a:latin typeface="Century Gothic" charset="0"/>
                <a:ea typeface="Century Gothic" charset="0"/>
                <a:cs typeface="Century Gothic" charset="0"/>
              </a:rPr>
              <a:t>particle beam driver</a:t>
            </a:r>
            <a:endParaRPr lang="en-US" sz="1400" dirty="0"/>
          </a:p>
        </p:txBody>
      </p:sp>
      <p:sp>
        <p:nvSpPr>
          <p:cNvPr id="76" name="Rectangle 75"/>
          <p:cNvSpPr/>
          <p:nvPr/>
        </p:nvSpPr>
        <p:spPr>
          <a:xfrm>
            <a:off x="1412870" y="6143625"/>
            <a:ext cx="1087576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Century Gothic" charset="0"/>
                <a:ea typeface="Century Gothic" charset="0"/>
                <a:cs typeface="Century Gothic" charset="0"/>
              </a:rPr>
              <a:t>WG8 Positron acceleration is a joint sub-WG to LWFA-PWFA WG4 and 5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489866" y="6356351"/>
            <a:ext cx="717549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5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pic>
        <p:nvPicPr>
          <p:cNvPr id="25" name="Picture 9" descr="Figure_1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7" t="17037" r="17539" b="45661"/>
          <a:stretch/>
        </p:blipFill>
        <p:spPr>
          <a:xfrm>
            <a:off x="3889956" y="2020628"/>
            <a:ext cx="5788239" cy="364348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655431" y="2235116"/>
            <a:ext cx="307763" cy="3276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9"/>
          <p:cNvSpPr txBox="1">
            <a:spLocks/>
          </p:cNvSpPr>
          <p:nvPr/>
        </p:nvSpPr>
        <p:spPr>
          <a:xfrm>
            <a:off x="1970267" y="5838123"/>
            <a:ext cx="8196879" cy="90963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latin typeface="Century Gothic"/>
                <a:cs typeface="Century Gothic"/>
              </a:rPr>
              <a:t>Where can positrons be accelerated and focused in a non-linear plasma wakefield?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8" name="Left Arrow 12"/>
          <p:cNvSpPr/>
          <p:nvPr/>
        </p:nvSpPr>
        <p:spPr>
          <a:xfrm flipH="1">
            <a:off x="3582196" y="3606717"/>
            <a:ext cx="964247" cy="513964"/>
          </a:xfrm>
          <a:prstGeom prst="leftArrow">
            <a:avLst/>
          </a:prstGeom>
          <a:solidFill>
            <a:srgbClr val="00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9"/>
          <p:cNvSpPr txBox="1">
            <a:spLocks/>
          </p:cNvSpPr>
          <p:nvPr/>
        </p:nvSpPr>
        <p:spPr>
          <a:xfrm>
            <a:off x="1894067" y="5920673"/>
            <a:ext cx="8196879" cy="90963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latin typeface="Century Gothic"/>
                <a:cs typeface="Century Gothic"/>
              </a:rPr>
              <a:t>The field is </a:t>
            </a:r>
            <a:r>
              <a:rPr lang="en-US" sz="2800" dirty="0">
                <a:solidFill>
                  <a:srgbClr val="0BFF1C"/>
                </a:solidFill>
                <a:latin typeface="Century Gothic"/>
                <a:cs typeface="Century Gothic"/>
              </a:rPr>
              <a:t>accelerating </a:t>
            </a:r>
            <a:r>
              <a:rPr lang="en-US" sz="2800" dirty="0">
                <a:latin typeface="Century Gothic"/>
                <a:cs typeface="Century Gothic"/>
              </a:rPr>
              <a:t>behind the pinch in the first bubble.  </a:t>
            </a:r>
            <a:endParaRPr lang="en-US" dirty="0">
              <a:latin typeface="Century Gothic"/>
              <a:cs typeface="Century Gothic"/>
            </a:endParaRPr>
          </a:p>
        </p:txBody>
      </p:sp>
      <p:grpSp>
        <p:nvGrpSpPr>
          <p:cNvPr id="31" name="Group 1"/>
          <p:cNvGrpSpPr/>
          <p:nvPr/>
        </p:nvGrpSpPr>
        <p:grpSpPr>
          <a:xfrm>
            <a:off x="4032477" y="2844717"/>
            <a:ext cx="513964" cy="2053228"/>
            <a:chOff x="609600" y="943494"/>
            <a:chExt cx="513964" cy="2053228"/>
          </a:xfrm>
        </p:grpSpPr>
        <p:sp>
          <p:nvSpPr>
            <p:cNvPr id="33" name="Left Arrow 15"/>
            <p:cNvSpPr/>
            <p:nvPr/>
          </p:nvSpPr>
          <p:spPr>
            <a:xfrm rot="16200000">
              <a:off x="384458" y="2257617"/>
              <a:ext cx="964247" cy="513964"/>
            </a:xfrm>
            <a:prstGeom prst="leftArrow">
              <a:avLst/>
            </a:prstGeom>
            <a:solidFill>
              <a:srgbClr val="FE00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Left Arrow 16"/>
            <p:cNvSpPr/>
            <p:nvPr/>
          </p:nvSpPr>
          <p:spPr>
            <a:xfrm rot="5400000" flipV="1">
              <a:off x="384458" y="1168636"/>
              <a:ext cx="964247" cy="513964"/>
            </a:xfrm>
            <a:prstGeom prst="leftArrow">
              <a:avLst/>
            </a:prstGeom>
            <a:solidFill>
              <a:srgbClr val="FE00FF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5" name="Content Placeholder 29"/>
          <p:cNvSpPr txBox="1">
            <a:spLocks/>
          </p:cNvSpPr>
          <p:nvPr/>
        </p:nvSpPr>
        <p:spPr>
          <a:xfrm>
            <a:off x="1905795" y="5915902"/>
            <a:ext cx="8196879" cy="90963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latin typeface="Century Gothic"/>
                <a:cs typeface="Century Gothic"/>
              </a:rPr>
              <a:t>But the field is </a:t>
            </a:r>
            <a:r>
              <a:rPr lang="en-US" sz="2800" dirty="0">
                <a:solidFill>
                  <a:srgbClr val="FE00FF"/>
                </a:solidFill>
                <a:latin typeface="Century Gothic"/>
                <a:cs typeface="Century Gothic"/>
              </a:rPr>
              <a:t>defocusing</a:t>
            </a:r>
            <a:r>
              <a:rPr lang="en-US" sz="2800" dirty="0">
                <a:solidFill>
                  <a:srgbClr val="0BFF1C"/>
                </a:solidFill>
                <a:latin typeface="Century Gothic"/>
                <a:cs typeface="Century Gothic"/>
              </a:rPr>
              <a:t> </a:t>
            </a:r>
            <a:r>
              <a:rPr lang="en-US" sz="2800" dirty="0">
                <a:latin typeface="Century Gothic"/>
                <a:cs typeface="Century Gothic"/>
              </a:rPr>
              <a:t>in this region.  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59189" y="1420368"/>
            <a:ext cx="9878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Century Gothic"/>
                <a:cs typeface="Century Gothic"/>
              </a:rPr>
              <a:t>Electron-</a:t>
            </a:r>
            <a:r>
              <a:rPr lang="fr-FR" sz="2800" dirty="0" err="1" smtClean="0">
                <a:latin typeface="Century Gothic"/>
                <a:cs typeface="Century Gothic"/>
              </a:rPr>
              <a:t>driven</a:t>
            </a:r>
            <a:r>
              <a:rPr lang="fr-FR" sz="2800" dirty="0" smtClean="0">
                <a:latin typeface="Century Gothic"/>
                <a:cs typeface="Century Gothic"/>
              </a:rPr>
              <a:t> or laser-</a:t>
            </a:r>
            <a:r>
              <a:rPr lang="fr-FR" sz="2800" dirty="0" err="1" smtClean="0">
                <a:latin typeface="Century Gothic"/>
                <a:cs typeface="Century Gothic"/>
              </a:rPr>
              <a:t>driven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 smtClean="0">
                <a:latin typeface="Century Gothic"/>
                <a:cs typeface="Century Gothic"/>
              </a:rPr>
              <a:t>nonlinear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 smtClean="0">
                <a:latin typeface="Century Gothic"/>
                <a:cs typeface="Century Gothic"/>
              </a:rPr>
              <a:t>blowout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>
                <a:latin typeface="Century Gothic"/>
                <a:cs typeface="Century Gothic"/>
              </a:rPr>
              <a:t>wakes</a:t>
            </a:r>
            <a:r>
              <a:rPr lang="fr-FR" sz="2800" dirty="0">
                <a:latin typeface="Century Gothic"/>
                <a:cs typeface="Century Gothic"/>
              </a:rPr>
              <a:t>:</a:t>
            </a:r>
            <a:endParaRPr lang="fr-FR" sz="2800" dirty="0"/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Plasmas are asymmetric accelerators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30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pic>
        <p:nvPicPr>
          <p:cNvPr id="25" name="Picture 9" descr="Figure_1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7" t="17037" r="17539" b="45661"/>
          <a:stretch/>
        </p:blipFill>
        <p:spPr>
          <a:xfrm>
            <a:off x="3889956" y="2020628"/>
            <a:ext cx="5788239" cy="364348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655431" y="2235116"/>
            <a:ext cx="307763" cy="3276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9"/>
          <p:cNvSpPr txBox="1">
            <a:spLocks/>
          </p:cNvSpPr>
          <p:nvPr/>
        </p:nvSpPr>
        <p:spPr>
          <a:xfrm>
            <a:off x="236789" y="5764383"/>
            <a:ext cx="11650410" cy="9096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600" dirty="0" smtClean="0">
                <a:solidFill>
                  <a:srgbClr val="0432FF"/>
                </a:solidFill>
                <a:latin typeface="Century Gothic"/>
                <a:cs typeface="Century Gothic"/>
              </a:rPr>
              <a:t>Tiny volume </a:t>
            </a:r>
            <a:r>
              <a:rPr lang="en-US" sz="2600" dirty="0" smtClean="0">
                <a:latin typeface="Century Gothic"/>
                <a:cs typeface="Century Gothic"/>
              </a:rPr>
              <a:t>where it’s simultaneously accelerating and focusing. But </a:t>
            </a:r>
            <a:r>
              <a:rPr lang="en-US" sz="2600" i="1" dirty="0" err="1" smtClean="0">
                <a:solidFill>
                  <a:srgbClr val="0432FF"/>
                </a:solidFill>
                <a:latin typeface="Century Gothic"/>
                <a:cs typeface="Century Gothic"/>
              </a:rPr>
              <a:t>E</a:t>
            </a:r>
            <a:r>
              <a:rPr lang="en-US" sz="2600" baseline="-25000" dirty="0" err="1" smtClean="0">
                <a:solidFill>
                  <a:srgbClr val="0432FF"/>
                </a:solidFill>
                <a:latin typeface="Century Gothic"/>
                <a:cs typeface="Century Gothic"/>
              </a:rPr>
              <a:t>z</a:t>
            </a:r>
            <a:r>
              <a:rPr lang="en-US" sz="2600" dirty="0" smtClean="0">
                <a:solidFill>
                  <a:srgbClr val="0432FF"/>
                </a:solidFill>
                <a:latin typeface="Century Gothic"/>
                <a:cs typeface="Century Gothic"/>
              </a:rPr>
              <a:t> varies rapidly in this volume</a:t>
            </a:r>
            <a:r>
              <a:rPr lang="en-US" sz="2600" dirty="0" smtClean="0">
                <a:latin typeface="Century Gothic"/>
                <a:cs typeface="Century Gothic"/>
              </a:rPr>
              <a:t>, both transversely and longitudinally.</a:t>
            </a:r>
            <a:endParaRPr lang="en-US" sz="2600" dirty="0">
              <a:latin typeface="Century Gothic"/>
              <a:cs typeface="Century Gothic"/>
            </a:endParaRPr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Plasmas are asymmetric accelerators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4689987" y="3465871"/>
            <a:ext cx="132736" cy="737419"/>
          </a:xfrm>
          <a:prstGeom prst="ellipse">
            <a:avLst/>
          </a:prstGeom>
          <a:noFill/>
          <a:ln w="50800"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3904202" y="4237309"/>
            <a:ext cx="1858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 smtClean="0">
                <a:solidFill>
                  <a:srgbClr val="FF40FF"/>
                </a:solidFill>
              </a:rPr>
              <a:t>Tiny</a:t>
            </a:r>
            <a:r>
              <a:rPr lang="fr-FR" sz="1600" b="1" dirty="0" smtClean="0">
                <a:solidFill>
                  <a:srgbClr val="FF40FF"/>
                </a:solidFill>
              </a:rPr>
              <a:t> volume for positrons</a:t>
            </a:r>
            <a:endParaRPr lang="fr-FR" sz="1600" b="1" dirty="0">
              <a:solidFill>
                <a:srgbClr val="FF40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59189" y="1420368"/>
            <a:ext cx="9878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Century Gothic"/>
                <a:cs typeface="Century Gothic"/>
              </a:rPr>
              <a:t>Electron-</a:t>
            </a:r>
            <a:r>
              <a:rPr lang="fr-FR" sz="2800" dirty="0" err="1" smtClean="0">
                <a:latin typeface="Century Gothic"/>
                <a:cs typeface="Century Gothic"/>
              </a:rPr>
              <a:t>driven</a:t>
            </a:r>
            <a:r>
              <a:rPr lang="fr-FR" sz="2800" dirty="0" smtClean="0">
                <a:latin typeface="Century Gothic"/>
                <a:cs typeface="Century Gothic"/>
              </a:rPr>
              <a:t> or laser-</a:t>
            </a:r>
            <a:r>
              <a:rPr lang="fr-FR" sz="2800" dirty="0" err="1" smtClean="0">
                <a:latin typeface="Century Gothic"/>
                <a:cs typeface="Century Gothic"/>
              </a:rPr>
              <a:t>driven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 smtClean="0">
                <a:latin typeface="Century Gothic"/>
                <a:cs typeface="Century Gothic"/>
              </a:rPr>
              <a:t>nonlinear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 smtClean="0">
                <a:latin typeface="Century Gothic"/>
                <a:cs typeface="Century Gothic"/>
              </a:rPr>
              <a:t>blowout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>
                <a:latin typeface="Century Gothic"/>
                <a:cs typeface="Century Gothic"/>
              </a:rPr>
              <a:t>wakes</a:t>
            </a:r>
            <a:r>
              <a:rPr lang="fr-FR" sz="2800" dirty="0">
                <a:latin typeface="Century Gothic"/>
                <a:cs typeface="Century Gothic"/>
              </a:rPr>
              <a:t>: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28155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pic>
        <p:nvPicPr>
          <p:cNvPr id="25" name="Picture 9" descr="Figure_1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7" t="17037" r="17539" b="45661"/>
          <a:stretch/>
        </p:blipFill>
        <p:spPr>
          <a:xfrm>
            <a:off x="3889956" y="2020628"/>
            <a:ext cx="5788239" cy="364348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655431" y="2235116"/>
            <a:ext cx="307763" cy="3276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9"/>
          <p:cNvSpPr txBox="1">
            <a:spLocks/>
          </p:cNvSpPr>
          <p:nvPr/>
        </p:nvSpPr>
        <p:spPr>
          <a:xfrm>
            <a:off x="1970267" y="5779131"/>
            <a:ext cx="8196879" cy="90963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 smtClean="0">
                <a:latin typeface="Century Gothic"/>
                <a:cs typeface="Century Gothic"/>
              </a:rPr>
              <a:t>Transverse force is highly nonlinear in r </a:t>
            </a:r>
          </a:p>
          <a:p>
            <a:pPr algn="ctr"/>
            <a:r>
              <a:rPr lang="en-US" sz="2800" dirty="0" smtClean="0">
                <a:latin typeface="Century Gothic"/>
                <a:cs typeface="Century Gothic"/>
                <a:sym typeface="Wingdings"/>
              </a:rPr>
              <a:t> </a:t>
            </a:r>
            <a:r>
              <a:rPr lang="en-US" sz="2800" dirty="0" smtClean="0">
                <a:solidFill>
                  <a:srgbClr val="0432FF"/>
                </a:solidFill>
                <a:latin typeface="Century Gothic"/>
                <a:cs typeface="Century Gothic"/>
                <a:sym typeface="Wingdings"/>
              </a:rPr>
              <a:t>emittance growth</a:t>
            </a:r>
            <a:endParaRPr lang="en-US" dirty="0">
              <a:solidFill>
                <a:srgbClr val="0432FF"/>
              </a:solidFill>
              <a:latin typeface="Century Gothic"/>
              <a:cs typeface="Century Gothic"/>
            </a:endParaRPr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Plasmas are asymmetric accelerators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4689987" y="3465871"/>
            <a:ext cx="132736" cy="737419"/>
          </a:xfrm>
          <a:prstGeom prst="ellipse">
            <a:avLst/>
          </a:prstGeom>
          <a:noFill/>
          <a:ln w="50800">
            <a:solidFill>
              <a:srgbClr val="FF4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3904202" y="4237309"/>
            <a:ext cx="1858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 smtClean="0">
                <a:solidFill>
                  <a:srgbClr val="FF40FF"/>
                </a:solidFill>
              </a:rPr>
              <a:t>Tiny</a:t>
            </a:r>
            <a:r>
              <a:rPr lang="fr-FR" sz="1600" b="1" dirty="0" smtClean="0">
                <a:solidFill>
                  <a:srgbClr val="FF40FF"/>
                </a:solidFill>
              </a:rPr>
              <a:t> volume for positrons</a:t>
            </a:r>
            <a:endParaRPr lang="fr-FR" sz="1600" b="1" dirty="0">
              <a:solidFill>
                <a:srgbClr val="FF40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59189" y="1420368"/>
            <a:ext cx="9878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latin typeface="Century Gothic"/>
                <a:cs typeface="Century Gothic"/>
              </a:rPr>
              <a:t>Electron-</a:t>
            </a:r>
            <a:r>
              <a:rPr lang="fr-FR" sz="2800" dirty="0" err="1" smtClean="0">
                <a:latin typeface="Century Gothic"/>
                <a:cs typeface="Century Gothic"/>
              </a:rPr>
              <a:t>driven</a:t>
            </a:r>
            <a:r>
              <a:rPr lang="fr-FR" sz="2800" dirty="0" smtClean="0">
                <a:latin typeface="Century Gothic"/>
                <a:cs typeface="Century Gothic"/>
              </a:rPr>
              <a:t> or laser-</a:t>
            </a:r>
            <a:r>
              <a:rPr lang="fr-FR" sz="2800" dirty="0" err="1" smtClean="0">
                <a:latin typeface="Century Gothic"/>
                <a:cs typeface="Century Gothic"/>
              </a:rPr>
              <a:t>driven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 smtClean="0">
                <a:latin typeface="Century Gothic"/>
                <a:cs typeface="Century Gothic"/>
              </a:rPr>
              <a:t>nonlinear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 smtClean="0">
                <a:latin typeface="Century Gothic"/>
                <a:cs typeface="Century Gothic"/>
              </a:rPr>
              <a:t>blowout</a:t>
            </a:r>
            <a:r>
              <a:rPr lang="fr-FR" sz="2800" dirty="0" smtClean="0">
                <a:latin typeface="Century Gothic"/>
                <a:cs typeface="Century Gothic"/>
              </a:rPr>
              <a:t> </a:t>
            </a:r>
            <a:r>
              <a:rPr lang="fr-FR" sz="2800" dirty="0" err="1">
                <a:latin typeface="Century Gothic"/>
                <a:cs typeface="Century Gothic"/>
              </a:rPr>
              <a:t>wakes</a:t>
            </a:r>
            <a:r>
              <a:rPr lang="fr-FR" sz="2800" dirty="0">
                <a:latin typeface="Century Gothic"/>
                <a:cs typeface="Century Gothic"/>
              </a:rPr>
              <a:t>: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63187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07292" y="215900"/>
            <a:ext cx="1001713" cy="898525"/>
          </a:xfrm>
          <a:prstGeom prst="rect">
            <a:avLst/>
          </a:prstGeom>
          <a:solidFill>
            <a:srgbClr val="93C64C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4339" name="Grouper 22"/>
          <p:cNvGrpSpPr>
            <a:grpSpLocks/>
          </p:cNvGrpSpPr>
          <p:nvPr/>
        </p:nvGrpSpPr>
        <p:grpSpPr bwMode="auto">
          <a:xfrm flipV="1">
            <a:off x="1207415" y="635000"/>
            <a:ext cx="10985379" cy="476251"/>
            <a:chOff x="1270000" y="1238778"/>
            <a:chExt cx="7874000" cy="475722"/>
          </a:xfrm>
        </p:grpSpPr>
        <p:cxnSp>
          <p:nvCxnSpPr>
            <p:cNvPr id="39" name="Connecteur droit 38"/>
            <p:cNvCxnSpPr/>
            <p:nvPr/>
          </p:nvCxnSpPr>
          <p:spPr>
            <a:xfrm>
              <a:off x="1270000" y="1238778"/>
              <a:ext cx="7874000" cy="1585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1271577" y="1238778"/>
              <a:ext cx="7872423" cy="475722"/>
            </a:xfrm>
            <a:prstGeom prst="line">
              <a:avLst/>
            </a:prstGeom>
            <a:ln w="6350">
              <a:solidFill>
                <a:srgbClr val="008000">
                  <a:alpha val="10000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-5434" y="0"/>
            <a:ext cx="990600" cy="898525"/>
          </a:xfrm>
          <a:prstGeom prst="rect">
            <a:avLst/>
          </a:prstGeom>
          <a:solidFill>
            <a:srgbClr val="93C64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5166" y="898525"/>
            <a:ext cx="222251" cy="211139"/>
          </a:xfrm>
          <a:prstGeom prst="line">
            <a:avLst/>
          </a:prstGeom>
          <a:ln w="6350">
            <a:solidFill>
              <a:srgbClr val="008000">
                <a:alpha val="1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52D73-E766-8A45-AA80-CBCB3A99547C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3655431" y="2235116"/>
            <a:ext cx="307763" cy="3276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9"/>
          <p:cNvSpPr txBox="1">
            <a:spLocks/>
          </p:cNvSpPr>
          <p:nvPr/>
        </p:nvSpPr>
        <p:spPr>
          <a:xfrm>
            <a:off x="7244767" y="2699733"/>
            <a:ext cx="4634108" cy="3111131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latin typeface="Century Gothic"/>
                <a:cs typeface="Century Gothic"/>
              </a:rPr>
              <a:t>Major problems: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800" dirty="0" smtClean="0">
                <a:latin typeface="Century Gothic"/>
                <a:cs typeface="Century Gothic"/>
              </a:rPr>
              <a:t>Efficiency is low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800" dirty="0" smtClean="0">
                <a:latin typeface="Century Gothic"/>
                <a:cs typeface="Century Gothic"/>
              </a:rPr>
              <a:t>Stable propagation of a witness positron bunch </a:t>
            </a:r>
            <a:r>
              <a:rPr lang="en-US" sz="2800" dirty="0" smtClean="0">
                <a:solidFill>
                  <a:srgbClr val="0432FF"/>
                </a:solidFill>
                <a:latin typeface="Century Gothic"/>
                <a:cs typeface="Century Gothic"/>
              </a:rPr>
              <a:t>requires either high emittance or very low charge</a:t>
            </a:r>
            <a:r>
              <a:rPr lang="en-US" sz="2800" dirty="0" smtClean="0">
                <a:latin typeface="Century Gothic"/>
                <a:cs typeface="Century Gothic"/>
              </a:rPr>
              <a:t>; otherwise it collapses and drives nonlinear </a:t>
            </a:r>
            <a:r>
              <a:rPr lang="en-US" sz="2800" dirty="0" err="1" smtClean="0">
                <a:latin typeface="Century Gothic"/>
                <a:cs typeface="Century Gothic"/>
              </a:rPr>
              <a:t>wakefield</a:t>
            </a:r>
            <a:r>
              <a:rPr lang="en-US" sz="2800" dirty="0" smtClean="0">
                <a:latin typeface="Century Gothic"/>
                <a:cs typeface="Century Gothic"/>
              </a:rPr>
              <a:t>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12337" y="1638412"/>
            <a:ext cx="5993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err="1" smtClean="0">
                <a:latin typeface="Century Gothic"/>
                <a:cs typeface="Century Gothic"/>
              </a:rPr>
              <a:t>Linear</a:t>
            </a:r>
            <a:r>
              <a:rPr lang="fr-FR" sz="2800" dirty="0" smtClean="0">
                <a:latin typeface="Century Gothic"/>
                <a:cs typeface="Century Gothic"/>
              </a:rPr>
              <a:t> plasma </a:t>
            </a:r>
            <a:r>
              <a:rPr lang="fr-FR" sz="2800" dirty="0" err="1" smtClean="0">
                <a:latin typeface="Century Gothic"/>
                <a:cs typeface="Century Gothic"/>
              </a:rPr>
              <a:t>wakes</a:t>
            </a:r>
            <a:r>
              <a:rPr lang="fr-FR" sz="2800" dirty="0" smtClean="0">
                <a:latin typeface="Century Gothic"/>
                <a:cs typeface="Century Gothic"/>
              </a:rPr>
              <a:t> (</a:t>
            </a:r>
            <a:r>
              <a:rPr lang="fr-FR" sz="2800" dirty="0" err="1" smtClean="0">
                <a:latin typeface="Century Gothic"/>
                <a:cs typeface="Century Gothic"/>
              </a:rPr>
              <a:t>any</a:t>
            </a:r>
            <a:r>
              <a:rPr lang="fr-FR" sz="2800" dirty="0" smtClean="0">
                <a:latin typeface="Century Gothic"/>
                <a:cs typeface="Century Gothic"/>
              </a:rPr>
              <a:t> driver):</a:t>
            </a:r>
            <a:endParaRPr lang="fr-FR" sz="2800" dirty="0"/>
          </a:p>
        </p:txBody>
      </p:sp>
      <p:grpSp>
        <p:nvGrpSpPr>
          <p:cNvPr id="16" name="Grouper 15"/>
          <p:cNvGrpSpPr/>
          <p:nvPr/>
        </p:nvGrpSpPr>
        <p:grpSpPr>
          <a:xfrm>
            <a:off x="668825" y="2426574"/>
            <a:ext cx="6031279" cy="3556907"/>
            <a:chOff x="-849086" y="1971263"/>
            <a:chExt cx="4523459" cy="2667680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49086" y="1971263"/>
              <a:ext cx="4523459" cy="266768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3219049" y="2628810"/>
              <a:ext cx="531101" cy="22129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454334" y="3524250"/>
              <a:ext cx="513801" cy="174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2332441" y="3524246"/>
              <a:ext cx="513801" cy="19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67">
                  <a:solidFill>
                    <a:srgbClr val="FF0000"/>
                  </a:solidFill>
                </a:rPr>
                <a:t>Driver</a:t>
              </a:r>
            </a:p>
          </p:txBody>
        </p:sp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95891" y="2256856"/>
              <a:ext cx="673100" cy="965200"/>
            </a:xfrm>
            <a:prstGeom prst="rect">
              <a:avLst/>
            </a:prstGeom>
          </p:spPr>
        </p:pic>
      </p:grpSp>
      <p:sp>
        <p:nvSpPr>
          <p:cNvPr id="24" name="ZoneTexte 14"/>
          <p:cNvSpPr txBox="1">
            <a:spLocks noChangeArrowheads="1"/>
          </p:cNvSpPr>
          <p:nvPr/>
        </p:nvSpPr>
        <p:spPr bwMode="auto">
          <a:xfrm>
            <a:off x="1482055" y="300037"/>
            <a:ext cx="8521156" cy="523220"/>
          </a:xfrm>
          <a:prstGeom prst="rect">
            <a:avLst/>
          </a:prstGeom>
          <a:solidFill>
            <a:schemeClr val="bg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solidFill>
                  <a:srgbClr val="595959"/>
                </a:solidFill>
                <a:latin typeface="AvantGarde Regular" charset="0"/>
                <a:cs typeface="AvantGarde Regular" charset="0"/>
              </a:rPr>
              <a:t>Challenges of Positron acceleration in Plasma</a:t>
            </a:r>
            <a:endParaRPr lang="en-US" sz="2800" b="1" dirty="0">
              <a:solidFill>
                <a:srgbClr val="595959"/>
              </a:solidFill>
              <a:latin typeface="AvantGarde Regular" charset="0"/>
              <a:cs typeface="AvantGarde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9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10824</TotalTime>
  <Words>1821</Words>
  <Application>Microsoft Macintosh PowerPoint</Application>
  <PresentationFormat>Personnalisé</PresentationFormat>
  <Paragraphs>297</Paragraphs>
  <Slides>36</Slides>
  <Notes>36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3" baseType="lpstr">
      <vt:lpstr>AvantGarde Regular</vt:lpstr>
      <vt:lpstr>Calibri</vt:lpstr>
      <vt:lpstr>Century Gothic</vt:lpstr>
      <vt:lpstr>ＭＳ Ｐゴシック</vt:lpstr>
      <vt:lpstr>Wingdings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loa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antoine rousse</dc:creator>
  <cp:lastModifiedBy>Sebastien Corde</cp:lastModifiedBy>
  <cp:revision>1410</cp:revision>
  <dcterms:created xsi:type="dcterms:W3CDTF">2015-05-05T09:22:14Z</dcterms:created>
  <dcterms:modified xsi:type="dcterms:W3CDTF">2018-03-26T15:55:42Z</dcterms:modified>
</cp:coreProperties>
</file>