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14400213" cy="21599525"/>
  <p:notesSz cx="6858000" cy="9144000"/>
  <p:defaultTextStyle>
    <a:defPPr>
      <a:defRPr lang="zh-CN"/>
    </a:defPPr>
    <a:lvl1pPr marL="0" algn="l" defTabSz="1727942" rtl="0" eaLnBrk="1" latinLnBrk="0" hangingPunct="1">
      <a:defRPr sz="3401" kern="1200">
        <a:solidFill>
          <a:schemeClr val="tx1"/>
        </a:solidFill>
        <a:latin typeface="+mn-lt"/>
        <a:ea typeface="+mn-ea"/>
        <a:cs typeface="+mn-cs"/>
      </a:defRPr>
    </a:lvl1pPr>
    <a:lvl2pPr marL="863971" algn="l" defTabSz="1727942" rtl="0" eaLnBrk="1" latinLnBrk="0" hangingPunct="1">
      <a:defRPr sz="3401" kern="1200">
        <a:solidFill>
          <a:schemeClr val="tx1"/>
        </a:solidFill>
        <a:latin typeface="+mn-lt"/>
        <a:ea typeface="+mn-ea"/>
        <a:cs typeface="+mn-cs"/>
      </a:defRPr>
    </a:lvl2pPr>
    <a:lvl3pPr marL="1727942" algn="l" defTabSz="1727942" rtl="0" eaLnBrk="1" latinLnBrk="0" hangingPunct="1">
      <a:defRPr sz="3401" kern="1200">
        <a:solidFill>
          <a:schemeClr val="tx1"/>
        </a:solidFill>
        <a:latin typeface="+mn-lt"/>
        <a:ea typeface="+mn-ea"/>
        <a:cs typeface="+mn-cs"/>
      </a:defRPr>
    </a:lvl3pPr>
    <a:lvl4pPr marL="2591913" algn="l" defTabSz="1727942" rtl="0" eaLnBrk="1" latinLnBrk="0" hangingPunct="1">
      <a:defRPr sz="3401" kern="1200">
        <a:solidFill>
          <a:schemeClr val="tx1"/>
        </a:solidFill>
        <a:latin typeface="+mn-lt"/>
        <a:ea typeface="+mn-ea"/>
        <a:cs typeface="+mn-cs"/>
      </a:defRPr>
    </a:lvl4pPr>
    <a:lvl5pPr marL="3455883" algn="l" defTabSz="1727942" rtl="0" eaLnBrk="1" latinLnBrk="0" hangingPunct="1">
      <a:defRPr sz="3401" kern="1200">
        <a:solidFill>
          <a:schemeClr val="tx1"/>
        </a:solidFill>
        <a:latin typeface="+mn-lt"/>
        <a:ea typeface="+mn-ea"/>
        <a:cs typeface="+mn-cs"/>
      </a:defRPr>
    </a:lvl5pPr>
    <a:lvl6pPr marL="4319854" algn="l" defTabSz="1727942" rtl="0" eaLnBrk="1" latinLnBrk="0" hangingPunct="1">
      <a:defRPr sz="3401" kern="1200">
        <a:solidFill>
          <a:schemeClr val="tx1"/>
        </a:solidFill>
        <a:latin typeface="+mn-lt"/>
        <a:ea typeface="+mn-ea"/>
        <a:cs typeface="+mn-cs"/>
      </a:defRPr>
    </a:lvl6pPr>
    <a:lvl7pPr marL="5183825" algn="l" defTabSz="1727942" rtl="0" eaLnBrk="1" latinLnBrk="0" hangingPunct="1">
      <a:defRPr sz="3401" kern="1200">
        <a:solidFill>
          <a:schemeClr val="tx1"/>
        </a:solidFill>
        <a:latin typeface="+mn-lt"/>
        <a:ea typeface="+mn-ea"/>
        <a:cs typeface="+mn-cs"/>
      </a:defRPr>
    </a:lvl7pPr>
    <a:lvl8pPr marL="6047796" algn="l" defTabSz="1727942" rtl="0" eaLnBrk="1" latinLnBrk="0" hangingPunct="1">
      <a:defRPr sz="3401" kern="1200">
        <a:solidFill>
          <a:schemeClr val="tx1"/>
        </a:solidFill>
        <a:latin typeface="+mn-lt"/>
        <a:ea typeface="+mn-ea"/>
        <a:cs typeface="+mn-cs"/>
      </a:defRPr>
    </a:lvl8pPr>
    <a:lvl9pPr marL="6911767" algn="l" defTabSz="1727942" rtl="0" eaLnBrk="1" latinLnBrk="0" hangingPunct="1">
      <a:defRPr sz="3401"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DB9CA"/>
    <a:srgbClr val="2E385B"/>
    <a:srgbClr val="E9EBF5"/>
    <a:srgbClr val="FDF5FD"/>
    <a:srgbClr val="FAEAFA"/>
    <a:srgbClr val="F6DAF6"/>
    <a:srgbClr val="B97790"/>
    <a:srgbClr val="003366"/>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51" autoAdjust="0"/>
    <p:restoredTop sz="94660"/>
  </p:normalViewPr>
  <p:slideViewPr>
    <p:cSldViewPr snapToGrid="0">
      <p:cViewPr>
        <p:scale>
          <a:sx n="75" d="100"/>
          <a:sy n="75" d="100"/>
        </p:scale>
        <p:origin x="72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080016" y="3534924"/>
            <a:ext cx="12240181" cy="7519835"/>
          </a:xfrm>
        </p:spPr>
        <p:txBody>
          <a:bodyPr anchor="b"/>
          <a:lstStyle>
            <a:lvl1pPr algn="ctr">
              <a:defRPr sz="944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800027" y="11344752"/>
            <a:ext cx="10800160" cy="5214884"/>
          </a:xfrm>
        </p:spPr>
        <p:txBody>
          <a:bodyPr/>
          <a:lstStyle>
            <a:lvl1pPr marL="0" indent="0" algn="ctr">
              <a:buNone/>
              <a:defRPr sz="3780"/>
            </a:lvl1pPr>
            <a:lvl2pPr marL="719999" indent="0" algn="ctr">
              <a:buNone/>
              <a:defRPr sz="3150"/>
            </a:lvl2pPr>
            <a:lvl3pPr marL="1439997" indent="0" algn="ctr">
              <a:buNone/>
              <a:defRPr sz="2835"/>
            </a:lvl3pPr>
            <a:lvl4pPr marL="2159996" indent="0" algn="ctr">
              <a:buNone/>
              <a:defRPr sz="2520"/>
            </a:lvl4pPr>
            <a:lvl5pPr marL="2879994" indent="0" algn="ctr">
              <a:buNone/>
              <a:defRPr sz="2520"/>
            </a:lvl5pPr>
            <a:lvl6pPr marL="3599993" indent="0" algn="ctr">
              <a:buNone/>
              <a:defRPr sz="2520"/>
            </a:lvl6pPr>
            <a:lvl7pPr marL="4319991" indent="0" algn="ctr">
              <a:buNone/>
              <a:defRPr sz="2520"/>
            </a:lvl7pPr>
            <a:lvl8pPr marL="5039990" indent="0" algn="ctr">
              <a:buNone/>
              <a:defRPr sz="2520"/>
            </a:lvl8pPr>
            <a:lvl9pPr marL="5759988" indent="0" algn="ctr">
              <a:buNone/>
              <a:defRPr sz="252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6263DF-5D1E-4079-85FF-660DCD17F6FE}" type="slidenum">
              <a:rPr lang="zh-CN" altLang="en-US" smtClean="0"/>
              <a:t>‹#›</a:t>
            </a:fld>
            <a:endParaRPr lang="zh-CN" altLang="en-US"/>
          </a:p>
        </p:txBody>
      </p:sp>
      <p:sp>
        <p:nvSpPr>
          <p:cNvPr id="7" name="矩形 6"/>
          <p:cNvSpPr/>
          <p:nvPr userDrawn="1"/>
        </p:nvSpPr>
        <p:spPr>
          <a:xfrm>
            <a:off x="-1" y="1"/>
            <a:ext cx="14400214" cy="21599524"/>
          </a:xfrm>
          <a:prstGeom prst="rect">
            <a:avLst/>
          </a:prstGeom>
          <a:solidFill>
            <a:srgbClr val="FAF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875"/>
          </a:p>
        </p:txBody>
      </p:sp>
    </p:spTree>
    <p:extLst>
      <p:ext uri="{BB962C8B-B14F-4D97-AF65-F5344CB8AC3E}">
        <p14:creationId xmlns:p14="http://schemas.microsoft.com/office/powerpoint/2010/main" val="2333058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1587665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305153" y="1149975"/>
            <a:ext cx="3105046" cy="1830459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90015" y="1149975"/>
            <a:ext cx="9135135" cy="183045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1545218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2854327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982515" y="5384888"/>
            <a:ext cx="12420184" cy="8984801"/>
          </a:xfrm>
        </p:spPr>
        <p:txBody>
          <a:bodyPr anchor="b"/>
          <a:lstStyle>
            <a:lvl1pPr>
              <a:defRPr sz="944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982515" y="14454688"/>
            <a:ext cx="12420184" cy="4724895"/>
          </a:xfrm>
        </p:spPr>
        <p:txBody>
          <a:bodyPr/>
          <a:lstStyle>
            <a:lvl1pPr marL="0" indent="0">
              <a:buNone/>
              <a:defRPr sz="3780">
                <a:solidFill>
                  <a:schemeClr val="tx1"/>
                </a:solidFill>
              </a:defRPr>
            </a:lvl1pPr>
            <a:lvl2pPr marL="719999" indent="0">
              <a:buNone/>
              <a:defRPr sz="3150">
                <a:solidFill>
                  <a:schemeClr val="tx1">
                    <a:tint val="75000"/>
                  </a:schemeClr>
                </a:solidFill>
              </a:defRPr>
            </a:lvl2pPr>
            <a:lvl3pPr marL="1439997" indent="0">
              <a:buNone/>
              <a:defRPr sz="2835">
                <a:solidFill>
                  <a:schemeClr val="tx1">
                    <a:tint val="75000"/>
                  </a:schemeClr>
                </a:solidFill>
              </a:defRPr>
            </a:lvl3pPr>
            <a:lvl4pPr marL="2159996" indent="0">
              <a:buNone/>
              <a:defRPr sz="2520">
                <a:solidFill>
                  <a:schemeClr val="tx1">
                    <a:tint val="75000"/>
                  </a:schemeClr>
                </a:solidFill>
              </a:defRPr>
            </a:lvl4pPr>
            <a:lvl5pPr marL="2879994" indent="0">
              <a:buNone/>
              <a:defRPr sz="2520">
                <a:solidFill>
                  <a:schemeClr val="tx1">
                    <a:tint val="75000"/>
                  </a:schemeClr>
                </a:solidFill>
              </a:defRPr>
            </a:lvl5pPr>
            <a:lvl6pPr marL="3599993" indent="0">
              <a:buNone/>
              <a:defRPr sz="2520">
                <a:solidFill>
                  <a:schemeClr val="tx1">
                    <a:tint val="75000"/>
                  </a:schemeClr>
                </a:solidFill>
              </a:defRPr>
            </a:lvl6pPr>
            <a:lvl7pPr marL="4319991" indent="0">
              <a:buNone/>
              <a:defRPr sz="2520">
                <a:solidFill>
                  <a:schemeClr val="tx1">
                    <a:tint val="75000"/>
                  </a:schemeClr>
                </a:solidFill>
              </a:defRPr>
            </a:lvl7pPr>
            <a:lvl8pPr marL="5039990" indent="0">
              <a:buNone/>
              <a:defRPr sz="2520">
                <a:solidFill>
                  <a:schemeClr val="tx1">
                    <a:tint val="75000"/>
                  </a:schemeClr>
                </a:solidFill>
              </a:defRPr>
            </a:lvl8pPr>
            <a:lvl9pPr marL="5759988" indent="0">
              <a:buNone/>
              <a:defRPr sz="252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3563643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90014" y="5749874"/>
            <a:ext cx="6120091" cy="137047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7290108" y="5749874"/>
            <a:ext cx="6120091" cy="137047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1535065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991890" y="1149979"/>
            <a:ext cx="12420184" cy="417491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91892" y="5294885"/>
            <a:ext cx="6091964" cy="2594941"/>
          </a:xfrm>
        </p:spPr>
        <p:txBody>
          <a:bodyPr anchor="b"/>
          <a:lstStyle>
            <a:lvl1pPr marL="0" indent="0">
              <a:buNone/>
              <a:defRPr sz="3780" b="1"/>
            </a:lvl1pPr>
            <a:lvl2pPr marL="719999" indent="0">
              <a:buNone/>
              <a:defRPr sz="3150" b="1"/>
            </a:lvl2pPr>
            <a:lvl3pPr marL="1439997" indent="0">
              <a:buNone/>
              <a:defRPr sz="2835" b="1"/>
            </a:lvl3pPr>
            <a:lvl4pPr marL="2159996" indent="0">
              <a:buNone/>
              <a:defRPr sz="2520" b="1"/>
            </a:lvl4pPr>
            <a:lvl5pPr marL="2879994" indent="0">
              <a:buNone/>
              <a:defRPr sz="2520" b="1"/>
            </a:lvl5pPr>
            <a:lvl6pPr marL="3599993" indent="0">
              <a:buNone/>
              <a:defRPr sz="2520" b="1"/>
            </a:lvl6pPr>
            <a:lvl7pPr marL="4319991" indent="0">
              <a:buNone/>
              <a:defRPr sz="2520" b="1"/>
            </a:lvl7pPr>
            <a:lvl8pPr marL="5039990" indent="0">
              <a:buNone/>
              <a:defRPr sz="2520" b="1"/>
            </a:lvl8pPr>
            <a:lvl9pPr marL="5759988" indent="0">
              <a:buNone/>
              <a:defRPr sz="2520" b="1"/>
            </a:lvl9pPr>
          </a:lstStyle>
          <a:p>
            <a:pPr lvl="0"/>
            <a:r>
              <a:rPr lang="zh-CN" altLang="en-US" smtClean="0"/>
              <a:t>单击此处编辑母版文本样式</a:t>
            </a:r>
          </a:p>
        </p:txBody>
      </p:sp>
      <p:sp>
        <p:nvSpPr>
          <p:cNvPr id="4" name="Content Placeholder 3"/>
          <p:cNvSpPr>
            <a:spLocks noGrp="1"/>
          </p:cNvSpPr>
          <p:nvPr>
            <p:ph sz="half" idx="2"/>
          </p:nvPr>
        </p:nvSpPr>
        <p:spPr>
          <a:xfrm>
            <a:off x="991892" y="7889827"/>
            <a:ext cx="6091964" cy="116047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7290109" y="5294885"/>
            <a:ext cx="6121966" cy="2594941"/>
          </a:xfrm>
        </p:spPr>
        <p:txBody>
          <a:bodyPr anchor="b"/>
          <a:lstStyle>
            <a:lvl1pPr marL="0" indent="0">
              <a:buNone/>
              <a:defRPr sz="3780" b="1"/>
            </a:lvl1pPr>
            <a:lvl2pPr marL="719999" indent="0">
              <a:buNone/>
              <a:defRPr sz="3150" b="1"/>
            </a:lvl2pPr>
            <a:lvl3pPr marL="1439997" indent="0">
              <a:buNone/>
              <a:defRPr sz="2835" b="1"/>
            </a:lvl3pPr>
            <a:lvl4pPr marL="2159996" indent="0">
              <a:buNone/>
              <a:defRPr sz="2520" b="1"/>
            </a:lvl4pPr>
            <a:lvl5pPr marL="2879994" indent="0">
              <a:buNone/>
              <a:defRPr sz="2520" b="1"/>
            </a:lvl5pPr>
            <a:lvl6pPr marL="3599993" indent="0">
              <a:buNone/>
              <a:defRPr sz="2520" b="1"/>
            </a:lvl6pPr>
            <a:lvl7pPr marL="4319991" indent="0">
              <a:buNone/>
              <a:defRPr sz="2520" b="1"/>
            </a:lvl7pPr>
            <a:lvl8pPr marL="5039990" indent="0">
              <a:buNone/>
              <a:defRPr sz="2520" b="1"/>
            </a:lvl8pPr>
            <a:lvl9pPr marL="5759988" indent="0">
              <a:buNone/>
              <a:defRPr sz="2520" b="1"/>
            </a:lvl9pPr>
          </a:lstStyle>
          <a:p>
            <a:pPr lvl="0"/>
            <a:r>
              <a:rPr lang="zh-CN" altLang="en-US" smtClean="0"/>
              <a:t>单击此处编辑母版文本样式</a:t>
            </a:r>
          </a:p>
        </p:txBody>
      </p:sp>
      <p:sp>
        <p:nvSpPr>
          <p:cNvPr id="6" name="Content Placeholder 5"/>
          <p:cNvSpPr>
            <a:spLocks noGrp="1"/>
          </p:cNvSpPr>
          <p:nvPr>
            <p:ph sz="quarter" idx="4"/>
          </p:nvPr>
        </p:nvSpPr>
        <p:spPr>
          <a:xfrm>
            <a:off x="7290109" y="7889827"/>
            <a:ext cx="6121966" cy="116047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973383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4199918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2218188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91890" y="1439968"/>
            <a:ext cx="4644444" cy="5039889"/>
          </a:xfrm>
        </p:spPr>
        <p:txBody>
          <a:bodyPr anchor="b"/>
          <a:lstStyle>
            <a:lvl1pPr>
              <a:defRPr sz="503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6121966" y="3109937"/>
            <a:ext cx="7290108" cy="15349662"/>
          </a:xfrm>
        </p:spPr>
        <p:txBody>
          <a:bodyPr/>
          <a:lstStyle>
            <a:lvl1pPr>
              <a:defRPr sz="5039"/>
            </a:lvl1pPr>
            <a:lvl2pPr>
              <a:defRPr sz="4409"/>
            </a:lvl2pPr>
            <a:lvl3pPr>
              <a:defRPr sz="3780"/>
            </a:lvl3pPr>
            <a:lvl4pPr>
              <a:defRPr sz="3150"/>
            </a:lvl4pPr>
            <a:lvl5pPr>
              <a:defRPr sz="3150"/>
            </a:lvl5pPr>
            <a:lvl6pPr>
              <a:defRPr sz="3150"/>
            </a:lvl6pPr>
            <a:lvl7pPr>
              <a:defRPr sz="3150"/>
            </a:lvl7pPr>
            <a:lvl8pPr>
              <a:defRPr sz="3150"/>
            </a:lvl8pPr>
            <a:lvl9pPr>
              <a:defRPr sz="31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91890" y="6479857"/>
            <a:ext cx="4644444" cy="12004738"/>
          </a:xfrm>
        </p:spPr>
        <p:txBody>
          <a:bodyPr/>
          <a:lstStyle>
            <a:lvl1pPr marL="0" indent="0">
              <a:buNone/>
              <a:defRPr sz="2520"/>
            </a:lvl1pPr>
            <a:lvl2pPr marL="719999" indent="0">
              <a:buNone/>
              <a:defRPr sz="2205"/>
            </a:lvl2pPr>
            <a:lvl3pPr marL="1439997" indent="0">
              <a:buNone/>
              <a:defRPr sz="1890"/>
            </a:lvl3pPr>
            <a:lvl4pPr marL="2159996" indent="0">
              <a:buNone/>
              <a:defRPr sz="1575"/>
            </a:lvl4pPr>
            <a:lvl5pPr marL="2879994" indent="0">
              <a:buNone/>
              <a:defRPr sz="1575"/>
            </a:lvl5pPr>
            <a:lvl6pPr marL="3599993" indent="0">
              <a:buNone/>
              <a:defRPr sz="1575"/>
            </a:lvl6pPr>
            <a:lvl7pPr marL="4319991" indent="0">
              <a:buNone/>
              <a:defRPr sz="1575"/>
            </a:lvl7pPr>
            <a:lvl8pPr marL="5039990" indent="0">
              <a:buNone/>
              <a:defRPr sz="1575"/>
            </a:lvl8pPr>
            <a:lvl9pPr marL="5759988" indent="0">
              <a:buNone/>
              <a:defRPr sz="157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4146459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991890" y="1439968"/>
            <a:ext cx="4644444" cy="5039889"/>
          </a:xfrm>
        </p:spPr>
        <p:txBody>
          <a:bodyPr anchor="b"/>
          <a:lstStyle>
            <a:lvl1pPr>
              <a:defRPr sz="503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6121966" y="3109937"/>
            <a:ext cx="7290108" cy="15349662"/>
          </a:xfrm>
        </p:spPr>
        <p:txBody>
          <a:bodyPr anchor="t"/>
          <a:lstStyle>
            <a:lvl1pPr marL="0" indent="0">
              <a:buNone/>
              <a:defRPr sz="5039"/>
            </a:lvl1pPr>
            <a:lvl2pPr marL="719999" indent="0">
              <a:buNone/>
              <a:defRPr sz="4409"/>
            </a:lvl2pPr>
            <a:lvl3pPr marL="1439997" indent="0">
              <a:buNone/>
              <a:defRPr sz="3780"/>
            </a:lvl3pPr>
            <a:lvl4pPr marL="2159996" indent="0">
              <a:buNone/>
              <a:defRPr sz="3150"/>
            </a:lvl4pPr>
            <a:lvl5pPr marL="2879994" indent="0">
              <a:buNone/>
              <a:defRPr sz="3150"/>
            </a:lvl5pPr>
            <a:lvl6pPr marL="3599993" indent="0">
              <a:buNone/>
              <a:defRPr sz="3150"/>
            </a:lvl6pPr>
            <a:lvl7pPr marL="4319991" indent="0">
              <a:buNone/>
              <a:defRPr sz="3150"/>
            </a:lvl7pPr>
            <a:lvl8pPr marL="5039990" indent="0">
              <a:buNone/>
              <a:defRPr sz="3150"/>
            </a:lvl8pPr>
            <a:lvl9pPr marL="5759988" indent="0">
              <a:buNone/>
              <a:defRPr sz="315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91890" y="6479857"/>
            <a:ext cx="4644444" cy="12004738"/>
          </a:xfrm>
        </p:spPr>
        <p:txBody>
          <a:bodyPr/>
          <a:lstStyle>
            <a:lvl1pPr marL="0" indent="0">
              <a:buNone/>
              <a:defRPr sz="2520"/>
            </a:lvl1pPr>
            <a:lvl2pPr marL="719999" indent="0">
              <a:buNone/>
              <a:defRPr sz="2205"/>
            </a:lvl2pPr>
            <a:lvl3pPr marL="1439997" indent="0">
              <a:buNone/>
              <a:defRPr sz="1890"/>
            </a:lvl3pPr>
            <a:lvl4pPr marL="2159996" indent="0">
              <a:buNone/>
              <a:defRPr sz="1575"/>
            </a:lvl4pPr>
            <a:lvl5pPr marL="2879994" indent="0">
              <a:buNone/>
              <a:defRPr sz="1575"/>
            </a:lvl5pPr>
            <a:lvl6pPr marL="3599993" indent="0">
              <a:buNone/>
              <a:defRPr sz="1575"/>
            </a:lvl6pPr>
            <a:lvl7pPr marL="4319991" indent="0">
              <a:buNone/>
              <a:defRPr sz="1575"/>
            </a:lvl7pPr>
            <a:lvl8pPr marL="5039990" indent="0">
              <a:buNone/>
              <a:defRPr sz="1575"/>
            </a:lvl8pPr>
            <a:lvl9pPr marL="5759988" indent="0">
              <a:buNone/>
              <a:defRPr sz="157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D445604-1E88-4E8D-AA2B-4FAE75AA70FE}" type="datetimeFigureOut">
              <a:rPr lang="zh-CN" altLang="en-US" smtClean="0"/>
              <a:t>2018/5/28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1620948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0015" y="1149979"/>
            <a:ext cx="12420184" cy="417491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90015" y="5749874"/>
            <a:ext cx="12420184" cy="137047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990015" y="20019564"/>
            <a:ext cx="3240048" cy="1149975"/>
          </a:xfrm>
          <a:prstGeom prst="rect">
            <a:avLst/>
          </a:prstGeom>
        </p:spPr>
        <p:txBody>
          <a:bodyPr vert="horz" lIns="91440" tIns="45720" rIns="91440" bIns="45720" rtlCol="0" anchor="ctr"/>
          <a:lstStyle>
            <a:lvl1pPr algn="l">
              <a:defRPr sz="1890">
                <a:solidFill>
                  <a:schemeClr val="tx1">
                    <a:tint val="75000"/>
                  </a:schemeClr>
                </a:solidFill>
              </a:defRPr>
            </a:lvl1pPr>
          </a:lstStyle>
          <a:p>
            <a:fld id="{2D445604-1E88-4E8D-AA2B-4FAE75AA70FE}" type="datetimeFigureOut">
              <a:rPr lang="zh-CN" altLang="en-US" smtClean="0"/>
              <a:t>2018/5/28</a:t>
            </a:fld>
            <a:endParaRPr lang="zh-CN" altLang="en-US"/>
          </a:p>
        </p:txBody>
      </p:sp>
      <p:sp>
        <p:nvSpPr>
          <p:cNvPr id="5" name="Footer Placeholder 4"/>
          <p:cNvSpPr>
            <a:spLocks noGrp="1"/>
          </p:cNvSpPr>
          <p:nvPr>
            <p:ph type="ftr" sz="quarter" idx="3"/>
          </p:nvPr>
        </p:nvSpPr>
        <p:spPr>
          <a:xfrm>
            <a:off x="4770071" y="20019564"/>
            <a:ext cx="4860072" cy="1149975"/>
          </a:xfrm>
          <a:prstGeom prst="rect">
            <a:avLst/>
          </a:prstGeom>
        </p:spPr>
        <p:txBody>
          <a:bodyPr vert="horz" lIns="91440" tIns="45720" rIns="91440" bIns="45720" rtlCol="0" anchor="ctr"/>
          <a:lstStyle>
            <a:lvl1pPr algn="ctr">
              <a:defRPr sz="18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0170150" y="20019564"/>
            <a:ext cx="3240048" cy="1149975"/>
          </a:xfrm>
          <a:prstGeom prst="rect">
            <a:avLst/>
          </a:prstGeom>
        </p:spPr>
        <p:txBody>
          <a:bodyPr vert="horz" lIns="91440" tIns="45720" rIns="91440" bIns="45720" rtlCol="0" anchor="ctr"/>
          <a:lstStyle>
            <a:lvl1pPr algn="r">
              <a:defRPr sz="1890">
                <a:solidFill>
                  <a:schemeClr val="tx1">
                    <a:tint val="75000"/>
                  </a:schemeClr>
                </a:solidFill>
              </a:defRPr>
            </a:lvl1pPr>
          </a:lstStyle>
          <a:p>
            <a:fld id="{DA6263DF-5D1E-4079-85FF-660DCD17F6FE}" type="slidenum">
              <a:rPr lang="zh-CN" altLang="en-US" smtClean="0"/>
              <a:t>‹#›</a:t>
            </a:fld>
            <a:endParaRPr lang="zh-CN" altLang="en-US"/>
          </a:p>
        </p:txBody>
      </p:sp>
    </p:spTree>
    <p:extLst>
      <p:ext uri="{BB962C8B-B14F-4D97-AF65-F5344CB8AC3E}">
        <p14:creationId xmlns:p14="http://schemas.microsoft.com/office/powerpoint/2010/main" val="13803672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439997" rtl="0" eaLnBrk="1" latinLnBrk="0" hangingPunct="1">
        <a:lnSpc>
          <a:spcPct val="90000"/>
        </a:lnSpc>
        <a:spcBef>
          <a:spcPct val="0"/>
        </a:spcBef>
        <a:buNone/>
        <a:defRPr sz="6929" kern="1200">
          <a:solidFill>
            <a:schemeClr val="tx1"/>
          </a:solidFill>
          <a:latin typeface="+mj-lt"/>
          <a:ea typeface="+mj-ea"/>
          <a:cs typeface="+mj-cs"/>
        </a:defRPr>
      </a:lvl1pPr>
    </p:titleStyle>
    <p:bodyStyle>
      <a:lvl1pPr marL="359999" indent="-359999" algn="l" defTabSz="1439997" rtl="0" eaLnBrk="1" latinLnBrk="0" hangingPunct="1">
        <a:lnSpc>
          <a:spcPct val="90000"/>
        </a:lnSpc>
        <a:spcBef>
          <a:spcPts val="1575"/>
        </a:spcBef>
        <a:buFont typeface="Arial" panose="020B0604020202020204" pitchFamily="34" charset="0"/>
        <a:buChar char="•"/>
        <a:defRPr sz="4409" kern="1200">
          <a:solidFill>
            <a:schemeClr val="tx1"/>
          </a:solidFill>
          <a:latin typeface="+mn-lt"/>
          <a:ea typeface="+mn-ea"/>
          <a:cs typeface="+mn-cs"/>
        </a:defRPr>
      </a:lvl1pPr>
      <a:lvl2pPr marL="1079998" indent="-359999" algn="l" defTabSz="1439997" rtl="0" eaLnBrk="1" latinLnBrk="0" hangingPunct="1">
        <a:lnSpc>
          <a:spcPct val="90000"/>
        </a:lnSpc>
        <a:spcBef>
          <a:spcPts val="787"/>
        </a:spcBef>
        <a:buFont typeface="Arial" panose="020B0604020202020204" pitchFamily="34" charset="0"/>
        <a:buChar char="•"/>
        <a:defRPr sz="3780" kern="1200">
          <a:solidFill>
            <a:schemeClr val="tx1"/>
          </a:solidFill>
          <a:latin typeface="+mn-lt"/>
          <a:ea typeface="+mn-ea"/>
          <a:cs typeface="+mn-cs"/>
        </a:defRPr>
      </a:lvl2pPr>
      <a:lvl3pPr marL="1799996" indent="-359999" algn="l" defTabSz="1439997" rtl="0" eaLnBrk="1" latinLnBrk="0" hangingPunct="1">
        <a:lnSpc>
          <a:spcPct val="90000"/>
        </a:lnSpc>
        <a:spcBef>
          <a:spcPts val="787"/>
        </a:spcBef>
        <a:buFont typeface="Arial" panose="020B0604020202020204" pitchFamily="34" charset="0"/>
        <a:buChar char="•"/>
        <a:defRPr sz="3150" kern="1200">
          <a:solidFill>
            <a:schemeClr val="tx1"/>
          </a:solidFill>
          <a:latin typeface="+mn-lt"/>
          <a:ea typeface="+mn-ea"/>
          <a:cs typeface="+mn-cs"/>
        </a:defRPr>
      </a:lvl3pPr>
      <a:lvl4pPr marL="2519995" indent="-359999" algn="l" defTabSz="1439997" rtl="0" eaLnBrk="1" latinLnBrk="0" hangingPunct="1">
        <a:lnSpc>
          <a:spcPct val="90000"/>
        </a:lnSpc>
        <a:spcBef>
          <a:spcPts val="787"/>
        </a:spcBef>
        <a:buFont typeface="Arial" panose="020B0604020202020204" pitchFamily="34" charset="0"/>
        <a:buChar char="•"/>
        <a:defRPr sz="2835" kern="1200">
          <a:solidFill>
            <a:schemeClr val="tx1"/>
          </a:solidFill>
          <a:latin typeface="+mn-lt"/>
          <a:ea typeface="+mn-ea"/>
          <a:cs typeface="+mn-cs"/>
        </a:defRPr>
      </a:lvl4pPr>
      <a:lvl5pPr marL="3239994" indent="-359999" algn="l" defTabSz="1439997" rtl="0" eaLnBrk="1" latinLnBrk="0" hangingPunct="1">
        <a:lnSpc>
          <a:spcPct val="90000"/>
        </a:lnSpc>
        <a:spcBef>
          <a:spcPts val="787"/>
        </a:spcBef>
        <a:buFont typeface="Arial" panose="020B0604020202020204" pitchFamily="34" charset="0"/>
        <a:buChar char="•"/>
        <a:defRPr sz="2835" kern="1200">
          <a:solidFill>
            <a:schemeClr val="tx1"/>
          </a:solidFill>
          <a:latin typeface="+mn-lt"/>
          <a:ea typeface="+mn-ea"/>
          <a:cs typeface="+mn-cs"/>
        </a:defRPr>
      </a:lvl5pPr>
      <a:lvl6pPr marL="3959992" indent="-359999" algn="l" defTabSz="1439997" rtl="0" eaLnBrk="1" latinLnBrk="0" hangingPunct="1">
        <a:lnSpc>
          <a:spcPct val="90000"/>
        </a:lnSpc>
        <a:spcBef>
          <a:spcPts val="787"/>
        </a:spcBef>
        <a:buFont typeface="Arial" panose="020B0604020202020204" pitchFamily="34" charset="0"/>
        <a:buChar char="•"/>
        <a:defRPr sz="2835" kern="1200">
          <a:solidFill>
            <a:schemeClr val="tx1"/>
          </a:solidFill>
          <a:latin typeface="+mn-lt"/>
          <a:ea typeface="+mn-ea"/>
          <a:cs typeface="+mn-cs"/>
        </a:defRPr>
      </a:lvl6pPr>
      <a:lvl7pPr marL="4679991" indent="-359999" algn="l" defTabSz="1439997" rtl="0" eaLnBrk="1" latinLnBrk="0" hangingPunct="1">
        <a:lnSpc>
          <a:spcPct val="90000"/>
        </a:lnSpc>
        <a:spcBef>
          <a:spcPts val="787"/>
        </a:spcBef>
        <a:buFont typeface="Arial" panose="020B0604020202020204" pitchFamily="34" charset="0"/>
        <a:buChar char="•"/>
        <a:defRPr sz="2835" kern="1200">
          <a:solidFill>
            <a:schemeClr val="tx1"/>
          </a:solidFill>
          <a:latin typeface="+mn-lt"/>
          <a:ea typeface="+mn-ea"/>
          <a:cs typeface="+mn-cs"/>
        </a:defRPr>
      </a:lvl7pPr>
      <a:lvl8pPr marL="5399989" indent="-359999" algn="l" defTabSz="1439997" rtl="0" eaLnBrk="1" latinLnBrk="0" hangingPunct="1">
        <a:lnSpc>
          <a:spcPct val="90000"/>
        </a:lnSpc>
        <a:spcBef>
          <a:spcPts val="787"/>
        </a:spcBef>
        <a:buFont typeface="Arial" panose="020B0604020202020204" pitchFamily="34" charset="0"/>
        <a:buChar char="•"/>
        <a:defRPr sz="2835" kern="1200">
          <a:solidFill>
            <a:schemeClr val="tx1"/>
          </a:solidFill>
          <a:latin typeface="+mn-lt"/>
          <a:ea typeface="+mn-ea"/>
          <a:cs typeface="+mn-cs"/>
        </a:defRPr>
      </a:lvl8pPr>
      <a:lvl9pPr marL="6119988" indent="-359999" algn="l" defTabSz="1439997" rtl="0" eaLnBrk="1" latinLnBrk="0" hangingPunct="1">
        <a:lnSpc>
          <a:spcPct val="90000"/>
        </a:lnSpc>
        <a:spcBef>
          <a:spcPts val="787"/>
        </a:spcBef>
        <a:buFont typeface="Arial" panose="020B0604020202020204" pitchFamily="34" charset="0"/>
        <a:buChar char="•"/>
        <a:defRPr sz="2835" kern="1200">
          <a:solidFill>
            <a:schemeClr val="tx1"/>
          </a:solidFill>
          <a:latin typeface="+mn-lt"/>
          <a:ea typeface="+mn-ea"/>
          <a:cs typeface="+mn-cs"/>
        </a:defRPr>
      </a:lvl9pPr>
    </p:bodyStyle>
    <p:otherStyle>
      <a:defPPr>
        <a:defRPr lang="en-US"/>
      </a:defPPr>
      <a:lvl1pPr marL="0" algn="l" defTabSz="1439997" rtl="0" eaLnBrk="1" latinLnBrk="0" hangingPunct="1">
        <a:defRPr sz="2835" kern="1200">
          <a:solidFill>
            <a:schemeClr val="tx1"/>
          </a:solidFill>
          <a:latin typeface="+mn-lt"/>
          <a:ea typeface="+mn-ea"/>
          <a:cs typeface="+mn-cs"/>
        </a:defRPr>
      </a:lvl1pPr>
      <a:lvl2pPr marL="719999" algn="l" defTabSz="1439997" rtl="0" eaLnBrk="1" latinLnBrk="0" hangingPunct="1">
        <a:defRPr sz="2835" kern="1200">
          <a:solidFill>
            <a:schemeClr val="tx1"/>
          </a:solidFill>
          <a:latin typeface="+mn-lt"/>
          <a:ea typeface="+mn-ea"/>
          <a:cs typeface="+mn-cs"/>
        </a:defRPr>
      </a:lvl2pPr>
      <a:lvl3pPr marL="1439997" algn="l" defTabSz="1439997" rtl="0" eaLnBrk="1" latinLnBrk="0" hangingPunct="1">
        <a:defRPr sz="2835" kern="1200">
          <a:solidFill>
            <a:schemeClr val="tx1"/>
          </a:solidFill>
          <a:latin typeface="+mn-lt"/>
          <a:ea typeface="+mn-ea"/>
          <a:cs typeface="+mn-cs"/>
        </a:defRPr>
      </a:lvl3pPr>
      <a:lvl4pPr marL="2159996" algn="l" defTabSz="1439997" rtl="0" eaLnBrk="1" latinLnBrk="0" hangingPunct="1">
        <a:defRPr sz="2835" kern="1200">
          <a:solidFill>
            <a:schemeClr val="tx1"/>
          </a:solidFill>
          <a:latin typeface="+mn-lt"/>
          <a:ea typeface="+mn-ea"/>
          <a:cs typeface="+mn-cs"/>
        </a:defRPr>
      </a:lvl4pPr>
      <a:lvl5pPr marL="2879994" algn="l" defTabSz="1439997" rtl="0" eaLnBrk="1" latinLnBrk="0" hangingPunct="1">
        <a:defRPr sz="2835" kern="1200">
          <a:solidFill>
            <a:schemeClr val="tx1"/>
          </a:solidFill>
          <a:latin typeface="+mn-lt"/>
          <a:ea typeface="+mn-ea"/>
          <a:cs typeface="+mn-cs"/>
        </a:defRPr>
      </a:lvl5pPr>
      <a:lvl6pPr marL="3599993" algn="l" defTabSz="1439997" rtl="0" eaLnBrk="1" latinLnBrk="0" hangingPunct="1">
        <a:defRPr sz="2835" kern="1200">
          <a:solidFill>
            <a:schemeClr val="tx1"/>
          </a:solidFill>
          <a:latin typeface="+mn-lt"/>
          <a:ea typeface="+mn-ea"/>
          <a:cs typeface="+mn-cs"/>
        </a:defRPr>
      </a:lvl6pPr>
      <a:lvl7pPr marL="4319991" algn="l" defTabSz="1439997" rtl="0" eaLnBrk="1" latinLnBrk="0" hangingPunct="1">
        <a:defRPr sz="2835" kern="1200">
          <a:solidFill>
            <a:schemeClr val="tx1"/>
          </a:solidFill>
          <a:latin typeface="+mn-lt"/>
          <a:ea typeface="+mn-ea"/>
          <a:cs typeface="+mn-cs"/>
        </a:defRPr>
      </a:lvl7pPr>
      <a:lvl8pPr marL="5039990" algn="l" defTabSz="1439997" rtl="0" eaLnBrk="1" latinLnBrk="0" hangingPunct="1">
        <a:defRPr sz="2835" kern="1200">
          <a:solidFill>
            <a:schemeClr val="tx1"/>
          </a:solidFill>
          <a:latin typeface="+mn-lt"/>
          <a:ea typeface="+mn-ea"/>
          <a:cs typeface="+mn-cs"/>
        </a:defRPr>
      </a:lvl8pPr>
      <a:lvl9pPr marL="5759988" algn="l" defTabSz="1439997" rtl="0" eaLnBrk="1" latinLnBrk="0" hangingPunct="1">
        <a:defRPr sz="283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3" Type="http://schemas.openxmlformats.org/officeDocument/2006/relationships/image" Target="../media/image3.jp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emf"/><Relationship Id="rId11" Type="http://schemas.openxmlformats.org/officeDocument/2006/relationships/image" Target="../media/image11.jpe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70" name="矩形 69"/>
          <p:cNvSpPr/>
          <p:nvPr/>
        </p:nvSpPr>
        <p:spPr>
          <a:xfrm>
            <a:off x="215972" y="12895833"/>
            <a:ext cx="6948916" cy="7831888"/>
          </a:xfrm>
          <a:prstGeom prst="rect">
            <a:avLst/>
          </a:prstGeom>
          <a:solidFill>
            <a:srgbClr val="FAFBFC"/>
          </a:solidFill>
        </p:spPr>
        <p:txBody>
          <a:bodyPr wrap="square" tIns="108000" rIns="180000" bIns="50400">
            <a:noAutofit/>
          </a:bodyPr>
          <a:lstStyle/>
          <a:p>
            <a:pPr indent="-285750" algn="just">
              <a:buFont typeface="Wingdings" panose="05000000000000000000" pitchFamily="2" charset="2"/>
              <a:buChar char="u"/>
            </a:pPr>
            <a:r>
              <a:rPr lang="en-US" altLang="zh-CN" sz="1700" b="1" dirty="0">
                <a:solidFill>
                  <a:prstClr val="black"/>
                </a:solidFill>
                <a:latin typeface="Arial" panose="020B0604020202020204" pitchFamily="34" charset="0"/>
                <a:ea typeface="黑体" panose="02010609060101010101" pitchFamily="49" charset="-122"/>
                <a:cs typeface="Arial" panose="020B0604020202020204" pitchFamily="34" charset="0"/>
              </a:rPr>
              <a:t>AC bus grounding </a:t>
            </a:r>
            <a:r>
              <a:rPr lang="en-US" altLang="zh-CN" sz="1700" b="1" dirty="0" smtClean="0">
                <a:solidFill>
                  <a:prstClr val="black"/>
                </a:solidFill>
                <a:latin typeface="Arial" panose="020B0604020202020204" pitchFamily="34" charset="0"/>
                <a:ea typeface="黑体" panose="02010609060101010101" pitchFamily="49" charset="-122"/>
                <a:cs typeface="Arial" panose="020B0604020202020204" pitchFamily="34" charset="0"/>
              </a:rPr>
              <a:t>fault</a:t>
            </a:r>
          </a:p>
          <a:p>
            <a:pPr indent="-285750" algn="just">
              <a:buFont typeface="Wingdings" panose="05000000000000000000" pitchFamily="2" charset="2"/>
              <a:buChar char="u"/>
            </a:pPr>
            <a:endParaRPr lang="en-US" altLang="zh-CN" sz="40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    The calculation assumes that the converter station has been blocked during and after the fault. The fault moment is evenly distributed in a frequency period. </a:t>
            </a:r>
          </a:p>
          <a:p>
            <a:pPr algn="just"/>
            <a:endPar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165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165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165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165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165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165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165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165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80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80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80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The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maximum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over-voltage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fault condition is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three-phase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grounding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fault in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rectifier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station, reaches </a:t>
            </a:r>
            <a:r>
              <a:rPr lang="en-US" altLang="zh-CN" sz="1700" dirty="0" smtClean="0">
                <a:latin typeface="Arial" panose="020B0604020202020204" pitchFamily="34" charset="0"/>
                <a:cs typeface="Arial" panose="020B0604020202020204" pitchFamily="34" charset="0"/>
              </a:rPr>
              <a:t>1.57p.u..</a:t>
            </a:r>
          </a:p>
          <a:p>
            <a:pPr marL="285750" indent="-285750" algn="just">
              <a:buFont typeface="Arial" panose="020B0604020202020204" pitchFamily="34" charset="0"/>
              <a:buChar char="•"/>
            </a:pPr>
            <a:r>
              <a:rPr lang="en-US" altLang="zh-CN" sz="1700" dirty="0" smtClean="0">
                <a:latin typeface="Arial" panose="020B0604020202020204" pitchFamily="34" charset="0"/>
                <a:cs typeface="Arial" panose="020B0604020202020204" pitchFamily="34" charset="0"/>
              </a:rPr>
              <a:t>AC bus grounding fault will cause the action of valve arresters</a:t>
            </a:r>
            <a:r>
              <a:rPr lang="x-none" altLang="zh-CN" sz="1700" dirty="0" smtClean="0">
                <a:latin typeface="Arial" panose="020B0604020202020204" pitchFamily="34" charset="0"/>
                <a:cs typeface="Arial" panose="020B0604020202020204" pitchFamily="34" charset="0"/>
              </a:rPr>
              <a:t> </a:t>
            </a:r>
            <a:r>
              <a:rPr lang="x-none" altLang="zh-CN" sz="1700" dirty="0">
                <a:latin typeface="Arial" panose="020B0604020202020204" pitchFamily="34" charset="0"/>
                <a:cs typeface="Arial" panose="020B0604020202020204" pitchFamily="34" charset="0"/>
              </a:rPr>
              <a:t>and </a:t>
            </a:r>
            <a:r>
              <a:rPr lang="en-US" altLang="zh-CN" sz="1700" dirty="0" smtClean="0">
                <a:latin typeface="Arial" panose="020B0604020202020204" pitchFamily="34" charset="0"/>
                <a:cs typeface="Arial" panose="020B0604020202020204" pitchFamily="34" charset="0"/>
              </a:rPr>
              <a:t>AC bus arresters, and t</a:t>
            </a:r>
            <a:r>
              <a:rPr lang="x-none" altLang="zh-CN" sz="1700" dirty="0" smtClean="0">
                <a:latin typeface="Arial" panose="020B0604020202020204" pitchFamily="34" charset="0"/>
                <a:cs typeface="Arial" panose="020B0604020202020204" pitchFamily="34" charset="0"/>
              </a:rPr>
              <a:t>he </a:t>
            </a:r>
            <a:r>
              <a:rPr lang="x-none" altLang="zh-CN" sz="1700" dirty="0">
                <a:latin typeface="Arial" panose="020B0604020202020204" pitchFamily="34" charset="0"/>
                <a:cs typeface="Arial" panose="020B0604020202020204" pitchFamily="34" charset="0"/>
              </a:rPr>
              <a:t>energy absorption </a:t>
            </a:r>
            <a:r>
              <a:rPr lang="en-US" altLang="zh-CN" sz="1700" dirty="0" smtClean="0">
                <a:latin typeface="Arial" panose="020B0604020202020204" pitchFamily="34" charset="0"/>
                <a:cs typeface="Arial" panose="020B0604020202020204" pitchFamily="34" charset="0"/>
              </a:rPr>
              <a:t>of them</a:t>
            </a:r>
            <a:r>
              <a:rPr lang="x-none" altLang="zh-CN" sz="1700" dirty="0" smtClean="0">
                <a:latin typeface="Arial" panose="020B0604020202020204" pitchFamily="34" charset="0"/>
                <a:cs typeface="Arial" panose="020B0604020202020204" pitchFamily="34" charset="0"/>
              </a:rPr>
              <a:t> does</a:t>
            </a:r>
            <a:r>
              <a:rPr lang="en-US" altLang="zh-CN" sz="1700" dirty="0" smtClean="0">
                <a:latin typeface="Arial" panose="020B0604020202020204" pitchFamily="34" charset="0"/>
                <a:cs typeface="Arial" panose="020B0604020202020204" pitchFamily="34" charset="0"/>
              </a:rPr>
              <a:t> not</a:t>
            </a:r>
            <a:r>
              <a:rPr lang="x-none" altLang="zh-CN" sz="1700" dirty="0" smtClean="0">
                <a:latin typeface="Arial" panose="020B0604020202020204" pitchFamily="34" charset="0"/>
                <a:cs typeface="Arial" panose="020B0604020202020204" pitchFamily="34" charset="0"/>
              </a:rPr>
              <a:t> </a:t>
            </a:r>
            <a:r>
              <a:rPr lang="x-none" altLang="zh-CN" sz="1700" dirty="0">
                <a:latin typeface="Arial" panose="020B0604020202020204" pitchFamily="34" charset="0"/>
                <a:cs typeface="Arial" panose="020B0604020202020204" pitchFamily="34" charset="0"/>
              </a:rPr>
              <a:t>exceed their allowable single discharge energy consumption</a:t>
            </a:r>
            <a:r>
              <a:rPr lang="x-none" altLang="zh-CN" sz="1700" dirty="0" smtClean="0">
                <a:latin typeface="Arial" panose="020B0604020202020204" pitchFamily="34" charset="0"/>
                <a:cs typeface="Arial" panose="020B0604020202020204" pitchFamily="34" charset="0"/>
              </a:rPr>
              <a:t>.</a:t>
            </a:r>
            <a:endParaRPr lang="en-US" altLang="zh-CN" sz="17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altLang="zh-CN" sz="1700" dirty="0" smtClean="0">
                <a:latin typeface="Arial" panose="020B0604020202020204" pitchFamily="34" charset="0"/>
                <a:cs typeface="Arial" panose="020B0604020202020204" pitchFamily="34" charset="0"/>
              </a:rPr>
              <a:t>The over-voltage of 1000kV AC bus is smaller than 500kV AC bus</a:t>
            </a:r>
            <a:r>
              <a:rPr lang="en-US" altLang="zh-CN" sz="1700" dirty="0">
                <a:latin typeface="Arial" panose="020B0604020202020204" pitchFamily="34" charset="0"/>
                <a:cs typeface="Arial" panose="020B0604020202020204" pitchFamily="34" charset="0"/>
              </a:rPr>
              <a:t>. </a:t>
            </a:r>
            <a:r>
              <a:rPr lang="en-US" altLang="zh-CN" sz="1700" dirty="0" smtClean="0">
                <a:latin typeface="Arial" panose="020B0604020202020204" pitchFamily="34" charset="0"/>
                <a:cs typeface="Arial" panose="020B0604020202020204" pitchFamily="34" charset="0"/>
              </a:rPr>
              <a:t>The voltage </a:t>
            </a:r>
            <a:r>
              <a:rPr lang="en-US" altLang="zh-CN" sz="1700" dirty="0">
                <a:latin typeface="Arial" panose="020B0604020202020204" pitchFamily="34" charset="0"/>
                <a:cs typeface="Arial" panose="020B0604020202020204" pitchFamily="34" charset="0"/>
              </a:rPr>
              <a:t>support </a:t>
            </a:r>
            <a:r>
              <a:rPr lang="en-US" altLang="zh-CN" sz="1700" dirty="0" smtClean="0">
                <a:latin typeface="Arial" panose="020B0604020202020204" pitchFamily="34" charset="0"/>
                <a:cs typeface="Arial" panose="020B0604020202020204" pitchFamily="34" charset="0"/>
              </a:rPr>
              <a:t>capability of 1000kV </a:t>
            </a:r>
            <a:r>
              <a:rPr lang="en-US" altLang="zh-CN" sz="1700" dirty="0">
                <a:latin typeface="Arial" panose="020B0604020202020204" pitchFamily="34" charset="0"/>
                <a:cs typeface="Arial" panose="020B0604020202020204" pitchFamily="34" charset="0"/>
              </a:rPr>
              <a:t>AC system </a:t>
            </a:r>
            <a:r>
              <a:rPr lang="en-US" altLang="zh-CN" sz="1700" dirty="0" smtClean="0">
                <a:latin typeface="Arial" panose="020B0604020202020204" pitchFamily="34" charset="0"/>
                <a:cs typeface="Arial" panose="020B0604020202020204" pitchFamily="34" charset="0"/>
              </a:rPr>
              <a:t>is stronger.</a:t>
            </a:r>
          </a:p>
          <a:p>
            <a:pPr marL="285750" indent="-285750" algn="just">
              <a:buFont typeface="Arial" panose="020B0604020202020204" pitchFamily="34" charset="0"/>
              <a:buChar char="•"/>
            </a:pPr>
            <a:endParaRPr lang="en-US" altLang="zh-CN" sz="800" dirty="0" smtClean="0"/>
          </a:p>
          <a:p>
            <a:pPr marL="285750" indent="-285750" algn="just">
              <a:buFont typeface="Wingdings" panose="05000000000000000000" pitchFamily="2" charset="2"/>
              <a:buChar char="u"/>
            </a:pPr>
            <a:r>
              <a:rPr lang="en-US" altLang="zh-CN" sz="1700" b="1" dirty="0">
                <a:solidFill>
                  <a:prstClr val="black"/>
                </a:solidFill>
                <a:latin typeface="Arial" panose="020B0604020202020204" pitchFamily="34" charset="0"/>
                <a:ea typeface="黑体" panose="02010609060101010101" pitchFamily="49" charset="-122"/>
                <a:cs typeface="Arial" panose="020B0604020202020204" pitchFamily="34" charset="0"/>
              </a:rPr>
              <a:t>Open circuit fault of metallic return </a:t>
            </a:r>
            <a:r>
              <a:rPr lang="en-US" altLang="zh-CN" sz="1700" b="1" dirty="0" smtClean="0">
                <a:solidFill>
                  <a:prstClr val="black"/>
                </a:solidFill>
                <a:latin typeface="Arial" panose="020B0604020202020204" pitchFamily="34" charset="0"/>
                <a:ea typeface="黑体" panose="02010609060101010101" pitchFamily="49" charset="-122"/>
                <a:cs typeface="Arial" panose="020B0604020202020204" pitchFamily="34" charset="0"/>
              </a:rPr>
              <a:t>line</a:t>
            </a:r>
          </a:p>
          <a:p>
            <a:pPr marL="285750" indent="-285750" algn="just">
              <a:buFont typeface="Wingdings" panose="05000000000000000000" pitchFamily="2" charset="2"/>
              <a:buChar char="u"/>
            </a:pPr>
            <a:endParaRPr lang="en-US" altLang="zh-CN" sz="40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r>
              <a:rPr lang="en-US" altLang="zh-CN" sz="1650" dirty="0" smtClean="0">
                <a:solidFill>
                  <a:prstClr val="black"/>
                </a:solidFill>
                <a:latin typeface="Arial" panose="020B0604020202020204" pitchFamily="34" charset="0"/>
                <a:ea typeface="黑体" panose="02010609060101010101" pitchFamily="49" charset="-122"/>
                <a:cs typeface="Arial" panose="020B0604020202020204" pitchFamily="34" charset="0"/>
              </a:rPr>
              <a:t>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Under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the monopolar metallic return line operating mode, if the metallic return line occurs open circuit fault, the DC current loop is disconnected, the energy stored on the line that connected to the rectifier station will be released through the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type E arrester of rectifier side. </a:t>
            </a:r>
            <a:r>
              <a:rPr lang="en-US" altLang="zh-CN" sz="1800" dirty="0">
                <a:solidFill>
                  <a:prstClr val="black"/>
                </a:solidFill>
                <a:latin typeface="Arial" panose="020B0604020202020204" pitchFamily="34" charset="0"/>
                <a:ea typeface="黑体" panose="02010609060101010101" pitchFamily="49" charset="-122"/>
                <a:cs typeface="Arial" panose="020B0604020202020204" pitchFamily="34" charset="0"/>
              </a:rPr>
              <a:t>T</a:t>
            </a:r>
            <a:r>
              <a:rPr lang="en-US" altLang="zh-CN" sz="1800" dirty="0" smtClean="0">
                <a:solidFill>
                  <a:prstClr val="black"/>
                </a:solidFill>
                <a:latin typeface="Arial" panose="020B0604020202020204" pitchFamily="34" charset="0"/>
                <a:ea typeface="黑体" panose="02010609060101010101" pitchFamily="49" charset="-122"/>
                <a:cs typeface="Arial" panose="020B0604020202020204" pitchFamily="34" charset="0"/>
              </a:rPr>
              <a:t>here are slight differences in over-voltage when open circuit faults occur at different locations.</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770" y="14048437"/>
            <a:ext cx="3237891" cy="2272254"/>
          </a:xfrm>
          <a:prstGeom prst="rect">
            <a:avLst/>
          </a:prstGeom>
        </p:spPr>
      </p:pic>
      <p:sp>
        <p:nvSpPr>
          <p:cNvPr id="89" name="文本框 88"/>
          <p:cNvSpPr txBox="1"/>
          <p:nvPr/>
        </p:nvSpPr>
        <p:spPr>
          <a:xfrm>
            <a:off x="222844" y="7663863"/>
            <a:ext cx="6948915" cy="4508927"/>
          </a:xfrm>
          <a:prstGeom prst="rect">
            <a:avLst/>
          </a:prstGeom>
          <a:solidFill>
            <a:schemeClr val="bg1"/>
          </a:solidFill>
        </p:spPr>
        <p:txBody>
          <a:bodyPr wrap="square" rtlCol="0">
            <a:spAutoFit/>
          </a:bodyPr>
          <a:lstStyle/>
          <a:p>
            <a:pPr>
              <a:spcBef>
                <a:spcPts val="600"/>
              </a:spcBef>
            </a:pPr>
            <a:r>
              <a:rPr lang="en-US" altLang="zh-CN" sz="800" dirty="0" smtClean="0"/>
              <a:t>   </a:t>
            </a:r>
          </a:p>
          <a:p>
            <a:pPr algn="just">
              <a:spcBef>
                <a:spcPts val="600"/>
              </a:spcBef>
            </a:pPr>
            <a:r>
              <a:rPr lang="en-US" altLang="zh-CN" sz="1800" dirty="0" smtClean="0"/>
              <a:t>    </a:t>
            </a:r>
            <a:r>
              <a:rPr lang="en-US" altLang="zh-CN" sz="1700" dirty="0" smtClean="0">
                <a:latin typeface="Arial" panose="020B0604020202020204" pitchFamily="34" charset="0"/>
                <a:cs typeface="Arial" panose="020B0604020202020204" pitchFamily="34" charset="0"/>
              </a:rPr>
              <a:t>Under the hierarchical connection mode, the high-end and low-end converters of inverter station are connected separately </a:t>
            </a:r>
            <a:r>
              <a:rPr lang="en-US" altLang="zh-CN" sz="1700" dirty="0">
                <a:latin typeface="Arial" panose="020B0604020202020204" pitchFamily="34" charset="0"/>
                <a:cs typeface="Arial" panose="020B0604020202020204" pitchFamily="34" charset="0"/>
              </a:rPr>
              <a:t>to two different AC grids which have different voltage </a:t>
            </a:r>
            <a:r>
              <a:rPr lang="en-US" altLang="zh-CN" sz="1700" dirty="0" smtClean="0">
                <a:latin typeface="Arial" panose="020B0604020202020204" pitchFamily="34" charset="0"/>
                <a:cs typeface="Arial" panose="020B0604020202020204" pitchFamily="34" charset="0"/>
              </a:rPr>
              <a:t>levels. </a:t>
            </a:r>
          </a:p>
          <a:p>
            <a:pPr algn="just">
              <a:spcBef>
                <a:spcPts val="600"/>
              </a:spcBef>
            </a:pPr>
            <a:r>
              <a:rPr lang="en-US" altLang="zh-CN" sz="1700" dirty="0">
                <a:latin typeface="Arial" panose="020B0604020202020204" pitchFamily="34" charset="0"/>
                <a:cs typeface="Arial" panose="020B0604020202020204" pitchFamily="34" charset="0"/>
              </a:rPr>
              <a:t> </a:t>
            </a:r>
            <a:r>
              <a:rPr lang="en-US" altLang="zh-CN" sz="1700" dirty="0" smtClean="0">
                <a:latin typeface="Arial" panose="020B0604020202020204" pitchFamily="34" charset="0"/>
                <a:cs typeface="Arial" panose="020B0604020202020204" pitchFamily="34" charset="0"/>
              </a:rPr>
              <a:t>   The configuration of DC arresters: V1</a:t>
            </a:r>
            <a:r>
              <a:rPr lang="en-US" altLang="zh-CN" sz="1700" dirty="0">
                <a:latin typeface="Arial" panose="020B0604020202020204" pitchFamily="34" charset="0"/>
                <a:cs typeface="Arial" panose="020B0604020202020204" pitchFamily="34" charset="0"/>
              </a:rPr>
              <a:t>, V2, V3 are valve arresters; ML, MH are six-pulse-bridge arresters of twelve-pulse converter unit; </a:t>
            </a:r>
            <a:r>
              <a:rPr lang="en-US" altLang="zh-CN" sz="1700" dirty="0" smtClean="0">
                <a:latin typeface="Arial" panose="020B0604020202020204" pitchFamily="34" charset="0"/>
                <a:cs typeface="Arial" panose="020B0604020202020204" pitchFamily="34" charset="0"/>
              </a:rPr>
              <a:t>CBN1</a:t>
            </a:r>
            <a:r>
              <a:rPr lang="en-US" altLang="zh-CN" sz="1700" dirty="0">
                <a:latin typeface="Arial" panose="020B0604020202020204" pitchFamily="34" charset="0"/>
                <a:cs typeface="Arial" panose="020B0604020202020204" pitchFamily="34" charset="0"/>
              </a:rPr>
              <a:t>, CBN2, E, EL, EM are neutral bus arrester; A is AC bus </a:t>
            </a:r>
            <a:r>
              <a:rPr lang="en-US" altLang="zh-CN" sz="1700" dirty="0" smtClean="0">
                <a:latin typeface="Arial" panose="020B0604020202020204" pitchFamily="34" charset="0"/>
                <a:cs typeface="Arial" panose="020B0604020202020204" pitchFamily="34" charset="0"/>
              </a:rPr>
              <a:t>arrester</a:t>
            </a:r>
            <a:r>
              <a:rPr lang="en-US" altLang="zh-CN" sz="1700" dirty="0">
                <a:latin typeface="Arial" panose="020B0604020202020204" pitchFamily="34" charset="0"/>
                <a:cs typeface="Arial" panose="020B0604020202020204" pitchFamily="34" charset="0"/>
              </a:rPr>
              <a:t>.</a:t>
            </a:r>
            <a:endParaRPr lang="zh-CN" altLang="zh-CN" sz="1700" dirty="0">
              <a:latin typeface="Arial" panose="020B0604020202020204" pitchFamily="34" charset="0"/>
              <a:cs typeface="Arial" panose="020B0604020202020204" pitchFamily="34" charset="0"/>
            </a:endParaRPr>
          </a:p>
          <a:p>
            <a:pPr algn="just">
              <a:spcBef>
                <a:spcPts val="600"/>
              </a:spcBef>
            </a:pPr>
            <a:endParaRPr lang="en-US" altLang="zh-CN" sz="1800" dirty="0" smtClean="0"/>
          </a:p>
          <a:p>
            <a:pPr algn="just">
              <a:spcBef>
                <a:spcPts val="600"/>
              </a:spcBef>
            </a:pPr>
            <a:endParaRPr lang="en-US" altLang="zh-CN" sz="1800" dirty="0"/>
          </a:p>
          <a:p>
            <a:pPr algn="just">
              <a:spcBef>
                <a:spcPts val="600"/>
              </a:spcBef>
            </a:pPr>
            <a:endParaRPr lang="en-US" altLang="zh-CN" sz="1800" dirty="0" smtClean="0"/>
          </a:p>
          <a:p>
            <a:pPr algn="just">
              <a:spcBef>
                <a:spcPts val="600"/>
              </a:spcBef>
            </a:pPr>
            <a:endParaRPr lang="en-US" altLang="zh-CN" sz="1800" dirty="0"/>
          </a:p>
          <a:p>
            <a:pPr algn="just">
              <a:spcBef>
                <a:spcPts val="600"/>
              </a:spcBef>
            </a:pPr>
            <a:endParaRPr lang="en-US" altLang="zh-CN" sz="1800" dirty="0" smtClean="0"/>
          </a:p>
          <a:p>
            <a:pPr algn="just">
              <a:spcBef>
                <a:spcPts val="600"/>
              </a:spcBef>
            </a:pPr>
            <a:endParaRPr lang="en-US" altLang="zh-CN" sz="1800" dirty="0"/>
          </a:p>
          <a:p>
            <a:pPr algn="just">
              <a:spcBef>
                <a:spcPts val="600"/>
              </a:spcBef>
            </a:pPr>
            <a:endParaRPr lang="en-US" altLang="zh-CN" sz="1800" dirty="0" smtClean="0"/>
          </a:p>
        </p:txBody>
      </p:sp>
      <p:grpSp>
        <p:nvGrpSpPr>
          <p:cNvPr id="24" name="组合 23"/>
          <p:cNvGrpSpPr/>
          <p:nvPr/>
        </p:nvGrpSpPr>
        <p:grpSpPr>
          <a:xfrm>
            <a:off x="215975" y="6204671"/>
            <a:ext cx="7311101" cy="3459231"/>
            <a:chOff x="339728" y="6454802"/>
            <a:chExt cx="7311101" cy="3227286"/>
          </a:xfrm>
        </p:grpSpPr>
        <p:sp>
          <p:nvSpPr>
            <p:cNvPr id="25" name="同侧圆角矩形 24"/>
            <p:cNvSpPr/>
            <p:nvPr/>
          </p:nvSpPr>
          <p:spPr>
            <a:xfrm>
              <a:off x="339728" y="6454802"/>
              <a:ext cx="592529" cy="402162"/>
            </a:xfrm>
            <a:prstGeom prst="round2SameRect">
              <a:avLst>
                <a:gd name="adj1" fmla="val 26198"/>
                <a:gd name="adj2" fmla="val 0"/>
              </a:avLst>
            </a:prstGeom>
          </p:spPr>
          <p:txBody>
            <a:bodyPr wrap="none">
              <a:spAutoFit/>
            </a:bodyPr>
            <a:lstStyle/>
            <a:p>
              <a:pPr marL="342900" indent="-342900">
                <a:buFont typeface="Arial" panose="020B0604020202020204" pitchFamily="34" charset="0"/>
                <a:buChar char="•"/>
              </a:pPr>
              <a:endParaRPr lang="zh-CN" altLang="en-US" sz="2000">
                <a:solidFill>
                  <a:schemeClr val="tx1"/>
                </a:solidFill>
                <a:latin typeface="黑体" panose="02010609060101010101" pitchFamily="49" charset="-122"/>
                <a:ea typeface="黑体" panose="02010609060101010101" pitchFamily="49" charset="-122"/>
              </a:endParaRPr>
            </a:p>
          </p:txBody>
        </p:sp>
        <p:sp>
          <p:nvSpPr>
            <p:cNvPr id="26" name="同侧圆角矩形 25"/>
            <p:cNvSpPr/>
            <p:nvPr/>
          </p:nvSpPr>
          <p:spPr>
            <a:xfrm rot="10800000">
              <a:off x="7089107" y="9294366"/>
              <a:ext cx="561722" cy="387722"/>
            </a:xfrm>
            <a:prstGeom prst="round2SameRect">
              <a:avLst>
                <a:gd name="adj1" fmla="val 14105"/>
                <a:gd name="adj2" fmla="val 0"/>
              </a:avLst>
            </a:prstGeom>
          </p:spPr>
          <p:txBody>
            <a:bodyPr wrap="none">
              <a:spAutoFit/>
            </a:bodyPr>
            <a:lstStyle/>
            <a:p>
              <a:pPr marL="342900" indent="-342900">
                <a:buFont typeface="Arial" panose="020B0604020202020204" pitchFamily="34" charset="0"/>
                <a:buChar char="•"/>
              </a:pPr>
              <a:endParaRPr lang="zh-CN" altLang="en-US" sz="2000">
                <a:solidFill>
                  <a:schemeClr val="tx1"/>
                </a:solidFill>
                <a:latin typeface="黑体" panose="02010609060101010101" pitchFamily="49" charset="-122"/>
                <a:ea typeface="黑体" panose="02010609060101010101" pitchFamily="49" charset="-122"/>
              </a:endParaRPr>
            </a:p>
          </p:txBody>
        </p:sp>
      </p:grpSp>
      <p:sp>
        <p:nvSpPr>
          <p:cNvPr id="35" name="Rectangle 8"/>
          <p:cNvSpPr>
            <a:spLocks noChangeArrowheads="1"/>
          </p:cNvSpPr>
          <p:nvPr/>
        </p:nvSpPr>
        <p:spPr bwMode="auto">
          <a:xfrm>
            <a:off x="0" y="0"/>
            <a:ext cx="144002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7" name="Rectangle 10"/>
          <p:cNvSpPr>
            <a:spLocks noChangeArrowheads="1"/>
          </p:cNvSpPr>
          <p:nvPr/>
        </p:nvSpPr>
        <p:spPr bwMode="auto">
          <a:xfrm>
            <a:off x="152400" y="152400"/>
            <a:ext cx="144002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8" name="矩形 47"/>
          <p:cNvSpPr/>
          <p:nvPr/>
        </p:nvSpPr>
        <p:spPr>
          <a:xfrm>
            <a:off x="-1" y="-525"/>
            <a:ext cx="14400213" cy="33682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0" y="0"/>
            <a:ext cx="14413650" cy="3374769"/>
          </a:xfrm>
          <a:prstGeom prst="rect">
            <a:avLst/>
          </a:prstGeom>
          <a:blipFill dpi="0" rotWithShape="1">
            <a:blip r:embed="rId3">
              <a:alphaModFix amt="57000"/>
            </a:blip>
            <a:srcRect/>
            <a:stretch>
              <a:fillRect b="-7000"/>
            </a:stretch>
          </a:blipFill>
        </p:spPr>
        <p:txBody>
          <a:bodyPr wrap="square" rtlCol="0">
            <a:spAutoFit/>
          </a:bodyPr>
          <a:lstStyle/>
          <a:p>
            <a:endParaRPr lang="zh-CN" altLang="en-US" dirty="0"/>
          </a:p>
        </p:txBody>
      </p:sp>
      <p:pic>
        <p:nvPicPr>
          <p:cNvPr id="6" name="内容占位符 5"/>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118898" y="289084"/>
            <a:ext cx="3366656" cy="957894"/>
          </a:xfrm>
          <a:prstGeom prst="rect">
            <a:avLst/>
          </a:prstGeom>
        </p:spPr>
      </p:pic>
      <p:sp>
        <p:nvSpPr>
          <p:cNvPr id="9" name="文本框 8"/>
          <p:cNvSpPr txBox="1"/>
          <p:nvPr/>
        </p:nvSpPr>
        <p:spPr>
          <a:xfrm>
            <a:off x="13603422" y="29152"/>
            <a:ext cx="1097280" cy="584775"/>
          </a:xfrm>
          <a:prstGeom prst="rect">
            <a:avLst/>
          </a:prstGeom>
          <a:noFill/>
        </p:spPr>
        <p:txBody>
          <a:bodyPr wrap="square" rtlCol="0">
            <a:spAutoFit/>
          </a:bodyPr>
          <a:lstStyle/>
          <a:p>
            <a:r>
              <a:rPr lang="en-US" altLang="zh-CN" sz="3200" dirty="0"/>
              <a:t>#64</a:t>
            </a:r>
            <a:endParaRPr lang="zh-CN" altLang="en-US" sz="3200" dirty="0"/>
          </a:p>
        </p:txBody>
      </p:sp>
      <p:sp>
        <p:nvSpPr>
          <p:cNvPr id="49" name="文本框 48"/>
          <p:cNvSpPr txBox="1"/>
          <p:nvPr/>
        </p:nvSpPr>
        <p:spPr>
          <a:xfrm>
            <a:off x="3204040" y="476838"/>
            <a:ext cx="10798752" cy="1384995"/>
          </a:xfrm>
          <a:prstGeom prst="rect">
            <a:avLst/>
          </a:prstGeom>
          <a:noFill/>
        </p:spPr>
        <p:txBody>
          <a:bodyPr wrap="square" rtlCol="0">
            <a:spAutoFit/>
          </a:bodyPr>
          <a:lstStyle/>
          <a:p>
            <a:pPr algn="ctr"/>
            <a:r>
              <a:rPr lang="en-US" altLang="zh-CN" sz="2800" b="1" cap="all" dirty="0">
                <a:solidFill>
                  <a:prstClr val="black"/>
                </a:solidFill>
                <a:latin typeface="Arial" panose="020B0604020202020204" pitchFamily="34" charset="0"/>
                <a:ea typeface="Arial Unicode MS" panose="020B0604020202020204" pitchFamily="34" charset="-122"/>
                <a:cs typeface="Arial" panose="020B0604020202020204" pitchFamily="34" charset="0"/>
              </a:rPr>
              <a:t>Simulation study </a:t>
            </a:r>
            <a:r>
              <a:rPr lang="en-US" altLang="zh-CN" sz="2800" b="1" cap="all" dirty="0" smtClean="0">
                <a:solidFill>
                  <a:prstClr val="black"/>
                </a:solidFill>
                <a:latin typeface="Arial" panose="020B0604020202020204" pitchFamily="34" charset="0"/>
                <a:ea typeface="Arial Unicode MS" panose="020B0604020202020204" pitchFamily="34" charset="-122"/>
                <a:cs typeface="Arial" panose="020B0604020202020204" pitchFamily="34" charset="0"/>
              </a:rPr>
              <a:t>on </a:t>
            </a:r>
            <a:r>
              <a:rPr lang="en-US" altLang="zh-CN" sz="2800" b="1" cap="all" dirty="0">
                <a:solidFill>
                  <a:prstClr val="black"/>
                </a:solidFill>
                <a:latin typeface="Arial" panose="020B0604020202020204" pitchFamily="34" charset="0"/>
                <a:ea typeface="Arial Unicode MS" panose="020B0604020202020204" pitchFamily="34" charset="-122"/>
                <a:cs typeface="Arial" panose="020B0604020202020204" pitchFamily="34" charset="0"/>
              </a:rPr>
              <a:t>switching over-voltage of UHVDC transmission system under hierarchical connection mode caused by typical faults</a:t>
            </a:r>
            <a:endParaRPr lang="zh-CN" altLang="en-US" sz="2800" b="1" cap="all"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50" name="Text Box 13"/>
          <p:cNvSpPr txBox="1">
            <a:spLocks noChangeArrowheads="1"/>
          </p:cNvSpPr>
          <p:nvPr/>
        </p:nvSpPr>
        <p:spPr bwMode="auto">
          <a:xfrm>
            <a:off x="-1423717" y="1899985"/>
            <a:ext cx="17177210" cy="1107996"/>
          </a:xfrm>
          <a:prstGeom prst="rect">
            <a:avLst/>
          </a:prstGeom>
          <a:noFill/>
          <a:ln>
            <a:noFill/>
          </a:ln>
          <a:effectLst>
            <a:outerShdw dist="35921" dir="2700000" algn="ctr" rotWithShape="0">
              <a:srgbClr val="C8D1D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439539" tIns="0" rIns="439539" bIns="0">
            <a:spAutoFit/>
          </a:bodyPr>
          <a:lstStyle>
            <a:lvl1pPr defTabSz="731520">
              <a:defRPr sz="7400">
                <a:solidFill>
                  <a:schemeClr val="tx1"/>
                </a:solidFill>
                <a:latin typeface="Tahoma" panose="020B0604030504040204" pitchFamily="34" charset="0"/>
              </a:defRPr>
            </a:lvl1pPr>
            <a:lvl2pPr marL="742950" indent="-285750" defTabSz="731520">
              <a:defRPr sz="7400">
                <a:solidFill>
                  <a:schemeClr val="tx1"/>
                </a:solidFill>
                <a:latin typeface="Tahoma" panose="020B0604030504040204" pitchFamily="34" charset="0"/>
              </a:defRPr>
            </a:lvl2pPr>
            <a:lvl3pPr marL="1143000" indent="-228600" defTabSz="731520">
              <a:defRPr sz="7400">
                <a:solidFill>
                  <a:schemeClr val="tx1"/>
                </a:solidFill>
                <a:latin typeface="Tahoma" panose="020B0604030504040204" pitchFamily="34" charset="0"/>
              </a:defRPr>
            </a:lvl3pPr>
            <a:lvl4pPr marL="1600200" indent="-228600" defTabSz="731520">
              <a:defRPr sz="7400">
                <a:solidFill>
                  <a:schemeClr val="tx1"/>
                </a:solidFill>
                <a:latin typeface="Tahoma" panose="020B0604030504040204" pitchFamily="34" charset="0"/>
              </a:defRPr>
            </a:lvl4pPr>
            <a:lvl5pPr marL="2057400" indent="-228600" defTabSz="731520">
              <a:defRPr sz="7400">
                <a:solidFill>
                  <a:schemeClr val="tx1"/>
                </a:solidFill>
                <a:latin typeface="Tahoma" panose="020B0604030504040204" pitchFamily="34" charset="0"/>
              </a:defRPr>
            </a:lvl5pPr>
            <a:lvl6pPr marL="2514600" indent="-228600" defTabSz="731520" eaLnBrk="0" fontAlgn="base" hangingPunct="0">
              <a:spcBef>
                <a:spcPct val="0"/>
              </a:spcBef>
              <a:spcAft>
                <a:spcPct val="0"/>
              </a:spcAft>
              <a:defRPr sz="7400">
                <a:solidFill>
                  <a:schemeClr val="tx1"/>
                </a:solidFill>
                <a:latin typeface="Tahoma" panose="020B0604030504040204" pitchFamily="34" charset="0"/>
              </a:defRPr>
            </a:lvl6pPr>
            <a:lvl7pPr marL="2971800" indent="-228600" defTabSz="731520" eaLnBrk="0" fontAlgn="base" hangingPunct="0">
              <a:spcBef>
                <a:spcPct val="0"/>
              </a:spcBef>
              <a:spcAft>
                <a:spcPct val="0"/>
              </a:spcAft>
              <a:defRPr sz="7400">
                <a:solidFill>
                  <a:schemeClr val="tx1"/>
                </a:solidFill>
                <a:latin typeface="Tahoma" panose="020B0604030504040204" pitchFamily="34" charset="0"/>
              </a:defRPr>
            </a:lvl7pPr>
            <a:lvl8pPr marL="3429000" indent="-228600" defTabSz="731520" eaLnBrk="0" fontAlgn="base" hangingPunct="0">
              <a:spcBef>
                <a:spcPct val="0"/>
              </a:spcBef>
              <a:spcAft>
                <a:spcPct val="0"/>
              </a:spcAft>
              <a:defRPr sz="7400">
                <a:solidFill>
                  <a:schemeClr val="tx1"/>
                </a:solidFill>
                <a:latin typeface="Tahoma" panose="020B0604030504040204" pitchFamily="34" charset="0"/>
              </a:defRPr>
            </a:lvl8pPr>
            <a:lvl9pPr marL="3886200" indent="-228600" defTabSz="731520" eaLnBrk="0" fontAlgn="base" hangingPunct="0">
              <a:spcBef>
                <a:spcPct val="0"/>
              </a:spcBef>
              <a:spcAft>
                <a:spcPct val="0"/>
              </a:spcAft>
              <a:defRPr sz="7400">
                <a:solidFill>
                  <a:schemeClr val="tx1"/>
                </a:solidFill>
                <a:latin typeface="Tahoma" panose="020B0604030504040204" pitchFamily="34" charset="0"/>
              </a:defRPr>
            </a:lvl9pPr>
          </a:lstStyle>
          <a:p>
            <a:pPr algn="ctr">
              <a:lnSpc>
                <a:spcPct val="120000"/>
              </a:lnSpc>
              <a:defRPr/>
            </a:pPr>
            <a:r>
              <a:rPr lang="en-US" altLang="zh-CN" sz="2000" dirty="0" err="1"/>
              <a:t>Ziyuan</a:t>
            </a:r>
            <a:r>
              <a:rPr lang="en-US" altLang="zh-CN" sz="2000" dirty="0"/>
              <a:t> REN*, </a:t>
            </a:r>
            <a:r>
              <a:rPr lang="en-US" altLang="zh-CN" sz="2000" dirty="0" err="1"/>
              <a:t>Jiangtao</a:t>
            </a:r>
            <a:r>
              <a:rPr lang="en-US" altLang="zh-CN" sz="2000" dirty="0"/>
              <a:t> LI</a:t>
            </a:r>
            <a:r>
              <a:rPr lang="en-US" altLang="zh-CN" sz="2000" baseline="30000" dirty="0"/>
              <a:t>1</a:t>
            </a:r>
            <a:r>
              <a:rPr lang="en-US" altLang="zh-CN" sz="2000" dirty="0"/>
              <a:t>, </a:t>
            </a:r>
            <a:r>
              <a:rPr lang="en-US" altLang="zh-CN" sz="2000" dirty="0" err="1"/>
              <a:t>Jiaxin</a:t>
            </a:r>
            <a:r>
              <a:rPr lang="en-US" altLang="zh-CN" sz="2000" dirty="0"/>
              <a:t> HE</a:t>
            </a:r>
            <a:r>
              <a:rPr lang="en-US" altLang="zh-CN" sz="2000" baseline="30000" dirty="0"/>
              <a:t>1</a:t>
            </a:r>
            <a:r>
              <a:rPr lang="en-US" altLang="zh-CN" sz="2000" dirty="0"/>
              <a:t>, </a:t>
            </a:r>
            <a:r>
              <a:rPr lang="en-US" altLang="zh-CN" sz="2000" dirty="0" err="1"/>
              <a:t>Yuhao</a:t>
            </a:r>
            <a:r>
              <a:rPr lang="en-US" altLang="zh-CN" sz="2000" dirty="0"/>
              <a:t> LIU</a:t>
            </a:r>
            <a:r>
              <a:rPr lang="en-US" altLang="zh-CN" sz="2000" baseline="30000" dirty="0"/>
              <a:t>1</a:t>
            </a:r>
            <a:r>
              <a:rPr lang="en-US" altLang="zh-CN" sz="2000" dirty="0"/>
              <a:t>, Yi SUN</a:t>
            </a:r>
            <a:r>
              <a:rPr lang="en-US" altLang="zh-CN" sz="2000" baseline="30000" dirty="0"/>
              <a:t>1</a:t>
            </a:r>
            <a:r>
              <a:rPr lang="en-US" altLang="zh-CN" sz="2000" dirty="0"/>
              <a:t>, Xin FENG</a:t>
            </a:r>
            <a:r>
              <a:rPr lang="en-US" altLang="zh-CN" sz="2000" baseline="30000" dirty="0"/>
              <a:t>1</a:t>
            </a:r>
            <a:r>
              <a:rPr lang="en-US" altLang="zh-CN" sz="2000" dirty="0"/>
              <a:t>, </a:t>
            </a:r>
            <a:r>
              <a:rPr lang="en-US" altLang="zh-CN" sz="2000" dirty="0" err="1"/>
              <a:t>Yifeng</a:t>
            </a:r>
            <a:r>
              <a:rPr lang="en-US" altLang="zh-CN" sz="2000" dirty="0"/>
              <a:t> </a:t>
            </a:r>
            <a:r>
              <a:rPr lang="en-US" altLang="zh-CN" sz="2000" dirty="0" smtClean="0"/>
              <a:t>WANG</a:t>
            </a:r>
            <a:r>
              <a:rPr lang="en-US" altLang="zh-CN" sz="2000" baseline="30000" dirty="0"/>
              <a:t>1</a:t>
            </a:r>
            <a:endParaRPr lang="en-US" altLang="zh-CN" sz="2000" dirty="0" smtClean="0"/>
          </a:p>
          <a:p>
            <a:pPr algn="ctr">
              <a:lnSpc>
                <a:spcPct val="120000"/>
              </a:lnSpc>
              <a:defRPr/>
            </a:pPr>
            <a:r>
              <a:rPr lang="en-US" altLang="zh-CN" sz="2000" dirty="0" smtClean="0">
                <a:solidFill>
                  <a:prstClr val="black"/>
                </a:solidFill>
                <a:latin typeface="Arial" panose="020B0604020202020204" pitchFamily="34" charset="0"/>
                <a:ea typeface="Arial Unicode MS" panose="020B0604020202020204" pitchFamily="34" charset="-122"/>
                <a:cs typeface="Arial" panose="020B0604020202020204" pitchFamily="34" charset="0"/>
              </a:rPr>
              <a:t>School </a:t>
            </a:r>
            <a:r>
              <a:rPr lang="en-US" altLang="zh-CN" sz="2000" dirty="0">
                <a:solidFill>
                  <a:prstClr val="black"/>
                </a:solidFill>
                <a:latin typeface="Arial" panose="020B0604020202020204" pitchFamily="34" charset="0"/>
                <a:ea typeface="Arial Unicode MS" panose="020B0604020202020204" pitchFamily="34" charset="-122"/>
                <a:cs typeface="Arial" panose="020B0604020202020204" pitchFamily="34" charset="0"/>
              </a:rPr>
              <a:t>of Electrical Engineering, Xi’an </a:t>
            </a:r>
            <a:r>
              <a:rPr lang="en-US" altLang="zh-CN" sz="2000" dirty="0" err="1">
                <a:solidFill>
                  <a:prstClr val="black"/>
                </a:solidFill>
                <a:latin typeface="Arial" panose="020B0604020202020204" pitchFamily="34" charset="0"/>
                <a:ea typeface="Arial Unicode MS" panose="020B0604020202020204" pitchFamily="34" charset="-122"/>
                <a:cs typeface="Arial" panose="020B0604020202020204" pitchFamily="34" charset="0"/>
              </a:rPr>
              <a:t>Jiaotong</a:t>
            </a:r>
            <a:r>
              <a:rPr lang="en-US" altLang="zh-CN" sz="2000" dirty="0">
                <a:solidFill>
                  <a:prstClr val="black"/>
                </a:solidFill>
                <a:latin typeface="Arial" panose="020B0604020202020204" pitchFamily="34" charset="0"/>
                <a:ea typeface="Arial Unicode MS" panose="020B0604020202020204" pitchFamily="34" charset="-122"/>
                <a:cs typeface="Arial" panose="020B0604020202020204" pitchFamily="34" charset="0"/>
              </a:rPr>
              <a:t> </a:t>
            </a:r>
            <a:r>
              <a:rPr lang="en-US" altLang="zh-CN" sz="2000" dirty="0" smtClean="0">
                <a:solidFill>
                  <a:prstClr val="black"/>
                </a:solidFill>
                <a:latin typeface="Arial" panose="020B0604020202020204" pitchFamily="34" charset="0"/>
                <a:ea typeface="Arial Unicode MS" panose="020B0604020202020204" pitchFamily="34" charset="-122"/>
                <a:cs typeface="Arial" panose="020B0604020202020204" pitchFamily="34" charset="0"/>
              </a:rPr>
              <a:t>University</a:t>
            </a:r>
          </a:p>
          <a:p>
            <a:pPr algn="ctr">
              <a:lnSpc>
                <a:spcPct val="120000"/>
              </a:lnSpc>
              <a:defRPr/>
            </a:pPr>
            <a:r>
              <a:rPr lang="en-US" altLang="zh-CN" sz="2000" dirty="0" smtClean="0">
                <a:solidFill>
                  <a:prstClr val="black"/>
                </a:solidFill>
                <a:latin typeface="Arial" panose="020B0604020202020204" pitchFamily="34" charset="0"/>
                <a:ea typeface="Arial Unicode MS" panose="020B0604020202020204" pitchFamily="34" charset="-122"/>
                <a:cs typeface="Arial" panose="020B0604020202020204" pitchFamily="34" charset="0"/>
              </a:rPr>
              <a:t>Xi’an</a:t>
            </a:r>
            <a:r>
              <a:rPr lang="en-US" altLang="zh-CN" sz="2000" dirty="0">
                <a:solidFill>
                  <a:prstClr val="black"/>
                </a:solidFill>
                <a:latin typeface="Arial" panose="020B0604020202020204" pitchFamily="34" charset="0"/>
                <a:ea typeface="Arial Unicode MS" panose="020B0604020202020204" pitchFamily="34" charset="-122"/>
                <a:cs typeface="Arial" panose="020B0604020202020204" pitchFamily="34" charset="0"/>
              </a:rPr>
              <a:t>, 710049, </a:t>
            </a:r>
            <a:r>
              <a:rPr lang="en-US" altLang="zh-CN" sz="2000" dirty="0" smtClean="0">
                <a:solidFill>
                  <a:prstClr val="black"/>
                </a:solidFill>
                <a:latin typeface="Arial" panose="020B0604020202020204" pitchFamily="34" charset="0"/>
                <a:ea typeface="Arial Unicode MS" panose="020B0604020202020204" pitchFamily="34" charset="-122"/>
                <a:cs typeface="Arial" panose="020B0604020202020204" pitchFamily="34" charset="0"/>
              </a:rPr>
              <a:t>China</a:t>
            </a:r>
          </a:p>
        </p:txBody>
      </p:sp>
      <p:sp>
        <p:nvSpPr>
          <p:cNvPr id="52" name="同侧圆角矩形 51"/>
          <p:cNvSpPr/>
          <p:nvPr/>
        </p:nvSpPr>
        <p:spPr>
          <a:xfrm>
            <a:off x="215976" y="3524855"/>
            <a:ext cx="6948912" cy="565428"/>
          </a:xfrm>
          <a:prstGeom prst="round2SameRect">
            <a:avLst>
              <a:gd name="adj1" fmla="val 26198"/>
              <a:gd name="adj2" fmla="val 0"/>
            </a:avLst>
          </a:prstGeom>
          <a:solidFill>
            <a:srgbClr val="2E3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latinLnBrk="1">
              <a:spcBef>
                <a:spcPts val="1476"/>
              </a:spcBef>
              <a:spcAft>
                <a:spcPts val="1476"/>
              </a:spcAft>
            </a:pPr>
            <a:r>
              <a:rPr lang="en-GB" altLang="zh-CN" sz="1750" b="1" dirty="0">
                <a:solidFill>
                  <a:prstClr val="white"/>
                </a:solidFill>
                <a:latin typeface="Arial" panose="020B0604020202020204" pitchFamily="34" charset="0"/>
                <a:ea typeface="黑体" panose="02010609060101010101" pitchFamily="49" charset="-122"/>
                <a:cs typeface="Arial" panose="020B0604020202020204" pitchFamily="34" charset="0"/>
              </a:rPr>
              <a:t>I. INTRODUCTION</a:t>
            </a:r>
          </a:p>
        </p:txBody>
      </p:sp>
      <p:sp>
        <p:nvSpPr>
          <p:cNvPr id="57" name="矩形 56"/>
          <p:cNvSpPr/>
          <p:nvPr/>
        </p:nvSpPr>
        <p:spPr>
          <a:xfrm>
            <a:off x="215974" y="4076880"/>
            <a:ext cx="6948914" cy="3095820"/>
          </a:xfrm>
          <a:prstGeom prst="rect">
            <a:avLst/>
          </a:prstGeom>
          <a:solidFill>
            <a:srgbClr val="FAFBFC"/>
          </a:solidFill>
        </p:spPr>
        <p:txBody>
          <a:bodyPr wrap="square" tIns="108000" rIns="180000" bIns="108000">
            <a:spAutoFit/>
          </a:bodyPr>
          <a:lstStyle/>
          <a:p>
            <a:pPr marL="285750" indent="-285750" algn="just">
              <a:buFont typeface="Wingdings" panose="05000000000000000000" pitchFamily="2" charset="2"/>
              <a:buChar char="u"/>
            </a:pP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UHVDC transmission system with hierarchical connection mode is a new trend. In this mode, the inverter station adopts the way of layered access to 1000 kV and 500 kV AC power grid, which can realize the optimization of UHVDC power transmission, improve the voltage support ability of the receiving end AC system and guide the reasonable distribution of power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flow.</a:t>
            </a:r>
            <a:endPar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Wingdings" panose="05000000000000000000" pitchFamily="2" charset="2"/>
              <a:buChar char="u"/>
            </a:pPr>
            <a:r>
              <a:rPr lang="en-GB"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Basing </a:t>
            </a:r>
            <a:r>
              <a:rPr lang="en-GB"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on the </a:t>
            </a:r>
            <a:r>
              <a:rPr lang="en-GB"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EMTDC/PSCAD simulation </a:t>
            </a:r>
            <a:r>
              <a:rPr lang="en-GB"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platform, this paper studies the mechanism and distribution of switching over-voltage caused by typical </a:t>
            </a:r>
            <a:r>
              <a:rPr lang="en-GB"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faults. Different </a:t>
            </a:r>
            <a:r>
              <a:rPr lang="en-GB"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influential factor of switching over-voltage is simulated and the over-voltage suppression measures are proposed according to simulation results obtained. </a:t>
            </a:r>
            <a:endParaRPr lang="en-GB"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p:txBody>
      </p:sp>
      <p:sp>
        <p:nvSpPr>
          <p:cNvPr id="59" name="同侧圆角矩形 58"/>
          <p:cNvSpPr/>
          <p:nvPr/>
        </p:nvSpPr>
        <p:spPr>
          <a:xfrm>
            <a:off x="227562" y="7293217"/>
            <a:ext cx="6948913" cy="565428"/>
          </a:xfrm>
          <a:prstGeom prst="round2SameRect">
            <a:avLst>
              <a:gd name="adj1" fmla="val 26198"/>
              <a:gd name="adj2" fmla="val 0"/>
            </a:avLst>
          </a:prstGeom>
          <a:solidFill>
            <a:srgbClr val="2E3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latinLnBrk="1">
              <a:spcBef>
                <a:spcPts val="1476"/>
              </a:spcBef>
              <a:spcAft>
                <a:spcPts val="1476"/>
              </a:spcAft>
            </a:pPr>
            <a:r>
              <a:rPr lang="en-GB" altLang="zh-CN" sz="1750" b="1" dirty="0">
                <a:solidFill>
                  <a:prstClr val="white"/>
                </a:solidFill>
                <a:latin typeface="Arial" panose="020B0604020202020204" pitchFamily="34" charset="0"/>
                <a:ea typeface="黑体" panose="02010609060101010101" pitchFamily="49" charset="-122"/>
                <a:cs typeface="Arial" panose="020B0604020202020204" pitchFamily="34" charset="0"/>
              </a:rPr>
              <a:t>II. </a:t>
            </a:r>
            <a:r>
              <a:rPr lang="en-US" altLang="zh-CN" sz="1750" b="1" dirty="0" smtClean="0">
                <a:solidFill>
                  <a:prstClr val="white"/>
                </a:solidFill>
                <a:latin typeface="Arial" panose="020B0604020202020204" pitchFamily="34" charset="0"/>
                <a:ea typeface="黑体" panose="02010609060101010101" pitchFamily="49" charset="-122"/>
                <a:cs typeface="Arial" panose="020B0604020202020204" pitchFamily="34" charset="0"/>
              </a:rPr>
              <a:t>SIMULATION </a:t>
            </a:r>
            <a:r>
              <a:rPr lang="en-US" altLang="zh-CN" sz="1750" b="1" dirty="0">
                <a:solidFill>
                  <a:prstClr val="white"/>
                </a:solidFill>
                <a:latin typeface="Arial" panose="020B0604020202020204" pitchFamily="34" charset="0"/>
                <a:ea typeface="黑体" panose="02010609060101010101" pitchFamily="49" charset="-122"/>
                <a:cs typeface="Arial" panose="020B0604020202020204" pitchFamily="34" charset="0"/>
              </a:rPr>
              <a:t>MODELS</a:t>
            </a:r>
            <a:endParaRPr lang="en-GB" altLang="zh-CN" sz="1750" b="1" dirty="0">
              <a:solidFill>
                <a:prstClr val="white"/>
              </a:solidFill>
              <a:latin typeface="Arial" panose="020B0604020202020204" pitchFamily="34" charset="0"/>
              <a:ea typeface="黑体" panose="02010609060101010101" pitchFamily="49" charset="-122"/>
              <a:cs typeface="Arial" panose="020B0604020202020204" pitchFamily="34" charset="0"/>
            </a:endParaRPr>
          </a:p>
        </p:txBody>
      </p:sp>
      <p:pic>
        <p:nvPicPr>
          <p:cNvPr id="2051" name="图片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939" y="9734292"/>
            <a:ext cx="3300403" cy="183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图片 65"/>
          <p:cNvPicPr/>
          <p:nvPr/>
        </p:nvPicPr>
        <p:blipFill rotWithShape="1">
          <a:blip r:embed="rId6">
            <a:extLst>
              <a:ext uri="{28A0092B-C50C-407E-A947-70E740481C1C}">
                <a14:useLocalDpi xmlns:a14="http://schemas.microsoft.com/office/drawing/2010/main" val="0"/>
              </a:ext>
            </a:extLst>
          </a:blip>
          <a:srcRect l="1" t="57358" r="-14084"/>
          <a:stretch/>
        </p:blipFill>
        <p:spPr bwMode="auto">
          <a:xfrm>
            <a:off x="3837033" y="9700746"/>
            <a:ext cx="3483863" cy="1974554"/>
          </a:xfrm>
          <a:prstGeom prst="rect">
            <a:avLst/>
          </a:prstGeom>
          <a:noFill/>
          <a:ln>
            <a:noFill/>
          </a:ln>
        </p:spPr>
      </p:pic>
      <p:sp>
        <p:nvSpPr>
          <p:cNvPr id="67" name="矩形 66"/>
          <p:cNvSpPr/>
          <p:nvPr/>
        </p:nvSpPr>
        <p:spPr>
          <a:xfrm>
            <a:off x="488248" y="11675300"/>
            <a:ext cx="3384327" cy="461665"/>
          </a:xfrm>
          <a:prstGeom prst="rect">
            <a:avLst/>
          </a:prstGeom>
        </p:spPr>
        <p:txBody>
          <a:bodyPr wrap="square">
            <a:spAutoFit/>
          </a:bodyPr>
          <a:lstStyle/>
          <a:p>
            <a:pPr algn="ctr"/>
            <a:r>
              <a:rPr lang="en-US" altLang="zh-CN" sz="1200" dirty="0" smtClean="0">
                <a:solidFill>
                  <a:prstClr val="black"/>
                </a:solidFill>
                <a:latin typeface="Arial" panose="020B0604020202020204" pitchFamily="34" charset="0"/>
                <a:cs typeface="Arial" panose="020B0604020202020204" pitchFamily="34" charset="0"/>
              </a:rPr>
              <a:t>Fig.1. </a:t>
            </a:r>
            <a:r>
              <a:rPr lang="en-US" altLang="zh-CN" sz="1200" dirty="0" smtClean="0">
                <a:solidFill>
                  <a:prstClr val="black"/>
                </a:solidFill>
                <a:latin typeface="Arial" panose="020B0604020202020204" pitchFamily="34" charset="0"/>
                <a:cs typeface="Arial" panose="020B0604020202020204" pitchFamily="34" charset="0"/>
              </a:rPr>
              <a:t>Topology structure of hierarchical </a:t>
            </a:r>
            <a:r>
              <a:rPr lang="en-US" altLang="zh-CN" sz="1200" dirty="0">
                <a:solidFill>
                  <a:prstClr val="black"/>
                </a:solidFill>
                <a:latin typeface="Arial" panose="020B0604020202020204" pitchFamily="34" charset="0"/>
                <a:cs typeface="Arial" panose="020B0604020202020204" pitchFamily="34" charset="0"/>
              </a:rPr>
              <a:t>connection mode</a:t>
            </a:r>
            <a:endParaRPr lang="zh-CN" altLang="en-US" sz="1200" dirty="0">
              <a:solidFill>
                <a:prstClr val="black"/>
              </a:solidFill>
              <a:latin typeface="Arial" panose="020B0604020202020204" pitchFamily="34" charset="0"/>
              <a:cs typeface="Arial" panose="020B0604020202020204" pitchFamily="34" charset="0"/>
            </a:endParaRPr>
          </a:p>
        </p:txBody>
      </p:sp>
      <p:sp>
        <p:nvSpPr>
          <p:cNvPr id="68" name="矩形 67"/>
          <p:cNvSpPr/>
          <p:nvPr/>
        </p:nvSpPr>
        <p:spPr>
          <a:xfrm>
            <a:off x="4004098" y="11671565"/>
            <a:ext cx="3036138" cy="461665"/>
          </a:xfrm>
          <a:prstGeom prst="rect">
            <a:avLst/>
          </a:prstGeom>
        </p:spPr>
        <p:txBody>
          <a:bodyPr wrap="square">
            <a:spAutoFit/>
          </a:bodyPr>
          <a:lstStyle/>
          <a:p>
            <a:pPr algn="ctr"/>
            <a:r>
              <a:rPr lang="en-US" altLang="zh-CN" sz="1200" dirty="0" smtClean="0">
                <a:solidFill>
                  <a:prstClr val="black"/>
                </a:solidFill>
                <a:latin typeface="Arial" panose="020B0604020202020204" pitchFamily="34" charset="0"/>
                <a:cs typeface="Arial" panose="020B0604020202020204" pitchFamily="34" charset="0"/>
              </a:rPr>
              <a:t>Fig.2. </a:t>
            </a:r>
            <a:r>
              <a:rPr lang="en-US" altLang="zh-CN" sz="1200" dirty="0">
                <a:solidFill>
                  <a:prstClr val="black"/>
                </a:solidFill>
                <a:latin typeface="Arial" panose="020B0604020202020204" pitchFamily="34" charset="0"/>
                <a:cs typeface="Arial" panose="020B0604020202020204" pitchFamily="34" charset="0"/>
              </a:rPr>
              <a:t>DC arrester configuration of converter station</a:t>
            </a:r>
            <a:endParaRPr lang="zh-CN" altLang="en-US" sz="1200" dirty="0">
              <a:solidFill>
                <a:prstClr val="black"/>
              </a:solidFill>
              <a:latin typeface="Arial" panose="020B0604020202020204" pitchFamily="34" charset="0"/>
              <a:cs typeface="Arial" panose="020B0604020202020204" pitchFamily="34" charset="0"/>
            </a:endParaRPr>
          </a:p>
        </p:txBody>
      </p:sp>
      <p:sp>
        <p:nvSpPr>
          <p:cNvPr id="69" name="同侧圆角矩形 68"/>
          <p:cNvSpPr/>
          <p:nvPr/>
        </p:nvSpPr>
        <p:spPr>
          <a:xfrm>
            <a:off x="222845" y="12386370"/>
            <a:ext cx="6948915" cy="552026"/>
          </a:xfrm>
          <a:prstGeom prst="round2SameRect">
            <a:avLst>
              <a:gd name="adj1" fmla="val 26198"/>
              <a:gd name="adj2" fmla="val 0"/>
            </a:avLst>
          </a:prstGeom>
          <a:solidFill>
            <a:srgbClr val="2E3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latinLnBrk="1">
              <a:spcBef>
                <a:spcPts val="1476"/>
              </a:spcBef>
              <a:spcAft>
                <a:spcPts val="1476"/>
              </a:spcAft>
            </a:pPr>
            <a:r>
              <a:rPr lang="en-GB" altLang="zh-CN" sz="1750" b="1" dirty="0" smtClean="0">
                <a:solidFill>
                  <a:prstClr val="white"/>
                </a:solidFill>
                <a:latin typeface="Arial" panose="020B0604020202020204" pitchFamily="34" charset="0"/>
                <a:ea typeface="宋体" panose="02010600030101010101" pitchFamily="2" charset="-122"/>
                <a:cs typeface="Arial" panose="020B0604020202020204" pitchFamily="34" charset="0"/>
              </a:rPr>
              <a:t>Ⅲ</a:t>
            </a:r>
            <a:r>
              <a:rPr lang="en-GB" altLang="zh-CN" sz="1750" b="1" dirty="0" smtClean="0">
                <a:solidFill>
                  <a:prstClr val="white"/>
                </a:solidFill>
                <a:latin typeface="Arial" panose="020B0604020202020204" pitchFamily="34" charset="0"/>
                <a:ea typeface="黑体" panose="02010609060101010101" pitchFamily="49" charset="-122"/>
                <a:cs typeface="Arial" panose="020B0604020202020204" pitchFamily="34" charset="0"/>
              </a:rPr>
              <a:t>. </a:t>
            </a:r>
            <a:r>
              <a:rPr lang="en-US" altLang="zh-CN" sz="1750" b="1" dirty="0">
                <a:solidFill>
                  <a:prstClr val="white"/>
                </a:solidFill>
                <a:latin typeface="Arial" panose="020B0604020202020204" pitchFamily="34" charset="0"/>
                <a:ea typeface="黑体" panose="02010609060101010101" pitchFamily="49" charset="-122"/>
                <a:cs typeface="Arial" panose="020B0604020202020204" pitchFamily="34" charset="0"/>
              </a:rPr>
              <a:t>SIMULATION OF </a:t>
            </a:r>
            <a:r>
              <a:rPr lang="en-US" altLang="zh-CN" sz="1750" b="1" dirty="0" smtClean="0">
                <a:solidFill>
                  <a:prstClr val="white"/>
                </a:solidFill>
                <a:latin typeface="Arial" panose="020B0604020202020204" pitchFamily="34" charset="0"/>
                <a:ea typeface="黑体" panose="02010609060101010101" pitchFamily="49" charset="-122"/>
                <a:cs typeface="Arial" panose="020B0604020202020204" pitchFamily="34" charset="0"/>
              </a:rPr>
              <a:t>OVER-VOLTAGE UNDER TYPICAL FAULTS</a:t>
            </a:r>
            <a:endParaRPr lang="en-GB" altLang="zh-CN" sz="1750" b="1" dirty="0">
              <a:solidFill>
                <a:prstClr val="white"/>
              </a:solidFill>
              <a:latin typeface="Arial" panose="020B0604020202020204" pitchFamily="34" charset="0"/>
              <a:ea typeface="黑体" panose="02010609060101010101" pitchFamily="49" charset="-122"/>
              <a:cs typeface="Arial" panose="020B0604020202020204" pitchFamily="34" charset="0"/>
            </a:endParaRPr>
          </a:p>
        </p:txBody>
      </p:sp>
      <p:pic>
        <p:nvPicPr>
          <p:cNvPr id="64" name="图片 63"/>
          <p:cNvPicPr>
            <a:picLocks noChangeAspect="1"/>
          </p:cNvPicPr>
          <p:nvPr/>
        </p:nvPicPr>
        <p:blipFill>
          <a:blip r:embed="rId7"/>
          <a:stretch>
            <a:fillRect/>
          </a:stretch>
        </p:blipFill>
        <p:spPr>
          <a:xfrm>
            <a:off x="0" y="20999238"/>
            <a:ext cx="14413650" cy="600286"/>
          </a:xfrm>
          <a:prstGeom prst="rect">
            <a:avLst/>
          </a:prstGeom>
        </p:spPr>
      </p:pic>
      <p:pic>
        <p:nvPicPr>
          <p:cNvPr id="65" name="图片 64"/>
          <p:cNvPicPr>
            <a:picLocks noChangeAspect="1"/>
          </p:cNvPicPr>
          <p:nvPr/>
        </p:nvPicPr>
        <p:blipFill>
          <a:blip r:embed="rId8"/>
          <a:stretch>
            <a:fillRect/>
          </a:stretch>
        </p:blipFill>
        <p:spPr>
          <a:xfrm>
            <a:off x="1308541" y="20999238"/>
            <a:ext cx="592531" cy="592531"/>
          </a:xfrm>
          <a:prstGeom prst="rect">
            <a:avLst/>
          </a:prstGeom>
        </p:spPr>
      </p:pic>
      <p:sp>
        <p:nvSpPr>
          <p:cNvPr id="71" name="文本框 70"/>
          <p:cNvSpPr txBox="1"/>
          <p:nvPr/>
        </p:nvSpPr>
        <p:spPr>
          <a:xfrm>
            <a:off x="2793443" y="21110838"/>
            <a:ext cx="7164474" cy="369332"/>
          </a:xfrm>
          <a:prstGeom prst="rect">
            <a:avLst/>
          </a:prstGeom>
          <a:noFill/>
        </p:spPr>
        <p:txBody>
          <a:bodyPr wrap="square" rtlCol="0">
            <a:spAutoFit/>
          </a:bodyPr>
          <a:lstStyle/>
          <a:p>
            <a:r>
              <a:rPr lang="en-US" altLang="zh-CN" sz="1800" dirty="0" smtClean="0">
                <a:solidFill>
                  <a:schemeClr val="bg1"/>
                </a:solidFill>
              </a:rPr>
              <a:t>2018 IEEE International Power Modulator and High Voltage Conference</a:t>
            </a:r>
            <a:endParaRPr lang="zh-CN" altLang="en-US" sz="1800" dirty="0">
              <a:solidFill>
                <a:schemeClr val="bg1"/>
              </a:solidFill>
            </a:endParaRPr>
          </a:p>
        </p:txBody>
      </p:sp>
      <p:sp>
        <p:nvSpPr>
          <p:cNvPr id="72" name="矩形 71"/>
          <p:cNvSpPr/>
          <p:nvPr/>
        </p:nvSpPr>
        <p:spPr>
          <a:xfrm>
            <a:off x="10935449" y="21144663"/>
            <a:ext cx="7197725" cy="307777"/>
          </a:xfrm>
          <a:prstGeom prst="rect">
            <a:avLst/>
          </a:prstGeom>
        </p:spPr>
        <p:txBody>
          <a:bodyPr>
            <a:spAutoFit/>
          </a:bodyPr>
          <a:lstStyle/>
          <a:p>
            <a:r>
              <a:rPr lang="en-US" altLang="zh-CN" sz="1400" dirty="0">
                <a:solidFill>
                  <a:schemeClr val="bg1"/>
                </a:solidFill>
              </a:rPr>
              <a:t>3-7 June </a:t>
            </a:r>
            <a:r>
              <a:rPr lang="en-US" altLang="zh-CN" sz="1400" dirty="0" smtClean="0">
                <a:solidFill>
                  <a:schemeClr val="bg1"/>
                </a:solidFill>
              </a:rPr>
              <a:t>2018,  Jackson </a:t>
            </a:r>
            <a:r>
              <a:rPr lang="en-US" altLang="zh-CN" sz="1400" dirty="0">
                <a:solidFill>
                  <a:schemeClr val="bg1"/>
                </a:solidFill>
              </a:rPr>
              <a:t>Lake Lodge</a:t>
            </a:r>
            <a:endParaRPr lang="zh-CN" altLang="en-US" sz="1400" dirty="0">
              <a:solidFill>
                <a:schemeClr val="bg1"/>
              </a:solidFill>
            </a:endParaRPr>
          </a:p>
        </p:txBody>
      </p:sp>
      <p:sp>
        <p:nvSpPr>
          <p:cNvPr id="82" name="矩形 81"/>
          <p:cNvSpPr/>
          <p:nvPr/>
        </p:nvSpPr>
        <p:spPr>
          <a:xfrm>
            <a:off x="7362424" y="3524901"/>
            <a:ext cx="6824172" cy="14348247"/>
          </a:xfrm>
          <a:prstGeom prst="rect">
            <a:avLst/>
          </a:prstGeom>
          <a:solidFill>
            <a:srgbClr val="FAFBFC"/>
          </a:solidFill>
        </p:spPr>
        <p:txBody>
          <a:bodyPr wrap="square" tIns="108000" rIns="180000" bIns="108000">
            <a:noAutofit/>
          </a:bodyPr>
          <a:lstStyle/>
          <a:p>
            <a:pPr algn="just"/>
            <a:endParaRPr lang="en-US" altLang="zh-CN" sz="165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65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65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65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65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165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65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65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712"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712"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712"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712"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712"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712"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712"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712"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endParaRPr lang="en-US" altLang="zh-CN" sz="1712"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80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80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algn="just"/>
            <a:endParaRPr lang="en-US" altLang="zh-CN" sz="80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Wingdings" panose="05000000000000000000" pitchFamily="2" charset="2"/>
              <a:buChar char="u"/>
            </a:pPr>
            <a:r>
              <a:rPr lang="en-US" altLang="zh-CN" sz="1700" b="1" dirty="0" smtClean="0">
                <a:solidFill>
                  <a:prstClr val="black"/>
                </a:solidFill>
                <a:latin typeface="Arial" panose="020B0604020202020204" pitchFamily="34" charset="0"/>
                <a:ea typeface="黑体" panose="02010609060101010101" pitchFamily="49" charset="-122"/>
                <a:cs typeface="Arial" panose="020B0604020202020204" pitchFamily="34" charset="0"/>
              </a:rPr>
              <a:t>Open </a:t>
            </a:r>
            <a:r>
              <a:rPr lang="en-US" altLang="zh-CN" sz="1700" b="1" dirty="0">
                <a:solidFill>
                  <a:prstClr val="black"/>
                </a:solidFill>
                <a:latin typeface="Arial" panose="020B0604020202020204" pitchFamily="34" charset="0"/>
                <a:ea typeface="黑体" panose="02010609060101010101" pitchFamily="49" charset="-122"/>
                <a:cs typeface="Arial" panose="020B0604020202020204" pitchFamily="34" charset="0"/>
              </a:rPr>
              <a:t>circuit fault of neutral line</a:t>
            </a:r>
          </a:p>
          <a:p>
            <a:pPr marL="285750" indent="-285750" algn="just">
              <a:buFont typeface="Wingdings" panose="05000000000000000000" pitchFamily="2" charset="2"/>
              <a:buChar char="ü"/>
            </a:pPr>
            <a:r>
              <a:rPr lang="en-US" altLang="zh-CN" sz="1700" dirty="0">
                <a:latin typeface="Arial" panose="020B0604020202020204" pitchFamily="34" charset="0"/>
                <a:cs typeface="Arial" panose="020B0604020202020204" pitchFamily="34" charset="0"/>
              </a:rPr>
              <a:t>Under the bipolar full voltage operation </a:t>
            </a:r>
            <a:r>
              <a:rPr lang="en-US" altLang="zh-CN" sz="1700" dirty="0" smtClean="0">
                <a:latin typeface="Arial" panose="020B0604020202020204" pitchFamily="34" charset="0"/>
                <a:cs typeface="Arial" panose="020B0604020202020204" pitchFamily="34" charset="0"/>
              </a:rPr>
              <a:t>mode</a:t>
            </a:r>
          </a:p>
          <a:p>
            <a:pPr algn="just"/>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     There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is no grounding electrode after the neutral bus breaker of converter station occurs open circuit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fault. The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voltage of neutral line increases, which makes type E arrester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act.</a:t>
            </a:r>
          </a:p>
          <a:p>
            <a:pPr algn="just"/>
            <a:endParaRPr lang="en-US" altLang="zh-CN" sz="400" dirty="0">
              <a:solidFill>
                <a:prstClr val="black"/>
              </a:solidFill>
              <a:latin typeface="Arial" panose="020B0604020202020204" pitchFamily="34" charset="0"/>
              <a:cs typeface="Arial" panose="020B0604020202020204" pitchFamily="34" charset="0"/>
            </a:endParaRPr>
          </a:p>
          <a:p>
            <a:pPr lvl="0" algn="ctr"/>
            <a:endParaRPr lang="en-US" altLang="zh-CN" sz="1200" dirty="0">
              <a:solidFill>
                <a:prstClr val="black"/>
              </a:solidFill>
              <a:latin typeface="Arial" panose="020B0604020202020204" pitchFamily="34" charset="0"/>
              <a:cs typeface="Arial" panose="020B0604020202020204" pitchFamily="34" charset="0"/>
            </a:endParaRPr>
          </a:p>
          <a:p>
            <a:pPr lvl="0" algn="ctr"/>
            <a:endParaRPr lang="en-US" altLang="zh-CN" sz="1200" dirty="0" smtClean="0">
              <a:solidFill>
                <a:prstClr val="black"/>
              </a:solidFill>
              <a:latin typeface="Arial" panose="020B0604020202020204" pitchFamily="34" charset="0"/>
              <a:cs typeface="Arial" panose="020B0604020202020204" pitchFamily="34" charset="0"/>
            </a:endParaRPr>
          </a:p>
          <a:p>
            <a:pPr lvl="0" algn="ctr"/>
            <a:endParaRPr lang="en-US" altLang="zh-CN" sz="1200" dirty="0">
              <a:solidFill>
                <a:prstClr val="black"/>
              </a:solidFill>
              <a:latin typeface="Arial" panose="020B0604020202020204" pitchFamily="34" charset="0"/>
              <a:cs typeface="Arial" panose="020B0604020202020204" pitchFamily="34" charset="0"/>
            </a:endParaRPr>
          </a:p>
          <a:p>
            <a:pPr lvl="0" algn="ctr"/>
            <a:endParaRPr lang="en-US" altLang="zh-CN" sz="1200" dirty="0">
              <a:solidFill>
                <a:prstClr val="black"/>
              </a:solidFill>
              <a:latin typeface="Arial" panose="020B0604020202020204" pitchFamily="34" charset="0"/>
              <a:cs typeface="Arial" panose="020B0604020202020204" pitchFamily="34" charset="0"/>
            </a:endParaRPr>
          </a:p>
          <a:p>
            <a:pPr lvl="0" algn="ctr"/>
            <a:endParaRPr lang="en-US" altLang="zh-CN" sz="1200" i="1" dirty="0">
              <a:solidFill>
                <a:prstClr val="black"/>
              </a:solidFill>
              <a:latin typeface="Arial" panose="020B0604020202020204" pitchFamily="34" charset="0"/>
              <a:cs typeface="Arial" panose="020B0604020202020204" pitchFamily="34" charset="0"/>
            </a:endParaRPr>
          </a:p>
          <a:p>
            <a:pPr lvl="0" algn="ctr"/>
            <a:endParaRPr lang="en-US" altLang="zh-CN" sz="1800" i="1" dirty="0" smtClean="0">
              <a:solidFill>
                <a:prstClr val="black"/>
              </a:solidFill>
            </a:endParaRPr>
          </a:p>
          <a:p>
            <a:pPr algn="just"/>
            <a:endParaRPr lang="en-US" altLang="zh-CN" sz="1800" i="1" dirty="0" smtClean="0">
              <a:solidFill>
                <a:prstClr val="black"/>
              </a:solidFill>
            </a:endParaRPr>
          </a:p>
          <a:p>
            <a:pPr algn="just"/>
            <a:endParaRPr lang="en-US" altLang="zh-CN" sz="1800" i="1" dirty="0" smtClean="0">
              <a:solidFill>
                <a:prstClr val="black"/>
              </a:solidFill>
            </a:endParaRPr>
          </a:p>
          <a:p>
            <a:pPr algn="just"/>
            <a:endParaRPr lang="en-US" altLang="zh-CN" sz="800" i="1" dirty="0">
              <a:solidFill>
                <a:prstClr val="black"/>
              </a:solidFill>
            </a:endParaRPr>
          </a:p>
          <a:p>
            <a:pPr algn="ctr"/>
            <a:r>
              <a:rPr lang="x-none" altLang="zh-CN" sz="1200" dirty="0">
                <a:solidFill>
                  <a:prstClr val="black"/>
                </a:solidFill>
                <a:latin typeface="Arial" panose="020B0604020202020204" pitchFamily="34" charset="0"/>
                <a:cs typeface="Arial" panose="020B0604020202020204" pitchFamily="34" charset="0"/>
              </a:rPr>
              <a:t>Fig. 5. </a:t>
            </a:r>
            <a:r>
              <a:rPr lang="x-none" altLang="zh-CN" sz="1200" dirty="0">
                <a:solidFill>
                  <a:prstClr val="black"/>
                </a:solidFill>
                <a:latin typeface="Arial" panose="020B0604020202020204" pitchFamily="34" charset="0"/>
                <a:cs typeface="Arial" panose="020B0604020202020204" pitchFamily="34" charset="0"/>
              </a:rPr>
              <a:t>Residual voltage waveforms of type E and type CBN2 </a:t>
            </a:r>
            <a:r>
              <a:rPr lang="x-none" altLang="zh-CN" sz="1200" dirty="0" smtClean="0">
                <a:solidFill>
                  <a:prstClr val="black"/>
                </a:solidFill>
                <a:latin typeface="Arial" panose="020B0604020202020204" pitchFamily="34" charset="0"/>
                <a:cs typeface="Arial" panose="020B0604020202020204" pitchFamily="34" charset="0"/>
              </a:rPr>
              <a:t>arresters</a:t>
            </a:r>
            <a:endParaRPr lang="en-US" altLang="zh-CN" sz="1800" i="1" dirty="0" smtClean="0">
              <a:solidFill>
                <a:prstClr val="black"/>
              </a:solidFill>
            </a:endParaRPr>
          </a:p>
          <a:p>
            <a:pPr algn="just"/>
            <a:endParaRPr lang="en-US" altLang="zh-CN" sz="400" dirty="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The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energy absorption of arresters in rectifier station and inverter station are similar in the same protection delay, both reach their energy absorption limit when NBGS closing time is 2.8ms</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a:t>
            </a:r>
          </a:p>
          <a:p>
            <a:pPr marL="285750" indent="-285750" algn="just">
              <a:buFont typeface="Arial" panose="020B0604020202020204" pitchFamily="34" charset="0"/>
              <a:buChar char="•"/>
            </a:pPr>
            <a:r>
              <a:rPr lang="en-US" altLang="zh-CN" sz="1700" dirty="0" smtClean="0">
                <a:solidFill>
                  <a:prstClr val="black"/>
                </a:solidFill>
                <a:latin typeface="Arial" panose="020B0604020202020204" pitchFamily="34" charset="0"/>
                <a:cs typeface="Arial" panose="020B0604020202020204" pitchFamily="34" charset="0"/>
              </a:rPr>
              <a:t>When </a:t>
            </a:r>
            <a:r>
              <a:rPr lang="en-US" altLang="zh-CN" sz="1700" dirty="0">
                <a:solidFill>
                  <a:prstClr val="black"/>
                </a:solidFill>
                <a:latin typeface="Arial" panose="020B0604020202020204" pitchFamily="34" charset="0"/>
                <a:cs typeface="Arial" panose="020B0604020202020204" pitchFamily="34" charset="0"/>
              </a:rPr>
              <a:t>fault occurs at rectifier station, </a:t>
            </a:r>
            <a:r>
              <a:rPr lang="en-US" altLang="zh-CN" sz="1700" dirty="0" smtClean="0">
                <a:solidFill>
                  <a:prstClr val="black"/>
                </a:solidFill>
                <a:latin typeface="Arial" panose="020B0604020202020204" pitchFamily="34" charset="0"/>
                <a:cs typeface="Arial" panose="020B0604020202020204" pitchFamily="34" charset="0"/>
              </a:rPr>
              <a:t>a </a:t>
            </a:r>
            <a:r>
              <a:rPr lang="en-US" altLang="zh-CN" sz="1700" dirty="0">
                <a:solidFill>
                  <a:prstClr val="black"/>
                </a:solidFill>
                <a:latin typeface="Arial" panose="020B0604020202020204" pitchFamily="34" charset="0"/>
                <a:cs typeface="Arial" panose="020B0604020202020204" pitchFamily="34" charset="0"/>
              </a:rPr>
              <a:t>negative residual voltage </a:t>
            </a:r>
            <a:r>
              <a:rPr lang="en-US" altLang="zh-CN" sz="1700" dirty="0" smtClean="0">
                <a:solidFill>
                  <a:prstClr val="black"/>
                </a:solidFill>
                <a:latin typeface="Arial" panose="020B0604020202020204" pitchFamily="34" charset="0"/>
                <a:cs typeface="Arial" panose="020B0604020202020204" pitchFamily="34" charset="0"/>
              </a:rPr>
              <a:t>is produced on </a:t>
            </a:r>
            <a:r>
              <a:rPr lang="en-US" altLang="zh-CN" sz="1700" dirty="0">
                <a:solidFill>
                  <a:prstClr val="black"/>
                </a:solidFill>
                <a:latin typeface="Arial" panose="020B0604020202020204" pitchFamily="34" charset="0"/>
                <a:cs typeface="Arial" panose="020B0604020202020204" pitchFamily="34" charset="0"/>
              </a:rPr>
              <a:t>neutral bus, </a:t>
            </a:r>
            <a:r>
              <a:rPr lang="en-US" altLang="zh-CN" sz="1700" dirty="0" smtClean="0">
                <a:solidFill>
                  <a:prstClr val="black"/>
                </a:solidFill>
                <a:latin typeface="Arial" panose="020B0604020202020204" pitchFamily="34" charset="0"/>
                <a:cs typeface="Arial" panose="020B0604020202020204" pitchFamily="34" charset="0"/>
              </a:rPr>
              <a:t>system </a:t>
            </a:r>
            <a:r>
              <a:rPr lang="en-US" altLang="zh-CN" sz="1700" dirty="0">
                <a:solidFill>
                  <a:prstClr val="black"/>
                </a:solidFill>
                <a:latin typeface="Arial" panose="020B0604020202020204" pitchFamily="34" charset="0"/>
                <a:cs typeface="Arial" panose="020B0604020202020204" pitchFamily="34" charset="0"/>
              </a:rPr>
              <a:t>voltage is slightly </a:t>
            </a:r>
            <a:r>
              <a:rPr lang="en-US" altLang="zh-CN" sz="1700" dirty="0" smtClean="0">
                <a:solidFill>
                  <a:prstClr val="black"/>
                </a:solidFill>
                <a:latin typeface="Arial" panose="020B0604020202020204" pitchFamily="34" charset="0"/>
                <a:cs typeface="Arial" panose="020B0604020202020204" pitchFamily="34" charset="0"/>
              </a:rPr>
              <a:t>reduced. </a:t>
            </a:r>
            <a:r>
              <a:rPr lang="en-US" altLang="zh-CN" sz="1700" dirty="0">
                <a:solidFill>
                  <a:prstClr val="black"/>
                </a:solidFill>
                <a:latin typeface="Arial" panose="020B0604020202020204" pitchFamily="34" charset="0"/>
                <a:cs typeface="Arial" panose="020B0604020202020204" pitchFamily="34" charset="0"/>
              </a:rPr>
              <a:t>W</a:t>
            </a:r>
            <a:r>
              <a:rPr lang="en-US" altLang="zh-CN" sz="1700" dirty="0" smtClean="0">
                <a:solidFill>
                  <a:prstClr val="black"/>
                </a:solidFill>
                <a:latin typeface="Arial" panose="020B0604020202020204" pitchFamily="34" charset="0"/>
                <a:cs typeface="Arial" panose="020B0604020202020204" pitchFamily="34" charset="0"/>
              </a:rPr>
              <a:t>hen </a:t>
            </a:r>
            <a:r>
              <a:rPr lang="en-US" altLang="zh-CN" sz="1700" dirty="0">
                <a:solidFill>
                  <a:prstClr val="black"/>
                </a:solidFill>
                <a:latin typeface="Arial" panose="020B0604020202020204" pitchFamily="34" charset="0"/>
                <a:cs typeface="Arial" panose="020B0604020202020204" pitchFamily="34" charset="0"/>
              </a:rPr>
              <a:t>fault occurs at inverter station, </a:t>
            </a:r>
            <a:r>
              <a:rPr lang="en-US" altLang="zh-CN" sz="1700" dirty="0" smtClean="0">
                <a:solidFill>
                  <a:prstClr val="black"/>
                </a:solidFill>
                <a:latin typeface="Arial" panose="020B0604020202020204" pitchFamily="34" charset="0"/>
                <a:cs typeface="Arial" panose="020B0604020202020204" pitchFamily="34" charset="0"/>
              </a:rPr>
              <a:t>on the contrary, system </a:t>
            </a:r>
            <a:r>
              <a:rPr lang="en-US" altLang="zh-CN" sz="1700" dirty="0">
                <a:solidFill>
                  <a:prstClr val="black"/>
                </a:solidFill>
                <a:latin typeface="Arial" panose="020B0604020202020204" pitchFamily="34" charset="0"/>
                <a:cs typeface="Arial" panose="020B0604020202020204" pitchFamily="34" charset="0"/>
              </a:rPr>
              <a:t>voltage is slightly uplifting, which </a:t>
            </a:r>
            <a:r>
              <a:rPr lang="en-US" altLang="zh-CN" sz="1700" dirty="0" smtClean="0">
                <a:solidFill>
                  <a:prstClr val="black"/>
                </a:solidFill>
                <a:latin typeface="Arial" panose="020B0604020202020204" pitchFamily="34" charset="0"/>
                <a:cs typeface="Arial" panose="020B0604020202020204" pitchFamily="34" charset="0"/>
              </a:rPr>
              <a:t>cause </a:t>
            </a:r>
            <a:r>
              <a:rPr lang="en-US" altLang="zh-CN" sz="1700" dirty="0">
                <a:solidFill>
                  <a:prstClr val="black"/>
                </a:solidFill>
                <a:latin typeface="Arial" panose="020B0604020202020204" pitchFamily="34" charset="0"/>
                <a:cs typeface="Arial" panose="020B0604020202020204" pitchFamily="34" charset="0"/>
              </a:rPr>
              <a:t>the action of ML and CBL2 </a:t>
            </a:r>
            <a:r>
              <a:rPr lang="en-US" altLang="zh-CN" sz="1700" dirty="0" smtClean="0">
                <a:solidFill>
                  <a:prstClr val="black"/>
                </a:solidFill>
                <a:latin typeface="Arial" panose="020B0604020202020204" pitchFamily="34" charset="0"/>
                <a:cs typeface="Arial" panose="020B0604020202020204" pitchFamily="34" charset="0"/>
              </a:rPr>
              <a:t>arrester.</a:t>
            </a:r>
          </a:p>
          <a:p>
            <a:pPr algn="just"/>
            <a:endParaRPr lang="en-US" altLang="zh-CN" sz="800" dirty="0" smtClean="0">
              <a:solidFill>
                <a:prstClr val="black"/>
              </a:solidFill>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n-US" altLang="zh-CN" sz="1700" dirty="0" smtClean="0">
                <a:latin typeface="Arial" panose="020B0604020202020204" pitchFamily="34" charset="0"/>
                <a:cs typeface="Arial" panose="020B0604020202020204" pitchFamily="34" charset="0"/>
              </a:rPr>
              <a:t>Under </a:t>
            </a:r>
            <a:r>
              <a:rPr lang="en-US" altLang="zh-CN" sz="1700" dirty="0">
                <a:latin typeface="Arial" panose="020B0604020202020204" pitchFamily="34" charset="0"/>
                <a:cs typeface="Arial" panose="020B0604020202020204" pitchFamily="34" charset="0"/>
              </a:rPr>
              <a:t>monopole-earth operation </a:t>
            </a:r>
            <a:r>
              <a:rPr lang="en-US" altLang="zh-CN" sz="1700" dirty="0" smtClean="0">
                <a:latin typeface="Arial" panose="020B0604020202020204" pitchFamily="34" charset="0"/>
                <a:cs typeface="Arial" panose="020B0604020202020204" pitchFamily="34" charset="0"/>
              </a:rPr>
              <a:t>mode</a:t>
            </a:r>
          </a:p>
          <a:p>
            <a:pPr algn="just"/>
            <a:r>
              <a:rPr lang="en-US" altLang="zh-CN" sz="1700" dirty="0" smtClean="0">
                <a:latin typeface="Arial" panose="020B0604020202020204" pitchFamily="34" charset="0"/>
                <a:cs typeface="Arial" panose="020B0604020202020204" pitchFamily="34" charset="0"/>
              </a:rPr>
              <a:t>     After </a:t>
            </a:r>
            <a:r>
              <a:rPr lang="en-US" altLang="zh-CN" sz="1700" dirty="0">
                <a:latin typeface="Arial" panose="020B0604020202020204" pitchFamily="34" charset="0"/>
                <a:cs typeface="Arial" panose="020B0604020202020204" pitchFamily="34" charset="0"/>
              </a:rPr>
              <a:t>the fault occurs, the system current flows from the earth into system through the arrester, and a </a:t>
            </a:r>
            <a:r>
              <a:rPr lang="en-US" altLang="zh-CN" sz="1700" dirty="0" smtClean="0">
                <a:latin typeface="Arial" panose="020B0604020202020204" pitchFamily="34" charset="0"/>
                <a:cs typeface="Arial" panose="020B0604020202020204" pitchFamily="34" charset="0"/>
              </a:rPr>
              <a:t>negative (positive) </a:t>
            </a:r>
            <a:r>
              <a:rPr lang="en-US" altLang="zh-CN" sz="1700" dirty="0">
                <a:latin typeface="Arial" panose="020B0604020202020204" pitchFamily="34" charset="0"/>
                <a:cs typeface="Arial" panose="020B0604020202020204" pitchFamily="34" charset="0"/>
              </a:rPr>
              <a:t>residual voltage is formed on the arrester. </a:t>
            </a:r>
            <a:endParaRPr lang="en-US" altLang="zh-CN" sz="1700" dirty="0" smtClean="0">
              <a:latin typeface="Arial" panose="020B0604020202020204" pitchFamily="34" charset="0"/>
              <a:cs typeface="Arial" panose="020B0604020202020204" pitchFamily="34" charset="0"/>
            </a:endParaRPr>
          </a:p>
          <a:p>
            <a:pPr algn="just"/>
            <a:endParaRPr lang="en-US" altLang="zh-CN" sz="400" dirty="0" smtClean="0">
              <a:latin typeface="Arial" panose="020B0604020202020204" pitchFamily="34" charset="0"/>
              <a:cs typeface="Arial" panose="020B0604020202020204" pitchFamily="34" charset="0"/>
            </a:endParaRPr>
          </a:p>
          <a:p>
            <a:pPr algn="just"/>
            <a:endParaRPr lang="en-US" altLang="zh-CN" sz="400" dirty="0" smtClean="0">
              <a:latin typeface="Arial" panose="020B0604020202020204" pitchFamily="34" charset="0"/>
              <a:cs typeface="Arial" panose="020B0604020202020204" pitchFamily="34" charset="0"/>
            </a:endParaRPr>
          </a:p>
          <a:p>
            <a:pPr algn="ctr"/>
            <a:r>
              <a:rPr lang="en-US" altLang="zh-CN" sz="1200" dirty="0" smtClean="0">
                <a:solidFill>
                  <a:prstClr val="black"/>
                </a:solidFill>
                <a:latin typeface="Arial" panose="020B0604020202020204" pitchFamily="34" charset="0"/>
                <a:cs typeface="Arial" panose="020B0604020202020204" pitchFamily="34" charset="0"/>
              </a:rPr>
              <a:t>TABLE I. THE RESIDUAL VOLTAGE AND ENERGY ABSORPTION OF ARRESTERS  </a:t>
            </a:r>
          </a:p>
          <a:p>
            <a:pPr algn="ctr"/>
            <a:endParaRPr lang="en-US" altLang="zh-CN" sz="1200" dirty="0" smtClean="0">
              <a:solidFill>
                <a:prstClr val="black"/>
              </a:solidFill>
              <a:latin typeface="Arial" panose="020B0604020202020204" pitchFamily="34" charset="0"/>
              <a:cs typeface="Arial" panose="020B0604020202020204" pitchFamily="34" charset="0"/>
            </a:endParaRPr>
          </a:p>
          <a:p>
            <a:pPr algn="just"/>
            <a:endParaRPr lang="en-US" altLang="zh-CN" sz="1200" dirty="0">
              <a:solidFill>
                <a:prstClr val="black"/>
              </a:solidFill>
              <a:latin typeface="Arial" panose="020B0604020202020204" pitchFamily="34" charset="0"/>
              <a:cs typeface="Arial" panose="020B0604020202020204" pitchFamily="34" charset="0"/>
            </a:endParaRPr>
          </a:p>
          <a:p>
            <a:pPr algn="just"/>
            <a:endParaRPr lang="en-US" altLang="zh-CN" sz="1200" dirty="0" smtClean="0">
              <a:solidFill>
                <a:prstClr val="black"/>
              </a:solidFill>
              <a:latin typeface="Arial" panose="020B0604020202020204" pitchFamily="34" charset="0"/>
              <a:cs typeface="Arial" panose="020B0604020202020204" pitchFamily="34" charset="0"/>
            </a:endParaRPr>
          </a:p>
          <a:p>
            <a:pPr algn="just"/>
            <a:endParaRPr lang="en-US" altLang="zh-CN" sz="1200" dirty="0">
              <a:solidFill>
                <a:prstClr val="black"/>
              </a:solidFill>
              <a:latin typeface="Arial" panose="020B0604020202020204" pitchFamily="34" charset="0"/>
              <a:cs typeface="Arial" panose="020B0604020202020204" pitchFamily="34" charset="0"/>
            </a:endParaRPr>
          </a:p>
          <a:p>
            <a:pPr algn="just"/>
            <a:endParaRPr lang="en-US" altLang="zh-CN" sz="1200" dirty="0" smtClean="0">
              <a:solidFill>
                <a:prstClr val="black"/>
              </a:solidFill>
              <a:latin typeface="Arial" panose="020B0604020202020204" pitchFamily="34" charset="0"/>
              <a:cs typeface="Arial" panose="020B0604020202020204" pitchFamily="34" charset="0"/>
            </a:endParaRPr>
          </a:p>
          <a:p>
            <a:pPr algn="just"/>
            <a:endParaRPr lang="en-US" altLang="zh-CN" sz="1200" dirty="0" smtClean="0">
              <a:solidFill>
                <a:prstClr val="black"/>
              </a:solidFill>
              <a:latin typeface="Arial" panose="020B0604020202020204" pitchFamily="34" charset="0"/>
              <a:cs typeface="Arial" panose="020B0604020202020204" pitchFamily="34" charset="0"/>
            </a:endParaRPr>
          </a:p>
          <a:p>
            <a:pPr algn="just"/>
            <a:endParaRPr lang="en-US" altLang="zh-CN" sz="1200" dirty="0">
              <a:solidFill>
                <a:prstClr val="black"/>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The residual voltage of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CBN2 is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lower than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E</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 mainly due to the neutral line smoothing reactor induces certain voltage. </a:t>
            </a:r>
            <a:endPar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285750" indent="-285750" algn="just">
              <a:buFont typeface="Arial" panose="020B0604020202020204" pitchFamily="34" charset="0"/>
              <a:buChar char="•"/>
            </a:pP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When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NBGS is grounded 2.79ms after the fault, the energy absorbed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by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E arrester approaches its allowable limit of 3.1MJ</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a:t>
            </a:r>
            <a:endParaRPr lang="en-US" altLang="zh-CN" sz="1700" dirty="0" smtClean="0">
              <a:latin typeface="Arial" panose="020B0604020202020204" pitchFamily="34" charset="0"/>
              <a:cs typeface="Arial" panose="020B0604020202020204" pitchFamily="34" charset="0"/>
            </a:endParaRPr>
          </a:p>
          <a:p>
            <a:pPr algn="just"/>
            <a:endParaRPr lang="en-US" altLang="zh-CN" sz="1700" dirty="0" smtClean="0">
              <a:latin typeface="Arial" panose="020B0604020202020204" pitchFamily="34" charset="0"/>
              <a:cs typeface="Arial" panose="020B0604020202020204" pitchFamily="34" charset="0"/>
            </a:endParaRPr>
          </a:p>
        </p:txBody>
      </p:sp>
      <p:pic>
        <p:nvPicPr>
          <p:cNvPr id="2053" name="Picture 5" descr="u7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956464" y="6199276"/>
            <a:ext cx="2652225" cy="18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6" descr="i7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969716" y="6147944"/>
            <a:ext cx="2702411" cy="18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 name="文本框 78"/>
          <p:cNvSpPr txBox="1"/>
          <p:nvPr/>
        </p:nvSpPr>
        <p:spPr>
          <a:xfrm>
            <a:off x="10463509" y="3709025"/>
            <a:ext cx="3585586" cy="2439129"/>
          </a:xfrm>
          <a:prstGeom prst="rect">
            <a:avLst/>
          </a:prstGeom>
          <a:noFill/>
        </p:spPr>
        <p:txBody>
          <a:bodyPr wrap="square" rtlCol="0">
            <a:spAutoFit/>
          </a:bodyPr>
          <a:lstStyle/>
          <a:p>
            <a:pPr marL="342900" indent="-342900" algn="just">
              <a:buFont typeface="Arial" panose="020B0604020202020204" pitchFamily="34" charset="0"/>
              <a:buChar char="•"/>
            </a:pP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When the open circuit fault occurs at the point 20% away from rectifier station, the DC polar line over-voltage is more serious.</a:t>
            </a:r>
          </a:p>
          <a:p>
            <a:pPr marL="285750" indent="-285750" algn="just">
              <a:buFont typeface="Arial" panose="020B0604020202020204" pitchFamily="34" charset="0"/>
              <a:buChar char="•"/>
            </a:pP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The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type E arrester can ensure safety if NBGS is effectively grounded within 2.9ms.</a:t>
            </a:r>
          </a:p>
          <a:p>
            <a:endParaRPr lang="zh-CN" altLang="en-US" sz="1650" dirty="0"/>
          </a:p>
        </p:txBody>
      </p:sp>
      <p:sp>
        <p:nvSpPr>
          <p:cNvPr id="87" name="矩形 86"/>
          <p:cNvSpPr/>
          <p:nvPr/>
        </p:nvSpPr>
        <p:spPr>
          <a:xfrm>
            <a:off x="7520184" y="5737611"/>
            <a:ext cx="3088505" cy="461665"/>
          </a:xfrm>
          <a:prstGeom prst="rect">
            <a:avLst/>
          </a:prstGeom>
        </p:spPr>
        <p:txBody>
          <a:bodyPr wrap="square">
            <a:spAutoFit/>
          </a:bodyPr>
          <a:lstStyle/>
          <a:p>
            <a:pPr algn="ctr"/>
            <a:r>
              <a:rPr lang="en-US" altLang="zh-CN" sz="1200" dirty="0" smtClean="0">
                <a:solidFill>
                  <a:prstClr val="black"/>
                </a:solidFill>
                <a:latin typeface="Arial" panose="020B0604020202020204" pitchFamily="34" charset="0"/>
                <a:cs typeface="Arial" panose="020B0604020202020204" pitchFamily="34" charset="0"/>
              </a:rPr>
              <a:t>Fig.5. </a:t>
            </a:r>
            <a:r>
              <a:rPr lang="en-US" altLang="zh-CN" sz="1200" dirty="0">
                <a:latin typeface="Arial" panose="020B0604020202020204" pitchFamily="34" charset="0"/>
                <a:cs typeface="Arial" panose="020B0604020202020204" pitchFamily="34" charset="0"/>
              </a:rPr>
              <a:t>Results of over-voltage and arrester energy absorption</a:t>
            </a:r>
            <a:endParaRPr lang="zh-CN" altLang="en-US" sz="1200" dirty="0">
              <a:solidFill>
                <a:prstClr val="black"/>
              </a:solidFill>
              <a:latin typeface="Arial" panose="020B0604020202020204" pitchFamily="34" charset="0"/>
              <a:cs typeface="Arial" panose="020B0604020202020204" pitchFamily="34" charset="0"/>
            </a:endParaRPr>
          </a:p>
        </p:txBody>
      </p:sp>
      <p:sp>
        <p:nvSpPr>
          <p:cNvPr id="88" name="矩形 87"/>
          <p:cNvSpPr/>
          <p:nvPr/>
        </p:nvSpPr>
        <p:spPr>
          <a:xfrm>
            <a:off x="7723451" y="7967374"/>
            <a:ext cx="5913661" cy="276999"/>
          </a:xfrm>
          <a:prstGeom prst="rect">
            <a:avLst/>
          </a:prstGeom>
        </p:spPr>
        <p:txBody>
          <a:bodyPr wrap="square">
            <a:spAutoFit/>
          </a:bodyPr>
          <a:lstStyle/>
          <a:p>
            <a:pPr algn="ctr"/>
            <a:r>
              <a:rPr lang="en-US" altLang="zh-CN" sz="1200" dirty="0" smtClean="0">
                <a:solidFill>
                  <a:prstClr val="black"/>
                </a:solidFill>
                <a:latin typeface="Arial" panose="020B0604020202020204" pitchFamily="34" charset="0"/>
                <a:cs typeface="Arial" panose="020B0604020202020204" pitchFamily="34" charset="0"/>
              </a:rPr>
              <a:t>Fig.6. </a:t>
            </a:r>
            <a:r>
              <a:rPr lang="en-US" altLang="zh-CN" sz="1200" dirty="0">
                <a:latin typeface="Arial" panose="020B0604020202020204" pitchFamily="34" charset="0"/>
                <a:cs typeface="Arial" panose="020B0604020202020204" pitchFamily="34" charset="0"/>
              </a:rPr>
              <a:t>Voltage wave and current wave along the metallic return </a:t>
            </a:r>
            <a:r>
              <a:rPr lang="en-US" altLang="zh-CN" sz="1200" dirty="0" smtClean="0">
                <a:latin typeface="Arial" panose="020B0604020202020204" pitchFamily="34" charset="0"/>
                <a:cs typeface="Arial" panose="020B0604020202020204" pitchFamily="34" charset="0"/>
              </a:rPr>
              <a:t>line</a:t>
            </a:r>
          </a:p>
        </p:txBody>
      </p:sp>
      <p:sp>
        <p:nvSpPr>
          <p:cNvPr id="98" name="同侧圆角矩形 97"/>
          <p:cNvSpPr/>
          <p:nvPr/>
        </p:nvSpPr>
        <p:spPr>
          <a:xfrm>
            <a:off x="7354789" y="18020232"/>
            <a:ext cx="6858877" cy="506306"/>
          </a:xfrm>
          <a:prstGeom prst="round2SameRect">
            <a:avLst>
              <a:gd name="adj1" fmla="val 26198"/>
              <a:gd name="adj2" fmla="val 0"/>
            </a:avLst>
          </a:prstGeom>
          <a:solidFill>
            <a:srgbClr val="2E3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latinLnBrk="1">
              <a:spcBef>
                <a:spcPts val="702"/>
              </a:spcBef>
              <a:spcAft>
                <a:spcPts val="702"/>
              </a:spcAft>
            </a:pPr>
            <a:r>
              <a:rPr lang="en-GB" altLang="zh-CN" sz="1750" b="1" dirty="0" smtClean="0">
                <a:solidFill>
                  <a:prstClr val="white"/>
                </a:solidFill>
                <a:latin typeface="Arial" panose="020B0604020202020204" pitchFamily="34" charset="0"/>
                <a:ea typeface="宋体" panose="02010600030101010101" pitchFamily="2" charset="-122"/>
                <a:cs typeface="Arial" panose="020B0604020202020204" pitchFamily="34" charset="0"/>
              </a:rPr>
              <a:t>Ⅳ</a:t>
            </a:r>
            <a:r>
              <a:rPr lang="en-GB" altLang="zh-CN" sz="1750" b="1" dirty="0" smtClean="0">
                <a:solidFill>
                  <a:prstClr val="white"/>
                </a:solidFill>
                <a:latin typeface="Arial" panose="020B0604020202020204" pitchFamily="34" charset="0"/>
                <a:ea typeface="黑体" panose="02010609060101010101" pitchFamily="49" charset="-122"/>
                <a:cs typeface="Arial" panose="020B0604020202020204" pitchFamily="34" charset="0"/>
              </a:rPr>
              <a:t>. CONCLUSION</a:t>
            </a:r>
            <a:endParaRPr lang="en-GB" altLang="zh-CN" sz="1750" b="1" dirty="0">
              <a:solidFill>
                <a:prstClr val="white"/>
              </a:solidFill>
              <a:latin typeface="Arial" panose="020B0604020202020204" pitchFamily="34" charset="0"/>
              <a:ea typeface="黑体" panose="02010609060101010101" pitchFamily="49" charset="-122"/>
              <a:cs typeface="Arial" panose="020B0604020202020204" pitchFamily="34" charset="0"/>
            </a:endParaRPr>
          </a:p>
        </p:txBody>
      </p:sp>
      <p:sp>
        <p:nvSpPr>
          <p:cNvPr id="99" name="矩形 98"/>
          <p:cNvSpPr/>
          <p:nvPr/>
        </p:nvSpPr>
        <p:spPr>
          <a:xfrm>
            <a:off x="7352506" y="18489823"/>
            <a:ext cx="6858877" cy="2247920"/>
          </a:xfrm>
          <a:prstGeom prst="rect">
            <a:avLst/>
          </a:prstGeom>
          <a:solidFill>
            <a:srgbClr val="FAFBFC"/>
          </a:solidFill>
        </p:spPr>
        <p:txBody>
          <a:bodyPr wrap="square" tIns="51370" rIns="85616" bIns="51370">
            <a:spAutoFit/>
          </a:bodyPr>
          <a:lstStyle/>
          <a:p>
            <a:pPr marL="285750" indent="-285750" algn="just">
              <a:spcBef>
                <a:spcPts val="202"/>
              </a:spcBef>
              <a:spcAft>
                <a:spcPts val="202"/>
              </a:spcAft>
              <a:buFont typeface="Wingdings" panose="05000000000000000000" pitchFamily="2" charset="2"/>
              <a:buChar char="u"/>
            </a:pP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Under AC grounding fault condition, the highest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over-voltage of AC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bus is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1.57p.u</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The </a:t>
            </a: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energy absorption of type A and type V arresters does not exceed their allowable </a:t>
            </a:r>
            <a:r>
              <a:rPr lang="en-US" altLang="zh-CN" sz="1700" dirty="0">
                <a:latin typeface="Arial" panose="020B0604020202020204" pitchFamily="34" charset="0"/>
                <a:cs typeface="Arial" panose="020B0604020202020204" pitchFamily="34" charset="0"/>
              </a:rPr>
              <a:t>limit of 3.1MJ</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a:t>
            </a:r>
          </a:p>
          <a:p>
            <a:pPr marL="285750" indent="-285750" algn="just">
              <a:spcBef>
                <a:spcPts val="202"/>
              </a:spcBef>
              <a:spcAft>
                <a:spcPts val="202"/>
              </a:spcAft>
              <a:buFont typeface="Wingdings" panose="05000000000000000000" pitchFamily="2" charset="2"/>
              <a:buChar char="u"/>
            </a:pPr>
            <a:r>
              <a:rPr lang="en-US" altLang="zh-CN" sz="1700" dirty="0">
                <a:solidFill>
                  <a:prstClr val="black"/>
                </a:solidFill>
                <a:latin typeface="Arial" panose="020B0604020202020204" pitchFamily="34" charset="0"/>
                <a:ea typeface="黑体" panose="02010609060101010101" pitchFamily="49" charset="-122"/>
                <a:cs typeface="Arial" panose="020B0604020202020204" pitchFamily="34" charset="0"/>
              </a:rPr>
              <a:t>When an open circuit fault occurs on the neutral line or metallic return line, the system will form a loop through the neutral bus type E arrester. it is required to quickly close neutral grounding switch NBGS within 2.8ms to avoid the energy absorbed by the type E arrester over its allowable maximum </a:t>
            </a:r>
            <a:r>
              <a:rPr lang="en-US" altLang="zh-CN" sz="1700" dirty="0" smtClean="0">
                <a:solidFill>
                  <a:prstClr val="black"/>
                </a:solidFill>
                <a:latin typeface="Arial" panose="020B0604020202020204" pitchFamily="34" charset="0"/>
                <a:ea typeface="黑体" panose="02010609060101010101" pitchFamily="49" charset="-122"/>
                <a:cs typeface="Arial" panose="020B0604020202020204" pitchFamily="34" charset="0"/>
              </a:rPr>
              <a:t>limit.</a:t>
            </a:r>
          </a:p>
        </p:txBody>
      </p:sp>
      <p:sp>
        <p:nvSpPr>
          <p:cNvPr id="41" name="矩形 40"/>
          <p:cNvSpPr/>
          <p:nvPr/>
        </p:nvSpPr>
        <p:spPr>
          <a:xfrm>
            <a:off x="546569" y="16223428"/>
            <a:ext cx="3150615" cy="461665"/>
          </a:xfrm>
          <a:prstGeom prst="rect">
            <a:avLst/>
          </a:prstGeom>
        </p:spPr>
        <p:txBody>
          <a:bodyPr wrap="square">
            <a:spAutoFit/>
          </a:bodyPr>
          <a:lstStyle/>
          <a:p>
            <a:pPr algn="ctr"/>
            <a:r>
              <a:rPr lang="en-US" altLang="zh-CN" sz="1200" dirty="0" smtClean="0">
                <a:solidFill>
                  <a:prstClr val="black"/>
                </a:solidFill>
                <a:latin typeface="Arial" panose="020B0604020202020204" pitchFamily="34" charset="0"/>
                <a:cs typeface="Arial" panose="020B0604020202020204" pitchFamily="34" charset="0"/>
              </a:rPr>
              <a:t>Fig.3. </a:t>
            </a:r>
            <a:r>
              <a:rPr lang="en-US" altLang="zh-CN" sz="1200" dirty="0" smtClean="0">
                <a:solidFill>
                  <a:prstClr val="black"/>
                </a:solidFill>
                <a:latin typeface="Arial" panose="020B0604020202020204" pitchFamily="34" charset="0"/>
                <a:cs typeface="Arial" panose="020B0604020202020204" pitchFamily="34" charset="0"/>
              </a:rPr>
              <a:t>Over-voltage of three-phase </a:t>
            </a:r>
            <a:r>
              <a:rPr lang="en-US" altLang="zh-CN" sz="1200" dirty="0">
                <a:solidFill>
                  <a:prstClr val="black"/>
                </a:solidFill>
                <a:latin typeface="Arial" panose="020B0604020202020204" pitchFamily="34" charset="0"/>
                <a:cs typeface="Arial" panose="020B0604020202020204" pitchFamily="34" charset="0"/>
              </a:rPr>
              <a:t>grounding fault in rectifier station</a:t>
            </a:r>
            <a:endParaRPr lang="zh-CN" altLang="en-US" sz="1200" dirty="0">
              <a:solidFill>
                <a:prstClr val="black"/>
              </a:solidFill>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798300" y="14042357"/>
            <a:ext cx="3236958" cy="2271600"/>
          </a:xfrm>
          <a:prstGeom prst="rect">
            <a:avLst/>
          </a:prstGeom>
        </p:spPr>
      </p:pic>
      <p:sp>
        <p:nvSpPr>
          <p:cNvPr id="43" name="矩形 42"/>
          <p:cNvSpPr/>
          <p:nvPr/>
        </p:nvSpPr>
        <p:spPr>
          <a:xfrm>
            <a:off x="3784460" y="16199293"/>
            <a:ext cx="3036138" cy="461665"/>
          </a:xfrm>
          <a:prstGeom prst="rect">
            <a:avLst/>
          </a:prstGeom>
        </p:spPr>
        <p:txBody>
          <a:bodyPr wrap="square">
            <a:spAutoFit/>
          </a:bodyPr>
          <a:lstStyle/>
          <a:p>
            <a:pPr algn="ctr"/>
            <a:r>
              <a:rPr lang="en-US" altLang="zh-CN" sz="1200" dirty="0" smtClean="0">
                <a:solidFill>
                  <a:prstClr val="black"/>
                </a:solidFill>
                <a:latin typeface="Arial" panose="020B0604020202020204" pitchFamily="34" charset="0"/>
                <a:cs typeface="Arial" panose="020B0604020202020204" pitchFamily="34" charset="0"/>
              </a:rPr>
              <a:t>Fig.4. </a:t>
            </a:r>
            <a:r>
              <a:rPr lang="en-US" altLang="zh-CN" sz="1200" dirty="0">
                <a:solidFill>
                  <a:prstClr val="black"/>
                </a:solidFill>
                <a:latin typeface="Arial" panose="020B0604020202020204" pitchFamily="34" charset="0"/>
                <a:cs typeface="Arial" panose="020B0604020202020204" pitchFamily="34" charset="0"/>
              </a:rPr>
              <a:t>DC arrester configuration of converter station</a:t>
            </a:r>
            <a:endParaRPr lang="zh-CN" altLang="en-US" sz="1200" dirty="0">
              <a:solidFill>
                <a:prstClr val="black"/>
              </a:solidFill>
              <a:latin typeface="Arial" panose="020B0604020202020204" pitchFamily="34" charset="0"/>
              <a:cs typeface="Arial" panose="020B0604020202020204" pitchFamily="34" charset="0"/>
            </a:endParaRPr>
          </a:p>
        </p:txBody>
      </p:sp>
      <p:pic>
        <p:nvPicPr>
          <p:cNvPr id="7" name="图片 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447825" y="3584085"/>
            <a:ext cx="3103599" cy="2178012"/>
          </a:xfrm>
          <a:prstGeom prst="rect">
            <a:avLst/>
          </a:prstGeom>
        </p:spPr>
      </p:pic>
      <p:pic>
        <p:nvPicPr>
          <p:cNvPr id="1025" name="Picture 1" descr="ue "/>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39725" y="9663902"/>
            <a:ext cx="2668964" cy="18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ucbn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1003163" y="9663902"/>
            <a:ext cx="2668964" cy="18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表格 10"/>
          <p:cNvGraphicFramePr>
            <a:graphicFrameLocks noGrp="1"/>
          </p:cNvGraphicFramePr>
          <p:nvPr>
            <p:extLst>
              <p:ext uri="{D42A27DB-BD31-4B8C-83A1-F6EECF244321}">
                <p14:modId xmlns:p14="http://schemas.microsoft.com/office/powerpoint/2010/main" val="3619872015"/>
              </p:ext>
            </p:extLst>
          </p:nvPr>
        </p:nvGraphicFramePr>
        <p:xfrm>
          <a:off x="7413291" y="15438504"/>
          <a:ext cx="6738771" cy="1165574"/>
        </p:xfrm>
        <a:graphic>
          <a:graphicData uri="http://schemas.openxmlformats.org/drawingml/2006/table">
            <a:tbl>
              <a:tblPr firstRow="1" bandRow="1">
                <a:tableStyleId>{5C22544A-7EE6-4342-B048-85BDC9FD1C3A}</a:tableStyleId>
              </a:tblPr>
              <a:tblGrid>
                <a:gridCol w="912895"/>
                <a:gridCol w="1890584"/>
                <a:gridCol w="1119966"/>
                <a:gridCol w="1839209"/>
                <a:gridCol w="976117"/>
              </a:tblGrid>
              <a:tr h="287774">
                <a:tc rowSpan="2">
                  <a:txBody>
                    <a:bodyPr/>
                    <a:lstStyle/>
                    <a:p>
                      <a:pPr marL="0" marR="63500" lvl="0" indent="0" algn="ctr" defTabSz="1439997" rtl="0" eaLnBrk="1" fontAlgn="auto" latinLnBrk="0" hangingPunct="1">
                        <a:lnSpc>
                          <a:spcPct val="100000"/>
                        </a:lnSpc>
                        <a:spcBef>
                          <a:spcPts val="0"/>
                        </a:spcBef>
                        <a:spcAft>
                          <a:spcPts val="0"/>
                        </a:spcAft>
                        <a:buClrTx/>
                        <a:buSzTx/>
                        <a:buFontTx/>
                        <a:buNone/>
                        <a:tabLst/>
                        <a:defRPr/>
                      </a:pPr>
                      <a:r>
                        <a:rPr lang="en-US" altLang="zh-CN" sz="1000" b="1" kern="0" cap="all" baseline="0" dirty="0" smtClean="0">
                          <a:solidFill>
                            <a:schemeClr val="bg1"/>
                          </a:solidFill>
                          <a:effectLst/>
                          <a:latin typeface="Times New Roman" panose="02020603050405020304" pitchFamily="18" charset="0"/>
                          <a:ea typeface="Times New Roman" panose="02020603050405020304" pitchFamily="18" charset="0"/>
                        </a:rPr>
                        <a:t>Arrester</a:t>
                      </a:r>
                      <a:endParaRPr lang="zh-CN" altLang="zh-CN" sz="1000" b="1" kern="100" cap="all" baseline="0" dirty="0" smtClean="0">
                        <a:solidFill>
                          <a:schemeClr val="bg1"/>
                        </a:solidFill>
                        <a:effectLst/>
                        <a:latin typeface="Times New Roman" panose="02020603050405020304" pitchFamily="18" charset="0"/>
                        <a:ea typeface="+mn-ea"/>
                      </a:endParaRPr>
                    </a:p>
                  </a:txBody>
                  <a:tcPr marL="0" marR="0" marT="0" marB="0" anchor="ctr">
                    <a:solidFill>
                      <a:srgbClr val="2E385B"/>
                    </a:solidFill>
                  </a:tcPr>
                </a:tc>
                <a:tc gridSpan="2">
                  <a:txBody>
                    <a:bodyPr/>
                    <a:lstStyle/>
                    <a:p>
                      <a:pPr marL="0" marR="63500" algn="ctr" defTabSz="1439997" rtl="0" eaLnBrk="1" latinLnBrk="0" hangingPunct="1">
                        <a:spcAft>
                          <a:spcPts val="0"/>
                        </a:spcAft>
                      </a:pPr>
                      <a:r>
                        <a:rPr lang="en-US" sz="1000" b="1" kern="0" cap="all" baseline="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Rectifier station fault</a:t>
                      </a:r>
                      <a:endParaRPr lang="zh-CN" sz="1000" b="1" kern="0" cap="all" baseline="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rgbClr val="2E385B"/>
                    </a:solidFill>
                  </a:tcPr>
                </a:tc>
                <a:tc hMerge="1">
                  <a:txBody>
                    <a:bodyPr/>
                    <a:lstStyle/>
                    <a:p>
                      <a:endParaRPr lang="zh-CN" altLang="en-US"/>
                    </a:p>
                  </a:txBody>
                  <a:tcPr>
                    <a:solidFill>
                      <a:srgbClr val="2E385B"/>
                    </a:solidFill>
                  </a:tcPr>
                </a:tc>
                <a:tc gridSpan="2">
                  <a:txBody>
                    <a:bodyPr/>
                    <a:lstStyle/>
                    <a:p>
                      <a:pPr marL="0" marR="63500" algn="ctr" defTabSz="1439997" rtl="0" eaLnBrk="1" latinLnBrk="0" hangingPunct="1">
                        <a:spcAft>
                          <a:spcPts val="0"/>
                        </a:spcAft>
                      </a:pPr>
                      <a:r>
                        <a:rPr lang="en-US" sz="1000" b="1" kern="0" cap="all" baseline="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Inverter station fault</a:t>
                      </a:r>
                      <a:endParaRPr lang="zh-CN" sz="1000" b="1" kern="0" cap="all" baseline="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rgbClr val="2E385B"/>
                    </a:solidFill>
                  </a:tcPr>
                </a:tc>
                <a:tc hMerge="1">
                  <a:txBody>
                    <a:bodyPr/>
                    <a:lstStyle/>
                    <a:p>
                      <a:endParaRPr lang="zh-CN" altLang="en-US"/>
                    </a:p>
                  </a:txBody>
                  <a:tcPr>
                    <a:solidFill>
                      <a:srgbClr val="2E385B"/>
                    </a:solidFill>
                  </a:tcPr>
                </a:tc>
              </a:tr>
              <a:tr h="334734">
                <a:tc vMerge="1">
                  <a:txBody>
                    <a:bodyPr/>
                    <a:lstStyle/>
                    <a:p>
                      <a:endParaRPr lang="zh-CN" altLang="en-US"/>
                    </a:p>
                  </a:txBody>
                  <a:tcP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Residual voltage (kV)</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anchor="ctr">
                    <a:solidFill>
                      <a:srgbClr val="ADB9CA"/>
                    </a:solidFill>
                  </a:tcP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Energy (MJ)</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anchor="ctr">
                    <a:solidFill>
                      <a:srgbClr val="ADB9CA"/>
                    </a:solidFill>
                  </a:tcP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Residual voltage (kV)</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rgbClr val="ADB9CA"/>
                    </a:solidFill>
                  </a:tcP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Energy (MJ)</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rgbClr val="ADB9CA"/>
                    </a:solidFill>
                  </a:tcPr>
                </a:tc>
              </a:tr>
              <a:tr h="271533">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-412.7</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anchor="ct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3.09</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anchor="ct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339.9</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r>
              <a:tr h="271533">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CBN2</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rgbClr val="ADB9CA"/>
                    </a:solidFill>
                  </a:tcP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-369.0</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anchor="ctr">
                    <a:solidFill>
                      <a:srgbClr val="ADB9CA"/>
                    </a:solidFill>
                  </a:tcP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0.093</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anchor="ctr">
                    <a:solidFill>
                      <a:srgbClr val="ADB9CA"/>
                    </a:solidFill>
                  </a:tcP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336.1</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rgbClr val="ADB9CA"/>
                    </a:solidFill>
                  </a:tcPr>
                </a:tc>
                <a:tc>
                  <a:txBody>
                    <a:bodyPr/>
                    <a:lstStyle/>
                    <a:p>
                      <a:pPr marL="0" marR="63500" algn="ctr" defTabSz="1439997" rtl="0" eaLnBrk="1" latinLnBrk="0" hangingPunct="1">
                        <a:spcAft>
                          <a:spcPts val="0"/>
                        </a:spcAft>
                      </a:pPr>
                      <a:r>
                        <a:rPr lang="en-US"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4.3*10-4</a:t>
                      </a:r>
                      <a:endParaRPr lang="zh-CN" sz="1000" b="1" kern="0" cap="all" baseline="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rgbClr val="ADB9CA"/>
                    </a:solidFill>
                  </a:tcPr>
                </a:tc>
              </a:tr>
            </a:tbl>
          </a:graphicData>
        </a:graphic>
      </p:graphicFrame>
    </p:spTree>
    <p:extLst>
      <p:ext uri="{BB962C8B-B14F-4D97-AF65-F5344CB8AC3E}">
        <p14:creationId xmlns:p14="http://schemas.microsoft.com/office/powerpoint/2010/main" val="3929608415"/>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6781</TotalTime>
  <Words>906</Words>
  <Application>Microsoft Office PowerPoint</Application>
  <PresentationFormat>自定义</PresentationFormat>
  <Paragraphs>122</Paragraphs>
  <Slides>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Arial Unicode MS</vt:lpstr>
      <vt:lpstr>黑体</vt:lpstr>
      <vt:lpstr>宋体</vt:lpstr>
      <vt:lpstr>Arial</vt:lpstr>
      <vt:lpstr>Calibri</vt:lpstr>
      <vt:lpstr>Calibri Light</vt:lpstr>
      <vt:lpstr>Tahoma</vt:lpstr>
      <vt:lpstr>Times New Roman</vt:lpstr>
      <vt:lpstr>Wingdings</vt:lpstr>
      <vt:lpstr>Office 主题</vt:lpstr>
      <vt:lpstr>PowerPoint 演示文稿</vt:lpstr>
    </vt:vector>
  </TitlesOfParts>
  <Company>zhao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赵政</dc:creator>
  <cp:lastModifiedBy>yuan</cp:lastModifiedBy>
  <cp:revision>85</cp:revision>
  <dcterms:created xsi:type="dcterms:W3CDTF">2017-09-15T12:24:49Z</dcterms:created>
  <dcterms:modified xsi:type="dcterms:W3CDTF">2018-05-30T09:40:22Z</dcterms:modified>
</cp:coreProperties>
</file>