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1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0" autoAdjust="0"/>
    <p:restoredTop sz="75202" autoAdjust="0"/>
  </p:normalViewPr>
  <p:slideViewPr>
    <p:cSldViewPr snapToGrid="0" snapToObjects="1">
      <p:cViewPr varScale="1">
        <p:scale>
          <a:sx n="116" d="100"/>
          <a:sy n="116" d="100"/>
        </p:scale>
        <p:origin x="-14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D21ED-078C-AF4D-8C10-0DC200A689A0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A85BA-A948-6A42-AE17-43F0DC7923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3C386-3FDB-E94A-B241-1959414EB036}" type="datetimeFigureOut">
              <a:rPr lang="en-US" smtClean="0"/>
              <a:pPr/>
              <a:t>9/21/09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45B27-2C87-984D-88F3-ECFDD49371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45B27-2C87-984D-88F3-ECFDD493716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45B27-2C87-984D-88F3-ECFDD49371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Times" pitchFamily="-65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668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4080">
                  <a:alpha val="34000"/>
                </a:srgb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4080">
              <a:alpha val="8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5532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r>
              <a:rPr lang="en-US" smtClean="0"/>
              <a:t>Templates &amp; STL</a:t>
            </a:r>
            <a:endParaRPr lang="en-US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5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fld id="{EF3A394D-C335-1643-AA7F-04FBDEC89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Osaka" pitchFamily="-65" charset="-128"/>
          <a:cs typeface="Osaka" pitchFamily="-65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imes" pitchFamily="-65" charset="0"/>
        <a:buChar char="•"/>
        <a:defRPr sz="3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408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Templates &amp; STL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Roiser, Lorenzo Moneta</a:t>
            </a:r>
            <a:endParaRPr lang="en-US" dirty="0" smtClean="0"/>
          </a:p>
          <a:p>
            <a:r>
              <a:rPr lang="en-US" dirty="0" smtClean="0"/>
              <a:t>CERN</a:t>
            </a:r>
          </a:p>
          <a:p>
            <a:r>
              <a:rPr lang="en-US" dirty="0" smtClean="0"/>
              <a:t>PH</a:t>
            </a:r>
            <a:r>
              <a:rPr lang="en-US" dirty="0" smtClean="0"/>
              <a:t>/SFT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601" y="1716015"/>
            <a:ext cx="8511457" cy="4168850"/>
          </a:xfrm>
        </p:spPr>
        <p:txBody>
          <a:bodyPr>
            <a:normAutofit/>
          </a:bodyPr>
          <a:lstStyle/>
          <a:p>
            <a:r>
              <a:rPr lang="en-US" dirty="0" smtClean="0"/>
              <a:t>Template types are highly used in HEP</a:t>
            </a:r>
          </a:p>
          <a:p>
            <a:pPr lvl="1"/>
            <a:r>
              <a:rPr lang="en-US" dirty="0" smtClean="0"/>
              <a:t>Via STL</a:t>
            </a:r>
          </a:p>
          <a:p>
            <a:pPr lvl="1"/>
            <a:r>
              <a:rPr lang="en-US" dirty="0" smtClean="0"/>
              <a:t>Libraries provided by external parties</a:t>
            </a:r>
          </a:p>
          <a:p>
            <a:pPr lvl="2"/>
            <a:r>
              <a:rPr lang="en-US" dirty="0" smtClean="0"/>
              <a:t>E.g. Boost</a:t>
            </a:r>
          </a:p>
          <a:p>
            <a:pPr lvl="1"/>
            <a:r>
              <a:rPr lang="en-US" dirty="0" smtClean="0"/>
              <a:t>Libraries provided</a:t>
            </a:r>
            <a:r>
              <a:rPr lang="en-US" dirty="0" smtClean="0"/>
              <a:t> by CERN developers</a:t>
            </a:r>
          </a:p>
          <a:p>
            <a:pPr lvl="2"/>
            <a:r>
              <a:rPr lang="en-US" dirty="0" smtClean="0"/>
              <a:t>E.g. </a:t>
            </a:r>
            <a:r>
              <a:rPr lang="en-US" dirty="0" err="1" smtClean="0"/>
              <a:t>SMatrix</a:t>
            </a:r>
            <a:r>
              <a:rPr lang="en-US" dirty="0" smtClean="0"/>
              <a:t>, a</a:t>
            </a:r>
            <a:r>
              <a:rPr lang="en-US" dirty="0" smtClean="0"/>
              <a:t> library </a:t>
            </a:r>
            <a:r>
              <a:rPr lang="en-US" dirty="0" smtClean="0"/>
              <a:t>for linear algebra</a:t>
            </a:r>
          </a:p>
          <a:p>
            <a:pPr lvl="3"/>
            <a:r>
              <a:rPr lang="en-US" dirty="0" smtClean="0"/>
              <a:t>Uses expression templates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394D-C335-1643-AA7F-04FBDEC894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Templates &amp; STL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Symbols</a:t>
            </a:r>
            <a:endParaRPr lang="en-US" dirty="0"/>
          </a:p>
        </p:txBody>
      </p:sp>
      <p:sp>
        <p:nvSpPr>
          <p:cNvPr id="14" name="Cloud Callout 13"/>
          <p:cNvSpPr/>
          <p:nvPr/>
        </p:nvSpPr>
        <p:spPr bwMode="auto">
          <a:xfrm flipH="1">
            <a:off x="2845479" y="4638692"/>
            <a:ext cx="3260698" cy="515362"/>
          </a:xfrm>
          <a:prstGeom prst="cloudCallout">
            <a:avLst>
              <a:gd name="adj1" fmla="val 63579"/>
              <a:gd name="adj2" fmla="val 254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Generic vector&lt;T*&gt;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6" name="Folded Corner 15"/>
          <p:cNvSpPr/>
          <p:nvPr/>
        </p:nvSpPr>
        <p:spPr bwMode="auto">
          <a:xfrm>
            <a:off x="754762" y="3187120"/>
            <a:ext cx="7855838" cy="850698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7" name="Folded Corner 16"/>
          <p:cNvSpPr/>
          <p:nvPr/>
        </p:nvSpPr>
        <p:spPr bwMode="auto">
          <a:xfrm>
            <a:off x="754762" y="2683891"/>
            <a:ext cx="7855838" cy="260234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8" name="Folded Corner 17"/>
          <p:cNvSpPr/>
          <p:nvPr/>
        </p:nvSpPr>
        <p:spPr bwMode="auto">
          <a:xfrm>
            <a:off x="754762" y="2124115"/>
            <a:ext cx="7855838" cy="260234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895" y="1213332"/>
            <a:ext cx="8625849" cy="5176075"/>
          </a:xfrm>
          <a:noFill/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Length of symbols</a:t>
            </a:r>
          </a:p>
          <a:p>
            <a:pPr lvl="2"/>
            <a:r>
              <a:rPr lang="en-US" dirty="0" smtClean="0"/>
              <a:t>Source code type</a:t>
            </a:r>
          </a:p>
          <a:p>
            <a:pPr lvl="1">
              <a:buNone/>
            </a:pP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		typedef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std::map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std::string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std::pair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int,int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&gt; &gt;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MyMap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;</a:t>
            </a:r>
            <a:endParaRPr lang="en-US" sz="2240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/>
              <a:t>Mangled symbol (constructor)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		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__ZNSt3mapISsSt4pairIiiESt4lessISsESaIS0_IKSsS1_EEEC1Ev</a:t>
            </a:r>
            <a:endParaRPr lang="en-US" sz="2240" dirty="0" smtClean="0"/>
          </a:p>
          <a:p>
            <a:pPr lvl="2"/>
            <a:r>
              <a:rPr lang="en-US" dirty="0" err="1" smtClean="0"/>
              <a:t>Demangled</a:t>
            </a:r>
            <a:r>
              <a:rPr lang="en-US" dirty="0" smtClean="0"/>
              <a:t> symbol</a:t>
            </a:r>
          </a:p>
          <a:p>
            <a:pPr lvl="1">
              <a:buNone/>
            </a:pPr>
            <a:r>
              <a:rPr lang="en-US" sz="2240" dirty="0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		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std::map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std::basic_string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std::char_traits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&lt;char&gt;,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std::allocator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&lt;char&gt; &gt;, 	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std::pair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int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int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&gt;,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std::less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std::basic_string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std::char_traits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&lt;char&gt;, std:: 	allocator&lt;char&gt; &gt; &gt;,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std::allocator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std::pair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std::basic_string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std::char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_ 		traits&lt;char&gt;,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std::allocator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&lt;char&gt; &gt; const,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std::pair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int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, </a:t>
            </a:r>
            <a:r>
              <a:rPr lang="en-US" sz="2240" dirty="0" err="1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int</a:t>
            </a:r>
            <a:r>
              <a:rPr lang="en-US" sz="2240" dirty="0" smtClean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&gt; &gt; &gt; &gt;::map()</a:t>
            </a:r>
            <a:endParaRPr lang="en-US" sz="224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Number of symbols</a:t>
            </a:r>
          </a:p>
          <a:p>
            <a:pPr lvl="2"/>
            <a:r>
              <a:rPr lang="en-US" dirty="0" smtClean="0"/>
              <a:t>Symbols for member functions of class&lt;T&gt; for every instantiation</a:t>
            </a:r>
          </a:p>
          <a:p>
            <a:r>
              <a:rPr lang="en-US" dirty="0" smtClean="0"/>
              <a:t>Results in </a:t>
            </a:r>
          </a:p>
          <a:p>
            <a:pPr lvl="1"/>
            <a:r>
              <a:rPr lang="en-US" dirty="0" smtClean="0"/>
              <a:t>Code bloat</a:t>
            </a:r>
          </a:p>
          <a:p>
            <a:pPr lvl="2"/>
            <a:r>
              <a:rPr lang="en-US" dirty="0" smtClean="0"/>
              <a:t>Many of these symbols are not even used</a:t>
            </a:r>
          </a:p>
          <a:p>
            <a:pPr lvl="1"/>
            <a:r>
              <a:rPr lang="en-US" dirty="0" smtClean="0"/>
              <a:t>Increased library sizes and load time</a:t>
            </a:r>
          </a:p>
          <a:p>
            <a:pPr lvl="2"/>
            <a:r>
              <a:rPr lang="en-US" dirty="0" smtClean="0"/>
              <a:t>E.g. literal type names are stored in reflection libraries</a:t>
            </a:r>
          </a:p>
          <a:p>
            <a:pPr lvl="1"/>
            <a:r>
              <a:rPr lang="en-US" dirty="0" smtClean="0"/>
              <a:t>Lengthy compiler error messages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394D-C335-1643-AA7F-04FBDEC894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Templates &amp; STL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410" y="1597777"/>
            <a:ext cx="8098790" cy="2104544"/>
          </a:xfrm>
        </p:spPr>
        <p:txBody>
          <a:bodyPr>
            <a:normAutofit/>
          </a:bodyPr>
          <a:lstStyle/>
          <a:p>
            <a:r>
              <a:rPr lang="en-US" dirty="0" smtClean="0"/>
              <a:t>Narrowing template types a la “concepts”</a:t>
            </a:r>
          </a:p>
          <a:p>
            <a:endParaRPr lang="en-US" dirty="0"/>
          </a:p>
        </p:txBody>
      </p:sp>
      <p:sp>
        <p:nvSpPr>
          <p:cNvPr id="4" name="Folded Corner 3"/>
          <p:cNvSpPr/>
          <p:nvPr/>
        </p:nvSpPr>
        <p:spPr bwMode="auto">
          <a:xfrm>
            <a:off x="359410" y="2240559"/>
            <a:ext cx="8251190" cy="477500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ROOT::Math::LorentzVector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CoordSystem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&lt;T</a:t>
            </a:r>
            <a:r>
              <a:rPr lang="en-US" sz="2000" dirty="0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&gt; &gt;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5290895" y="2909877"/>
            <a:ext cx="2176622" cy="510778"/>
          </a:xfrm>
          <a:prstGeom prst="wedgeRoundRectCallout">
            <a:avLst>
              <a:gd name="adj1" fmla="val -38718"/>
              <a:gd name="adj2" fmla="val -111405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loat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or double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332628" y="2909877"/>
            <a:ext cx="4814215" cy="510778"/>
          </a:xfrm>
          <a:prstGeom prst="wedgeRoundRectCallout">
            <a:avLst>
              <a:gd name="adj1" fmla="val 31354"/>
              <a:gd name="adj2" fmla="val -106713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Must provide functions </a:t>
            </a:r>
            <a:r>
              <a:rPr lang="en-US" sz="2400" dirty="0" err="1" smtClean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x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(),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(),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z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()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11810" y="3854721"/>
            <a:ext cx="8098790" cy="210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" pitchFamily="-65" charset="0"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4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Currently a </a:t>
            </a:r>
            <a:r>
              <a:rPr lang="en-US" sz="3200" kern="0" dirty="0" smtClean="0">
                <a:solidFill>
                  <a:srgbClr val="004080"/>
                </a:solidFill>
              </a:rPr>
              <a:t>wrong instantiation produces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0408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" pitchFamily="-65" charset="0"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408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lded Corner 7"/>
          <p:cNvSpPr/>
          <p:nvPr/>
        </p:nvSpPr>
        <p:spPr bwMode="auto">
          <a:xfrm>
            <a:off x="359410" y="4541046"/>
            <a:ext cx="8251190" cy="1946731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/>
              <a:t>LorentzVector.h</a:t>
            </a:r>
            <a:r>
              <a:rPr lang="en-US" sz="2000" dirty="0" smtClean="0"/>
              <a:t>: In member function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'</a:t>
            </a:r>
            <a:r>
              <a:rPr lang="en-US" sz="2000" dirty="0" err="1" smtClean="0"/>
              <a:t>typename</a:t>
            </a:r>
            <a:r>
              <a:rPr lang="en-US" sz="2000" dirty="0" smtClean="0"/>
              <a:t> </a:t>
            </a:r>
            <a:r>
              <a:rPr lang="en-US" sz="2000" dirty="0" err="1" smtClean="0"/>
              <a:t>CoordSystem::Scalar</a:t>
            </a:r>
            <a:r>
              <a:rPr lang="en-US" sz="2000" dirty="0" smtClean="0"/>
              <a:t> </a:t>
            </a:r>
            <a:r>
              <a:rPr lang="en-US" sz="2000" dirty="0" err="1" smtClean="0"/>
              <a:t>LorentzVector</a:t>
            </a:r>
            <a:r>
              <a:rPr lang="en-US" sz="2000" dirty="0" smtClean="0"/>
              <a:t>&lt;</a:t>
            </a:r>
            <a:r>
              <a:rPr lang="en-US" sz="2000" dirty="0" err="1" smtClean="0"/>
              <a:t>CoordSystem</a:t>
            </a:r>
            <a:r>
              <a:rPr lang="en-US" sz="2000" dirty="0" smtClean="0"/>
              <a:t>&gt;::</a:t>
            </a:r>
            <a:r>
              <a:rPr lang="en-US" sz="2000" dirty="0" err="1" smtClean="0"/>
              <a:t>x</a:t>
            </a:r>
            <a:r>
              <a:rPr lang="en-US" sz="2000" dirty="0" smtClean="0"/>
              <a:t>() const [with </a:t>
            </a:r>
            <a:r>
              <a:rPr lang="en-US" sz="2000" dirty="0" err="1" smtClean="0"/>
              <a:t>CoordSystem</a:t>
            </a:r>
            <a:r>
              <a:rPr lang="en-US" sz="2000" dirty="0" smtClean="0"/>
              <a:t> = Foo]':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testMessage.cxx:13: instantiated from here LorentzVector.h:616: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error: 'const </a:t>
            </a:r>
            <a:r>
              <a:rPr lang="en-US" sz="2000" dirty="0" err="1" smtClean="0"/>
              <a:t>struct</a:t>
            </a:r>
            <a:r>
              <a:rPr lang="en-US" sz="2000" dirty="0" smtClean="0"/>
              <a:t> </a:t>
            </a:r>
            <a:r>
              <a:rPr lang="en-US" sz="2000" dirty="0" err="1" smtClean="0"/>
              <a:t>Foo</a:t>
            </a:r>
            <a:r>
              <a:rPr lang="en-US" sz="2000" dirty="0" smtClean="0"/>
              <a:t>' has no member named '</a:t>
            </a:r>
            <a:r>
              <a:rPr lang="en-US" sz="2000" dirty="0" err="1" smtClean="0"/>
              <a:t>Px</a:t>
            </a:r>
            <a:r>
              <a:rPr lang="en-US" sz="2000" dirty="0" smtClean="0"/>
              <a:t>'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394D-C335-1643-AA7F-04FBDEC894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Templates &amp; STL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02726"/>
            <a:ext cx="7772400" cy="4411223"/>
          </a:xfrm>
        </p:spPr>
        <p:txBody>
          <a:bodyPr>
            <a:normAutofit/>
          </a:bodyPr>
          <a:lstStyle/>
          <a:p>
            <a:r>
              <a:rPr lang="en-US" dirty="0" smtClean="0"/>
              <a:t>Thread safety for STL?</a:t>
            </a:r>
          </a:p>
          <a:p>
            <a:pPr lvl="1"/>
            <a:r>
              <a:rPr lang="en-US" dirty="0" smtClean="0"/>
              <a:t>E.g. “Intel Threading Building Blocks”</a:t>
            </a:r>
          </a:p>
          <a:p>
            <a:pPr lvl="2"/>
            <a:r>
              <a:rPr lang="en-US" dirty="0" smtClean="0"/>
              <a:t>Provides implementations for </a:t>
            </a:r>
            <a:r>
              <a:rPr lang="en-US" dirty="0" err="1" smtClean="0"/>
              <a:t>hash_map</a:t>
            </a:r>
            <a:r>
              <a:rPr lang="en-US" dirty="0" smtClean="0"/>
              <a:t>, queue, vector</a:t>
            </a:r>
          </a:p>
          <a:p>
            <a:r>
              <a:rPr lang="en-US" dirty="0" smtClean="0"/>
              <a:t>Enhancements for </a:t>
            </a:r>
            <a:r>
              <a:rPr lang="en-US" dirty="0" err="1" smtClean="0"/>
              <a:t>iterator</a:t>
            </a:r>
            <a:r>
              <a:rPr lang="en-US" dirty="0" smtClean="0"/>
              <a:t> programming</a:t>
            </a:r>
          </a:p>
          <a:p>
            <a:pPr lvl="1"/>
            <a:r>
              <a:rPr lang="en-US" dirty="0" smtClean="0"/>
              <a:t>Simplifications for the coding itself</a:t>
            </a:r>
          </a:p>
          <a:p>
            <a:pPr lvl="2"/>
            <a:r>
              <a:rPr lang="en-US" dirty="0" smtClean="0"/>
              <a:t>E.g. using lambda functions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2009-09-03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394D-C335-1643-AA7F-04FBDEC894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Templates &amp; STL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I5">
  <a:themeElements>
    <a:clrScheme name="SPI5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SPI5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SPI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SPI.potx</Template>
  <TotalTime>569</TotalTime>
  <Words>446</Words>
  <Application>Microsoft Macintosh PowerPoint</Application>
  <PresentationFormat>On-screen Show (4:3)</PresentationFormat>
  <Paragraphs>61</Paragraphs>
  <Slides>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SPI5</vt:lpstr>
      <vt:lpstr>Templates &amp; STL</vt:lpstr>
      <vt:lpstr>Current Usage</vt:lpstr>
      <vt:lpstr>Symbols</vt:lpstr>
      <vt:lpstr>Concepts</vt:lpstr>
      <vt:lpstr>Other Issues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 Roiser</dc:creator>
  <cp:lastModifiedBy>Stefan Roiser</cp:lastModifiedBy>
  <cp:revision>10</cp:revision>
  <dcterms:created xsi:type="dcterms:W3CDTF">2009-09-21T14:55:09Z</dcterms:created>
  <dcterms:modified xsi:type="dcterms:W3CDTF">2009-09-21T15:00:25Z</dcterms:modified>
</cp:coreProperties>
</file>