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handoutMasterIdLst>
    <p:handoutMasterId r:id="rId12"/>
  </p:handoutMasterIdLst>
  <p:sldIdLst>
    <p:sldId id="256" r:id="rId2"/>
    <p:sldId id="282" r:id="rId3"/>
    <p:sldId id="283" r:id="rId4"/>
    <p:sldId id="284" r:id="rId5"/>
    <p:sldId id="285" r:id="rId6"/>
    <p:sldId id="267" r:id="rId7"/>
    <p:sldId id="271" r:id="rId8"/>
    <p:sldId id="272" r:id="rId9"/>
    <p:sldId id="281" r:id="rId10"/>
  </p:sldIdLst>
  <p:sldSz cx="9144000" cy="6858000" type="screen4x3"/>
  <p:notesSz cx="6858000" cy="9144000"/>
  <p:defaultTextStyle>
    <a:lvl1pPr>
      <a:defRPr>
        <a:latin typeface="Arial"/>
        <a:ea typeface="Arial"/>
        <a:cs typeface="Arial"/>
        <a:sym typeface="Arial"/>
      </a:defRPr>
    </a:lvl1pPr>
    <a:lvl2pPr indent="457200">
      <a:defRPr>
        <a:latin typeface="Arial"/>
        <a:ea typeface="Arial"/>
        <a:cs typeface="Arial"/>
        <a:sym typeface="Arial"/>
      </a:defRPr>
    </a:lvl2pPr>
    <a:lvl3pPr indent="914400">
      <a:defRPr>
        <a:latin typeface="Arial"/>
        <a:ea typeface="Arial"/>
        <a:cs typeface="Arial"/>
        <a:sym typeface="Arial"/>
      </a:defRPr>
    </a:lvl3pPr>
    <a:lvl4pPr indent="1371600">
      <a:defRPr>
        <a:latin typeface="Arial"/>
        <a:ea typeface="Arial"/>
        <a:cs typeface="Arial"/>
        <a:sym typeface="Arial"/>
      </a:defRPr>
    </a:lvl4pPr>
    <a:lvl5pPr indent="1828800">
      <a:defRPr>
        <a:latin typeface="Arial"/>
        <a:ea typeface="Arial"/>
        <a:cs typeface="Arial"/>
        <a:sym typeface="Arial"/>
      </a:defRPr>
    </a:lvl5pPr>
    <a:lvl6pPr>
      <a:defRPr>
        <a:latin typeface="Arial"/>
        <a:ea typeface="Arial"/>
        <a:cs typeface="Arial"/>
        <a:sym typeface="Arial"/>
      </a:defRPr>
    </a:lvl6pPr>
    <a:lvl7pPr>
      <a:defRPr>
        <a:latin typeface="Arial"/>
        <a:ea typeface="Arial"/>
        <a:cs typeface="Arial"/>
        <a:sym typeface="Arial"/>
      </a:defRPr>
    </a:lvl7pPr>
    <a:lvl8pPr>
      <a:defRPr>
        <a:latin typeface="Arial"/>
        <a:ea typeface="Arial"/>
        <a:cs typeface="Arial"/>
        <a:sym typeface="Arial"/>
      </a:defRPr>
    </a:lvl8pPr>
    <a:lvl9pPr>
      <a:defRPr>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7F3F4"/>
          </a:solidFill>
        </a:fill>
      </a:tcStyle>
    </a:wholeTbl>
    <a:band2H>
      <a:tcTxStyle/>
      <a:tcStyle>
        <a:tcBdr/>
        <a:fill>
          <a:solidFill>
            <a:srgbClr val="F3F9FA"/>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Row>
  </a:tblStyle>
  <a:tblStyle styleId="{C7B018BB-80A7-4F77-B60F-C8B233D01FF8}"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DA"/>
          </a:solidFill>
        </a:fill>
      </a:tcStyle>
    </a:wholeTbl>
    <a:band2H>
      <a:tcTxStyle/>
      <a:tcStyle>
        <a:tcBdr/>
        <a:fill>
          <a:solidFill>
            <a:srgbClr val="E7E7ED"/>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firstRow>
  </a:tblStyle>
  <a:tblStyle styleId="{CF821DB8-F4EB-4A41-A1BA-3FCAFE7338EE}" styleName="">
    <a:tblBg/>
    <a:wholeTbl>
      <a:tcTxStyle b="on" i="on">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BE0E3"/>
          </a:solidFill>
        </a:fill>
      </a:tcStyle>
    </a:firstCol>
    <a:lastRow>
      <a:tcTxStyle b="on" i="on">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BBE0E3"/>
          </a:solidFill>
        </a:fill>
      </a:tcStyle>
    </a:firstRow>
  </a:tblStyle>
  <a:tblStyle styleId="{33BA23B1-9221-436E-865A-0063620EA4FD}"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01CB6BA-5449-0B46-B6F5-73EA702310AB}" type="datetimeFigureOut">
              <a:rPr lang="en-US" smtClean="0"/>
              <a:t>11/1/2017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9BF9126-FC4D-8543-985F-A25FD38845A8}" type="slidenum">
              <a:rPr lang="en-US" smtClean="0"/>
              <a:t>‹#›</a:t>
            </a:fld>
            <a:endParaRPr lang="en-US"/>
          </a:p>
        </p:txBody>
      </p:sp>
    </p:spTree>
    <p:extLst>
      <p:ext uri="{BB962C8B-B14F-4D97-AF65-F5344CB8AC3E}">
        <p14:creationId xmlns:p14="http://schemas.microsoft.com/office/powerpoint/2010/main" val="39321579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966877457"/>
      </p:ext>
    </p:extLst>
  </p:cSld>
  <p:clrMap bg1="lt1" tx1="dk1" bg2="lt2" tx2="dk2" accent1="accent1" accent2="accent2" accent3="accent3" accent4="accent4" accent5="accent5" accent6="accent6" hlink="hlink" folHlink="folHlink"/>
  <p:hf hdr="0" ftr="0" dt="0"/>
  <p:notesStyle>
    <a:lvl1pPr defTabSz="457200">
      <a:lnSpc>
        <a:spcPct val="117999"/>
      </a:lnSpc>
      <a:defRPr sz="2200">
        <a:latin typeface="+mn-lt"/>
        <a:ea typeface="+mn-ea"/>
        <a:cs typeface="+mn-cs"/>
        <a:sym typeface="Helvetica Neue"/>
      </a:defRPr>
    </a:lvl1pPr>
    <a:lvl2pPr indent="228600" defTabSz="457200">
      <a:lnSpc>
        <a:spcPct val="117999"/>
      </a:lnSpc>
      <a:defRPr sz="2200">
        <a:latin typeface="+mn-lt"/>
        <a:ea typeface="+mn-ea"/>
        <a:cs typeface="+mn-cs"/>
        <a:sym typeface="Helvetica Neue"/>
      </a:defRPr>
    </a:lvl2pPr>
    <a:lvl3pPr indent="457200" defTabSz="457200">
      <a:lnSpc>
        <a:spcPct val="117999"/>
      </a:lnSpc>
      <a:defRPr sz="2200">
        <a:latin typeface="+mn-lt"/>
        <a:ea typeface="+mn-ea"/>
        <a:cs typeface="+mn-cs"/>
        <a:sym typeface="Helvetica Neue"/>
      </a:defRPr>
    </a:lvl3pPr>
    <a:lvl4pPr indent="685800" defTabSz="457200">
      <a:lnSpc>
        <a:spcPct val="117999"/>
      </a:lnSpc>
      <a:defRPr sz="2200">
        <a:latin typeface="+mn-lt"/>
        <a:ea typeface="+mn-ea"/>
        <a:cs typeface="+mn-cs"/>
        <a:sym typeface="Helvetica Neue"/>
      </a:defRPr>
    </a:lvl4pPr>
    <a:lvl5pPr indent="914400" defTabSz="457200">
      <a:lnSpc>
        <a:spcPct val="117999"/>
      </a:lnSpc>
      <a:defRPr sz="2200">
        <a:latin typeface="+mn-lt"/>
        <a:ea typeface="+mn-ea"/>
        <a:cs typeface="+mn-cs"/>
        <a:sym typeface="Helvetica Neue"/>
      </a:defRPr>
    </a:lvl5pPr>
    <a:lvl6pPr indent="1143000" defTabSz="457200">
      <a:lnSpc>
        <a:spcPct val="117999"/>
      </a:lnSpc>
      <a:defRPr sz="2200">
        <a:latin typeface="+mn-lt"/>
        <a:ea typeface="+mn-ea"/>
        <a:cs typeface="+mn-cs"/>
        <a:sym typeface="Helvetica Neue"/>
      </a:defRPr>
    </a:lvl6pPr>
    <a:lvl7pPr indent="1371600" defTabSz="457200">
      <a:lnSpc>
        <a:spcPct val="117999"/>
      </a:lnSpc>
      <a:defRPr sz="2200">
        <a:latin typeface="+mn-lt"/>
        <a:ea typeface="+mn-ea"/>
        <a:cs typeface="+mn-cs"/>
        <a:sym typeface="Helvetica Neue"/>
      </a:defRPr>
    </a:lvl7pPr>
    <a:lvl8pPr indent="1600200" defTabSz="457200">
      <a:lnSpc>
        <a:spcPct val="117999"/>
      </a:lnSpc>
      <a:defRPr sz="2200">
        <a:latin typeface="+mn-lt"/>
        <a:ea typeface="+mn-ea"/>
        <a:cs typeface="+mn-cs"/>
        <a:sym typeface="Helvetica Neue"/>
      </a:defRPr>
    </a:lvl8pPr>
    <a:lvl9pPr indent="1828800" defTabSz="45720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53107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06428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14169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21740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70943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92225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382819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49757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99149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 name="Shape 4"/>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6686872" y="6237312"/>
            <a:ext cx="2133600" cy="276999"/>
          </a:xfrm>
          <a:prstGeom prst="rect">
            <a:avLst/>
          </a:prstGeom>
          <a:ln w="12700">
            <a:miter lim="400000"/>
          </a:ln>
        </p:spPr>
        <p:txBody>
          <a:bodyPr lIns="45719" rIns="45719">
            <a:spAutoFit/>
          </a:bodyPr>
          <a:lstStyle>
            <a:lvl1pPr algn="r" defTabSz="457200">
              <a:defRPr sz="1200">
                <a:solidFill>
                  <a:schemeClr val="accent6">
                    <a:lumMod val="75000"/>
                  </a:schemeClr>
                </a:solidFill>
              </a:defRPr>
            </a:lvl1pPr>
          </a:lstStyle>
          <a:p>
            <a:fld id="{86CB4B4D-7CA3-9044-876B-883B54F8677D}" type="slidenum">
              <a:rPr lang="en-US" smtClean="0"/>
              <a:pPr/>
              <a:t>‹#›</a:t>
            </a:fld>
            <a:endParaRPr lang="en-US" dirty="0"/>
          </a:p>
        </p:txBody>
      </p:sp>
      <p:cxnSp>
        <p:nvCxnSpPr>
          <p:cNvPr id="4" name="Straight Connector 3"/>
          <p:cNvCxnSpPr/>
          <p:nvPr userDrawn="1"/>
        </p:nvCxnSpPr>
        <p:spPr>
          <a:xfrm>
            <a:off x="0" y="908720"/>
            <a:ext cx="9144000" cy="0"/>
          </a:xfrm>
          <a:prstGeom prst="line">
            <a:avLst/>
          </a:prstGeom>
          <a:noFill/>
          <a:ln w="38100" cap="flat" cmpd="sng">
            <a:solidFill>
              <a:schemeClr val="accent6">
                <a:lumMod val="75000"/>
              </a:schemeClr>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pic>
        <p:nvPicPr>
          <p:cNvPr id="6" name="Picture 5" descr="ATTRACT_PRINT.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5795237"/>
            <a:ext cx="2123728" cy="1062763"/>
          </a:xfrm>
          <a:prstGeom prst="rect">
            <a:avLst/>
          </a:prstGeom>
        </p:spPr>
      </p:pic>
      <p:cxnSp>
        <p:nvCxnSpPr>
          <p:cNvPr id="5" name="Straight Connector 4"/>
          <p:cNvCxnSpPr/>
          <p:nvPr userDrawn="1"/>
        </p:nvCxnSpPr>
        <p:spPr>
          <a:xfrm>
            <a:off x="0" y="5877272"/>
            <a:ext cx="9144000" cy="0"/>
          </a:xfrm>
          <a:prstGeom prst="line">
            <a:avLst/>
          </a:prstGeom>
          <a:noFill/>
          <a:ln w="38100" cap="flat" cmpd="sng">
            <a:solidFill>
              <a:srgbClr val="5F0EAA"/>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pic>
        <p:nvPicPr>
          <p:cNvPr id="11" name="Picture 10" descr="Screen Shot 2015-05-29 at 09.06.24.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12576" y="0"/>
            <a:ext cx="9756576" cy="27810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p:transition spd="med"/>
  <p:timing>
    <p:tnLst>
      <p:par>
        <p:cTn id="1" dur="indefinite" restart="never" nodeType="tmRoot"/>
      </p:par>
    </p:tnLst>
  </p:timing>
  <p:hf hdr="0" ftr="0" dt="0"/>
  <p:txStyles>
    <p:titleStyle>
      <a:lvl1pPr algn="ctr">
        <a:defRPr sz="4400">
          <a:latin typeface="Arial"/>
          <a:ea typeface="Arial"/>
          <a:cs typeface="Arial"/>
          <a:sym typeface="Arial"/>
        </a:defRPr>
      </a:lvl1pPr>
      <a:lvl2pPr algn="ctr">
        <a:defRPr sz="4400">
          <a:latin typeface="Arial"/>
          <a:ea typeface="Arial"/>
          <a:cs typeface="Arial"/>
          <a:sym typeface="Arial"/>
        </a:defRPr>
      </a:lvl2pPr>
      <a:lvl3pPr algn="ctr">
        <a:defRPr sz="4400">
          <a:latin typeface="Arial"/>
          <a:ea typeface="Arial"/>
          <a:cs typeface="Arial"/>
          <a:sym typeface="Arial"/>
        </a:defRPr>
      </a:lvl3pPr>
      <a:lvl4pPr algn="ctr">
        <a:defRPr sz="4400">
          <a:latin typeface="Arial"/>
          <a:ea typeface="Arial"/>
          <a:cs typeface="Arial"/>
          <a:sym typeface="Arial"/>
        </a:defRPr>
      </a:lvl4pPr>
      <a:lvl5pPr algn="ctr">
        <a:defRPr sz="4400">
          <a:latin typeface="Arial"/>
          <a:ea typeface="Arial"/>
          <a:cs typeface="Arial"/>
          <a:sym typeface="Arial"/>
        </a:defRPr>
      </a:lvl5pPr>
      <a:lvl6pPr indent="457200" algn="ctr">
        <a:defRPr sz="4400">
          <a:latin typeface="Arial"/>
          <a:ea typeface="Arial"/>
          <a:cs typeface="Arial"/>
          <a:sym typeface="Arial"/>
        </a:defRPr>
      </a:lvl6pPr>
      <a:lvl7pPr indent="914400" algn="ctr">
        <a:defRPr sz="4400">
          <a:latin typeface="Arial"/>
          <a:ea typeface="Arial"/>
          <a:cs typeface="Arial"/>
          <a:sym typeface="Arial"/>
        </a:defRPr>
      </a:lvl7pPr>
      <a:lvl8pPr indent="1371600" algn="ctr">
        <a:defRPr sz="4400">
          <a:latin typeface="Arial"/>
          <a:ea typeface="Arial"/>
          <a:cs typeface="Arial"/>
          <a:sym typeface="Arial"/>
        </a:defRPr>
      </a:lvl8pPr>
      <a:lvl9pPr indent="1828800" algn="ctr">
        <a:defRPr sz="4400">
          <a:latin typeface="Arial"/>
          <a:ea typeface="Arial"/>
          <a:cs typeface="Arial"/>
          <a:sym typeface="Arial"/>
        </a:defRPr>
      </a:lvl9pPr>
    </p:titleStyle>
    <p:bodyStyle>
      <a:lvl1pPr marL="342900" indent="-342900">
        <a:spcBef>
          <a:spcPts val="700"/>
        </a:spcBef>
        <a:buSzPct val="100000"/>
        <a:buChar char="»"/>
        <a:defRPr sz="3200">
          <a:latin typeface="Arial"/>
          <a:ea typeface="Arial"/>
          <a:cs typeface="Arial"/>
          <a:sym typeface="Arial"/>
        </a:defRPr>
      </a:lvl1pPr>
      <a:lvl2pPr marL="783771" indent="-326571">
        <a:spcBef>
          <a:spcPts val="700"/>
        </a:spcBef>
        <a:buSzPct val="100000"/>
        <a:buChar char="–"/>
        <a:defRPr sz="3200">
          <a:latin typeface="Arial"/>
          <a:ea typeface="Arial"/>
          <a:cs typeface="Arial"/>
          <a:sym typeface="Arial"/>
        </a:defRPr>
      </a:lvl2pPr>
      <a:lvl3pPr marL="1219200" indent="-304800">
        <a:spcBef>
          <a:spcPts val="700"/>
        </a:spcBef>
        <a:buSzPct val="100000"/>
        <a:buChar char="•"/>
        <a:defRPr sz="3200">
          <a:latin typeface="Arial"/>
          <a:ea typeface="Arial"/>
          <a:cs typeface="Arial"/>
          <a:sym typeface="Arial"/>
        </a:defRPr>
      </a:lvl3pPr>
      <a:lvl4pPr marL="1737360" indent="-365760">
        <a:spcBef>
          <a:spcPts val="700"/>
        </a:spcBef>
        <a:buSzPct val="100000"/>
        <a:buChar char="–"/>
        <a:defRPr sz="3200">
          <a:latin typeface="Arial"/>
          <a:ea typeface="Arial"/>
          <a:cs typeface="Arial"/>
          <a:sym typeface="Arial"/>
        </a:defRPr>
      </a:lvl4pPr>
      <a:lvl5pPr marL="2235200" indent="-406400">
        <a:spcBef>
          <a:spcPts val="700"/>
        </a:spcBef>
        <a:buSzPct val="100000"/>
        <a:buChar char="»"/>
        <a:defRPr sz="3200">
          <a:latin typeface="Arial"/>
          <a:ea typeface="Arial"/>
          <a:cs typeface="Arial"/>
          <a:sym typeface="Arial"/>
        </a:defRPr>
      </a:lvl5pPr>
      <a:lvl6pPr marL="2692400" indent="-406400">
        <a:spcBef>
          <a:spcPts val="700"/>
        </a:spcBef>
        <a:buSzPct val="100000"/>
        <a:buChar char="•"/>
        <a:defRPr sz="3200">
          <a:latin typeface="Arial"/>
          <a:ea typeface="Arial"/>
          <a:cs typeface="Arial"/>
          <a:sym typeface="Arial"/>
        </a:defRPr>
      </a:lvl6pPr>
      <a:lvl7pPr marL="3149600" indent="-406400">
        <a:spcBef>
          <a:spcPts val="700"/>
        </a:spcBef>
        <a:buSzPct val="100000"/>
        <a:buChar char="•"/>
        <a:defRPr sz="3200">
          <a:latin typeface="Arial"/>
          <a:ea typeface="Arial"/>
          <a:cs typeface="Arial"/>
          <a:sym typeface="Arial"/>
        </a:defRPr>
      </a:lvl7pPr>
      <a:lvl8pPr marL="3606800" indent="-406400">
        <a:spcBef>
          <a:spcPts val="700"/>
        </a:spcBef>
        <a:buSzPct val="100000"/>
        <a:buChar char="•"/>
        <a:defRPr sz="3200">
          <a:latin typeface="Arial"/>
          <a:ea typeface="Arial"/>
          <a:cs typeface="Arial"/>
          <a:sym typeface="Arial"/>
        </a:defRPr>
      </a:lvl8pPr>
      <a:lvl9pPr marL="4064000" indent="-406400">
        <a:spcBef>
          <a:spcPts val="700"/>
        </a:spcBef>
        <a:buSzPct val="100000"/>
        <a:buChar char="•"/>
        <a:defRPr sz="3200">
          <a:latin typeface="Arial"/>
          <a:ea typeface="Arial"/>
          <a:cs typeface="Arial"/>
          <a:sym typeface="Arial"/>
        </a:defRPr>
      </a:lvl9pPr>
    </p:bodyStyle>
    <p:otherStyle>
      <a:lvl1pPr algn="r" defTabSz="457200">
        <a:defRPr sz="1400">
          <a:solidFill>
            <a:schemeClr val="tx1"/>
          </a:solidFill>
          <a:latin typeface="+mn-lt"/>
          <a:ea typeface="+mn-ea"/>
          <a:cs typeface="+mn-cs"/>
          <a:sym typeface="Arial"/>
        </a:defRPr>
      </a:lvl1pPr>
      <a:lvl2pPr indent="457200" algn="r" defTabSz="457200">
        <a:defRPr sz="1400">
          <a:solidFill>
            <a:schemeClr val="tx1"/>
          </a:solidFill>
          <a:latin typeface="+mn-lt"/>
          <a:ea typeface="+mn-ea"/>
          <a:cs typeface="+mn-cs"/>
          <a:sym typeface="Arial"/>
        </a:defRPr>
      </a:lvl2pPr>
      <a:lvl3pPr indent="914400" algn="r" defTabSz="457200">
        <a:defRPr sz="1400">
          <a:solidFill>
            <a:schemeClr val="tx1"/>
          </a:solidFill>
          <a:latin typeface="+mn-lt"/>
          <a:ea typeface="+mn-ea"/>
          <a:cs typeface="+mn-cs"/>
          <a:sym typeface="Arial"/>
        </a:defRPr>
      </a:lvl3pPr>
      <a:lvl4pPr indent="1371600" algn="r" defTabSz="457200">
        <a:defRPr sz="1400">
          <a:solidFill>
            <a:schemeClr val="tx1"/>
          </a:solidFill>
          <a:latin typeface="+mn-lt"/>
          <a:ea typeface="+mn-ea"/>
          <a:cs typeface="+mn-cs"/>
          <a:sym typeface="Arial"/>
        </a:defRPr>
      </a:lvl4pPr>
      <a:lvl5pPr indent="1828800" algn="r" defTabSz="457200">
        <a:defRPr sz="1400">
          <a:solidFill>
            <a:schemeClr val="tx1"/>
          </a:solidFill>
          <a:latin typeface="+mn-lt"/>
          <a:ea typeface="+mn-ea"/>
          <a:cs typeface="+mn-cs"/>
          <a:sym typeface="Arial"/>
        </a:defRPr>
      </a:lvl5pPr>
      <a:lvl6pPr algn="r" defTabSz="457200">
        <a:defRPr sz="1400">
          <a:solidFill>
            <a:schemeClr val="tx1"/>
          </a:solidFill>
          <a:latin typeface="+mn-lt"/>
          <a:ea typeface="+mn-ea"/>
          <a:cs typeface="+mn-cs"/>
          <a:sym typeface="Arial"/>
        </a:defRPr>
      </a:lvl6pPr>
      <a:lvl7pPr algn="r" defTabSz="457200">
        <a:defRPr sz="1400">
          <a:solidFill>
            <a:schemeClr val="tx1"/>
          </a:solidFill>
          <a:latin typeface="+mn-lt"/>
          <a:ea typeface="+mn-ea"/>
          <a:cs typeface="+mn-cs"/>
          <a:sym typeface="Arial"/>
        </a:defRPr>
      </a:lvl7pPr>
      <a:lvl8pPr algn="r" defTabSz="457200">
        <a:defRPr sz="1400">
          <a:solidFill>
            <a:schemeClr val="tx1"/>
          </a:solidFill>
          <a:latin typeface="+mn-lt"/>
          <a:ea typeface="+mn-ea"/>
          <a:cs typeface="+mn-cs"/>
          <a:sym typeface="Arial"/>
        </a:defRPr>
      </a:lvl8pPr>
      <a:lvl9pPr algn="r" defTabSz="457200">
        <a:defRPr sz="1400">
          <a:solidFill>
            <a:schemeClr val="tx1"/>
          </a:solidFill>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2"/>
          </p:nvPr>
        </p:nvSpPr>
        <p:spPr/>
        <p:txBody>
          <a:bodyPr/>
          <a:lstStyle/>
          <a:p>
            <a:pPr lvl="0"/>
            <a:fld id="{86CB4B4D-7CA3-9044-876B-883B54F8677D}" type="slidenum">
              <a:rPr lang="en-US" smtClean="0"/>
              <a:t>1</a:t>
            </a:fld>
            <a:endParaRPr lang="en-US"/>
          </a:p>
        </p:txBody>
      </p:sp>
      <p:sp>
        <p:nvSpPr>
          <p:cNvPr id="3" name="TextBox 2"/>
          <p:cNvSpPr txBox="1"/>
          <p:nvPr/>
        </p:nvSpPr>
        <p:spPr>
          <a:xfrm>
            <a:off x="7164288" y="6217569"/>
            <a:ext cx="1728192" cy="307775"/>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263B86"/>
                </a:solidFill>
                <a:effectLst/>
                <a:uFillTx/>
                <a:latin typeface="Arial"/>
                <a:ea typeface="Arial"/>
                <a:cs typeface="Arial"/>
                <a:sym typeface="Arial"/>
              </a:rPr>
              <a:t>www.attract-eu.org</a:t>
            </a:r>
            <a:endParaRPr kumimoji="0" lang="en-GB" sz="1400" b="0" i="0" u="none" strike="noStrike" cap="none" spc="0" normalizeH="0" baseline="0" dirty="0">
              <a:ln>
                <a:noFill/>
              </a:ln>
              <a:solidFill>
                <a:srgbClr val="263B86"/>
              </a:solidFill>
              <a:effectLst/>
              <a:uFillTx/>
              <a:latin typeface="Arial"/>
              <a:ea typeface="Arial"/>
              <a:cs typeface="Arial"/>
              <a:sym typeface="Arial"/>
            </a:endParaRPr>
          </a:p>
        </p:txBody>
      </p:sp>
      <p:pic>
        <p:nvPicPr>
          <p:cNvPr id="4" name="Picture 3"/>
          <p:cNvPicPr>
            <a:picLocks noChangeAspect="1"/>
          </p:cNvPicPr>
          <p:nvPr/>
        </p:nvPicPr>
        <p:blipFill>
          <a:blip r:embed="rId3"/>
          <a:stretch>
            <a:fillRect/>
          </a:stretch>
        </p:blipFill>
        <p:spPr>
          <a:xfrm>
            <a:off x="100621" y="4927395"/>
            <a:ext cx="8784976" cy="853535"/>
          </a:xfrm>
          <a:prstGeom prst="rect">
            <a:avLst/>
          </a:prstGeom>
        </p:spPr>
      </p:pic>
      <p:sp>
        <p:nvSpPr>
          <p:cNvPr id="2" name="TextBox 1"/>
          <p:cNvSpPr txBox="1"/>
          <p:nvPr/>
        </p:nvSpPr>
        <p:spPr>
          <a:xfrm>
            <a:off x="755576" y="2132856"/>
            <a:ext cx="7730640" cy="203132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r>
              <a:rPr lang="en-GB" sz="2400" b="1" dirty="0" smtClean="0">
                <a:solidFill>
                  <a:srgbClr val="000000"/>
                </a:solidFill>
                <a:latin typeface="Palatino Linotype" panose="02040502050505030304" pitchFamily="18" charset="0"/>
              </a:rPr>
              <a:t>ATTRACT: Disruption, collaboration and competition</a:t>
            </a:r>
            <a:endParaRPr lang="en-GB" sz="2400" b="1" dirty="0" smtClean="0">
              <a:solidFill>
                <a:srgbClr val="000000"/>
              </a:solidFill>
              <a:latin typeface="Palatino Linotype" panose="02040502050505030304" pitchFamily="18" charset="0"/>
            </a:endParaRPr>
          </a:p>
          <a:p>
            <a:pPr marL="0" marR="0" indent="0" algn="l" defTabSz="914400" rtl="0" fontAlgn="auto" latinLnBrk="1"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000000"/>
              </a:solidFill>
              <a:effectLst/>
              <a:uFillTx/>
              <a:latin typeface="Palatino Linotype" panose="02040502050505030304" pitchFamily="18" charset="0"/>
              <a:sym typeface="Arial"/>
            </a:endParaRPr>
          </a:p>
          <a:p>
            <a:pPr marL="0" marR="0" indent="0" algn="l" defTabSz="914400" rtl="0" fontAlgn="auto" latinLnBrk="1" hangingPunct="0">
              <a:lnSpc>
                <a:spcPct val="100000"/>
              </a:lnSpc>
              <a:spcBef>
                <a:spcPts val="0"/>
              </a:spcBef>
              <a:spcAft>
                <a:spcPts val="0"/>
              </a:spcAft>
              <a:buClrTx/>
              <a:buSzTx/>
              <a:buFontTx/>
              <a:buNone/>
              <a:tabLst/>
            </a:pPr>
            <a:r>
              <a:rPr lang="en-GB" dirty="0" smtClean="0">
                <a:solidFill>
                  <a:srgbClr val="000000"/>
                </a:solidFill>
                <a:latin typeface="Palatino Linotype" panose="02040502050505030304" pitchFamily="18" charset="0"/>
              </a:rPr>
              <a:t>Pablo G. Tello, CERN</a:t>
            </a:r>
          </a:p>
          <a:p>
            <a:pPr marL="0" marR="0" indent="0" algn="l" defTabSz="914400" rtl="0" fontAlgn="auto" latinLnBrk="1" hangingPunct="0">
              <a:lnSpc>
                <a:spcPct val="100000"/>
              </a:lnSpc>
              <a:spcBef>
                <a:spcPts val="0"/>
              </a:spcBef>
              <a:spcAft>
                <a:spcPts val="0"/>
              </a:spcAft>
              <a:buClrTx/>
              <a:buSzTx/>
              <a:buFontTx/>
              <a:buNone/>
              <a:tabLst/>
            </a:pPr>
            <a:endParaRPr kumimoji="0" lang="en-GB" b="0" i="0" u="none" strike="noStrike" cap="none" spc="0" normalizeH="0" baseline="0" dirty="0">
              <a:ln>
                <a:noFill/>
              </a:ln>
              <a:solidFill>
                <a:srgbClr val="000000"/>
              </a:solidFill>
              <a:effectLst/>
              <a:uFillTx/>
              <a:latin typeface="Palatino Linotype" panose="02040502050505030304" pitchFamily="18" charset="0"/>
              <a:sym typeface="Arial"/>
            </a:endParaRPr>
          </a:p>
          <a:p>
            <a:pPr marL="0" marR="0" indent="0" algn="l" defTabSz="914400" rtl="0" fontAlgn="auto" latinLnBrk="1" hangingPunct="0">
              <a:lnSpc>
                <a:spcPct val="100000"/>
              </a:lnSpc>
              <a:spcBef>
                <a:spcPts val="0"/>
              </a:spcBef>
              <a:spcAft>
                <a:spcPts val="0"/>
              </a:spcAft>
              <a:buClrTx/>
              <a:buSzTx/>
              <a:buFontTx/>
              <a:buNone/>
              <a:tabLst/>
            </a:pPr>
            <a:r>
              <a:rPr lang="en-GB" dirty="0" smtClean="0">
                <a:solidFill>
                  <a:srgbClr val="000000"/>
                </a:solidFill>
                <a:latin typeface="Palatino Linotype" panose="02040502050505030304" pitchFamily="18" charset="0"/>
              </a:rPr>
              <a:t>Finland at CERN, November 2017</a:t>
            </a:r>
            <a:endParaRPr lang="en-GB" dirty="0" smtClean="0">
              <a:solidFill>
                <a:srgbClr val="000000"/>
              </a:solidFill>
              <a:latin typeface="Palatino Linotype" panose="02040502050505030304" pitchFamily="18" charset="0"/>
            </a:endParaRPr>
          </a:p>
          <a:p>
            <a:pPr marL="0" marR="0" indent="0" algn="l" defTabSz="914400" rtl="0" fontAlgn="auto" latinLnBrk="1"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000000"/>
              </a:solidFill>
              <a:effectLst/>
              <a:uFillTx/>
              <a:latin typeface="Palatino Linotype" panose="02040502050505030304" pitchFamily="18" charset="0"/>
              <a:sym typeface="Arial"/>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2"/>
          </p:nvPr>
        </p:nvSpPr>
        <p:spPr/>
        <p:txBody>
          <a:bodyPr/>
          <a:lstStyle/>
          <a:p>
            <a:pPr lvl="0"/>
            <a:fld id="{86CB4B4D-7CA3-9044-876B-883B54F8677D}" type="slidenum">
              <a:rPr lang="en-US" smtClean="0"/>
              <a:t>2</a:t>
            </a:fld>
            <a:endParaRPr lang="en-US"/>
          </a:p>
        </p:txBody>
      </p:sp>
      <p:sp>
        <p:nvSpPr>
          <p:cNvPr id="3" name="TextBox 2"/>
          <p:cNvSpPr txBox="1"/>
          <p:nvPr/>
        </p:nvSpPr>
        <p:spPr>
          <a:xfrm>
            <a:off x="7164288" y="6217569"/>
            <a:ext cx="1728192" cy="307775"/>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263B86"/>
                </a:solidFill>
                <a:effectLst/>
                <a:uFillTx/>
                <a:latin typeface="Arial"/>
                <a:ea typeface="Arial"/>
                <a:cs typeface="Arial"/>
                <a:sym typeface="Arial"/>
              </a:rPr>
              <a:t>www.attract-eu.org</a:t>
            </a:r>
            <a:endParaRPr kumimoji="0" lang="en-GB" sz="1400" b="0" i="0" u="none" strike="noStrike" cap="none" spc="0" normalizeH="0" baseline="0" dirty="0">
              <a:ln>
                <a:noFill/>
              </a:ln>
              <a:solidFill>
                <a:srgbClr val="263B86"/>
              </a:solidFill>
              <a:effectLst/>
              <a:uFillTx/>
              <a:latin typeface="Arial"/>
              <a:ea typeface="Arial"/>
              <a:cs typeface="Arial"/>
              <a:sym typeface="Arial"/>
            </a:endParaRPr>
          </a:p>
        </p:txBody>
      </p:sp>
      <p:sp>
        <p:nvSpPr>
          <p:cNvPr id="2" name="Rectangle 1"/>
          <p:cNvSpPr/>
          <p:nvPr/>
        </p:nvSpPr>
        <p:spPr>
          <a:xfrm>
            <a:off x="422648" y="2162014"/>
            <a:ext cx="8136904" cy="2308324"/>
          </a:xfrm>
          <a:prstGeom prst="rect">
            <a:avLst/>
          </a:prstGeom>
        </p:spPr>
        <p:txBody>
          <a:bodyPr wrap="square">
            <a:spAutoFit/>
          </a:bodyPr>
          <a:lstStyle/>
          <a:p>
            <a:r>
              <a:rPr lang="en-GB" dirty="0" smtClean="0">
                <a:latin typeface="Palatino Linotype" panose="02040502050505030304" pitchFamily="18" charset="0"/>
              </a:rPr>
              <a:t>First, thanks to all for “volunteering as Guiney pigs” for testing ATTRACT proposal submission philosophy and template.</a:t>
            </a:r>
          </a:p>
          <a:p>
            <a:endParaRPr lang="en-GB" dirty="0">
              <a:latin typeface="Palatino Linotype" panose="02040502050505030304" pitchFamily="18" charset="0"/>
            </a:endParaRPr>
          </a:p>
          <a:p>
            <a:r>
              <a:rPr lang="en-GB" dirty="0" smtClean="0">
                <a:latin typeface="Palatino Linotype" panose="02040502050505030304" pitchFamily="18" charset="0"/>
              </a:rPr>
              <a:t>The exercise of this afternoon is about collaboration and competition underlined with disruptive innovation in detection and imaging technologies for science, industry and society…</a:t>
            </a:r>
            <a:endParaRPr lang="en-GB" dirty="0">
              <a:latin typeface="Palatino Linotype" panose="02040502050505030304" pitchFamily="18" charset="0"/>
            </a:endParaRPr>
          </a:p>
          <a:p>
            <a:endParaRPr lang="en-GB" dirty="0" smtClean="0">
              <a:latin typeface="Palatino Linotype" panose="02040502050505030304" pitchFamily="18" charset="0"/>
            </a:endParaRPr>
          </a:p>
          <a:p>
            <a:r>
              <a:rPr lang="en-GB" dirty="0" smtClean="0">
                <a:latin typeface="Palatino Linotype" panose="02040502050505030304" pitchFamily="18" charset="0"/>
              </a:rPr>
              <a:t>…such is the ATTRACT</a:t>
            </a:r>
            <a:r>
              <a:rPr lang="en-GB" dirty="0" smtClean="0">
                <a:latin typeface="Palatino Linotype" panose="02040502050505030304" pitchFamily="18" charset="0"/>
              </a:rPr>
              <a:t> philosophy</a:t>
            </a:r>
            <a:endParaRPr lang="en-GB" dirty="0">
              <a:latin typeface="Palatino Linotype" panose="02040502050505030304" pitchFamily="18" charset="0"/>
            </a:endParaRPr>
          </a:p>
        </p:txBody>
      </p:sp>
      <p:sp>
        <p:nvSpPr>
          <p:cNvPr id="8" name="Rectangle 7"/>
          <p:cNvSpPr/>
          <p:nvPr/>
        </p:nvSpPr>
        <p:spPr>
          <a:xfrm>
            <a:off x="422648" y="1268760"/>
            <a:ext cx="8136904" cy="523220"/>
          </a:xfrm>
          <a:prstGeom prst="rect">
            <a:avLst/>
          </a:prstGeom>
        </p:spPr>
        <p:txBody>
          <a:bodyPr wrap="square">
            <a:spAutoFit/>
          </a:bodyPr>
          <a:lstStyle/>
          <a:p>
            <a:r>
              <a:rPr lang="en-GB" sz="2800" b="1" dirty="0" smtClean="0">
                <a:latin typeface="Palatino Linotype" panose="02040502050505030304" pitchFamily="18" charset="0"/>
              </a:rPr>
              <a:t>Exercise for this afternoon (1)</a:t>
            </a:r>
            <a:endParaRPr lang="en-GB" sz="2800" b="1" i="1" dirty="0">
              <a:latin typeface="Palatino Linotype" panose="02040502050505030304" pitchFamily="18" charset="0"/>
            </a:endParaRPr>
          </a:p>
        </p:txBody>
      </p:sp>
    </p:spTree>
    <p:extLst>
      <p:ext uri="{BB962C8B-B14F-4D97-AF65-F5344CB8AC3E}">
        <p14:creationId xmlns:p14="http://schemas.microsoft.com/office/powerpoint/2010/main" val="3044094319"/>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2"/>
          </p:nvPr>
        </p:nvSpPr>
        <p:spPr/>
        <p:txBody>
          <a:bodyPr/>
          <a:lstStyle/>
          <a:p>
            <a:pPr lvl="0"/>
            <a:fld id="{86CB4B4D-7CA3-9044-876B-883B54F8677D}" type="slidenum">
              <a:rPr lang="en-US" smtClean="0"/>
              <a:t>3</a:t>
            </a:fld>
            <a:endParaRPr lang="en-US"/>
          </a:p>
        </p:txBody>
      </p:sp>
      <p:sp>
        <p:nvSpPr>
          <p:cNvPr id="3" name="TextBox 2"/>
          <p:cNvSpPr txBox="1"/>
          <p:nvPr/>
        </p:nvSpPr>
        <p:spPr>
          <a:xfrm>
            <a:off x="7164288" y="6217569"/>
            <a:ext cx="1728192" cy="307775"/>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263B86"/>
                </a:solidFill>
                <a:effectLst/>
                <a:uFillTx/>
                <a:latin typeface="Arial"/>
                <a:ea typeface="Arial"/>
                <a:cs typeface="Arial"/>
                <a:sym typeface="Arial"/>
              </a:rPr>
              <a:t>www.attract-eu.org</a:t>
            </a:r>
            <a:endParaRPr kumimoji="0" lang="en-GB" sz="1400" b="0" i="0" u="none" strike="noStrike" cap="none" spc="0" normalizeH="0" baseline="0" dirty="0">
              <a:ln>
                <a:noFill/>
              </a:ln>
              <a:solidFill>
                <a:srgbClr val="263B86"/>
              </a:solidFill>
              <a:effectLst/>
              <a:uFillTx/>
              <a:latin typeface="Arial"/>
              <a:ea typeface="Arial"/>
              <a:cs typeface="Arial"/>
              <a:sym typeface="Arial"/>
            </a:endParaRPr>
          </a:p>
        </p:txBody>
      </p:sp>
      <p:sp>
        <p:nvSpPr>
          <p:cNvPr id="2" name="Rectangle 1"/>
          <p:cNvSpPr/>
          <p:nvPr/>
        </p:nvSpPr>
        <p:spPr>
          <a:xfrm>
            <a:off x="422648" y="2162014"/>
            <a:ext cx="8136904" cy="3139321"/>
          </a:xfrm>
          <a:prstGeom prst="rect">
            <a:avLst/>
          </a:prstGeom>
        </p:spPr>
        <p:txBody>
          <a:bodyPr wrap="square">
            <a:spAutoFit/>
          </a:bodyPr>
          <a:lstStyle/>
          <a:p>
            <a:r>
              <a:rPr lang="en-GB" dirty="0" smtClean="0">
                <a:latin typeface="Palatino Linotype" panose="02040502050505030304" pitchFamily="18" charset="0"/>
              </a:rPr>
              <a:t>After the previous talks you will divide yourselves in teams of 5 to 7 members. </a:t>
            </a:r>
          </a:p>
          <a:p>
            <a:endParaRPr lang="en-GB" dirty="0">
              <a:latin typeface="Palatino Linotype" panose="02040502050505030304" pitchFamily="18" charset="0"/>
            </a:endParaRPr>
          </a:p>
          <a:p>
            <a:r>
              <a:rPr lang="en-GB" dirty="0" smtClean="0">
                <a:latin typeface="Palatino Linotype" panose="02040502050505030304" pitchFamily="18" charset="0"/>
              </a:rPr>
              <a:t>Each team will elaborate “a project proposal” as if it was going to be submitted to the ATTRACT call.</a:t>
            </a:r>
            <a:endParaRPr lang="en-GB" dirty="0">
              <a:latin typeface="Palatino Linotype" panose="02040502050505030304" pitchFamily="18" charset="0"/>
            </a:endParaRPr>
          </a:p>
          <a:p>
            <a:endParaRPr lang="en-GB" dirty="0" smtClean="0">
              <a:latin typeface="Palatino Linotype" panose="02040502050505030304" pitchFamily="18" charset="0"/>
            </a:endParaRPr>
          </a:p>
          <a:p>
            <a:r>
              <a:rPr lang="en-GB" dirty="0" smtClean="0">
                <a:latin typeface="Palatino Linotype" panose="02040502050505030304" pitchFamily="18" charset="0"/>
              </a:rPr>
              <a:t>After that, the team will present the proposal in front of a really “tough jury”.</a:t>
            </a:r>
          </a:p>
          <a:p>
            <a:endParaRPr lang="en-GB" dirty="0">
              <a:latin typeface="Palatino Linotype" panose="02040502050505030304" pitchFamily="18" charset="0"/>
            </a:endParaRPr>
          </a:p>
          <a:p>
            <a:r>
              <a:rPr lang="en-GB" dirty="0" smtClean="0">
                <a:latin typeface="Palatino Linotype" panose="02040502050505030304" pitchFamily="18" charset="0"/>
              </a:rPr>
              <a:t>The time to elaborate “proposals” ends at 15.30 h.</a:t>
            </a:r>
          </a:p>
          <a:p>
            <a:endParaRPr lang="en-GB" dirty="0">
              <a:latin typeface="Palatino Linotype" panose="02040502050505030304" pitchFamily="18" charset="0"/>
            </a:endParaRPr>
          </a:p>
          <a:p>
            <a:r>
              <a:rPr lang="en-GB" dirty="0" smtClean="0">
                <a:latin typeface="Palatino Linotype" panose="02040502050505030304" pitchFamily="18" charset="0"/>
              </a:rPr>
              <a:t>The presentations should last max. 15 min. Format is free.</a:t>
            </a:r>
            <a:endParaRPr lang="en-GB" dirty="0">
              <a:latin typeface="Palatino Linotype" panose="02040502050505030304" pitchFamily="18" charset="0"/>
            </a:endParaRPr>
          </a:p>
        </p:txBody>
      </p:sp>
      <p:sp>
        <p:nvSpPr>
          <p:cNvPr id="8" name="Rectangle 7"/>
          <p:cNvSpPr/>
          <p:nvPr/>
        </p:nvSpPr>
        <p:spPr>
          <a:xfrm>
            <a:off x="422648" y="1268760"/>
            <a:ext cx="8136904" cy="523220"/>
          </a:xfrm>
          <a:prstGeom prst="rect">
            <a:avLst/>
          </a:prstGeom>
        </p:spPr>
        <p:txBody>
          <a:bodyPr wrap="square">
            <a:spAutoFit/>
          </a:bodyPr>
          <a:lstStyle/>
          <a:p>
            <a:r>
              <a:rPr lang="en-GB" sz="2800" b="1" dirty="0" smtClean="0">
                <a:latin typeface="Palatino Linotype" panose="02040502050505030304" pitchFamily="18" charset="0"/>
              </a:rPr>
              <a:t>Exercise for this afternoon (2)</a:t>
            </a:r>
            <a:endParaRPr lang="en-GB" sz="2800" b="1" i="1" dirty="0">
              <a:latin typeface="Palatino Linotype" panose="02040502050505030304" pitchFamily="18" charset="0"/>
            </a:endParaRPr>
          </a:p>
        </p:txBody>
      </p:sp>
    </p:spTree>
    <p:extLst>
      <p:ext uri="{BB962C8B-B14F-4D97-AF65-F5344CB8AC3E}">
        <p14:creationId xmlns:p14="http://schemas.microsoft.com/office/powerpoint/2010/main" val="3673655746"/>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2"/>
          </p:nvPr>
        </p:nvSpPr>
        <p:spPr/>
        <p:txBody>
          <a:bodyPr/>
          <a:lstStyle/>
          <a:p>
            <a:pPr lvl="0"/>
            <a:fld id="{86CB4B4D-7CA3-9044-876B-883B54F8677D}" type="slidenum">
              <a:rPr lang="en-US" smtClean="0"/>
              <a:t>4</a:t>
            </a:fld>
            <a:endParaRPr lang="en-US"/>
          </a:p>
        </p:txBody>
      </p:sp>
      <p:sp>
        <p:nvSpPr>
          <p:cNvPr id="3" name="TextBox 2"/>
          <p:cNvSpPr txBox="1"/>
          <p:nvPr/>
        </p:nvSpPr>
        <p:spPr>
          <a:xfrm>
            <a:off x="7164288" y="6217569"/>
            <a:ext cx="1728192" cy="307775"/>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263B86"/>
                </a:solidFill>
                <a:effectLst/>
                <a:uFillTx/>
                <a:latin typeface="Arial"/>
                <a:ea typeface="Arial"/>
                <a:cs typeface="Arial"/>
                <a:sym typeface="Arial"/>
              </a:rPr>
              <a:t>www.attract-eu.org</a:t>
            </a:r>
            <a:endParaRPr kumimoji="0" lang="en-GB" sz="1400" b="0" i="0" u="none" strike="noStrike" cap="none" spc="0" normalizeH="0" baseline="0" dirty="0">
              <a:ln>
                <a:noFill/>
              </a:ln>
              <a:solidFill>
                <a:srgbClr val="263B86"/>
              </a:solidFill>
              <a:effectLst/>
              <a:uFillTx/>
              <a:latin typeface="Arial"/>
              <a:ea typeface="Arial"/>
              <a:cs typeface="Arial"/>
              <a:sym typeface="Arial"/>
            </a:endParaRPr>
          </a:p>
        </p:txBody>
      </p:sp>
      <p:sp>
        <p:nvSpPr>
          <p:cNvPr id="2" name="Rectangle 1"/>
          <p:cNvSpPr/>
          <p:nvPr/>
        </p:nvSpPr>
        <p:spPr>
          <a:xfrm>
            <a:off x="422648" y="2162014"/>
            <a:ext cx="8397824" cy="3416320"/>
          </a:xfrm>
          <a:prstGeom prst="rect">
            <a:avLst/>
          </a:prstGeom>
        </p:spPr>
        <p:txBody>
          <a:bodyPr wrap="square">
            <a:spAutoFit/>
          </a:bodyPr>
          <a:lstStyle/>
          <a:p>
            <a:r>
              <a:rPr lang="en-GB" dirty="0" smtClean="0">
                <a:latin typeface="Palatino Linotype" panose="02040502050505030304" pitchFamily="18" charset="0"/>
              </a:rPr>
              <a:t>In line with the spirit of ATTRACT and the proposal template, your presentation should address three fundamental questions:</a:t>
            </a:r>
          </a:p>
          <a:p>
            <a:endParaRPr lang="en-GB" dirty="0">
              <a:latin typeface="Palatino Linotype" panose="02040502050505030304" pitchFamily="18" charset="0"/>
            </a:endParaRPr>
          </a:p>
          <a:p>
            <a:pPr marL="342900" indent="-342900">
              <a:buFont typeface="+mj-lt"/>
              <a:buAutoNum type="arabicPeriod"/>
            </a:pPr>
            <a:r>
              <a:rPr lang="en-GB" dirty="0" smtClean="0">
                <a:latin typeface="Palatino Linotype" panose="02040502050505030304" pitchFamily="18" charset="0"/>
              </a:rPr>
              <a:t>Why your idea and technology is disruptive? Or… what is the “wow!”   </a:t>
            </a:r>
            <a:r>
              <a:rPr lang="en-GB" dirty="0" smtClean="0">
                <a:latin typeface="Palatino Linotype" panose="02040502050505030304" pitchFamily="18" charset="0"/>
              </a:rPr>
              <a:t>factor behind it? (i.e. </a:t>
            </a:r>
            <a:r>
              <a:rPr lang="en-GB" dirty="0">
                <a:latin typeface="Palatino Linotype" panose="02040502050505030304" pitchFamily="18" charset="0"/>
              </a:rPr>
              <a:t>t</a:t>
            </a:r>
            <a:r>
              <a:rPr lang="en-GB" dirty="0" smtClean="0">
                <a:latin typeface="Palatino Linotype" panose="02040502050505030304" pitchFamily="18" charset="0"/>
              </a:rPr>
              <a:t>hink about orders of magnitude in better performance).</a:t>
            </a:r>
          </a:p>
          <a:p>
            <a:pPr marL="342900" indent="-342900">
              <a:buFont typeface="+mj-lt"/>
              <a:buAutoNum type="arabicPeriod"/>
            </a:pPr>
            <a:endParaRPr lang="en-GB" dirty="0">
              <a:latin typeface="Palatino Linotype" panose="02040502050505030304" pitchFamily="18" charset="0"/>
            </a:endParaRPr>
          </a:p>
          <a:p>
            <a:pPr marL="342900" indent="-342900">
              <a:buFont typeface="+mj-lt"/>
              <a:buAutoNum type="arabicPeriod"/>
            </a:pPr>
            <a:r>
              <a:rPr lang="en-GB" dirty="0" smtClean="0">
                <a:latin typeface="Palatino Linotype" panose="02040502050505030304" pitchFamily="18" charset="0"/>
              </a:rPr>
              <a:t>How will it advance scientific and industrial knowledge beyond today?</a:t>
            </a:r>
          </a:p>
          <a:p>
            <a:pPr marL="342900" indent="-342900">
              <a:buFont typeface="+mj-lt"/>
              <a:buAutoNum type="arabicPeriod"/>
            </a:pPr>
            <a:endParaRPr lang="en-GB" dirty="0">
              <a:latin typeface="Palatino Linotype" panose="02040502050505030304" pitchFamily="18" charset="0"/>
            </a:endParaRPr>
          </a:p>
          <a:p>
            <a:pPr marL="342900" indent="-342900">
              <a:buFont typeface="+mj-lt"/>
              <a:buAutoNum type="arabicPeriod"/>
            </a:pPr>
            <a:r>
              <a:rPr lang="en-GB" dirty="0" smtClean="0">
                <a:latin typeface="Palatino Linotype" panose="02040502050505030304" pitchFamily="18" charset="0"/>
              </a:rPr>
              <a:t>Will your technology contribute to solve a problem for us, as citizens? (i.e. pollution, traffic, health…</a:t>
            </a:r>
            <a:r>
              <a:rPr lang="en-GB" dirty="0" err="1" smtClean="0">
                <a:latin typeface="Palatino Linotype" panose="02040502050505030304" pitchFamily="18" charset="0"/>
              </a:rPr>
              <a:t>etc</a:t>
            </a:r>
            <a:r>
              <a:rPr lang="en-GB" dirty="0" smtClean="0">
                <a:latin typeface="Palatino Linotype" panose="02040502050505030304" pitchFamily="18" charset="0"/>
              </a:rPr>
              <a:t>)</a:t>
            </a:r>
          </a:p>
          <a:p>
            <a:endParaRPr lang="en-GB" dirty="0">
              <a:latin typeface="Palatino Linotype" panose="02040502050505030304" pitchFamily="18" charset="0"/>
            </a:endParaRPr>
          </a:p>
          <a:p>
            <a:endParaRPr lang="en-GB" dirty="0">
              <a:latin typeface="Palatino Linotype" panose="02040502050505030304" pitchFamily="18" charset="0"/>
            </a:endParaRPr>
          </a:p>
        </p:txBody>
      </p:sp>
      <p:sp>
        <p:nvSpPr>
          <p:cNvPr id="8" name="Rectangle 7"/>
          <p:cNvSpPr/>
          <p:nvPr/>
        </p:nvSpPr>
        <p:spPr>
          <a:xfrm>
            <a:off x="422648" y="1268760"/>
            <a:ext cx="8136904" cy="523220"/>
          </a:xfrm>
          <a:prstGeom prst="rect">
            <a:avLst/>
          </a:prstGeom>
        </p:spPr>
        <p:txBody>
          <a:bodyPr wrap="square">
            <a:spAutoFit/>
          </a:bodyPr>
          <a:lstStyle/>
          <a:p>
            <a:r>
              <a:rPr lang="en-GB" sz="2800" b="1" dirty="0" smtClean="0">
                <a:latin typeface="Palatino Linotype" panose="02040502050505030304" pitchFamily="18" charset="0"/>
              </a:rPr>
              <a:t>Exercise for this afternoon (3)</a:t>
            </a:r>
            <a:endParaRPr lang="en-GB" sz="2800" b="1" i="1" dirty="0">
              <a:latin typeface="Palatino Linotype" panose="02040502050505030304" pitchFamily="18" charset="0"/>
            </a:endParaRPr>
          </a:p>
        </p:txBody>
      </p:sp>
    </p:spTree>
    <p:extLst>
      <p:ext uri="{BB962C8B-B14F-4D97-AF65-F5344CB8AC3E}">
        <p14:creationId xmlns:p14="http://schemas.microsoft.com/office/powerpoint/2010/main" val="1619411494"/>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2"/>
          </p:nvPr>
        </p:nvSpPr>
        <p:spPr/>
        <p:txBody>
          <a:bodyPr/>
          <a:lstStyle/>
          <a:p>
            <a:pPr lvl="0"/>
            <a:fld id="{86CB4B4D-7CA3-9044-876B-883B54F8677D}" type="slidenum">
              <a:rPr lang="en-US" smtClean="0"/>
              <a:t>5</a:t>
            </a:fld>
            <a:endParaRPr lang="en-US"/>
          </a:p>
        </p:txBody>
      </p:sp>
      <p:sp>
        <p:nvSpPr>
          <p:cNvPr id="3" name="TextBox 2"/>
          <p:cNvSpPr txBox="1"/>
          <p:nvPr/>
        </p:nvSpPr>
        <p:spPr>
          <a:xfrm>
            <a:off x="7164288" y="6217569"/>
            <a:ext cx="1728192" cy="307775"/>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263B86"/>
                </a:solidFill>
                <a:effectLst/>
                <a:uFillTx/>
                <a:latin typeface="Arial"/>
                <a:ea typeface="Arial"/>
                <a:cs typeface="Arial"/>
                <a:sym typeface="Arial"/>
              </a:rPr>
              <a:t>www.attract-eu.org</a:t>
            </a:r>
            <a:endParaRPr kumimoji="0" lang="en-GB" sz="1400" b="0" i="0" u="none" strike="noStrike" cap="none" spc="0" normalizeH="0" baseline="0" dirty="0">
              <a:ln>
                <a:noFill/>
              </a:ln>
              <a:solidFill>
                <a:srgbClr val="263B86"/>
              </a:solidFill>
              <a:effectLst/>
              <a:uFillTx/>
              <a:latin typeface="Arial"/>
              <a:ea typeface="Arial"/>
              <a:cs typeface="Arial"/>
              <a:sym typeface="Arial"/>
            </a:endParaRPr>
          </a:p>
        </p:txBody>
      </p:sp>
      <p:sp>
        <p:nvSpPr>
          <p:cNvPr id="2" name="Rectangle 1"/>
          <p:cNvSpPr/>
          <p:nvPr/>
        </p:nvSpPr>
        <p:spPr>
          <a:xfrm>
            <a:off x="161728" y="2276872"/>
            <a:ext cx="8397824" cy="3231654"/>
          </a:xfrm>
          <a:prstGeom prst="rect">
            <a:avLst/>
          </a:prstGeom>
        </p:spPr>
        <p:txBody>
          <a:bodyPr wrap="square">
            <a:spAutoFit/>
          </a:bodyPr>
          <a:lstStyle/>
          <a:p>
            <a:pPr algn="ctr"/>
            <a:r>
              <a:rPr lang="en-GB" sz="2800" dirty="0" smtClean="0">
                <a:latin typeface="Palatino Linotype" panose="02040502050505030304" pitchFamily="18" charset="0"/>
              </a:rPr>
              <a:t>Since “disruptive technologies” could be a very broad concept, please let me quickly set an inspirational context.</a:t>
            </a:r>
          </a:p>
          <a:p>
            <a:pPr algn="ctr"/>
            <a:endParaRPr lang="en-GB" sz="2800" dirty="0">
              <a:latin typeface="Palatino Linotype" panose="02040502050505030304" pitchFamily="18" charset="0"/>
            </a:endParaRPr>
          </a:p>
          <a:p>
            <a:pPr algn="ctr"/>
            <a:r>
              <a:rPr lang="en-GB" sz="2800" dirty="0" smtClean="0">
                <a:solidFill>
                  <a:srgbClr val="FF0000"/>
                </a:solidFill>
                <a:latin typeface="Palatino Linotype" panose="02040502050505030304" pitchFamily="18" charset="0"/>
              </a:rPr>
              <a:t>What will happen if we scale our chip technology to its ultimate limit?</a:t>
            </a:r>
          </a:p>
          <a:p>
            <a:endParaRPr lang="en-GB" dirty="0">
              <a:latin typeface="Palatino Linotype" panose="02040502050505030304" pitchFamily="18" charset="0"/>
            </a:endParaRPr>
          </a:p>
          <a:p>
            <a:endParaRPr lang="en-GB" dirty="0">
              <a:latin typeface="Palatino Linotype" panose="02040502050505030304" pitchFamily="18" charset="0"/>
            </a:endParaRPr>
          </a:p>
        </p:txBody>
      </p:sp>
      <p:sp>
        <p:nvSpPr>
          <p:cNvPr id="8" name="Rectangle 7"/>
          <p:cNvSpPr/>
          <p:nvPr/>
        </p:nvSpPr>
        <p:spPr>
          <a:xfrm>
            <a:off x="422648" y="1268760"/>
            <a:ext cx="8136904" cy="523220"/>
          </a:xfrm>
          <a:prstGeom prst="rect">
            <a:avLst/>
          </a:prstGeom>
        </p:spPr>
        <p:txBody>
          <a:bodyPr wrap="square">
            <a:spAutoFit/>
          </a:bodyPr>
          <a:lstStyle/>
          <a:p>
            <a:r>
              <a:rPr lang="en-GB" sz="2800" b="1" dirty="0" smtClean="0">
                <a:latin typeface="Palatino Linotype" panose="02040502050505030304" pitchFamily="18" charset="0"/>
              </a:rPr>
              <a:t>Exercise for this afternoon (4)</a:t>
            </a:r>
            <a:endParaRPr lang="en-GB" sz="2800" b="1" i="1" dirty="0">
              <a:latin typeface="Palatino Linotype" panose="02040502050505030304" pitchFamily="18" charset="0"/>
            </a:endParaRPr>
          </a:p>
        </p:txBody>
      </p:sp>
    </p:spTree>
    <p:extLst>
      <p:ext uri="{BB962C8B-B14F-4D97-AF65-F5344CB8AC3E}">
        <p14:creationId xmlns:p14="http://schemas.microsoft.com/office/powerpoint/2010/main" val="3947502485"/>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2"/>
          </p:nvPr>
        </p:nvSpPr>
        <p:spPr/>
        <p:txBody>
          <a:bodyPr/>
          <a:lstStyle/>
          <a:p>
            <a:pPr lvl="0"/>
            <a:fld id="{86CB4B4D-7CA3-9044-876B-883B54F8677D}" type="slidenum">
              <a:rPr lang="en-US" smtClean="0"/>
              <a:t>6</a:t>
            </a:fld>
            <a:endParaRPr lang="en-US"/>
          </a:p>
        </p:txBody>
      </p:sp>
      <p:sp>
        <p:nvSpPr>
          <p:cNvPr id="3" name="TextBox 2"/>
          <p:cNvSpPr txBox="1"/>
          <p:nvPr/>
        </p:nvSpPr>
        <p:spPr>
          <a:xfrm>
            <a:off x="7164288" y="6217569"/>
            <a:ext cx="1728192" cy="307775"/>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263B86"/>
                </a:solidFill>
                <a:effectLst/>
                <a:uFillTx/>
                <a:latin typeface="Arial"/>
                <a:ea typeface="Arial"/>
                <a:cs typeface="Arial"/>
                <a:sym typeface="Arial"/>
              </a:rPr>
              <a:t>www.attract-eu.org</a:t>
            </a:r>
            <a:endParaRPr kumimoji="0" lang="en-GB" sz="1400" b="0" i="0" u="none" strike="noStrike" cap="none" spc="0" normalizeH="0" baseline="0" dirty="0">
              <a:ln>
                <a:noFill/>
              </a:ln>
              <a:solidFill>
                <a:srgbClr val="263B86"/>
              </a:solidFill>
              <a:effectLst/>
              <a:uFillTx/>
              <a:latin typeface="Arial"/>
              <a:ea typeface="Arial"/>
              <a:cs typeface="Arial"/>
              <a:sym typeface="Arial"/>
            </a:endParaRPr>
          </a:p>
        </p:txBody>
      </p:sp>
      <p:sp>
        <p:nvSpPr>
          <p:cNvPr id="4" name="Rectangle 3"/>
          <p:cNvSpPr/>
          <p:nvPr/>
        </p:nvSpPr>
        <p:spPr>
          <a:xfrm>
            <a:off x="395536" y="1844824"/>
            <a:ext cx="8640960" cy="2677656"/>
          </a:xfrm>
          <a:prstGeom prst="rect">
            <a:avLst/>
          </a:prstGeom>
        </p:spPr>
        <p:txBody>
          <a:bodyPr wrap="square">
            <a:spAutoFit/>
          </a:bodyPr>
          <a:lstStyle/>
          <a:p>
            <a:pPr algn="just"/>
            <a:r>
              <a:rPr lang="en-GB" sz="2400" dirty="0" smtClean="0">
                <a:latin typeface="Palatino Linotype" panose="02040502050505030304" pitchFamily="18" charset="0"/>
              </a:rPr>
              <a:t>Let’s suppose that we can make electronic </a:t>
            </a:r>
            <a:r>
              <a:rPr lang="en-GB" sz="2400" dirty="0">
                <a:latin typeface="Palatino Linotype" panose="02040502050505030304" pitchFamily="18" charset="0"/>
              </a:rPr>
              <a:t>devices, such as transistors, </a:t>
            </a:r>
            <a:r>
              <a:rPr lang="en-GB" sz="2400" dirty="0" smtClean="0">
                <a:latin typeface="Palatino Linotype" panose="02040502050505030304" pitchFamily="18" charset="0"/>
              </a:rPr>
              <a:t>reliably very small, ultimately </a:t>
            </a:r>
            <a:r>
              <a:rPr lang="en-GB" sz="2400" dirty="0">
                <a:latin typeface="Palatino Linotype" panose="02040502050505030304" pitchFamily="18" charset="0"/>
              </a:rPr>
              <a:t>exhibiting feature sizes of ∼5–10 nm </a:t>
            </a:r>
            <a:r>
              <a:rPr lang="en-GB" sz="2400" dirty="0" smtClean="0">
                <a:latin typeface="Palatino Linotype" panose="02040502050505030304" pitchFamily="18" charset="0"/>
              </a:rPr>
              <a:t>nanometres.</a:t>
            </a:r>
          </a:p>
          <a:p>
            <a:pPr algn="just"/>
            <a:endParaRPr lang="en-GB" sz="2400" dirty="0">
              <a:latin typeface="Palatino Linotype" panose="02040502050505030304" pitchFamily="18" charset="0"/>
            </a:endParaRPr>
          </a:p>
          <a:p>
            <a:pPr algn="just"/>
            <a:r>
              <a:rPr lang="en-GB" sz="2400" dirty="0" smtClean="0">
                <a:latin typeface="Palatino Linotype" panose="02040502050505030304" pitchFamily="18" charset="0"/>
              </a:rPr>
              <a:t>And what if we imagine that we build a “small robot” with them? Let’s say </a:t>
            </a:r>
            <a:r>
              <a:rPr lang="en-GB" sz="2400" dirty="0" smtClean="0">
                <a:latin typeface="Palatino Linotype" panose="02040502050505030304" pitchFamily="18" charset="0"/>
              </a:rPr>
              <a:t>of </a:t>
            </a:r>
            <a:r>
              <a:rPr lang="en-GB" sz="2400" dirty="0" smtClean="0">
                <a:latin typeface="Palatino Linotype" panose="02040502050505030304" pitchFamily="18" charset="0"/>
              </a:rPr>
              <a:t>∼</a:t>
            </a:r>
            <a:r>
              <a:rPr lang="en-GB" sz="2400" dirty="0" smtClean="0">
                <a:latin typeface="Palatino Linotype" panose="02040502050505030304" pitchFamily="18" charset="0"/>
              </a:rPr>
              <a:t>1µm</a:t>
            </a:r>
            <a:r>
              <a:rPr lang="en-GB" sz="2400" baseline="30000" dirty="0" smtClean="0">
                <a:latin typeface="Palatino Linotype" panose="02040502050505030304" pitchFamily="18" charset="0"/>
              </a:rPr>
              <a:t>3</a:t>
            </a:r>
            <a:r>
              <a:rPr lang="en-GB" sz="2400" dirty="0" smtClean="0">
                <a:latin typeface="Palatino Linotype" panose="02040502050505030304" pitchFamily="18" charset="0"/>
              </a:rPr>
              <a:t> </a:t>
            </a:r>
            <a:r>
              <a:rPr lang="en-GB" sz="2400" dirty="0" smtClean="0">
                <a:latin typeface="Palatino Linotype" panose="02040502050505030304" pitchFamily="18" charset="0"/>
              </a:rPr>
              <a:t>volume…</a:t>
            </a:r>
            <a:r>
              <a:rPr lang="en-GB" sz="2400" dirty="0" smtClean="0">
                <a:solidFill>
                  <a:srgbClr val="FF0000"/>
                </a:solidFill>
                <a:latin typeface="Palatino Linotype" panose="02040502050505030304" pitchFamily="18" charset="0"/>
              </a:rPr>
              <a:t>the </a:t>
            </a:r>
            <a:r>
              <a:rPr lang="en-GB" sz="2400" dirty="0" smtClean="0">
                <a:solidFill>
                  <a:srgbClr val="FF0000"/>
                </a:solidFill>
                <a:latin typeface="Palatino Linotype" panose="02040502050505030304" pitchFamily="18" charset="0"/>
              </a:rPr>
              <a:t>typical volume of a biological cell.</a:t>
            </a:r>
            <a:endParaRPr lang="en-GB" sz="2400" dirty="0">
              <a:solidFill>
                <a:srgbClr val="FF0000"/>
              </a:solidFill>
              <a:latin typeface="Palatino Linotype" panose="02040502050505030304" pitchFamily="18" charset="0"/>
            </a:endParaRPr>
          </a:p>
        </p:txBody>
      </p:sp>
    </p:spTree>
    <p:extLst>
      <p:ext uri="{BB962C8B-B14F-4D97-AF65-F5344CB8AC3E}">
        <p14:creationId xmlns:p14="http://schemas.microsoft.com/office/powerpoint/2010/main" val="3813051354"/>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2"/>
          </p:nvPr>
        </p:nvSpPr>
        <p:spPr/>
        <p:txBody>
          <a:bodyPr/>
          <a:lstStyle/>
          <a:p>
            <a:pPr lvl="0"/>
            <a:fld id="{86CB4B4D-7CA3-9044-876B-883B54F8677D}" type="slidenum">
              <a:rPr lang="en-US" smtClean="0"/>
              <a:t>7</a:t>
            </a:fld>
            <a:endParaRPr lang="en-US" dirty="0"/>
          </a:p>
        </p:txBody>
      </p:sp>
      <p:sp>
        <p:nvSpPr>
          <p:cNvPr id="3" name="TextBox 2"/>
          <p:cNvSpPr txBox="1"/>
          <p:nvPr/>
        </p:nvSpPr>
        <p:spPr>
          <a:xfrm>
            <a:off x="7164288" y="6217569"/>
            <a:ext cx="1728192" cy="307775"/>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263B86"/>
                </a:solidFill>
                <a:effectLst/>
                <a:uFillTx/>
                <a:latin typeface="Arial"/>
                <a:ea typeface="Arial"/>
                <a:cs typeface="Arial"/>
                <a:sym typeface="Arial"/>
              </a:rPr>
              <a:t>www.attract-eu.org</a:t>
            </a:r>
            <a:endParaRPr kumimoji="0" lang="en-GB" sz="1400" b="0" i="0" u="none" strike="noStrike" cap="none" spc="0" normalizeH="0" baseline="0" dirty="0">
              <a:ln>
                <a:noFill/>
              </a:ln>
              <a:solidFill>
                <a:srgbClr val="263B86"/>
              </a:solidFill>
              <a:effectLst/>
              <a:uFillTx/>
              <a:latin typeface="Arial"/>
              <a:ea typeface="Arial"/>
              <a:cs typeface="Arial"/>
              <a:sym typeface="Arial"/>
            </a:endParaRPr>
          </a:p>
        </p:txBody>
      </p:sp>
      <p:graphicFrame>
        <p:nvGraphicFramePr>
          <p:cNvPr id="7" name="Table 6"/>
          <p:cNvGraphicFramePr>
            <a:graphicFrameLocks noGrp="1"/>
          </p:cNvGraphicFramePr>
          <p:nvPr>
            <p:extLst>
              <p:ext uri="{D42A27DB-BD31-4B8C-83A1-F6EECF244321}">
                <p14:modId xmlns:p14="http://schemas.microsoft.com/office/powerpoint/2010/main" val="71435339"/>
              </p:ext>
            </p:extLst>
          </p:nvPr>
        </p:nvGraphicFramePr>
        <p:xfrm>
          <a:off x="107504" y="1556792"/>
          <a:ext cx="5472608" cy="3816425"/>
        </p:xfrm>
        <a:graphic>
          <a:graphicData uri="http://schemas.openxmlformats.org/drawingml/2006/table">
            <a:tbl>
              <a:tblPr firstRow="1" bandRow="1">
                <a:tableStyleId>{EEE7283C-3CF3-47DC-8721-378D4A62B228}</a:tableStyleId>
              </a:tblPr>
              <a:tblGrid>
                <a:gridCol w="1824200">
                  <a:extLst>
                    <a:ext uri="{9D8B030D-6E8A-4147-A177-3AD203B41FA5}">
                      <a16:colId xmlns:a16="http://schemas.microsoft.com/office/drawing/2014/main" val="20000"/>
                    </a:ext>
                  </a:extLst>
                </a:gridCol>
                <a:gridCol w="912102">
                  <a:extLst>
                    <a:ext uri="{9D8B030D-6E8A-4147-A177-3AD203B41FA5}">
                      <a16:colId xmlns:a16="http://schemas.microsoft.com/office/drawing/2014/main" val="20001"/>
                    </a:ext>
                  </a:extLst>
                </a:gridCol>
                <a:gridCol w="912102">
                  <a:extLst>
                    <a:ext uri="{9D8B030D-6E8A-4147-A177-3AD203B41FA5}">
                      <a16:colId xmlns:a16="http://schemas.microsoft.com/office/drawing/2014/main" val="20002"/>
                    </a:ext>
                  </a:extLst>
                </a:gridCol>
                <a:gridCol w="912102">
                  <a:extLst>
                    <a:ext uri="{9D8B030D-6E8A-4147-A177-3AD203B41FA5}">
                      <a16:colId xmlns:a16="http://schemas.microsoft.com/office/drawing/2014/main" val="20003"/>
                    </a:ext>
                  </a:extLst>
                </a:gridCol>
                <a:gridCol w="912102">
                  <a:extLst>
                    <a:ext uri="{9D8B030D-6E8A-4147-A177-3AD203B41FA5}">
                      <a16:colId xmlns:a16="http://schemas.microsoft.com/office/drawing/2014/main" val="20004"/>
                    </a:ext>
                  </a:extLst>
                </a:gridCol>
              </a:tblGrid>
              <a:tr h="540910">
                <a:tc>
                  <a:txBody>
                    <a:bodyPr/>
                    <a:lstStyle/>
                    <a:p>
                      <a:pPr algn="ctr"/>
                      <a:r>
                        <a:rPr lang="en-GB" sz="1200" dirty="0" smtClean="0">
                          <a:latin typeface="Palatino Linotype" panose="02040502050505030304" pitchFamily="18" charset="0"/>
                        </a:rPr>
                        <a:t>Parameter</a:t>
                      </a:r>
                      <a:endParaRPr lang="en-GB" sz="1200" dirty="0">
                        <a:latin typeface="Palatino Linotype" panose="02040502050505030304" pitchFamily="18" charset="0"/>
                      </a:endParaRPr>
                    </a:p>
                  </a:txBody>
                  <a:tcPr/>
                </a:tc>
                <a:tc gridSpan="2">
                  <a:txBody>
                    <a:bodyPr/>
                    <a:lstStyle/>
                    <a:p>
                      <a:pPr algn="ctr"/>
                      <a:r>
                        <a:rPr lang="en-GB" sz="1200" dirty="0" smtClean="0">
                          <a:latin typeface="Palatino Linotype" panose="02040502050505030304" pitchFamily="18" charset="0"/>
                        </a:rPr>
                        <a:t>“Ultimate Si</a:t>
                      </a:r>
                      <a:r>
                        <a:rPr lang="en-GB" sz="1200" baseline="0" dirty="0" smtClean="0">
                          <a:latin typeface="Palatino Linotype" panose="02040502050505030304" pitchFamily="18" charset="0"/>
                        </a:rPr>
                        <a:t> </a:t>
                      </a:r>
                      <a:r>
                        <a:rPr lang="en-GB" sz="1200" dirty="0" smtClean="0">
                          <a:latin typeface="Palatino Linotype" panose="02040502050505030304" pitchFamily="18" charset="0"/>
                        </a:rPr>
                        <a:t>µ-Cell”</a:t>
                      </a:r>
                      <a:endParaRPr lang="en-GB" sz="1200" dirty="0">
                        <a:latin typeface="Palatino Linotype" panose="02040502050505030304" pitchFamily="18" charset="0"/>
                      </a:endParaRPr>
                    </a:p>
                  </a:txBody>
                  <a:tcPr/>
                </a:tc>
                <a:tc hMerge="1">
                  <a:txBody>
                    <a:bodyPr/>
                    <a:lstStyle/>
                    <a:p>
                      <a:endParaRPr lang="en-GB"/>
                    </a:p>
                  </a:txBody>
                  <a:tcPr/>
                </a:tc>
                <a:tc gridSpan="2">
                  <a:txBody>
                    <a:bodyPr/>
                    <a:lstStyle/>
                    <a:p>
                      <a:pPr algn="ctr"/>
                      <a:r>
                        <a:rPr lang="en-GB" sz="1200" dirty="0" smtClean="0">
                          <a:latin typeface="Palatino Linotype" panose="02040502050505030304" pitchFamily="18" charset="0"/>
                        </a:rPr>
                        <a:t>Real µ-Biological cell </a:t>
                      </a:r>
                      <a:endParaRPr lang="en-GB" sz="1200" dirty="0">
                        <a:latin typeface="Palatino Linotype" panose="02040502050505030304" pitchFamily="18" charset="0"/>
                      </a:endParaRPr>
                    </a:p>
                  </a:txBody>
                  <a:tcPr/>
                </a:tc>
                <a:tc hMerge="1">
                  <a:txBody>
                    <a:bodyPr/>
                    <a:lstStyle/>
                    <a:p>
                      <a:endParaRPr lang="en-GB"/>
                    </a:p>
                  </a:txBody>
                  <a:tcPr/>
                </a:tc>
                <a:extLst>
                  <a:ext uri="{0D108BD9-81ED-4DB2-BD59-A6C34878D82A}">
                    <a16:rowId xmlns:a16="http://schemas.microsoft.com/office/drawing/2014/main" val="10000"/>
                  </a:ext>
                </a:extLst>
              </a:tr>
              <a:tr h="438739">
                <a:tc>
                  <a:txBody>
                    <a:bodyPr/>
                    <a:lstStyle/>
                    <a:p>
                      <a:pPr algn="ctr"/>
                      <a:endParaRPr lang="en-GB" sz="1200" b="0" i="0" dirty="0">
                        <a:latin typeface="Palatino Linotype" panose="02040502050505030304" pitchFamily="18" charset="0"/>
                      </a:endParaRPr>
                    </a:p>
                  </a:txBody>
                  <a:tcPr/>
                </a:tc>
                <a:tc>
                  <a:txBody>
                    <a:bodyPr/>
                    <a:lstStyle/>
                    <a:p>
                      <a:pPr algn="ctr"/>
                      <a:r>
                        <a:rPr lang="en-GB" sz="1200" b="0" i="0" dirty="0" smtClean="0">
                          <a:latin typeface="Palatino Linotype" panose="02040502050505030304" pitchFamily="18" charset="0"/>
                        </a:rPr>
                        <a:t>Logic</a:t>
                      </a:r>
                      <a:endParaRPr lang="en-GB" sz="1200" b="0" i="0" dirty="0">
                        <a:latin typeface="Palatino Linotype" panose="02040502050505030304" pitchFamily="18" charset="0"/>
                      </a:endParaRPr>
                    </a:p>
                  </a:txBody>
                  <a:tcPr/>
                </a:tc>
                <a:tc>
                  <a:txBody>
                    <a:bodyPr/>
                    <a:lstStyle/>
                    <a:p>
                      <a:pPr algn="ctr"/>
                      <a:r>
                        <a:rPr lang="en-GB" sz="1200" b="0" i="0" dirty="0" smtClean="0">
                          <a:latin typeface="Palatino Linotype" panose="02040502050505030304" pitchFamily="18" charset="0"/>
                        </a:rPr>
                        <a:t>Memory</a:t>
                      </a:r>
                      <a:endParaRPr lang="en-GB" sz="1200" b="0" i="0" dirty="0">
                        <a:latin typeface="Palatino Linotype" panose="02040502050505030304" pitchFamily="18" charset="0"/>
                      </a:endParaRPr>
                    </a:p>
                  </a:txBody>
                  <a:tcPr/>
                </a:tc>
                <a:tc>
                  <a:txBody>
                    <a:bodyPr/>
                    <a:lstStyle/>
                    <a:p>
                      <a:pPr algn="ctr"/>
                      <a:r>
                        <a:rPr lang="en-GB" sz="1200" b="0" i="0" dirty="0" smtClean="0">
                          <a:latin typeface="Palatino Linotype" panose="02040502050505030304" pitchFamily="18" charset="0"/>
                        </a:rPr>
                        <a:t>Logic</a:t>
                      </a:r>
                      <a:endParaRPr lang="en-GB" sz="1200" b="0" i="0" dirty="0">
                        <a:latin typeface="Palatino Linotype" panose="02040502050505030304" pitchFamily="18" charset="0"/>
                      </a:endParaRPr>
                    </a:p>
                  </a:txBody>
                  <a:tcPr/>
                </a:tc>
                <a:tc>
                  <a:txBody>
                    <a:bodyPr/>
                    <a:lstStyle/>
                    <a:p>
                      <a:pPr algn="ctr"/>
                      <a:r>
                        <a:rPr lang="en-GB" sz="1200" b="0" i="0" dirty="0" smtClean="0">
                          <a:latin typeface="Palatino Linotype" panose="02040502050505030304" pitchFamily="18" charset="0"/>
                        </a:rPr>
                        <a:t>Memory</a:t>
                      </a:r>
                      <a:endParaRPr lang="en-GB" sz="1200" b="0" i="0" dirty="0">
                        <a:latin typeface="Palatino Linotype" panose="02040502050505030304" pitchFamily="18" charset="0"/>
                      </a:endParaRPr>
                    </a:p>
                  </a:txBody>
                  <a:tcPr/>
                </a:tc>
                <a:extLst>
                  <a:ext uri="{0D108BD9-81ED-4DB2-BD59-A6C34878D82A}">
                    <a16:rowId xmlns:a16="http://schemas.microsoft.com/office/drawing/2014/main" val="10001"/>
                  </a:ext>
                </a:extLst>
              </a:tr>
              <a:tr h="438739">
                <a:tc>
                  <a:txBody>
                    <a:bodyPr/>
                    <a:lstStyle/>
                    <a:p>
                      <a:pPr algn="ctr"/>
                      <a:r>
                        <a:rPr lang="en-GB" sz="1200" b="0" i="0" dirty="0" smtClean="0">
                          <a:latin typeface="Palatino Linotype" panose="02040502050505030304" pitchFamily="18" charset="0"/>
                        </a:rPr>
                        <a:t>Density</a:t>
                      </a:r>
                      <a:endParaRPr lang="en-GB" sz="1200" b="0" i="0" dirty="0">
                        <a:latin typeface="Palatino Linotype" panose="02040502050505030304" pitchFamily="18" charset="0"/>
                      </a:endParaRPr>
                    </a:p>
                  </a:txBody>
                  <a:tcPr/>
                </a:tc>
                <a:tc>
                  <a:txBody>
                    <a:bodyPr/>
                    <a:lstStyle/>
                    <a:p>
                      <a:pPr algn="ctr"/>
                      <a:r>
                        <a:rPr lang="en-GB" sz="1200" b="0" i="0" dirty="0" smtClean="0">
                          <a:latin typeface="Palatino Linotype" panose="02040502050505030304" pitchFamily="18" charset="0"/>
                        </a:rPr>
                        <a:t>10</a:t>
                      </a:r>
                      <a:r>
                        <a:rPr lang="en-GB" sz="1200" b="0" i="0" baseline="30000" dirty="0" smtClean="0">
                          <a:latin typeface="Palatino Linotype" panose="02040502050505030304" pitchFamily="18" charset="0"/>
                        </a:rPr>
                        <a:t>17</a:t>
                      </a:r>
                      <a:r>
                        <a:rPr lang="en-GB" sz="1200" b="0" i="0" dirty="0" smtClean="0">
                          <a:latin typeface="Palatino Linotype" panose="02040502050505030304" pitchFamily="18" charset="0"/>
                        </a:rPr>
                        <a:t> cm</a:t>
                      </a:r>
                      <a:r>
                        <a:rPr lang="en-GB" sz="1200" b="0" i="0" baseline="30000" dirty="0" smtClean="0">
                          <a:latin typeface="Palatino Linotype" panose="02040502050505030304" pitchFamily="18" charset="0"/>
                        </a:rPr>
                        <a:t>-3</a:t>
                      </a:r>
                      <a:endParaRPr lang="en-GB" sz="1200" b="0" i="0" baseline="30000" dirty="0">
                        <a:latin typeface="Palatino Linotype" panose="02040502050505030304" pitchFamily="18" charset="0"/>
                      </a:endParaRPr>
                    </a:p>
                  </a:txBody>
                  <a:tcPr/>
                </a:tc>
                <a:tc>
                  <a:txBody>
                    <a:bodyPr/>
                    <a:lstStyle/>
                    <a:p>
                      <a:pPr algn="ctr"/>
                      <a:r>
                        <a:rPr lang="en-GB" sz="1200" b="0" i="0" dirty="0" smtClean="0">
                          <a:latin typeface="Palatino Linotype" panose="02040502050505030304" pitchFamily="18" charset="0"/>
                        </a:rPr>
                        <a:t>10</a:t>
                      </a:r>
                      <a:r>
                        <a:rPr lang="en-GB" sz="1200" b="0" i="0" baseline="30000" dirty="0" smtClean="0">
                          <a:latin typeface="Palatino Linotype" panose="02040502050505030304" pitchFamily="18" charset="0"/>
                        </a:rPr>
                        <a:t>16</a:t>
                      </a:r>
                      <a:r>
                        <a:rPr lang="en-GB" sz="1200" b="0" i="0" dirty="0" smtClean="0">
                          <a:latin typeface="Palatino Linotype" panose="02040502050505030304" pitchFamily="18" charset="0"/>
                        </a:rPr>
                        <a:t> cm</a:t>
                      </a:r>
                      <a:r>
                        <a:rPr lang="en-GB" sz="1200" b="0" i="0" baseline="30000" dirty="0" smtClean="0">
                          <a:latin typeface="Palatino Linotype" panose="02040502050505030304" pitchFamily="18" charset="0"/>
                        </a:rPr>
                        <a:t>-3</a:t>
                      </a:r>
                      <a:endParaRPr lang="en-GB" sz="1200" b="0" i="0" baseline="30000" dirty="0">
                        <a:latin typeface="Palatino Linotype" panose="02040502050505030304" pitchFamily="18" charset="0"/>
                      </a:endParaRPr>
                    </a:p>
                  </a:txBody>
                  <a:tcPr/>
                </a:tc>
                <a:tc>
                  <a:txBody>
                    <a:bodyPr/>
                    <a:lstStyle/>
                    <a:p>
                      <a:pPr algn="ctr"/>
                      <a:r>
                        <a:rPr lang="en-GB" sz="1200" b="0" i="0" dirty="0" smtClean="0">
                          <a:latin typeface="Palatino Linotype" panose="02040502050505030304" pitchFamily="18" charset="0"/>
                        </a:rPr>
                        <a:t>10</a:t>
                      </a:r>
                      <a:r>
                        <a:rPr lang="en-GB" sz="1200" b="0" i="0" baseline="30000" dirty="0" smtClean="0">
                          <a:latin typeface="Palatino Linotype" panose="02040502050505030304" pitchFamily="18" charset="0"/>
                        </a:rPr>
                        <a:t>18</a:t>
                      </a:r>
                      <a:r>
                        <a:rPr lang="en-GB" sz="1200" b="0" i="0" dirty="0" smtClean="0">
                          <a:latin typeface="Palatino Linotype" panose="02040502050505030304" pitchFamily="18" charset="0"/>
                        </a:rPr>
                        <a:t> cm</a:t>
                      </a:r>
                      <a:r>
                        <a:rPr lang="en-GB" sz="1200" b="0" i="0" baseline="30000" dirty="0" smtClean="0">
                          <a:latin typeface="Palatino Linotype" panose="02040502050505030304" pitchFamily="18" charset="0"/>
                        </a:rPr>
                        <a:t>-3</a:t>
                      </a:r>
                      <a:endParaRPr lang="en-GB" sz="1200" b="0" i="0" baseline="30000" dirty="0">
                        <a:latin typeface="Palatino Linotype" panose="02040502050505030304" pitchFamily="18" charset="0"/>
                      </a:endParaRPr>
                    </a:p>
                  </a:txBody>
                  <a:tcPr/>
                </a:tc>
                <a:tc>
                  <a:txBody>
                    <a:bodyPr/>
                    <a:lstStyle/>
                    <a:p>
                      <a:pPr algn="ctr"/>
                      <a:r>
                        <a:rPr lang="en-GB" sz="1200" b="0" i="0" dirty="0" smtClean="0">
                          <a:latin typeface="Palatino Linotype" panose="02040502050505030304" pitchFamily="18" charset="0"/>
                        </a:rPr>
                        <a:t>10</a:t>
                      </a:r>
                      <a:r>
                        <a:rPr lang="en-GB" sz="1200" b="0" i="0" baseline="30000" dirty="0" smtClean="0">
                          <a:latin typeface="Palatino Linotype" panose="02040502050505030304" pitchFamily="18" charset="0"/>
                        </a:rPr>
                        <a:t>19</a:t>
                      </a:r>
                      <a:r>
                        <a:rPr lang="en-GB" sz="1200" b="0" i="0" dirty="0" smtClean="0">
                          <a:latin typeface="Palatino Linotype" panose="02040502050505030304" pitchFamily="18" charset="0"/>
                        </a:rPr>
                        <a:t> cm</a:t>
                      </a:r>
                      <a:r>
                        <a:rPr lang="en-GB" sz="1200" b="0" i="0" baseline="30000" dirty="0" smtClean="0">
                          <a:latin typeface="Palatino Linotype" panose="02040502050505030304" pitchFamily="18" charset="0"/>
                        </a:rPr>
                        <a:t>-3</a:t>
                      </a:r>
                      <a:endParaRPr lang="en-GB" sz="1200" b="0" i="0" baseline="30000" dirty="0">
                        <a:latin typeface="Palatino Linotype" panose="02040502050505030304" pitchFamily="18" charset="0"/>
                      </a:endParaRPr>
                    </a:p>
                  </a:txBody>
                  <a:tcPr/>
                </a:tc>
                <a:extLst>
                  <a:ext uri="{0D108BD9-81ED-4DB2-BD59-A6C34878D82A}">
                    <a16:rowId xmlns:a16="http://schemas.microsoft.com/office/drawing/2014/main" val="10002"/>
                  </a:ext>
                </a:extLst>
              </a:tr>
              <a:tr h="438739">
                <a:tc>
                  <a:txBody>
                    <a:bodyPr/>
                    <a:lstStyle/>
                    <a:p>
                      <a:pPr algn="ctr"/>
                      <a:r>
                        <a:rPr lang="en-GB" sz="1200" b="0" i="0" dirty="0" smtClean="0">
                          <a:latin typeface="Palatino Linotype" panose="02040502050505030304" pitchFamily="18" charset="0"/>
                        </a:rPr>
                        <a:t>Energy/bit</a:t>
                      </a:r>
                      <a:endParaRPr lang="en-GB" sz="1200" b="0" i="0" dirty="0">
                        <a:latin typeface="Palatino Linotype" panose="02040502050505030304" pitchFamily="18" charset="0"/>
                      </a:endParaRPr>
                    </a:p>
                  </a:txBody>
                  <a:tcPr/>
                </a:tc>
                <a:tc>
                  <a:txBody>
                    <a:bodyPr/>
                    <a:lstStyle/>
                    <a:p>
                      <a:pPr algn="ctr"/>
                      <a:r>
                        <a:rPr lang="en-GB" sz="1200" b="0" i="0" dirty="0" smtClean="0">
                          <a:latin typeface="Palatino Linotype" panose="02040502050505030304" pitchFamily="18" charset="0"/>
                        </a:rPr>
                        <a:t>10</a:t>
                      </a:r>
                      <a:r>
                        <a:rPr lang="en-GB" sz="1200" b="0" i="0" baseline="30000" dirty="0" smtClean="0">
                          <a:latin typeface="Palatino Linotype" panose="02040502050505030304" pitchFamily="18" charset="0"/>
                        </a:rPr>
                        <a:t>3</a:t>
                      </a:r>
                      <a:r>
                        <a:rPr lang="en-GB" sz="1200" b="0" i="0" dirty="0" smtClean="0">
                          <a:latin typeface="Palatino Linotype" panose="02040502050505030304" pitchFamily="18" charset="0"/>
                        </a:rPr>
                        <a:t> k</a:t>
                      </a:r>
                      <a:r>
                        <a:rPr lang="en-GB" sz="1200" b="0" i="0" baseline="-25000" dirty="0" smtClean="0">
                          <a:latin typeface="Palatino Linotype" panose="02040502050505030304" pitchFamily="18" charset="0"/>
                        </a:rPr>
                        <a:t>B</a:t>
                      </a:r>
                      <a:r>
                        <a:rPr lang="en-GB" sz="1200" b="0" i="0" dirty="0" smtClean="0">
                          <a:latin typeface="Palatino Linotype" panose="02040502050505030304" pitchFamily="18" charset="0"/>
                        </a:rPr>
                        <a:t>T</a:t>
                      </a:r>
                      <a:endParaRPr lang="en-GB" sz="1200" b="0" i="0" dirty="0">
                        <a:latin typeface="Palatino Linotype" panose="02040502050505030304" pitchFamily="18" charset="0"/>
                      </a:endParaRPr>
                    </a:p>
                  </a:txBody>
                  <a:tcPr/>
                </a:tc>
                <a:tc>
                  <a:txBody>
                    <a:bodyPr/>
                    <a:lstStyle/>
                    <a:p>
                      <a:pPr algn="ctr"/>
                      <a:r>
                        <a:rPr lang="en-GB" sz="1200" b="0" i="0" dirty="0" smtClean="0">
                          <a:latin typeface="Palatino Linotype" panose="02040502050505030304" pitchFamily="18" charset="0"/>
                        </a:rPr>
                        <a:t>10</a:t>
                      </a:r>
                      <a:r>
                        <a:rPr lang="en-GB" sz="1200" b="0" i="0" baseline="30000" dirty="0" smtClean="0">
                          <a:latin typeface="Palatino Linotype" panose="02040502050505030304" pitchFamily="18" charset="0"/>
                        </a:rPr>
                        <a:t>8</a:t>
                      </a:r>
                      <a:r>
                        <a:rPr lang="en-GB" sz="1200" b="0" i="0" dirty="0" smtClean="0">
                          <a:latin typeface="Palatino Linotype" panose="02040502050505030304" pitchFamily="18" charset="0"/>
                        </a:rPr>
                        <a:t> k</a:t>
                      </a:r>
                      <a:r>
                        <a:rPr lang="en-GB" sz="1200" b="0" i="0" baseline="-25000" dirty="0" smtClean="0">
                          <a:latin typeface="Palatino Linotype" panose="02040502050505030304" pitchFamily="18" charset="0"/>
                        </a:rPr>
                        <a:t>B</a:t>
                      </a:r>
                      <a:r>
                        <a:rPr lang="en-GB" sz="1200" b="0" i="0" dirty="0" smtClean="0">
                          <a:latin typeface="Palatino Linotype" panose="02040502050505030304" pitchFamily="18" charset="0"/>
                        </a:rPr>
                        <a:t>T</a:t>
                      </a:r>
                      <a:endParaRPr lang="en-GB" sz="1200" b="0" i="0" dirty="0">
                        <a:latin typeface="Palatino Linotype" panose="02040502050505030304" pitchFamily="18" charset="0"/>
                      </a:endParaRPr>
                    </a:p>
                  </a:txBody>
                  <a:tcPr/>
                </a:tc>
                <a:tc>
                  <a:txBody>
                    <a:bodyPr/>
                    <a:lstStyle/>
                    <a:p>
                      <a:pPr algn="ctr"/>
                      <a:r>
                        <a:rPr lang="en-GB" sz="1200" b="0" i="0" dirty="0" smtClean="0">
                          <a:latin typeface="Palatino Linotype" panose="02040502050505030304" pitchFamily="18" charset="0"/>
                        </a:rPr>
                        <a:t>&lt;10 k</a:t>
                      </a:r>
                      <a:r>
                        <a:rPr lang="en-GB" sz="1200" b="0" i="0" baseline="-25000" dirty="0" smtClean="0">
                          <a:latin typeface="Palatino Linotype" panose="02040502050505030304" pitchFamily="18" charset="0"/>
                        </a:rPr>
                        <a:t>B</a:t>
                      </a:r>
                      <a:r>
                        <a:rPr lang="en-GB" sz="1200" b="0" i="0" dirty="0" smtClean="0">
                          <a:latin typeface="Palatino Linotype" panose="02040502050505030304" pitchFamily="18" charset="0"/>
                        </a:rPr>
                        <a:t>T</a:t>
                      </a:r>
                      <a:endParaRPr lang="en-GB" sz="1200" b="0" i="0" dirty="0">
                        <a:latin typeface="Palatino Linotype" panose="02040502050505030304" pitchFamily="18" charset="0"/>
                      </a:endParaRPr>
                    </a:p>
                  </a:txBody>
                  <a:tcPr/>
                </a:tc>
                <a:tc>
                  <a:txBody>
                    <a:bodyPr/>
                    <a:lstStyle/>
                    <a:p>
                      <a:pPr algn="ctr"/>
                      <a:r>
                        <a:rPr lang="en-GB" sz="1200" b="0" i="0" dirty="0" smtClean="0">
                          <a:latin typeface="Palatino Linotype" panose="02040502050505030304" pitchFamily="18" charset="0"/>
                        </a:rPr>
                        <a:t>&lt;10</a:t>
                      </a:r>
                      <a:r>
                        <a:rPr lang="en-GB" sz="1200" b="0" i="0" baseline="30000" dirty="0" smtClean="0">
                          <a:latin typeface="Palatino Linotype" panose="02040502050505030304" pitchFamily="18" charset="0"/>
                        </a:rPr>
                        <a:t>4</a:t>
                      </a:r>
                      <a:r>
                        <a:rPr lang="en-GB" sz="1200" b="0" i="0" dirty="0" smtClean="0">
                          <a:latin typeface="Palatino Linotype" panose="02040502050505030304" pitchFamily="18" charset="0"/>
                        </a:rPr>
                        <a:t> k</a:t>
                      </a:r>
                      <a:r>
                        <a:rPr lang="en-GB" sz="1200" b="0" i="0" baseline="-25000" dirty="0" smtClean="0">
                          <a:latin typeface="Palatino Linotype" panose="02040502050505030304" pitchFamily="18" charset="0"/>
                        </a:rPr>
                        <a:t>B</a:t>
                      </a:r>
                      <a:r>
                        <a:rPr lang="en-GB" sz="1200" b="0" i="0" dirty="0" smtClean="0">
                          <a:latin typeface="Palatino Linotype" panose="02040502050505030304" pitchFamily="18" charset="0"/>
                        </a:rPr>
                        <a:t>T</a:t>
                      </a:r>
                      <a:endParaRPr lang="en-GB" sz="1200" b="0" i="0" dirty="0">
                        <a:latin typeface="Palatino Linotype" panose="02040502050505030304" pitchFamily="18" charset="0"/>
                      </a:endParaRPr>
                    </a:p>
                  </a:txBody>
                  <a:tcPr/>
                </a:tc>
                <a:extLst>
                  <a:ext uri="{0D108BD9-81ED-4DB2-BD59-A6C34878D82A}">
                    <a16:rowId xmlns:a16="http://schemas.microsoft.com/office/drawing/2014/main" val="10003"/>
                  </a:ext>
                </a:extLst>
              </a:tr>
              <a:tr h="438739">
                <a:tc>
                  <a:txBody>
                    <a:bodyPr/>
                    <a:lstStyle/>
                    <a:p>
                      <a:pPr algn="ctr"/>
                      <a:r>
                        <a:rPr lang="en-GB" sz="1200" b="0" i="0" dirty="0" smtClean="0">
                          <a:latin typeface="Palatino Linotype" panose="02040502050505030304" pitchFamily="18" charset="0"/>
                        </a:rPr>
                        <a:t>Power</a:t>
                      </a:r>
                      <a:endParaRPr lang="en-GB" sz="1200" b="0" i="0" dirty="0">
                        <a:latin typeface="Palatino Linotype" panose="02040502050505030304" pitchFamily="18" charset="0"/>
                      </a:endParaRPr>
                    </a:p>
                  </a:txBody>
                  <a:tcPr/>
                </a:tc>
                <a:tc gridSpan="2">
                  <a:txBody>
                    <a:bodyPr/>
                    <a:lstStyle/>
                    <a:p>
                      <a:pPr algn="ctr"/>
                      <a:r>
                        <a:rPr lang="en-GB" sz="1200" b="0" i="0" dirty="0" smtClean="0">
                          <a:latin typeface="Palatino Linotype" panose="02040502050505030304" pitchFamily="18" charset="0"/>
                        </a:rPr>
                        <a:t>10</a:t>
                      </a:r>
                      <a:r>
                        <a:rPr lang="en-GB" sz="1200" b="0" i="0" baseline="30000" dirty="0" smtClean="0">
                          <a:latin typeface="Palatino Linotype" panose="02040502050505030304" pitchFamily="18" charset="0"/>
                        </a:rPr>
                        <a:t>-7</a:t>
                      </a:r>
                      <a:r>
                        <a:rPr lang="en-GB" sz="1200" b="0" i="0" dirty="0" smtClean="0">
                          <a:latin typeface="Palatino Linotype" panose="02040502050505030304" pitchFamily="18" charset="0"/>
                        </a:rPr>
                        <a:t> W</a:t>
                      </a:r>
                      <a:endParaRPr lang="en-GB" sz="1200" b="0" i="0" dirty="0">
                        <a:latin typeface="Palatino Linotype" panose="02040502050505030304" pitchFamily="18" charset="0"/>
                      </a:endParaRPr>
                    </a:p>
                  </a:txBody>
                  <a:tcPr/>
                </a:tc>
                <a:tc hMerge="1">
                  <a:txBody>
                    <a:bodyPr/>
                    <a:lstStyle/>
                    <a:p>
                      <a:endParaRPr lang="en-GB"/>
                    </a:p>
                  </a:txBody>
                  <a:tcPr/>
                </a:tc>
                <a:tc gridSpan="2">
                  <a:txBody>
                    <a:bodyPr/>
                    <a:lstStyle/>
                    <a:p>
                      <a:pPr algn="ctr"/>
                      <a:r>
                        <a:rPr lang="en-GB" sz="1200" b="0" i="0" dirty="0" smtClean="0">
                          <a:latin typeface="Palatino Linotype" panose="02040502050505030304" pitchFamily="18" charset="0"/>
                        </a:rPr>
                        <a:t>10</a:t>
                      </a:r>
                      <a:r>
                        <a:rPr lang="en-GB" sz="1200" b="0" i="0" baseline="30000" dirty="0" smtClean="0">
                          <a:latin typeface="Palatino Linotype" panose="02040502050505030304" pitchFamily="18" charset="0"/>
                        </a:rPr>
                        <a:t>-13</a:t>
                      </a:r>
                      <a:r>
                        <a:rPr lang="en-GB" sz="1200" b="0" i="0" dirty="0" smtClean="0">
                          <a:latin typeface="Palatino Linotype" panose="02040502050505030304" pitchFamily="18" charset="0"/>
                        </a:rPr>
                        <a:t> W</a:t>
                      </a:r>
                      <a:endParaRPr lang="en-GB" sz="1200" b="0" i="0" dirty="0">
                        <a:latin typeface="Palatino Linotype" panose="02040502050505030304" pitchFamily="18" charset="0"/>
                      </a:endParaRPr>
                    </a:p>
                  </a:txBody>
                  <a:tcPr/>
                </a:tc>
                <a:tc hMerge="1">
                  <a:txBody>
                    <a:bodyPr/>
                    <a:lstStyle/>
                    <a:p>
                      <a:endParaRPr lang="en-GB"/>
                    </a:p>
                  </a:txBody>
                  <a:tcPr/>
                </a:tc>
                <a:extLst>
                  <a:ext uri="{0D108BD9-81ED-4DB2-BD59-A6C34878D82A}">
                    <a16:rowId xmlns:a16="http://schemas.microsoft.com/office/drawing/2014/main" val="10004"/>
                  </a:ext>
                </a:extLst>
              </a:tr>
              <a:tr h="438739">
                <a:tc>
                  <a:txBody>
                    <a:bodyPr/>
                    <a:lstStyle/>
                    <a:p>
                      <a:pPr algn="ctr"/>
                      <a:r>
                        <a:rPr lang="en-GB" sz="1200" b="0" i="0" dirty="0" smtClean="0">
                          <a:latin typeface="Palatino Linotype" panose="02040502050505030304" pitchFamily="18" charset="0"/>
                        </a:rPr>
                        <a:t>Heat Flux</a:t>
                      </a:r>
                      <a:endParaRPr lang="en-GB" sz="1200" b="0" i="0" dirty="0">
                        <a:latin typeface="Palatino Linotype" panose="02040502050505030304" pitchFamily="18" charset="0"/>
                      </a:endParaRPr>
                    </a:p>
                  </a:txBody>
                  <a:tcPr/>
                </a:tc>
                <a:tc gridSpan="2">
                  <a:txBody>
                    <a:bodyPr/>
                    <a:lstStyle/>
                    <a:p>
                      <a:pPr algn="ctr"/>
                      <a:r>
                        <a:rPr lang="en-GB" sz="1200" b="0" i="0" dirty="0" smtClean="0">
                          <a:latin typeface="Palatino Linotype" panose="02040502050505030304" pitchFamily="18" charset="0"/>
                        </a:rPr>
                        <a:t>1 W/cm</a:t>
                      </a:r>
                      <a:r>
                        <a:rPr lang="en-GB" sz="1200" b="0" i="0" baseline="30000" dirty="0" smtClean="0">
                          <a:latin typeface="Palatino Linotype" panose="02040502050505030304" pitchFamily="18" charset="0"/>
                        </a:rPr>
                        <a:t>2</a:t>
                      </a:r>
                      <a:endParaRPr lang="en-GB" sz="1200" b="0" i="0" baseline="30000" dirty="0">
                        <a:latin typeface="Palatino Linotype" panose="02040502050505030304" pitchFamily="18" charset="0"/>
                      </a:endParaRPr>
                    </a:p>
                  </a:txBody>
                  <a:tcPr/>
                </a:tc>
                <a:tc hMerge="1">
                  <a:txBody>
                    <a:bodyPr/>
                    <a:lstStyle/>
                    <a:p>
                      <a:endParaRPr lang="en-GB"/>
                    </a:p>
                  </a:txBody>
                  <a:tcPr/>
                </a:tc>
                <a:tc gridSpan="2">
                  <a:txBody>
                    <a:bodyPr/>
                    <a:lstStyle/>
                    <a:p>
                      <a:pPr algn="ctr"/>
                      <a:r>
                        <a:rPr lang="en-GB" sz="1200" b="0" i="0" dirty="0" smtClean="0">
                          <a:latin typeface="Palatino Linotype" panose="02040502050505030304" pitchFamily="18" charset="0"/>
                        </a:rPr>
                        <a:t>10</a:t>
                      </a:r>
                      <a:r>
                        <a:rPr lang="en-GB" sz="1200" b="0" i="0" baseline="30000" dirty="0" smtClean="0">
                          <a:latin typeface="Palatino Linotype" panose="02040502050505030304" pitchFamily="18" charset="0"/>
                        </a:rPr>
                        <a:t>-6</a:t>
                      </a:r>
                      <a:r>
                        <a:rPr lang="en-GB" sz="1200" b="0" i="0" dirty="0" smtClean="0">
                          <a:latin typeface="Palatino Linotype" panose="02040502050505030304" pitchFamily="18" charset="0"/>
                        </a:rPr>
                        <a:t> W/cm</a:t>
                      </a:r>
                      <a:r>
                        <a:rPr lang="en-GB" sz="1200" b="0" i="0" baseline="30000" dirty="0" smtClean="0">
                          <a:latin typeface="Palatino Linotype" panose="02040502050505030304" pitchFamily="18" charset="0"/>
                        </a:rPr>
                        <a:t>2</a:t>
                      </a:r>
                      <a:endParaRPr lang="en-GB" sz="1200" b="0" i="0" baseline="30000" dirty="0">
                        <a:latin typeface="Palatino Linotype" panose="02040502050505030304" pitchFamily="18" charset="0"/>
                      </a:endParaRPr>
                    </a:p>
                  </a:txBody>
                  <a:tcPr/>
                </a:tc>
                <a:tc hMerge="1">
                  <a:txBody>
                    <a:bodyPr/>
                    <a:lstStyle/>
                    <a:p>
                      <a:endParaRPr lang="en-GB"/>
                    </a:p>
                  </a:txBody>
                  <a:tcPr/>
                </a:tc>
                <a:extLst>
                  <a:ext uri="{0D108BD9-81ED-4DB2-BD59-A6C34878D82A}">
                    <a16:rowId xmlns:a16="http://schemas.microsoft.com/office/drawing/2014/main" val="10005"/>
                  </a:ext>
                </a:extLst>
              </a:tr>
              <a:tr h="540910">
                <a:tc>
                  <a:txBody>
                    <a:bodyPr/>
                    <a:lstStyle/>
                    <a:p>
                      <a:pPr algn="ctr"/>
                      <a:r>
                        <a:rPr lang="en-GB" sz="1200" b="0" i="0" dirty="0" smtClean="0">
                          <a:latin typeface="Palatino Linotype" panose="02040502050505030304" pitchFamily="18" charset="0"/>
                        </a:rPr>
                        <a:t>Energy per 10</a:t>
                      </a:r>
                      <a:r>
                        <a:rPr lang="en-GB" sz="1200" b="0" i="0" baseline="30000" dirty="0" smtClean="0">
                          <a:latin typeface="Palatino Linotype" panose="02040502050505030304" pitchFamily="18" charset="0"/>
                        </a:rPr>
                        <a:t>11</a:t>
                      </a:r>
                      <a:r>
                        <a:rPr lang="en-GB" sz="1200" b="0" i="0" dirty="0" smtClean="0">
                          <a:latin typeface="Palatino Linotype" panose="02040502050505030304" pitchFamily="18" charset="0"/>
                        </a:rPr>
                        <a:t> output bits</a:t>
                      </a:r>
                      <a:endParaRPr lang="en-GB" sz="1200" b="0" i="0" dirty="0">
                        <a:latin typeface="Palatino Linotype" panose="02040502050505030304" pitchFamily="18" charset="0"/>
                      </a:endParaRPr>
                    </a:p>
                  </a:txBody>
                  <a:tcPr/>
                </a:tc>
                <a:tc gridSpan="2">
                  <a:txBody>
                    <a:bodyPr/>
                    <a:lstStyle/>
                    <a:p>
                      <a:pPr algn="ctr"/>
                      <a:r>
                        <a:rPr lang="en-GB" sz="1200" b="0" i="0" dirty="0" smtClean="0">
                          <a:latin typeface="Palatino Linotype" panose="02040502050505030304" pitchFamily="18" charset="0"/>
                        </a:rPr>
                        <a:t>10</a:t>
                      </a:r>
                      <a:r>
                        <a:rPr lang="en-GB" sz="1200" b="0" i="0" baseline="30000" dirty="0" smtClean="0">
                          <a:latin typeface="Palatino Linotype" panose="02040502050505030304" pitchFamily="18" charset="0"/>
                        </a:rPr>
                        <a:t>-2</a:t>
                      </a:r>
                      <a:r>
                        <a:rPr lang="en-GB" sz="1200" b="0" i="0" dirty="0" smtClean="0">
                          <a:latin typeface="Palatino Linotype" panose="02040502050505030304" pitchFamily="18" charset="0"/>
                        </a:rPr>
                        <a:t> J</a:t>
                      </a:r>
                      <a:endParaRPr lang="en-GB" sz="1200" b="0" i="0" dirty="0">
                        <a:latin typeface="Palatino Linotype" panose="02040502050505030304" pitchFamily="18" charset="0"/>
                      </a:endParaRPr>
                    </a:p>
                  </a:txBody>
                  <a:tcPr/>
                </a:tc>
                <a:tc hMerge="1">
                  <a:txBody>
                    <a:bodyPr/>
                    <a:lstStyle/>
                    <a:p>
                      <a:endParaRPr lang="en-GB"/>
                    </a:p>
                  </a:txBody>
                  <a:tcPr/>
                </a:tc>
                <a:tc gridSpan="2">
                  <a:txBody>
                    <a:bodyPr/>
                    <a:lstStyle/>
                    <a:p>
                      <a:pPr algn="ctr"/>
                      <a:r>
                        <a:rPr lang="en-GB" sz="1200" b="0" i="0" dirty="0" smtClean="0">
                          <a:latin typeface="Palatino Linotype" panose="02040502050505030304" pitchFamily="18" charset="0"/>
                        </a:rPr>
                        <a:t>&lt; 10</a:t>
                      </a:r>
                      <a:r>
                        <a:rPr lang="en-GB" sz="1200" b="0" i="0" baseline="30000" dirty="0" smtClean="0">
                          <a:latin typeface="Palatino Linotype" panose="02040502050505030304" pitchFamily="18" charset="0"/>
                        </a:rPr>
                        <a:t>-9</a:t>
                      </a:r>
                      <a:r>
                        <a:rPr lang="en-GB" sz="1200" b="0" i="0" dirty="0" smtClean="0">
                          <a:latin typeface="Palatino Linotype" panose="02040502050505030304" pitchFamily="18" charset="0"/>
                        </a:rPr>
                        <a:t> J</a:t>
                      </a:r>
                      <a:endParaRPr lang="en-GB" sz="1200" b="0" i="0" dirty="0">
                        <a:latin typeface="Palatino Linotype" panose="02040502050505030304" pitchFamily="18" charset="0"/>
                      </a:endParaRPr>
                    </a:p>
                  </a:txBody>
                  <a:tcPr/>
                </a:tc>
                <a:tc hMerge="1">
                  <a:txBody>
                    <a:bodyPr/>
                    <a:lstStyle/>
                    <a:p>
                      <a:endParaRPr lang="en-GB"/>
                    </a:p>
                  </a:txBody>
                  <a:tcPr/>
                </a:tc>
                <a:extLst>
                  <a:ext uri="{0D108BD9-81ED-4DB2-BD59-A6C34878D82A}">
                    <a16:rowId xmlns:a16="http://schemas.microsoft.com/office/drawing/2014/main" val="10006"/>
                  </a:ext>
                </a:extLst>
              </a:tr>
              <a:tr h="540910">
                <a:tc>
                  <a:txBody>
                    <a:bodyPr/>
                    <a:lstStyle/>
                    <a:p>
                      <a:pPr algn="ctr"/>
                      <a:r>
                        <a:rPr lang="en-GB" sz="1200" b="0" i="0" dirty="0" smtClean="0">
                          <a:latin typeface="Palatino Linotype" panose="02040502050505030304" pitchFamily="18" charset="0"/>
                        </a:rPr>
                        <a:t>Time</a:t>
                      </a:r>
                      <a:r>
                        <a:rPr lang="en-GB" sz="1200" b="0" i="0" baseline="0" dirty="0" smtClean="0">
                          <a:latin typeface="Palatino Linotype" panose="02040502050505030304" pitchFamily="18" charset="0"/>
                        </a:rPr>
                        <a:t> to compute 10</a:t>
                      </a:r>
                      <a:r>
                        <a:rPr lang="en-GB" sz="1200" b="0" i="0" baseline="30000" dirty="0" smtClean="0">
                          <a:latin typeface="Palatino Linotype" panose="02040502050505030304" pitchFamily="18" charset="0"/>
                        </a:rPr>
                        <a:t>11</a:t>
                      </a:r>
                      <a:r>
                        <a:rPr lang="en-GB" sz="1200" b="0" i="0" baseline="0" dirty="0" smtClean="0">
                          <a:latin typeface="Palatino Linotype" panose="02040502050505030304" pitchFamily="18" charset="0"/>
                        </a:rPr>
                        <a:t> output bits</a:t>
                      </a:r>
                      <a:endParaRPr lang="en-GB" sz="1200" b="0" i="0" dirty="0">
                        <a:latin typeface="Palatino Linotype" panose="02040502050505030304" pitchFamily="18" charset="0"/>
                      </a:endParaRPr>
                    </a:p>
                  </a:txBody>
                  <a:tcPr/>
                </a:tc>
                <a:tc gridSpan="2">
                  <a:txBody>
                    <a:bodyPr/>
                    <a:lstStyle/>
                    <a:p>
                      <a:pPr algn="ctr"/>
                      <a:r>
                        <a:rPr lang="en-GB" sz="1200" b="0" i="0" dirty="0" smtClean="0">
                          <a:latin typeface="Palatino Linotype" panose="02040502050505030304" pitchFamily="18" charset="0"/>
                        </a:rPr>
                        <a:t>10</a:t>
                      </a:r>
                      <a:r>
                        <a:rPr lang="en-GB" sz="1200" b="0" i="0" baseline="30000" dirty="0" smtClean="0">
                          <a:latin typeface="Palatino Linotype" panose="02040502050505030304" pitchFamily="18" charset="0"/>
                        </a:rPr>
                        <a:t>5</a:t>
                      </a:r>
                      <a:r>
                        <a:rPr lang="en-GB" sz="1200" b="0" i="0" dirty="0" smtClean="0">
                          <a:latin typeface="Palatino Linotype" panose="02040502050505030304" pitchFamily="18" charset="0"/>
                        </a:rPr>
                        <a:t> s</a:t>
                      </a:r>
                      <a:endParaRPr lang="en-GB" sz="1200" b="0" i="0" dirty="0">
                        <a:latin typeface="Palatino Linotype" panose="02040502050505030304" pitchFamily="18" charset="0"/>
                      </a:endParaRPr>
                    </a:p>
                  </a:txBody>
                  <a:tcPr/>
                </a:tc>
                <a:tc hMerge="1">
                  <a:txBody>
                    <a:bodyPr/>
                    <a:lstStyle/>
                    <a:p>
                      <a:endParaRPr lang="en-GB"/>
                    </a:p>
                  </a:txBody>
                  <a:tcPr/>
                </a:tc>
                <a:tc gridSpan="2">
                  <a:txBody>
                    <a:bodyPr/>
                    <a:lstStyle/>
                    <a:p>
                      <a:pPr algn="ctr"/>
                      <a:r>
                        <a:rPr lang="en-GB" sz="1200" b="0" i="0" dirty="0" smtClean="0">
                          <a:latin typeface="Palatino Linotype" panose="02040502050505030304" pitchFamily="18" charset="0"/>
                        </a:rPr>
                        <a:t>10</a:t>
                      </a:r>
                      <a:r>
                        <a:rPr lang="en-GB" sz="1200" b="0" i="0" baseline="30000" dirty="0" smtClean="0">
                          <a:latin typeface="Palatino Linotype" panose="02040502050505030304" pitchFamily="18" charset="0"/>
                        </a:rPr>
                        <a:t>3</a:t>
                      </a:r>
                      <a:r>
                        <a:rPr lang="en-GB" sz="1200" b="0" i="0" dirty="0" smtClean="0">
                          <a:latin typeface="Palatino Linotype" panose="02040502050505030304" pitchFamily="18" charset="0"/>
                        </a:rPr>
                        <a:t> s</a:t>
                      </a:r>
                      <a:endParaRPr lang="en-GB" sz="1200" b="0" i="0" dirty="0">
                        <a:latin typeface="Palatino Linotype" panose="02040502050505030304" pitchFamily="18" charset="0"/>
                      </a:endParaRPr>
                    </a:p>
                  </a:txBody>
                  <a:tcPr/>
                </a:tc>
                <a:tc hMerge="1">
                  <a:txBody>
                    <a:bodyPr/>
                    <a:lstStyle/>
                    <a:p>
                      <a:endParaRPr lang="en-GB"/>
                    </a:p>
                  </a:txBody>
                  <a:tcPr/>
                </a:tc>
                <a:extLst>
                  <a:ext uri="{0D108BD9-81ED-4DB2-BD59-A6C34878D82A}">
                    <a16:rowId xmlns:a16="http://schemas.microsoft.com/office/drawing/2014/main" val="10007"/>
                  </a:ext>
                </a:extLst>
              </a:tr>
            </a:tbl>
          </a:graphicData>
        </a:graphic>
      </p:graphicFrame>
      <p:sp>
        <p:nvSpPr>
          <p:cNvPr id="9" name="Rectangle 8"/>
          <p:cNvSpPr/>
          <p:nvPr/>
        </p:nvSpPr>
        <p:spPr>
          <a:xfrm>
            <a:off x="5388569" y="2595826"/>
            <a:ext cx="3744416" cy="1661993"/>
          </a:xfrm>
          <a:prstGeom prst="rect">
            <a:avLst/>
          </a:prstGeom>
        </p:spPr>
        <p:txBody>
          <a:bodyPr wrap="square">
            <a:spAutoFit/>
          </a:bodyPr>
          <a:lstStyle/>
          <a:p>
            <a:endParaRPr lang="en-GB" sz="1200" dirty="0">
              <a:latin typeface="Palatino Linotype" panose="02040502050505030304" pitchFamily="18" charset="0"/>
            </a:endParaRPr>
          </a:p>
          <a:p>
            <a:pPr algn="ctr"/>
            <a:r>
              <a:rPr lang="en-GB" dirty="0" smtClean="0">
                <a:solidFill>
                  <a:srgbClr val="FF0000"/>
                </a:solidFill>
                <a:latin typeface="Palatino Linotype" panose="02040502050505030304" pitchFamily="18" charset="0"/>
              </a:rPr>
              <a:t>Overall</a:t>
            </a:r>
            <a:r>
              <a:rPr lang="en-GB" dirty="0">
                <a:solidFill>
                  <a:srgbClr val="FF0000"/>
                </a:solidFill>
                <a:latin typeface="Palatino Linotype" panose="02040502050505030304" pitchFamily="18" charset="0"/>
              </a:rPr>
              <a:t>, </a:t>
            </a:r>
            <a:r>
              <a:rPr lang="en-GB" dirty="0" smtClean="0">
                <a:solidFill>
                  <a:srgbClr val="FF0000"/>
                </a:solidFill>
                <a:latin typeface="Palatino Linotype" panose="02040502050505030304" pitchFamily="18" charset="0"/>
              </a:rPr>
              <a:t>is </a:t>
            </a:r>
            <a:r>
              <a:rPr lang="en-GB" dirty="0">
                <a:solidFill>
                  <a:srgbClr val="FF0000"/>
                </a:solidFill>
                <a:latin typeface="Palatino Linotype" panose="02040502050505030304" pitchFamily="18" charset="0"/>
              </a:rPr>
              <a:t>clear </a:t>
            </a:r>
            <a:r>
              <a:rPr lang="en-GB" dirty="0" smtClean="0">
                <a:solidFill>
                  <a:srgbClr val="FF0000"/>
                </a:solidFill>
                <a:latin typeface="Palatino Linotype" panose="02040502050505030304" pitchFamily="18" charset="0"/>
              </a:rPr>
              <a:t>that Mother Nature is beating us badly on density </a:t>
            </a:r>
            <a:r>
              <a:rPr lang="en-GB" dirty="0">
                <a:solidFill>
                  <a:srgbClr val="FF0000"/>
                </a:solidFill>
                <a:latin typeface="Palatino Linotype" panose="02040502050505030304" pitchFamily="18" charset="0"/>
              </a:rPr>
              <a:t>of memory and logic </a:t>
            </a:r>
            <a:r>
              <a:rPr lang="en-GB" dirty="0" smtClean="0">
                <a:solidFill>
                  <a:srgbClr val="FF0000"/>
                </a:solidFill>
                <a:latin typeface="Palatino Linotype" panose="02040502050505030304" pitchFamily="18" charset="0"/>
              </a:rPr>
              <a:t>elements, operational speed and operational </a:t>
            </a:r>
            <a:r>
              <a:rPr lang="en-GB" dirty="0">
                <a:solidFill>
                  <a:srgbClr val="FF0000"/>
                </a:solidFill>
                <a:latin typeface="Palatino Linotype" panose="02040502050505030304" pitchFamily="18" charset="0"/>
              </a:rPr>
              <a:t>energy.</a:t>
            </a:r>
          </a:p>
        </p:txBody>
      </p:sp>
      <p:sp>
        <p:nvSpPr>
          <p:cNvPr id="8" name="TextBox 7"/>
          <p:cNvSpPr txBox="1"/>
          <p:nvPr/>
        </p:nvSpPr>
        <p:spPr>
          <a:xfrm>
            <a:off x="179512" y="1078001"/>
            <a:ext cx="8424936" cy="36933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r>
              <a:rPr kumimoji="0" lang="en-GB" sz="1800" b="0" i="0" u="none" strike="noStrike" cap="none" spc="0" normalizeH="0" baseline="0" dirty="0" smtClean="0">
                <a:ln>
                  <a:noFill/>
                </a:ln>
                <a:solidFill>
                  <a:srgbClr val="000000"/>
                </a:solidFill>
                <a:effectLst/>
                <a:uFillTx/>
                <a:latin typeface="Palatino Linotype" panose="02040502050505030304" pitchFamily="18" charset="0"/>
                <a:sym typeface="Arial"/>
              </a:rPr>
              <a:t>This would be the result</a:t>
            </a:r>
            <a:endParaRPr kumimoji="0" lang="en-GB" sz="1800" b="0" i="0" u="none" strike="noStrike" cap="none" spc="0" normalizeH="0" baseline="0" dirty="0">
              <a:ln>
                <a:noFill/>
              </a:ln>
              <a:solidFill>
                <a:srgbClr val="000000"/>
              </a:solidFill>
              <a:effectLst/>
              <a:uFillTx/>
              <a:latin typeface="Palatino Linotype" panose="02040502050505030304" pitchFamily="18" charset="0"/>
              <a:sym typeface="Arial"/>
            </a:endParaRPr>
          </a:p>
        </p:txBody>
      </p:sp>
    </p:spTree>
    <p:extLst>
      <p:ext uri="{BB962C8B-B14F-4D97-AF65-F5344CB8AC3E}">
        <p14:creationId xmlns:p14="http://schemas.microsoft.com/office/powerpoint/2010/main" val="1033781204"/>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2"/>
          </p:nvPr>
        </p:nvSpPr>
        <p:spPr/>
        <p:txBody>
          <a:bodyPr/>
          <a:lstStyle/>
          <a:p>
            <a:pPr lvl="0"/>
            <a:fld id="{86CB4B4D-7CA3-9044-876B-883B54F8677D}" type="slidenum">
              <a:rPr lang="en-US" smtClean="0"/>
              <a:t>8</a:t>
            </a:fld>
            <a:endParaRPr lang="en-US" dirty="0"/>
          </a:p>
        </p:txBody>
      </p:sp>
      <p:sp>
        <p:nvSpPr>
          <p:cNvPr id="3" name="TextBox 2"/>
          <p:cNvSpPr txBox="1"/>
          <p:nvPr/>
        </p:nvSpPr>
        <p:spPr>
          <a:xfrm>
            <a:off x="7164288" y="6217569"/>
            <a:ext cx="1728192" cy="307775"/>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263B86"/>
                </a:solidFill>
                <a:effectLst/>
                <a:uFillTx/>
                <a:latin typeface="Arial"/>
                <a:ea typeface="Arial"/>
                <a:cs typeface="Arial"/>
                <a:sym typeface="Arial"/>
              </a:rPr>
              <a:t>www.attract-eu.org</a:t>
            </a:r>
            <a:endParaRPr kumimoji="0" lang="en-GB" sz="1400" b="0" i="0" u="none" strike="noStrike" cap="none" spc="0" normalizeH="0" baseline="0" dirty="0">
              <a:ln>
                <a:noFill/>
              </a:ln>
              <a:solidFill>
                <a:srgbClr val="263B86"/>
              </a:solidFill>
              <a:effectLst/>
              <a:uFillTx/>
              <a:latin typeface="Arial"/>
              <a:ea typeface="Arial"/>
              <a:cs typeface="Arial"/>
              <a:sym typeface="Arial"/>
            </a:endParaRPr>
          </a:p>
        </p:txBody>
      </p:sp>
      <p:sp>
        <p:nvSpPr>
          <p:cNvPr id="4" name="TextBox 3"/>
          <p:cNvSpPr txBox="1"/>
          <p:nvPr/>
        </p:nvSpPr>
        <p:spPr>
          <a:xfrm>
            <a:off x="323528" y="1700808"/>
            <a:ext cx="8424936" cy="310854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r>
              <a:rPr kumimoji="0" lang="en-GB" sz="2000" b="0" i="0" u="none" strike="noStrike" cap="none" spc="0" normalizeH="0" baseline="0" dirty="0" smtClean="0">
                <a:ln>
                  <a:noFill/>
                </a:ln>
                <a:solidFill>
                  <a:srgbClr val="000000"/>
                </a:solidFill>
                <a:effectLst/>
                <a:uFillTx/>
                <a:latin typeface="Palatino Linotype" panose="02040502050505030304" pitchFamily="18" charset="0"/>
                <a:sym typeface="Arial"/>
              </a:rPr>
              <a:t>Billions of years of evolution</a:t>
            </a:r>
            <a:r>
              <a:rPr kumimoji="0" lang="en-GB" sz="2000" b="0" i="0" u="none" strike="noStrike" cap="none" spc="0" normalizeH="0" dirty="0" smtClean="0">
                <a:ln>
                  <a:noFill/>
                </a:ln>
                <a:solidFill>
                  <a:srgbClr val="000000"/>
                </a:solidFill>
                <a:effectLst/>
                <a:uFillTx/>
                <a:latin typeface="Palatino Linotype" panose="02040502050505030304" pitchFamily="18" charset="0"/>
                <a:sym typeface="Arial"/>
              </a:rPr>
              <a:t> led to cells…which are still orders of magnitude beyond the performance of the electronics we can dram about.</a:t>
            </a:r>
          </a:p>
          <a:p>
            <a:pPr marL="0" marR="0" indent="0" algn="l" defTabSz="914400" rtl="0" fontAlgn="auto" latinLnBrk="1" hangingPunct="0">
              <a:lnSpc>
                <a:spcPct val="100000"/>
              </a:lnSpc>
              <a:spcBef>
                <a:spcPts val="0"/>
              </a:spcBef>
              <a:spcAft>
                <a:spcPts val="0"/>
              </a:spcAft>
              <a:buClrTx/>
              <a:buSzTx/>
              <a:buFontTx/>
              <a:buNone/>
              <a:tabLst/>
            </a:pPr>
            <a:endParaRPr lang="en-GB" sz="2000" dirty="0">
              <a:solidFill>
                <a:srgbClr val="000000"/>
              </a:solidFill>
              <a:latin typeface="Palatino Linotype" panose="02040502050505030304" pitchFamily="18" charset="0"/>
            </a:endParaRPr>
          </a:p>
          <a:p>
            <a:pPr marL="0" marR="0" indent="0" algn="l" defTabSz="914400" rtl="0" fontAlgn="auto" latinLnBrk="1" hangingPunct="0">
              <a:lnSpc>
                <a:spcPct val="100000"/>
              </a:lnSpc>
              <a:spcBef>
                <a:spcPts val="0"/>
              </a:spcBef>
              <a:spcAft>
                <a:spcPts val="0"/>
              </a:spcAft>
              <a:buClrTx/>
              <a:buSzTx/>
              <a:buFontTx/>
              <a:buNone/>
              <a:tabLst/>
            </a:pPr>
            <a:r>
              <a:rPr kumimoji="0" lang="en-GB" sz="2000" b="0" i="0" u="none" strike="noStrike" cap="none" spc="0" normalizeH="0" dirty="0" smtClean="0">
                <a:ln>
                  <a:noFill/>
                </a:ln>
                <a:solidFill>
                  <a:srgbClr val="000000"/>
                </a:solidFill>
                <a:effectLst/>
                <a:uFillTx/>
                <a:latin typeface="Palatino Linotype" panose="02040502050505030304" pitchFamily="18" charset="0"/>
                <a:sym typeface="Arial"/>
              </a:rPr>
              <a:t>But these billions of years of evolution resulted in our brains, which are      superior to any computer we have built until now…and probably we may        build in some years to come.</a:t>
            </a:r>
          </a:p>
          <a:p>
            <a:pPr marL="0" marR="0" indent="0" algn="l" defTabSz="914400" rtl="0" fontAlgn="auto" latinLnBrk="1" hangingPunct="0">
              <a:lnSpc>
                <a:spcPct val="100000"/>
              </a:lnSpc>
              <a:spcBef>
                <a:spcPts val="0"/>
              </a:spcBef>
              <a:spcAft>
                <a:spcPts val="0"/>
              </a:spcAft>
              <a:buClrTx/>
              <a:buSzTx/>
              <a:buFontTx/>
              <a:buNone/>
              <a:tabLst/>
            </a:pPr>
            <a:endParaRPr lang="en-GB" sz="2000" dirty="0">
              <a:solidFill>
                <a:srgbClr val="000000"/>
              </a:solidFill>
              <a:latin typeface="Palatino Linotype" panose="02040502050505030304" pitchFamily="18" charset="0"/>
            </a:endParaRPr>
          </a:p>
          <a:p>
            <a:pPr marL="0" marR="0" indent="0" algn="l" defTabSz="914400" rtl="0" fontAlgn="auto" latinLnBrk="1" hangingPunct="0">
              <a:lnSpc>
                <a:spcPct val="100000"/>
              </a:lnSpc>
              <a:spcBef>
                <a:spcPts val="0"/>
              </a:spcBef>
              <a:spcAft>
                <a:spcPts val="0"/>
              </a:spcAft>
              <a:buClrTx/>
              <a:buSzTx/>
              <a:buFontTx/>
              <a:buNone/>
              <a:tabLst/>
            </a:pPr>
            <a:r>
              <a:rPr kumimoji="0" lang="en-GB" sz="2000" b="0" i="0" u="none" strike="noStrike" cap="none" spc="0" normalizeH="0" dirty="0" smtClean="0">
                <a:ln>
                  <a:noFill/>
                </a:ln>
                <a:solidFill>
                  <a:srgbClr val="000000"/>
                </a:solidFill>
                <a:effectLst/>
                <a:uFillTx/>
                <a:latin typeface="Palatino Linotype" panose="02040502050505030304" pitchFamily="18" charset="0"/>
                <a:sym typeface="Arial"/>
              </a:rPr>
              <a:t>Who knows what ATTRACT proposals can bring!!!!</a:t>
            </a:r>
            <a:endParaRPr kumimoji="0" lang="en-GB" sz="2000" b="0" i="0" u="none" strike="noStrike" cap="none" spc="0" normalizeH="0" dirty="0" smtClean="0">
              <a:ln>
                <a:noFill/>
              </a:ln>
              <a:solidFill>
                <a:srgbClr val="000000"/>
              </a:solidFill>
              <a:effectLst/>
              <a:uFillTx/>
              <a:latin typeface="Palatino Linotype" panose="02040502050505030304" pitchFamily="18" charset="0"/>
              <a:sym typeface="Arial"/>
            </a:endParaRPr>
          </a:p>
          <a:p>
            <a:pPr marL="0" marR="0" indent="0" algn="l" defTabSz="914400" rtl="0" fontAlgn="auto" latinLnBrk="1" hangingPunct="0">
              <a:lnSpc>
                <a:spcPct val="100000"/>
              </a:lnSpc>
              <a:spcBef>
                <a:spcPts val="0"/>
              </a:spcBef>
              <a:spcAft>
                <a:spcPts val="0"/>
              </a:spcAft>
              <a:buClrTx/>
              <a:buSzTx/>
              <a:buFontTx/>
              <a:buNone/>
              <a:tabLst/>
            </a:pPr>
            <a:endParaRPr lang="en-GB" baseline="0" dirty="0">
              <a:solidFill>
                <a:srgbClr val="000000"/>
              </a:solidFill>
              <a:latin typeface="Palatino Linotype" panose="02040502050505030304" pitchFamily="18" charset="0"/>
            </a:endParaRPr>
          </a:p>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000000"/>
              </a:solidFill>
              <a:effectLst/>
              <a:uFillTx/>
              <a:latin typeface="Palatino Linotype" panose="02040502050505030304" pitchFamily="18" charset="0"/>
              <a:sym typeface="Arial"/>
            </a:endParaRPr>
          </a:p>
        </p:txBody>
      </p:sp>
    </p:spTree>
    <p:extLst>
      <p:ext uri="{BB962C8B-B14F-4D97-AF65-F5344CB8AC3E}">
        <p14:creationId xmlns:p14="http://schemas.microsoft.com/office/powerpoint/2010/main" val="2384573916"/>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2"/>
          </p:nvPr>
        </p:nvSpPr>
        <p:spPr/>
        <p:txBody>
          <a:bodyPr/>
          <a:lstStyle/>
          <a:p>
            <a:pPr lvl="0"/>
            <a:fld id="{86CB4B4D-7CA3-9044-876B-883B54F8677D}" type="slidenum">
              <a:rPr lang="en-US" smtClean="0"/>
              <a:t>9</a:t>
            </a:fld>
            <a:endParaRPr lang="en-US" dirty="0"/>
          </a:p>
        </p:txBody>
      </p:sp>
      <p:sp>
        <p:nvSpPr>
          <p:cNvPr id="3" name="TextBox 2"/>
          <p:cNvSpPr txBox="1"/>
          <p:nvPr/>
        </p:nvSpPr>
        <p:spPr>
          <a:xfrm>
            <a:off x="7164288" y="6217569"/>
            <a:ext cx="1728192" cy="307775"/>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1" hangingPunct="0">
              <a:lnSpc>
                <a:spcPct val="100000"/>
              </a:lnSpc>
              <a:spcBef>
                <a:spcPts val="0"/>
              </a:spcBef>
              <a:spcAft>
                <a:spcPts val="0"/>
              </a:spcAft>
              <a:buClrTx/>
              <a:buSzTx/>
              <a:buFontTx/>
              <a:buNone/>
              <a:tabLst/>
            </a:pPr>
            <a:r>
              <a:rPr kumimoji="0" lang="en-US" sz="1400" b="0" i="0" u="none" strike="noStrike" cap="none" spc="0" normalizeH="0" baseline="0" dirty="0" smtClean="0">
                <a:ln>
                  <a:noFill/>
                </a:ln>
                <a:solidFill>
                  <a:srgbClr val="263B86"/>
                </a:solidFill>
                <a:effectLst/>
                <a:uFillTx/>
                <a:latin typeface="Arial"/>
                <a:ea typeface="Arial"/>
                <a:cs typeface="Arial"/>
                <a:sym typeface="Arial"/>
              </a:rPr>
              <a:t>www.attract-eu.org</a:t>
            </a:r>
            <a:endParaRPr kumimoji="0" lang="en-GB" sz="1400" b="0" i="0" u="none" strike="noStrike" cap="none" spc="0" normalizeH="0" baseline="0" dirty="0">
              <a:ln>
                <a:noFill/>
              </a:ln>
              <a:solidFill>
                <a:srgbClr val="263B86"/>
              </a:solidFill>
              <a:effectLst/>
              <a:uFillTx/>
              <a:latin typeface="Arial"/>
              <a:ea typeface="Arial"/>
              <a:cs typeface="Arial"/>
              <a:sym typeface="Arial"/>
            </a:endParaRPr>
          </a:p>
        </p:txBody>
      </p:sp>
      <p:sp>
        <p:nvSpPr>
          <p:cNvPr id="4" name="TextBox 3"/>
          <p:cNvSpPr txBox="1"/>
          <p:nvPr/>
        </p:nvSpPr>
        <p:spPr>
          <a:xfrm>
            <a:off x="362784" y="2060848"/>
            <a:ext cx="8424936" cy="230832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1" hangingPunct="0">
              <a:lnSpc>
                <a:spcPct val="100000"/>
              </a:lnSpc>
              <a:spcBef>
                <a:spcPts val="0"/>
              </a:spcBef>
              <a:spcAft>
                <a:spcPts val="0"/>
              </a:spcAft>
              <a:buClrTx/>
              <a:buSzTx/>
              <a:buFontTx/>
              <a:buNone/>
              <a:tabLst/>
            </a:pPr>
            <a:r>
              <a:rPr kumimoji="0" lang="en-GB" sz="3600" b="0" i="0" u="none" strike="noStrike" cap="none" spc="0" normalizeH="0" baseline="0" dirty="0" smtClean="0">
                <a:ln>
                  <a:noFill/>
                </a:ln>
                <a:solidFill>
                  <a:srgbClr val="000000"/>
                </a:solidFill>
                <a:effectLst/>
                <a:uFillTx/>
                <a:latin typeface="Palatino Linotype" panose="02040502050505030304" pitchFamily="18" charset="0"/>
                <a:sym typeface="Arial"/>
              </a:rPr>
              <a:t>Thanks for your attention</a:t>
            </a:r>
          </a:p>
          <a:p>
            <a:pPr marL="0" marR="0" indent="0" algn="ctr" defTabSz="914400" rtl="0" fontAlgn="auto" latinLnBrk="1" hangingPunct="0">
              <a:lnSpc>
                <a:spcPct val="100000"/>
              </a:lnSpc>
              <a:spcBef>
                <a:spcPts val="0"/>
              </a:spcBef>
              <a:spcAft>
                <a:spcPts val="0"/>
              </a:spcAft>
              <a:buClrTx/>
              <a:buSzTx/>
              <a:buFontTx/>
              <a:buNone/>
              <a:tabLst/>
            </a:pPr>
            <a:endParaRPr lang="en-GB" sz="3600" dirty="0">
              <a:solidFill>
                <a:srgbClr val="000000"/>
              </a:solidFill>
              <a:latin typeface="Palatino Linotype" panose="02040502050505030304" pitchFamily="18" charset="0"/>
            </a:endParaRPr>
          </a:p>
          <a:p>
            <a:pPr marL="0" marR="0" indent="0" algn="ctr" defTabSz="914400" rtl="0" fontAlgn="auto" latinLnBrk="1" hangingPunct="0">
              <a:lnSpc>
                <a:spcPct val="100000"/>
              </a:lnSpc>
              <a:spcBef>
                <a:spcPts val="0"/>
              </a:spcBef>
              <a:spcAft>
                <a:spcPts val="0"/>
              </a:spcAft>
              <a:buClrTx/>
              <a:buSzTx/>
              <a:buFontTx/>
              <a:buNone/>
              <a:tabLst/>
            </a:pPr>
            <a:r>
              <a:rPr kumimoji="0" lang="en-GB" sz="3600" b="0" i="0" u="none" strike="noStrike" cap="none" spc="0" normalizeH="0" dirty="0" smtClean="0">
                <a:ln>
                  <a:noFill/>
                </a:ln>
                <a:solidFill>
                  <a:srgbClr val="000000"/>
                </a:solidFill>
                <a:effectLst/>
                <a:uFillTx/>
                <a:latin typeface="Palatino Linotype" panose="02040502050505030304" pitchFamily="18" charset="0"/>
                <a:sym typeface="Arial"/>
              </a:rPr>
              <a:t>I hope it was fun and inspiring.</a:t>
            </a:r>
          </a:p>
          <a:p>
            <a:pPr marL="0" marR="0" indent="0" algn="l" defTabSz="914400" rtl="0" fontAlgn="auto" latinLnBrk="1" hangingPunct="0">
              <a:lnSpc>
                <a:spcPct val="100000"/>
              </a:lnSpc>
              <a:spcBef>
                <a:spcPts val="0"/>
              </a:spcBef>
              <a:spcAft>
                <a:spcPts val="0"/>
              </a:spcAft>
              <a:buClrTx/>
              <a:buSzTx/>
              <a:buFontTx/>
              <a:buNone/>
              <a:tabLst/>
            </a:pPr>
            <a:endParaRPr lang="en-GB" baseline="0" dirty="0">
              <a:solidFill>
                <a:srgbClr val="000000"/>
              </a:solidFill>
              <a:latin typeface="Palatino Linotype" panose="02040502050505030304" pitchFamily="18" charset="0"/>
            </a:endParaRPr>
          </a:p>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000000"/>
              </a:solidFill>
              <a:effectLst/>
              <a:uFillTx/>
              <a:latin typeface="Palatino Linotype" panose="02040502050505030304" pitchFamily="18" charset="0"/>
              <a:sym typeface="Arial"/>
            </a:endParaRPr>
          </a:p>
        </p:txBody>
      </p:sp>
    </p:spTree>
    <p:extLst>
      <p:ext uri="{BB962C8B-B14F-4D97-AF65-F5344CB8AC3E}">
        <p14:creationId xmlns:p14="http://schemas.microsoft.com/office/powerpoint/2010/main" val="420125058"/>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Default">
  <a:themeElements>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FFFFFF"/>
      </a:accent3>
      <a:accent4>
        <a:srgbClr val="000000"/>
      </a:accent4>
      <a:accent5>
        <a:srgbClr val="D8ECED"/>
      </a:accent5>
      <a:accent6>
        <a:srgbClr val="2E2E8B"/>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726</TotalTime>
  <Words>547</Words>
  <Application>Microsoft Office PowerPoint</Application>
  <PresentationFormat>On-screen Show (4:3)</PresentationFormat>
  <Paragraphs>94</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Helvetica Neue</vt:lpstr>
      <vt:lpstr>Palatino Linotype</vt:lpstr>
      <vt:lpstr>Default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Markus Nordberg</dc:creator>
  <cp:lastModifiedBy>Pablo Garcia Tello</cp:lastModifiedBy>
  <cp:revision>99</cp:revision>
  <dcterms:modified xsi:type="dcterms:W3CDTF">2017-11-01T09:06:31Z</dcterms:modified>
</cp:coreProperties>
</file>