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08" r:id="rId3"/>
    <p:sldId id="318" r:id="rId4"/>
    <p:sldId id="290" r:id="rId5"/>
    <p:sldId id="297" r:id="rId6"/>
    <p:sldId id="300" r:id="rId7"/>
    <p:sldId id="301" r:id="rId8"/>
    <p:sldId id="291" r:id="rId9"/>
    <p:sldId id="315" r:id="rId10"/>
    <p:sldId id="292" r:id="rId11"/>
    <p:sldId id="293" r:id="rId12"/>
    <p:sldId id="294" r:id="rId13"/>
    <p:sldId id="295" r:id="rId14"/>
    <p:sldId id="296" r:id="rId15"/>
    <p:sldId id="320" r:id="rId16"/>
    <p:sldId id="321" r:id="rId17"/>
    <p:sldId id="322" r:id="rId18"/>
    <p:sldId id="309" r:id="rId19"/>
    <p:sldId id="299" r:id="rId20"/>
  </p:sldIdLst>
  <p:sldSz cx="9144000" cy="6858000" type="screen4x3"/>
  <p:notesSz cx="6858000" cy="9144000"/>
  <p:defaultTextStyle>
    <a:lvl1pPr>
      <a:defRPr>
        <a:latin typeface="Arial"/>
        <a:ea typeface="Arial"/>
        <a:cs typeface="Arial"/>
        <a:sym typeface="Arial"/>
      </a:defRPr>
    </a:lvl1pPr>
    <a:lvl2pPr indent="457200">
      <a:defRPr>
        <a:latin typeface="Arial"/>
        <a:ea typeface="Arial"/>
        <a:cs typeface="Arial"/>
        <a:sym typeface="Arial"/>
      </a:defRPr>
    </a:lvl2pPr>
    <a:lvl3pPr indent="914400">
      <a:defRPr>
        <a:latin typeface="Arial"/>
        <a:ea typeface="Arial"/>
        <a:cs typeface="Arial"/>
        <a:sym typeface="Arial"/>
      </a:defRPr>
    </a:lvl3pPr>
    <a:lvl4pPr indent="1371600">
      <a:defRPr>
        <a:latin typeface="Arial"/>
        <a:ea typeface="Arial"/>
        <a:cs typeface="Arial"/>
        <a:sym typeface="Arial"/>
      </a:defRPr>
    </a:lvl4pPr>
    <a:lvl5pPr indent="1828800">
      <a:defRPr>
        <a:latin typeface="Arial"/>
        <a:ea typeface="Arial"/>
        <a:cs typeface="Arial"/>
        <a:sym typeface="Arial"/>
      </a:defRPr>
    </a:lvl5pPr>
    <a:lvl6pPr>
      <a:defRPr>
        <a:latin typeface="Arial"/>
        <a:ea typeface="Arial"/>
        <a:cs typeface="Arial"/>
        <a:sym typeface="Arial"/>
      </a:defRPr>
    </a:lvl6pPr>
    <a:lvl7pPr>
      <a:defRPr>
        <a:latin typeface="Arial"/>
        <a:ea typeface="Arial"/>
        <a:cs typeface="Arial"/>
        <a:sym typeface="Arial"/>
      </a:defRPr>
    </a:lvl7pPr>
    <a:lvl8pPr>
      <a:defRPr>
        <a:latin typeface="Arial"/>
        <a:ea typeface="Arial"/>
        <a:cs typeface="Arial"/>
        <a:sym typeface="Arial"/>
      </a:defRPr>
    </a:lvl8pPr>
    <a:lvl9pPr>
      <a:defRPr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DA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1CB6BA-5449-0B46-B6F5-73EA702310AB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BF9126-FC4D-8543-985F-A25FD3884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1579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9668774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107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0880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6875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6686872" y="6237312"/>
            <a:ext cx="2133600" cy="27699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 defTabSz="457200">
              <a:defRPr sz="12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0" y="908720"/>
            <a:ext cx="9144000" cy="0"/>
          </a:xfrm>
          <a:prstGeom prst="line">
            <a:avLst/>
          </a:prstGeom>
          <a:noFill/>
          <a:ln w="38100" cap="flat" cmpd="sng">
            <a:solidFill>
              <a:schemeClr val="accent6">
                <a:lumMod val="75000"/>
              </a:schemeClr>
            </a:solidFill>
            <a:prstDash val="solid"/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6" name="Picture 5" descr="ATTRACT_PRINT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795237"/>
            <a:ext cx="2123728" cy="1062763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0" y="5877272"/>
            <a:ext cx="9144000" cy="0"/>
          </a:xfrm>
          <a:prstGeom prst="line">
            <a:avLst/>
          </a:prstGeom>
          <a:noFill/>
          <a:ln w="38100" cap="flat" cmpd="sng">
            <a:solidFill>
              <a:srgbClr val="5F0EAA"/>
            </a:solidFill>
            <a:prstDash val="solid"/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1" name="Picture 10" descr="Screen Shot 2015-05-29 at 09.06.24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0"/>
            <a:ext cx="9756576" cy="2781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ctr">
        <a:defRPr sz="4400">
          <a:latin typeface="Arial"/>
          <a:ea typeface="Arial"/>
          <a:cs typeface="Arial"/>
          <a:sym typeface="Arial"/>
        </a:defRPr>
      </a:lvl1pPr>
      <a:lvl2pPr algn="ctr">
        <a:defRPr sz="4400">
          <a:latin typeface="Arial"/>
          <a:ea typeface="Arial"/>
          <a:cs typeface="Arial"/>
          <a:sym typeface="Arial"/>
        </a:defRPr>
      </a:lvl2pPr>
      <a:lvl3pPr algn="ctr">
        <a:defRPr sz="4400">
          <a:latin typeface="Arial"/>
          <a:ea typeface="Arial"/>
          <a:cs typeface="Arial"/>
          <a:sym typeface="Arial"/>
        </a:defRPr>
      </a:lvl3pPr>
      <a:lvl4pPr algn="ctr">
        <a:defRPr sz="4400">
          <a:latin typeface="Arial"/>
          <a:ea typeface="Arial"/>
          <a:cs typeface="Arial"/>
          <a:sym typeface="Arial"/>
        </a:defRPr>
      </a:lvl4pPr>
      <a:lvl5pPr algn="ctr">
        <a:defRPr sz="4400">
          <a:latin typeface="Arial"/>
          <a:ea typeface="Arial"/>
          <a:cs typeface="Arial"/>
          <a:sym typeface="Arial"/>
        </a:defRPr>
      </a:lvl5pPr>
      <a:lvl6pPr indent="457200" algn="ctr">
        <a:defRPr sz="4400">
          <a:latin typeface="Arial"/>
          <a:ea typeface="Arial"/>
          <a:cs typeface="Arial"/>
          <a:sym typeface="Arial"/>
        </a:defRPr>
      </a:lvl6pPr>
      <a:lvl7pPr indent="914400" algn="ctr">
        <a:defRPr sz="4400">
          <a:latin typeface="Arial"/>
          <a:ea typeface="Arial"/>
          <a:cs typeface="Arial"/>
          <a:sym typeface="Arial"/>
        </a:defRPr>
      </a:lvl7pPr>
      <a:lvl8pPr indent="1371600" algn="ctr">
        <a:defRPr sz="4400">
          <a:latin typeface="Arial"/>
          <a:ea typeface="Arial"/>
          <a:cs typeface="Arial"/>
          <a:sym typeface="Arial"/>
        </a:defRPr>
      </a:lvl8pPr>
      <a:lvl9pPr indent="1828800" algn="ctr"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1pPr>
      <a:lvl2pPr marL="783771" indent="-326571">
        <a:spcBef>
          <a:spcPts val="700"/>
        </a:spcBef>
        <a:buSzPct val="100000"/>
        <a:buChar char="–"/>
        <a:defRPr sz="3200">
          <a:latin typeface="Arial"/>
          <a:ea typeface="Arial"/>
          <a:cs typeface="Arial"/>
          <a:sym typeface="Arial"/>
        </a:defRPr>
      </a:lvl2pPr>
      <a:lvl3pPr marL="1219200" indent="-3048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3pPr>
      <a:lvl4pPr marL="1737360" indent="-365760">
        <a:spcBef>
          <a:spcPts val="700"/>
        </a:spcBef>
        <a:buSzPct val="100000"/>
        <a:buChar char="–"/>
        <a:defRPr sz="3200">
          <a:latin typeface="Arial"/>
          <a:ea typeface="Arial"/>
          <a:cs typeface="Arial"/>
          <a:sym typeface="Arial"/>
        </a:defRPr>
      </a:lvl4pPr>
      <a:lvl5pPr marL="2235200" indent="-406400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5pPr>
      <a:lvl6pPr marL="2692400" indent="-4064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6pPr>
      <a:lvl7pPr marL="3149600" indent="-4064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7pPr>
      <a:lvl8pPr marL="3606800" indent="-4064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8pPr>
      <a:lvl9pPr marL="4064000" indent="-4064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9pPr>
    </p:bodyStyle>
    <p:otherStyle>
      <a:lvl1pPr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ttract-eu.org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04632" y="332656"/>
            <a:ext cx="9144000" cy="523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defTabSz="457200">
              <a:spcBef>
                <a:spcPts val="1900"/>
              </a:spcBef>
              <a:defRPr sz="3200">
                <a:solidFill>
                  <a:srgbClr val="333399"/>
                </a:solidFill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2800" dirty="0">
                <a:solidFill>
                  <a:schemeClr val="tx2"/>
                </a:solidFill>
              </a:rPr>
              <a:t>The ATTRACT initiative</a:t>
            </a:r>
            <a:endParaRPr sz="96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5046181"/>
            <a:ext cx="6651312" cy="6462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096" y="6005865"/>
            <a:ext cx="3508512" cy="7398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552" y="172582"/>
            <a:ext cx="7942913" cy="482161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774" y="230946"/>
            <a:ext cx="862538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4400" dirty="0" smtClean="0"/>
              <a:t>ATTRACT: Paradigm</a:t>
            </a:r>
          </a:p>
          <a:p>
            <a:pPr algn="just"/>
            <a:r>
              <a:rPr lang="en-GB" sz="3200" dirty="0" smtClean="0"/>
              <a:t>Balancing collaboration and competition</a:t>
            </a:r>
            <a:endParaRPr lang="en-GB" sz="3200" dirty="0"/>
          </a:p>
        </p:txBody>
      </p:sp>
      <p:sp>
        <p:nvSpPr>
          <p:cNvPr id="4" name="Rectangle 3"/>
          <p:cNvSpPr/>
          <p:nvPr/>
        </p:nvSpPr>
        <p:spPr>
          <a:xfrm>
            <a:off x="163774" y="1932665"/>
            <a:ext cx="475850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dirty="0" smtClean="0"/>
              <a:t>ATTRACT aims for facilitating the transition from Open Science (RIs) to Open Innovation (Industry).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dirty="0" smtClean="0"/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dirty="0" smtClean="0"/>
              <a:t>Proposes a new </a:t>
            </a:r>
            <a:r>
              <a:rPr lang="en-GB" i="1" dirty="0" smtClean="0"/>
              <a:t>co-innovation</a:t>
            </a:r>
            <a:r>
              <a:rPr lang="en-GB" dirty="0" smtClean="0"/>
              <a:t> paradigm between Industry and RIs.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dirty="0"/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i="1" dirty="0" smtClean="0"/>
              <a:t>Co-innovation</a:t>
            </a:r>
            <a:r>
              <a:rPr lang="en-GB" dirty="0" smtClean="0"/>
              <a:t> breaks with the traditional procurer-buyer model and proposes a strong cooperation from the beginning of the innovation value chain on identified win-win technology and business opportunities.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279" y="2372502"/>
            <a:ext cx="4221721" cy="2813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47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774" y="188640"/>
            <a:ext cx="86253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4400" dirty="0" smtClean="0"/>
              <a:t>ATTRACT: Technology Focus</a:t>
            </a:r>
          </a:p>
          <a:p>
            <a:pPr algn="just"/>
            <a:endParaRPr lang="en-GB" sz="3200" dirty="0" smtClean="0"/>
          </a:p>
          <a:p>
            <a:pPr algn="just"/>
            <a:r>
              <a:rPr lang="en-GB" sz="3200" dirty="0" smtClean="0"/>
              <a:t>Focus on detection and imaging technologies</a:t>
            </a:r>
            <a:endParaRPr lang="en-GB" sz="3200" dirty="0"/>
          </a:p>
        </p:txBody>
      </p:sp>
      <p:sp>
        <p:nvSpPr>
          <p:cNvPr id="4" name="Rectangle 3"/>
          <p:cNvSpPr/>
          <p:nvPr/>
        </p:nvSpPr>
        <p:spPr>
          <a:xfrm>
            <a:off x="-18166" y="2276872"/>
            <a:ext cx="498180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dirty="0" smtClean="0"/>
              <a:t>They are the backbone for European RIs and their R&amp;D communities.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dirty="0" smtClean="0"/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dirty="0" smtClean="0"/>
              <a:t>They are the core of future industrial developments, applications and business.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dirty="0"/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dirty="0" smtClean="0"/>
              <a:t>Detection and imaging technologies allow for the emergence of fast innovators especially SMEs.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313952"/>
            <a:ext cx="3822365" cy="2548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31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88640"/>
            <a:ext cx="86253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4400" dirty="0" smtClean="0"/>
              <a:t>ATTRACT: Technology Focus</a:t>
            </a:r>
          </a:p>
        </p:txBody>
      </p:sp>
      <p:sp>
        <p:nvSpPr>
          <p:cNvPr id="4" name="Rectangle 3"/>
          <p:cNvSpPr/>
          <p:nvPr/>
        </p:nvSpPr>
        <p:spPr>
          <a:xfrm>
            <a:off x="127651" y="1988840"/>
            <a:ext cx="47880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sz="2000" dirty="0"/>
              <a:t>D</a:t>
            </a:r>
            <a:r>
              <a:rPr lang="en-GB" sz="2000" dirty="0" smtClean="0"/>
              <a:t>etection and imaging technologies will be critical for the future of European competitiveness and jobs.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sz="2000" dirty="0" smtClean="0"/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sz="2000" dirty="0" smtClean="0"/>
              <a:t>Key European industrial players will leverage on them to gain a crucial competitive advantage.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sz="2000" dirty="0"/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sz="2000" dirty="0" smtClean="0"/>
              <a:t>They will enable profound  social transformations.</a:t>
            </a:r>
            <a:endParaRPr lang="en-GB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171862"/>
            <a:ext cx="3221275" cy="16116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501" y="1124744"/>
            <a:ext cx="2598826" cy="195057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5691" y="4880042"/>
            <a:ext cx="2620636" cy="1467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12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774" y="260648"/>
            <a:ext cx="862538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4400" dirty="0" smtClean="0"/>
              <a:t>ATTRACT: Business Angle</a:t>
            </a:r>
          </a:p>
          <a:p>
            <a:pPr algn="just"/>
            <a:r>
              <a:rPr lang="en-GB" sz="3200" dirty="0" smtClean="0"/>
              <a:t>Fostering entrepreneurship</a:t>
            </a:r>
            <a:endParaRPr lang="en-GB" sz="3200" dirty="0"/>
          </a:p>
        </p:txBody>
      </p:sp>
      <p:sp>
        <p:nvSpPr>
          <p:cNvPr id="4" name="Rectangle 3"/>
          <p:cNvSpPr/>
          <p:nvPr/>
        </p:nvSpPr>
        <p:spPr>
          <a:xfrm>
            <a:off x="135579" y="1916832"/>
            <a:ext cx="51997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dirty="0" smtClean="0"/>
              <a:t>ATTRACT is not an initiative with an exclusive focus on technology development.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dirty="0" smtClean="0"/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dirty="0" smtClean="0"/>
              <a:t>ATTRACT aims to create new paradigms for innovation with the contribution of innovation experts.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dirty="0"/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dirty="0" smtClean="0"/>
              <a:t>Business Schools, Innovation hubs and entrepreneurship experts are key and together with RIs and industry on the driving seat from start.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648" y="1196752"/>
            <a:ext cx="1396404" cy="11636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224" y="2875280"/>
            <a:ext cx="1992377" cy="8424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319" y="3789040"/>
            <a:ext cx="2094185" cy="1949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53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774" y="260648"/>
            <a:ext cx="862538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4400" dirty="0" smtClean="0"/>
              <a:t>ATTRACT: Young Talent</a:t>
            </a:r>
          </a:p>
          <a:p>
            <a:pPr algn="just"/>
            <a:r>
              <a:rPr lang="en-GB" sz="3200" dirty="0" smtClean="0"/>
              <a:t>An instrument for the young talent</a:t>
            </a:r>
            <a:endParaRPr lang="en-GB" sz="3200" dirty="0"/>
          </a:p>
        </p:txBody>
      </p:sp>
      <p:sp>
        <p:nvSpPr>
          <p:cNvPr id="4" name="Rectangle 3"/>
          <p:cNvSpPr/>
          <p:nvPr/>
        </p:nvSpPr>
        <p:spPr>
          <a:xfrm>
            <a:off x="133239" y="1916832"/>
            <a:ext cx="431269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dirty="0" smtClean="0"/>
              <a:t>ATTRACT aims to create a new pathway to favour innovation linked to entrepreneurship and “out of the box” thinking.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dirty="0" smtClean="0"/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dirty="0" smtClean="0"/>
              <a:t>This philosophy will be specially oriented to young talent in Europe.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dirty="0"/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dirty="0" smtClean="0"/>
              <a:t>CERN (</a:t>
            </a:r>
            <a:r>
              <a:rPr lang="en-GB" dirty="0" err="1"/>
              <a:t>I</a:t>
            </a:r>
            <a:r>
              <a:rPr lang="en-GB" dirty="0" err="1" smtClean="0"/>
              <a:t>deaSquare</a:t>
            </a:r>
            <a:r>
              <a:rPr lang="en-GB" dirty="0" smtClean="0"/>
              <a:t>), Aalto (Design Factory), ESADE (</a:t>
            </a:r>
            <a:r>
              <a:rPr lang="en-GB" dirty="0" err="1"/>
              <a:t>C</a:t>
            </a:r>
            <a:r>
              <a:rPr lang="en-GB" dirty="0" err="1" smtClean="0"/>
              <a:t>reapolis</a:t>
            </a:r>
            <a:r>
              <a:rPr lang="en-GB" dirty="0" smtClean="0"/>
              <a:t>) among many other ATTRACT supporters already have dedicated pilot experiences.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60428"/>
            <a:ext cx="4389120" cy="292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99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-756592" y="302712"/>
            <a:ext cx="10363200" cy="5739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sz="3200" dirty="0" smtClean="0">
                <a:latin typeface="Palatino Linotype" panose="02040502050505030304" pitchFamily="18" charset="0"/>
              </a:rPr>
              <a:t>ATTRACT long term vision: Value for </a:t>
            </a:r>
            <a:r>
              <a:rPr lang="en-GB" sz="3200" dirty="0">
                <a:latin typeface="Palatino Linotype" panose="02040502050505030304" pitchFamily="18" charset="0"/>
              </a:rPr>
              <a:t>M</a:t>
            </a:r>
            <a:r>
              <a:rPr lang="en-GB" sz="3200" dirty="0" smtClean="0">
                <a:latin typeface="Palatino Linotype" panose="02040502050505030304" pitchFamily="18" charset="0"/>
              </a:rPr>
              <a:t>any</a:t>
            </a:r>
            <a:endParaRPr lang="en-GB" sz="3200" dirty="0">
              <a:latin typeface="Palatino Linotype" panose="02040502050505030304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563888" y="1196752"/>
            <a:ext cx="5503792" cy="4553704"/>
            <a:chOff x="170935" y="1416907"/>
            <a:chExt cx="7136027" cy="526397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848" y="1416907"/>
              <a:ext cx="6891615" cy="5057385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170935" y="5964195"/>
              <a:ext cx="7136027" cy="716691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07504" y="1262866"/>
            <a:ext cx="392392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GB" sz="3200" b="1" i="1" kern="1200" dirty="0">
              <a:solidFill>
                <a:prstClr val="black"/>
              </a:solidFill>
              <a:latin typeface="Palatino Linotype" panose="02040502050505030304" pitchFamily="18" charset="0"/>
              <a:ea typeface="+mn-ea"/>
              <a:cs typeface="+mn-cs"/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GB" sz="3200" b="1" i="1" kern="120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“ATTRACT makes possible the best fishing rod…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GB" sz="3200" b="1" i="1" kern="1200" dirty="0" smtClean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GB" sz="3200" b="1" i="1" kern="120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…and then each one chooses what to fish (and how)…”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GB" b="1" i="1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87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-756592" y="302712"/>
            <a:ext cx="10363200" cy="5739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An Ecosystem of sharing based on trust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72816"/>
            <a:ext cx="2438400" cy="243840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2410489" y="2132856"/>
            <a:ext cx="4029038" cy="2808312"/>
            <a:chOff x="2123728" y="2420888"/>
            <a:chExt cx="4029038" cy="2808312"/>
          </a:xfrm>
        </p:grpSpPr>
        <p:pic>
          <p:nvPicPr>
            <p:cNvPr id="11" name="Picture 10" descr="ATTRACT_PRINT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3728" y="2420888"/>
              <a:ext cx="4029038" cy="2808312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2" name="TextBox 1"/>
            <p:cNvSpPr txBox="1"/>
            <p:nvPr/>
          </p:nvSpPr>
          <p:spPr>
            <a:xfrm>
              <a:off x="3330478" y="4365104"/>
              <a:ext cx="1432441" cy="7078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4000" b="0" i="1" u="none" strike="noStrike" cap="none" spc="0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iStore</a:t>
              </a:r>
              <a:endParaRPr kumimoji="0" lang="en-GB" sz="40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79512" y="1042864"/>
            <a:ext cx="2664296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Technologies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from ATTRACT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projects (public funding)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758923"/>
            <a:ext cx="2438400" cy="2438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479704" y="3075348"/>
            <a:ext cx="2664296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Technologies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rivately developed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 (private funding)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9997" y="2668851"/>
            <a:ext cx="154144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From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Open Science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27280" y="4654958"/>
            <a:ext cx="1785103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to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Open Innovation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147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-756592" y="302712"/>
            <a:ext cx="10363200" cy="5739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“ATTRACT Store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of Innovation” (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iStore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5970" y="1916832"/>
            <a:ext cx="3311934" cy="2304256"/>
            <a:chOff x="2123728" y="2420888"/>
            <a:chExt cx="4029038" cy="2808312"/>
          </a:xfrm>
        </p:grpSpPr>
        <p:pic>
          <p:nvPicPr>
            <p:cNvPr id="11" name="Picture 10" descr="ATTRACT_PRINT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3728" y="2420888"/>
              <a:ext cx="4029038" cy="2808312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2" name="TextBox 1"/>
            <p:cNvSpPr txBox="1"/>
            <p:nvPr/>
          </p:nvSpPr>
          <p:spPr>
            <a:xfrm>
              <a:off x="3437189" y="4439362"/>
              <a:ext cx="1255074" cy="6376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2800" b="0" i="1" u="none" strike="noStrike" cap="none" spc="0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iStore</a:t>
              </a:r>
              <a:endParaRPr kumimoji="0" lang="en-GB" sz="28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3923928" y="1052736"/>
            <a:ext cx="50405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Repository for ATTRACT-funded technologies.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Loose IP governing regulation (i.e. open source regime).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Available of course to the ATTRACT community but open to others, too…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Whoever takes something…must give something back…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ree riders” are detected by the user community.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ossibility to further develop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“in-house”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technologies outside the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iStore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and protect them.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Open source platforms have demonstrated to be generators of new business opportunities.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Aligned with the EC Policy of openness for public funding.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Technologies constantly improved by the user community.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61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774" y="245624"/>
            <a:ext cx="8625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600" dirty="0" smtClean="0"/>
              <a:t>ATTRACT: Conclusions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63774" y="1556792"/>
            <a:ext cx="868399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sz="2000" dirty="0" smtClean="0"/>
              <a:t>ATTRACT represents an opportunity to place RIs at the forefront of innovation in Europe together with industry and business and innovation specialists. 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sz="2000" dirty="0" smtClean="0"/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sz="2000" dirty="0" smtClean="0"/>
              <a:t>It nurtures win-win projects enabled by National and pan-European RIs and industry by balancing collaboration and competition (co-innovation).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sz="2000" dirty="0"/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sz="2000" dirty="0" smtClean="0"/>
              <a:t>Aligns with and implements the new political paradigm “From Open Science to Open Innovation and Open to the World”.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sz="2000" dirty="0"/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sz="2000" dirty="0" smtClean="0"/>
              <a:t>Creates opportunities for young innovators in Europe.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sz="2000" dirty="0"/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2887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1772816"/>
            <a:ext cx="8265984" cy="18263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Thank you for your attention</a:t>
            </a:r>
            <a:b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ny questions?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03648" y="4869160"/>
            <a:ext cx="70536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Our website: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http://www.attract-eu.org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/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3048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6603" y="280818"/>
            <a:ext cx="86253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4400" dirty="0" smtClean="0"/>
              <a:t>Overview</a:t>
            </a:r>
          </a:p>
        </p:txBody>
      </p:sp>
      <p:sp>
        <p:nvSpPr>
          <p:cNvPr id="4" name="Rectangle 3"/>
          <p:cNvSpPr/>
          <p:nvPr/>
        </p:nvSpPr>
        <p:spPr>
          <a:xfrm>
            <a:off x="179512" y="1050259"/>
            <a:ext cx="8964488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200" dirty="0" smtClean="0"/>
              <a:t>ATTRACT</a:t>
            </a:r>
          </a:p>
          <a:p>
            <a:pPr marL="342900" lvl="2" indent="-342900" algn="just">
              <a:buFont typeface="Courier New" panose="02070309020205020404" pitchFamily="49" charset="0"/>
              <a:buChar char="o"/>
            </a:pPr>
            <a:r>
              <a:rPr lang="en-GB" sz="2400" dirty="0" smtClean="0"/>
              <a:t>	</a:t>
            </a:r>
            <a:r>
              <a:rPr lang="en-GB" sz="2000" dirty="0" smtClean="0"/>
              <a:t>Political Context</a:t>
            </a:r>
          </a:p>
          <a:p>
            <a:pPr marL="342900" lvl="2" indent="-342900" algn="just">
              <a:buFont typeface="Courier New" panose="02070309020205020404" pitchFamily="49" charset="0"/>
              <a:buChar char="o"/>
            </a:pPr>
            <a:r>
              <a:rPr lang="en-GB" sz="2000" dirty="0"/>
              <a:t>	</a:t>
            </a:r>
            <a:r>
              <a:rPr lang="en-GB" sz="2000" dirty="0" smtClean="0"/>
              <a:t>A </a:t>
            </a:r>
            <a:r>
              <a:rPr lang="en-GB" sz="2000" dirty="0"/>
              <a:t>N</a:t>
            </a:r>
            <a:r>
              <a:rPr lang="en-GB" sz="2000" dirty="0" smtClean="0"/>
              <a:t>ew Innovation Ecosystem</a:t>
            </a:r>
          </a:p>
          <a:p>
            <a:pPr marL="342900" lvl="2" indent="-342900" algn="just">
              <a:buFont typeface="Courier New" panose="02070309020205020404" pitchFamily="49" charset="0"/>
              <a:buChar char="o"/>
            </a:pPr>
            <a:r>
              <a:rPr lang="en-GB" sz="2000" dirty="0"/>
              <a:t>	</a:t>
            </a:r>
            <a:r>
              <a:rPr lang="en-GB" sz="2000" dirty="0" smtClean="0"/>
              <a:t>Philosophy</a:t>
            </a:r>
          </a:p>
          <a:p>
            <a:pPr marL="342900" lvl="3" indent="-342900" algn="just">
              <a:buFont typeface="Courier New" panose="02070309020205020404" pitchFamily="49" charset="0"/>
              <a:buChar char="o"/>
            </a:pPr>
            <a:r>
              <a:rPr lang="en-GB" sz="2000" dirty="0" smtClean="0"/>
              <a:t>	Pro-active Response</a:t>
            </a:r>
          </a:p>
          <a:p>
            <a:pPr marL="342900" lvl="2" indent="-342900" algn="just">
              <a:buFont typeface="Courier New" panose="02070309020205020404" pitchFamily="49" charset="0"/>
              <a:buChar char="o"/>
            </a:pPr>
            <a:r>
              <a:rPr lang="en-GB" sz="2000" dirty="0"/>
              <a:t>	</a:t>
            </a:r>
            <a:r>
              <a:rPr lang="en-GB" sz="2000" dirty="0" smtClean="0"/>
              <a:t>Main Strategic Actors</a:t>
            </a:r>
          </a:p>
          <a:p>
            <a:pPr marL="342900" lvl="2" indent="-342900" algn="just">
              <a:buFont typeface="Courier New" panose="02070309020205020404" pitchFamily="49" charset="0"/>
              <a:buChar char="o"/>
            </a:pPr>
            <a:r>
              <a:rPr lang="en-GB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Why 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Infrastructures, Industry and Business and Innovation                     </a:t>
            </a:r>
            <a:r>
              <a:rPr lang="en-GB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specialists 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together?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8" indent="-342900" algn="just">
              <a:buFont typeface="Courier New" panose="02070309020205020404" pitchFamily="49" charset="0"/>
              <a:buChar char="o"/>
            </a:pPr>
            <a:r>
              <a:rPr lang="en-GB" sz="2000" dirty="0"/>
              <a:t>	</a:t>
            </a:r>
            <a:r>
              <a:rPr lang="en-GB" sz="2000" dirty="0" smtClean="0"/>
              <a:t>Paradigm</a:t>
            </a:r>
          </a:p>
          <a:p>
            <a:pPr marL="342900" lvl="6" indent="-342900" algn="just">
              <a:buFont typeface="Courier New" panose="02070309020205020404" pitchFamily="49" charset="0"/>
              <a:buChar char="o"/>
            </a:pPr>
            <a:r>
              <a:rPr lang="en-GB" sz="2000" dirty="0" smtClean="0"/>
              <a:t>	Technology Focus</a:t>
            </a:r>
          </a:p>
          <a:p>
            <a:pPr marL="342900" lvl="6" indent="-342900" algn="just">
              <a:buFont typeface="Courier New" panose="02070309020205020404" pitchFamily="49" charset="0"/>
              <a:buChar char="o"/>
            </a:pPr>
            <a:r>
              <a:rPr lang="en-GB" sz="2000" dirty="0" smtClean="0"/>
              <a:t>	Business Angle</a:t>
            </a:r>
          </a:p>
          <a:p>
            <a:pPr marL="342900" lvl="6" indent="-342900" algn="just">
              <a:buFont typeface="Courier New" panose="02070309020205020404" pitchFamily="49" charset="0"/>
              <a:buChar char="o"/>
            </a:pPr>
            <a:r>
              <a:rPr lang="en-GB" sz="2000" dirty="0" smtClean="0"/>
              <a:t>	Young Talent</a:t>
            </a:r>
          </a:p>
          <a:p>
            <a:pPr marL="342900" lvl="8" indent="-342900" algn="just">
              <a:buFont typeface="Courier New" panose="02070309020205020404" pitchFamily="49" charset="0"/>
              <a:buChar char="o"/>
            </a:pPr>
            <a:r>
              <a:rPr lang="en-GB" sz="2000" dirty="0" smtClean="0"/>
              <a:t>        The long term vision: 2021 and beyond</a:t>
            </a:r>
          </a:p>
          <a:p>
            <a:pPr marL="342900" lvl="6" indent="-342900" algn="just">
              <a:buFont typeface="Courier New" panose="02070309020205020404" pitchFamily="49" charset="0"/>
              <a:buChar char="o"/>
            </a:pPr>
            <a:r>
              <a:rPr lang="en-GB" sz="2000" dirty="0" smtClean="0"/>
              <a:t>	Conclusion</a:t>
            </a:r>
          </a:p>
          <a:p>
            <a:pPr lvl="6" algn="just"/>
            <a:r>
              <a:rPr lang="en-GB" sz="1400" dirty="0" smtClean="0"/>
              <a:t>	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09055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774" y="245624"/>
            <a:ext cx="8625386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 smtClean="0">
                <a:solidFill>
                  <a:schemeClr val="tx1"/>
                </a:solidFill>
              </a:rPr>
              <a:t>ATTRACT: From Open Science to Open Innovation</a:t>
            </a:r>
          </a:p>
          <a:p>
            <a:pPr algn="just"/>
            <a:endParaRPr lang="en-GB" sz="3200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European RIs have succeeded in establishing the paradigm </a:t>
            </a:r>
            <a:r>
              <a:rPr lang="en-GB" sz="2000" dirty="0" smtClean="0">
                <a:solidFill>
                  <a:schemeClr val="tx1"/>
                </a:solidFill>
              </a:rPr>
              <a:t>of </a:t>
            </a:r>
            <a:r>
              <a:rPr lang="en-GB" sz="2000" dirty="0">
                <a:solidFill>
                  <a:schemeClr val="tx1"/>
                </a:solidFill>
              </a:rPr>
              <a:t>Open Science, establishing  an extended ecosystem, </a:t>
            </a:r>
            <a:r>
              <a:rPr lang="en-GB" sz="2000" dirty="0" smtClean="0">
                <a:solidFill>
                  <a:schemeClr val="tx1"/>
                </a:solidFill>
              </a:rPr>
              <a:t>where </a:t>
            </a:r>
            <a:r>
              <a:rPr lang="en-GB" sz="2000" dirty="0">
                <a:solidFill>
                  <a:schemeClr val="tx1"/>
                </a:solidFill>
              </a:rPr>
              <a:t>the research communities are fostering a culture of </a:t>
            </a:r>
            <a:r>
              <a:rPr lang="en-GB" sz="2000" dirty="0" smtClean="0">
                <a:solidFill>
                  <a:schemeClr val="tx1"/>
                </a:solidFill>
              </a:rPr>
              <a:t>mutual </a:t>
            </a:r>
            <a:r>
              <a:rPr lang="en-GB" sz="2000" dirty="0">
                <a:solidFill>
                  <a:schemeClr val="tx1"/>
                </a:solidFill>
              </a:rPr>
              <a:t>trust, balancing competition and collaboration.  </a:t>
            </a:r>
            <a:endParaRPr lang="en-GB" sz="2000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Their </a:t>
            </a:r>
            <a:r>
              <a:rPr lang="en-GB" sz="2000" dirty="0">
                <a:solidFill>
                  <a:schemeClr val="tx1"/>
                </a:solidFill>
              </a:rPr>
              <a:t>potential to generate innovation is largely untapped, </a:t>
            </a:r>
            <a:r>
              <a:rPr lang="en-GB" sz="2000" dirty="0" smtClean="0">
                <a:solidFill>
                  <a:schemeClr val="tx1"/>
                </a:solidFill>
              </a:rPr>
              <a:t>due </a:t>
            </a:r>
            <a:r>
              <a:rPr lang="en-GB" sz="2000" dirty="0">
                <a:solidFill>
                  <a:schemeClr val="tx1"/>
                </a:solidFill>
              </a:rPr>
              <a:t>to the lack of a corresponding ecosystem at the </a:t>
            </a:r>
            <a:r>
              <a:rPr lang="en-GB" sz="2000" dirty="0" smtClean="0">
                <a:solidFill>
                  <a:schemeClr val="tx1"/>
                </a:solidFill>
              </a:rPr>
              <a:t>European </a:t>
            </a:r>
            <a:r>
              <a:rPr lang="en-GB" sz="2000" dirty="0">
                <a:solidFill>
                  <a:schemeClr val="tx1"/>
                </a:solidFill>
              </a:rPr>
              <a:t>scale, which needs to include also the private </a:t>
            </a:r>
            <a:r>
              <a:rPr lang="en-GB" sz="2000" dirty="0" smtClean="0">
                <a:solidFill>
                  <a:schemeClr val="tx1"/>
                </a:solidFill>
              </a:rPr>
              <a:t>sector </a:t>
            </a:r>
            <a:r>
              <a:rPr lang="en-GB" sz="2000" dirty="0">
                <a:solidFill>
                  <a:schemeClr val="tx1"/>
                </a:solidFill>
              </a:rPr>
              <a:t>(industry, investors, entrepreneurs).  </a:t>
            </a:r>
            <a:endParaRPr lang="en-GB" sz="2000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The </a:t>
            </a:r>
            <a:r>
              <a:rPr lang="en-GB" sz="2000" dirty="0">
                <a:solidFill>
                  <a:schemeClr val="tx1"/>
                </a:solidFill>
              </a:rPr>
              <a:t>lack of such an eco-system impairs the development of </a:t>
            </a:r>
            <a:r>
              <a:rPr lang="en-GB" sz="2000" dirty="0" smtClean="0">
                <a:solidFill>
                  <a:schemeClr val="tx1"/>
                </a:solidFill>
              </a:rPr>
              <a:t>policies </a:t>
            </a:r>
            <a:r>
              <a:rPr lang="en-GB" sz="2000" dirty="0">
                <a:solidFill>
                  <a:schemeClr val="tx1"/>
                </a:solidFill>
              </a:rPr>
              <a:t>of adequate scale, and it is one of the main causes of </a:t>
            </a:r>
            <a:r>
              <a:rPr lang="en-GB" sz="2000" dirty="0" smtClean="0">
                <a:solidFill>
                  <a:schemeClr val="tx1"/>
                </a:solidFill>
              </a:rPr>
              <a:t>the </a:t>
            </a:r>
            <a:r>
              <a:rPr lang="en-GB" sz="2000" dirty="0">
                <a:solidFill>
                  <a:schemeClr val="tx1"/>
                </a:solidFill>
              </a:rPr>
              <a:t>declining competitiveness of Europe in </a:t>
            </a:r>
            <a:r>
              <a:rPr lang="en-GB" sz="2000" dirty="0" smtClean="0">
                <a:solidFill>
                  <a:schemeClr val="tx1"/>
                </a:solidFill>
              </a:rPr>
              <a:t>innovation. </a:t>
            </a:r>
            <a:endParaRPr lang="en-GB" sz="2000" dirty="0"/>
          </a:p>
          <a:p>
            <a:pPr algn="just"/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12633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6603" y="280818"/>
            <a:ext cx="86253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4400" dirty="0" smtClean="0"/>
              <a:t>ATTRACT: Political Context </a:t>
            </a:r>
          </a:p>
        </p:txBody>
      </p:sp>
      <p:sp>
        <p:nvSpPr>
          <p:cNvPr id="4" name="Rectangle 3"/>
          <p:cNvSpPr/>
          <p:nvPr/>
        </p:nvSpPr>
        <p:spPr>
          <a:xfrm>
            <a:off x="164960" y="1291085"/>
            <a:ext cx="489888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sz="2000" dirty="0" smtClean="0">
                <a:solidFill>
                  <a:schemeClr val="tx1"/>
                </a:solidFill>
              </a:rPr>
              <a:t>The EC is increasingly emphasizing the role that European Research Infrastructures (RIs) need to play as innovation engines. 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sz="2000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sz="2000" dirty="0" smtClean="0">
                <a:solidFill>
                  <a:schemeClr val="tx1"/>
                </a:solidFill>
              </a:rPr>
              <a:t>Pan-European and National RIs represent an enormous potential as well as investment in people and resources.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sz="2000" dirty="0">
              <a:solidFill>
                <a:schemeClr val="tx1"/>
              </a:solidFill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sz="2000" dirty="0" smtClean="0">
                <a:solidFill>
                  <a:schemeClr val="tx1"/>
                </a:solidFill>
              </a:rPr>
              <a:t>Key question: Is </a:t>
            </a:r>
            <a:r>
              <a:rPr lang="en-GB" sz="2000" dirty="0">
                <a:solidFill>
                  <a:schemeClr val="tx1"/>
                </a:solidFill>
              </a:rPr>
              <a:t>it used optimally</a:t>
            </a:r>
            <a:r>
              <a:rPr lang="en-GB" sz="2000" dirty="0" smtClean="0">
                <a:solidFill>
                  <a:schemeClr val="tx1"/>
                </a:solidFill>
              </a:rPr>
              <a:t>?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sz="2000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sz="2000" dirty="0" smtClean="0">
                <a:solidFill>
                  <a:schemeClr val="tx1"/>
                </a:solidFill>
              </a:rPr>
              <a:t>Could RIs work together to make it work better?</a:t>
            </a: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1080" y="1916832"/>
            <a:ext cx="4065145" cy="314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67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774" y="245624"/>
            <a:ext cx="862538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600" dirty="0" smtClean="0">
                <a:solidFill>
                  <a:schemeClr val="tx1"/>
                </a:solidFill>
              </a:rPr>
              <a:t>ATTRACT: A New Innovation Ecosystem</a:t>
            </a:r>
          </a:p>
          <a:p>
            <a:pPr algn="just"/>
            <a:endParaRPr lang="en-GB" sz="3200" dirty="0" smtClean="0">
              <a:solidFill>
                <a:schemeClr val="tx1"/>
              </a:solidFill>
            </a:endParaRPr>
          </a:p>
          <a:p>
            <a:pPr algn="just"/>
            <a:r>
              <a:rPr lang="en-GB" sz="3200" dirty="0" smtClean="0">
                <a:solidFill>
                  <a:schemeClr val="tx1"/>
                </a:solidFill>
              </a:rPr>
              <a:t>A pan-European ecosystem of opportunities:</a:t>
            </a:r>
          </a:p>
          <a:p>
            <a:pPr algn="just"/>
            <a:endParaRPr lang="en-GB" sz="3200" dirty="0">
              <a:solidFill>
                <a:schemeClr val="tx1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GB" sz="2800" dirty="0" smtClean="0">
                <a:solidFill>
                  <a:schemeClr val="tx1"/>
                </a:solidFill>
              </a:rPr>
              <a:t>For serving the RIs and their R&amp;D communities in their mission, while…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endParaRPr lang="en-GB" sz="2800" dirty="0">
              <a:solidFill>
                <a:schemeClr val="tx1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GB" sz="2800" dirty="0" smtClean="0">
                <a:solidFill>
                  <a:schemeClr val="tx1"/>
                </a:solidFill>
              </a:rPr>
              <a:t>… better extracting industrial and societal value out of fundamental science and …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endParaRPr lang="en-GB" sz="2800" dirty="0">
              <a:solidFill>
                <a:schemeClr val="tx1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GB" sz="2800" dirty="0" smtClean="0">
                <a:solidFill>
                  <a:schemeClr val="tx1"/>
                </a:solidFill>
              </a:rPr>
              <a:t>… stimulating the talent of young professionals.</a:t>
            </a:r>
          </a:p>
          <a:p>
            <a:pPr algn="just"/>
            <a:endParaRPr lang="en-GB" sz="3200" dirty="0"/>
          </a:p>
          <a:p>
            <a:pPr algn="just"/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67666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6603" y="280818"/>
            <a:ext cx="86253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4400" dirty="0" smtClean="0"/>
              <a:t>ATTRACT: Philosophy </a:t>
            </a:r>
          </a:p>
        </p:txBody>
      </p:sp>
      <p:sp>
        <p:nvSpPr>
          <p:cNvPr id="4" name="Rectangle 3"/>
          <p:cNvSpPr/>
          <p:nvPr/>
        </p:nvSpPr>
        <p:spPr>
          <a:xfrm>
            <a:off x="179512" y="1556792"/>
            <a:ext cx="47160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sz="2000" dirty="0" smtClean="0">
                <a:solidFill>
                  <a:schemeClr val="tx1"/>
                </a:solidFill>
              </a:rPr>
              <a:t>Pursuing the limits of Fundamental Science generates breakthrough technologies.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sz="2000" dirty="0">
              <a:solidFill>
                <a:schemeClr val="tx1"/>
              </a:solidFill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sz="2000" dirty="0" smtClean="0">
                <a:solidFill>
                  <a:schemeClr val="tx1"/>
                </a:solidFill>
              </a:rPr>
              <a:t>Within the right ecosystem these technologies can systematically generate innovations capable of transforming our society and responding to societal challenges.</a:t>
            </a:r>
            <a:endParaRPr lang="en-GB" sz="2000" dirty="0">
              <a:solidFill>
                <a:schemeClr val="tx1"/>
              </a:solidFill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GB" sz="2000" dirty="0">
              <a:solidFill>
                <a:schemeClr val="tx1"/>
              </a:solidFill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GB" sz="2000" dirty="0" smtClean="0">
                <a:solidFill>
                  <a:schemeClr val="tx1"/>
                </a:solidFill>
              </a:rPr>
              <a:t>These transformations increase our social wealth as citizens.</a:t>
            </a: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420888"/>
            <a:ext cx="3740217" cy="2495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31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6603" y="280818"/>
            <a:ext cx="86253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4400" dirty="0" smtClean="0"/>
              <a:t>ATTRACT: </a:t>
            </a:r>
            <a:r>
              <a:rPr lang="en-GB" sz="4400" dirty="0" smtClean="0">
                <a:solidFill>
                  <a:schemeClr val="tx1"/>
                </a:solidFill>
              </a:rPr>
              <a:t>Pro-active Response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28804" y="1283490"/>
            <a:ext cx="88569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>
                <a:solidFill>
                  <a:schemeClr val="tx1"/>
                </a:solidFill>
              </a:rPr>
              <a:t>B</a:t>
            </a:r>
            <a:r>
              <a:rPr lang="en-GB" sz="2000" dirty="0" smtClean="0">
                <a:solidFill>
                  <a:schemeClr val="tx1"/>
                </a:solidFill>
              </a:rPr>
              <a:t>reakthrough innovation anticipates future societal needs.</a:t>
            </a:r>
            <a:endParaRPr lang="en-GB" sz="1600" dirty="0" smtClean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1916832"/>
            <a:ext cx="4680520" cy="394984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111792" y="2060848"/>
            <a:ext cx="137088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ATTRACT</a:t>
            </a:r>
            <a:endParaRPr lang="en-US" sz="2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615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60648"/>
            <a:ext cx="86253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4400" dirty="0" smtClean="0"/>
              <a:t>ATTRACT: </a:t>
            </a:r>
            <a:r>
              <a:rPr lang="en-GB" sz="4000" dirty="0" smtClean="0"/>
              <a:t>Main Strategic </a:t>
            </a:r>
            <a:r>
              <a:rPr lang="en-GB" sz="4000" dirty="0"/>
              <a:t>A</a:t>
            </a:r>
            <a:r>
              <a:rPr lang="en-GB" sz="4000" dirty="0" smtClean="0"/>
              <a:t>ctors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755576" y="1311151"/>
            <a:ext cx="6840673" cy="4389733"/>
            <a:chOff x="755576" y="1311151"/>
            <a:chExt cx="6840673" cy="438973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60323" y="1772816"/>
              <a:ext cx="6119748" cy="3485483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 rot="16200000">
              <a:off x="-312985" y="3129409"/>
              <a:ext cx="2598788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400" b="0" cap="none" spc="0" dirty="0" smtClean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Value Generators</a:t>
              </a:r>
              <a:endParaRPr lang="en-US" sz="2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625761" y="5239219"/>
              <a:ext cx="2137124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400" b="0" cap="none" spc="0" dirty="0" smtClean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Value Captors</a:t>
              </a:r>
              <a:endParaRPr lang="en-US" sz="2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906747" y="1311151"/>
              <a:ext cx="2443298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400" b="0" cap="none" spc="0" dirty="0" smtClean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Value Extractors</a:t>
              </a:r>
              <a:endParaRPr lang="en-US" sz="2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287605" y="2276872"/>
              <a:ext cx="2308644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400" dirty="0" smtClean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Risk absorption</a:t>
              </a:r>
              <a:endParaRPr lang="en-US" sz="2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4860031" y="4285398"/>
              <a:ext cx="2604177" cy="934614"/>
            </a:xfrm>
            <a:prstGeom prst="rect">
              <a:avLst/>
            </a:prstGeom>
            <a:solidFill>
              <a:schemeClr val="bg1"/>
            </a:solidFill>
            <a:ln w="25400" cap="flat">
              <a:solidFill>
                <a:schemeClr val="bg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5724128" y="3916068"/>
            <a:ext cx="3096344" cy="120032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rgbClr val="000000"/>
                </a:solidFill>
              </a:rPr>
              <a:t>The success of ATTRACT </a:t>
            </a:r>
            <a:r>
              <a:rPr lang="en-GB" dirty="0" smtClean="0">
                <a:solidFill>
                  <a:srgbClr val="000000"/>
                </a:solidFill>
              </a:rPr>
              <a:t>   will </a:t>
            </a:r>
            <a:r>
              <a:rPr lang="en-GB" dirty="0">
                <a:solidFill>
                  <a:srgbClr val="000000"/>
                </a:solidFill>
              </a:rPr>
              <a:t>not be possible without </a:t>
            </a:r>
            <a:r>
              <a:rPr lang="en-GB" dirty="0" smtClean="0">
                <a:solidFill>
                  <a:srgbClr val="000000"/>
                </a:solidFill>
              </a:rPr>
              <a:t>  EC support specially in </a:t>
            </a:r>
            <a:r>
              <a:rPr lang="en-GB" dirty="0">
                <a:solidFill>
                  <a:srgbClr val="000000"/>
                </a:solidFill>
              </a:rPr>
              <a:t>its </a:t>
            </a:r>
            <a:r>
              <a:rPr lang="en-GB" dirty="0" smtClean="0">
                <a:solidFill>
                  <a:srgbClr val="000000"/>
                </a:solidFill>
              </a:rPr>
              <a:t>          ramp-up </a:t>
            </a:r>
            <a:r>
              <a:rPr lang="en-GB" dirty="0">
                <a:solidFill>
                  <a:srgbClr val="000000"/>
                </a:solidFill>
              </a:rPr>
              <a:t>phase.</a:t>
            </a:r>
          </a:p>
        </p:txBody>
      </p:sp>
    </p:spTree>
    <p:extLst>
      <p:ext uri="{BB962C8B-B14F-4D97-AF65-F5344CB8AC3E}">
        <p14:creationId xmlns:p14="http://schemas.microsoft.com/office/powerpoint/2010/main" val="73641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28"/>
          <p:cNvSpPr txBox="1">
            <a:spLocks/>
          </p:cNvSpPr>
          <p:nvPr/>
        </p:nvSpPr>
        <p:spPr>
          <a:xfrm>
            <a:off x="259206" y="188640"/>
            <a:ext cx="8733227" cy="648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defRPr sz="2800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>
              <a:defRPr sz="4400">
                <a:latin typeface="Arial"/>
                <a:ea typeface="Arial"/>
                <a:cs typeface="Arial"/>
                <a:sym typeface="Arial"/>
              </a:defRPr>
            </a:lvl2pPr>
            <a:lvl3pPr algn="ctr">
              <a:defRPr sz="4400">
                <a:latin typeface="Arial"/>
                <a:ea typeface="Arial"/>
                <a:cs typeface="Arial"/>
                <a:sym typeface="Arial"/>
              </a:defRPr>
            </a:lvl3pPr>
            <a:lvl4pPr algn="ctr">
              <a:defRPr sz="4400">
                <a:latin typeface="Arial"/>
                <a:ea typeface="Arial"/>
                <a:cs typeface="Arial"/>
                <a:sym typeface="Arial"/>
              </a:defRPr>
            </a:lvl4pPr>
            <a:lvl5pPr algn="ctr">
              <a:defRPr sz="4400">
                <a:latin typeface="Arial"/>
                <a:ea typeface="Arial"/>
                <a:cs typeface="Arial"/>
                <a:sym typeface="Arial"/>
              </a:defRPr>
            </a:lvl5pPr>
            <a:lvl6pPr indent="457200" algn="ctr">
              <a:defRPr sz="4400">
                <a:latin typeface="Arial"/>
                <a:ea typeface="Arial"/>
                <a:cs typeface="Arial"/>
                <a:sym typeface="Arial"/>
              </a:defRPr>
            </a:lvl6pPr>
            <a:lvl7pPr indent="914400" algn="ctr">
              <a:defRPr sz="4400">
                <a:latin typeface="Arial"/>
                <a:ea typeface="Arial"/>
                <a:cs typeface="Arial"/>
                <a:sym typeface="Arial"/>
              </a:defRPr>
            </a:lvl7pPr>
            <a:lvl8pPr indent="1371600" algn="ctr">
              <a:defRPr sz="4400">
                <a:latin typeface="Arial"/>
                <a:ea typeface="Arial"/>
                <a:cs typeface="Arial"/>
                <a:sym typeface="Arial"/>
              </a:defRPr>
            </a:lvl8pPr>
            <a:lvl9pPr indent="1828800" algn="ctr">
              <a:defRPr sz="44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defRPr sz="1800">
                <a:solidFill>
                  <a:srgbClr val="000000"/>
                </a:solidFill>
              </a:defRPr>
            </a:pPr>
            <a:r>
              <a:rPr lang="en-GB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ATTRACT: Why Research Infrastructures, Industry and Business and Innovation                     specialists together?</a:t>
            </a:r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03648" y="5960611"/>
            <a:ext cx="75810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1000" kern="120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Sources: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Donald E. Stokes,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Pasteur's Quadrant – Basic Science and Technological Innovation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Brookings Institution Press, 1997.</a:t>
            </a:r>
            <a:r>
              <a:rPr lang="en-US" sz="1000" kern="120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59206" y="1484784"/>
            <a:ext cx="6058734" cy="4185455"/>
            <a:chOff x="459993" y="1412776"/>
            <a:chExt cx="6058734" cy="4185455"/>
          </a:xfrm>
        </p:grpSpPr>
        <p:sp>
          <p:nvSpPr>
            <p:cNvPr id="3" name="Rectangle 2"/>
            <p:cNvSpPr/>
            <p:nvPr/>
          </p:nvSpPr>
          <p:spPr>
            <a:xfrm>
              <a:off x="2702303" y="1412776"/>
              <a:ext cx="3816424" cy="3168352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8" name="Straight Connector 7"/>
            <p:cNvCxnSpPr>
              <a:stCxn id="3" idx="0"/>
              <a:endCxn id="3" idx="2"/>
            </p:cNvCxnSpPr>
            <p:nvPr/>
          </p:nvCxnSpPr>
          <p:spPr>
            <a:xfrm>
              <a:off x="4610515" y="1412776"/>
              <a:ext cx="0" cy="3168352"/>
            </a:xfrm>
            <a:prstGeom prst="lin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0" name="Straight Connector 9"/>
            <p:cNvCxnSpPr>
              <a:stCxn id="3" idx="1"/>
              <a:endCxn id="3" idx="3"/>
            </p:cNvCxnSpPr>
            <p:nvPr/>
          </p:nvCxnSpPr>
          <p:spPr>
            <a:xfrm>
              <a:off x="2702303" y="2996952"/>
              <a:ext cx="3816424" cy="0"/>
            </a:xfrm>
            <a:prstGeom prst="lin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59993" y="2348746"/>
              <a:ext cx="1761684" cy="9233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Quest for </a:t>
              </a:r>
            </a:p>
            <a:p>
              <a:pPr marL="0" marR="0" indent="0" algn="ctr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fundamental </a:t>
              </a:r>
            </a:p>
            <a:p>
              <a:pPr marL="0" marR="0" indent="0" algn="ctr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understanding</a:t>
              </a:r>
              <a:endPara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82531" y="4951902"/>
              <a:ext cx="1761684" cy="646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Use-inspired</a:t>
              </a:r>
            </a:p>
            <a:p>
              <a:pPr marL="0" marR="0" indent="0" algn="ctr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Research</a:t>
              </a:r>
              <a:endPara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775567" y="4561654"/>
              <a:ext cx="1761684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Low</a:t>
              </a:r>
              <a:endPara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757043" y="4581128"/>
              <a:ext cx="1761684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High</a:t>
              </a:r>
              <a:endPara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69293" y="3879630"/>
              <a:ext cx="1761684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Low</a:t>
              </a:r>
              <a:endPara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469293" y="1876183"/>
              <a:ext cx="1761684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High</a:t>
              </a:r>
              <a:endPara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764048" y="1465175"/>
              <a:ext cx="1761684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Pure Basic</a:t>
              </a:r>
              <a:r>
                <a:rPr kumimoji="0" lang="en-GB" sz="1400" b="0" i="0" u="none" strike="noStrike" cap="none" spc="0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 Research</a:t>
              </a:r>
              <a:endPara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785966" y="2613691"/>
              <a:ext cx="1761684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Bohr Quadrant</a:t>
              </a:r>
              <a:endPara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695299" y="3027730"/>
              <a:ext cx="1761684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Applied </a:t>
              </a:r>
              <a:r>
                <a:rPr kumimoji="0" lang="en-GB" sz="1400" b="0" i="0" u="none" strike="noStrike" cap="none" spc="0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Research</a:t>
              </a:r>
              <a:endPara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683779" y="4206422"/>
              <a:ext cx="1761684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Edison Quadrant</a:t>
              </a:r>
              <a:endPara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620522" y="1490585"/>
              <a:ext cx="1761684" cy="5232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User-inspired</a:t>
              </a:r>
            </a:p>
            <a:p>
              <a:pPr marL="0" marR="0" indent="0" algn="ctr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14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Basic Research</a:t>
              </a:r>
              <a:endPara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683779" y="2617677"/>
              <a:ext cx="1761684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Pasteur Quadrant</a:t>
              </a:r>
              <a:endPara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5792558">
            <a:off x="5887009" y="1567129"/>
            <a:ext cx="774259" cy="1079086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503213" y="2193256"/>
            <a:ext cx="2388530" cy="181588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ATTRACT’s quadrant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o-innovation paradigm</a:t>
            </a:r>
            <a:endParaRPr kumimoji="0" lang="en-GB" sz="1400" b="1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 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lang="en-GB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</a:t>
            </a:r>
            <a:r>
              <a:rPr lang="en-GB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seeks 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fundamental </a:t>
            </a:r>
            <a:endParaRPr lang="en-GB" sz="1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understanding 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scientific </a:t>
            </a:r>
            <a:endParaRPr lang="en-GB" sz="1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problems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and, at the same </a:t>
            </a:r>
            <a:endParaRPr lang="en-GB" sz="1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benefits 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society.</a:t>
            </a:r>
            <a:endParaRPr kumimoji="0" lang="en-GB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21113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8ECED"/>
      </a:accent5>
      <a:accent6>
        <a:srgbClr val="2E2E8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</TotalTime>
  <Words>927</Words>
  <Application>Microsoft Office PowerPoint</Application>
  <PresentationFormat>On-screen Show (4:3)</PresentationFormat>
  <Paragraphs>162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Courier New</vt:lpstr>
      <vt:lpstr>Helvetica</vt:lpstr>
      <vt:lpstr>Helvetica Neue</vt:lpstr>
      <vt:lpstr>Palatino Linotype</vt:lpstr>
      <vt:lpstr>Wingdings</vt:lpstr>
      <vt:lpstr>Default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 Any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Nordberg</dc:creator>
  <cp:lastModifiedBy>Pablo Garcia Tello</cp:lastModifiedBy>
  <cp:revision>72</cp:revision>
  <dcterms:modified xsi:type="dcterms:W3CDTF">2017-10-31T18:53:59Z</dcterms:modified>
</cp:coreProperties>
</file>