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2" r:id="rId3"/>
    <p:sldId id="300" r:id="rId4"/>
    <p:sldId id="321" r:id="rId5"/>
    <p:sldId id="318" r:id="rId6"/>
    <p:sldId id="319" r:id="rId7"/>
    <p:sldId id="320" r:id="rId8"/>
    <p:sldId id="327" r:id="rId9"/>
    <p:sldId id="323" r:id="rId10"/>
    <p:sldId id="324" r:id="rId11"/>
    <p:sldId id="325" r:id="rId12"/>
    <p:sldId id="326" r:id="rId13"/>
  </p:sldIdLst>
  <p:sldSz cx="9144000" cy="6858000" type="screen4x3"/>
  <p:notesSz cx="6797675" cy="987425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93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346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884">
          <p15:clr>
            <a:srgbClr val="A4A3A4"/>
          </p15:clr>
        </p15:guide>
        <p15:guide id="7" orient="horz" pos="1570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431">
          <p15:clr>
            <a:srgbClr val="A4A3A4"/>
          </p15:clr>
        </p15:guide>
        <p15:guide id="11" pos="4422">
          <p15:clr>
            <a:srgbClr val="A4A3A4"/>
          </p15:clr>
        </p15:guide>
        <p15:guide id="12" pos="1247">
          <p15:clr>
            <a:srgbClr val="A4A3A4"/>
          </p15:clr>
        </p15:guide>
        <p15:guide id="13" pos="3424">
          <p15:clr>
            <a:srgbClr val="A4A3A4"/>
          </p15:clr>
        </p15:guide>
        <p15:guide id="14" pos="3356">
          <p15:clr>
            <a:srgbClr val="A4A3A4"/>
          </p15:clr>
        </p15:guide>
        <p15:guide id="15" pos="451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1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03" autoAdjust="0"/>
  </p:normalViewPr>
  <p:slideViewPr>
    <p:cSldViewPr showGuides="1">
      <p:cViewPr>
        <p:scale>
          <a:sx n="90" d="100"/>
          <a:sy n="90" d="100"/>
        </p:scale>
        <p:origin x="-1320" y="-72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-3720" y="-126"/>
      </p:cViewPr>
      <p:guideLst>
        <p:guide orient="horz" pos="3111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6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/>
          <a:lstStyle>
            <a:lvl1pPr algn="l">
              <a:defRPr sz="1300"/>
            </a:lvl1pPr>
          </a:lstStyle>
          <a:p>
            <a:endParaRPr lang="en-GB" sz="9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7" y="6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/>
          <a:lstStyle>
            <a:lvl1pPr algn="r">
              <a:defRPr sz="1300"/>
            </a:lvl1pPr>
          </a:lstStyle>
          <a:p>
            <a:fld id="{F97E8633-DD50-467C-B21A-E1CECDED6BB2}" type="datetimeFigureOut">
              <a:rPr lang="fi-FI" sz="900"/>
              <a:pPr/>
              <a:t>1.11.2017</a:t>
            </a:fld>
            <a:endParaRPr lang="en-GB" sz="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378827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 anchor="b"/>
          <a:lstStyle>
            <a:lvl1pPr algn="l">
              <a:defRPr sz="1300"/>
            </a:lvl1pPr>
          </a:lstStyle>
          <a:p>
            <a:endParaRPr lang="en-GB" sz="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7" y="9378827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 anchor="b"/>
          <a:lstStyle>
            <a:lvl1pPr algn="r">
              <a:defRPr sz="1300"/>
            </a:lvl1pPr>
          </a:lstStyle>
          <a:p>
            <a:fld id="{524410BF-6C8B-4E87-A502-35A1C9E26017}" type="slidenum">
              <a:rPr lang="en-GB" sz="90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208424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6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7" y="6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/>
          <a:lstStyle>
            <a:lvl1pPr algn="r">
              <a:defRPr sz="900"/>
            </a:lvl1pPr>
          </a:lstStyle>
          <a:p>
            <a:fld id="{0B85FA14-6BD0-4B51-94D4-05F5A75E4036}" type="datetimeFigureOut">
              <a:rPr lang="fi-FI" smtClean="0"/>
              <a:pPr/>
              <a:t>1.11.2017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4538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8" tIns="47786" rIns="95578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3"/>
            <a:ext cx="5438140" cy="4443412"/>
          </a:xfrm>
          <a:prstGeom prst="rect">
            <a:avLst/>
          </a:prstGeom>
        </p:spPr>
        <p:txBody>
          <a:bodyPr vert="horz" lIns="95578" tIns="47786" rIns="95578" bIns="477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378827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 anchor="b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7" y="9378827"/>
            <a:ext cx="2945659" cy="493712"/>
          </a:xfrm>
          <a:prstGeom prst="rect">
            <a:avLst/>
          </a:prstGeom>
        </p:spPr>
        <p:txBody>
          <a:bodyPr vert="horz" lIns="95578" tIns="47786" rIns="95578" bIns="47786" rtlCol="0" anchor="b"/>
          <a:lstStyle>
            <a:lvl1pPr algn="r">
              <a:defRPr sz="9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956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69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4108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676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20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958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.fi/" TargetMode="External"/><Relationship Id="rId2" Type="http://schemas.openxmlformats.org/officeDocument/2006/relationships/hyperlink" Target="http://www.helsinki.fi/yliopisto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.fi/" TargetMode="External"/><Relationship Id="rId2" Type="http://schemas.openxmlformats.org/officeDocument/2006/relationships/hyperlink" Target="http://www.helsinki.fi/yliopisto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C4C30FA9-9E54-40E5-A43E-AEAC409D29AB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2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3"/>
              </a:rPr>
              <a:t>www.hip.fi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018370" y="0"/>
            <a:ext cx="2125629" cy="21256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4332F8BC-44E6-4566-B4E4-951B6D54A49A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2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3"/>
              </a:rPr>
              <a:t>www.hip.fi</a:t>
            </a:r>
            <a:r>
              <a:rPr lang="en-GB" sz="900" dirty="0" smtClean="0">
                <a:solidFill>
                  <a:schemeClr val="tx2"/>
                </a:solidFill>
              </a:rPr>
              <a:t> 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018370" y="0"/>
            <a:ext cx="2125629" cy="21256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0F50-6231-412B-A85D-D04C6D7ADC43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DE9B-60A6-4146-AB69-91411137377C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8632-407E-4C10-8857-B2D1E1CB0097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946EF-BC1D-4C6D-B9B6-2819D0F80B1F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45E9C-150C-4A24-A41B-2AA7C1B7E8A8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4518F-A2B4-4E2B-9021-A955787CC00F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 2013</a:t>
            </a:r>
            <a:endParaRPr lang="en-GB" dirty="0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hip.fi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helsinki.fi/yliopisto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D783282D-26B9-4D64-971E-051999D9EB0C}" type="datetime1">
              <a:rPr lang="fi-FI" smtClean="0"/>
              <a:pPr/>
              <a:t>1.11.2017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dirty="0" smtClean="0"/>
              <a:t>Eija Tuominen</a:t>
            </a:r>
          </a:p>
          <a:p>
            <a:r>
              <a:rPr lang="fi-FI" dirty="0" err="1" smtClean="0"/>
              <a:t>Particle</a:t>
            </a:r>
            <a:r>
              <a:rPr lang="fi-FI" dirty="0" smtClean="0"/>
              <a:t> </a:t>
            </a:r>
            <a:r>
              <a:rPr lang="fi-FI" dirty="0" err="1" smtClean="0"/>
              <a:t>Physics</a:t>
            </a:r>
            <a:r>
              <a:rPr lang="fi-FI" dirty="0" smtClean="0"/>
              <a:t> Day 2013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  <a:hlinkClick r:id="rId11"/>
              </a:rPr>
              <a:t>www.helsinki.fi/yliopisto</a:t>
            </a:r>
            <a:endParaRPr lang="en-GB" sz="900" dirty="0" smtClean="0">
              <a:solidFill>
                <a:schemeClr val="tx2"/>
              </a:solidFill>
            </a:endParaRPr>
          </a:p>
          <a:p>
            <a:r>
              <a:rPr lang="en-GB" sz="900" dirty="0" smtClean="0">
                <a:solidFill>
                  <a:schemeClr val="tx2"/>
                </a:solidFill>
                <a:hlinkClick r:id="rId12"/>
              </a:rPr>
              <a:t>www.hip.fi</a:t>
            </a:r>
            <a:r>
              <a:rPr lang="en-GB" sz="900" baseline="0" dirty="0">
                <a:solidFill>
                  <a:schemeClr val="tx2"/>
                </a:solidFill>
              </a:rPr>
              <a:t> </a:t>
            </a:r>
            <a:endParaRPr lang="en-GB" sz="900" dirty="0" smtClean="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1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80312" y="6596"/>
            <a:ext cx="1763688" cy="17636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3124229"/>
          </a:xfrm>
        </p:spPr>
        <p:txBody>
          <a:bodyPr>
            <a:noAutofit/>
          </a:bodyPr>
          <a:lstStyle/>
          <a:p>
            <a:r>
              <a:rPr lang="fi-FI" sz="4400" dirty="0"/>
              <a:t>Future trends of radiation detector technologies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165304"/>
            <a:ext cx="2592386" cy="431800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fi-FI" dirty="0" smtClean="0"/>
              <a:t>CERN Idealab 1.11.2017 </a:t>
            </a:r>
          </a:p>
          <a:p>
            <a:pPr>
              <a:lnSpc>
                <a:spcPct val="114000"/>
              </a:lnSpc>
            </a:pPr>
            <a:r>
              <a:rPr lang="fi-FI" dirty="0" smtClean="0"/>
              <a:t>Eija Tuominen &amp; co / Helsinki Detector Laboratory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768752" cy="4320480"/>
          </a:xfrm>
        </p:spPr>
        <p:txBody>
          <a:bodyPr>
            <a:noAutofit/>
          </a:bodyPr>
          <a:lstStyle/>
          <a:p>
            <a:pPr marL="357188" lvl="1" indent="-357188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2D/3D imaging;</a:t>
            </a:r>
          </a:p>
          <a:p>
            <a:pPr marL="357188" lvl="1" indent="-357188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User-free sensing:</a:t>
            </a:r>
          </a:p>
          <a:p>
            <a:pPr marL="742950" lvl="1" indent="-285750"/>
            <a:r>
              <a:rPr lang="en-US" sz="1800" dirty="0" smtClean="0">
                <a:solidFill>
                  <a:prstClr val="black"/>
                </a:solidFill>
              </a:rPr>
              <a:t>non-attended operations (safeguards); </a:t>
            </a:r>
          </a:p>
          <a:p>
            <a:pPr marL="742950" lvl="1" indent="-285750"/>
            <a:r>
              <a:rPr lang="en-US" sz="1800" dirty="0">
                <a:solidFill>
                  <a:prstClr val="black"/>
                </a:solidFill>
              </a:rPr>
              <a:t>r</a:t>
            </a:r>
            <a:r>
              <a:rPr lang="en-US" sz="1800" dirty="0" smtClean="0">
                <a:solidFill>
                  <a:prstClr val="black"/>
                </a:solidFill>
              </a:rPr>
              <a:t>emote sensing (security);</a:t>
            </a:r>
          </a:p>
          <a:p>
            <a:pPr marL="742950" lvl="1" indent="-285750"/>
            <a:r>
              <a:rPr lang="en-US" sz="1800" dirty="0" smtClean="0">
                <a:solidFill>
                  <a:prstClr val="black"/>
                </a:solidFill>
              </a:rPr>
              <a:t>automated </a:t>
            </a:r>
            <a:r>
              <a:rPr lang="en-US" sz="1800" dirty="0">
                <a:solidFill>
                  <a:prstClr val="black"/>
                </a:solidFill>
              </a:rPr>
              <a:t>analysis;</a:t>
            </a:r>
          </a:p>
          <a:p>
            <a:pPr marL="357188" lvl="1" indent="-357188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Increased amount of sensing:</a:t>
            </a:r>
          </a:p>
          <a:p>
            <a:pPr marL="742950" lvl="1" indent="-285750"/>
            <a:r>
              <a:rPr lang="en-US" sz="1800" dirty="0"/>
              <a:t>h</a:t>
            </a:r>
            <a:r>
              <a:rPr lang="en-US" sz="1800" dirty="0" smtClean="0"/>
              <a:t>idden sensors;</a:t>
            </a:r>
          </a:p>
          <a:p>
            <a:pPr marL="742950" lvl="1" indent="-285750"/>
            <a:r>
              <a:rPr lang="en-US" sz="1800" dirty="0">
                <a:solidFill>
                  <a:prstClr val="black"/>
                </a:solidFill>
              </a:rPr>
              <a:t>d</a:t>
            </a:r>
            <a:r>
              <a:rPr lang="en-US" sz="1800" dirty="0" smtClean="0">
                <a:solidFill>
                  <a:prstClr val="black"/>
                </a:solidFill>
              </a:rPr>
              <a:t>iffused networks;</a:t>
            </a:r>
          </a:p>
          <a:p>
            <a:pPr marL="361950" lvl="1" indent="-361950">
              <a:buFont typeface="Wingdings" panose="05000000000000000000" pitchFamily="2" charset="2"/>
              <a:buChar char="§"/>
              <a:tabLst>
                <a:tab pos="449263" algn="l"/>
              </a:tabLst>
            </a:pPr>
            <a:r>
              <a:rPr lang="en-US" sz="1800" dirty="0" smtClean="0">
                <a:solidFill>
                  <a:prstClr val="black"/>
                </a:solidFill>
              </a:rPr>
              <a:t>Muon </a:t>
            </a:r>
            <a:r>
              <a:rPr lang="en-US" sz="1800" dirty="0">
                <a:solidFill>
                  <a:prstClr val="black"/>
                </a:solidFill>
              </a:rPr>
              <a:t>imaging:</a:t>
            </a:r>
          </a:p>
          <a:p>
            <a:pPr marL="742950" lvl="1" indent="-285750"/>
            <a:r>
              <a:rPr lang="en-US" sz="1800" dirty="0" smtClean="0"/>
              <a:t>penetrating radiation;</a:t>
            </a:r>
          </a:p>
          <a:p>
            <a:pPr marL="742950" lvl="1" indent="-285750"/>
            <a:r>
              <a:rPr lang="en-US" sz="1800" dirty="0" smtClean="0"/>
              <a:t>e.g. loaded nuclear fuel casks, cargo containers, train cars.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800" dirty="0" smtClean="0"/>
              <a:t>Trends in safety, </a:t>
            </a:r>
            <a:br>
              <a:rPr lang="en-GB" sz="3800" dirty="0" smtClean="0"/>
            </a:br>
            <a:r>
              <a:rPr lang="en-GB" sz="3800" dirty="0" smtClean="0"/>
              <a:t>security and safeguards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6333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6840438" cy="3744416"/>
          </a:xfrm>
        </p:spPr>
        <p:txBody>
          <a:bodyPr>
            <a:noAutofit/>
          </a:bodyPr>
          <a:lstStyle/>
          <a:p>
            <a:pPr marL="357188" lvl="1" indent="-357188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Reliable quality assurance (optical and electrical) prior to installation is essential to guarantee reliable performance of detectors, interconnections and electronics;</a:t>
            </a:r>
          </a:p>
          <a:p>
            <a:pPr marL="357188" lvl="1" indent="-357188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Increased detector granularity calls for increased granularity in QA;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Trends in the future: </a:t>
            </a:r>
          </a:p>
          <a:p>
            <a:pPr marL="742950" lvl="1" indent="-285750"/>
            <a:r>
              <a:rPr lang="en-US" sz="1800" dirty="0" smtClean="0">
                <a:solidFill>
                  <a:srgbClr val="FF0000"/>
                </a:solidFill>
              </a:rPr>
              <a:t>traceable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rgbClr val="FF0000"/>
                </a:solidFill>
              </a:rPr>
              <a:t>nanometrology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with novel measurement techniques and standards (ref. EURAMET / MIKES);</a:t>
            </a:r>
          </a:p>
          <a:p>
            <a:pPr marL="742950" lvl="1" indent="-285750"/>
            <a:r>
              <a:rPr lang="en-US" sz="1800" dirty="0" smtClean="0">
                <a:solidFill>
                  <a:srgbClr val="FF0000"/>
                </a:solidFill>
              </a:rPr>
              <a:t>super-resolution</a:t>
            </a:r>
            <a:r>
              <a:rPr lang="en-US" sz="1800" dirty="0" smtClean="0"/>
              <a:t> technologies with e.g. super-resolution microscopy and image processing (ref. Nobel Prize in Chemistry 2014);</a:t>
            </a:r>
          </a:p>
          <a:p>
            <a:pPr marL="742950" lvl="1" indent="-285750"/>
            <a:r>
              <a:rPr lang="en-US" sz="1800" dirty="0" smtClean="0">
                <a:solidFill>
                  <a:srgbClr val="FF0000"/>
                </a:solidFill>
              </a:rPr>
              <a:t>neural networks </a:t>
            </a:r>
            <a:r>
              <a:rPr lang="en-US" sz="1800" dirty="0" smtClean="0">
                <a:solidFill>
                  <a:prstClr val="black"/>
                </a:solidFill>
              </a:rPr>
              <a:t>to process vast amount of data.</a:t>
            </a:r>
          </a:p>
          <a:p>
            <a:pPr marL="0" lvl="1" indent="0">
              <a:buNone/>
            </a:pPr>
            <a:endParaRPr lang="en-US" sz="1800" dirty="0" smtClean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800" dirty="0" smtClean="0"/>
              <a:t>Trends in </a:t>
            </a:r>
            <a:br>
              <a:rPr lang="en-GB" sz="3800" dirty="0" smtClean="0"/>
            </a:br>
            <a:r>
              <a:rPr lang="en-GB" sz="3800" dirty="0" smtClean="0"/>
              <a:t>quality assurance (QA)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41969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1988840"/>
            <a:ext cx="7056784" cy="435648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Detector technologies developed for particle and nuclear physics are widely applied in:</a:t>
            </a:r>
          </a:p>
          <a:p>
            <a:pPr marL="742950" lvl="1" indent="-285750"/>
            <a:r>
              <a:rPr lang="en-US" sz="1800" dirty="0" smtClean="0"/>
              <a:t>medical imaging;</a:t>
            </a:r>
          </a:p>
          <a:p>
            <a:pPr marL="742950" lvl="1" indent="-285750"/>
            <a:r>
              <a:rPr lang="en-US" sz="1800" dirty="0" smtClean="0"/>
              <a:t>safety, security and safeguards;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Trends in radiation detectors:</a:t>
            </a:r>
          </a:p>
          <a:p>
            <a:pPr marL="717550" lvl="1" indent="-268288"/>
            <a:r>
              <a:rPr lang="en-US" sz="1800" dirty="0"/>
              <a:t>i</a:t>
            </a:r>
            <a:r>
              <a:rPr lang="en-US" sz="1800" dirty="0" smtClean="0"/>
              <a:t>mproved radiation hardness;</a:t>
            </a:r>
          </a:p>
          <a:p>
            <a:pPr marL="717550" lvl="1" indent="-268288"/>
            <a:r>
              <a:rPr lang="en-US" sz="1800" dirty="0"/>
              <a:t>d</a:t>
            </a:r>
            <a:r>
              <a:rPr lang="en-US" sz="1800" dirty="0" smtClean="0"/>
              <a:t>ecreased physical dimensions;</a:t>
            </a:r>
          </a:p>
          <a:p>
            <a:pPr marL="717550" lvl="1" indent="-268288"/>
            <a:r>
              <a:rPr lang="en-US" sz="1800" dirty="0" smtClean="0"/>
              <a:t>semiconductor materials p-</a:t>
            </a:r>
            <a:r>
              <a:rPr lang="en-US" sz="1800" dirty="0" err="1" smtClean="0"/>
              <a:t>MCz</a:t>
            </a:r>
            <a:r>
              <a:rPr lang="en-US" sz="1800" dirty="0" smtClean="0"/>
              <a:t> Si, GaAs, </a:t>
            </a:r>
            <a:r>
              <a:rPr lang="en-US" sz="1800" dirty="0" err="1" smtClean="0"/>
              <a:t>CdTe</a:t>
            </a:r>
            <a:r>
              <a:rPr lang="en-US" sz="18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Consecutively, decrease in physical dimensions sets demands for:</a:t>
            </a:r>
          </a:p>
          <a:p>
            <a:pPr marL="717550" lvl="1" indent="-268288"/>
            <a:r>
              <a:rPr lang="en-US" sz="1800" dirty="0" smtClean="0"/>
              <a:t>read-out electronics &amp; data acquisition;</a:t>
            </a:r>
          </a:p>
          <a:p>
            <a:pPr marL="717550" lvl="1" indent="-268288"/>
            <a:r>
              <a:rPr lang="en-US" sz="1800" dirty="0" smtClean="0"/>
              <a:t>interconnection technologies; </a:t>
            </a:r>
          </a:p>
          <a:p>
            <a:pPr marL="717550" lvl="1" indent="-268288"/>
            <a:r>
              <a:rPr lang="en-US" sz="1800" dirty="0" smtClean="0"/>
              <a:t>QA (</a:t>
            </a:r>
            <a:r>
              <a:rPr lang="en-US" sz="1800" dirty="0" err="1" smtClean="0"/>
              <a:t>nanometrology</a:t>
            </a:r>
            <a:r>
              <a:rPr lang="en-US" sz="1800" dirty="0" smtClean="0"/>
              <a:t>, super-resolution, neural networks).</a:t>
            </a:r>
          </a:p>
          <a:p>
            <a:pPr marL="742950" lvl="1" indent="-285750"/>
            <a:endParaRPr lang="en-US" sz="1800" dirty="0" smtClean="0">
              <a:solidFill>
                <a:prstClr val="black"/>
              </a:solidFill>
            </a:endParaRPr>
          </a:p>
          <a:p>
            <a:pPr marL="0" lvl="1" indent="0">
              <a:buNone/>
            </a:pPr>
            <a:endParaRPr lang="en-US" sz="1800" dirty="0" smtClean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800" dirty="0" smtClean="0"/>
              <a:t>Summary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357825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8241" y="2204864"/>
            <a:ext cx="8451910" cy="3618341"/>
          </a:xfrm>
        </p:spPr>
        <p:txBody>
          <a:bodyPr/>
          <a:lstStyle/>
          <a:p>
            <a:pPr eaLnBrk="0" hangingPunct="0">
              <a:spcBef>
                <a:spcPct val="60000"/>
              </a:spcBef>
              <a:spcAft>
                <a:spcPts val="2000"/>
              </a:spcAft>
            </a:pPr>
            <a:r>
              <a:rPr lang="en-GB" sz="3000" dirty="0" smtClean="0"/>
              <a:t>Introduction</a:t>
            </a: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1800" b="0" dirty="0" smtClean="0"/>
              <a:t>Helsinki Detector Laboratory</a:t>
            </a:r>
            <a:br>
              <a:rPr lang="en-GB" sz="1800" b="0" dirty="0" smtClean="0"/>
            </a:br>
            <a:r>
              <a:rPr lang="en-GB" sz="1800" b="0" dirty="0" smtClean="0"/>
              <a:t>Types of radiation detectors</a:t>
            </a: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3000" dirty="0" smtClean="0"/>
              <a:t>Applications of radiation detectors</a:t>
            </a: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3000" dirty="0" smtClean="0"/>
              <a:t>Trends in radiation detecting</a:t>
            </a:r>
            <a:r>
              <a:rPr lang="en-GB" sz="3000" b="0" dirty="0" smtClean="0"/>
              <a:t/>
            </a:r>
            <a:br>
              <a:rPr lang="en-GB" sz="3000" b="0" dirty="0" smtClean="0"/>
            </a:br>
            <a:r>
              <a:rPr lang="en-GB" sz="1800" b="0" dirty="0" smtClean="0"/>
              <a:t>Science</a:t>
            </a:r>
            <a:br>
              <a:rPr lang="en-GB" sz="1800" b="0" dirty="0" smtClean="0"/>
            </a:br>
            <a:r>
              <a:rPr lang="en-GB" sz="1800" b="0" dirty="0" smtClean="0"/>
              <a:t>Health</a:t>
            </a:r>
            <a:br>
              <a:rPr lang="en-GB" sz="1800" b="0" dirty="0" smtClean="0"/>
            </a:br>
            <a:r>
              <a:rPr lang="en-GB" sz="1800" b="0" dirty="0" smtClean="0"/>
              <a:t>Safety, </a:t>
            </a:r>
            <a:r>
              <a:rPr lang="en-GB" sz="1800" b="0" dirty="0"/>
              <a:t>S</a:t>
            </a:r>
            <a:r>
              <a:rPr lang="en-GB" sz="1800" b="0" dirty="0" smtClean="0"/>
              <a:t>ecurity &amp; Safeguards</a:t>
            </a:r>
            <a:endParaRPr lang="en-GB" sz="18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2500099" y="568874"/>
            <a:ext cx="2916424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49263" indent="-449263" algn="l"/>
            <a:r>
              <a:rPr lang="en-GB" sz="4200" dirty="0" smtClean="0"/>
              <a:t>Outline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5131" y="1938981"/>
            <a:ext cx="7679318" cy="3026857"/>
          </a:xfrm>
        </p:spPr>
        <p:txBody>
          <a:bodyPr>
            <a:normAutofit fontScale="25000" lnSpcReduction="20000"/>
          </a:bodyPr>
          <a:lstStyle/>
          <a:p>
            <a:pPr marL="180975" indent="-180975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n-US" sz="7200" dirty="0" smtClean="0"/>
              <a:t>Permanent infrastructure with premises, equipment and personnel for detector development, prototyping, assembly and quality assurance;</a:t>
            </a:r>
          </a:p>
          <a:p>
            <a:pPr marL="180975" indent="-180975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n-US" sz="7200" dirty="0" smtClean="0"/>
              <a:t>Common Infrastructure</a:t>
            </a:r>
            <a:r>
              <a:rPr lang="fi-FI" sz="7200" dirty="0" smtClean="0"/>
              <a:t> of Helsinki Institute of Physics (HIP) and University of Helsinki / Department of Physics;</a:t>
            </a:r>
          </a:p>
          <a:p>
            <a:pPr marL="180975" indent="-180975">
              <a:lnSpc>
                <a:spcPct val="120000"/>
              </a:lnSpc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US" sz="7200" dirty="0" smtClean="0"/>
              <a:t>Center for instrumentation</a:t>
            </a:r>
            <a:r>
              <a:rPr lang="fi-FI" sz="7200" dirty="0" smtClean="0"/>
              <a:t> of </a:t>
            </a:r>
            <a:r>
              <a:rPr lang="en-US" sz="7200" dirty="0" smtClean="0"/>
              <a:t>Finnish</a:t>
            </a:r>
            <a:r>
              <a:rPr lang="fi-FI" sz="7200" dirty="0" smtClean="0"/>
              <a:t> CERN and FAIR </a:t>
            </a:r>
            <a:r>
              <a:rPr lang="en-US" sz="7200" dirty="0" smtClean="0"/>
              <a:t>activities</a:t>
            </a:r>
            <a:r>
              <a:rPr lang="fi-FI" sz="7200" dirty="0" smtClean="0"/>
              <a:t>;</a:t>
            </a:r>
            <a:endParaRPr lang="fi-FI" sz="7200" dirty="0"/>
          </a:p>
          <a:p>
            <a:pPr marL="180975" indent="-180975">
              <a:lnSpc>
                <a:spcPct val="120000"/>
              </a:lnSpc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US" sz="7200" dirty="0" smtClean="0"/>
              <a:t>Cooperation</a:t>
            </a:r>
            <a:r>
              <a:rPr lang="fi-FI" sz="7200" dirty="0" smtClean="0"/>
              <a:t> with universities, research institutes and companies (e.g. Micronova, JYFL, LUT, CERN);</a:t>
            </a:r>
          </a:p>
          <a:p>
            <a:pPr marL="180975" indent="-180975">
              <a:lnSpc>
                <a:spcPct val="120000"/>
              </a:lnSpc>
              <a:buFont typeface="Wingdings" pitchFamily="2" charset="2"/>
              <a:buChar char="§"/>
              <a:tabLst>
                <a:tab pos="358775" algn="l"/>
              </a:tabLst>
            </a:pPr>
            <a:r>
              <a:rPr lang="en-US" sz="7200" dirty="0" smtClean="0"/>
              <a:t>Education</a:t>
            </a:r>
            <a:r>
              <a:rPr lang="fi-FI" sz="7200" dirty="0" smtClean="0"/>
              <a:t> and</a:t>
            </a:r>
            <a:r>
              <a:rPr lang="en-US" sz="7200" dirty="0" smtClean="0"/>
              <a:t> outreach.</a:t>
            </a:r>
            <a:endParaRPr lang="en-GB" sz="7200" dirty="0" smtClean="0"/>
          </a:p>
          <a:p>
            <a:pPr>
              <a:spcAft>
                <a:spcPts val="1000"/>
              </a:spcAft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49263" indent="-449263"/>
            <a:r>
              <a:rPr lang="en-GB" sz="4200" dirty="0" smtClean="0"/>
              <a:t>Helsinki Detector Laboratory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79212" y="477918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Si</a:t>
            </a:r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8464924" y="477793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GEM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6284289" y="503184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QA</a:t>
            </a:r>
            <a:endParaRPr lang="fi-FI" dirty="0">
              <a:solidFill>
                <a:schemeClr val="bg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9" r="7645"/>
          <a:stretch/>
        </p:blipFill>
        <p:spPr>
          <a:xfrm>
            <a:off x="312475" y="4873522"/>
            <a:ext cx="2706301" cy="19812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177" y="4873522"/>
            <a:ext cx="2641613" cy="198121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t="598" r="12045" b="-598"/>
          <a:stretch/>
        </p:blipFill>
        <p:spPr>
          <a:xfrm>
            <a:off x="6009659" y="4858745"/>
            <a:ext cx="2800024" cy="201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08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eimtuomi\Desktop\a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19" y="1801230"/>
            <a:ext cx="2621234" cy="250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5929" y="1988840"/>
            <a:ext cx="5518279" cy="1872208"/>
          </a:xfrm>
        </p:spPr>
        <p:txBody>
          <a:bodyPr>
            <a:normAutofit fontScale="25000" lnSpcReduction="20000"/>
          </a:bodyPr>
          <a:lstStyle/>
          <a:p>
            <a:pPr marL="361950" indent="-361950">
              <a:lnSpc>
                <a:spcPct val="120000"/>
              </a:lnSpc>
              <a:buFont typeface="+mj-lt"/>
              <a:buAutoNum type="arabicPeriod"/>
              <a:defRPr/>
            </a:pPr>
            <a:r>
              <a:rPr lang="fi-FI" sz="7200" dirty="0" smtClean="0"/>
              <a:t>Semiconductor detectors, eg. Si, Ge, GaAs, CdTe;</a:t>
            </a:r>
          </a:p>
          <a:p>
            <a:pPr marL="361950" indent="-361950">
              <a:lnSpc>
                <a:spcPct val="120000"/>
              </a:lnSpc>
              <a:buFont typeface="+mj-lt"/>
              <a:buAutoNum type="arabicPeriod"/>
              <a:defRPr/>
            </a:pPr>
            <a:r>
              <a:rPr lang="fi-FI" sz="7200" dirty="0" smtClean="0"/>
              <a:t>Gaseous detectors, eg. propotional counters, </a:t>
            </a:r>
            <a:r>
              <a:rPr lang="fi-FI" sz="7200" dirty="0"/>
              <a:t> </a:t>
            </a:r>
            <a:r>
              <a:rPr lang="fi-FI" sz="7200" dirty="0" smtClean="0"/>
              <a:t> </a:t>
            </a:r>
            <a:r>
              <a:rPr lang="fi-FI" sz="7200" dirty="0" err="1" smtClean="0"/>
              <a:t>Gas</a:t>
            </a:r>
            <a:r>
              <a:rPr lang="fi-FI" sz="7200" dirty="0" smtClean="0"/>
              <a:t> Electron Multiplier (GEM) detectors;</a:t>
            </a:r>
          </a:p>
          <a:p>
            <a:pPr marL="361950" indent="-361950">
              <a:lnSpc>
                <a:spcPct val="120000"/>
              </a:lnSpc>
              <a:buFont typeface="+mj-lt"/>
              <a:buAutoNum type="arabicPeriod"/>
              <a:defRPr/>
            </a:pPr>
            <a:r>
              <a:rPr lang="fi-FI" sz="7200" dirty="0" smtClean="0"/>
              <a:t>Scintillators, e.g. </a:t>
            </a:r>
            <a:r>
              <a:rPr lang="fi-FI" sz="7200" dirty="0" err="1" smtClean="0"/>
              <a:t>metamaterials</a:t>
            </a:r>
            <a:r>
              <a:rPr lang="fi-FI" sz="7200" dirty="0" smtClean="0"/>
              <a:t> (SMM).</a:t>
            </a:r>
          </a:p>
          <a:p>
            <a:pPr>
              <a:spcAft>
                <a:spcPts val="1000"/>
              </a:spcAft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49263" indent="-449263"/>
            <a:r>
              <a:rPr lang="en-GB" sz="4200" dirty="0" smtClean="0"/>
              <a:t>Types of radiation detectors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79212" y="477918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Si</a:t>
            </a:r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8464924" y="477793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GEM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6284289" y="503184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QA</a:t>
            </a:r>
            <a:endParaRPr lang="fi-FI" dirty="0">
              <a:solidFill>
                <a:schemeClr val="bg2"/>
              </a:solidFill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/ Helsinki Detector Laboratory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3535"/>
          <a:stretch/>
        </p:blipFill>
        <p:spPr>
          <a:xfrm rot="5400000">
            <a:off x="-152535" y="4589647"/>
            <a:ext cx="2283664" cy="19785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15" y="4437924"/>
            <a:ext cx="4183519" cy="2283664"/>
          </a:xfrm>
          <a:prstGeom prst="rect">
            <a:avLst/>
          </a:prstGeom>
        </p:spPr>
      </p:pic>
      <p:pic>
        <p:nvPicPr>
          <p:cNvPr id="1026" name="Picture 2" descr="Scintillation metamaterials modules for 64-channel linear diode arra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289" y="4421129"/>
            <a:ext cx="2575561" cy="22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96336" y="6036700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©</a:t>
            </a:r>
            <a:r>
              <a:rPr lang="fi-FI" sz="1400" dirty="0" smtClean="0"/>
              <a:t> Specom Oy</a:t>
            </a:r>
            <a:endParaRPr lang="fi-FI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604101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©</a:t>
            </a:r>
            <a:r>
              <a:rPr lang="fi-FI" sz="1400" dirty="0" smtClean="0"/>
              <a:t> HIP</a:t>
            </a:r>
            <a:endParaRPr lang="fi-FI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274555" y="60367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©</a:t>
            </a:r>
            <a:r>
              <a:rPr lang="fi-FI" sz="1400" dirty="0" smtClean="0"/>
              <a:t> HIP</a:t>
            </a:r>
            <a:endParaRPr lang="fi-FI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239822" y="3243693"/>
            <a:ext cx="159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©</a:t>
            </a:r>
            <a:r>
              <a:rPr lang="fi-FI" sz="1400" dirty="0" smtClean="0"/>
              <a:t> OAW / HEPHY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40534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6" y="2004990"/>
            <a:ext cx="6948908" cy="4142523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Science</a:t>
            </a:r>
          </a:p>
          <a:p>
            <a:pPr marL="742950" lvl="1" indent="-285750"/>
            <a:r>
              <a:rPr lang="en-US" sz="1800" dirty="0" smtClean="0"/>
              <a:t>particle physics (e.g. CERN)</a:t>
            </a:r>
          </a:p>
          <a:p>
            <a:pPr marL="742950" lvl="1" indent="-285750"/>
            <a:r>
              <a:rPr lang="en-US" sz="1800" dirty="0" smtClean="0"/>
              <a:t>nuclear physics (e.g. FAIR)</a:t>
            </a:r>
          </a:p>
          <a:p>
            <a:pPr marL="742950" lvl="1" indent="-285750"/>
            <a:r>
              <a:rPr lang="en-US" sz="1800" dirty="0" smtClean="0"/>
              <a:t>material physics (e.g. ESRF, XFEL)</a:t>
            </a:r>
          </a:p>
          <a:p>
            <a:pPr marL="742950" lvl="1" indent="-285750"/>
            <a:r>
              <a:rPr lang="en-US" sz="1800" dirty="0" smtClean="0"/>
              <a:t>astrophysics (e.g. satellites, ESO, ESA)</a:t>
            </a:r>
          </a:p>
          <a:p>
            <a:pPr marL="742950" lvl="1" indent="-285750"/>
            <a:r>
              <a:rPr lang="en-US" sz="1800" dirty="0" smtClean="0"/>
              <a:t>dating, archeology (e.g.C-14)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Health</a:t>
            </a:r>
          </a:p>
          <a:p>
            <a:pPr marL="742950" lvl="1" indent="-285750"/>
            <a:r>
              <a:rPr lang="en-US" sz="1800" dirty="0" smtClean="0"/>
              <a:t>medical imaging (e.g. CT, PET, MRI)</a:t>
            </a:r>
          </a:p>
          <a:p>
            <a:pPr marL="742950" lvl="1" indent="-285750"/>
            <a:r>
              <a:rPr lang="en-US" sz="1800" dirty="0" smtClean="0"/>
              <a:t>nuclear medicine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Safety, security and safeguards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Industry (e.g. food preservation, imaging)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200" dirty="0" smtClean="0"/>
              <a:t>Applications of </a:t>
            </a:r>
            <a:br>
              <a:rPr lang="en-GB" sz="4200" dirty="0" smtClean="0"/>
            </a:br>
            <a:r>
              <a:rPr lang="en-GB" sz="4200" dirty="0" smtClean="0"/>
              <a:t>radiation detectors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464924" y="477793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/>
                </a:solidFill>
              </a:rPr>
              <a:t>GEM</a:t>
            </a:r>
            <a:endParaRPr lang="fi-FI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86093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6" y="2004990"/>
            <a:ext cx="6948908" cy="4142523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Increased </a:t>
            </a:r>
            <a:r>
              <a:rPr lang="en-US" sz="1800" dirty="0" smtClean="0">
                <a:solidFill>
                  <a:srgbClr val="FF0000"/>
                </a:solidFill>
              </a:rPr>
              <a:t>radiation hardness</a:t>
            </a:r>
            <a:r>
              <a:rPr lang="en-US" sz="1800" dirty="0" smtClean="0"/>
              <a:t>, due to increased luminosity;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Decreased physical dimensions of detector </a:t>
            </a:r>
            <a:r>
              <a:rPr lang="en-US" sz="1800" dirty="0" smtClean="0">
                <a:solidFill>
                  <a:srgbClr val="FF0000"/>
                </a:solidFill>
              </a:rPr>
              <a:t>segmentation</a:t>
            </a:r>
            <a:r>
              <a:rPr lang="en-US" sz="1800" dirty="0" smtClean="0"/>
              <a:t>, i.e. increased granularity;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Custom-made detector solutions;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Demands for cheaper prizes, longer lifetime, consistent detectors and less maintenance (cost-effectiveness);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Consecutive demands for </a:t>
            </a:r>
            <a:r>
              <a:rPr lang="en-US" sz="1800" dirty="0" smtClean="0">
                <a:solidFill>
                  <a:srgbClr val="FF0000"/>
                </a:solidFill>
              </a:rPr>
              <a:t>read-out electronics, data acquisition, interconnection technologies, and quality assurance</a:t>
            </a:r>
            <a:r>
              <a:rPr lang="en-US" sz="1800" dirty="0" smtClean="0"/>
              <a:t>;</a:t>
            </a:r>
          </a:p>
          <a:p>
            <a:pPr marL="26035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Long project timelines:</a:t>
            </a:r>
          </a:p>
          <a:p>
            <a:pPr marL="800100" lvl="1" indent="-342900"/>
            <a:r>
              <a:rPr lang="en-US" sz="1800" dirty="0" smtClean="0"/>
              <a:t>projects and upgrades typically appear in 5-10 year cycles;</a:t>
            </a:r>
          </a:p>
          <a:p>
            <a:pPr marL="800100" lvl="1" indent="-342900"/>
            <a:r>
              <a:rPr lang="en-US" sz="1800" dirty="0" smtClean="0"/>
              <a:t>thus, no steady cash flow industrial partners;</a:t>
            </a:r>
          </a:p>
          <a:p>
            <a:pPr marL="800100" lvl="1" indent="-342900"/>
            <a:r>
              <a:rPr lang="en-US" sz="1800" dirty="0" smtClean="0"/>
              <a:t>and, gained expertise does not accumulate (brain drain).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Challenges in science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386674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6" y="2004990"/>
            <a:ext cx="6948908" cy="390828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Detector technologies foreseen to improve </a:t>
            </a:r>
            <a:r>
              <a:rPr lang="en-US" sz="1800" b="1" dirty="0" smtClean="0"/>
              <a:t>radiation hardness</a:t>
            </a:r>
            <a:r>
              <a:rPr lang="en-US" sz="1800" dirty="0" smtClean="0"/>
              <a:t>:</a:t>
            </a:r>
          </a:p>
          <a:p>
            <a:pPr marL="742950" lvl="1" indent="-285750"/>
            <a:r>
              <a:rPr lang="en-US" sz="1800" dirty="0" smtClean="0"/>
              <a:t>from n-type detectors to p-type detectors (</a:t>
            </a:r>
            <a:r>
              <a:rPr lang="en-US" sz="1800" i="1" dirty="0" smtClean="0">
                <a:latin typeface="Symbol" panose="05050102010706020507" pitchFamily="18" charset="2"/>
              </a:rPr>
              <a:t>m</a:t>
            </a:r>
            <a:r>
              <a:rPr lang="en-US" sz="1800" i="1" baseline="-25000" dirty="0" smtClean="0"/>
              <a:t>e</a:t>
            </a:r>
            <a:r>
              <a:rPr lang="en-US" sz="1800" i="1" dirty="0" smtClean="0"/>
              <a:t>&gt;</a:t>
            </a:r>
            <a:r>
              <a:rPr lang="en-US" sz="1800" i="1" dirty="0" err="1">
                <a:latin typeface="Symbol" panose="05050102010706020507" pitchFamily="18" charset="2"/>
              </a:rPr>
              <a:t>m</a:t>
            </a:r>
            <a:r>
              <a:rPr lang="en-US" sz="1800" i="1" baseline="-25000" dirty="0" err="1" smtClean="0"/>
              <a:t>h</a:t>
            </a:r>
            <a:r>
              <a:rPr lang="en-US" sz="1800" dirty="0" smtClean="0"/>
              <a:t>, no SCSI);  </a:t>
            </a:r>
          </a:p>
          <a:p>
            <a:pPr marL="742950" lvl="1" indent="-285750"/>
            <a:r>
              <a:rPr lang="en-US" sz="1800" dirty="0" smtClean="0"/>
              <a:t>availability of p-type Magnetic </a:t>
            </a:r>
            <a:r>
              <a:rPr lang="en-US" sz="1800" dirty="0" err="1" smtClean="0"/>
              <a:t>Czochralski</a:t>
            </a:r>
            <a:r>
              <a:rPr lang="en-US" sz="1800" dirty="0" smtClean="0"/>
              <a:t> silicon (</a:t>
            </a:r>
            <a:r>
              <a:rPr lang="en-US" sz="1800" dirty="0" smtClean="0">
                <a:solidFill>
                  <a:srgbClr val="FF0000"/>
                </a:solidFill>
              </a:rPr>
              <a:t>p-</a:t>
            </a:r>
            <a:r>
              <a:rPr lang="en-US" sz="1800" dirty="0" err="1" smtClean="0">
                <a:solidFill>
                  <a:srgbClr val="FF0000"/>
                </a:solidFill>
              </a:rPr>
              <a:t>MCz</a:t>
            </a:r>
            <a:r>
              <a:rPr lang="en-US" sz="1800" dirty="0" smtClean="0">
                <a:solidFill>
                  <a:srgbClr val="FF0000"/>
                </a:solidFill>
              </a:rPr>
              <a:t> Si</a:t>
            </a:r>
            <a:r>
              <a:rPr lang="en-US" sz="1800" dirty="0" smtClean="0"/>
              <a:t>);</a:t>
            </a:r>
          </a:p>
          <a:p>
            <a:pPr marL="742950" lvl="1" indent="-285750"/>
            <a:r>
              <a:rPr lang="en-US" sz="1800" dirty="0" smtClean="0"/>
              <a:t>p-</a:t>
            </a:r>
            <a:r>
              <a:rPr lang="en-US" sz="1800" dirty="0" err="1" smtClean="0"/>
              <a:t>MCz</a:t>
            </a:r>
            <a:r>
              <a:rPr lang="en-US" sz="1800" dirty="0" smtClean="0"/>
              <a:t> Si is radiation hard due to high oxygen concentration;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Technologies foreseen provide </a:t>
            </a:r>
            <a:r>
              <a:rPr lang="en-US" sz="1800" b="1" dirty="0" smtClean="0"/>
              <a:t>finer segmentation</a:t>
            </a:r>
            <a:r>
              <a:rPr lang="en-US" sz="1800" dirty="0" smtClean="0"/>
              <a:t>:</a:t>
            </a:r>
          </a:p>
          <a:p>
            <a:pPr marL="742950" lvl="1" indent="-285750"/>
            <a:r>
              <a:rPr lang="en-US" sz="1800" dirty="0" smtClean="0">
                <a:solidFill>
                  <a:prstClr val="black"/>
                </a:solidFill>
              </a:rPr>
              <a:t>deep submicron Atomic Layer Deposition (</a:t>
            </a:r>
            <a:r>
              <a:rPr lang="en-US" sz="1800" dirty="0" smtClean="0">
                <a:solidFill>
                  <a:srgbClr val="FF0000"/>
                </a:solidFill>
              </a:rPr>
              <a:t>ALD</a:t>
            </a:r>
            <a:r>
              <a:rPr lang="en-US" sz="1800" dirty="0" smtClean="0">
                <a:solidFill>
                  <a:prstClr val="black"/>
                </a:solidFill>
              </a:rPr>
              <a:t>) technology provides very high densities of capacitance and resistance;</a:t>
            </a:r>
          </a:p>
          <a:p>
            <a:pPr marL="717550" lvl="1" indent="-260350"/>
            <a:r>
              <a:rPr lang="en-US" sz="1800" dirty="0" smtClean="0">
                <a:solidFill>
                  <a:prstClr val="black"/>
                </a:solidFill>
              </a:rPr>
              <a:t>in addition, ALD helps to resolve the accumulation of positive oxide charge </a:t>
            </a:r>
            <a:r>
              <a:rPr lang="en-US" sz="1800" dirty="0">
                <a:solidFill>
                  <a:prstClr val="black"/>
                </a:solidFill>
              </a:rPr>
              <a:t>in Si-oxide interface in p-type </a:t>
            </a:r>
            <a:r>
              <a:rPr lang="en-US" sz="1800" dirty="0" smtClean="0">
                <a:solidFill>
                  <a:prstClr val="black"/>
                </a:solidFill>
              </a:rPr>
              <a:t>detectors;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en-US" sz="1800" dirty="0" smtClean="0"/>
              <a:t>Ultra-fast silicon detectors with timing resolution, based on the concept of </a:t>
            </a:r>
            <a:r>
              <a:rPr lang="en-US" sz="1800" dirty="0" smtClean="0">
                <a:solidFill>
                  <a:prstClr val="black"/>
                </a:solidFill>
              </a:rPr>
              <a:t>Low Gain Avalanche Detector (</a:t>
            </a:r>
            <a:r>
              <a:rPr lang="en-US" sz="1800" dirty="0" smtClean="0">
                <a:solidFill>
                  <a:srgbClr val="FF0000"/>
                </a:solidFill>
              </a:rPr>
              <a:t>LGAD</a:t>
            </a:r>
            <a:r>
              <a:rPr lang="en-US" sz="1800" dirty="0" smtClean="0">
                <a:solidFill>
                  <a:prstClr val="black"/>
                </a:solidFill>
              </a:rPr>
              <a:t>).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800" dirty="0" smtClean="0"/>
              <a:t>Trends in science / semiconductor detectors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19285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576" y="2004990"/>
            <a:ext cx="6768888" cy="390828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Picosecond Micro Patterned Gas Detectors (</a:t>
            </a:r>
            <a:r>
              <a:rPr lang="en-US" sz="1800" dirty="0" smtClean="0">
                <a:solidFill>
                  <a:srgbClr val="FF0000"/>
                </a:solidFill>
              </a:rPr>
              <a:t>MPGDs</a:t>
            </a:r>
            <a:r>
              <a:rPr lang="en-US" sz="1800" dirty="0" smtClean="0"/>
              <a:t>):</a:t>
            </a:r>
          </a:p>
          <a:p>
            <a:pPr marL="882650" lvl="1" indent="-342900"/>
            <a:r>
              <a:rPr lang="en-US" sz="1600" dirty="0" smtClean="0"/>
              <a:t>i.e. hybrid </a:t>
            </a:r>
            <a:r>
              <a:rPr lang="en-US" sz="1600" dirty="0"/>
              <a:t>detectors combining micro-pattern gaseous detectors with Cherenkov light detection via a </a:t>
            </a:r>
            <a:r>
              <a:rPr lang="en-US" sz="1600" dirty="0" smtClean="0"/>
              <a:t>photocathode;</a:t>
            </a:r>
          </a:p>
          <a:p>
            <a:pPr marL="882650" lvl="1" indent="-342900"/>
            <a:r>
              <a:rPr lang="en-US" sz="1600" dirty="0" smtClean="0"/>
              <a:t>objective </a:t>
            </a:r>
            <a:r>
              <a:rPr lang="en-US" sz="1600" dirty="0"/>
              <a:t>is large surface detectors capable of timing resolution of few tens of </a:t>
            </a:r>
            <a:r>
              <a:rPr lang="en-US" sz="1600" dirty="0" smtClean="0"/>
              <a:t>picoseconds;</a:t>
            </a:r>
            <a:endParaRPr lang="en-US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Time Projection Chambers (</a:t>
            </a:r>
            <a:r>
              <a:rPr lang="en-US" sz="1800" dirty="0" smtClean="0">
                <a:solidFill>
                  <a:srgbClr val="FF0000"/>
                </a:solidFill>
              </a:rPr>
              <a:t>TPC</a:t>
            </a:r>
            <a:r>
              <a:rPr lang="en-US" sz="1800" dirty="0" smtClean="0"/>
              <a:t>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Large </a:t>
            </a:r>
            <a:r>
              <a:rPr lang="en-US" sz="1800" dirty="0"/>
              <a:t>area detectors for muon </a:t>
            </a:r>
            <a:r>
              <a:rPr lang="en-US" sz="1800" dirty="0" smtClean="0"/>
              <a:t>detection;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R&amp;D </a:t>
            </a:r>
            <a:r>
              <a:rPr lang="en-US" sz="1800" dirty="0"/>
              <a:t>ongoing to </a:t>
            </a:r>
            <a:r>
              <a:rPr lang="en-US" sz="1800" dirty="0" smtClean="0"/>
              <a:t>better understand the </a:t>
            </a:r>
            <a:r>
              <a:rPr lang="en-US" sz="1800" dirty="0"/>
              <a:t>physics of gaseous detectors and to develop </a:t>
            </a:r>
            <a:r>
              <a:rPr lang="en-US" sz="1800" dirty="0" smtClean="0"/>
              <a:t>new </a:t>
            </a:r>
            <a:r>
              <a:rPr lang="en-US" sz="1800" dirty="0"/>
              <a:t>exotic detectors for rare events (e.g. dark photons).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800" dirty="0" smtClean="0"/>
              <a:t>Trends in science / </a:t>
            </a:r>
            <a:br>
              <a:rPr lang="en-GB" sz="3800" dirty="0" smtClean="0"/>
            </a:br>
            <a:r>
              <a:rPr lang="en-GB" sz="3800" dirty="0" smtClean="0"/>
              <a:t>gaseous detectors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418152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imtuomi\Desktop\CdTe X-ray detec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399" y="3609020"/>
            <a:ext cx="2747574" cy="224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3548" y="2006550"/>
            <a:ext cx="8064896" cy="4158673"/>
          </a:xfrm>
        </p:spPr>
        <p:txBody>
          <a:bodyPr>
            <a:no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Requirement for increased accuracy and decreased radiation dose;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Direct detection of X-rays (i.e. without scintillator)                             -&gt; significant improvement in cancer diagnostics and treatment (</a:t>
            </a:r>
            <a:r>
              <a:rPr lang="en-US" sz="1800" dirty="0" smtClean="0"/>
              <a:t>Spectral/Color </a:t>
            </a:r>
            <a:r>
              <a:rPr lang="en-US" sz="1800" dirty="0" smtClean="0"/>
              <a:t>imaging);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Silicon NOT suitable for direct x-ray detection (limited stopping power);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err="1" smtClean="0">
                <a:solidFill>
                  <a:srgbClr val="FF0000"/>
                </a:solidFill>
              </a:rPr>
              <a:t>CdTe</a:t>
            </a:r>
            <a:r>
              <a:rPr lang="en-US" sz="1800" dirty="0" smtClean="0"/>
              <a:t> still with challenges in crystal growth </a:t>
            </a:r>
            <a:r>
              <a:rPr lang="en-US" sz="1800" dirty="0" smtClean="0"/>
              <a:t>                             (</a:t>
            </a:r>
            <a:r>
              <a:rPr lang="en-US" sz="1800" dirty="0" smtClean="0"/>
              <a:t>commercialization requires significant R&amp;D </a:t>
            </a:r>
            <a:r>
              <a:rPr lang="en-US" sz="1800" dirty="0" smtClean="0"/>
              <a:t>                                        from </a:t>
            </a:r>
            <a:r>
              <a:rPr lang="en-US" sz="1800" dirty="0" smtClean="0"/>
              <a:t>scientific community);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FF0000"/>
                </a:solidFill>
              </a:rPr>
              <a:t>GaAs</a:t>
            </a:r>
            <a:r>
              <a:rPr lang="en-US" sz="1800" dirty="0" smtClean="0"/>
              <a:t>, especially for the increased need of </a:t>
            </a:r>
            <a:r>
              <a:rPr lang="en-US" sz="1800" dirty="0" smtClean="0"/>
              <a:t>                             mammography</a:t>
            </a:r>
            <a:r>
              <a:rPr lang="en-US" sz="1800" dirty="0" smtClean="0"/>
              <a:t>, still with challenges in </a:t>
            </a:r>
            <a:r>
              <a:rPr lang="en-US" sz="1800" dirty="0" smtClean="0"/>
              <a:t>                                     semiconductor </a:t>
            </a:r>
            <a:r>
              <a:rPr lang="en-US" sz="1800" dirty="0" smtClean="0"/>
              <a:t>manufacturing process;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Commercialization of </a:t>
            </a:r>
            <a:r>
              <a:rPr lang="en-US" sz="1800" dirty="0" err="1" smtClean="0"/>
              <a:t>CdTe</a:t>
            </a:r>
            <a:r>
              <a:rPr lang="en-US" sz="1800" dirty="0" smtClean="0"/>
              <a:t> and GaAs still </a:t>
            </a:r>
            <a:r>
              <a:rPr lang="en-US" sz="1800" dirty="0" smtClean="0"/>
              <a:t>                                          requires </a:t>
            </a:r>
            <a:r>
              <a:rPr lang="en-US" sz="1800" dirty="0"/>
              <a:t>significant R&amp;D from scientific </a:t>
            </a:r>
            <a:r>
              <a:rPr lang="en-US" sz="1800" dirty="0" smtClean="0"/>
              <a:t>community</a:t>
            </a:r>
            <a:r>
              <a:rPr lang="en-US" sz="1800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6A39-EA77-4AF4-ADDA-DA0D98E4E772}" type="datetime1">
              <a:rPr lang="fi-FI" smtClean="0"/>
              <a:pPr/>
              <a:t>1.11.2017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800" dirty="0" smtClean="0"/>
              <a:t>Trends in </a:t>
            </a:r>
            <a:br>
              <a:rPr lang="en-GB" sz="3800" dirty="0" smtClean="0"/>
            </a:br>
            <a:r>
              <a:rPr lang="en-GB" sz="3800" dirty="0" smtClean="0"/>
              <a:t>medical imaging</a:t>
            </a:r>
            <a:endParaRPr lang="en-GB" sz="38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132015" y="6147513"/>
            <a:ext cx="2592386" cy="43234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CERN Idealab 1.11.2017</a:t>
            </a:r>
          </a:p>
          <a:p>
            <a:r>
              <a:rPr lang="fi-FI" dirty="0" smtClean="0"/>
              <a:t>Eija Tuominen &amp; co / Helsinki Detector Laboratory</a:t>
            </a:r>
          </a:p>
        </p:txBody>
      </p:sp>
    </p:spTree>
    <p:extLst>
      <p:ext uri="{BB962C8B-B14F-4D97-AF65-F5344CB8AC3E}">
        <p14:creationId xmlns:p14="http://schemas.microsoft.com/office/powerpoint/2010/main" val="329110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mltt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FCA311"/>
      </a:accent1>
      <a:accent2>
        <a:srgbClr val="1E1C77"/>
      </a:accent2>
      <a:accent3>
        <a:srgbClr val="8C8A87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951</Words>
  <Application>Microsoft Office PowerPoint</Application>
  <PresentationFormat>On-screen Show (4:3)</PresentationFormat>
  <Paragraphs>156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Helsingin Yliopisto</vt:lpstr>
      <vt:lpstr>Future trends of radiation detector technologies</vt:lpstr>
      <vt:lpstr>Introduction Helsinki Detector Laboratory Types of radiation detectors  Applications of radiation detectors  Trends in radiation detecting Science Health Safety, Security &amp; Safeguards</vt:lpstr>
      <vt:lpstr>Helsinki Detector Laboratory</vt:lpstr>
      <vt:lpstr>Types of radiation detectors</vt:lpstr>
      <vt:lpstr>Applications of  radiation detectors</vt:lpstr>
      <vt:lpstr>Challenges in science</vt:lpstr>
      <vt:lpstr>Trends in science / semiconductor detectors</vt:lpstr>
      <vt:lpstr>Trends in science /  gaseous detectors</vt:lpstr>
      <vt:lpstr>Trends in  medical imaging</vt:lpstr>
      <vt:lpstr>Trends in safety,  security and safeguards</vt:lpstr>
      <vt:lpstr>Trends in  quality assurance (QA)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2011-10-17T06:10:50Z</dcterms:created>
  <dcterms:modified xsi:type="dcterms:W3CDTF">2017-11-01T11:13:47Z</dcterms:modified>
</cp:coreProperties>
</file>