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72" r:id="rId3"/>
    <p:sldId id="271" r:id="rId4"/>
    <p:sldId id="268" r:id="rId5"/>
    <p:sldId id="269" r:id="rId6"/>
    <p:sldId id="273" r:id="rId7"/>
    <p:sldId id="263" r:id="rId8"/>
    <p:sldId id="275" r:id="rId9"/>
    <p:sldId id="266" r:id="rId10"/>
    <p:sldId id="267" r:id="rId11"/>
    <p:sldId id="274" r:id="rId12"/>
    <p:sldId id="270" r:id="rId13"/>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5B9BD5"/>
    <a:srgbClr val="0808BE"/>
    <a:srgbClr val="104282"/>
    <a:srgbClr val="213B69"/>
    <a:srgbClr val="2847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27" autoAdjust="0"/>
    <p:restoredTop sz="91885" autoAdjust="0"/>
  </p:normalViewPr>
  <p:slideViewPr>
    <p:cSldViewPr snapToGrid="0">
      <p:cViewPr varScale="1">
        <p:scale>
          <a:sx n="63" d="100"/>
          <a:sy n="63" d="100"/>
        </p:scale>
        <p:origin x="900" y="90"/>
      </p:cViewPr>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E791B696-0B63-444D-980C-02A42FC86CBA}" type="datetimeFigureOut">
              <a:rPr lang="en-GB" smtClean="0"/>
              <a:t>19/11/2017</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AF5447F9-51E5-450B-A76D-46F86E9E8E1C}" type="slidenum">
              <a:rPr lang="en-GB" smtClean="0"/>
              <a:t>‹#›</a:t>
            </a:fld>
            <a:endParaRPr lang="en-GB"/>
          </a:p>
        </p:txBody>
      </p:sp>
    </p:spTree>
    <p:extLst>
      <p:ext uri="{BB962C8B-B14F-4D97-AF65-F5344CB8AC3E}">
        <p14:creationId xmlns:p14="http://schemas.microsoft.com/office/powerpoint/2010/main" val="1212671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3AB5D2-021F-4A42-A1C5-E52E561AC7D7}" type="slidenum">
              <a:rPr lang="en-GB" smtClean="0"/>
              <a:t>2</a:t>
            </a:fld>
            <a:endParaRPr lang="en-GB"/>
          </a:p>
        </p:txBody>
      </p:sp>
    </p:spTree>
    <p:extLst>
      <p:ext uri="{BB962C8B-B14F-4D97-AF65-F5344CB8AC3E}">
        <p14:creationId xmlns:p14="http://schemas.microsoft.com/office/powerpoint/2010/main" val="1228285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3AB5D2-021F-4A42-A1C5-E52E561AC7D7}" type="slidenum">
              <a:rPr lang="en-GB" smtClean="0"/>
              <a:t>3</a:t>
            </a:fld>
            <a:endParaRPr lang="en-GB"/>
          </a:p>
        </p:txBody>
      </p:sp>
    </p:spTree>
    <p:extLst>
      <p:ext uri="{BB962C8B-B14F-4D97-AF65-F5344CB8AC3E}">
        <p14:creationId xmlns:p14="http://schemas.microsoft.com/office/powerpoint/2010/main" val="3403425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3AB5D2-021F-4A42-A1C5-E52E561AC7D7}" type="slidenum">
              <a:rPr lang="en-GB" smtClean="0"/>
              <a:t>4</a:t>
            </a:fld>
            <a:endParaRPr lang="en-GB"/>
          </a:p>
        </p:txBody>
      </p:sp>
    </p:spTree>
    <p:extLst>
      <p:ext uri="{BB962C8B-B14F-4D97-AF65-F5344CB8AC3E}">
        <p14:creationId xmlns:p14="http://schemas.microsoft.com/office/powerpoint/2010/main" val="2275818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3AB5D2-021F-4A42-A1C5-E52E561AC7D7}" type="slidenum">
              <a:rPr lang="en-GB" smtClean="0"/>
              <a:t>5</a:t>
            </a:fld>
            <a:endParaRPr lang="en-GB"/>
          </a:p>
        </p:txBody>
      </p:sp>
    </p:spTree>
    <p:extLst>
      <p:ext uri="{BB962C8B-B14F-4D97-AF65-F5344CB8AC3E}">
        <p14:creationId xmlns:p14="http://schemas.microsoft.com/office/powerpoint/2010/main" val="3435387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3AB5D2-021F-4A42-A1C5-E52E561AC7D7}" type="slidenum">
              <a:rPr lang="en-GB" smtClean="0"/>
              <a:t>6</a:t>
            </a:fld>
            <a:endParaRPr lang="en-GB"/>
          </a:p>
        </p:txBody>
      </p:sp>
    </p:spTree>
    <p:extLst>
      <p:ext uri="{BB962C8B-B14F-4D97-AF65-F5344CB8AC3E}">
        <p14:creationId xmlns:p14="http://schemas.microsoft.com/office/powerpoint/2010/main" val="2125467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3AB5D2-021F-4A42-A1C5-E52E561AC7D7}" type="slidenum">
              <a:rPr lang="en-GB" smtClean="0"/>
              <a:t>9</a:t>
            </a:fld>
            <a:endParaRPr lang="en-GB"/>
          </a:p>
        </p:txBody>
      </p:sp>
    </p:spTree>
    <p:extLst>
      <p:ext uri="{BB962C8B-B14F-4D97-AF65-F5344CB8AC3E}">
        <p14:creationId xmlns:p14="http://schemas.microsoft.com/office/powerpoint/2010/main" val="2834911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3AB5D2-021F-4A42-A1C5-E52E561AC7D7}" type="slidenum">
              <a:rPr lang="en-GB" smtClean="0"/>
              <a:t>10</a:t>
            </a:fld>
            <a:endParaRPr lang="en-GB"/>
          </a:p>
        </p:txBody>
      </p:sp>
    </p:spTree>
    <p:extLst>
      <p:ext uri="{BB962C8B-B14F-4D97-AF65-F5344CB8AC3E}">
        <p14:creationId xmlns:p14="http://schemas.microsoft.com/office/powerpoint/2010/main" val="3408803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3AB5D2-021F-4A42-A1C5-E52E561AC7D7}" type="slidenum">
              <a:rPr lang="en-GB" smtClean="0"/>
              <a:t>11</a:t>
            </a:fld>
            <a:endParaRPr lang="en-GB"/>
          </a:p>
        </p:txBody>
      </p:sp>
    </p:spTree>
    <p:extLst>
      <p:ext uri="{BB962C8B-B14F-4D97-AF65-F5344CB8AC3E}">
        <p14:creationId xmlns:p14="http://schemas.microsoft.com/office/powerpoint/2010/main" val="4172295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73AB5D2-021F-4A42-A1C5-E52E561AC7D7}" type="slidenum">
              <a:rPr lang="en-GB" smtClean="0"/>
              <a:t>12</a:t>
            </a:fld>
            <a:endParaRPr lang="en-GB"/>
          </a:p>
        </p:txBody>
      </p:sp>
    </p:spTree>
    <p:extLst>
      <p:ext uri="{BB962C8B-B14F-4D97-AF65-F5344CB8AC3E}">
        <p14:creationId xmlns:p14="http://schemas.microsoft.com/office/powerpoint/2010/main" val="449725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B81EA4C-E10F-4978-B0A3-FC9F317809F2}" type="datetime1">
              <a:rPr lang="en-GB" smtClean="0"/>
              <a:t>19/11/2017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1206738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589BAFB-7E00-4612-BD66-0961E394C0F7}" type="datetime1">
              <a:rPr lang="en-GB" smtClean="0"/>
              <a:t>19/11/2017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3907078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C4632E-3B07-4D1A-B14D-9E6EF5A79A12}" type="datetime1">
              <a:rPr lang="en-GB" smtClean="0"/>
              <a:t>19/11/2017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8650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D40A42-40F4-443D-867E-17891BE91682}" type="datetime1">
              <a:rPr lang="en-GB" smtClean="0"/>
              <a:t>19/11/2017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62401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096267-72C2-44F3-8276-0A75E0D9C0B2}" type="datetime1">
              <a:rPr lang="en-GB" smtClean="0"/>
              <a:t>19/11/2017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364654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CA30E2B-CB31-4523-A7A6-0C0E5A245CBC}" type="datetime1">
              <a:rPr lang="en-GB" smtClean="0"/>
              <a:t>19/11/2017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815482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9CD894-1EA4-4AB8-BB20-6F6D40CEB095}" type="datetime1">
              <a:rPr lang="en-GB" smtClean="0"/>
              <a:t>19/11/2017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1434471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BB6BC61-9356-49E5-A785-CD0E5561DA4B}" type="datetime1">
              <a:rPr lang="en-GB" smtClean="0"/>
              <a:t>19/11/2017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1463638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52649F-2A64-445C-92D1-5E1EDFCA9B98}" type="datetime1">
              <a:rPr lang="en-GB" smtClean="0"/>
              <a:t>19/11/2017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1782254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C6B0B-9EE2-4AB6-9B84-F267BB95956E}" type="datetime1">
              <a:rPr lang="en-GB" smtClean="0"/>
              <a:t>19/11/2017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854213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a:t>
            </a:r>
            <a:r>
              <a:rPr lang="en-US" smtClean="0"/>
              <a:t>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4C5520-FD80-4734-9B23-E038F9FCB556}" type="datetime1">
              <a:rPr lang="en-GB" smtClean="0"/>
              <a:t>19/11/2017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3DD950-D89B-4C8B-BAFA-12BE69EBE709}" type="slidenum">
              <a:rPr lang="en-GB" smtClean="0"/>
              <a:t>‹#›</a:t>
            </a:fld>
            <a:endParaRPr lang="en-GB"/>
          </a:p>
        </p:txBody>
      </p:sp>
    </p:spTree>
    <p:extLst>
      <p:ext uri="{BB962C8B-B14F-4D97-AF65-F5344CB8AC3E}">
        <p14:creationId xmlns:p14="http://schemas.microsoft.com/office/powerpoint/2010/main" val="2309526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B6C9F-D5D5-42B7-BAD2-71F123C823AA}" type="datetime1">
              <a:rPr lang="en-GB" smtClean="0"/>
              <a:t>19/11/2017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3DD950-D89B-4C8B-BAFA-12BE69EBE709}" type="slidenum">
              <a:rPr lang="en-GB" smtClean="0"/>
              <a:t>‹#›</a:t>
            </a:fld>
            <a:endParaRPr lang="en-GB"/>
          </a:p>
        </p:txBody>
      </p:sp>
    </p:spTree>
    <p:extLst>
      <p:ext uri="{BB962C8B-B14F-4D97-AF65-F5344CB8AC3E}">
        <p14:creationId xmlns:p14="http://schemas.microsoft.com/office/powerpoint/2010/main" val="30776164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8.emf"/><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4828" y="210647"/>
            <a:ext cx="690106" cy="685093"/>
          </a:xfrm>
          <a:prstGeom prst="rect">
            <a:avLst/>
          </a:prstGeom>
        </p:spPr>
      </p:pic>
      <p:sp>
        <p:nvSpPr>
          <p:cNvPr id="2" name="Slide Number Placeholder 1"/>
          <p:cNvSpPr>
            <a:spLocks noGrp="1"/>
          </p:cNvSpPr>
          <p:nvPr>
            <p:ph type="sldNum" sz="quarter" idx="12"/>
          </p:nvPr>
        </p:nvSpPr>
        <p:spPr/>
        <p:txBody>
          <a:bodyPr/>
          <a:lstStyle/>
          <a:p>
            <a:fld id="{973DD950-D89B-4C8B-BAFA-12BE69EBE709}" type="slidenum">
              <a:rPr lang="en-GB" smtClean="0"/>
              <a:t>1</a:t>
            </a:fld>
            <a:endParaRPr lang="en-GB"/>
          </a:p>
        </p:txBody>
      </p:sp>
      <p:sp>
        <p:nvSpPr>
          <p:cNvPr id="3" name="Rectangle 2"/>
          <p:cNvSpPr/>
          <p:nvPr/>
        </p:nvSpPr>
        <p:spPr>
          <a:xfrm>
            <a:off x="-38100" y="2386887"/>
            <a:ext cx="12192000" cy="1907573"/>
          </a:xfrm>
          <a:prstGeom prst="rect">
            <a:avLst/>
          </a:prstGeom>
        </p:spPr>
        <p:txBody>
          <a:bodyPr wrap="square">
            <a:spAutoFit/>
          </a:bodyPr>
          <a:lstStyle/>
          <a:p>
            <a:endParaRPr lang="en-US" sz="3200" dirty="0"/>
          </a:p>
          <a:p>
            <a:pPr algn="ctr"/>
            <a:r>
              <a:rPr lang="en-US" sz="2800" dirty="0" smtClean="0">
                <a:solidFill>
                  <a:schemeClr val="bg1"/>
                </a:solidFill>
              </a:rPr>
              <a:t>New research strongly indicates the elimination of transverse beam impedance</a:t>
            </a:r>
          </a:p>
          <a:p>
            <a:pPr algn="ctr"/>
            <a:r>
              <a:rPr lang="en-US" sz="2800" dirty="0" smtClean="0">
                <a:solidFill>
                  <a:schemeClr val="bg1"/>
                </a:solidFill>
              </a:rPr>
              <a:t>by making beam equipment in the shape of higher order multipoles</a:t>
            </a:r>
            <a:r>
              <a:rPr lang="en-US" sz="28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en-US" sz="2800" dirty="0" smtClean="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669246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EFAA61C-55F5-4B63-9518-572D28620736}" type="slidenum">
              <a:rPr lang="en-GB" smtClean="0">
                <a:solidFill>
                  <a:schemeClr val="tx1"/>
                </a:solidFill>
              </a:rPr>
              <a:t>10</a:t>
            </a:fld>
            <a:endParaRPr lang="en-GB" dirty="0">
              <a:solidFill>
                <a:schemeClr val="tx1"/>
              </a:solidFill>
            </a:endParaRPr>
          </a:p>
        </p:txBody>
      </p:sp>
      <p:grpSp>
        <p:nvGrpSpPr>
          <p:cNvPr id="38" name="Group 37"/>
          <p:cNvGrpSpPr/>
          <p:nvPr/>
        </p:nvGrpSpPr>
        <p:grpSpPr>
          <a:xfrm>
            <a:off x="0" y="-88911"/>
            <a:ext cx="12192000" cy="752475"/>
            <a:chOff x="0" y="-88911"/>
            <a:chExt cx="12192000" cy="752475"/>
          </a:xfrm>
        </p:grpSpPr>
        <p:sp>
          <p:nvSpPr>
            <p:cNvPr id="39" name="Rectangle 38"/>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0" y="-23546"/>
              <a:ext cx="12192000" cy="631124"/>
              <a:chOff x="0" y="60433"/>
              <a:chExt cx="12192000" cy="567197"/>
            </a:xfrm>
          </p:grpSpPr>
          <p:sp>
            <p:nvSpPr>
              <p:cNvPr id="41" name="Rectangle 40"/>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itle 6"/>
          <p:cNvSpPr txBox="1">
            <a:spLocks/>
          </p:cNvSpPr>
          <p:nvPr/>
        </p:nvSpPr>
        <p:spPr>
          <a:xfrm>
            <a:off x="322758" y="0"/>
            <a:ext cx="11869242" cy="6463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smtClean="0">
                <a:solidFill>
                  <a:schemeClr val="bg1"/>
                </a:solidFill>
                <a:latin typeface="Rockwell" panose="02060603020205020403" pitchFamily="18" charset="0"/>
              </a:rPr>
              <a:t>Concluding remarks </a:t>
            </a:r>
            <a:endParaRPr lang="en-GB" sz="4000" dirty="0">
              <a:solidFill>
                <a:schemeClr val="bg1"/>
              </a:solidFill>
              <a:latin typeface="Rockwell" panose="02060603020205020403" pitchFamily="18" charset="0"/>
            </a:endParaRPr>
          </a:p>
        </p:txBody>
      </p:sp>
      <p:sp>
        <p:nvSpPr>
          <p:cNvPr id="6" name="TextBox 5"/>
          <p:cNvSpPr txBox="1"/>
          <p:nvPr/>
        </p:nvSpPr>
        <p:spPr>
          <a:xfrm>
            <a:off x="0" y="792468"/>
            <a:ext cx="12191999" cy="5509200"/>
          </a:xfrm>
          <a:prstGeom prst="rect">
            <a:avLst/>
          </a:prstGeom>
          <a:noFill/>
        </p:spPr>
        <p:txBody>
          <a:bodyPr wrap="square" rtlCol="0">
            <a:spAutoFit/>
          </a:bodyPr>
          <a:lstStyle/>
          <a:p>
            <a:pPr marL="571500" indent="-571500">
              <a:buFont typeface="Arial" panose="020B0604020202020204" pitchFamily="34" charset="0"/>
              <a:buChar char="•"/>
            </a:pPr>
            <a:r>
              <a:rPr lang="en-US" sz="3200" b="1" dirty="0" smtClean="0"/>
              <a:t>The symmetry </a:t>
            </a:r>
            <a:r>
              <a:rPr lang="en-US" sz="3200" b="1" smtClean="0"/>
              <a:t>analysis </a:t>
            </a:r>
            <a:r>
              <a:rPr lang="en-US" sz="3200" smtClean="0"/>
              <a:t>show </a:t>
            </a:r>
            <a:r>
              <a:rPr lang="en-US" sz="3200" dirty="0" smtClean="0"/>
              <a:t>very interesting properties of 90 degree symmetric structures. A counter intuitive property is that these structures have only dipolar impedance </a:t>
            </a:r>
            <a:endParaRPr lang="en-US" sz="3200" dirty="0" smtClean="0"/>
          </a:p>
          <a:p>
            <a:pPr marL="571500" indent="-571500">
              <a:buFont typeface="Arial" panose="020B0604020202020204" pitchFamily="34" charset="0"/>
              <a:buChar char="•"/>
            </a:pPr>
            <a:r>
              <a:rPr lang="en-US" sz="3200" b="1" dirty="0" smtClean="0"/>
              <a:t>The </a:t>
            </a:r>
            <a:r>
              <a:rPr lang="en-US" sz="3200" b="1" dirty="0"/>
              <a:t>4-pole structure </a:t>
            </a:r>
            <a:r>
              <a:rPr lang="en-US" sz="3200" dirty="0"/>
              <a:t>has a significantly lower dipolar impedance than the round </a:t>
            </a:r>
            <a:r>
              <a:rPr lang="en-US" sz="3200" dirty="0" smtClean="0"/>
              <a:t>structure</a:t>
            </a:r>
            <a:endParaRPr lang="en-US" sz="3200" dirty="0"/>
          </a:p>
          <a:p>
            <a:pPr marL="571500" indent="-571500">
              <a:buFont typeface="Arial" panose="020B0604020202020204" pitchFamily="34" charset="0"/>
              <a:buChar char="•"/>
            </a:pPr>
            <a:r>
              <a:rPr lang="en-US" sz="3200" b="1" dirty="0" smtClean="0"/>
              <a:t>The calculations still needs more sensitivity tests </a:t>
            </a:r>
            <a:r>
              <a:rPr lang="en-US" sz="3200" dirty="0" smtClean="0"/>
              <a:t>(dependence on number of </a:t>
            </a:r>
            <a:r>
              <a:rPr lang="en-US" sz="3200" dirty="0" err="1" smtClean="0"/>
              <a:t>meshcells</a:t>
            </a:r>
            <a:r>
              <a:rPr lang="en-US" sz="3200" dirty="0" smtClean="0"/>
              <a:t>, port versus open boundary, comparison with HFSS, etc. )</a:t>
            </a:r>
          </a:p>
          <a:p>
            <a:pPr marL="571500" indent="-571500">
              <a:buFont typeface="Arial" panose="020B0604020202020204" pitchFamily="34" charset="0"/>
              <a:buChar char="•"/>
            </a:pPr>
            <a:r>
              <a:rPr lang="en-US" sz="3200" b="1" dirty="0"/>
              <a:t>F</a:t>
            </a:r>
            <a:r>
              <a:rPr lang="en-US" sz="3200" b="1" dirty="0" smtClean="0"/>
              <a:t>eed-down calculations and even higher multipolar structures </a:t>
            </a:r>
            <a:r>
              <a:rPr lang="en-US" sz="3200" dirty="0" smtClean="0"/>
              <a:t>still needs to be investigated. Higher multipolar structures might very well have even lower dipolar impedance.</a:t>
            </a:r>
            <a:endParaRPr lang="en-GB" sz="3200" dirty="0"/>
          </a:p>
        </p:txBody>
      </p:sp>
    </p:spTree>
    <p:extLst>
      <p:ext uri="{BB962C8B-B14F-4D97-AF65-F5344CB8AC3E}">
        <p14:creationId xmlns:p14="http://schemas.microsoft.com/office/powerpoint/2010/main" val="424382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EFAA61C-55F5-4B63-9518-572D28620736}" type="slidenum">
              <a:rPr lang="en-GB" smtClean="0">
                <a:solidFill>
                  <a:schemeClr val="tx1"/>
                </a:solidFill>
              </a:rPr>
              <a:t>11</a:t>
            </a:fld>
            <a:endParaRPr lang="en-GB" dirty="0">
              <a:solidFill>
                <a:schemeClr val="tx1"/>
              </a:solidFill>
            </a:endParaRPr>
          </a:p>
        </p:txBody>
      </p:sp>
      <p:grpSp>
        <p:nvGrpSpPr>
          <p:cNvPr id="38" name="Group 37"/>
          <p:cNvGrpSpPr/>
          <p:nvPr/>
        </p:nvGrpSpPr>
        <p:grpSpPr>
          <a:xfrm>
            <a:off x="0" y="-88911"/>
            <a:ext cx="12192000" cy="752475"/>
            <a:chOff x="0" y="-88911"/>
            <a:chExt cx="12192000" cy="752475"/>
          </a:xfrm>
        </p:grpSpPr>
        <p:sp>
          <p:nvSpPr>
            <p:cNvPr id="39" name="Rectangle 38"/>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0" y="-23546"/>
              <a:ext cx="12192000" cy="631124"/>
              <a:chOff x="0" y="60433"/>
              <a:chExt cx="12192000" cy="567197"/>
            </a:xfrm>
          </p:grpSpPr>
          <p:sp>
            <p:nvSpPr>
              <p:cNvPr id="41" name="Rectangle 40"/>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itle 6"/>
          <p:cNvSpPr txBox="1">
            <a:spLocks/>
          </p:cNvSpPr>
          <p:nvPr/>
        </p:nvSpPr>
        <p:spPr>
          <a:xfrm>
            <a:off x="220129" y="50799"/>
            <a:ext cx="12192000" cy="5355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smtClean="0">
                <a:solidFill>
                  <a:schemeClr val="bg1"/>
                </a:solidFill>
                <a:latin typeface="Rockwell" panose="02060603020205020403" pitchFamily="18" charset="0"/>
              </a:rPr>
              <a:t>90 </a:t>
            </a:r>
            <a:r>
              <a:rPr lang="en-GB" sz="3200" dirty="0" err="1" smtClean="0">
                <a:solidFill>
                  <a:schemeClr val="bg1"/>
                </a:solidFill>
                <a:latin typeface="Rockwell" panose="02060603020205020403" pitchFamily="18" charset="0"/>
              </a:rPr>
              <a:t>deg</a:t>
            </a:r>
            <a:r>
              <a:rPr lang="en-GB" sz="3200" dirty="0" smtClean="0">
                <a:solidFill>
                  <a:schemeClr val="bg1"/>
                </a:solidFill>
                <a:latin typeface="Rockwell" panose="02060603020205020403" pitchFamily="18" charset="0"/>
              </a:rPr>
              <a:t> </a:t>
            </a:r>
            <a:r>
              <a:rPr lang="en-GB" sz="3200" dirty="0">
                <a:solidFill>
                  <a:schemeClr val="bg1"/>
                </a:solidFill>
                <a:latin typeface="Rockwell" panose="02060603020205020403" pitchFamily="18" charset="0"/>
              </a:rPr>
              <a:t>s</a:t>
            </a:r>
            <a:r>
              <a:rPr lang="en-GB" sz="3200" dirty="0" smtClean="0">
                <a:solidFill>
                  <a:schemeClr val="bg1"/>
                </a:solidFill>
                <a:latin typeface="Rockwell" panose="02060603020205020403" pitchFamily="18" charset="0"/>
              </a:rPr>
              <a:t>ym.</a:t>
            </a:r>
            <a:r>
              <a:rPr lang="en-GB" sz="3200" dirty="0">
                <a:solidFill>
                  <a:schemeClr val="bg1"/>
                </a:solidFill>
              </a:rPr>
              <a:t> </a:t>
            </a:r>
            <a:r>
              <a:rPr lang="en-GB" sz="3200" dirty="0">
                <a:solidFill>
                  <a:schemeClr val="bg1"/>
                </a:solidFill>
                <a:latin typeface="Rockwell" panose="02060603020205020403" pitchFamily="18" charset="0"/>
              </a:rPr>
              <a:t>⇒</a:t>
            </a:r>
            <a:r>
              <a:rPr lang="en-GB" sz="3200" b="1" dirty="0" smtClean="0">
                <a:solidFill>
                  <a:schemeClr val="bg1"/>
                </a:solidFill>
              </a:rPr>
              <a:t> The dipolar impedance is the same in all directions</a:t>
            </a:r>
            <a:endParaRPr lang="en-GB" sz="3200" dirty="0">
              <a:solidFill>
                <a:schemeClr val="bg1"/>
              </a:solidFill>
              <a:latin typeface="Rockwell" panose="02060603020205020403" pitchFamily="18" charset="0"/>
            </a:endParaRPr>
          </a:p>
        </p:txBody>
      </p:sp>
      <p:sp>
        <p:nvSpPr>
          <p:cNvPr id="6" name="TextBox 5"/>
          <p:cNvSpPr txBox="1"/>
          <p:nvPr/>
        </p:nvSpPr>
        <p:spPr>
          <a:xfrm>
            <a:off x="16930" y="698112"/>
            <a:ext cx="12191999" cy="6186309"/>
          </a:xfrm>
          <a:prstGeom prst="rect">
            <a:avLst/>
          </a:prstGeom>
          <a:noFill/>
        </p:spPr>
        <p:txBody>
          <a:bodyPr wrap="square" rtlCol="0">
            <a:spAutoFit/>
          </a:bodyPr>
          <a:lstStyle/>
          <a:p>
            <a:r>
              <a:rPr lang="en-US" sz="2800" dirty="0" smtClean="0">
                <a:solidFill>
                  <a:prstClr val="black"/>
                </a:solidFill>
              </a:rPr>
              <a:t>         Z</a:t>
            </a:r>
            <a:r>
              <a:rPr lang="en-US" sz="2800" baseline="-25000" dirty="0">
                <a:solidFill>
                  <a:prstClr val="black"/>
                </a:solidFill>
              </a:rPr>
              <a:t>||</a:t>
            </a:r>
            <a:r>
              <a:rPr lang="en-US" sz="2800" dirty="0">
                <a:solidFill>
                  <a:prstClr val="black"/>
                </a:solidFill>
              </a:rPr>
              <a:t>[</a:t>
            </a:r>
            <a:r>
              <a:rPr lang="en-US" sz="2800" dirty="0" err="1">
                <a:solidFill>
                  <a:schemeClr val="accent1"/>
                </a:solidFill>
              </a:rPr>
              <a:t>xdR</a:t>
            </a:r>
            <a:r>
              <a:rPr lang="en-US" sz="2800" dirty="0">
                <a:solidFill>
                  <a:prstClr val="black"/>
                </a:solidFill>
              </a:rPr>
              <a:t>, </a:t>
            </a:r>
            <a:r>
              <a:rPr lang="en-US" sz="2800" dirty="0" err="1">
                <a:solidFill>
                  <a:srgbClr val="FF0000"/>
                </a:solidFill>
              </a:rPr>
              <a:t>xtR</a:t>
            </a:r>
            <a:r>
              <a:rPr lang="en-US" sz="2800" dirty="0">
                <a:solidFill>
                  <a:prstClr val="black"/>
                </a:solidFill>
              </a:rPr>
              <a:t>, </a:t>
            </a:r>
            <a:r>
              <a:rPr lang="en-US" sz="2800" dirty="0" err="1">
                <a:solidFill>
                  <a:schemeClr val="accent1"/>
                </a:solidFill>
              </a:rPr>
              <a:t>ydR</a:t>
            </a:r>
            <a:r>
              <a:rPr lang="en-US" sz="2800" dirty="0">
                <a:solidFill>
                  <a:prstClr val="black"/>
                </a:solidFill>
              </a:rPr>
              <a:t>, </a:t>
            </a:r>
            <a:r>
              <a:rPr lang="en-US" sz="2800" dirty="0" err="1">
                <a:solidFill>
                  <a:srgbClr val="FF0000"/>
                </a:solidFill>
              </a:rPr>
              <a:t>ytR</a:t>
            </a:r>
            <a:r>
              <a:rPr lang="en-US" sz="2800" dirty="0" smtClean="0">
                <a:solidFill>
                  <a:prstClr val="black"/>
                </a:solidFill>
              </a:rPr>
              <a:t>]=</a:t>
            </a:r>
            <a:endParaRPr lang="en-US" sz="2800" dirty="0">
              <a:solidFill>
                <a:prstClr val="black"/>
              </a:solidFill>
            </a:endParaRPr>
          </a:p>
          <a:p>
            <a:endParaRPr lang="en-US" sz="2800" dirty="0">
              <a:solidFill>
                <a:prstClr val="black"/>
              </a:solidFill>
            </a:endParaRPr>
          </a:p>
          <a:p>
            <a:endParaRPr lang="en-US" sz="2800" dirty="0" smtClean="0">
              <a:solidFill>
                <a:prstClr val="black"/>
              </a:solidFill>
            </a:endParaRPr>
          </a:p>
          <a:p>
            <a:endParaRPr lang="en-US" sz="2800" dirty="0">
              <a:solidFill>
                <a:prstClr val="black"/>
              </a:solidFill>
            </a:endParaRPr>
          </a:p>
          <a:p>
            <a:endParaRPr lang="en-US" sz="2800" dirty="0" smtClean="0">
              <a:solidFill>
                <a:prstClr val="black"/>
              </a:solidFill>
            </a:endParaRPr>
          </a:p>
          <a:p>
            <a:endParaRPr lang="en-US" sz="2800" dirty="0" smtClean="0">
              <a:solidFill>
                <a:prstClr val="black"/>
              </a:solidFill>
            </a:endParaRPr>
          </a:p>
          <a:p>
            <a:endParaRPr lang="en-US" sz="2800" dirty="0">
              <a:solidFill>
                <a:prstClr val="black"/>
              </a:solidFill>
            </a:endParaRPr>
          </a:p>
          <a:p>
            <a:endParaRPr lang="en-US" sz="2800" dirty="0">
              <a:solidFill>
                <a:prstClr val="black"/>
              </a:solidFill>
            </a:endParaRPr>
          </a:p>
          <a:p>
            <a:r>
              <a:rPr lang="pl-PL" dirty="0" smtClean="0"/>
              <a:t> </a:t>
            </a:r>
            <a:endParaRPr lang="en-US" sz="2800" dirty="0" smtClean="0">
              <a:solidFill>
                <a:prstClr val="black"/>
              </a:solidFill>
            </a:endParaRPr>
          </a:p>
          <a:p>
            <a:r>
              <a:rPr lang="en-GB" b="1" dirty="0" smtClean="0"/>
              <a:t> </a:t>
            </a:r>
            <a:endParaRPr lang="en-US" sz="2800" dirty="0" smtClean="0">
              <a:solidFill>
                <a:prstClr val="black"/>
              </a:solidFill>
            </a:endParaRPr>
          </a:p>
          <a:p>
            <a:pPr lvl="0"/>
            <a:r>
              <a:rPr lang="en-US" sz="2800" dirty="0" smtClean="0">
                <a:solidFill>
                  <a:prstClr val="black"/>
                </a:solidFill>
              </a:rPr>
              <a:t> [        </a:t>
            </a:r>
            <a:r>
              <a:rPr lang="en-US" sz="2400" dirty="0" smtClean="0">
                <a:solidFill>
                  <a:prstClr val="black"/>
                </a:solidFill>
              </a:rPr>
              <a:t>Z</a:t>
            </a:r>
            <a:r>
              <a:rPr lang="en-US" sz="2400" baseline="-25000" dirty="0">
                <a:solidFill>
                  <a:prstClr val="black"/>
                </a:solidFill>
              </a:rPr>
              <a:t>||</a:t>
            </a:r>
            <a:r>
              <a:rPr lang="en-US" sz="2400" dirty="0">
                <a:solidFill>
                  <a:prstClr val="black"/>
                </a:solidFill>
              </a:rPr>
              <a:t>[</a:t>
            </a:r>
            <a:r>
              <a:rPr lang="en-US" sz="2400" dirty="0" err="1">
                <a:solidFill>
                  <a:schemeClr val="accent1"/>
                </a:solidFill>
              </a:rPr>
              <a:t>xd</a:t>
            </a:r>
            <a:r>
              <a:rPr lang="en-US" sz="2400" dirty="0">
                <a:solidFill>
                  <a:prstClr val="black"/>
                </a:solidFill>
              </a:rPr>
              <a:t>, </a:t>
            </a:r>
            <a:r>
              <a:rPr lang="en-US" sz="2400" dirty="0" err="1">
                <a:solidFill>
                  <a:srgbClr val="FF0000"/>
                </a:solidFill>
              </a:rPr>
              <a:t>xt</a:t>
            </a:r>
            <a:r>
              <a:rPr lang="en-US" sz="2400" dirty="0">
                <a:solidFill>
                  <a:prstClr val="black"/>
                </a:solidFill>
              </a:rPr>
              <a:t>, </a:t>
            </a:r>
            <a:r>
              <a:rPr lang="en-US" sz="2400" dirty="0" err="1">
                <a:solidFill>
                  <a:schemeClr val="accent1"/>
                </a:solidFill>
              </a:rPr>
              <a:t>yd</a:t>
            </a:r>
            <a:r>
              <a:rPr lang="en-US" sz="2400" dirty="0">
                <a:solidFill>
                  <a:prstClr val="black"/>
                </a:solidFill>
              </a:rPr>
              <a:t>, </a:t>
            </a:r>
            <a:r>
              <a:rPr lang="en-US" sz="2400" dirty="0" err="1">
                <a:solidFill>
                  <a:srgbClr val="FF0000"/>
                </a:solidFill>
              </a:rPr>
              <a:t>yt</a:t>
            </a:r>
            <a:r>
              <a:rPr lang="en-US" sz="2400" dirty="0" smtClean="0">
                <a:solidFill>
                  <a:prstClr val="black"/>
                </a:solidFill>
              </a:rPr>
              <a:t>] = Z0 + Z1X (</a:t>
            </a:r>
            <a:r>
              <a:rPr lang="en-US" sz="2400" dirty="0" err="1" smtClean="0">
                <a:solidFill>
                  <a:schemeClr val="accent1"/>
                </a:solidFill>
              </a:rPr>
              <a:t>xd</a:t>
            </a:r>
            <a:r>
              <a:rPr lang="en-US" sz="2400" dirty="0" err="1" smtClean="0">
                <a:solidFill>
                  <a:prstClr val="black"/>
                </a:solidFill>
              </a:rPr>
              <a:t>+</a:t>
            </a:r>
            <a:r>
              <a:rPr lang="en-US" sz="2400" dirty="0" err="1" smtClean="0">
                <a:solidFill>
                  <a:srgbClr val="FF0000"/>
                </a:solidFill>
              </a:rPr>
              <a:t>xt</a:t>
            </a:r>
            <a:r>
              <a:rPr lang="en-US" sz="2400" dirty="0">
                <a:solidFill>
                  <a:prstClr val="black"/>
                </a:solidFill>
              </a:rPr>
              <a:t>) </a:t>
            </a:r>
            <a:r>
              <a:rPr lang="en-US" sz="1100" dirty="0" smtClean="0">
                <a:solidFill>
                  <a:prstClr val="black"/>
                </a:solidFill>
              </a:rPr>
              <a:t> </a:t>
            </a:r>
            <a:r>
              <a:rPr lang="en-US" sz="2400" dirty="0" smtClean="0">
                <a:solidFill>
                  <a:prstClr val="black"/>
                </a:solidFill>
              </a:rPr>
              <a:t> + </a:t>
            </a:r>
            <a:r>
              <a:rPr lang="en-US" sz="2400" dirty="0">
                <a:solidFill>
                  <a:prstClr val="black"/>
                </a:solidFill>
              </a:rPr>
              <a:t>Z1Y (</a:t>
            </a:r>
            <a:r>
              <a:rPr lang="en-US" sz="2400" dirty="0" err="1">
                <a:solidFill>
                  <a:schemeClr val="accent1"/>
                </a:solidFill>
              </a:rPr>
              <a:t>yd</a:t>
            </a:r>
            <a:r>
              <a:rPr lang="en-US" sz="2400" dirty="0" err="1">
                <a:solidFill>
                  <a:prstClr val="black"/>
                </a:solidFill>
              </a:rPr>
              <a:t>+</a:t>
            </a:r>
            <a:r>
              <a:rPr lang="en-US" sz="2400" dirty="0" err="1">
                <a:solidFill>
                  <a:srgbClr val="FF0000"/>
                </a:solidFill>
              </a:rPr>
              <a:t>yt</a:t>
            </a:r>
            <a:r>
              <a:rPr lang="en-US" sz="2400" dirty="0">
                <a:solidFill>
                  <a:prstClr val="black"/>
                </a:solidFill>
              </a:rPr>
              <a:t>) </a:t>
            </a:r>
            <a:r>
              <a:rPr lang="en-US" sz="2400" dirty="0" smtClean="0">
                <a:solidFill>
                  <a:prstClr val="black"/>
                </a:solidFill>
              </a:rPr>
              <a:t>+ </a:t>
            </a:r>
            <a:r>
              <a:rPr lang="en-US" sz="2400" dirty="0"/>
              <a:t>Z2A</a:t>
            </a:r>
            <a:r>
              <a:rPr lang="en-US" sz="2400" dirty="0">
                <a:solidFill>
                  <a:prstClr val="black"/>
                </a:solidFill>
              </a:rPr>
              <a:t> (</a:t>
            </a:r>
            <a:r>
              <a:rPr lang="en-US" sz="2400" dirty="0">
                <a:solidFill>
                  <a:schemeClr val="accent1"/>
                </a:solidFill>
              </a:rPr>
              <a:t>xd</a:t>
            </a:r>
            <a:r>
              <a:rPr lang="en-US" sz="2400" baseline="30000" dirty="0">
                <a:solidFill>
                  <a:prstClr val="black"/>
                </a:solidFill>
              </a:rPr>
              <a:t>2</a:t>
            </a:r>
            <a:r>
              <a:rPr lang="en-US" sz="2400" dirty="0">
                <a:solidFill>
                  <a:prstClr val="black"/>
                </a:solidFill>
              </a:rPr>
              <a:t>+</a:t>
            </a:r>
            <a:r>
              <a:rPr lang="en-US" sz="2400" dirty="0">
                <a:solidFill>
                  <a:srgbClr val="FF0000"/>
                </a:solidFill>
              </a:rPr>
              <a:t>xt</a:t>
            </a:r>
            <a:r>
              <a:rPr lang="en-US" sz="2400" baseline="30000" dirty="0">
                <a:solidFill>
                  <a:prstClr val="black"/>
                </a:solidFill>
              </a:rPr>
              <a:t>2</a:t>
            </a:r>
            <a:r>
              <a:rPr lang="en-US" sz="2400" dirty="0">
                <a:solidFill>
                  <a:prstClr val="black"/>
                </a:solidFill>
              </a:rPr>
              <a:t>-</a:t>
            </a:r>
            <a:r>
              <a:rPr lang="en-US" sz="2400" dirty="0">
                <a:solidFill>
                  <a:schemeClr val="accent1"/>
                </a:solidFill>
              </a:rPr>
              <a:t>yd</a:t>
            </a:r>
            <a:r>
              <a:rPr lang="en-US" sz="2400" baseline="30000" dirty="0">
                <a:solidFill>
                  <a:prstClr val="black"/>
                </a:solidFill>
              </a:rPr>
              <a:t>2</a:t>
            </a:r>
            <a:r>
              <a:rPr lang="en-US" sz="2400" dirty="0">
                <a:solidFill>
                  <a:prstClr val="black"/>
                </a:solidFill>
              </a:rPr>
              <a:t>- </a:t>
            </a:r>
            <a:r>
              <a:rPr lang="en-US" sz="2400" dirty="0">
                <a:solidFill>
                  <a:srgbClr val="FF0000"/>
                </a:solidFill>
              </a:rPr>
              <a:t>yt</a:t>
            </a:r>
            <a:r>
              <a:rPr lang="en-US" sz="2400" baseline="30000" dirty="0">
                <a:solidFill>
                  <a:prstClr val="black"/>
                </a:solidFill>
              </a:rPr>
              <a:t>2</a:t>
            </a:r>
            <a:r>
              <a:rPr lang="en-US" sz="2400" dirty="0" smtClean="0">
                <a:solidFill>
                  <a:prstClr val="black"/>
                </a:solidFill>
              </a:rPr>
              <a:t>)</a:t>
            </a:r>
          </a:p>
          <a:p>
            <a:pPr lvl="0"/>
            <a:r>
              <a:rPr lang="en-US" sz="2400" dirty="0">
                <a:solidFill>
                  <a:prstClr val="black"/>
                </a:solidFill>
              </a:rPr>
              <a:t> </a:t>
            </a:r>
            <a:r>
              <a:rPr lang="en-US" sz="2400" dirty="0" smtClean="0">
                <a:solidFill>
                  <a:prstClr val="black"/>
                </a:solidFill>
              </a:rPr>
              <a:t>                                          + </a:t>
            </a:r>
            <a:r>
              <a:rPr lang="en-US" sz="2400" dirty="0" smtClean="0"/>
              <a:t>Z2B </a:t>
            </a:r>
            <a:r>
              <a:rPr lang="en-US" sz="2400" dirty="0"/>
              <a:t>(</a:t>
            </a:r>
            <a:r>
              <a:rPr lang="en-US" sz="2400" dirty="0" err="1">
                <a:solidFill>
                  <a:schemeClr val="accent1"/>
                </a:solidFill>
              </a:rPr>
              <a:t>xd</a:t>
            </a:r>
            <a:r>
              <a:rPr lang="en-US" sz="2400" dirty="0">
                <a:solidFill>
                  <a:prstClr val="black"/>
                </a:solidFill>
              </a:rPr>
              <a:t> </a:t>
            </a:r>
            <a:r>
              <a:rPr lang="en-US" sz="2400" dirty="0" err="1">
                <a:solidFill>
                  <a:schemeClr val="accent1"/>
                </a:solidFill>
              </a:rPr>
              <a:t>yd</a:t>
            </a:r>
            <a:r>
              <a:rPr lang="en-US" sz="2400" dirty="0" err="1"/>
              <a:t>+</a:t>
            </a:r>
            <a:r>
              <a:rPr lang="en-US" sz="2400" dirty="0" err="1">
                <a:solidFill>
                  <a:srgbClr val="FF0000"/>
                </a:solidFill>
              </a:rPr>
              <a:t>xt</a:t>
            </a:r>
            <a:r>
              <a:rPr lang="en-US" sz="2400" dirty="0">
                <a:solidFill>
                  <a:srgbClr val="FF0000"/>
                </a:solidFill>
              </a:rPr>
              <a:t> </a:t>
            </a:r>
            <a:r>
              <a:rPr lang="en-US" sz="2400" dirty="0" err="1">
                <a:solidFill>
                  <a:srgbClr val="FF0000"/>
                </a:solidFill>
              </a:rPr>
              <a:t>yt</a:t>
            </a:r>
            <a:r>
              <a:rPr lang="en-US" sz="2400" dirty="0"/>
              <a:t>) </a:t>
            </a:r>
            <a:r>
              <a:rPr lang="en-US" sz="2400" dirty="0">
                <a:solidFill>
                  <a:prstClr val="black"/>
                </a:solidFill>
              </a:rPr>
              <a:t>+ </a:t>
            </a:r>
            <a:r>
              <a:rPr lang="en-US" sz="2400" dirty="0"/>
              <a:t>Z2C</a:t>
            </a:r>
            <a:r>
              <a:rPr lang="en-US" sz="2400" dirty="0">
                <a:solidFill>
                  <a:srgbClr val="70AD47">
                    <a:lumMod val="75000"/>
                  </a:srgbClr>
                </a:solidFill>
              </a:rPr>
              <a:t> </a:t>
            </a:r>
            <a:r>
              <a:rPr lang="en-US" sz="2400" dirty="0">
                <a:solidFill>
                  <a:prstClr val="black"/>
                </a:solidFill>
              </a:rPr>
              <a:t>(</a:t>
            </a:r>
            <a:r>
              <a:rPr lang="en-US" sz="2400" dirty="0" err="1">
                <a:solidFill>
                  <a:schemeClr val="accent1"/>
                </a:solidFill>
              </a:rPr>
              <a:t>xd</a:t>
            </a:r>
            <a:r>
              <a:rPr lang="en-US" sz="2400" dirty="0">
                <a:solidFill>
                  <a:prstClr val="black"/>
                </a:solidFill>
              </a:rPr>
              <a:t> </a:t>
            </a:r>
            <a:r>
              <a:rPr lang="en-US" sz="2400" dirty="0" err="1">
                <a:solidFill>
                  <a:srgbClr val="FF0000"/>
                </a:solidFill>
              </a:rPr>
              <a:t>yt</a:t>
            </a:r>
            <a:r>
              <a:rPr lang="en-US" sz="2400" dirty="0">
                <a:solidFill>
                  <a:srgbClr val="70AD47">
                    <a:lumMod val="75000"/>
                  </a:srgbClr>
                </a:solidFill>
              </a:rPr>
              <a:t> </a:t>
            </a:r>
            <a:r>
              <a:rPr lang="en-US" sz="2400" dirty="0"/>
              <a:t>+</a:t>
            </a:r>
            <a:r>
              <a:rPr lang="en-US" sz="2400" dirty="0" err="1">
                <a:solidFill>
                  <a:srgbClr val="FF0000"/>
                </a:solidFill>
              </a:rPr>
              <a:t>xt</a:t>
            </a:r>
            <a:r>
              <a:rPr lang="en-US" sz="2400" dirty="0">
                <a:solidFill>
                  <a:prstClr val="black"/>
                </a:solidFill>
              </a:rPr>
              <a:t> </a:t>
            </a:r>
            <a:r>
              <a:rPr lang="en-US" sz="2400" dirty="0" err="1">
                <a:solidFill>
                  <a:schemeClr val="accent1"/>
                </a:solidFill>
              </a:rPr>
              <a:t>yd</a:t>
            </a:r>
            <a:r>
              <a:rPr lang="en-US" sz="2400" dirty="0"/>
              <a:t>) </a:t>
            </a:r>
            <a:r>
              <a:rPr lang="en-US" sz="2400" dirty="0">
                <a:solidFill>
                  <a:prstClr val="black"/>
                </a:solidFill>
              </a:rPr>
              <a:t>+ Z2D </a:t>
            </a:r>
            <a:r>
              <a:rPr lang="en-US" sz="2400" dirty="0" err="1" smtClean="0">
                <a:solidFill>
                  <a:schemeClr val="accent1"/>
                </a:solidFill>
              </a:rPr>
              <a:t>xd</a:t>
            </a:r>
            <a:r>
              <a:rPr lang="en-US" sz="2400" dirty="0" smtClean="0">
                <a:solidFill>
                  <a:prstClr val="black"/>
                </a:solidFill>
              </a:rPr>
              <a:t> </a:t>
            </a:r>
            <a:r>
              <a:rPr lang="en-US" sz="2400" dirty="0" err="1">
                <a:solidFill>
                  <a:srgbClr val="FF0000"/>
                </a:solidFill>
              </a:rPr>
              <a:t>xt</a:t>
            </a:r>
            <a:r>
              <a:rPr lang="en-US" sz="2400" dirty="0">
                <a:solidFill>
                  <a:srgbClr val="70AD47">
                    <a:lumMod val="75000"/>
                  </a:srgbClr>
                </a:solidFill>
              </a:rPr>
              <a:t>  </a:t>
            </a:r>
            <a:r>
              <a:rPr lang="en-US" sz="2400" dirty="0">
                <a:solidFill>
                  <a:prstClr val="black"/>
                </a:solidFill>
              </a:rPr>
              <a:t>+ Z2E </a:t>
            </a:r>
            <a:r>
              <a:rPr lang="en-US" sz="2400" dirty="0" err="1">
                <a:solidFill>
                  <a:schemeClr val="accent1"/>
                </a:solidFill>
              </a:rPr>
              <a:t>yd</a:t>
            </a:r>
            <a:r>
              <a:rPr lang="en-US" sz="2400" dirty="0">
                <a:solidFill>
                  <a:prstClr val="black"/>
                </a:solidFill>
              </a:rPr>
              <a:t> </a:t>
            </a:r>
            <a:r>
              <a:rPr lang="en-US" sz="2400" dirty="0" err="1" smtClean="0">
                <a:solidFill>
                  <a:srgbClr val="FF0000"/>
                </a:solidFill>
              </a:rPr>
              <a:t>y</a:t>
            </a:r>
            <a:r>
              <a:rPr lang="en-US" sz="2800" dirty="0" err="1" smtClean="0">
                <a:solidFill>
                  <a:srgbClr val="FF0000"/>
                </a:solidFill>
              </a:rPr>
              <a:t>t</a:t>
            </a:r>
            <a:r>
              <a:rPr lang="en-US" sz="2800" dirty="0">
                <a:solidFill>
                  <a:prstClr val="black"/>
                </a:solidFill>
              </a:rPr>
              <a:t> </a:t>
            </a:r>
            <a:endParaRPr lang="en-US" sz="2800" dirty="0" smtClean="0">
              <a:solidFill>
                <a:prstClr val="black"/>
              </a:solidFill>
            </a:endParaRPr>
          </a:p>
          <a:p>
            <a:pPr lvl="0"/>
            <a:endParaRPr lang="en-US" sz="2800" dirty="0" smtClean="0">
              <a:solidFill>
                <a:prstClr val="black"/>
              </a:solidFill>
            </a:endParaRPr>
          </a:p>
          <a:p>
            <a:r>
              <a:rPr lang="en-US" sz="2400" dirty="0" smtClean="0">
                <a:solidFill>
                  <a:prstClr val="black"/>
                </a:solidFill>
              </a:rPr>
              <a:t>              </a:t>
            </a:r>
            <a:r>
              <a:rPr lang="en-US" sz="2400" dirty="0" err="1">
                <a:solidFill>
                  <a:schemeClr val="accent1"/>
                </a:solidFill>
              </a:rPr>
              <a:t>xdR</a:t>
            </a:r>
            <a:r>
              <a:rPr lang="en-US" sz="2400" dirty="0">
                <a:solidFill>
                  <a:schemeClr val="accent1"/>
                </a:solidFill>
              </a:rPr>
              <a:t> </a:t>
            </a:r>
            <a:r>
              <a:rPr lang="en-GB" sz="2400" dirty="0" smtClean="0"/>
              <a:t>= </a:t>
            </a:r>
            <a:r>
              <a:rPr lang="en-US" sz="2400" dirty="0" err="1" smtClean="0">
                <a:solidFill>
                  <a:schemeClr val="accent1"/>
                </a:solidFill>
              </a:rPr>
              <a:t>xd</a:t>
            </a:r>
            <a:r>
              <a:rPr lang="en-US" sz="2400" dirty="0" smtClean="0">
                <a:solidFill>
                  <a:schemeClr val="accent1"/>
                </a:solidFill>
              </a:rPr>
              <a:t> </a:t>
            </a:r>
            <a:r>
              <a:rPr lang="en-GB" sz="2400" dirty="0" smtClean="0"/>
              <a:t>*</a:t>
            </a:r>
            <a:r>
              <a:rPr lang="en-GB" sz="2400" dirty="0" smtClean="0">
                <a:latin typeface="Courier New" panose="02070309020205020404" pitchFamily="49" charset="0"/>
                <a:cs typeface="Courier New" panose="02070309020205020404" pitchFamily="49" charset="0"/>
              </a:rPr>
              <a:t>Cos</a:t>
            </a:r>
            <a:r>
              <a:rPr lang="en-GB" sz="2400" dirty="0" smtClean="0"/>
              <a:t>[</a:t>
            </a:r>
            <a:r>
              <a:rPr lang="el-GR" sz="2400" dirty="0" smtClean="0"/>
              <a:t>Θ</a:t>
            </a:r>
            <a:r>
              <a:rPr lang="en-GB" sz="2400" dirty="0" smtClean="0"/>
              <a:t>]  -  </a:t>
            </a:r>
            <a:r>
              <a:rPr lang="en-US" sz="2400" dirty="0" err="1">
                <a:solidFill>
                  <a:schemeClr val="accent1"/>
                </a:solidFill>
              </a:rPr>
              <a:t>yd</a:t>
            </a:r>
            <a:r>
              <a:rPr lang="en-GB" sz="2400" dirty="0" smtClean="0"/>
              <a:t>*</a:t>
            </a:r>
            <a:r>
              <a:rPr lang="en-GB" sz="2400" dirty="0" smtClean="0">
                <a:latin typeface="Courier New" panose="02070309020205020404" pitchFamily="49" charset="0"/>
                <a:cs typeface="Courier New" panose="02070309020205020404" pitchFamily="49" charset="0"/>
              </a:rPr>
              <a:t>Sin</a:t>
            </a:r>
            <a:r>
              <a:rPr lang="en-GB" sz="2400" dirty="0" smtClean="0"/>
              <a:t>[</a:t>
            </a:r>
            <a:r>
              <a:rPr lang="el-GR" sz="2400" dirty="0" smtClean="0"/>
              <a:t>Θ</a:t>
            </a:r>
            <a:r>
              <a:rPr lang="en-GB" sz="2400" dirty="0" smtClean="0"/>
              <a:t>]      </a:t>
            </a:r>
            <a:r>
              <a:rPr lang="en-US" sz="2400" dirty="0" err="1">
                <a:solidFill>
                  <a:srgbClr val="FF0000"/>
                </a:solidFill>
              </a:rPr>
              <a:t>xtR</a:t>
            </a:r>
            <a:r>
              <a:rPr lang="en-GB" sz="2400" dirty="0" smtClean="0"/>
              <a:t> = </a:t>
            </a:r>
            <a:r>
              <a:rPr lang="en-US" sz="2400" dirty="0" err="1">
                <a:solidFill>
                  <a:srgbClr val="FF0000"/>
                </a:solidFill>
              </a:rPr>
              <a:t>xt</a:t>
            </a:r>
            <a:r>
              <a:rPr lang="en-GB" sz="2400" dirty="0" smtClean="0"/>
              <a:t>*</a:t>
            </a:r>
            <a:r>
              <a:rPr lang="en-GB" sz="2400" dirty="0" smtClean="0">
                <a:latin typeface="Courier New" panose="02070309020205020404" pitchFamily="49" charset="0"/>
                <a:cs typeface="Courier New" panose="02070309020205020404" pitchFamily="49" charset="0"/>
              </a:rPr>
              <a:t>Cos</a:t>
            </a:r>
            <a:r>
              <a:rPr lang="en-GB" sz="2400" dirty="0" smtClean="0"/>
              <a:t>[</a:t>
            </a:r>
            <a:r>
              <a:rPr lang="el-GR" sz="2400" dirty="0" smtClean="0"/>
              <a:t>Θ</a:t>
            </a:r>
            <a:r>
              <a:rPr lang="en-GB" sz="2400" dirty="0" smtClean="0"/>
              <a:t>]-</a:t>
            </a:r>
            <a:r>
              <a:rPr lang="en-US" sz="2400" dirty="0" smtClean="0">
                <a:solidFill>
                  <a:srgbClr val="FF0000"/>
                </a:solidFill>
              </a:rPr>
              <a:t> </a:t>
            </a:r>
            <a:r>
              <a:rPr lang="en-US" sz="2400" dirty="0" err="1">
                <a:solidFill>
                  <a:srgbClr val="FF0000"/>
                </a:solidFill>
              </a:rPr>
              <a:t>yt</a:t>
            </a:r>
            <a:r>
              <a:rPr lang="en-US" sz="2400" dirty="0">
                <a:solidFill>
                  <a:srgbClr val="FF0000"/>
                </a:solidFill>
              </a:rPr>
              <a:t> </a:t>
            </a:r>
            <a:r>
              <a:rPr lang="en-GB" sz="2400" dirty="0" smtClean="0"/>
              <a:t>*</a:t>
            </a:r>
            <a:r>
              <a:rPr lang="en-GB" sz="2400" dirty="0" smtClean="0">
                <a:latin typeface="Courier New" panose="02070309020205020404" pitchFamily="49" charset="0"/>
                <a:cs typeface="Courier New" panose="02070309020205020404" pitchFamily="49" charset="0"/>
              </a:rPr>
              <a:t>Sin</a:t>
            </a:r>
            <a:r>
              <a:rPr lang="en-GB" sz="2400" dirty="0" smtClean="0"/>
              <a:t>[</a:t>
            </a:r>
            <a:r>
              <a:rPr lang="el-GR" sz="2400" dirty="0" smtClean="0"/>
              <a:t>Θ</a:t>
            </a:r>
            <a:r>
              <a:rPr lang="en-GB" sz="2400" dirty="0" smtClean="0"/>
              <a:t>]</a:t>
            </a:r>
            <a:endParaRPr lang="en-GB" sz="2400" dirty="0"/>
          </a:p>
          <a:p>
            <a:r>
              <a:rPr lang="en-GB" sz="2400" dirty="0" smtClean="0"/>
              <a:t>              </a:t>
            </a:r>
            <a:r>
              <a:rPr lang="en-US" sz="2400" dirty="0" err="1">
                <a:solidFill>
                  <a:schemeClr val="accent1"/>
                </a:solidFill>
              </a:rPr>
              <a:t>ydR</a:t>
            </a:r>
            <a:r>
              <a:rPr lang="en-GB" sz="2400" dirty="0" smtClean="0"/>
              <a:t> = </a:t>
            </a:r>
            <a:r>
              <a:rPr lang="en-US" sz="2400" dirty="0" err="1">
                <a:solidFill>
                  <a:schemeClr val="accent1"/>
                </a:solidFill>
              </a:rPr>
              <a:t>xd</a:t>
            </a:r>
            <a:r>
              <a:rPr lang="en-US" sz="2400" dirty="0">
                <a:solidFill>
                  <a:schemeClr val="accent1"/>
                </a:solidFill>
              </a:rPr>
              <a:t> </a:t>
            </a:r>
            <a:r>
              <a:rPr lang="en-GB" sz="2400" dirty="0" smtClean="0"/>
              <a:t>*</a:t>
            </a:r>
            <a:r>
              <a:rPr lang="en-GB" sz="2400" dirty="0" smtClean="0">
                <a:latin typeface="Courier New" panose="02070309020205020404" pitchFamily="49" charset="0"/>
                <a:cs typeface="Courier New" panose="02070309020205020404" pitchFamily="49" charset="0"/>
              </a:rPr>
              <a:t>Sin</a:t>
            </a:r>
            <a:r>
              <a:rPr lang="en-GB" sz="2400" dirty="0" smtClean="0"/>
              <a:t>[</a:t>
            </a:r>
            <a:r>
              <a:rPr lang="el-GR" sz="2400" dirty="0"/>
              <a:t>Θ</a:t>
            </a:r>
            <a:r>
              <a:rPr lang="en-GB" sz="2400" dirty="0" smtClean="0"/>
              <a:t>]  + </a:t>
            </a:r>
            <a:r>
              <a:rPr lang="en-US" sz="2400" dirty="0" err="1">
                <a:solidFill>
                  <a:schemeClr val="accent1"/>
                </a:solidFill>
              </a:rPr>
              <a:t>yd</a:t>
            </a:r>
            <a:r>
              <a:rPr lang="en-GB" sz="2400" dirty="0" smtClean="0"/>
              <a:t>*</a:t>
            </a:r>
            <a:r>
              <a:rPr lang="en-GB" sz="2400" dirty="0" smtClean="0">
                <a:latin typeface="Courier New" panose="02070309020205020404" pitchFamily="49" charset="0"/>
                <a:cs typeface="Courier New" panose="02070309020205020404" pitchFamily="49" charset="0"/>
              </a:rPr>
              <a:t>Cos</a:t>
            </a:r>
            <a:r>
              <a:rPr lang="en-GB" sz="2400" dirty="0" smtClean="0"/>
              <a:t>[</a:t>
            </a:r>
            <a:r>
              <a:rPr lang="el-GR" sz="2400" dirty="0" smtClean="0"/>
              <a:t>Θ</a:t>
            </a:r>
            <a:r>
              <a:rPr lang="en-GB" sz="2400" dirty="0" smtClean="0"/>
              <a:t>]     </a:t>
            </a:r>
            <a:r>
              <a:rPr lang="en-US" sz="2400" dirty="0" err="1">
                <a:solidFill>
                  <a:srgbClr val="FF0000"/>
                </a:solidFill>
              </a:rPr>
              <a:t>ytR</a:t>
            </a:r>
            <a:r>
              <a:rPr lang="en-US" sz="2400" dirty="0">
                <a:solidFill>
                  <a:srgbClr val="FF0000"/>
                </a:solidFill>
              </a:rPr>
              <a:t> </a:t>
            </a:r>
            <a:r>
              <a:rPr lang="en-GB" sz="2400" dirty="0" smtClean="0"/>
              <a:t>= </a:t>
            </a:r>
            <a:r>
              <a:rPr lang="en-US" sz="2400" dirty="0" err="1">
                <a:solidFill>
                  <a:srgbClr val="FF0000"/>
                </a:solidFill>
              </a:rPr>
              <a:t>xt</a:t>
            </a:r>
            <a:r>
              <a:rPr lang="en-GB" sz="2400" dirty="0" smtClean="0"/>
              <a:t>*</a:t>
            </a:r>
            <a:r>
              <a:rPr lang="en-GB" sz="2400" dirty="0" smtClean="0">
                <a:latin typeface="Courier New" panose="02070309020205020404" pitchFamily="49" charset="0"/>
                <a:cs typeface="Courier New" panose="02070309020205020404" pitchFamily="49" charset="0"/>
              </a:rPr>
              <a:t>Sin</a:t>
            </a:r>
            <a:r>
              <a:rPr lang="en-GB" sz="2400" dirty="0" smtClean="0"/>
              <a:t>[</a:t>
            </a:r>
            <a:r>
              <a:rPr lang="el-GR" sz="2400" dirty="0" smtClean="0"/>
              <a:t>Θ</a:t>
            </a:r>
            <a:r>
              <a:rPr lang="en-GB" sz="2400" dirty="0" smtClean="0"/>
              <a:t>]+</a:t>
            </a:r>
            <a:r>
              <a:rPr lang="en-US" sz="2400" dirty="0" smtClean="0">
                <a:solidFill>
                  <a:srgbClr val="FF0000"/>
                </a:solidFill>
              </a:rPr>
              <a:t> </a:t>
            </a:r>
            <a:r>
              <a:rPr lang="en-US" sz="2400" dirty="0" err="1">
                <a:solidFill>
                  <a:srgbClr val="FF0000"/>
                </a:solidFill>
              </a:rPr>
              <a:t>yt</a:t>
            </a:r>
            <a:r>
              <a:rPr lang="en-US" sz="2400" dirty="0">
                <a:solidFill>
                  <a:srgbClr val="FF0000"/>
                </a:solidFill>
              </a:rPr>
              <a:t> </a:t>
            </a:r>
            <a:r>
              <a:rPr lang="en-GB" sz="2400" dirty="0" smtClean="0"/>
              <a:t>*</a:t>
            </a:r>
            <a:r>
              <a:rPr lang="en-GB" sz="2400" dirty="0" smtClean="0">
                <a:latin typeface="Courier New" panose="02070309020205020404" pitchFamily="49" charset="0"/>
                <a:cs typeface="Courier New" panose="02070309020205020404" pitchFamily="49" charset="0"/>
              </a:rPr>
              <a:t>Cos</a:t>
            </a:r>
            <a:r>
              <a:rPr lang="en-GB" sz="2400" dirty="0" smtClean="0"/>
              <a:t>[</a:t>
            </a:r>
            <a:r>
              <a:rPr lang="el-GR" sz="2400" dirty="0" smtClean="0"/>
              <a:t>Θ</a:t>
            </a:r>
            <a:r>
              <a:rPr lang="en-GB" sz="2400" dirty="0" smtClean="0"/>
              <a:t>]                                      </a:t>
            </a:r>
            <a:r>
              <a:rPr lang="en-US" sz="2800" dirty="0" smtClean="0">
                <a:solidFill>
                  <a:prstClr val="black"/>
                </a:solidFill>
              </a:rPr>
              <a:t>]</a:t>
            </a:r>
            <a:endParaRPr lang="en-US" sz="2800" dirty="0">
              <a:solidFill>
                <a:srgbClr val="FF0000"/>
              </a:solidFill>
            </a:endParaRPr>
          </a:p>
        </p:txBody>
      </p:sp>
      <p:pic>
        <p:nvPicPr>
          <p:cNvPr id="5" name="Picture 4"/>
          <p:cNvPicPr>
            <a:picLocks noChangeAspect="1"/>
          </p:cNvPicPr>
          <p:nvPr/>
        </p:nvPicPr>
        <p:blipFill>
          <a:blip r:embed="rId3"/>
          <a:stretch>
            <a:fillRect/>
          </a:stretch>
        </p:blipFill>
        <p:spPr>
          <a:xfrm>
            <a:off x="712255" y="1193814"/>
            <a:ext cx="11106150" cy="3048000"/>
          </a:xfrm>
          <a:prstGeom prst="rect">
            <a:avLst/>
          </a:prstGeom>
        </p:spPr>
      </p:pic>
      <p:sp>
        <p:nvSpPr>
          <p:cNvPr id="7" name="Oval 6"/>
          <p:cNvSpPr/>
          <p:nvPr/>
        </p:nvSpPr>
        <p:spPr>
          <a:xfrm>
            <a:off x="712255" y="3776134"/>
            <a:ext cx="5976412" cy="626534"/>
          </a:xfrm>
          <a:prstGeom prst="ellipse">
            <a:avLst/>
          </a:prstGeom>
          <a:solidFill>
            <a:schemeClr val="accent2">
              <a:alpha val="25882"/>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6908796" y="3742263"/>
            <a:ext cx="5503333" cy="707886"/>
          </a:xfrm>
          <a:prstGeom prst="rect">
            <a:avLst/>
          </a:prstGeom>
          <a:noFill/>
        </p:spPr>
        <p:txBody>
          <a:bodyPr wrap="square" rtlCol="0">
            <a:spAutoFit/>
          </a:bodyPr>
          <a:lstStyle/>
          <a:p>
            <a:r>
              <a:rPr lang="en-US" sz="2000" dirty="0" smtClean="0">
                <a:solidFill>
                  <a:schemeClr val="accent2"/>
                </a:solidFill>
              </a:rPr>
              <a:t>The dipolar impedance is constant in all directions</a:t>
            </a:r>
          </a:p>
          <a:p>
            <a:r>
              <a:rPr lang="en-US" sz="2000" dirty="0" smtClean="0">
                <a:solidFill>
                  <a:schemeClr val="accent2"/>
                </a:solidFill>
              </a:rPr>
              <a:t>(NB! For 90 symmetry: Z2C=0 &amp; Z2D=Z2E)</a:t>
            </a:r>
            <a:endParaRPr lang="en-GB" sz="2000" dirty="0">
              <a:solidFill>
                <a:schemeClr val="accent2"/>
              </a:solidFill>
            </a:endParaRPr>
          </a:p>
        </p:txBody>
      </p:sp>
      <p:cxnSp>
        <p:nvCxnSpPr>
          <p:cNvPr id="10" name="Straight Arrow Connector 9"/>
          <p:cNvCxnSpPr/>
          <p:nvPr/>
        </p:nvCxnSpPr>
        <p:spPr>
          <a:xfrm flipH="1">
            <a:off x="6705600" y="4096206"/>
            <a:ext cx="220129" cy="1661"/>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59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clrChange>
              <a:clrFrom>
                <a:srgbClr val="FFFFFF"/>
              </a:clrFrom>
              <a:clrTo>
                <a:srgbClr val="FFFFFF">
                  <a:alpha val="0"/>
                </a:srgbClr>
              </a:clrTo>
            </a:clrChange>
          </a:blip>
          <a:stretch>
            <a:fillRect/>
          </a:stretch>
        </p:blipFill>
        <p:spPr>
          <a:xfrm>
            <a:off x="5517" y="671779"/>
            <a:ext cx="10074244" cy="6189209"/>
          </a:xfrm>
          <a:prstGeom prst="rect">
            <a:avLst/>
          </a:prstGeom>
        </p:spPr>
      </p:pic>
      <p:sp>
        <p:nvSpPr>
          <p:cNvPr id="4" name="Slide Number Placeholder 3"/>
          <p:cNvSpPr>
            <a:spLocks noGrp="1"/>
          </p:cNvSpPr>
          <p:nvPr>
            <p:ph type="sldNum" sz="quarter" idx="12"/>
          </p:nvPr>
        </p:nvSpPr>
        <p:spPr/>
        <p:txBody>
          <a:bodyPr/>
          <a:lstStyle/>
          <a:p>
            <a:fld id="{FEFAA61C-55F5-4B63-9518-572D28620736}" type="slidenum">
              <a:rPr lang="en-GB" smtClean="0">
                <a:solidFill>
                  <a:schemeClr val="tx1"/>
                </a:solidFill>
              </a:rPr>
              <a:t>12</a:t>
            </a:fld>
            <a:endParaRPr lang="en-GB" dirty="0">
              <a:solidFill>
                <a:schemeClr val="tx1"/>
              </a:solidFill>
            </a:endParaRPr>
          </a:p>
        </p:txBody>
      </p:sp>
      <p:grpSp>
        <p:nvGrpSpPr>
          <p:cNvPr id="38" name="Group 37"/>
          <p:cNvGrpSpPr/>
          <p:nvPr/>
        </p:nvGrpSpPr>
        <p:grpSpPr>
          <a:xfrm>
            <a:off x="0" y="-88911"/>
            <a:ext cx="12192000" cy="752475"/>
            <a:chOff x="0" y="-88911"/>
            <a:chExt cx="12192000" cy="752475"/>
          </a:xfrm>
        </p:grpSpPr>
        <p:sp>
          <p:nvSpPr>
            <p:cNvPr id="39" name="Rectangle 38"/>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0" y="-23546"/>
              <a:ext cx="12192000" cy="631124"/>
              <a:chOff x="0" y="60433"/>
              <a:chExt cx="12192000" cy="567197"/>
            </a:xfrm>
          </p:grpSpPr>
          <p:sp>
            <p:nvSpPr>
              <p:cNvPr id="41" name="Rectangle 40"/>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itle 6"/>
          <p:cNvSpPr txBox="1">
            <a:spLocks/>
          </p:cNvSpPr>
          <p:nvPr/>
        </p:nvSpPr>
        <p:spPr>
          <a:xfrm>
            <a:off x="0" y="0"/>
            <a:ext cx="12192000" cy="5355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smtClean="0">
                <a:solidFill>
                  <a:schemeClr val="bg1"/>
                </a:solidFill>
                <a:latin typeface="Rockwell" panose="02060603020205020403" pitchFamily="18" charset="0"/>
              </a:rPr>
              <a:t>90 deg. Symmetry =&gt; dipolar imp independent of direction</a:t>
            </a:r>
            <a:endParaRPr lang="en-GB" sz="3200" dirty="0">
              <a:solidFill>
                <a:schemeClr val="bg1"/>
              </a:solidFill>
              <a:latin typeface="Rockwell" panose="02060603020205020403" pitchFamily="18" charset="0"/>
            </a:endParaRPr>
          </a:p>
        </p:txBody>
      </p:sp>
      <p:pic>
        <p:nvPicPr>
          <p:cNvPr id="19" name="Picture 18"/>
          <p:cNvPicPr>
            <a:picLocks noChangeAspect="1"/>
          </p:cNvPicPr>
          <p:nvPr/>
        </p:nvPicPr>
        <p:blipFill>
          <a:blip r:embed="rId4"/>
          <a:stretch>
            <a:fillRect/>
          </a:stretch>
        </p:blipFill>
        <p:spPr>
          <a:xfrm>
            <a:off x="9720262" y="726932"/>
            <a:ext cx="2371725" cy="2467875"/>
          </a:xfrm>
          <a:prstGeom prst="rect">
            <a:avLst/>
          </a:prstGeom>
        </p:spPr>
      </p:pic>
      <p:cxnSp>
        <p:nvCxnSpPr>
          <p:cNvPr id="11" name="Straight Arrow Connector 10"/>
          <p:cNvCxnSpPr/>
          <p:nvPr/>
        </p:nvCxnSpPr>
        <p:spPr>
          <a:xfrm flipH="1">
            <a:off x="5257800" y="1038225"/>
            <a:ext cx="417310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9720262" y="716840"/>
            <a:ext cx="2371725" cy="24930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p:cNvPicPr>
            <a:picLocks noChangeAspect="1"/>
          </p:cNvPicPr>
          <p:nvPr/>
        </p:nvPicPr>
        <p:blipFill>
          <a:blip r:embed="rId5"/>
          <a:stretch>
            <a:fillRect/>
          </a:stretch>
        </p:blipFill>
        <p:spPr>
          <a:xfrm>
            <a:off x="9720262" y="3366590"/>
            <a:ext cx="2371725" cy="2506115"/>
          </a:xfrm>
          <a:prstGeom prst="rect">
            <a:avLst/>
          </a:prstGeom>
        </p:spPr>
      </p:pic>
      <p:sp>
        <p:nvSpPr>
          <p:cNvPr id="24" name="Rectangle 23"/>
          <p:cNvSpPr/>
          <p:nvPr/>
        </p:nvSpPr>
        <p:spPr>
          <a:xfrm>
            <a:off x="9720261" y="3376116"/>
            <a:ext cx="2371725" cy="2500809"/>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p:cNvCxnSpPr/>
          <p:nvPr/>
        </p:nvCxnSpPr>
        <p:spPr>
          <a:xfrm flipH="1" flipV="1">
            <a:off x="5257800" y="1800225"/>
            <a:ext cx="4462462" cy="243840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087880" y="2194560"/>
            <a:ext cx="9265920" cy="2308324"/>
          </a:xfrm>
          <a:prstGeom prst="rect">
            <a:avLst/>
          </a:prstGeom>
          <a:solidFill>
            <a:srgbClr val="FF0000"/>
          </a:solidFill>
        </p:spPr>
        <p:txBody>
          <a:bodyPr wrap="square" rtlCol="0">
            <a:spAutoFit/>
          </a:bodyPr>
          <a:lstStyle/>
          <a:p>
            <a:r>
              <a:rPr lang="en-US" sz="7200" dirty="0" smtClean="0"/>
              <a:t>Under investigation, looks too perfect!</a:t>
            </a:r>
            <a:endParaRPr lang="en-GB" sz="7200" dirty="0"/>
          </a:p>
        </p:txBody>
      </p:sp>
    </p:spTree>
    <p:extLst>
      <p:ext uri="{BB962C8B-B14F-4D97-AF65-F5344CB8AC3E}">
        <p14:creationId xmlns:p14="http://schemas.microsoft.com/office/powerpoint/2010/main" val="408718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EFAA61C-55F5-4B63-9518-572D28620736}" type="slidenum">
              <a:rPr lang="en-GB" smtClean="0">
                <a:solidFill>
                  <a:schemeClr val="tx1"/>
                </a:solidFill>
              </a:rPr>
              <a:t>2</a:t>
            </a:fld>
            <a:endParaRPr lang="en-GB" dirty="0">
              <a:solidFill>
                <a:schemeClr val="tx1"/>
              </a:solidFill>
            </a:endParaRPr>
          </a:p>
        </p:txBody>
      </p:sp>
      <p:grpSp>
        <p:nvGrpSpPr>
          <p:cNvPr id="38" name="Group 37"/>
          <p:cNvGrpSpPr/>
          <p:nvPr/>
        </p:nvGrpSpPr>
        <p:grpSpPr>
          <a:xfrm>
            <a:off x="0" y="-88911"/>
            <a:ext cx="12192000" cy="752475"/>
            <a:chOff x="0" y="-88911"/>
            <a:chExt cx="12192000" cy="752475"/>
          </a:xfrm>
        </p:grpSpPr>
        <p:sp>
          <p:nvSpPr>
            <p:cNvPr id="39" name="Rectangle 38"/>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0" y="-23546"/>
              <a:ext cx="12192000" cy="631124"/>
              <a:chOff x="0" y="60433"/>
              <a:chExt cx="12192000" cy="567197"/>
            </a:xfrm>
          </p:grpSpPr>
          <p:sp>
            <p:nvSpPr>
              <p:cNvPr id="41" name="Rectangle 40"/>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itle 6"/>
          <p:cNvSpPr txBox="1">
            <a:spLocks/>
          </p:cNvSpPr>
          <p:nvPr/>
        </p:nvSpPr>
        <p:spPr>
          <a:xfrm>
            <a:off x="0" y="0"/>
            <a:ext cx="12192000" cy="5909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smtClean="0">
                <a:solidFill>
                  <a:schemeClr val="bg1"/>
                </a:solidFill>
                <a:latin typeface="Rockwell" panose="02060603020205020403" pitchFamily="18" charset="0"/>
              </a:rPr>
              <a:t>Horizontal mirror symmetry gives Z1X</a:t>
            </a:r>
            <a:r>
              <a:rPr lang="en-GB" sz="3200" dirty="0" smtClean="0">
                <a:solidFill>
                  <a:schemeClr val="bg1"/>
                </a:solidFill>
                <a:latin typeface="Rockwell" panose="02060603020205020403" pitchFamily="18" charset="0"/>
              </a:rPr>
              <a:t>=</a:t>
            </a:r>
            <a:r>
              <a:rPr lang="en-GB" sz="3600" dirty="0" smtClean="0">
                <a:solidFill>
                  <a:schemeClr val="bg1"/>
                </a:solidFill>
                <a:latin typeface="Rockwell" panose="02060603020205020403" pitchFamily="18" charset="0"/>
              </a:rPr>
              <a:t>0, Z2B</a:t>
            </a:r>
            <a:r>
              <a:rPr lang="en-GB" sz="3200" dirty="0" smtClean="0">
                <a:solidFill>
                  <a:schemeClr val="bg1"/>
                </a:solidFill>
                <a:latin typeface="Rockwell" panose="02060603020205020403" pitchFamily="18" charset="0"/>
              </a:rPr>
              <a:t>=</a:t>
            </a:r>
            <a:r>
              <a:rPr lang="en-GB" sz="3600" dirty="0" smtClean="0">
                <a:solidFill>
                  <a:schemeClr val="bg1"/>
                </a:solidFill>
                <a:latin typeface="Rockwell" panose="02060603020205020403" pitchFamily="18" charset="0"/>
              </a:rPr>
              <a:t>0 &amp; Z2C</a:t>
            </a:r>
            <a:r>
              <a:rPr lang="en-GB" sz="3200" dirty="0" smtClean="0">
                <a:solidFill>
                  <a:schemeClr val="bg1"/>
                </a:solidFill>
                <a:latin typeface="Rockwell" panose="02060603020205020403" pitchFamily="18" charset="0"/>
              </a:rPr>
              <a:t>=</a:t>
            </a:r>
            <a:r>
              <a:rPr lang="en-GB" sz="3600" dirty="0" smtClean="0">
                <a:solidFill>
                  <a:schemeClr val="bg1"/>
                </a:solidFill>
                <a:latin typeface="Rockwell" panose="02060603020205020403" pitchFamily="18" charset="0"/>
              </a:rPr>
              <a:t>0</a:t>
            </a:r>
            <a:endParaRPr lang="en-GB" sz="3600" dirty="0">
              <a:solidFill>
                <a:schemeClr val="bg1"/>
              </a:solidFill>
              <a:latin typeface="Rockwell" panose="02060603020205020403" pitchFamily="18" charset="0"/>
            </a:endParaRPr>
          </a:p>
        </p:txBody>
      </p:sp>
      <p:pic>
        <p:nvPicPr>
          <p:cNvPr id="2" name="Picture 1"/>
          <p:cNvPicPr>
            <a:picLocks noChangeAspect="1"/>
          </p:cNvPicPr>
          <p:nvPr/>
        </p:nvPicPr>
        <p:blipFill>
          <a:blip r:embed="rId3"/>
          <a:stretch>
            <a:fillRect/>
          </a:stretch>
        </p:blipFill>
        <p:spPr>
          <a:xfrm>
            <a:off x="976330" y="687110"/>
            <a:ext cx="4500617" cy="3368974"/>
          </a:xfrm>
          <a:prstGeom prst="rect">
            <a:avLst/>
          </a:prstGeom>
        </p:spPr>
      </p:pic>
      <p:pic>
        <p:nvPicPr>
          <p:cNvPr id="3" name="Picture 2"/>
          <p:cNvPicPr>
            <a:picLocks noChangeAspect="1"/>
          </p:cNvPicPr>
          <p:nvPr/>
        </p:nvPicPr>
        <p:blipFill>
          <a:blip r:embed="rId4"/>
          <a:stretch>
            <a:fillRect/>
          </a:stretch>
        </p:blipFill>
        <p:spPr>
          <a:xfrm>
            <a:off x="6163731" y="695063"/>
            <a:ext cx="4481341" cy="3373206"/>
          </a:xfrm>
          <a:prstGeom prst="rect">
            <a:avLst/>
          </a:prstGeom>
        </p:spPr>
      </p:pic>
      <p:sp>
        <p:nvSpPr>
          <p:cNvPr id="6" name="TextBox 5"/>
          <p:cNvSpPr txBox="1"/>
          <p:nvPr/>
        </p:nvSpPr>
        <p:spPr>
          <a:xfrm>
            <a:off x="0" y="3796900"/>
            <a:ext cx="12191999" cy="3108543"/>
          </a:xfrm>
          <a:prstGeom prst="rect">
            <a:avLst/>
          </a:prstGeom>
          <a:noFill/>
        </p:spPr>
        <p:txBody>
          <a:bodyPr wrap="square" rtlCol="0">
            <a:spAutoFit/>
          </a:bodyPr>
          <a:lstStyle/>
          <a:p>
            <a:r>
              <a:rPr lang="en-US" sz="2800" dirty="0" smtClean="0"/>
              <a:t>The beam impedance is invariant when the drive  and test particles are mirrored in the x-axis:</a:t>
            </a:r>
            <a:r>
              <a:rPr lang="en-US" sz="2800" dirty="0">
                <a:solidFill>
                  <a:prstClr val="black"/>
                </a:solidFill>
              </a:rPr>
              <a:t> </a:t>
            </a:r>
            <a:r>
              <a:rPr lang="en-US" sz="2800" dirty="0" smtClean="0">
                <a:solidFill>
                  <a:prstClr val="black"/>
                </a:solidFill>
              </a:rPr>
              <a:t>                    Z</a:t>
            </a:r>
            <a:r>
              <a:rPr lang="en-US" sz="2800" baseline="-25000" dirty="0">
                <a:solidFill>
                  <a:prstClr val="black"/>
                </a:solidFill>
              </a:rPr>
              <a:t>||</a:t>
            </a:r>
            <a:r>
              <a:rPr lang="en-US" sz="2800" dirty="0">
                <a:solidFill>
                  <a:prstClr val="black"/>
                </a:solidFill>
              </a:rPr>
              <a:t>[</a:t>
            </a:r>
            <a:r>
              <a:rPr lang="en-US" sz="2800" dirty="0" err="1">
                <a:solidFill>
                  <a:schemeClr val="accent1"/>
                </a:solidFill>
              </a:rPr>
              <a:t>xd</a:t>
            </a:r>
            <a:r>
              <a:rPr lang="en-US" sz="2800" dirty="0">
                <a:solidFill>
                  <a:prstClr val="black"/>
                </a:solidFill>
              </a:rPr>
              <a:t>, </a:t>
            </a:r>
            <a:r>
              <a:rPr lang="en-US" sz="2800" dirty="0" err="1">
                <a:solidFill>
                  <a:srgbClr val="FF0000"/>
                </a:solidFill>
              </a:rPr>
              <a:t>xt</a:t>
            </a:r>
            <a:r>
              <a:rPr lang="en-US" sz="2800" dirty="0">
                <a:solidFill>
                  <a:prstClr val="black"/>
                </a:solidFill>
              </a:rPr>
              <a:t>, </a:t>
            </a:r>
            <a:r>
              <a:rPr lang="en-US" sz="2800" dirty="0" err="1">
                <a:solidFill>
                  <a:schemeClr val="accent1"/>
                </a:solidFill>
              </a:rPr>
              <a:t>yd</a:t>
            </a:r>
            <a:r>
              <a:rPr lang="en-US" sz="2800" dirty="0">
                <a:solidFill>
                  <a:prstClr val="black"/>
                </a:solidFill>
              </a:rPr>
              <a:t>, </a:t>
            </a:r>
            <a:r>
              <a:rPr lang="en-US" sz="2800" dirty="0" err="1">
                <a:solidFill>
                  <a:srgbClr val="FF0000"/>
                </a:solidFill>
              </a:rPr>
              <a:t>yt</a:t>
            </a:r>
            <a:r>
              <a:rPr lang="en-US" sz="2800" dirty="0">
                <a:solidFill>
                  <a:prstClr val="black"/>
                </a:solidFill>
              </a:rPr>
              <a:t>] =</a:t>
            </a:r>
            <a:r>
              <a:rPr lang="en-US" sz="2800" dirty="0" smtClean="0">
                <a:solidFill>
                  <a:prstClr val="black"/>
                </a:solidFill>
              </a:rPr>
              <a:t> </a:t>
            </a:r>
            <a:r>
              <a:rPr lang="en-US" sz="2800" dirty="0">
                <a:solidFill>
                  <a:prstClr val="black"/>
                </a:solidFill>
              </a:rPr>
              <a:t>Z</a:t>
            </a:r>
            <a:r>
              <a:rPr lang="en-US" sz="2800" baseline="-25000" dirty="0" smtClean="0">
                <a:solidFill>
                  <a:prstClr val="black"/>
                </a:solidFill>
              </a:rPr>
              <a:t>||</a:t>
            </a:r>
            <a:r>
              <a:rPr lang="en-US" sz="2800" dirty="0" smtClean="0">
                <a:solidFill>
                  <a:prstClr val="black"/>
                </a:solidFill>
              </a:rPr>
              <a:t>[-</a:t>
            </a:r>
            <a:r>
              <a:rPr lang="en-US" sz="2800" dirty="0" err="1" smtClean="0">
                <a:solidFill>
                  <a:schemeClr val="accent1"/>
                </a:solidFill>
              </a:rPr>
              <a:t>xd</a:t>
            </a:r>
            <a:r>
              <a:rPr lang="en-US" sz="2800" dirty="0">
                <a:solidFill>
                  <a:prstClr val="black"/>
                </a:solidFill>
              </a:rPr>
              <a:t>, </a:t>
            </a:r>
            <a:r>
              <a:rPr lang="en-US" sz="2800" dirty="0" smtClean="0">
                <a:solidFill>
                  <a:prstClr val="black"/>
                </a:solidFill>
              </a:rPr>
              <a:t>-</a:t>
            </a:r>
            <a:r>
              <a:rPr lang="en-US" sz="2800" dirty="0" err="1" smtClean="0">
                <a:solidFill>
                  <a:srgbClr val="FF0000"/>
                </a:solidFill>
              </a:rPr>
              <a:t>xt</a:t>
            </a:r>
            <a:r>
              <a:rPr lang="en-US" sz="2800" dirty="0">
                <a:solidFill>
                  <a:prstClr val="black"/>
                </a:solidFill>
              </a:rPr>
              <a:t>, </a:t>
            </a:r>
            <a:r>
              <a:rPr lang="en-US" sz="2800" dirty="0" err="1" smtClean="0">
                <a:solidFill>
                  <a:schemeClr val="accent1"/>
                </a:solidFill>
              </a:rPr>
              <a:t>yd</a:t>
            </a:r>
            <a:r>
              <a:rPr lang="en-US" sz="2800" dirty="0">
                <a:solidFill>
                  <a:prstClr val="black"/>
                </a:solidFill>
              </a:rPr>
              <a:t>, </a:t>
            </a:r>
            <a:r>
              <a:rPr lang="en-US" sz="2800" dirty="0" err="1" smtClean="0">
                <a:solidFill>
                  <a:srgbClr val="FF0000"/>
                </a:solidFill>
              </a:rPr>
              <a:t>yt</a:t>
            </a:r>
            <a:r>
              <a:rPr lang="en-US" sz="2800" dirty="0" smtClean="0">
                <a:solidFill>
                  <a:prstClr val="black"/>
                </a:solidFill>
              </a:rPr>
              <a:t>]</a:t>
            </a:r>
          </a:p>
          <a:p>
            <a:pPr lvl="0"/>
            <a:r>
              <a:rPr lang="en-US" sz="2800" dirty="0" smtClean="0">
                <a:solidFill>
                  <a:prstClr val="black"/>
                </a:solidFill>
              </a:rPr>
              <a:t>                   2 Z1X (</a:t>
            </a:r>
            <a:r>
              <a:rPr lang="en-US" sz="2800" dirty="0" err="1" smtClean="0">
                <a:solidFill>
                  <a:schemeClr val="accent1"/>
                </a:solidFill>
              </a:rPr>
              <a:t>xd</a:t>
            </a:r>
            <a:r>
              <a:rPr lang="en-US" sz="2800" dirty="0" err="1" smtClean="0">
                <a:solidFill>
                  <a:prstClr val="black"/>
                </a:solidFill>
              </a:rPr>
              <a:t>+</a:t>
            </a:r>
            <a:r>
              <a:rPr lang="en-US" sz="2800" dirty="0" err="1">
                <a:solidFill>
                  <a:srgbClr val="FF0000"/>
                </a:solidFill>
              </a:rPr>
              <a:t>x</a:t>
            </a:r>
            <a:r>
              <a:rPr lang="en-US" sz="2800" dirty="0" err="1" smtClean="0">
                <a:solidFill>
                  <a:srgbClr val="FF0000"/>
                </a:solidFill>
              </a:rPr>
              <a:t>t</a:t>
            </a:r>
            <a:r>
              <a:rPr lang="en-US" sz="2800" dirty="0">
                <a:solidFill>
                  <a:prstClr val="black"/>
                </a:solidFill>
              </a:rPr>
              <a:t>) + </a:t>
            </a:r>
            <a:r>
              <a:rPr lang="en-US" sz="2800" dirty="0" smtClean="0">
                <a:solidFill>
                  <a:prstClr val="black"/>
                </a:solidFill>
              </a:rPr>
              <a:t>2 </a:t>
            </a:r>
            <a:r>
              <a:rPr lang="en-US" sz="2800" dirty="0" smtClean="0"/>
              <a:t>Z2B </a:t>
            </a:r>
            <a:r>
              <a:rPr lang="en-US" sz="2800" dirty="0"/>
              <a:t>(</a:t>
            </a:r>
            <a:r>
              <a:rPr lang="en-US" sz="2800" dirty="0" err="1">
                <a:solidFill>
                  <a:schemeClr val="accent1"/>
                </a:solidFill>
              </a:rPr>
              <a:t>xd</a:t>
            </a:r>
            <a:r>
              <a:rPr lang="en-US" sz="2800" dirty="0">
                <a:solidFill>
                  <a:prstClr val="black"/>
                </a:solidFill>
              </a:rPr>
              <a:t> </a:t>
            </a:r>
            <a:r>
              <a:rPr lang="en-US" sz="2800" dirty="0" err="1">
                <a:solidFill>
                  <a:schemeClr val="accent1"/>
                </a:solidFill>
              </a:rPr>
              <a:t>yd</a:t>
            </a:r>
            <a:r>
              <a:rPr lang="en-US" sz="2800" dirty="0" err="1"/>
              <a:t>+</a:t>
            </a:r>
            <a:r>
              <a:rPr lang="en-US" sz="2800" dirty="0" err="1">
                <a:solidFill>
                  <a:srgbClr val="FF0000"/>
                </a:solidFill>
              </a:rPr>
              <a:t>xt</a:t>
            </a:r>
            <a:r>
              <a:rPr lang="en-US" sz="2800" dirty="0">
                <a:solidFill>
                  <a:srgbClr val="FF0000"/>
                </a:solidFill>
              </a:rPr>
              <a:t> </a:t>
            </a:r>
            <a:r>
              <a:rPr lang="en-US" sz="2800" dirty="0" err="1">
                <a:solidFill>
                  <a:srgbClr val="FF0000"/>
                </a:solidFill>
              </a:rPr>
              <a:t>yt</a:t>
            </a:r>
            <a:r>
              <a:rPr lang="en-US" sz="2800" dirty="0"/>
              <a:t>) </a:t>
            </a:r>
            <a:r>
              <a:rPr lang="en-US" sz="2800" dirty="0">
                <a:solidFill>
                  <a:prstClr val="black"/>
                </a:solidFill>
              </a:rPr>
              <a:t>+ </a:t>
            </a:r>
            <a:r>
              <a:rPr lang="en-US" sz="2800" dirty="0" smtClean="0">
                <a:solidFill>
                  <a:prstClr val="black"/>
                </a:solidFill>
              </a:rPr>
              <a:t>2 </a:t>
            </a:r>
            <a:r>
              <a:rPr lang="en-US" sz="2800" dirty="0" smtClean="0"/>
              <a:t>Z2C</a:t>
            </a:r>
            <a:r>
              <a:rPr lang="en-US" sz="2800" dirty="0" smtClean="0">
                <a:solidFill>
                  <a:srgbClr val="70AD47">
                    <a:lumMod val="75000"/>
                  </a:srgbClr>
                </a:solidFill>
              </a:rPr>
              <a:t> </a:t>
            </a:r>
            <a:r>
              <a:rPr lang="en-US" sz="2800" dirty="0">
                <a:solidFill>
                  <a:prstClr val="black"/>
                </a:solidFill>
              </a:rPr>
              <a:t>(</a:t>
            </a:r>
            <a:r>
              <a:rPr lang="en-US" sz="2800" dirty="0" err="1">
                <a:solidFill>
                  <a:schemeClr val="accent1"/>
                </a:solidFill>
              </a:rPr>
              <a:t>xd</a:t>
            </a:r>
            <a:r>
              <a:rPr lang="en-US" sz="2800" dirty="0">
                <a:solidFill>
                  <a:prstClr val="black"/>
                </a:solidFill>
              </a:rPr>
              <a:t> </a:t>
            </a:r>
            <a:r>
              <a:rPr lang="en-US" sz="2800" dirty="0" err="1">
                <a:solidFill>
                  <a:srgbClr val="FF0000"/>
                </a:solidFill>
              </a:rPr>
              <a:t>yt</a:t>
            </a:r>
            <a:r>
              <a:rPr lang="en-US" sz="2800" dirty="0">
                <a:solidFill>
                  <a:srgbClr val="70AD47">
                    <a:lumMod val="75000"/>
                  </a:srgbClr>
                </a:solidFill>
              </a:rPr>
              <a:t> </a:t>
            </a:r>
            <a:r>
              <a:rPr lang="en-US" sz="2800" dirty="0"/>
              <a:t>+</a:t>
            </a:r>
            <a:r>
              <a:rPr lang="en-US" sz="2800" dirty="0" err="1">
                <a:solidFill>
                  <a:srgbClr val="FF0000"/>
                </a:solidFill>
              </a:rPr>
              <a:t>xt</a:t>
            </a:r>
            <a:r>
              <a:rPr lang="en-US" sz="2800" dirty="0">
                <a:solidFill>
                  <a:prstClr val="black"/>
                </a:solidFill>
              </a:rPr>
              <a:t> </a:t>
            </a:r>
            <a:r>
              <a:rPr lang="en-US" sz="2800" dirty="0" err="1">
                <a:solidFill>
                  <a:schemeClr val="accent1"/>
                </a:solidFill>
              </a:rPr>
              <a:t>yd</a:t>
            </a:r>
            <a:r>
              <a:rPr lang="en-US" sz="2800" dirty="0"/>
              <a:t>) </a:t>
            </a:r>
            <a:r>
              <a:rPr lang="en-US" sz="2800" dirty="0" smtClean="0">
                <a:solidFill>
                  <a:prstClr val="black"/>
                </a:solidFill>
              </a:rPr>
              <a:t>=0</a:t>
            </a:r>
            <a:endParaRPr lang="en-US" sz="2800" dirty="0">
              <a:solidFill>
                <a:prstClr val="black"/>
              </a:solidFill>
            </a:endParaRPr>
          </a:p>
          <a:p>
            <a:endParaRPr lang="en-US" sz="2800" dirty="0">
              <a:solidFill>
                <a:prstClr val="black"/>
              </a:solidFill>
            </a:endParaRPr>
          </a:p>
          <a:p>
            <a:endParaRPr lang="en-US" sz="2800" dirty="0" smtClean="0">
              <a:solidFill>
                <a:prstClr val="black"/>
              </a:solidFill>
            </a:endParaRPr>
          </a:p>
          <a:p>
            <a:pPr lvl="0"/>
            <a:r>
              <a:rPr lang="en-US" sz="2800" dirty="0" smtClean="0">
                <a:solidFill>
                  <a:prstClr val="black"/>
                </a:solidFill>
              </a:rPr>
              <a:t>         [</a:t>
            </a:r>
            <a:r>
              <a:rPr lang="en-US" sz="2400" dirty="0" smtClean="0">
                <a:solidFill>
                  <a:prstClr val="black"/>
                </a:solidFill>
              </a:rPr>
              <a:t>Z</a:t>
            </a:r>
            <a:r>
              <a:rPr lang="en-US" sz="2400" baseline="-25000" dirty="0">
                <a:solidFill>
                  <a:prstClr val="black"/>
                </a:solidFill>
              </a:rPr>
              <a:t>||</a:t>
            </a:r>
            <a:r>
              <a:rPr lang="en-US" sz="2400" dirty="0">
                <a:solidFill>
                  <a:prstClr val="black"/>
                </a:solidFill>
              </a:rPr>
              <a:t>[</a:t>
            </a:r>
            <a:r>
              <a:rPr lang="en-US" sz="2400" dirty="0" err="1">
                <a:solidFill>
                  <a:schemeClr val="accent1"/>
                </a:solidFill>
              </a:rPr>
              <a:t>xd</a:t>
            </a:r>
            <a:r>
              <a:rPr lang="en-US" sz="2400" dirty="0">
                <a:solidFill>
                  <a:prstClr val="black"/>
                </a:solidFill>
              </a:rPr>
              <a:t>, </a:t>
            </a:r>
            <a:r>
              <a:rPr lang="en-US" sz="2400" dirty="0" err="1">
                <a:solidFill>
                  <a:srgbClr val="FF0000"/>
                </a:solidFill>
              </a:rPr>
              <a:t>xt</a:t>
            </a:r>
            <a:r>
              <a:rPr lang="en-US" sz="2400" dirty="0">
                <a:solidFill>
                  <a:prstClr val="black"/>
                </a:solidFill>
              </a:rPr>
              <a:t>, </a:t>
            </a:r>
            <a:r>
              <a:rPr lang="en-US" sz="2400" dirty="0" err="1">
                <a:solidFill>
                  <a:schemeClr val="accent1"/>
                </a:solidFill>
              </a:rPr>
              <a:t>yd</a:t>
            </a:r>
            <a:r>
              <a:rPr lang="en-US" sz="2400" dirty="0">
                <a:solidFill>
                  <a:prstClr val="black"/>
                </a:solidFill>
              </a:rPr>
              <a:t>, </a:t>
            </a:r>
            <a:r>
              <a:rPr lang="en-US" sz="2400" dirty="0" err="1">
                <a:solidFill>
                  <a:srgbClr val="FF0000"/>
                </a:solidFill>
              </a:rPr>
              <a:t>yt</a:t>
            </a:r>
            <a:r>
              <a:rPr lang="en-US" sz="2400" dirty="0" smtClean="0">
                <a:solidFill>
                  <a:prstClr val="black"/>
                </a:solidFill>
              </a:rPr>
              <a:t>] = Z0 +Z1X(</a:t>
            </a:r>
            <a:r>
              <a:rPr lang="en-US" sz="2400" dirty="0" err="1" smtClean="0">
                <a:solidFill>
                  <a:schemeClr val="accent1"/>
                </a:solidFill>
              </a:rPr>
              <a:t>xd</a:t>
            </a:r>
            <a:r>
              <a:rPr lang="en-US" sz="2400" dirty="0" err="1" smtClean="0">
                <a:solidFill>
                  <a:prstClr val="black"/>
                </a:solidFill>
              </a:rPr>
              <a:t>+</a:t>
            </a:r>
            <a:r>
              <a:rPr lang="en-US" sz="2400" dirty="0" err="1" smtClean="0">
                <a:solidFill>
                  <a:srgbClr val="FF0000"/>
                </a:solidFill>
              </a:rPr>
              <a:t>xt</a:t>
            </a:r>
            <a:r>
              <a:rPr lang="en-US" sz="2400" dirty="0">
                <a:solidFill>
                  <a:prstClr val="black"/>
                </a:solidFill>
              </a:rPr>
              <a:t>) </a:t>
            </a:r>
            <a:r>
              <a:rPr lang="en-US" sz="2400" dirty="0" smtClean="0">
                <a:solidFill>
                  <a:prstClr val="black"/>
                </a:solidFill>
              </a:rPr>
              <a:t>+ </a:t>
            </a:r>
            <a:r>
              <a:rPr lang="en-US" sz="2400" dirty="0">
                <a:solidFill>
                  <a:prstClr val="black"/>
                </a:solidFill>
              </a:rPr>
              <a:t>Z1Y (</a:t>
            </a:r>
            <a:r>
              <a:rPr lang="en-US" sz="2400" dirty="0" err="1">
                <a:solidFill>
                  <a:schemeClr val="accent1"/>
                </a:solidFill>
              </a:rPr>
              <a:t>yd</a:t>
            </a:r>
            <a:r>
              <a:rPr lang="en-US" sz="2400" dirty="0" err="1">
                <a:solidFill>
                  <a:prstClr val="black"/>
                </a:solidFill>
              </a:rPr>
              <a:t>+</a:t>
            </a:r>
            <a:r>
              <a:rPr lang="en-US" sz="2400" dirty="0" err="1">
                <a:solidFill>
                  <a:srgbClr val="FF0000"/>
                </a:solidFill>
              </a:rPr>
              <a:t>yt</a:t>
            </a:r>
            <a:r>
              <a:rPr lang="en-US" sz="2400" dirty="0">
                <a:solidFill>
                  <a:prstClr val="black"/>
                </a:solidFill>
              </a:rPr>
              <a:t>) </a:t>
            </a:r>
            <a:r>
              <a:rPr lang="en-US" sz="2400" dirty="0" smtClean="0">
                <a:solidFill>
                  <a:prstClr val="black"/>
                </a:solidFill>
              </a:rPr>
              <a:t>+ </a:t>
            </a:r>
            <a:r>
              <a:rPr lang="en-US" sz="2400" dirty="0"/>
              <a:t>Z2A</a:t>
            </a:r>
            <a:r>
              <a:rPr lang="en-US" sz="2400" dirty="0">
                <a:solidFill>
                  <a:prstClr val="black"/>
                </a:solidFill>
              </a:rPr>
              <a:t> (</a:t>
            </a:r>
            <a:r>
              <a:rPr lang="en-US" sz="2400" dirty="0">
                <a:solidFill>
                  <a:schemeClr val="accent1"/>
                </a:solidFill>
              </a:rPr>
              <a:t>xd</a:t>
            </a:r>
            <a:r>
              <a:rPr lang="en-US" sz="2400" baseline="30000" dirty="0">
                <a:solidFill>
                  <a:prstClr val="black"/>
                </a:solidFill>
              </a:rPr>
              <a:t>2</a:t>
            </a:r>
            <a:r>
              <a:rPr lang="en-US" sz="2400" dirty="0">
                <a:solidFill>
                  <a:prstClr val="black"/>
                </a:solidFill>
              </a:rPr>
              <a:t>+</a:t>
            </a:r>
            <a:r>
              <a:rPr lang="en-US" sz="2400" dirty="0">
                <a:solidFill>
                  <a:srgbClr val="FF0000"/>
                </a:solidFill>
              </a:rPr>
              <a:t>xt</a:t>
            </a:r>
            <a:r>
              <a:rPr lang="en-US" sz="2400" baseline="30000" dirty="0">
                <a:solidFill>
                  <a:prstClr val="black"/>
                </a:solidFill>
              </a:rPr>
              <a:t>2</a:t>
            </a:r>
            <a:r>
              <a:rPr lang="en-US" sz="2400" dirty="0">
                <a:solidFill>
                  <a:prstClr val="black"/>
                </a:solidFill>
              </a:rPr>
              <a:t>-</a:t>
            </a:r>
            <a:r>
              <a:rPr lang="en-US" sz="2400" dirty="0">
                <a:solidFill>
                  <a:schemeClr val="accent1"/>
                </a:solidFill>
              </a:rPr>
              <a:t>yd</a:t>
            </a:r>
            <a:r>
              <a:rPr lang="en-US" sz="2400" baseline="30000" dirty="0">
                <a:solidFill>
                  <a:prstClr val="black"/>
                </a:solidFill>
              </a:rPr>
              <a:t>2</a:t>
            </a:r>
            <a:r>
              <a:rPr lang="en-US" sz="2400" dirty="0">
                <a:solidFill>
                  <a:prstClr val="black"/>
                </a:solidFill>
              </a:rPr>
              <a:t>- </a:t>
            </a:r>
            <a:r>
              <a:rPr lang="en-US" sz="2400" dirty="0">
                <a:solidFill>
                  <a:srgbClr val="FF0000"/>
                </a:solidFill>
              </a:rPr>
              <a:t>yt</a:t>
            </a:r>
            <a:r>
              <a:rPr lang="en-US" sz="2400" baseline="30000" dirty="0">
                <a:solidFill>
                  <a:prstClr val="black"/>
                </a:solidFill>
              </a:rPr>
              <a:t>2</a:t>
            </a:r>
            <a:r>
              <a:rPr lang="en-US" sz="2400" dirty="0" smtClean="0">
                <a:solidFill>
                  <a:prstClr val="black"/>
                </a:solidFill>
              </a:rPr>
              <a:t>)</a:t>
            </a:r>
          </a:p>
          <a:p>
            <a:pPr lvl="0"/>
            <a:r>
              <a:rPr lang="en-US" sz="2400" dirty="0">
                <a:solidFill>
                  <a:prstClr val="black"/>
                </a:solidFill>
              </a:rPr>
              <a:t> </a:t>
            </a:r>
            <a:r>
              <a:rPr lang="en-US" sz="2400" dirty="0" smtClean="0">
                <a:solidFill>
                  <a:prstClr val="black"/>
                </a:solidFill>
              </a:rPr>
              <a:t>                                          + </a:t>
            </a:r>
            <a:r>
              <a:rPr lang="en-US" sz="2400" dirty="0" smtClean="0"/>
              <a:t>Z2B </a:t>
            </a:r>
            <a:r>
              <a:rPr lang="en-US" sz="2400" dirty="0"/>
              <a:t>(</a:t>
            </a:r>
            <a:r>
              <a:rPr lang="en-US" sz="2400" dirty="0" err="1">
                <a:solidFill>
                  <a:schemeClr val="accent1"/>
                </a:solidFill>
              </a:rPr>
              <a:t>xd</a:t>
            </a:r>
            <a:r>
              <a:rPr lang="en-US" sz="2400" dirty="0">
                <a:solidFill>
                  <a:prstClr val="black"/>
                </a:solidFill>
              </a:rPr>
              <a:t> </a:t>
            </a:r>
            <a:r>
              <a:rPr lang="en-US" sz="2400" dirty="0" err="1">
                <a:solidFill>
                  <a:schemeClr val="accent1"/>
                </a:solidFill>
              </a:rPr>
              <a:t>yd</a:t>
            </a:r>
            <a:r>
              <a:rPr lang="en-US" sz="2400" dirty="0" err="1"/>
              <a:t>+</a:t>
            </a:r>
            <a:r>
              <a:rPr lang="en-US" sz="2400" dirty="0" err="1">
                <a:solidFill>
                  <a:srgbClr val="FF0000"/>
                </a:solidFill>
              </a:rPr>
              <a:t>xt</a:t>
            </a:r>
            <a:r>
              <a:rPr lang="en-US" sz="2400" dirty="0">
                <a:solidFill>
                  <a:srgbClr val="FF0000"/>
                </a:solidFill>
              </a:rPr>
              <a:t> </a:t>
            </a:r>
            <a:r>
              <a:rPr lang="en-US" sz="2400" dirty="0" err="1">
                <a:solidFill>
                  <a:srgbClr val="FF0000"/>
                </a:solidFill>
              </a:rPr>
              <a:t>yt</a:t>
            </a:r>
            <a:r>
              <a:rPr lang="en-US" sz="2400" dirty="0"/>
              <a:t>) </a:t>
            </a:r>
            <a:r>
              <a:rPr lang="en-US" sz="2400" dirty="0">
                <a:solidFill>
                  <a:prstClr val="black"/>
                </a:solidFill>
              </a:rPr>
              <a:t>+ </a:t>
            </a:r>
            <a:r>
              <a:rPr lang="en-US" sz="2400" dirty="0"/>
              <a:t>Z2C</a:t>
            </a:r>
            <a:r>
              <a:rPr lang="en-US" sz="2400" dirty="0">
                <a:solidFill>
                  <a:srgbClr val="70AD47">
                    <a:lumMod val="75000"/>
                  </a:srgbClr>
                </a:solidFill>
              </a:rPr>
              <a:t> </a:t>
            </a:r>
            <a:r>
              <a:rPr lang="en-US" sz="2400" dirty="0">
                <a:solidFill>
                  <a:prstClr val="black"/>
                </a:solidFill>
              </a:rPr>
              <a:t>(</a:t>
            </a:r>
            <a:r>
              <a:rPr lang="en-US" sz="2400" dirty="0" err="1">
                <a:solidFill>
                  <a:schemeClr val="accent1"/>
                </a:solidFill>
              </a:rPr>
              <a:t>xd</a:t>
            </a:r>
            <a:r>
              <a:rPr lang="en-US" sz="2400" dirty="0">
                <a:solidFill>
                  <a:prstClr val="black"/>
                </a:solidFill>
              </a:rPr>
              <a:t> </a:t>
            </a:r>
            <a:r>
              <a:rPr lang="en-US" sz="2400" dirty="0" err="1">
                <a:solidFill>
                  <a:srgbClr val="FF0000"/>
                </a:solidFill>
              </a:rPr>
              <a:t>yt</a:t>
            </a:r>
            <a:r>
              <a:rPr lang="en-US" sz="2400" dirty="0">
                <a:solidFill>
                  <a:srgbClr val="70AD47">
                    <a:lumMod val="75000"/>
                  </a:srgbClr>
                </a:solidFill>
              </a:rPr>
              <a:t> </a:t>
            </a:r>
            <a:r>
              <a:rPr lang="en-US" sz="2400" dirty="0"/>
              <a:t>+</a:t>
            </a:r>
            <a:r>
              <a:rPr lang="en-US" sz="2400" dirty="0" err="1">
                <a:solidFill>
                  <a:srgbClr val="FF0000"/>
                </a:solidFill>
              </a:rPr>
              <a:t>xt</a:t>
            </a:r>
            <a:r>
              <a:rPr lang="en-US" sz="2400" dirty="0">
                <a:solidFill>
                  <a:prstClr val="black"/>
                </a:solidFill>
              </a:rPr>
              <a:t> </a:t>
            </a:r>
            <a:r>
              <a:rPr lang="en-US" sz="2400" dirty="0" err="1">
                <a:solidFill>
                  <a:schemeClr val="accent1"/>
                </a:solidFill>
              </a:rPr>
              <a:t>yd</a:t>
            </a:r>
            <a:r>
              <a:rPr lang="en-US" sz="2400" dirty="0"/>
              <a:t>) </a:t>
            </a:r>
            <a:r>
              <a:rPr lang="en-US" sz="2400" dirty="0">
                <a:solidFill>
                  <a:prstClr val="black"/>
                </a:solidFill>
              </a:rPr>
              <a:t>+ Z2D  </a:t>
            </a:r>
            <a:r>
              <a:rPr lang="en-US" sz="2400" dirty="0" err="1">
                <a:solidFill>
                  <a:schemeClr val="accent1"/>
                </a:solidFill>
              </a:rPr>
              <a:t>xd</a:t>
            </a:r>
            <a:r>
              <a:rPr lang="en-US" sz="2400" dirty="0">
                <a:solidFill>
                  <a:prstClr val="black"/>
                </a:solidFill>
              </a:rPr>
              <a:t> </a:t>
            </a:r>
            <a:r>
              <a:rPr lang="en-US" sz="2400" dirty="0" err="1">
                <a:solidFill>
                  <a:srgbClr val="FF0000"/>
                </a:solidFill>
              </a:rPr>
              <a:t>xt</a:t>
            </a:r>
            <a:r>
              <a:rPr lang="en-US" sz="2400" dirty="0">
                <a:solidFill>
                  <a:srgbClr val="70AD47">
                    <a:lumMod val="75000"/>
                  </a:srgbClr>
                </a:solidFill>
              </a:rPr>
              <a:t>  </a:t>
            </a:r>
            <a:r>
              <a:rPr lang="en-US" sz="2400" dirty="0">
                <a:solidFill>
                  <a:prstClr val="black"/>
                </a:solidFill>
              </a:rPr>
              <a:t>+ Z2E </a:t>
            </a:r>
            <a:r>
              <a:rPr lang="en-US" sz="2400" dirty="0" err="1">
                <a:solidFill>
                  <a:schemeClr val="accent1"/>
                </a:solidFill>
              </a:rPr>
              <a:t>yd</a:t>
            </a:r>
            <a:r>
              <a:rPr lang="en-US" sz="2400" dirty="0">
                <a:solidFill>
                  <a:prstClr val="black"/>
                </a:solidFill>
              </a:rPr>
              <a:t> </a:t>
            </a:r>
            <a:r>
              <a:rPr lang="en-US" sz="2400" dirty="0" err="1" smtClean="0">
                <a:solidFill>
                  <a:srgbClr val="FF0000"/>
                </a:solidFill>
              </a:rPr>
              <a:t>y</a:t>
            </a:r>
            <a:r>
              <a:rPr lang="en-US" sz="2800" dirty="0" err="1" smtClean="0">
                <a:solidFill>
                  <a:srgbClr val="FF0000"/>
                </a:solidFill>
              </a:rPr>
              <a:t>t</a:t>
            </a:r>
            <a:r>
              <a:rPr lang="en-US" sz="2800" dirty="0">
                <a:solidFill>
                  <a:prstClr val="black"/>
                </a:solidFill>
              </a:rPr>
              <a:t> ]</a:t>
            </a:r>
            <a:endParaRPr lang="en-US" sz="2800" dirty="0">
              <a:solidFill>
                <a:srgbClr val="FF0000"/>
              </a:solidFill>
            </a:endParaRPr>
          </a:p>
        </p:txBody>
      </p:sp>
    </p:spTree>
    <p:extLst>
      <p:ext uri="{BB962C8B-B14F-4D97-AF65-F5344CB8AC3E}">
        <p14:creationId xmlns:p14="http://schemas.microsoft.com/office/powerpoint/2010/main" val="2305369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EFAA61C-55F5-4B63-9518-572D28620736}" type="slidenum">
              <a:rPr lang="en-GB" smtClean="0">
                <a:solidFill>
                  <a:schemeClr val="tx1"/>
                </a:solidFill>
              </a:rPr>
              <a:t>3</a:t>
            </a:fld>
            <a:endParaRPr lang="en-GB" dirty="0">
              <a:solidFill>
                <a:schemeClr val="tx1"/>
              </a:solidFill>
            </a:endParaRPr>
          </a:p>
        </p:txBody>
      </p:sp>
      <p:grpSp>
        <p:nvGrpSpPr>
          <p:cNvPr id="38" name="Group 37"/>
          <p:cNvGrpSpPr/>
          <p:nvPr/>
        </p:nvGrpSpPr>
        <p:grpSpPr>
          <a:xfrm>
            <a:off x="0" y="-88911"/>
            <a:ext cx="12192000" cy="752475"/>
            <a:chOff x="0" y="-88911"/>
            <a:chExt cx="12192000" cy="752475"/>
          </a:xfrm>
        </p:grpSpPr>
        <p:sp>
          <p:nvSpPr>
            <p:cNvPr id="39" name="Rectangle 38"/>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0" y="-23546"/>
              <a:ext cx="12192000" cy="631124"/>
              <a:chOff x="0" y="60433"/>
              <a:chExt cx="12192000" cy="567197"/>
            </a:xfrm>
          </p:grpSpPr>
          <p:sp>
            <p:nvSpPr>
              <p:cNvPr id="41" name="Rectangle 40"/>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itle 6"/>
          <p:cNvSpPr txBox="1">
            <a:spLocks/>
          </p:cNvSpPr>
          <p:nvPr/>
        </p:nvSpPr>
        <p:spPr>
          <a:xfrm>
            <a:off x="0" y="0"/>
            <a:ext cx="12192000" cy="5909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smtClean="0">
                <a:solidFill>
                  <a:schemeClr val="bg1"/>
                </a:solidFill>
                <a:latin typeface="Rockwell" panose="02060603020205020403" pitchFamily="18" charset="0"/>
              </a:rPr>
              <a:t>Vertical mirror symmetry gives Z1Y=0, Z2B=0 &amp; Z2C=0</a:t>
            </a:r>
            <a:endParaRPr lang="en-GB" sz="3600" dirty="0">
              <a:solidFill>
                <a:schemeClr val="bg1"/>
              </a:solidFill>
              <a:latin typeface="Rockwell" panose="02060603020205020403" pitchFamily="18" charset="0"/>
            </a:endParaRPr>
          </a:p>
        </p:txBody>
      </p:sp>
      <p:pic>
        <p:nvPicPr>
          <p:cNvPr id="2" name="Picture 1"/>
          <p:cNvPicPr>
            <a:picLocks noChangeAspect="1"/>
          </p:cNvPicPr>
          <p:nvPr/>
        </p:nvPicPr>
        <p:blipFill>
          <a:blip r:embed="rId3"/>
          <a:stretch>
            <a:fillRect/>
          </a:stretch>
        </p:blipFill>
        <p:spPr>
          <a:xfrm>
            <a:off x="976330" y="687110"/>
            <a:ext cx="4500617" cy="3368974"/>
          </a:xfrm>
          <a:prstGeom prst="rect">
            <a:avLst/>
          </a:prstGeom>
        </p:spPr>
      </p:pic>
      <p:pic>
        <p:nvPicPr>
          <p:cNvPr id="5" name="Picture 4"/>
          <p:cNvPicPr>
            <a:picLocks noChangeAspect="1"/>
          </p:cNvPicPr>
          <p:nvPr/>
        </p:nvPicPr>
        <p:blipFill>
          <a:blip r:embed="rId4"/>
          <a:stretch>
            <a:fillRect/>
          </a:stretch>
        </p:blipFill>
        <p:spPr>
          <a:xfrm>
            <a:off x="6763116" y="663564"/>
            <a:ext cx="4504423" cy="3380255"/>
          </a:xfrm>
          <a:prstGeom prst="rect">
            <a:avLst/>
          </a:prstGeom>
        </p:spPr>
      </p:pic>
      <p:sp>
        <p:nvSpPr>
          <p:cNvPr id="6" name="TextBox 5"/>
          <p:cNvSpPr txBox="1"/>
          <p:nvPr/>
        </p:nvSpPr>
        <p:spPr>
          <a:xfrm>
            <a:off x="0" y="3796900"/>
            <a:ext cx="12191999" cy="3108543"/>
          </a:xfrm>
          <a:prstGeom prst="rect">
            <a:avLst/>
          </a:prstGeom>
          <a:noFill/>
        </p:spPr>
        <p:txBody>
          <a:bodyPr wrap="square" rtlCol="0">
            <a:spAutoFit/>
          </a:bodyPr>
          <a:lstStyle/>
          <a:p>
            <a:r>
              <a:rPr lang="en-US" sz="2800" dirty="0" smtClean="0"/>
              <a:t>The beam impedance is invariant when the drive  and test particles are mirrored in the x-axis:</a:t>
            </a:r>
            <a:r>
              <a:rPr lang="en-US" sz="2800" dirty="0">
                <a:solidFill>
                  <a:prstClr val="black"/>
                </a:solidFill>
              </a:rPr>
              <a:t> </a:t>
            </a:r>
            <a:r>
              <a:rPr lang="en-US" sz="2800" dirty="0" smtClean="0">
                <a:solidFill>
                  <a:prstClr val="black"/>
                </a:solidFill>
              </a:rPr>
              <a:t>                    Z</a:t>
            </a:r>
            <a:r>
              <a:rPr lang="en-US" sz="2800" baseline="-25000" dirty="0">
                <a:solidFill>
                  <a:prstClr val="black"/>
                </a:solidFill>
              </a:rPr>
              <a:t>||</a:t>
            </a:r>
            <a:r>
              <a:rPr lang="en-US" sz="2800" dirty="0">
                <a:solidFill>
                  <a:prstClr val="black"/>
                </a:solidFill>
              </a:rPr>
              <a:t>[</a:t>
            </a:r>
            <a:r>
              <a:rPr lang="en-US" sz="2800" dirty="0" err="1">
                <a:solidFill>
                  <a:schemeClr val="accent1"/>
                </a:solidFill>
              </a:rPr>
              <a:t>xd</a:t>
            </a:r>
            <a:r>
              <a:rPr lang="en-US" sz="2800" dirty="0">
                <a:solidFill>
                  <a:prstClr val="black"/>
                </a:solidFill>
              </a:rPr>
              <a:t>, </a:t>
            </a:r>
            <a:r>
              <a:rPr lang="en-US" sz="2800" dirty="0" err="1">
                <a:solidFill>
                  <a:srgbClr val="FF0000"/>
                </a:solidFill>
              </a:rPr>
              <a:t>xt</a:t>
            </a:r>
            <a:r>
              <a:rPr lang="en-US" sz="2800" dirty="0">
                <a:solidFill>
                  <a:prstClr val="black"/>
                </a:solidFill>
              </a:rPr>
              <a:t>, </a:t>
            </a:r>
            <a:r>
              <a:rPr lang="en-US" sz="2800" dirty="0" err="1">
                <a:solidFill>
                  <a:schemeClr val="accent1"/>
                </a:solidFill>
              </a:rPr>
              <a:t>yd</a:t>
            </a:r>
            <a:r>
              <a:rPr lang="en-US" sz="2800" dirty="0">
                <a:solidFill>
                  <a:prstClr val="black"/>
                </a:solidFill>
              </a:rPr>
              <a:t>, </a:t>
            </a:r>
            <a:r>
              <a:rPr lang="en-US" sz="2800" dirty="0" err="1">
                <a:solidFill>
                  <a:srgbClr val="FF0000"/>
                </a:solidFill>
              </a:rPr>
              <a:t>yt</a:t>
            </a:r>
            <a:r>
              <a:rPr lang="en-US" sz="2800" dirty="0">
                <a:solidFill>
                  <a:prstClr val="black"/>
                </a:solidFill>
              </a:rPr>
              <a:t>] =</a:t>
            </a:r>
            <a:r>
              <a:rPr lang="en-US" sz="2800" dirty="0" smtClean="0">
                <a:solidFill>
                  <a:prstClr val="black"/>
                </a:solidFill>
              </a:rPr>
              <a:t> </a:t>
            </a:r>
            <a:r>
              <a:rPr lang="en-US" sz="2800" dirty="0">
                <a:solidFill>
                  <a:prstClr val="black"/>
                </a:solidFill>
              </a:rPr>
              <a:t>Z</a:t>
            </a:r>
            <a:r>
              <a:rPr lang="en-US" sz="2800" baseline="-25000" dirty="0">
                <a:solidFill>
                  <a:prstClr val="black"/>
                </a:solidFill>
              </a:rPr>
              <a:t>||</a:t>
            </a:r>
            <a:r>
              <a:rPr lang="en-US" sz="2800" dirty="0">
                <a:solidFill>
                  <a:prstClr val="black"/>
                </a:solidFill>
              </a:rPr>
              <a:t>[</a:t>
            </a:r>
            <a:r>
              <a:rPr lang="en-US" sz="2800" dirty="0" err="1">
                <a:solidFill>
                  <a:schemeClr val="accent1"/>
                </a:solidFill>
              </a:rPr>
              <a:t>xd</a:t>
            </a:r>
            <a:r>
              <a:rPr lang="en-US" sz="2800" dirty="0">
                <a:solidFill>
                  <a:prstClr val="black"/>
                </a:solidFill>
              </a:rPr>
              <a:t>, </a:t>
            </a:r>
            <a:r>
              <a:rPr lang="en-US" sz="2800" dirty="0" err="1">
                <a:solidFill>
                  <a:srgbClr val="FF0000"/>
                </a:solidFill>
              </a:rPr>
              <a:t>xt</a:t>
            </a:r>
            <a:r>
              <a:rPr lang="en-US" sz="2800" dirty="0">
                <a:solidFill>
                  <a:prstClr val="black"/>
                </a:solidFill>
              </a:rPr>
              <a:t>, </a:t>
            </a:r>
            <a:r>
              <a:rPr lang="en-US" sz="2800" dirty="0" smtClean="0">
                <a:solidFill>
                  <a:prstClr val="black"/>
                </a:solidFill>
              </a:rPr>
              <a:t>-</a:t>
            </a:r>
            <a:r>
              <a:rPr lang="en-US" sz="2800" dirty="0" err="1" smtClean="0">
                <a:solidFill>
                  <a:schemeClr val="accent1"/>
                </a:solidFill>
              </a:rPr>
              <a:t>yd</a:t>
            </a:r>
            <a:r>
              <a:rPr lang="en-US" sz="2800" dirty="0">
                <a:solidFill>
                  <a:prstClr val="black"/>
                </a:solidFill>
              </a:rPr>
              <a:t>, </a:t>
            </a:r>
            <a:r>
              <a:rPr lang="en-US" sz="2800" dirty="0" smtClean="0">
                <a:solidFill>
                  <a:prstClr val="black"/>
                </a:solidFill>
              </a:rPr>
              <a:t>-</a:t>
            </a:r>
            <a:r>
              <a:rPr lang="en-US" sz="2800" dirty="0" err="1" smtClean="0">
                <a:solidFill>
                  <a:srgbClr val="FF0000"/>
                </a:solidFill>
              </a:rPr>
              <a:t>yt</a:t>
            </a:r>
            <a:r>
              <a:rPr lang="en-US" sz="2800" dirty="0" smtClean="0">
                <a:solidFill>
                  <a:prstClr val="black"/>
                </a:solidFill>
              </a:rPr>
              <a:t>]</a:t>
            </a:r>
          </a:p>
          <a:p>
            <a:pPr lvl="0"/>
            <a:r>
              <a:rPr lang="en-US" sz="2800" dirty="0" smtClean="0">
                <a:solidFill>
                  <a:prstClr val="black"/>
                </a:solidFill>
              </a:rPr>
              <a:t>                   2 </a:t>
            </a:r>
            <a:r>
              <a:rPr lang="en-US" sz="2800" dirty="0">
                <a:solidFill>
                  <a:prstClr val="black"/>
                </a:solidFill>
              </a:rPr>
              <a:t>Z1Y (</a:t>
            </a:r>
            <a:r>
              <a:rPr lang="en-US" sz="2800" dirty="0" err="1">
                <a:solidFill>
                  <a:schemeClr val="accent1"/>
                </a:solidFill>
              </a:rPr>
              <a:t>yd</a:t>
            </a:r>
            <a:r>
              <a:rPr lang="en-US" sz="2800" dirty="0" err="1">
                <a:solidFill>
                  <a:prstClr val="black"/>
                </a:solidFill>
              </a:rPr>
              <a:t>+</a:t>
            </a:r>
            <a:r>
              <a:rPr lang="en-US" sz="2800" dirty="0" err="1">
                <a:solidFill>
                  <a:srgbClr val="FF0000"/>
                </a:solidFill>
              </a:rPr>
              <a:t>yt</a:t>
            </a:r>
            <a:r>
              <a:rPr lang="en-US" sz="2800" dirty="0">
                <a:solidFill>
                  <a:prstClr val="black"/>
                </a:solidFill>
              </a:rPr>
              <a:t>) + </a:t>
            </a:r>
            <a:r>
              <a:rPr lang="en-US" sz="2800" dirty="0" smtClean="0">
                <a:solidFill>
                  <a:prstClr val="black"/>
                </a:solidFill>
              </a:rPr>
              <a:t>2 </a:t>
            </a:r>
            <a:r>
              <a:rPr lang="en-US" sz="2800" dirty="0" smtClean="0"/>
              <a:t>Z2B </a:t>
            </a:r>
            <a:r>
              <a:rPr lang="en-US" sz="2800" dirty="0"/>
              <a:t>(</a:t>
            </a:r>
            <a:r>
              <a:rPr lang="en-US" sz="2800" dirty="0" err="1">
                <a:solidFill>
                  <a:schemeClr val="accent1"/>
                </a:solidFill>
              </a:rPr>
              <a:t>xd</a:t>
            </a:r>
            <a:r>
              <a:rPr lang="en-US" sz="2800" dirty="0">
                <a:solidFill>
                  <a:prstClr val="black"/>
                </a:solidFill>
              </a:rPr>
              <a:t> </a:t>
            </a:r>
            <a:r>
              <a:rPr lang="en-US" sz="2800" dirty="0" err="1">
                <a:solidFill>
                  <a:schemeClr val="accent1"/>
                </a:solidFill>
              </a:rPr>
              <a:t>yd</a:t>
            </a:r>
            <a:r>
              <a:rPr lang="en-US" sz="2800" dirty="0" err="1"/>
              <a:t>+</a:t>
            </a:r>
            <a:r>
              <a:rPr lang="en-US" sz="2800" dirty="0" err="1">
                <a:solidFill>
                  <a:srgbClr val="FF0000"/>
                </a:solidFill>
              </a:rPr>
              <a:t>xt</a:t>
            </a:r>
            <a:r>
              <a:rPr lang="en-US" sz="2800" dirty="0">
                <a:solidFill>
                  <a:srgbClr val="FF0000"/>
                </a:solidFill>
              </a:rPr>
              <a:t> </a:t>
            </a:r>
            <a:r>
              <a:rPr lang="en-US" sz="2800" dirty="0" err="1">
                <a:solidFill>
                  <a:srgbClr val="FF0000"/>
                </a:solidFill>
              </a:rPr>
              <a:t>yt</a:t>
            </a:r>
            <a:r>
              <a:rPr lang="en-US" sz="2800" dirty="0"/>
              <a:t>) </a:t>
            </a:r>
            <a:r>
              <a:rPr lang="en-US" sz="2800" dirty="0">
                <a:solidFill>
                  <a:prstClr val="black"/>
                </a:solidFill>
              </a:rPr>
              <a:t>+ </a:t>
            </a:r>
            <a:r>
              <a:rPr lang="en-US" sz="2800" dirty="0" smtClean="0">
                <a:solidFill>
                  <a:prstClr val="black"/>
                </a:solidFill>
              </a:rPr>
              <a:t>2 </a:t>
            </a:r>
            <a:r>
              <a:rPr lang="en-US" sz="2800" dirty="0" smtClean="0"/>
              <a:t>Z2C</a:t>
            </a:r>
            <a:r>
              <a:rPr lang="en-US" sz="2800" dirty="0" smtClean="0">
                <a:solidFill>
                  <a:srgbClr val="70AD47">
                    <a:lumMod val="75000"/>
                  </a:srgbClr>
                </a:solidFill>
              </a:rPr>
              <a:t> </a:t>
            </a:r>
            <a:r>
              <a:rPr lang="en-US" sz="2800" dirty="0">
                <a:solidFill>
                  <a:prstClr val="black"/>
                </a:solidFill>
              </a:rPr>
              <a:t>(</a:t>
            </a:r>
            <a:r>
              <a:rPr lang="en-US" sz="2800" dirty="0" err="1">
                <a:solidFill>
                  <a:schemeClr val="accent1"/>
                </a:solidFill>
              </a:rPr>
              <a:t>xd</a:t>
            </a:r>
            <a:r>
              <a:rPr lang="en-US" sz="2800" dirty="0">
                <a:solidFill>
                  <a:prstClr val="black"/>
                </a:solidFill>
              </a:rPr>
              <a:t> </a:t>
            </a:r>
            <a:r>
              <a:rPr lang="en-US" sz="2800" dirty="0" err="1">
                <a:solidFill>
                  <a:srgbClr val="FF0000"/>
                </a:solidFill>
              </a:rPr>
              <a:t>yt</a:t>
            </a:r>
            <a:r>
              <a:rPr lang="en-US" sz="2800" dirty="0">
                <a:solidFill>
                  <a:srgbClr val="70AD47">
                    <a:lumMod val="75000"/>
                  </a:srgbClr>
                </a:solidFill>
              </a:rPr>
              <a:t> </a:t>
            </a:r>
            <a:r>
              <a:rPr lang="en-US" sz="2800" dirty="0"/>
              <a:t>+</a:t>
            </a:r>
            <a:r>
              <a:rPr lang="en-US" sz="2800" dirty="0" err="1">
                <a:solidFill>
                  <a:srgbClr val="FF0000"/>
                </a:solidFill>
              </a:rPr>
              <a:t>xt</a:t>
            </a:r>
            <a:r>
              <a:rPr lang="en-US" sz="2800" dirty="0">
                <a:solidFill>
                  <a:prstClr val="black"/>
                </a:solidFill>
              </a:rPr>
              <a:t> </a:t>
            </a:r>
            <a:r>
              <a:rPr lang="en-US" sz="2800" dirty="0" err="1">
                <a:solidFill>
                  <a:schemeClr val="accent1"/>
                </a:solidFill>
              </a:rPr>
              <a:t>yd</a:t>
            </a:r>
            <a:r>
              <a:rPr lang="en-US" sz="2800" dirty="0"/>
              <a:t>) </a:t>
            </a:r>
            <a:r>
              <a:rPr lang="en-US" sz="2800" dirty="0" smtClean="0">
                <a:solidFill>
                  <a:prstClr val="black"/>
                </a:solidFill>
              </a:rPr>
              <a:t>=0</a:t>
            </a:r>
            <a:endParaRPr lang="en-US" sz="2800" dirty="0">
              <a:solidFill>
                <a:prstClr val="black"/>
              </a:solidFill>
            </a:endParaRPr>
          </a:p>
          <a:p>
            <a:endParaRPr lang="en-US" sz="2800" dirty="0">
              <a:solidFill>
                <a:prstClr val="black"/>
              </a:solidFill>
            </a:endParaRPr>
          </a:p>
          <a:p>
            <a:endParaRPr lang="en-US" sz="2800" dirty="0" smtClean="0">
              <a:solidFill>
                <a:prstClr val="black"/>
              </a:solidFill>
            </a:endParaRPr>
          </a:p>
          <a:p>
            <a:pPr lvl="0"/>
            <a:r>
              <a:rPr lang="en-US" sz="2800" dirty="0" smtClean="0">
                <a:solidFill>
                  <a:prstClr val="black"/>
                </a:solidFill>
              </a:rPr>
              <a:t>         [</a:t>
            </a:r>
            <a:r>
              <a:rPr lang="en-US" sz="2400" dirty="0" smtClean="0">
                <a:solidFill>
                  <a:prstClr val="black"/>
                </a:solidFill>
              </a:rPr>
              <a:t>Z</a:t>
            </a:r>
            <a:r>
              <a:rPr lang="en-US" sz="2400" baseline="-25000" dirty="0">
                <a:solidFill>
                  <a:prstClr val="black"/>
                </a:solidFill>
              </a:rPr>
              <a:t>||</a:t>
            </a:r>
            <a:r>
              <a:rPr lang="en-US" sz="2400" dirty="0">
                <a:solidFill>
                  <a:prstClr val="black"/>
                </a:solidFill>
              </a:rPr>
              <a:t>[</a:t>
            </a:r>
            <a:r>
              <a:rPr lang="en-US" sz="2400" dirty="0" err="1">
                <a:solidFill>
                  <a:schemeClr val="accent1"/>
                </a:solidFill>
              </a:rPr>
              <a:t>xd</a:t>
            </a:r>
            <a:r>
              <a:rPr lang="en-US" sz="2400" dirty="0">
                <a:solidFill>
                  <a:prstClr val="black"/>
                </a:solidFill>
              </a:rPr>
              <a:t>, </a:t>
            </a:r>
            <a:r>
              <a:rPr lang="en-US" sz="2400" dirty="0" err="1">
                <a:solidFill>
                  <a:srgbClr val="FF0000"/>
                </a:solidFill>
              </a:rPr>
              <a:t>xt</a:t>
            </a:r>
            <a:r>
              <a:rPr lang="en-US" sz="2400" dirty="0">
                <a:solidFill>
                  <a:prstClr val="black"/>
                </a:solidFill>
              </a:rPr>
              <a:t>, </a:t>
            </a:r>
            <a:r>
              <a:rPr lang="en-US" sz="2400" dirty="0" err="1">
                <a:solidFill>
                  <a:schemeClr val="accent1"/>
                </a:solidFill>
              </a:rPr>
              <a:t>yd</a:t>
            </a:r>
            <a:r>
              <a:rPr lang="en-US" sz="2400" dirty="0">
                <a:solidFill>
                  <a:prstClr val="black"/>
                </a:solidFill>
              </a:rPr>
              <a:t>, </a:t>
            </a:r>
            <a:r>
              <a:rPr lang="en-US" sz="2400" dirty="0" err="1">
                <a:solidFill>
                  <a:srgbClr val="FF0000"/>
                </a:solidFill>
              </a:rPr>
              <a:t>yt</a:t>
            </a:r>
            <a:r>
              <a:rPr lang="en-US" sz="2400" dirty="0" smtClean="0">
                <a:solidFill>
                  <a:prstClr val="black"/>
                </a:solidFill>
              </a:rPr>
              <a:t>] = Z0 +Z1X(</a:t>
            </a:r>
            <a:r>
              <a:rPr lang="en-US" sz="2400" dirty="0" err="1" smtClean="0">
                <a:solidFill>
                  <a:schemeClr val="accent1"/>
                </a:solidFill>
              </a:rPr>
              <a:t>xd</a:t>
            </a:r>
            <a:r>
              <a:rPr lang="en-US" sz="2400" dirty="0" err="1" smtClean="0">
                <a:solidFill>
                  <a:prstClr val="black"/>
                </a:solidFill>
              </a:rPr>
              <a:t>+</a:t>
            </a:r>
            <a:r>
              <a:rPr lang="en-US" sz="2400" dirty="0" err="1" smtClean="0">
                <a:solidFill>
                  <a:srgbClr val="FF0000"/>
                </a:solidFill>
              </a:rPr>
              <a:t>xt</a:t>
            </a:r>
            <a:r>
              <a:rPr lang="en-US" sz="2400" dirty="0">
                <a:solidFill>
                  <a:prstClr val="black"/>
                </a:solidFill>
              </a:rPr>
              <a:t>) </a:t>
            </a:r>
            <a:r>
              <a:rPr lang="en-US" sz="2400" dirty="0" smtClean="0">
                <a:solidFill>
                  <a:prstClr val="black"/>
                </a:solidFill>
              </a:rPr>
              <a:t>+ </a:t>
            </a:r>
            <a:r>
              <a:rPr lang="en-US" sz="2400" dirty="0">
                <a:solidFill>
                  <a:prstClr val="black"/>
                </a:solidFill>
              </a:rPr>
              <a:t>Z1Y (</a:t>
            </a:r>
            <a:r>
              <a:rPr lang="en-US" sz="2400" dirty="0" err="1">
                <a:solidFill>
                  <a:schemeClr val="accent1"/>
                </a:solidFill>
              </a:rPr>
              <a:t>yd</a:t>
            </a:r>
            <a:r>
              <a:rPr lang="en-US" sz="2400" dirty="0" err="1">
                <a:solidFill>
                  <a:prstClr val="black"/>
                </a:solidFill>
              </a:rPr>
              <a:t>+</a:t>
            </a:r>
            <a:r>
              <a:rPr lang="en-US" sz="2400" dirty="0" err="1">
                <a:solidFill>
                  <a:srgbClr val="FF0000"/>
                </a:solidFill>
              </a:rPr>
              <a:t>yt</a:t>
            </a:r>
            <a:r>
              <a:rPr lang="en-US" sz="2400" dirty="0">
                <a:solidFill>
                  <a:prstClr val="black"/>
                </a:solidFill>
              </a:rPr>
              <a:t>) </a:t>
            </a:r>
            <a:r>
              <a:rPr lang="en-US" sz="2400" dirty="0" smtClean="0">
                <a:solidFill>
                  <a:prstClr val="black"/>
                </a:solidFill>
              </a:rPr>
              <a:t>+ </a:t>
            </a:r>
            <a:r>
              <a:rPr lang="en-US" sz="2400" dirty="0"/>
              <a:t>Z2A</a:t>
            </a:r>
            <a:r>
              <a:rPr lang="en-US" sz="2400" dirty="0">
                <a:solidFill>
                  <a:prstClr val="black"/>
                </a:solidFill>
              </a:rPr>
              <a:t> (</a:t>
            </a:r>
            <a:r>
              <a:rPr lang="en-US" sz="2400" dirty="0">
                <a:solidFill>
                  <a:schemeClr val="accent1"/>
                </a:solidFill>
              </a:rPr>
              <a:t>xd</a:t>
            </a:r>
            <a:r>
              <a:rPr lang="en-US" sz="2400" baseline="30000" dirty="0">
                <a:solidFill>
                  <a:prstClr val="black"/>
                </a:solidFill>
              </a:rPr>
              <a:t>2</a:t>
            </a:r>
            <a:r>
              <a:rPr lang="en-US" sz="2400" dirty="0">
                <a:solidFill>
                  <a:prstClr val="black"/>
                </a:solidFill>
              </a:rPr>
              <a:t>+</a:t>
            </a:r>
            <a:r>
              <a:rPr lang="en-US" sz="2400" dirty="0">
                <a:solidFill>
                  <a:srgbClr val="FF0000"/>
                </a:solidFill>
              </a:rPr>
              <a:t>xt</a:t>
            </a:r>
            <a:r>
              <a:rPr lang="en-US" sz="2400" baseline="30000" dirty="0">
                <a:solidFill>
                  <a:prstClr val="black"/>
                </a:solidFill>
              </a:rPr>
              <a:t>2</a:t>
            </a:r>
            <a:r>
              <a:rPr lang="en-US" sz="2400" dirty="0">
                <a:solidFill>
                  <a:prstClr val="black"/>
                </a:solidFill>
              </a:rPr>
              <a:t>-</a:t>
            </a:r>
            <a:r>
              <a:rPr lang="en-US" sz="2400" dirty="0">
                <a:solidFill>
                  <a:schemeClr val="accent1"/>
                </a:solidFill>
              </a:rPr>
              <a:t>yd</a:t>
            </a:r>
            <a:r>
              <a:rPr lang="en-US" sz="2400" baseline="30000" dirty="0">
                <a:solidFill>
                  <a:prstClr val="black"/>
                </a:solidFill>
              </a:rPr>
              <a:t>2</a:t>
            </a:r>
            <a:r>
              <a:rPr lang="en-US" sz="2400" dirty="0">
                <a:solidFill>
                  <a:prstClr val="black"/>
                </a:solidFill>
              </a:rPr>
              <a:t>- </a:t>
            </a:r>
            <a:r>
              <a:rPr lang="en-US" sz="2400" dirty="0">
                <a:solidFill>
                  <a:srgbClr val="FF0000"/>
                </a:solidFill>
              </a:rPr>
              <a:t>yt</a:t>
            </a:r>
            <a:r>
              <a:rPr lang="en-US" sz="2400" baseline="30000" dirty="0">
                <a:solidFill>
                  <a:prstClr val="black"/>
                </a:solidFill>
              </a:rPr>
              <a:t>2</a:t>
            </a:r>
            <a:r>
              <a:rPr lang="en-US" sz="2400" dirty="0" smtClean="0">
                <a:solidFill>
                  <a:prstClr val="black"/>
                </a:solidFill>
              </a:rPr>
              <a:t>)</a:t>
            </a:r>
          </a:p>
          <a:p>
            <a:pPr lvl="0"/>
            <a:r>
              <a:rPr lang="en-US" sz="2400" dirty="0">
                <a:solidFill>
                  <a:prstClr val="black"/>
                </a:solidFill>
              </a:rPr>
              <a:t> </a:t>
            </a:r>
            <a:r>
              <a:rPr lang="en-US" sz="2400" dirty="0" smtClean="0">
                <a:solidFill>
                  <a:prstClr val="black"/>
                </a:solidFill>
              </a:rPr>
              <a:t>                                          + </a:t>
            </a:r>
            <a:r>
              <a:rPr lang="en-US" sz="2400" dirty="0" smtClean="0"/>
              <a:t>Z2B </a:t>
            </a:r>
            <a:r>
              <a:rPr lang="en-US" sz="2400" dirty="0"/>
              <a:t>(</a:t>
            </a:r>
            <a:r>
              <a:rPr lang="en-US" sz="2400" dirty="0" err="1">
                <a:solidFill>
                  <a:schemeClr val="accent1"/>
                </a:solidFill>
              </a:rPr>
              <a:t>xd</a:t>
            </a:r>
            <a:r>
              <a:rPr lang="en-US" sz="2400" dirty="0">
                <a:solidFill>
                  <a:prstClr val="black"/>
                </a:solidFill>
              </a:rPr>
              <a:t> </a:t>
            </a:r>
            <a:r>
              <a:rPr lang="en-US" sz="2400" dirty="0" err="1">
                <a:solidFill>
                  <a:schemeClr val="accent1"/>
                </a:solidFill>
              </a:rPr>
              <a:t>yd</a:t>
            </a:r>
            <a:r>
              <a:rPr lang="en-US" sz="2400" dirty="0" err="1"/>
              <a:t>+</a:t>
            </a:r>
            <a:r>
              <a:rPr lang="en-US" sz="2400" dirty="0" err="1">
                <a:solidFill>
                  <a:srgbClr val="FF0000"/>
                </a:solidFill>
              </a:rPr>
              <a:t>xt</a:t>
            </a:r>
            <a:r>
              <a:rPr lang="en-US" sz="2400" dirty="0">
                <a:solidFill>
                  <a:srgbClr val="FF0000"/>
                </a:solidFill>
              </a:rPr>
              <a:t> </a:t>
            </a:r>
            <a:r>
              <a:rPr lang="en-US" sz="2400" dirty="0" err="1">
                <a:solidFill>
                  <a:srgbClr val="FF0000"/>
                </a:solidFill>
              </a:rPr>
              <a:t>yt</a:t>
            </a:r>
            <a:r>
              <a:rPr lang="en-US" sz="2400" dirty="0"/>
              <a:t>) </a:t>
            </a:r>
            <a:r>
              <a:rPr lang="en-US" sz="2400" dirty="0">
                <a:solidFill>
                  <a:prstClr val="black"/>
                </a:solidFill>
              </a:rPr>
              <a:t>+ </a:t>
            </a:r>
            <a:r>
              <a:rPr lang="en-US" sz="2400" dirty="0"/>
              <a:t>Z2C</a:t>
            </a:r>
            <a:r>
              <a:rPr lang="en-US" sz="2400" dirty="0">
                <a:solidFill>
                  <a:srgbClr val="70AD47">
                    <a:lumMod val="75000"/>
                  </a:srgbClr>
                </a:solidFill>
              </a:rPr>
              <a:t> </a:t>
            </a:r>
            <a:r>
              <a:rPr lang="en-US" sz="2400" dirty="0">
                <a:solidFill>
                  <a:prstClr val="black"/>
                </a:solidFill>
              </a:rPr>
              <a:t>(</a:t>
            </a:r>
            <a:r>
              <a:rPr lang="en-US" sz="2400" dirty="0" err="1">
                <a:solidFill>
                  <a:schemeClr val="accent1"/>
                </a:solidFill>
              </a:rPr>
              <a:t>xd</a:t>
            </a:r>
            <a:r>
              <a:rPr lang="en-US" sz="2400" dirty="0">
                <a:solidFill>
                  <a:prstClr val="black"/>
                </a:solidFill>
              </a:rPr>
              <a:t> </a:t>
            </a:r>
            <a:r>
              <a:rPr lang="en-US" sz="2400" dirty="0" err="1">
                <a:solidFill>
                  <a:srgbClr val="FF0000"/>
                </a:solidFill>
              </a:rPr>
              <a:t>yt</a:t>
            </a:r>
            <a:r>
              <a:rPr lang="en-US" sz="2400" dirty="0">
                <a:solidFill>
                  <a:srgbClr val="70AD47">
                    <a:lumMod val="75000"/>
                  </a:srgbClr>
                </a:solidFill>
              </a:rPr>
              <a:t> </a:t>
            </a:r>
            <a:r>
              <a:rPr lang="en-US" sz="2400" dirty="0"/>
              <a:t>+</a:t>
            </a:r>
            <a:r>
              <a:rPr lang="en-US" sz="2400" dirty="0" err="1">
                <a:solidFill>
                  <a:srgbClr val="FF0000"/>
                </a:solidFill>
              </a:rPr>
              <a:t>xt</a:t>
            </a:r>
            <a:r>
              <a:rPr lang="en-US" sz="2400" dirty="0">
                <a:solidFill>
                  <a:prstClr val="black"/>
                </a:solidFill>
              </a:rPr>
              <a:t> </a:t>
            </a:r>
            <a:r>
              <a:rPr lang="en-US" sz="2400" dirty="0" err="1">
                <a:solidFill>
                  <a:schemeClr val="accent1"/>
                </a:solidFill>
              </a:rPr>
              <a:t>yd</a:t>
            </a:r>
            <a:r>
              <a:rPr lang="en-US" sz="2400" dirty="0"/>
              <a:t>) </a:t>
            </a:r>
            <a:r>
              <a:rPr lang="en-US" sz="2400" dirty="0">
                <a:solidFill>
                  <a:prstClr val="black"/>
                </a:solidFill>
              </a:rPr>
              <a:t>+ Z2D  </a:t>
            </a:r>
            <a:r>
              <a:rPr lang="en-US" sz="2400" dirty="0" err="1">
                <a:solidFill>
                  <a:schemeClr val="accent1"/>
                </a:solidFill>
              </a:rPr>
              <a:t>xd</a:t>
            </a:r>
            <a:r>
              <a:rPr lang="en-US" sz="2400" dirty="0">
                <a:solidFill>
                  <a:prstClr val="black"/>
                </a:solidFill>
              </a:rPr>
              <a:t> </a:t>
            </a:r>
            <a:r>
              <a:rPr lang="en-US" sz="2400" dirty="0" err="1">
                <a:solidFill>
                  <a:srgbClr val="FF0000"/>
                </a:solidFill>
              </a:rPr>
              <a:t>xt</a:t>
            </a:r>
            <a:r>
              <a:rPr lang="en-US" sz="2400" dirty="0">
                <a:solidFill>
                  <a:srgbClr val="70AD47">
                    <a:lumMod val="75000"/>
                  </a:srgbClr>
                </a:solidFill>
              </a:rPr>
              <a:t>  </a:t>
            </a:r>
            <a:r>
              <a:rPr lang="en-US" sz="2400" dirty="0">
                <a:solidFill>
                  <a:prstClr val="black"/>
                </a:solidFill>
              </a:rPr>
              <a:t>+ Z2E </a:t>
            </a:r>
            <a:r>
              <a:rPr lang="en-US" sz="2400" dirty="0" err="1">
                <a:solidFill>
                  <a:schemeClr val="accent1"/>
                </a:solidFill>
              </a:rPr>
              <a:t>yd</a:t>
            </a:r>
            <a:r>
              <a:rPr lang="en-US" sz="2400" dirty="0">
                <a:solidFill>
                  <a:prstClr val="black"/>
                </a:solidFill>
              </a:rPr>
              <a:t> </a:t>
            </a:r>
            <a:r>
              <a:rPr lang="en-US" sz="2400" dirty="0" err="1" smtClean="0">
                <a:solidFill>
                  <a:srgbClr val="FF0000"/>
                </a:solidFill>
              </a:rPr>
              <a:t>y</a:t>
            </a:r>
            <a:r>
              <a:rPr lang="en-US" sz="2800" dirty="0" err="1" smtClean="0">
                <a:solidFill>
                  <a:srgbClr val="FF0000"/>
                </a:solidFill>
              </a:rPr>
              <a:t>t</a:t>
            </a:r>
            <a:r>
              <a:rPr lang="en-US" sz="2800" dirty="0">
                <a:solidFill>
                  <a:prstClr val="black"/>
                </a:solidFill>
              </a:rPr>
              <a:t> ]</a:t>
            </a:r>
            <a:endParaRPr lang="en-US" sz="2800" dirty="0">
              <a:solidFill>
                <a:srgbClr val="FF0000"/>
              </a:solidFill>
            </a:endParaRPr>
          </a:p>
        </p:txBody>
      </p:sp>
    </p:spTree>
    <p:extLst>
      <p:ext uri="{BB962C8B-B14F-4D97-AF65-F5344CB8AC3E}">
        <p14:creationId xmlns:p14="http://schemas.microsoft.com/office/powerpoint/2010/main" val="1377722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63652" y="1489649"/>
            <a:ext cx="11664696" cy="4730306"/>
          </a:xfrm>
          <a:prstGeom prst="rect">
            <a:avLst/>
          </a:prstGeom>
        </p:spPr>
      </p:pic>
      <p:sp>
        <p:nvSpPr>
          <p:cNvPr id="21" name="Oval 20"/>
          <p:cNvSpPr/>
          <p:nvPr/>
        </p:nvSpPr>
        <p:spPr>
          <a:xfrm>
            <a:off x="3936384" y="836341"/>
            <a:ext cx="1728439" cy="8152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2"/>
          </p:nvPr>
        </p:nvSpPr>
        <p:spPr/>
        <p:txBody>
          <a:bodyPr/>
          <a:lstStyle/>
          <a:p>
            <a:fld id="{FEFAA61C-55F5-4B63-9518-572D28620736}" type="slidenum">
              <a:rPr lang="en-GB" smtClean="0">
                <a:solidFill>
                  <a:schemeClr val="tx1"/>
                </a:solidFill>
              </a:rPr>
              <a:t>4</a:t>
            </a:fld>
            <a:endParaRPr lang="en-GB" dirty="0">
              <a:solidFill>
                <a:schemeClr val="tx1"/>
              </a:solidFill>
            </a:endParaRPr>
          </a:p>
        </p:txBody>
      </p:sp>
      <p:grpSp>
        <p:nvGrpSpPr>
          <p:cNvPr id="38" name="Group 37"/>
          <p:cNvGrpSpPr/>
          <p:nvPr/>
        </p:nvGrpSpPr>
        <p:grpSpPr>
          <a:xfrm>
            <a:off x="0" y="-88911"/>
            <a:ext cx="12192000" cy="752475"/>
            <a:chOff x="0" y="-88911"/>
            <a:chExt cx="12192000" cy="752475"/>
          </a:xfrm>
        </p:grpSpPr>
        <p:sp>
          <p:nvSpPr>
            <p:cNvPr id="39" name="Rectangle 38"/>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0" y="-23546"/>
              <a:ext cx="12192000" cy="631124"/>
              <a:chOff x="0" y="60433"/>
              <a:chExt cx="12192000" cy="567197"/>
            </a:xfrm>
          </p:grpSpPr>
          <p:sp>
            <p:nvSpPr>
              <p:cNvPr id="41" name="Rectangle 40"/>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itle 6"/>
          <p:cNvSpPr txBox="1">
            <a:spLocks/>
          </p:cNvSpPr>
          <p:nvPr/>
        </p:nvSpPr>
        <p:spPr>
          <a:xfrm>
            <a:off x="322758" y="0"/>
            <a:ext cx="11869242" cy="6463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smtClean="0">
                <a:solidFill>
                  <a:schemeClr val="bg1"/>
                </a:solidFill>
                <a:latin typeface="Rockwell" panose="02060603020205020403" pitchFamily="18" charset="0"/>
              </a:rPr>
              <a:t>Up/down symmetry leads to Z2B=0</a:t>
            </a:r>
            <a:endParaRPr lang="en-GB" sz="4000" dirty="0">
              <a:solidFill>
                <a:schemeClr val="bg1"/>
              </a:solidFill>
              <a:latin typeface="Rockwell" panose="02060603020205020403" pitchFamily="18" charset="0"/>
            </a:endParaRPr>
          </a:p>
        </p:txBody>
      </p:sp>
      <p:pic>
        <p:nvPicPr>
          <p:cNvPr id="10" name="Picture 9"/>
          <p:cNvPicPr>
            <a:picLocks noChangeAspect="1"/>
          </p:cNvPicPr>
          <p:nvPr/>
        </p:nvPicPr>
        <p:blipFill>
          <a:blip r:embed="rId4"/>
          <a:stretch>
            <a:fillRect/>
          </a:stretch>
        </p:blipFill>
        <p:spPr>
          <a:xfrm>
            <a:off x="1169484" y="2106690"/>
            <a:ext cx="3019868" cy="1967377"/>
          </a:xfrm>
          <a:prstGeom prst="rect">
            <a:avLst/>
          </a:prstGeom>
        </p:spPr>
      </p:pic>
      <mc:AlternateContent xmlns:mc="http://schemas.openxmlformats.org/markup-compatibility/2006" xmlns:a14="http://schemas.microsoft.com/office/drawing/2010/main">
        <mc:Choice Requires="a14">
          <p:sp>
            <p:nvSpPr>
              <p:cNvPr id="18" name="TextBox 17"/>
              <p:cNvSpPr txBox="1"/>
              <p:nvPr/>
            </p:nvSpPr>
            <p:spPr>
              <a:xfrm>
                <a:off x="263652" y="716418"/>
                <a:ext cx="11869242" cy="93519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𝑋</m:t>
                          </m:r>
                        </m:e>
                        <m:sub>
                          <m:r>
                            <a:rPr lang="en-US" sz="3200" b="0" i="1" smtClean="0">
                              <a:latin typeface="Cambria Math" panose="02040503050406030204" pitchFamily="18" charset="0"/>
                              <a:ea typeface="Cambria Math" panose="02040503050406030204" pitchFamily="18" charset="0"/>
                            </a:rPr>
                            <m:t>⊥</m:t>
                          </m:r>
                        </m:sub>
                      </m:sSub>
                      <m:d>
                        <m:dPr>
                          <m:ctrlPr>
                            <a:rPr lang="en-US" sz="3200" b="0" i="1" smtClean="0">
                              <a:latin typeface="Cambria Math" panose="02040503050406030204" pitchFamily="18" charset="0"/>
                            </a:rPr>
                          </m:ctrlPr>
                        </m:dPr>
                        <m:e>
                          <m:r>
                            <a:rPr lang="el-GR" sz="3200" i="1">
                              <a:latin typeface="Cambria Math" panose="02040503050406030204" pitchFamily="18" charset="0"/>
                              <a:ea typeface="Cambria Math" panose="02040503050406030204" pitchFamily="18" charset="0"/>
                            </a:rPr>
                            <m:t>𝜔</m:t>
                          </m:r>
                        </m:e>
                      </m:d>
                      <m:r>
                        <a:rPr lang="en-US" sz="3200" i="1" smtClean="0">
                          <a:latin typeface="Cambria Math" panose="02040503050406030204" pitchFamily="18" charset="0"/>
                        </a:rPr>
                        <m:t>=</m:t>
                      </m:r>
                      <m:f>
                        <m:fPr>
                          <m:ctrlPr>
                            <a:rPr lang="el-GR" sz="3200" i="1" smtClean="0">
                              <a:latin typeface="Cambria Math" panose="02040503050406030204" pitchFamily="18" charset="0"/>
                            </a:rPr>
                          </m:ctrlPr>
                        </m:fPr>
                        <m:num>
                          <m:r>
                            <a:rPr lang="el-GR" sz="3200" i="1" smtClean="0">
                              <a:latin typeface="Cambria Math" panose="02040503050406030204" pitchFamily="18" charset="0"/>
                              <a:ea typeface="Cambria Math" panose="02040503050406030204" pitchFamily="18" charset="0"/>
                            </a:rPr>
                            <m:t>𝛽</m:t>
                          </m:r>
                          <m:r>
                            <a:rPr lang="en-US" sz="3200" b="0" i="1" smtClean="0">
                              <a:latin typeface="Cambria Math" panose="02040503050406030204" pitchFamily="18" charset="0"/>
                              <a:ea typeface="Cambria Math" panose="02040503050406030204" pitchFamily="18" charset="0"/>
                            </a:rPr>
                            <m:t>𝑐</m:t>
                          </m:r>
                        </m:num>
                        <m:den>
                          <m:r>
                            <a:rPr lang="el-GR" sz="3200" i="1" smtClean="0">
                              <a:latin typeface="Cambria Math" panose="02040503050406030204" pitchFamily="18" charset="0"/>
                              <a:ea typeface="Cambria Math" panose="02040503050406030204" pitchFamily="18" charset="0"/>
                            </a:rPr>
                            <m:t>𝜔</m:t>
                          </m:r>
                        </m:den>
                      </m:f>
                      <m:r>
                        <a:rPr lang="el-GR" sz="3200" i="1" smtClean="0">
                          <a:latin typeface="Cambria Math" panose="02040503050406030204" pitchFamily="18" charset="0"/>
                          <a:ea typeface="Cambria Math" panose="02040503050406030204" pitchFamily="18" charset="0"/>
                        </a:rPr>
                        <m:t>∙</m:t>
                      </m:r>
                      <m:d>
                        <m:dPr>
                          <m:ctrlPr>
                            <a:rPr lang="el-GR" sz="3200" i="1" smtClean="0">
                              <a:latin typeface="Cambria Math" panose="02040503050406030204" pitchFamily="18" charset="0"/>
                              <a:ea typeface="Cambria Math" panose="02040503050406030204" pitchFamily="18" charset="0"/>
                            </a:rPr>
                          </m:ctrlPr>
                        </m:dPr>
                        <m:e>
                          <m:r>
                            <a:rPr lang="en-US" sz="3200" b="0" i="1" smtClean="0">
                              <a:latin typeface="Cambria Math" panose="02040503050406030204" pitchFamily="18" charset="0"/>
                              <a:ea typeface="Cambria Math" panose="02040503050406030204" pitchFamily="18" charset="0"/>
                            </a:rPr>
                            <m:t>𝑍</m:t>
                          </m:r>
                          <m:r>
                            <a:rPr lang="en-US" sz="3200" b="0" i="1" smtClean="0">
                              <a:latin typeface="Cambria Math" panose="02040503050406030204" pitchFamily="18" charset="0"/>
                              <a:ea typeface="Cambria Math" panose="02040503050406030204" pitchFamily="18" charset="0"/>
                            </a:rPr>
                            <m:t>1</m:t>
                          </m:r>
                          <m:r>
                            <a:rPr lang="en-US" sz="3200" b="0" i="1" smtClean="0">
                              <a:latin typeface="Cambria Math" panose="02040503050406030204" pitchFamily="18" charset="0"/>
                              <a:ea typeface="Cambria Math" panose="02040503050406030204" pitchFamily="18" charset="0"/>
                            </a:rPr>
                            <m:t>𝑋</m:t>
                          </m:r>
                          <m:r>
                            <a:rPr lang="en-US" sz="3200" b="0" i="1" smtClean="0">
                              <a:solidFill>
                                <a:schemeClr val="tx1"/>
                              </a:solidFill>
                              <a:latin typeface="Cambria Math" panose="02040503050406030204" pitchFamily="18" charset="0"/>
                              <a:ea typeface="Cambria Math" panose="02040503050406030204" pitchFamily="18" charset="0"/>
                            </a:rPr>
                            <m:t>+</m:t>
                          </m:r>
                          <m:r>
                            <a:rPr lang="en-US" sz="3200" b="0" i="1" smtClean="0">
                              <a:solidFill>
                                <a:schemeClr val="tx1"/>
                              </a:solidFill>
                              <a:latin typeface="Cambria Math" panose="02040503050406030204" pitchFamily="18" charset="0"/>
                              <a:ea typeface="Cambria Math" panose="02040503050406030204" pitchFamily="18" charset="0"/>
                            </a:rPr>
                            <m:t>𝑍</m:t>
                          </m:r>
                          <m:r>
                            <a:rPr lang="en-US" sz="3200" b="0" i="1" smtClean="0">
                              <a:solidFill>
                                <a:schemeClr val="tx1"/>
                              </a:solidFill>
                              <a:latin typeface="Cambria Math" panose="02040503050406030204" pitchFamily="18" charset="0"/>
                              <a:ea typeface="Cambria Math" panose="02040503050406030204" pitchFamily="18" charset="0"/>
                            </a:rPr>
                            <m:t>2</m:t>
                          </m:r>
                          <m:r>
                            <a:rPr lang="en-US" sz="3200" b="0" i="1" smtClean="0">
                              <a:solidFill>
                                <a:schemeClr val="tx1"/>
                              </a:solidFill>
                              <a:latin typeface="Cambria Math" panose="02040503050406030204" pitchFamily="18" charset="0"/>
                              <a:ea typeface="Cambria Math" panose="02040503050406030204" pitchFamily="18" charset="0"/>
                            </a:rPr>
                            <m:t>𝐵</m:t>
                          </m:r>
                          <m:r>
                            <a:rPr lang="en-US" sz="3200" i="1">
                              <a:latin typeface="Cambria Math" panose="02040503050406030204" pitchFamily="18" charset="0"/>
                              <a:ea typeface="Cambria Math" panose="02040503050406030204" pitchFamily="18" charset="0"/>
                            </a:rPr>
                            <m:t>⋅</m:t>
                          </m:r>
                          <m:r>
                            <a:rPr lang="en-US" sz="3200" b="0" i="1" smtClean="0">
                              <a:solidFill>
                                <a:srgbClr val="FF0000"/>
                              </a:solidFill>
                              <a:latin typeface="Cambria Math" panose="02040503050406030204" pitchFamily="18" charset="0"/>
                              <a:ea typeface="Cambria Math" panose="02040503050406030204" pitchFamily="18" charset="0"/>
                            </a:rPr>
                            <m:t>𝑦𝑡</m:t>
                          </m:r>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ea typeface="Cambria Math" panose="02040503050406030204" pitchFamily="18" charset="0"/>
                            </a:rPr>
                            <m:t>𝑍</m:t>
                          </m:r>
                          <m:r>
                            <a:rPr lang="en-US" sz="3200" i="1">
                              <a:latin typeface="Cambria Math" panose="02040503050406030204" pitchFamily="18" charset="0"/>
                              <a:ea typeface="Cambria Math" panose="02040503050406030204" pitchFamily="18" charset="0"/>
                            </a:rPr>
                            <m:t>2</m:t>
                          </m:r>
                          <m:r>
                            <a:rPr lang="en-US" sz="3200" i="1">
                              <a:latin typeface="Cambria Math" panose="02040503050406030204" pitchFamily="18" charset="0"/>
                              <a:ea typeface="Cambria Math" panose="02040503050406030204" pitchFamily="18" charset="0"/>
                            </a:rPr>
                            <m:t>𝐶</m:t>
                          </m:r>
                          <m:r>
                            <a:rPr lang="en-US" sz="3200" i="1">
                              <a:latin typeface="Cambria Math" panose="02040503050406030204" pitchFamily="18" charset="0"/>
                              <a:ea typeface="Cambria Math" panose="02040503050406030204" pitchFamily="18" charset="0"/>
                            </a:rPr>
                            <m:t>⋅</m:t>
                          </m:r>
                          <m:r>
                            <a:rPr lang="en-US" sz="3200" i="1" smtClean="0">
                              <a:solidFill>
                                <a:schemeClr val="accent1"/>
                              </a:solidFill>
                              <a:latin typeface="Cambria Math" panose="02040503050406030204" pitchFamily="18" charset="0"/>
                              <a:ea typeface="Cambria Math" panose="02040503050406030204" pitchFamily="18" charset="0"/>
                            </a:rPr>
                            <m:t>𝑦𝑑</m:t>
                          </m:r>
                          <m:r>
                            <a:rPr lang="en-US" sz="3200" i="1" smtClean="0">
                              <a:latin typeface="Cambria Math" panose="02040503050406030204" pitchFamily="18" charset="0"/>
                              <a:ea typeface="Cambria Math" panose="02040503050406030204" pitchFamily="18" charset="0"/>
                            </a:rPr>
                            <m:t>+</m:t>
                          </m:r>
                          <m:r>
                            <a:rPr lang="en-US" sz="3200" i="1" smtClean="0">
                              <a:latin typeface="Cambria Math" panose="02040503050406030204" pitchFamily="18" charset="0"/>
                              <a:ea typeface="Cambria Math" panose="02040503050406030204" pitchFamily="18" charset="0"/>
                            </a:rPr>
                            <m:t>𝑍</m:t>
                          </m:r>
                          <m:r>
                            <a:rPr lang="en-US" sz="3200" i="1" smtClean="0">
                              <a:latin typeface="Cambria Math" panose="02040503050406030204" pitchFamily="18" charset="0"/>
                              <a:ea typeface="Cambria Math" panose="02040503050406030204" pitchFamily="18" charset="0"/>
                            </a:rPr>
                            <m:t>2</m:t>
                          </m:r>
                          <m:r>
                            <a:rPr lang="en-US" sz="3200" i="1" smtClean="0">
                              <a:latin typeface="Cambria Math" panose="02040503050406030204" pitchFamily="18" charset="0"/>
                              <a:ea typeface="Cambria Math" panose="02040503050406030204" pitchFamily="18" charset="0"/>
                            </a:rPr>
                            <m:t>𝐷</m:t>
                          </m:r>
                          <m:r>
                            <a:rPr lang="en-US" sz="3200" i="1">
                              <a:latin typeface="Cambria Math" panose="02040503050406030204" pitchFamily="18" charset="0"/>
                              <a:ea typeface="Cambria Math" panose="02040503050406030204" pitchFamily="18" charset="0"/>
                            </a:rPr>
                            <m:t>⋅</m:t>
                          </m:r>
                          <m:r>
                            <a:rPr lang="en-US" sz="3200" i="1" smtClean="0">
                              <a:solidFill>
                                <a:schemeClr val="accent1"/>
                              </a:solidFill>
                              <a:latin typeface="Cambria Math" panose="02040503050406030204" pitchFamily="18" charset="0"/>
                              <a:ea typeface="Cambria Math" panose="02040503050406030204" pitchFamily="18" charset="0"/>
                            </a:rPr>
                            <m:t>𝑥𝑑</m:t>
                          </m:r>
                          <m:r>
                            <a:rPr lang="en-US" sz="3200" i="1">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2⋅</m:t>
                          </m:r>
                          <m:r>
                            <a:rPr lang="en-US" sz="3200" i="1">
                              <a:latin typeface="Cambria Math" panose="02040503050406030204" pitchFamily="18" charset="0"/>
                              <a:ea typeface="Cambria Math" panose="02040503050406030204" pitchFamily="18" charset="0"/>
                            </a:rPr>
                            <m:t>𝑍</m:t>
                          </m:r>
                          <m:r>
                            <a:rPr lang="en-US" sz="3200" i="1">
                              <a:latin typeface="Cambria Math" panose="02040503050406030204" pitchFamily="18" charset="0"/>
                              <a:ea typeface="Cambria Math" panose="02040503050406030204" pitchFamily="18" charset="0"/>
                            </a:rPr>
                            <m:t>2</m:t>
                          </m:r>
                          <m:r>
                            <a:rPr lang="en-US" sz="3200" i="1">
                              <a:latin typeface="Cambria Math" panose="02040503050406030204" pitchFamily="18" charset="0"/>
                              <a:ea typeface="Cambria Math" panose="02040503050406030204" pitchFamily="18" charset="0"/>
                            </a:rPr>
                            <m:t>𝐴</m:t>
                          </m:r>
                          <m:r>
                            <a:rPr lang="en-US" sz="3200" i="1">
                              <a:latin typeface="Cambria Math" panose="02040503050406030204" pitchFamily="18" charset="0"/>
                              <a:ea typeface="Cambria Math" panose="02040503050406030204" pitchFamily="18" charset="0"/>
                            </a:rPr>
                            <m:t>⋅</m:t>
                          </m:r>
                          <m:r>
                            <a:rPr lang="en-US" sz="3200" i="1" smtClean="0">
                              <a:solidFill>
                                <a:srgbClr val="FF0000"/>
                              </a:solidFill>
                              <a:latin typeface="Cambria Math" panose="02040503050406030204" pitchFamily="18" charset="0"/>
                              <a:ea typeface="Cambria Math" panose="02040503050406030204" pitchFamily="18" charset="0"/>
                            </a:rPr>
                            <m:t>𝑥</m:t>
                          </m:r>
                          <m:r>
                            <a:rPr lang="en-US" sz="3200" b="0" i="1" smtClean="0">
                              <a:solidFill>
                                <a:srgbClr val="FF0000"/>
                              </a:solidFill>
                              <a:latin typeface="Cambria Math" panose="02040503050406030204" pitchFamily="18" charset="0"/>
                              <a:ea typeface="Cambria Math" panose="02040503050406030204" pitchFamily="18" charset="0"/>
                            </a:rPr>
                            <m:t>𝑡</m:t>
                          </m:r>
                        </m:e>
                      </m:d>
                    </m:oMath>
                  </m:oMathPara>
                </a14:m>
                <a:endParaRPr lang="en-US" sz="3200" dirty="0"/>
              </a:p>
            </p:txBody>
          </p:sp>
        </mc:Choice>
        <mc:Fallback xmlns="">
          <p:sp>
            <p:nvSpPr>
              <p:cNvPr id="18" name="TextBox 17"/>
              <p:cNvSpPr txBox="1">
                <a:spLocks noRot="1" noChangeAspect="1" noMove="1" noResize="1" noEditPoints="1" noAdjustHandles="1" noChangeArrowheads="1" noChangeShapeType="1" noTextEdit="1"/>
              </p:cNvSpPr>
              <p:nvPr/>
            </p:nvSpPr>
            <p:spPr>
              <a:xfrm>
                <a:off x="263652" y="716418"/>
                <a:ext cx="11869242" cy="935192"/>
              </a:xfrm>
              <a:prstGeom prst="rect">
                <a:avLst/>
              </a:prstGeom>
              <a:blipFill>
                <a:blip r:embed="rId5"/>
                <a:stretch>
                  <a:fillRect/>
                </a:stretch>
              </a:blipFill>
            </p:spPr>
            <p:txBody>
              <a:bodyPr/>
              <a:lstStyle/>
              <a:p>
                <a:r>
                  <a:rPr lang="en-GB">
                    <a:noFill/>
                  </a:rPr>
                  <a:t> </a:t>
                </a:r>
              </a:p>
            </p:txBody>
          </p:sp>
        </mc:Fallback>
      </mc:AlternateContent>
      <p:sp>
        <p:nvSpPr>
          <p:cNvPr id="12" name="TextBox 11"/>
          <p:cNvSpPr txBox="1"/>
          <p:nvPr/>
        </p:nvSpPr>
        <p:spPr>
          <a:xfrm>
            <a:off x="11063927" y="1836421"/>
            <a:ext cx="1417163" cy="523220"/>
          </a:xfrm>
          <a:prstGeom prst="rect">
            <a:avLst/>
          </a:prstGeom>
          <a:solidFill>
            <a:schemeClr val="bg1"/>
          </a:solidFill>
        </p:spPr>
        <p:txBody>
          <a:bodyPr wrap="square" rtlCol="0">
            <a:spAutoFit/>
          </a:bodyPr>
          <a:lstStyle/>
          <a:p>
            <a:r>
              <a:rPr lang="en-US" sz="1400" dirty="0" err="1" smtClean="0">
                <a:solidFill>
                  <a:srgbClr val="FF0000"/>
                </a:solidFill>
              </a:rPr>
              <a:t>yt</a:t>
            </a:r>
            <a:r>
              <a:rPr lang="en-US" sz="1400" dirty="0" smtClean="0">
                <a:solidFill>
                  <a:srgbClr val="FF0000"/>
                </a:solidFill>
              </a:rPr>
              <a:t> = 0    mm</a:t>
            </a:r>
            <a:endParaRPr lang="en-GB" sz="1400" dirty="0" smtClean="0">
              <a:solidFill>
                <a:srgbClr val="FF0000"/>
              </a:solidFill>
            </a:endParaRPr>
          </a:p>
          <a:p>
            <a:r>
              <a:rPr lang="en-US" sz="1400" dirty="0" err="1" smtClean="0">
                <a:solidFill>
                  <a:schemeClr val="accent6">
                    <a:lumMod val="75000"/>
                  </a:schemeClr>
                </a:solidFill>
              </a:rPr>
              <a:t>yt</a:t>
            </a:r>
            <a:r>
              <a:rPr lang="en-US" sz="1400" dirty="0" smtClean="0">
                <a:solidFill>
                  <a:schemeClr val="accent6">
                    <a:lumMod val="75000"/>
                  </a:schemeClr>
                </a:solidFill>
              </a:rPr>
              <a:t> = 0.5 mm</a:t>
            </a:r>
            <a:endParaRPr lang="en-GB" sz="1400"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13" name="Rectangle 12"/>
              <p:cNvSpPr/>
              <p:nvPr/>
            </p:nvSpPr>
            <p:spPr>
              <a:xfrm rot="16200000">
                <a:off x="-77809" y="4155244"/>
                <a:ext cx="858282" cy="396391"/>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bg2">
                                  <a:lumMod val="50000"/>
                                </a:schemeClr>
                              </a:solidFill>
                              <a:latin typeface="Cambria Math" panose="02040503050406030204" pitchFamily="18" charset="0"/>
                            </a:rPr>
                          </m:ctrlPr>
                        </m:sSubPr>
                        <m:e>
                          <m:sSub>
                            <m:sSubPr>
                              <m:ctrlPr>
                                <a:rPr lang="en-US" i="1" smtClean="0">
                                  <a:solidFill>
                                    <a:schemeClr val="bg2">
                                      <a:lumMod val="50000"/>
                                    </a:schemeClr>
                                  </a:solidFill>
                                  <a:latin typeface="Cambria Math" panose="02040503050406030204" pitchFamily="18" charset="0"/>
                                </a:rPr>
                              </m:ctrlPr>
                            </m:sSubPr>
                            <m:e>
                              <m:r>
                                <a:rPr lang="en-US" b="0" i="1" smtClean="0">
                                  <a:solidFill>
                                    <a:schemeClr val="bg2">
                                      <a:lumMod val="50000"/>
                                    </a:schemeClr>
                                  </a:solidFill>
                                  <a:latin typeface="Cambria Math" panose="02040503050406030204" pitchFamily="18" charset="0"/>
                                </a:rPr>
                                <m:t>𝑊</m:t>
                              </m:r>
                            </m:e>
                            <m:sub>
                              <m:r>
                                <a:rPr lang="en-US" b="0" i="1" smtClean="0">
                                  <a:solidFill>
                                    <a:schemeClr val="bg2">
                                      <a:lumMod val="50000"/>
                                    </a:schemeClr>
                                  </a:solidFill>
                                  <a:latin typeface="Cambria Math" panose="02040503050406030204" pitchFamily="18" charset="0"/>
                                </a:rPr>
                                <m:t>𝑥</m:t>
                              </m:r>
                            </m:sub>
                          </m:sSub>
                        </m:e>
                        <m:sub>
                          <m:r>
                            <a:rPr lang="en-US" i="1">
                              <a:solidFill>
                                <a:schemeClr val="bg2">
                                  <a:lumMod val="50000"/>
                                </a:schemeClr>
                              </a:solidFill>
                              <a:latin typeface="Cambria Math" panose="02040503050406030204" pitchFamily="18" charset="0"/>
                              <a:ea typeface="Cambria Math" panose="02040503050406030204" pitchFamily="18" charset="0"/>
                            </a:rPr>
                            <m:t>⊥</m:t>
                          </m:r>
                        </m:sub>
                      </m:sSub>
                      <m:d>
                        <m:dPr>
                          <m:ctrlPr>
                            <a:rPr lang="en-US" i="1">
                              <a:solidFill>
                                <a:schemeClr val="bg2">
                                  <a:lumMod val="50000"/>
                                </a:schemeClr>
                              </a:solidFill>
                              <a:latin typeface="Cambria Math" panose="02040503050406030204" pitchFamily="18" charset="0"/>
                            </a:rPr>
                          </m:ctrlPr>
                        </m:dPr>
                        <m:e>
                          <m:r>
                            <a:rPr lang="en-US" b="0" i="1" smtClean="0">
                              <a:solidFill>
                                <a:schemeClr val="bg2">
                                  <a:lumMod val="50000"/>
                                </a:schemeClr>
                              </a:solidFill>
                              <a:latin typeface="Cambria Math" panose="02040503050406030204" pitchFamily="18" charset="0"/>
                              <a:ea typeface="Cambria Math" panose="02040503050406030204" pitchFamily="18" charset="0"/>
                            </a:rPr>
                            <m:t>𝑠</m:t>
                          </m:r>
                        </m:e>
                      </m:d>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rot="16200000">
                <a:off x="-77809" y="4155244"/>
                <a:ext cx="858282" cy="396391"/>
              </a:xfrm>
              <a:prstGeom prst="rect">
                <a:avLst/>
              </a:prstGeom>
              <a:blipFill>
                <a:blip r:embed="rId6"/>
                <a:stretch>
                  <a:fillRect r="-3077"/>
                </a:stretch>
              </a:blipFill>
            </p:spPr>
            <p:txBody>
              <a:bodyPr/>
              <a:lstStyle/>
              <a:p>
                <a:r>
                  <a:rPr lang="en-GB">
                    <a:noFill/>
                  </a:rPr>
                  <a:t> </a:t>
                </a:r>
              </a:p>
            </p:txBody>
          </p:sp>
        </mc:Fallback>
      </mc:AlternateContent>
    </p:spTree>
    <p:extLst>
      <p:ext uri="{BB962C8B-B14F-4D97-AF65-F5344CB8AC3E}">
        <p14:creationId xmlns:p14="http://schemas.microsoft.com/office/powerpoint/2010/main" val="3458773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25199" y="1475677"/>
            <a:ext cx="12049125" cy="4907280"/>
          </a:xfrm>
          <a:prstGeom prst="rect">
            <a:avLst/>
          </a:prstGeom>
        </p:spPr>
      </p:pic>
      <p:sp>
        <p:nvSpPr>
          <p:cNvPr id="3" name="Oval 2"/>
          <p:cNvSpPr/>
          <p:nvPr/>
        </p:nvSpPr>
        <p:spPr>
          <a:xfrm>
            <a:off x="5876693" y="836341"/>
            <a:ext cx="1728439" cy="8152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2"/>
          </p:nvPr>
        </p:nvSpPr>
        <p:spPr/>
        <p:txBody>
          <a:bodyPr/>
          <a:lstStyle/>
          <a:p>
            <a:fld id="{FEFAA61C-55F5-4B63-9518-572D28620736}" type="slidenum">
              <a:rPr lang="en-GB" smtClean="0">
                <a:solidFill>
                  <a:schemeClr val="tx1"/>
                </a:solidFill>
              </a:rPr>
              <a:t>5</a:t>
            </a:fld>
            <a:endParaRPr lang="en-GB" dirty="0">
              <a:solidFill>
                <a:schemeClr val="tx1"/>
              </a:solidFill>
            </a:endParaRPr>
          </a:p>
        </p:txBody>
      </p:sp>
      <p:grpSp>
        <p:nvGrpSpPr>
          <p:cNvPr id="38" name="Group 37"/>
          <p:cNvGrpSpPr/>
          <p:nvPr/>
        </p:nvGrpSpPr>
        <p:grpSpPr>
          <a:xfrm>
            <a:off x="0" y="-88911"/>
            <a:ext cx="12192000" cy="752475"/>
            <a:chOff x="0" y="-88911"/>
            <a:chExt cx="12192000" cy="752475"/>
          </a:xfrm>
        </p:grpSpPr>
        <p:sp>
          <p:nvSpPr>
            <p:cNvPr id="39" name="Rectangle 38"/>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0" y="-23546"/>
              <a:ext cx="12192000" cy="631124"/>
              <a:chOff x="0" y="60433"/>
              <a:chExt cx="12192000" cy="567197"/>
            </a:xfrm>
          </p:grpSpPr>
          <p:sp>
            <p:nvSpPr>
              <p:cNvPr id="41" name="Rectangle 40"/>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itle 6"/>
          <p:cNvSpPr txBox="1">
            <a:spLocks/>
          </p:cNvSpPr>
          <p:nvPr/>
        </p:nvSpPr>
        <p:spPr>
          <a:xfrm>
            <a:off x="322758" y="0"/>
            <a:ext cx="11869242" cy="6463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smtClean="0">
                <a:solidFill>
                  <a:schemeClr val="bg1"/>
                </a:solidFill>
                <a:latin typeface="Rockwell" panose="02060603020205020403" pitchFamily="18" charset="0"/>
              </a:rPr>
              <a:t>Up/down symmetry leads to Z2C=0</a:t>
            </a:r>
            <a:endParaRPr lang="en-GB" sz="4000" dirty="0">
              <a:solidFill>
                <a:schemeClr val="bg1"/>
              </a:solidFill>
              <a:latin typeface="Rockwell" panose="02060603020205020403" pitchFamily="18" charset="0"/>
            </a:endParaRPr>
          </a:p>
        </p:txBody>
      </p:sp>
      <p:pic>
        <p:nvPicPr>
          <p:cNvPr id="10" name="Picture 9"/>
          <p:cNvPicPr>
            <a:picLocks noChangeAspect="1"/>
          </p:cNvPicPr>
          <p:nvPr/>
        </p:nvPicPr>
        <p:blipFill>
          <a:blip r:embed="rId4"/>
          <a:stretch>
            <a:fillRect/>
          </a:stretch>
        </p:blipFill>
        <p:spPr>
          <a:xfrm>
            <a:off x="1169484" y="2106690"/>
            <a:ext cx="3019868" cy="1967377"/>
          </a:xfrm>
          <a:prstGeom prst="rect">
            <a:avLst/>
          </a:prstGeom>
        </p:spPr>
      </p:pic>
      <mc:AlternateContent xmlns:mc="http://schemas.openxmlformats.org/markup-compatibility/2006" xmlns:a14="http://schemas.microsoft.com/office/drawing/2010/main">
        <mc:Choice Requires="a14">
          <p:sp>
            <p:nvSpPr>
              <p:cNvPr id="18" name="TextBox 17"/>
              <p:cNvSpPr txBox="1"/>
              <p:nvPr/>
            </p:nvSpPr>
            <p:spPr>
              <a:xfrm>
                <a:off x="263652" y="716418"/>
                <a:ext cx="11869242" cy="93519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𝑋</m:t>
                          </m:r>
                        </m:e>
                        <m:sub>
                          <m:r>
                            <a:rPr lang="en-US" sz="3200" b="0" i="1" smtClean="0">
                              <a:latin typeface="Cambria Math" panose="02040503050406030204" pitchFamily="18" charset="0"/>
                              <a:ea typeface="Cambria Math" panose="02040503050406030204" pitchFamily="18" charset="0"/>
                            </a:rPr>
                            <m:t>⊥</m:t>
                          </m:r>
                        </m:sub>
                      </m:sSub>
                      <m:d>
                        <m:dPr>
                          <m:ctrlPr>
                            <a:rPr lang="en-US" sz="3200" b="0" i="1" smtClean="0">
                              <a:latin typeface="Cambria Math" panose="02040503050406030204" pitchFamily="18" charset="0"/>
                            </a:rPr>
                          </m:ctrlPr>
                        </m:dPr>
                        <m:e>
                          <m:r>
                            <a:rPr lang="el-GR" sz="3200" i="1">
                              <a:latin typeface="Cambria Math" panose="02040503050406030204" pitchFamily="18" charset="0"/>
                              <a:ea typeface="Cambria Math" panose="02040503050406030204" pitchFamily="18" charset="0"/>
                            </a:rPr>
                            <m:t>𝜔</m:t>
                          </m:r>
                        </m:e>
                      </m:d>
                      <m:r>
                        <a:rPr lang="en-US" sz="3200" i="1" smtClean="0">
                          <a:latin typeface="Cambria Math" panose="02040503050406030204" pitchFamily="18" charset="0"/>
                        </a:rPr>
                        <m:t>=</m:t>
                      </m:r>
                      <m:f>
                        <m:fPr>
                          <m:ctrlPr>
                            <a:rPr lang="el-GR" sz="3200" i="1" smtClean="0">
                              <a:latin typeface="Cambria Math" panose="02040503050406030204" pitchFamily="18" charset="0"/>
                            </a:rPr>
                          </m:ctrlPr>
                        </m:fPr>
                        <m:num>
                          <m:r>
                            <a:rPr lang="el-GR" sz="3200" i="1" smtClean="0">
                              <a:latin typeface="Cambria Math" panose="02040503050406030204" pitchFamily="18" charset="0"/>
                              <a:ea typeface="Cambria Math" panose="02040503050406030204" pitchFamily="18" charset="0"/>
                            </a:rPr>
                            <m:t>𝛽</m:t>
                          </m:r>
                          <m:r>
                            <a:rPr lang="en-US" sz="3200" b="0" i="1" smtClean="0">
                              <a:latin typeface="Cambria Math" panose="02040503050406030204" pitchFamily="18" charset="0"/>
                              <a:ea typeface="Cambria Math" panose="02040503050406030204" pitchFamily="18" charset="0"/>
                            </a:rPr>
                            <m:t>𝑐</m:t>
                          </m:r>
                        </m:num>
                        <m:den>
                          <m:r>
                            <a:rPr lang="el-GR" sz="3200" i="1" smtClean="0">
                              <a:latin typeface="Cambria Math" panose="02040503050406030204" pitchFamily="18" charset="0"/>
                              <a:ea typeface="Cambria Math" panose="02040503050406030204" pitchFamily="18" charset="0"/>
                            </a:rPr>
                            <m:t>𝜔</m:t>
                          </m:r>
                        </m:den>
                      </m:f>
                      <m:r>
                        <a:rPr lang="el-GR" sz="3200" i="1" smtClean="0">
                          <a:latin typeface="Cambria Math" panose="02040503050406030204" pitchFamily="18" charset="0"/>
                          <a:ea typeface="Cambria Math" panose="02040503050406030204" pitchFamily="18" charset="0"/>
                        </a:rPr>
                        <m:t>∙</m:t>
                      </m:r>
                      <m:d>
                        <m:dPr>
                          <m:ctrlPr>
                            <a:rPr lang="el-GR" sz="3200" i="1" smtClean="0">
                              <a:latin typeface="Cambria Math" panose="02040503050406030204" pitchFamily="18" charset="0"/>
                              <a:ea typeface="Cambria Math" panose="02040503050406030204" pitchFamily="18" charset="0"/>
                            </a:rPr>
                          </m:ctrlPr>
                        </m:dPr>
                        <m:e>
                          <m:r>
                            <a:rPr lang="en-US" sz="3200" b="0" i="1" smtClean="0">
                              <a:latin typeface="Cambria Math" panose="02040503050406030204" pitchFamily="18" charset="0"/>
                              <a:ea typeface="Cambria Math" panose="02040503050406030204" pitchFamily="18" charset="0"/>
                            </a:rPr>
                            <m:t>𝑍</m:t>
                          </m:r>
                          <m:r>
                            <a:rPr lang="en-US" sz="3200" b="0" i="1" smtClean="0">
                              <a:latin typeface="Cambria Math" panose="02040503050406030204" pitchFamily="18" charset="0"/>
                              <a:ea typeface="Cambria Math" panose="02040503050406030204" pitchFamily="18" charset="0"/>
                            </a:rPr>
                            <m:t>1</m:t>
                          </m:r>
                          <m:r>
                            <a:rPr lang="en-US" sz="3200" b="0" i="1" smtClean="0">
                              <a:latin typeface="Cambria Math" panose="02040503050406030204" pitchFamily="18" charset="0"/>
                              <a:ea typeface="Cambria Math" panose="02040503050406030204" pitchFamily="18" charset="0"/>
                            </a:rPr>
                            <m:t>𝑋</m:t>
                          </m:r>
                          <m:r>
                            <a:rPr lang="en-US" sz="3200" b="0" i="1" smtClean="0">
                              <a:solidFill>
                                <a:schemeClr val="tx1"/>
                              </a:solidFill>
                              <a:latin typeface="Cambria Math" panose="02040503050406030204" pitchFamily="18" charset="0"/>
                              <a:ea typeface="Cambria Math" panose="02040503050406030204" pitchFamily="18" charset="0"/>
                            </a:rPr>
                            <m:t>+</m:t>
                          </m:r>
                          <m:r>
                            <a:rPr lang="en-US" sz="3200" b="0" i="1" smtClean="0">
                              <a:solidFill>
                                <a:schemeClr val="tx1"/>
                              </a:solidFill>
                              <a:latin typeface="Cambria Math" panose="02040503050406030204" pitchFamily="18" charset="0"/>
                              <a:ea typeface="Cambria Math" panose="02040503050406030204" pitchFamily="18" charset="0"/>
                            </a:rPr>
                            <m:t>𝑍</m:t>
                          </m:r>
                          <m:r>
                            <a:rPr lang="en-US" sz="3200" b="0" i="1" smtClean="0">
                              <a:solidFill>
                                <a:schemeClr val="tx1"/>
                              </a:solidFill>
                              <a:latin typeface="Cambria Math" panose="02040503050406030204" pitchFamily="18" charset="0"/>
                              <a:ea typeface="Cambria Math" panose="02040503050406030204" pitchFamily="18" charset="0"/>
                            </a:rPr>
                            <m:t>2</m:t>
                          </m:r>
                          <m:r>
                            <a:rPr lang="en-US" sz="3200" b="0" i="1" smtClean="0">
                              <a:solidFill>
                                <a:schemeClr val="tx1"/>
                              </a:solidFill>
                              <a:latin typeface="Cambria Math" panose="02040503050406030204" pitchFamily="18" charset="0"/>
                              <a:ea typeface="Cambria Math" panose="02040503050406030204" pitchFamily="18" charset="0"/>
                            </a:rPr>
                            <m:t>𝐵</m:t>
                          </m:r>
                          <m:r>
                            <a:rPr lang="en-US" sz="3200" i="1">
                              <a:latin typeface="Cambria Math" panose="02040503050406030204" pitchFamily="18" charset="0"/>
                              <a:ea typeface="Cambria Math" panose="02040503050406030204" pitchFamily="18" charset="0"/>
                            </a:rPr>
                            <m:t>⋅</m:t>
                          </m:r>
                          <m:r>
                            <a:rPr lang="en-US" sz="3200" b="0" i="1" smtClean="0">
                              <a:solidFill>
                                <a:srgbClr val="FF0000"/>
                              </a:solidFill>
                              <a:latin typeface="Cambria Math" panose="02040503050406030204" pitchFamily="18" charset="0"/>
                              <a:ea typeface="Cambria Math" panose="02040503050406030204" pitchFamily="18" charset="0"/>
                            </a:rPr>
                            <m:t>𝑦𝑡</m:t>
                          </m:r>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ea typeface="Cambria Math" panose="02040503050406030204" pitchFamily="18" charset="0"/>
                            </a:rPr>
                            <m:t>𝑍</m:t>
                          </m:r>
                          <m:r>
                            <a:rPr lang="en-US" sz="3200" i="1">
                              <a:latin typeface="Cambria Math" panose="02040503050406030204" pitchFamily="18" charset="0"/>
                              <a:ea typeface="Cambria Math" panose="02040503050406030204" pitchFamily="18" charset="0"/>
                            </a:rPr>
                            <m:t>2</m:t>
                          </m:r>
                          <m:r>
                            <a:rPr lang="en-US" sz="3200" i="1">
                              <a:latin typeface="Cambria Math" panose="02040503050406030204" pitchFamily="18" charset="0"/>
                              <a:ea typeface="Cambria Math" panose="02040503050406030204" pitchFamily="18" charset="0"/>
                            </a:rPr>
                            <m:t>𝐶</m:t>
                          </m:r>
                          <m:r>
                            <a:rPr lang="en-US" sz="3200" i="1">
                              <a:latin typeface="Cambria Math" panose="02040503050406030204" pitchFamily="18" charset="0"/>
                              <a:ea typeface="Cambria Math" panose="02040503050406030204" pitchFamily="18" charset="0"/>
                            </a:rPr>
                            <m:t>⋅</m:t>
                          </m:r>
                          <m:r>
                            <a:rPr lang="en-US" sz="3200" i="1" smtClean="0">
                              <a:solidFill>
                                <a:schemeClr val="accent1"/>
                              </a:solidFill>
                              <a:latin typeface="Cambria Math" panose="02040503050406030204" pitchFamily="18" charset="0"/>
                              <a:ea typeface="Cambria Math" panose="02040503050406030204" pitchFamily="18" charset="0"/>
                            </a:rPr>
                            <m:t>𝑦𝑑</m:t>
                          </m:r>
                          <m:r>
                            <a:rPr lang="en-US" sz="3200" i="1" smtClean="0">
                              <a:latin typeface="Cambria Math" panose="02040503050406030204" pitchFamily="18" charset="0"/>
                              <a:ea typeface="Cambria Math" panose="02040503050406030204" pitchFamily="18" charset="0"/>
                            </a:rPr>
                            <m:t>+</m:t>
                          </m:r>
                          <m:r>
                            <a:rPr lang="en-US" sz="3200" i="1" smtClean="0">
                              <a:latin typeface="Cambria Math" panose="02040503050406030204" pitchFamily="18" charset="0"/>
                              <a:ea typeface="Cambria Math" panose="02040503050406030204" pitchFamily="18" charset="0"/>
                            </a:rPr>
                            <m:t>𝑍</m:t>
                          </m:r>
                          <m:r>
                            <a:rPr lang="en-US" sz="3200" i="1" smtClean="0">
                              <a:latin typeface="Cambria Math" panose="02040503050406030204" pitchFamily="18" charset="0"/>
                              <a:ea typeface="Cambria Math" panose="02040503050406030204" pitchFamily="18" charset="0"/>
                            </a:rPr>
                            <m:t>2</m:t>
                          </m:r>
                          <m:r>
                            <a:rPr lang="en-US" sz="3200" i="1" smtClean="0">
                              <a:latin typeface="Cambria Math" panose="02040503050406030204" pitchFamily="18" charset="0"/>
                              <a:ea typeface="Cambria Math" panose="02040503050406030204" pitchFamily="18" charset="0"/>
                            </a:rPr>
                            <m:t>𝐷</m:t>
                          </m:r>
                          <m:r>
                            <a:rPr lang="en-US" sz="3200" i="1">
                              <a:latin typeface="Cambria Math" panose="02040503050406030204" pitchFamily="18" charset="0"/>
                              <a:ea typeface="Cambria Math" panose="02040503050406030204" pitchFamily="18" charset="0"/>
                            </a:rPr>
                            <m:t>⋅</m:t>
                          </m:r>
                          <m:r>
                            <a:rPr lang="en-US" sz="3200" i="1" smtClean="0">
                              <a:solidFill>
                                <a:schemeClr val="accent1"/>
                              </a:solidFill>
                              <a:latin typeface="Cambria Math" panose="02040503050406030204" pitchFamily="18" charset="0"/>
                              <a:ea typeface="Cambria Math" panose="02040503050406030204" pitchFamily="18" charset="0"/>
                            </a:rPr>
                            <m:t>𝑥𝑑</m:t>
                          </m:r>
                          <m:r>
                            <a:rPr lang="en-US" sz="3200" i="1">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2⋅</m:t>
                          </m:r>
                          <m:r>
                            <a:rPr lang="en-US" sz="3200" i="1">
                              <a:latin typeface="Cambria Math" panose="02040503050406030204" pitchFamily="18" charset="0"/>
                              <a:ea typeface="Cambria Math" panose="02040503050406030204" pitchFamily="18" charset="0"/>
                            </a:rPr>
                            <m:t>𝑍</m:t>
                          </m:r>
                          <m:r>
                            <a:rPr lang="en-US" sz="3200" i="1">
                              <a:latin typeface="Cambria Math" panose="02040503050406030204" pitchFamily="18" charset="0"/>
                              <a:ea typeface="Cambria Math" panose="02040503050406030204" pitchFamily="18" charset="0"/>
                            </a:rPr>
                            <m:t>2</m:t>
                          </m:r>
                          <m:r>
                            <a:rPr lang="en-US" sz="3200" i="1">
                              <a:latin typeface="Cambria Math" panose="02040503050406030204" pitchFamily="18" charset="0"/>
                              <a:ea typeface="Cambria Math" panose="02040503050406030204" pitchFamily="18" charset="0"/>
                            </a:rPr>
                            <m:t>𝐴</m:t>
                          </m:r>
                          <m:r>
                            <a:rPr lang="en-US" sz="3200" i="1">
                              <a:latin typeface="Cambria Math" panose="02040503050406030204" pitchFamily="18" charset="0"/>
                              <a:ea typeface="Cambria Math" panose="02040503050406030204" pitchFamily="18" charset="0"/>
                            </a:rPr>
                            <m:t>⋅</m:t>
                          </m:r>
                          <m:r>
                            <a:rPr lang="en-US" sz="3200" i="1" smtClean="0">
                              <a:solidFill>
                                <a:srgbClr val="FF0000"/>
                              </a:solidFill>
                              <a:latin typeface="Cambria Math" panose="02040503050406030204" pitchFamily="18" charset="0"/>
                              <a:ea typeface="Cambria Math" panose="02040503050406030204" pitchFamily="18" charset="0"/>
                            </a:rPr>
                            <m:t>𝑥</m:t>
                          </m:r>
                          <m:r>
                            <a:rPr lang="en-US" sz="3200" b="0" i="1" smtClean="0">
                              <a:solidFill>
                                <a:srgbClr val="FF0000"/>
                              </a:solidFill>
                              <a:latin typeface="Cambria Math" panose="02040503050406030204" pitchFamily="18" charset="0"/>
                              <a:ea typeface="Cambria Math" panose="02040503050406030204" pitchFamily="18" charset="0"/>
                            </a:rPr>
                            <m:t>𝑡</m:t>
                          </m:r>
                        </m:e>
                      </m:d>
                    </m:oMath>
                  </m:oMathPara>
                </a14:m>
                <a:endParaRPr lang="en-US" sz="3200" dirty="0"/>
              </a:p>
            </p:txBody>
          </p:sp>
        </mc:Choice>
        <mc:Fallback xmlns="">
          <p:sp>
            <p:nvSpPr>
              <p:cNvPr id="18" name="TextBox 17"/>
              <p:cNvSpPr txBox="1">
                <a:spLocks noRot="1" noChangeAspect="1" noMove="1" noResize="1" noEditPoints="1" noAdjustHandles="1" noChangeArrowheads="1" noChangeShapeType="1" noTextEdit="1"/>
              </p:cNvSpPr>
              <p:nvPr/>
            </p:nvSpPr>
            <p:spPr>
              <a:xfrm>
                <a:off x="263652" y="716418"/>
                <a:ext cx="11869242" cy="935192"/>
              </a:xfrm>
              <a:prstGeom prst="rect">
                <a:avLst/>
              </a:prstGeom>
              <a:blipFill>
                <a:blip r:embed="rId5"/>
                <a:stretch>
                  <a:fillRect/>
                </a:stretch>
              </a:blipFill>
            </p:spPr>
            <p:txBody>
              <a:bodyPr/>
              <a:lstStyle/>
              <a:p>
                <a:r>
                  <a:rPr lang="en-GB">
                    <a:noFill/>
                  </a:rPr>
                  <a:t> </a:t>
                </a:r>
              </a:p>
            </p:txBody>
          </p:sp>
        </mc:Fallback>
      </mc:AlternateContent>
      <p:sp>
        <p:nvSpPr>
          <p:cNvPr id="12" name="TextBox 11"/>
          <p:cNvSpPr txBox="1"/>
          <p:nvPr/>
        </p:nvSpPr>
        <p:spPr>
          <a:xfrm>
            <a:off x="11186590" y="1833072"/>
            <a:ext cx="1417163" cy="523220"/>
          </a:xfrm>
          <a:prstGeom prst="rect">
            <a:avLst/>
          </a:prstGeom>
          <a:solidFill>
            <a:schemeClr val="bg1"/>
          </a:solidFill>
        </p:spPr>
        <p:txBody>
          <a:bodyPr wrap="square" rtlCol="0">
            <a:spAutoFit/>
          </a:bodyPr>
          <a:lstStyle/>
          <a:p>
            <a:r>
              <a:rPr lang="en-US" sz="1400" dirty="0" err="1" smtClean="0">
                <a:solidFill>
                  <a:srgbClr val="FF0000"/>
                </a:solidFill>
              </a:rPr>
              <a:t>yd</a:t>
            </a:r>
            <a:r>
              <a:rPr lang="en-US" sz="1400" dirty="0" smtClean="0">
                <a:solidFill>
                  <a:srgbClr val="FF0000"/>
                </a:solidFill>
              </a:rPr>
              <a:t> = 0    mm</a:t>
            </a:r>
            <a:endParaRPr lang="en-GB" sz="1400" dirty="0" smtClean="0">
              <a:solidFill>
                <a:srgbClr val="FF0000"/>
              </a:solidFill>
            </a:endParaRPr>
          </a:p>
          <a:p>
            <a:r>
              <a:rPr lang="en-US" sz="1400" dirty="0" err="1" smtClean="0">
                <a:solidFill>
                  <a:schemeClr val="accent6">
                    <a:lumMod val="75000"/>
                  </a:schemeClr>
                </a:solidFill>
              </a:rPr>
              <a:t>yd</a:t>
            </a:r>
            <a:r>
              <a:rPr lang="en-US" sz="1400" dirty="0" smtClean="0">
                <a:solidFill>
                  <a:schemeClr val="accent6">
                    <a:lumMod val="75000"/>
                  </a:schemeClr>
                </a:solidFill>
              </a:rPr>
              <a:t> = 0.5 mm</a:t>
            </a:r>
            <a:endParaRPr lang="en-GB" sz="1400"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13" name="Rectangle 12"/>
              <p:cNvSpPr/>
              <p:nvPr/>
            </p:nvSpPr>
            <p:spPr>
              <a:xfrm rot="16200000">
                <a:off x="-77809" y="4155244"/>
                <a:ext cx="858282" cy="396391"/>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bg2">
                                  <a:lumMod val="50000"/>
                                </a:schemeClr>
                              </a:solidFill>
                              <a:latin typeface="Cambria Math" panose="02040503050406030204" pitchFamily="18" charset="0"/>
                            </a:rPr>
                          </m:ctrlPr>
                        </m:sSubPr>
                        <m:e>
                          <m:sSub>
                            <m:sSubPr>
                              <m:ctrlPr>
                                <a:rPr lang="en-US" i="1" smtClean="0">
                                  <a:solidFill>
                                    <a:schemeClr val="bg2">
                                      <a:lumMod val="50000"/>
                                    </a:schemeClr>
                                  </a:solidFill>
                                  <a:latin typeface="Cambria Math" panose="02040503050406030204" pitchFamily="18" charset="0"/>
                                </a:rPr>
                              </m:ctrlPr>
                            </m:sSubPr>
                            <m:e>
                              <m:r>
                                <a:rPr lang="en-US" b="0" i="1" smtClean="0">
                                  <a:solidFill>
                                    <a:schemeClr val="bg2">
                                      <a:lumMod val="50000"/>
                                    </a:schemeClr>
                                  </a:solidFill>
                                  <a:latin typeface="Cambria Math" panose="02040503050406030204" pitchFamily="18" charset="0"/>
                                </a:rPr>
                                <m:t>𝑊</m:t>
                              </m:r>
                            </m:e>
                            <m:sub>
                              <m:r>
                                <a:rPr lang="en-US" b="0" i="1" smtClean="0">
                                  <a:solidFill>
                                    <a:schemeClr val="bg2">
                                      <a:lumMod val="50000"/>
                                    </a:schemeClr>
                                  </a:solidFill>
                                  <a:latin typeface="Cambria Math" panose="02040503050406030204" pitchFamily="18" charset="0"/>
                                </a:rPr>
                                <m:t>𝑥</m:t>
                              </m:r>
                            </m:sub>
                          </m:sSub>
                        </m:e>
                        <m:sub>
                          <m:r>
                            <a:rPr lang="en-US" i="1">
                              <a:solidFill>
                                <a:schemeClr val="bg2">
                                  <a:lumMod val="50000"/>
                                </a:schemeClr>
                              </a:solidFill>
                              <a:latin typeface="Cambria Math" panose="02040503050406030204" pitchFamily="18" charset="0"/>
                              <a:ea typeface="Cambria Math" panose="02040503050406030204" pitchFamily="18" charset="0"/>
                            </a:rPr>
                            <m:t>⊥</m:t>
                          </m:r>
                        </m:sub>
                      </m:sSub>
                      <m:d>
                        <m:dPr>
                          <m:ctrlPr>
                            <a:rPr lang="en-US" i="1">
                              <a:solidFill>
                                <a:schemeClr val="bg2">
                                  <a:lumMod val="50000"/>
                                </a:schemeClr>
                              </a:solidFill>
                              <a:latin typeface="Cambria Math" panose="02040503050406030204" pitchFamily="18" charset="0"/>
                            </a:rPr>
                          </m:ctrlPr>
                        </m:dPr>
                        <m:e>
                          <m:r>
                            <a:rPr lang="en-US" b="0" i="1" smtClean="0">
                              <a:solidFill>
                                <a:schemeClr val="bg2">
                                  <a:lumMod val="50000"/>
                                </a:schemeClr>
                              </a:solidFill>
                              <a:latin typeface="Cambria Math" panose="02040503050406030204" pitchFamily="18" charset="0"/>
                              <a:ea typeface="Cambria Math" panose="02040503050406030204" pitchFamily="18" charset="0"/>
                            </a:rPr>
                            <m:t>𝑠</m:t>
                          </m:r>
                        </m:e>
                      </m:d>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rot="16200000">
                <a:off x="-77809" y="4155244"/>
                <a:ext cx="858282" cy="396391"/>
              </a:xfrm>
              <a:prstGeom prst="rect">
                <a:avLst/>
              </a:prstGeom>
              <a:blipFill>
                <a:blip r:embed="rId6"/>
                <a:stretch>
                  <a:fillRect r="-3077"/>
                </a:stretch>
              </a:blipFill>
            </p:spPr>
            <p:txBody>
              <a:bodyPr/>
              <a:lstStyle/>
              <a:p>
                <a:r>
                  <a:rPr lang="en-GB">
                    <a:noFill/>
                  </a:rPr>
                  <a:t> </a:t>
                </a:r>
              </a:p>
            </p:txBody>
          </p:sp>
        </mc:Fallback>
      </mc:AlternateContent>
    </p:spTree>
    <p:extLst>
      <p:ext uri="{BB962C8B-B14F-4D97-AF65-F5344CB8AC3E}">
        <p14:creationId xmlns:p14="http://schemas.microsoft.com/office/powerpoint/2010/main" val="272176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EFAA61C-55F5-4B63-9518-572D28620736}" type="slidenum">
              <a:rPr lang="en-GB" smtClean="0">
                <a:solidFill>
                  <a:schemeClr val="tx1"/>
                </a:solidFill>
              </a:rPr>
              <a:t>6</a:t>
            </a:fld>
            <a:endParaRPr lang="en-GB" dirty="0">
              <a:solidFill>
                <a:schemeClr val="tx1"/>
              </a:solidFill>
            </a:endParaRPr>
          </a:p>
        </p:txBody>
      </p:sp>
      <p:grpSp>
        <p:nvGrpSpPr>
          <p:cNvPr id="38" name="Group 37"/>
          <p:cNvGrpSpPr/>
          <p:nvPr/>
        </p:nvGrpSpPr>
        <p:grpSpPr>
          <a:xfrm>
            <a:off x="0" y="-88911"/>
            <a:ext cx="12192000" cy="752475"/>
            <a:chOff x="0" y="-88911"/>
            <a:chExt cx="12192000" cy="752475"/>
          </a:xfrm>
        </p:grpSpPr>
        <p:sp>
          <p:nvSpPr>
            <p:cNvPr id="39" name="Rectangle 38"/>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0" y="-23546"/>
              <a:ext cx="12192000" cy="631124"/>
              <a:chOff x="0" y="60433"/>
              <a:chExt cx="12192000" cy="567197"/>
            </a:xfrm>
          </p:grpSpPr>
          <p:sp>
            <p:nvSpPr>
              <p:cNvPr id="41" name="Rectangle 40"/>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itle 6"/>
          <p:cNvSpPr txBox="1">
            <a:spLocks/>
          </p:cNvSpPr>
          <p:nvPr/>
        </p:nvSpPr>
        <p:spPr>
          <a:xfrm>
            <a:off x="220129" y="50799"/>
            <a:ext cx="12192000" cy="5355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smtClean="0">
                <a:solidFill>
                  <a:schemeClr val="bg1"/>
                </a:solidFill>
                <a:latin typeface="Rockwell" panose="02060603020205020403" pitchFamily="18" charset="0"/>
              </a:rPr>
              <a:t>90 </a:t>
            </a:r>
            <a:r>
              <a:rPr lang="en-GB" sz="3200" dirty="0" err="1" smtClean="0">
                <a:solidFill>
                  <a:schemeClr val="bg1"/>
                </a:solidFill>
                <a:latin typeface="Rockwell" panose="02060603020205020403" pitchFamily="18" charset="0"/>
              </a:rPr>
              <a:t>deg</a:t>
            </a:r>
            <a:r>
              <a:rPr lang="en-GB" sz="3200" dirty="0" smtClean="0">
                <a:solidFill>
                  <a:schemeClr val="bg1"/>
                </a:solidFill>
                <a:latin typeface="Rockwell" panose="02060603020205020403" pitchFamily="18" charset="0"/>
              </a:rPr>
              <a:t> </a:t>
            </a:r>
            <a:r>
              <a:rPr lang="en-GB" sz="3200" dirty="0">
                <a:solidFill>
                  <a:schemeClr val="bg1"/>
                </a:solidFill>
                <a:latin typeface="Rockwell" panose="02060603020205020403" pitchFamily="18" charset="0"/>
              </a:rPr>
              <a:t>s</a:t>
            </a:r>
            <a:r>
              <a:rPr lang="en-GB" sz="3200" dirty="0" smtClean="0">
                <a:solidFill>
                  <a:schemeClr val="bg1"/>
                </a:solidFill>
                <a:latin typeface="Rockwell" panose="02060603020205020403" pitchFamily="18" charset="0"/>
              </a:rPr>
              <a:t>ym.</a:t>
            </a:r>
            <a:r>
              <a:rPr lang="en-GB" sz="3200" dirty="0"/>
              <a:t> </a:t>
            </a:r>
            <a:r>
              <a:rPr lang="en-GB" sz="3200" dirty="0">
                <a:solidFill>
                  <a:schemeClr val="bg1"/>
                </a:solidFill>
                <a:latin typeface="Rockwell" panose="02060603020205020403" pitchFamily="18" charset="0"/>
              </a:rPr>
              <a:t>⇒</a:t>
            </a:r>
            <a:r>
              <a:rPr lang="en-GB" sz="3200" b="1" dirty="0" smtClean="0"/>
              <a:t> </a:t>
            </a:r>
            <a:r>
              <a:rPr lang="en-GB" sz="3200" dirty="0" smtClean="0">
                <a:solidFill>
                  <a:schemeClr val="bg1"/>
                </a:solidFill>
                <a:latin typeface="Rockwell" panose="02060603020205020403" pitchFamily="18" charset="0"/>
              </a:rPr>
              <a:t>Z1X=Z1Y=0, Z2A=0, Z2B=0, Z2C=0, Z2D=Z2E</a:t>
            </a:r>
            <a:endParaRPr lang="en-GB" sz="3200" dirty="0">
              <a:solidFill>
                <a:schemeClr val="bg1"/>
              </a:solidFill>
              <a:latin typeface="Rockwell" panose="02060603020205020403" pitchFamily="18" charset="0"/>
            </a:endParaRPr>
          </a:p>
        </p:txBody>
      </p:sp>
      <p:sp>
        <p:nvSpPr>
          <p:cNvPr id="6" name="TextBox 5"/>
          <p:cNvSpPr txBox="1"/>
          <p:nvPr/>
        </p:nvSpPr>
        <p:spPr>
          <a:xfrm>
            <a:off x="16930" y="748911"/>
            <a:ext cx="12191999" cy="5755422"/>
          </a:xfrm>
          <a:prstGeom prst="rect">
            <a:avLst/>
          </a:prstGeom>
          <a:noFill/>
        </p:spPr>
        <p:txBody>
          <a:bodyPr wrap="square" rtlCol="0">
            <a:spAutoFit/>
          </a:bodyPr>
          <a:lstStyle/>
          <a:p>
            <a:r>
              <a:rPr lang="en-US" sz="2800" dirty="0" smtClean="0"/>
              <a:t>For a 90 degree symmetric structure, the beam impedance is invariant when the drive and test particles are rotated by 90 degrees:</a:t>
            </a:r>
            <a:r>
              <a:rPr lang="en-US" sz="2800" dirty="0" smtClean="0">
                <a:solidFill>
                  <a:prstClr val="black"/>
                </a:solidFill>
              </a:rPr>
              <a:t> </a:t>
            </a:r>
          </a:p>
          <a:p>
            <a:r>
              <a:rPr lang="en-US" sz="2800" dirty="0">
                <a:solidFill>
                  <a:prstClr val="black"/>
                </a:solidFill>
              </a:rPr>
              <a:t> </a:t>
            </a:r>
            <a:r>
              <a:rPr lang="en-US" sz="2800" dirty="0" smtClean="0">
                <a:solidFill>
                  <a:prstClr val="black"/>
                </a:solidFill>
              </a:rPr>
              <a:t>                              Z</a:t>
            </a:r>
            <a:r>
              <a:rPr lang="en-US" sz="2800" baseline="-25000" dirty="0">
                <a:solidFill>
                  <a:prstClr val="black"/>
                </a:solidFill>
              </a:rPr>
              <a:t>||</a:t>
            </a:r>
            <a:r>
              <a:rPr lang="en-US" sz="2800" dirty="0">
                <a:solidFill>
                  <a:prstClr val="black"/>
                </a:solidFill>
              </a:rPr>
              <a:t>[</a:t>
            </a:r>
            <a:r>
              <a:rPr lang="en-US" sz="2800" dirty="0" err="1">
                <a:solidFill>
                  <a:schemeClr val="accent1"/>
                </a:solidFill>
              </a:rPr>
              <a:t>xd</a:t>
            </a:r>
            <a:r>
              <a:rPr lang="en-US" sz="2800" dirty="0">
                <a:solidFill>
                  <a:prstClr val="black"/>
                </a:solidFill>
              </a:rPr>
              <a:t>, </a:t>
            </a:r>
            <a:r>
              <a:rPr lang="en-US" sz="2800" dirty="0" err="1">
                <a:solidFill>
                  <a:srgbClr val="FF0000"/>
                </a:solidFill>
              </a:rPr>
              <a:t>xt</a:t>
            </a:r>
            <a:r>
              <a:rPr lang="en-US" sz="2800" dirty="0">
                <a:solidFill>
                  <a:prstClr val="black"/>
                </a:solidFill>
              </a:rPr>
              <a:t>, </a:t>
            </a:r>
            <a:r>
              <a:rPr lang="en-US" sz="2800" dirty="0" err="1">
                <a:solidFill>
                  <a:schemeClr val="accent1"/>
                </a:solidFill>
              </a:rPr>
              <a:t>yd</a:t>
            </a:r>
            <a:r>
              <a:rPr lang="en-US" sz="2800" dirty="0">
                <a:solidFill>
                  <a:prstClr val="black"/>
                </a:solidFill>
              </a:rPr>
              <a:t>, </a:t>
            </a:r>
            <a:r>
              <a:rPr lang="en-US" sz="2800" dirty="0" err="1">
                <a:solidFill>
                  <a:srgbClr val="FF0000"/>
                </a:solidFill>
              </a:rPr>
              <a:t>yt</a:t>
            </a:r>
            <a:r>
              <a:rPr lang="en-US" sz="2800" dirty="0">
                <a:solidFill>
                  <a:prstClr val="black"/>
                </a:solidFill>
              </a:rPr>
              <a:t>] =</a:t>
            </a:r>
            <a:r>
              <a:rPr lang="en-US" sz="2800" dirty="0" smtClean="0">
                <a:solidFill>
                  <a:prstClr val="black"/>
                </a:solidFill>
              </a:rPr>
              <a:t> </a:t>
            </a:r>
            <a:r>
              <a:rPr lang="en-US" sz="2800" dirty="0">
                <a:solidFill>
                  <a:prstClr val="black"/>
                </a:solidFill>
              </a:rPr>
              <a:t>Z</a:t>
            </a:r>
            <a:r>
              <a:rPr lang="en-US" sz="2800" baseline="-25000" dirty="0" smtClean="0">
                <a:solidFill>
                  <a:prstClr val="black"/>
                </a:solidFill>
              </a:rPr>
              <a:t>||</a:t>
            </a:r>
            <a:r>
              <a:rPr lang="en-US" sz="2800" dirty="0" smtClean="0">
                <a:solidFill>
                  <a:prstClr val="black"/>
                </a:solidFill>
              </a:rPr>
              <a:t>[</a:t>
            </a:r>
            <a:r>
              <a:rPr lang="en-US" sz="2800" dirty="0" err="1" smtClean="0">
                <a:solidFill>
                  <a:schemeClr val="accent1"/>
                </a:solidFill>
              </a:rPr>
              <a:t>xdR</a:t>
            </a:r>
            <a:r>
              <a:rPr lang="en-US" sz="2800" dirty="0" smtClean="0">
                <a:solidFill>
                  <a:prstClr val="black"/>
                </a:solidFill>
              </a:rPr>
              <a:t>, </a:t>
            </a:r>
            <a:r>
              <a:rPr lang="en-US" sz="2800" dirty="0" err="1" smtClean="0">
                <a:solidFill>
                  <a:srgbClr val="FF0000"/>
                </a:solidFill>
              </a:rPr>
              <a:t>xtR</a:t>
            </a:r>
            <a:r>
              <a:rPr lang="en-US" sz="2800" dirty="0" smtClean="0">
                <a:solidFill>
                  <a:prstClr val="black"/>
                </a:solidFill>
              </a:rPr>
              <a:t>, </a:t>
            </a:r>
            <a:r>
              <a:rPr lang="en-US" sz="2800" dirty="0" err="1" smtClean="0">
                <a:solidFill>
                  <a:schemeClr val="accent1"/>
                </a:solidFill>
              </a:rPr>
              <a:t>ydR</a:t>
            </a:r>
            <a:r>
              <a:rPr lang="en-US" sz="2800" dirty="0" smtClean="0">
                <a:solidFill>
                  <a:prstClr val="black"/>
                </a:solidFill>
              </a:rPr>
              <a:t>, </a:t>
            </a:r>
            <a:r>
              <a:rPr lang="en-US" sz="2800" dirty="0" err="1" smtClean="0">
                <a:solidFill>
                  <a:srgbClr val="FF0000"/>
                </a:solidFill>
              </a:rPr>
              <a:t>ytR</a:t>
            </a:r>
            <a:r>
              <a:rPr lang="en-US" sz="2800" dirty="0" smtClean="0">
                <a:solidFill>
                  <a:prstClr val="black"/>
                </a:solidFill>
              </a:rPr>
              <a:t>]</a:t>
            </a:r>
          </a:p>
          <a:p>
            <a:endParaRPr lang="en-US" sz="2800" dirty="0" smtClean="0">
              <a:solidFill>
                <a:prstClr val="black"/>
              </a:solidFill>
            </a:endParaRPr>
          </a:p>
          <a:p>
            <a:r>
              <a:rPr lang="en-US" sz="2800" dirty="0" smtClean="0">
                <a:solidFill>
                  <a:prstClr val="black"/>
                </a:solidFill>
              </a:rPr>
              <a:t>  (-Z1X+Z1Y) (</a:t>
            </a:r>
            <a:r>
              <a:rPr lang="en-US" sz="2800" dirty="0" err="1" smtClean="0">
                <a:solidFill>
                  <a:schemeClr val="accent1"/>
                </a:solidFill>
              </a:rPr>
              <a:t>xd</a:t>
            </a:r>
            <a:r>
              <a:rPr lang="en-US" sz="2800" dirty="0" err="1" smtClean="0">
                <a:solidFill>
                  <a:prstClr val="black"/>
                </a:solidFill>
              </a:rPr>
              <a:t>+</a:t>
            </a:r>
            <a:r>
              <a:rPr lang="en-US" sz="2800" dirty="0" err="1">
                <a:solidFill>
                  <a:srgbClr val="FF0000"/>
                </a:solidFill>
              </a:rPr>
              <a:t>x</a:t>
            </a:r>
            <a:r>
              <a:rPr lang="en-US" sz="2800" dirty="0" err="1" smtClean="0">
                <a:solidFill>
                  <a:srgbClr val="FF0000"/>
                </a:solidFill>
              </a:rPr>
              <a:t>t</a:t>
            </a:r>
            <a:r>
              <a:rPr lang="en-US" sz="2800" dirty="0" smtClean="0">
                <a:solidFill>
                  <a:prstClr val="black"/>
                </a:solidFill>
              </a:rPr>
              <a:t>)+(-Z1X-Z1Y</a:t>
            </a:r>
            <a:r>
              <a:rPr lang="en-US" sz="2800" dirty="0">
                <a:solidFill>
                  <a:prstClr val="black"/>
                </a:solidFill>
              </a:rPr>
              <a:t>) </a:t>
            </a:r>
            <a:r>
              <a:rPr lang="en-US" sz="2800" dirty="0" smtClean="0">
                <a:solidFill>
                  <a:prstClr val="black"/>
                </a:solidFill>
              </a:rPr>
              <a:t>(</a:t>
            </a:r>
            <a:r>
              <a:rPr lang="en-US" sz="2800" dirty="0" err="1" smtClean="0">
                <a:solidFill>
                  <a:schemeClr val="accent1"/>
                </a:solidFill>
              </a:rPr>
              <a:t>yd</a:t>
            </a:r>
            <a:r>
              <a:rPr lang="en-US" sz="2800" dirty="0" err="1" smtClean="0">
                <a:solidFill>
                  <a:prstClr val="black"/>
                </a:solidFill>
              </a:rPr>
              <a:t>+</a:t>
            </a:r>
            <a:r>
              <a:rPr lang="en-US" sz="2800" dirty="0" err="1" smtClean="0">
                <a:solidFill>
                  <a:srgbClr val="FF0000"/>
                </a:solidFill>
              </a:rPr>
              <a:t>yt</a:t>
            </a:r>
            <a:r>
              <a:rPr lang="en-US" sz="2800" dirty="0">
                <a:solidFill>
                  <a:prstClr val="black"/>
                </a:solidFill>
              </a:rPr>
              <a:t>)</a:t>
            </a:r>
            <a:r>
              <a:rPr lang="en-US" sz="2800" dirty="0" smtClean="0">
                <a:solidFill>
                  <a:prstClr val="black"/>
                </a:solidFill>
              </a:rPr>
              <a:t> -2 </a:t>
            </a:r>
            <a:r>
              <a:rPr lang="en-US" sz="2800" dirty="0" smtClean="0"/>
              <a:t>Z2A</a:t>
            </a:r>
            <a:r>
              <a:rPr lang="en-US" sz="2800" dirty="0" smtClean="0">
                <a:solidFill>
                  <a:prstClr val="black"/>
                </a:solidFill>
              </a:rPr>
              <a:t> </a:t>
            </a:r>
            <a:r>
              <a:rPr lang="en-US" sz="2800" dirty="0">
                <a:solidFill>
                  <a:prstClr val="black"/>
                </a:solidFill>
              </a:rPr>
              <a:t>(</a:t>
            </a:r>
            <a:r>
              <a:rPr lang="en-US" sz="2800" dirty="0">
                <a:solidFill>
                  <a:schemeClr val="accent1"/>
                </a:solidFill>
              </a:rPr>
              <a:t>xd</a:t>
            </a:r>
            <a:r>
              <a:rPr lang="en-US" sz="2800" baseline="30000" dirty="0">
                <a:solidFill>
                  <a:prstClr val="black"/>
                </a:solidFill>
              </a:rPr>
              <a:t>2</a:t>
            </a:r>
            <a:r>
              <a:rPr lang="en-US" sz="2800" dirty="0">
                <a:solidFill>
                  <a:prstClr val="black"/>
                </a:solidFill>
              </a:rPr>
              <a:t>+</a:t>
            </a:r>
            <a:r>
              <a:rPr lang="en-US" sz="2800" dirty="0">
                <a:solidFill>
                  <a:srgbClr val="FF0000"/>
                </a:solidFill>
              </a:rPr>
              <a:t>xt</a:t>
            </a:r>
            <a:r>
              <a:rPr lang="en-US" sz="2800" baseline="30000" dirty="0">
                <a:solidFill>
                  <a:prstClr val="black"/>
                </a:solidFill>
              </a:rPr>
              <a:t>2</a:t>
            </a:r>
            <a:r>
              <a:rPr lang="en-US" sz="2800" dirty="0">
                <a:solidFill>
                  <a:prstClr val="black"/>
                </a:solidFill>
              </a:rPr>
              <a:t>-</a:t>
            </a:r>
            <a:r>
              <a:rPr lang="en-US" sz="2800" dirty="0">
                <a:solidFill>
                  <a:schemeClr val="accent1"/>
                </a:solidFill>
              </a:rPr>
              <a:t>yd</a:t>
            </a:r>
            <a:r>
              <a:rPr lang="en-US" sz="2800" baseline="30000" dirty="0">
                <a:solidFill>
                  <a:prstClr val="black"/>
                </a:solidFill>
              </a:rPr>
              <a:t>2</a:t>
            </a:r>
            <a:r>
              <a:rPr lang="en-US" sz="2800" dirty="0">
                <a:solidFill>
                  <a:prstClr val="black"/>
                </a:solidFill>
              </a:rPr>
              <a:t>- </a:t>
            </a:r>
            <a:r>
              <a:rPr lang="en-US" sz="2800" dirty="0">
                <a:solidFill>
                  <a:srgbClr val="FF0000"/>
                </a:solidFill>
              </a:rPr>
              <a:t>yt</a:t>
            </a:r>
            <a:r>
              <a:rPr lang="en-US" sz="2800" baseline="30000" dirty="0">
                <a:solidFill>
                  <a:prstClr val="black"/>
                </a:solidFill>
              </a:rPr>
              <a:t>2</a:t>
            </a:r>
            <a:r>
              <a:rPr lang="en-US" sz="2800" dirty="0">
                <a:solidFill>
                  <a:prstClr val="black"/>
                </a:solidFill>
              </a:rPr>
              <a:t>)</a:t>
            </a:r>
          </a:p>
          <a:p>
            <a:pPr lvl="0"/>
            <a:r>
              <a:rPr lang="en-US" sz="2800" dirty="0" smtClean="0">
                <a:solidFill>
                  <a:prstClr val="black"/>
                </a:solidFill>
              </a:rPr>
              <a:t>-2 </a:t>
            </a:r>
            <a:r>
              <a:rPr lang="en-US" sz="2800" dirty="0" smtClean="0"/>
              <a:t>Z2B </a:t>
            </a:r>
            <a:r>
              <a:rPr lang="en-US" sz="2800" dirty="0"/>
              <a:t>(</a:t>
            </a:r>
            <a:r>
              <a:rPr lang="en-US" sz="2800" dirty="0" err="1">
                <a:solidFill>
                  <a:schemeClr val="accent1"/>
                </a:solidFill>
              </a:rPr>
              <a:t>xd</a:t>
            </a:r>
            <a:r>
              <a:rPr lang="en-US" sz="2800" dirty="0">
                <a:solidFill>
                  <a:prstClr val="black"/>
                </a:solidFill>
              </a:rPr>
              <a:t> </a:t>
            </a:r>
            <a:r>
              <a:rPr lang="en-US" sz="2800" dirty="0" err="1">
                <a:solidFill>
                  <a:schemeClr val="accent1"/>
                </a:solidFill>
              </a:rPr>
              <a:t>yd</a:t>
            </a:r>
            <a:r>
              <a:rPr lang="en-US" sz="2800" dirty="0" err="1"/>
              <a:t>+</a:t>
            </a:r>
            <a:r>
              <a:rPr lang="en-US" sz="2800" dirty="0" err="1">
                <a:solidFill>
                  <a:srgbClr val="FF0000"/>
                </a:solidFill>
              </a:rPr>
              <a:t>xt</a:t>
            </a:r>
            <a:r>
              <a:rPr lang="en-US" sz="2800" dirty="0">
                <a:solidFill>
                  <a:srgbClr val="FF0000"/>
                </a:solidFill>
              </a:rPr>
              <a:t> </a:t>
            </a:r>
            <a:r>
              <a:rPr lang="en-US" sz="2800" dirty="0" err="1">
                <a:solidFill>
                  <a:srgbClr val="FF0000"/>
                </a:solidFill>
              </a:rPr>
              <a:t>yt</a:t>
            </a:r>
            <a:r>
              <a:rPr lang="en-US" sz="2800" dirty="0"/>
              <a:t>) </a:t>
            </a:r>
            <a:r>
              <a:rPr lang="en-US" sz="2800" dirty="0" smtClean="0">
                <a:solidFill>
                  <a:prstClr val="black"/>
                </a:solidFill>
              </a:rPr>
              <a:t>- 2 </a:t>
            </a:r>
            <a:r>
              <a:rPr lang="en-US" sz="2800" dirty="0" smtClean="0"/>
              <a:t>Z2C</a:t>
            </a:r>
            <a:r>
              <a:rPr lang="en-US" sz="2800" dirty="0" smtClean="0">
                <a:solidFill>
                  <a:srgbClr val="70AD47">
                    <a:lumMod val="75000"/>
                  </a:srgbClr>
                </a:solidFill>
              </a:rPr>
              <a:t> </a:t>
            </a:r>
            <a:r>
              <a:rPr lang="en-US" sz="2800" dirty="0">
                <a:solidFill>
                  <a:prstClr val="black"/>
                </a:solidFill>
              </a:rPr>
              <a:t>(</a:t>
            </a:r>
            <a:r>
              <a:rPr lang="en-US" sz="2800" dirty="0" err="1">
                <a:solidFill>
                  <a:schemeClr val="accent1"/>
                </a:solidFill>
              </a:rPr>
              <a:t>xd</a:t>
            </a:r>
            <a:r>
              <a:rPr lang="en-US" sz="2800" dirty="0">
                <a:solidFill>
                  <a:prstClr val="black"/>
                </a:solidFill>
              </a:rPr>
              <a:t> </a:t>
            </a:r>
            <a:r>
              <a:rPr lang="en-US" sz="2800" dirty="0" err="1">
                <a:solidFill>
                  <a:srgbClr val="FF0000"/>
                </a:solidFill>
              </a:rPr>
              <a:t>yt</a:t>
            </a:r>
            <a:r>
              <a:rPr lang="en-US" sz="2800" dirty="0">
                <a:solidFill>
                  <a:srgbClr val="70AD47">
                    <a:lumMod val="75000"/>
                  </a:srgbClr>
                </a:solidFill>
              </a:rPr>
              <a:t> </a:t>
            </a:r>
            <a:r>
              <a:rPr lang="en-US" sz="2800" dirty="0"/>
              <a:t>+</a:t>
            </a:r>
            <a:r>
              <a:rPr lang="en-US" sz="2800" dirty="0" err="1">
                <a:solidFill>
                  <a:srgbClr val="FF0000"/>
                </a:solidFill>
              </a:rPr>
              <a:t>xt</a:t>
            </a:r>
            <a:r>
              <a:rPr lang="en-US" sz="2800" dirty="0">
                <a:solidFill>
                  <a:prstClr val="black"/>
                </a:solidFill>
              </a:rPr>
              <a:t> </a:t>
            </a:r>
            <a:r>
              <a:rPr lang="en-US" sz="2800" dirty="0" err="1">
                <a:solidFill>
                  <a:schemeClr val="accent1"/>
                </a:solidFill>
              </a:rPr>
              <a:t>yd</a:t>
            </a:r>
            <a:r>
              <a:rPr lang="en-US" sz="2800" dirty="0"/>
              <a:t>) </a:t>
            </a:r>
            <a:r>
              <a:rPr lang="pl-PL" sz="2800" dirty="0" smtClean="0"/>
              <a:t>+</a:t>
            </a:r>
            <a:r>
              <a:rPr lang="en-US" sz="2800" dirty="0" err="1">
                <a:solidFill>
                  <a:schemeClr val="accent1"/>
                </a:solidFill>
              </a:rPr>
              <a:t>yd</a:t>
            </a:r>
            <a:r>
              <a:rPr lang="pl-PL" sz="2800" dirty="0" smtClean="0"/>
              <a:t> </a:t>
            </a:r>
            <a:r>
              <a:rPr lang="en-US" sz="2800" dirty="0" err="1">
                <a:solidFill>
                  <a:srgbClr val="FF0000"/>
                </a:solidFill>
              </a:rPr>
              <a:t>yt</a:t>
            </a:r>
            <a:r>
              <a:rPr lang="pl-PL" sz="2800" dirty="0" smtClean="0"/>
              <a:t> </a:t>
            </a:r>
            <a:r>
              <a:rPr lang="pl-PL" sz="2800" dirty="0"/>
              <a:t>(Z2D-Z2E</a:t>
            </a:r>
            <a:r>
              <a:rPr lang="pl-PL" sz="2800" dirty="0" smtClean="0"/>
              <a:t>)+</a:t>
            </a:r>
            <a:r>
              <a:rPr lang="en-US" sz="2800" dirty="0" err="1">
                <a:solidFill>
                  <a:schemeClr val="accent1"/>
                </a:solidFill>
              </a:rPr>
              <a:t>xd</a:t>
            </a:r>
            <a:r>
              <a:rPr lang="pl-PL" sz="2800" dirty="0" smtClean="0"/>
              <a:t> </a:t>
            </a:r>
            <a:r>
              <a:rPr lang="en-US" sz="2800" dirty="0" err="1">
                <a:solidFill>
                  <a:srgbClr val="FF0000"/>
                </a:solidFill>
              </a:rPr>
              <a:t>xt</a:t>
            </a:r>
            <a:r>
              <a:rPr lang="pl-PL" sz="2800" dirty="0" smtClean="0"/>
              <a:t> </a:t>
            </a:r>
            <a:r>
              <a:rPr lang="pl-PL" sz="2800" dirty="0"/>
              <a:t>(-Z2D+Z2E) </a:t>
            </a:r>
            <a:r>
              <a:rPr lang="en-US" sz="2800" dirty="0" smtClean="0">
                <a:solidFill>
                  <a:prstClr val="black"/>
                </a:solidFill>
              </a:rPr>
              <a:t>=0</a:t>
            </a:r>
            <a:endParaRPr lang="en-US" sz="2800" dirty="0">
              <a:solidFill>
                <a:prstClr val="black"/>
              </a:solidFill>
            </a:endParaRPr>
          </a:p>
          <a:p>
            <a:endParaRPr lang="en-US" sz="2800" dirty="0" smtClean="0">
              <a:solidFill>
                <a:prstClr val="black"/>
              </a:solidFill>
            </a:endParaRPr>
          </a:p>
          <a:p>
            <a:r>
              <a:rPr lang="pl-PL" dirty="0"/>
              <a:t> </a:t>
            </a:r>
            <a:endParaRPr lang="en-US" sz="2800" dirty="0" smtClean="0">
              <a:solidFill>
                <a:prstClr val="black"/>
              </a:solidFill>
            </a:endParaRPr>
          </a:p>
          <a:p>
            <a:r>
              <a:rPr lang="en-GB" b="1" dirty="0" smtClean="0"/>
              <a:t> </a:t>
            </a:r>
            <a:endParaRPr lang="en-US" sz="2800" dirty="0" smtClean="0">
              <a:solidFill>
                <a:prstClr val="black"/>
              </a:solidFill>
            </a:endParaRPr>
          </a:p>
          <a:p>
            <a:pPr lvl="0"/>
            <a:r>
              <a:rPr lang="en-US" sz="2800" dirty="0" smtClean="0">
                <a:solidFill>
                  <a:prstClr val="black"/>
                </a:solidFill>
              </a:rPr>
              <a:t> [        </a:t>
            </a:r>
            <a:r>
              <a:rPr lang="en-US" sz="2400" dirty="0" smtClean="0">
                <a:solidFill>
                  <a:prstClr val="black"/>
                </a:solidFill>
              </a:rPr>
              <a:t>Z</a:t>
            </a:r>
            <a:r>
              <a:rPr lang="en-US" sz="2400" baseline="-25000" dirty="0">
                <a:solidFill>
                  <a:prstClr val="black"/>
                </a:solidFill>
              </a:rPr>
              <a:t>||</a:t>
            </a:r>
            <a:r>
              <a:rPr lang="en-US" sz="2400" dirty="0">
                <a:solidFill>
                  <a:prstClr val="black"/>
                </a:solidFill>
              </a:rPr>
              <a:t>[</a:t>
            </a:r>
            <a:r>
              <a:rPr lang="en-US" sz="2400" dirty="0" err="1">
                <a:solidFill>
                  <a:schemeClr val="accent1"/>
                </a:solidFill>
              </a:rPr>
              <a:t>xd</a:t>
            </a:r>
            <a:r>
              <a:rPr lang="en-US" sz="2400" dirty="0">
                <a:solidFill>
                  <a:prstClr val="black"/>
                </a:solidFill>
              </a:rPr>
              <a:t>, </a:t>
            </a:r>
            <a:r>
              <a:rPr lang="en-US" sz="2400" dirty="0" err="1">
                <a:solidFill>
                  <a:srgbClr val="FF0000"/>
                </a:solidFill>
              </a:rPr>
              <a:t>xt</a:t>
            </a:r>
            <a:r>
              <a:rPr lang="en-US" sz="2400" dirty="0">
                <a:solidFill>
                  <a:prstClr val="black"/>
                </a:solidFill>
              </a:rPr>
              <a:t>, </a:t>
            </a:r>
            <a:r>
              <a:rPr lang="en-US" sz="2400" dirty="0" err="1">
                <a:solidFill>
                  <a:schemeClr val="accent1"/>
                </a:solidFill>
              </a:rPr>
              <a:t>yd</a:t>
            </a:r>
            <a:r>
              <a:rPr lang="en-US" sz="2400" dirty="0">
                <a:solidFill>
                  <a:prstClr val="black"/>
                </a:solidFill>
              </a:rPr>
              <a:t>, </a:t>
            </a:r>
            <a:r>
              <a:rPr lang="en-US" sz="2400" dirty="0" err="1">
                <a:solidFill>
                  <a:srgbClr val="FF0000"/>
                </a:solidFill>
              </a:rPr>
              <a:t>yt</a:t>
            </a:r>
            <a:r>
              <a:rPr lang="en-US" sz="2400" dirty="0" smtClean="0">
                <a:solidFill>
                  <a:prstClr val="black"/>
                </a:solidFill>
              </a:rPr>
              <a:t>] = Z0 + Z1X (</a:t>
            </a:r>
            <a:r>
              <a:rPr lang="en-US" sz="2400" dirty="0" err="1" smtClean="0">
                <a:solidFill>
                  <a:schemeClr val="accent1"/>
                </a:solidFill>
              </a:rPr>
              <a:t>xd</a:t>
            </a:r>
            <a:r>
              <a:rPr lang="en-US" sz="2400" dirty="0" err="1" smtClean="0">
                <a:solidFill>
                  <a:prstClr val="black"/>
                </a:solidFill>
              </a:rPr>
              <a:t>+</a:t>
            </a:r>
            <a:r>
              <a:rPr lang="en-US" sz="2400" dirty="0" err="1" smtClean="0">
                <a:solidFill>
                  <a:srgbClr val="FF0000"/>
                </a:solidFill>
              </a:rPr>
              <a:t>xt</a:t>
            </a:r>
            <a:r>
              <a:rPr lang="en-US" sz="2400" dirty="0">
                <a:solidFill>
                  <a:prstClr val="black"/>
                </a:solidFill>
              </a:rPr>
              <a:t>) </a:t>
            </a:r>
            <a:r>
              <a:rPr lang="en-US" sz="1100" dirty="0" smtClean="0">
                <a:solidFill>
                  <a:prstClr val="black"/>
                </a:solidFill>
              </a:rPr>
              <a:t> </a:t>
            </a:r>
            <a:r>
              <a:rPr lang="en-US" sz="2400" dirty="0" smtClean="0">
                <a:solidFill>
                  <a:prstClr val="black"/>
                </a:solidFill>
              </a:rPr>
              <a:t> + </a:t>
            </a:r>
            <a:r>
              <a:rPr lang="en-US" sz="2400" dirty="0">
                <a:solidFill>
                  <a:prstClr val="black"/>
                </a:solidFill>
              </a:rPr>
              <a:t>Z1Y (</a:t>
            </a:r>
            <a:r>
              <a:rPr lang="en-US" sz="2400" dirty="0" err="1">
                <a:solidFill>
                  <a:schemeClr val="accent1"/>
                </a:solidFill>
              </a:rPr>
              <a:t>yd</a:t>
            </a:r>
            <a:r>
              <a:rPr lang="en-US" sz="2400" dirty="0" err="1">
                <a:solidFill>
                  <a:prstClr val="black"/>
                </a:solidFill>
              </a:rPr>
              <a:t>+</a:t>
            </a:r>
            <a:r>
              <a:rPr lang="en-US" sz="2400" dirty="0" err="1">
                <a:solidFill>
                  <a:srgbClr val="FF0000"/>
                </a:solidFill>
              </a:rPr>
              <a:t>yt</a:t>
            </a:r>
            <a:r>
              <a:rPr lang="en-US" sz="2400" dirty="0">
                <a:solidFill>
                  <a:prstClr val="black"/>
                </a:solidFill>
              </a:rPr>
              <a:t>) </a:t>
            </a:r>
            <a:r>
              <a:rPr lang="en-US" sz="2400" dirty="0" smtClean="0">
                <a:solidFill>
                  <a:prstClr val="black"/>
                </a:solidFill>
              </a:rPr>
              <a:t>+ </a:t>
            </a:r>
            <a:r>
              <a:rPr lang="en-US" sz="2400" dirty="0"/>
              <a:t>Z2A</a:t>
            </a:r>
            <a:r>
              <a:rPr lang="en-US" sz="2400" dirty="0">
                <a:solidFill>
                  <a:prstClr val="black"/>
                </a:solidFill>
              </a:rPr>
              <a:t> (</a:t>
            </a:r>
            <a:r>
              <a:rPr lang="en-US" sz="2400" dirty="0">
                <a:solidFill>
                  <a:schemeClr val="accent1"/>
                </a:solidFill>
              </a:rPr>
              <a:t>xd</a:t>
            </a:r>
            <a:r>
              <a:rPr lang="en-US" sz="2400" baseline="30000" dirty="0">
                <a:solidFill>
                  <a:prstClr val="black"/>
                </a:solidFill>
              </a:rPr>
              <a:t>2</a:t>
            </a:r>
            <a:r>
              <a:rPr lang="en-US" sz="2400" dirty="0">
                <a:solidFill>
                  <a:prstClr val="black"/>
                </a:solidFill>
              </a:rPr>
              <a:t>+</a:t>
            </a:r>
            <a:r>
              <a:rPr lang="en-US" sz="2400" dirty="0">
                <a:solidFill>
                  <a:srgbClr val="FF0000"/>
                </a:solidFill>
              </a:rPr>
              <a:t>xt</a:t>
            </a:r>
            <a:r>
              <a:rPr lang="en-US" sz="2400" baseline="30000" dirty="0">
                <a:solidFill>
                  <a:prstClr val="black"/>
                </a:solidFill>
              </a:rPr>
              <a:t>2</a:t>
            </a:r>
            <a:r>
              <a:rPr lang="en-US" sz="2400" dirty="0">
                <a:solidFill>
                  <a:prstClr val="black"/>
                </a:solidFill>
              </a:rPr>
              <a:t>-</a:t>
            </a:r>
            <a:r>
              <a:rPr lang="en-US" sz="2400" dirty="0">
                <a:solidFill>
                  <a:schemeClr val="accent1"/>
                </a:solidFill>
              </a:rPr>
              <a:t>yd</a:t>
            </a:r>
            <a:r>
              <a:rPr lang="en-US" sz="2400" baseline="30000" dirty="0">
                <a:solidFill>
                  <a:prstClr val="black"/>
                </a:solidFill>
              </a:rPr>
              <a:t>2</a:t>
            </a:r>
            <a:r>
              <a:rPr lang="en-US" sz="2400" dirty="0">
                <a:solidFill>
                  <a:prstClr val="black"/>
                </a:solidFill>
              </a:rPr>
              <a:t>- </a:t>
            </a:r>
            <a:r>
              <a:rPr lang="en-US" sz="2400" dirty="0">
                <a:solidFill>
                  <a:srgbClr val="FF0000"/>
                </a:solidFill>
              </a:rPr>
              <a:t>yt</a:t>
            </a:r>
            <a:r>
              <a:rPr lang="en-US" sz="2400" baseline="30000" dirty="0">
                <a:solidFill>
                  <a:prstClr val="black"/>
                </a:solidFill>
              </a:rPr>
              <a:t>2</a:t>
            </a:r>
            <a:r>
              <a:rPr lang="en-US" sz="2400" dirty="0" smtClean="0">
                <a:solidFill>
                  <a:prstClr val="black"/>
                </a:solidFill>
              </a:rPr>
              <a:t>)</a:t>
            </a:r>
          </a:p>
          <a:p>
            <a:pPr lvl="0"/>
            <a:r>
              <a:rPr lang="en-US" sz="2400" dirty="0">
                <a:solidFill>
                  <a:prstClr val="black"/>
                </a:solidFill>
              </a:rPr>
              <a:t> </a:t>
            </a:r>
            <a:r>
              <a:rPr lang="en-US" sz="2400" dirty="0" smtClean="0">
                <a:solidFill>
                  <a:prstClr val="black"/>
                </a:solidFill>
              </a:rPr>
              <a:t>                                          + </a:t>
            </a:r>
            <a:r>
              <a:rPr lang="en-US" sz="2400" dirty="0" smtClean="0"/>
              <a:t>Z2B </a:t>
            </a:r>
            <a:r>
              <a:rPr lang="en-US" sz="2400" dirty="0"/>
              <a:t>(</a:t>
            </a:r>
            <a:r>
              <a:rPr lang="en-US" sz="2400" dirty="0" err="1">
                <a:solidFill>
                  <a:schemeClr val="accent1"/>
                </a:solidFill>
              </a:rPr>
              <a:t>xd</a:t>
            </a:r>
            <a:r>
              <a:rPr lang="en-US" sz="2400" dirty="0">
                <a:solidFill>
                  <a:prstClr val="black"/>
                </a:solidFill>
              </a:rPr>
              <a:t> </a:t>
            </a:r>
            <a:r>
              <a:rPr lang="en-US" sz="2400" dirty="0" err="1">
                <a:solidFill>
                  <a:schemeClr val="accent1"/>
                </a:solidFill>
              </a:rPr>
              <a:t>yd</a:t>
            </a:r>
            <a:r>
              <a:rPr lang="en-US" sz="2400" dirty="0" err="1"/>
              <a:t>+</a:t>
            </a:r>
            <a:r>
              <a:rPr lang="en-US" sz="2400" dirty="0" err="1">
                <a:solidFill>
                  <a:srgbClr val="FF0000"/>
                </a:solidFill>
              </a:rPr>
              <a:t>xt</a:t>
            </a:r>
            <a:r>
              <a:rPr lang="en-US" sz="2400" dirty="0">
                <a:solidFill>
                  <a:srgbClr val="FF0000"/>
                </a:solidFill>
              </a:rPr>
              <a:t> </a:t>
            </a:r>
            <a:r>
              <a:rPr lang="en-US" sz="2400" dirty="0" err="1">
                <a:solidFill>
                  <a:srgbClr val="FF0000"/>
                </a:solidFill>
              </a:rPr>
              <a:t>yt</a:t>
            </a:r>
            <a:r>
              <a:rPr lang="en-US" sz="2400" dirty="0"/>
              <a:t>) </a:t>
            </a:r>
            <a:r>
              <a:rPr lang="en-US" sz="2400" dirty="0">
                <a:solidFill>
                  <a:prstClr val="black"/>
                </a:solidFill>
              </a:rPr>
              <a:t>+ </a:t>
            </a:r>
            <a:r>
              <a:rPr lang="en-US" sz="2400" dirty="0"/>
              <a:t>Z2C</a:t>
            </a:r>
            <a:r>
              <a:rPr lang="en-US" sz="2400" dirty="0">
                <a:solidFill>
                  <a:srgbClr val="70AD47">
                    <a:lumMod val="75000"/>
                  </a:srgbClr>
                </a:solidFill>
              </a:rPr>
              <a:t> </a:t>
            </a:r>
            <a:r>
              <a:rPr lang="en-US" sz="2400" dirty="0">
                <a:solidFill>
                  <a:prstClr val="black"/>
                </a:solidFill>
              </a:rPr>
              <a:t>(</a:t>
            </a:r>
            <a:r>
              <a:rPr lang="en-US" sz="2400" dirty="0" err="1">
                <a:solidFill>
                  <a:schemeClr val="accent1"/>
                </a:solidFill>
              </a:rPr>
              <a:t>xd</a:t>
            </a:r>
            <a:r>
              <a:rPr lang="en-US" sz="2400" dirty="0">
                <a:solidFill>
                  <a:prstClr val="black"/>
                </a:solidFill>
              </a:rPr>
              <a:t> </a:t>
            </a:r>
            <a:r>
              <a:rPr lang="en-US" sz="2400" dirty="0" err="1">
                <a:solidFill>
                  <a:srgbClr val="FF0000"/>
                </a:solidFill>
              </a:rPr>
              <a:t>yt</a:t>
            </a:r>
            <a:r>
              <a:rPr lang="en-US" sz="2400" dirty="0">
                <a:solidFill>
                  <a:srgbClr val="70AD47">
                    <a:lumMod val="75000"/>
                  </a:srgbClr>
                </a:solidFill>
              </a:rPr>
              <a:t> </a:t>
            </a:r>
            <a:r>
              <a:rPr lang="en-US" sz="2400" dirty="0"/>
              <a:t>+</a:t>
            </a:r>
            <a:r>
              <a:rPr lang="en-US" sz="2400" dirty="0" err="1">
                <a:solidFill>
                  <a:srgbClr val="FF0000"/>
                </a:solidFill>
              </a:rPr>
              <a:t>xt</a:t>
            </a:r>
            <a:r>
              <a:rPr lang="en-US" sz="2400" dirty="0">
                <a:solidFill>
                  <a:prstClr val="black"/>
                </a:solidFill>
              </a:rPr>
              <a:t> </a:t>
            </a:r>
            <a:r>
              <a:rPr lang="en-US" sz="2400" dirty="0" err="1">
                <a:solidFill>
                  <a:schemeClr val="accent1"/>
                </a:solidFill>
              </a:rPr>
              <a:t>yd</a:t>
            </a:r>
            <a:r>
              <a:rPr lang="en-US" sz="2400" dirty="0"/>
              <a:t>) </a:t>
            </a:r>
            <a:r>
              <a:rPr lang="en-US" sz="2400" dirty="0">
                <a:solidFill>
                  <a:prstClr val="black"/>
                </a:solidFill>
              </a:rPr>
              <a:t>+ Z2D </a:t>
            </a:r>
            <a:r>
              <a:rPr lang="en-US" sz="2400" dirty="0" err="1" smtClean="0">
                <a:solidFill>
                  <a:schemeClr val="accent1"/>
                </a:solidFill>
              </a:rPr>
              <a:t>xd</a:t>
            </a:r>
            <a:r>
              <a:rPr lang="en-US" sz="2400" dirty="0" smtClean="0">
                <a:solidFill>
                  <a:prstClr val="black"/>
                </a:solidFill>
              </a:rPr>
              <a:t> </a:t>
            </a:r>
            <a:r>
              <a:rPr lang="en-US" sz="2400" dirty="0" err="1">
                <a:solidFill>
                  <a:srgbClr val="FF0000"/>
                </a:solidFill>
              </a:rPr>
              <a:t>xt</a:t>
            </a:r>
            <a:r>
              <a:rPr lang="en-US" sz="2400" dirty="0">
                <a:solidFill>
                  <a:srgbClr val="70AD47">
                    <a:lumMod val="75000"/>
                  </a:srgbClr>
                </a:solidFill>
              </a:rPr>
              <a:t>  </a:t>
            </a:r>
            <a:r>
              <a:rPr lang="en-US" sz="2400" dirty="0">
                <a:solidFill>
                  <a:prstClr val="black"/>
                </a:solidFill>
              </a:rPr>
              <a:t>+ Z2E </a:t>
            </a:r>
            <a:r>
              <a:rPr lang="en-US" sz="2400" dirty="0" err="1">
                <a:solidFill>
                  <a:schemeClr val="accent1"/>
                </a:solidFill>
              </a:rPr>
              <a:t>yd</a:t>
            </a:r>
            <a:r>
              <a:rPr lang="en-US" sz="2400" dirty="0">
                <a:solidFill>
                  <a:prstClr val="black"/>
                </a:solidFill>
              </a:rPr>
              <a:t> </a:t>
            </a:r>
            <a:r>
              <a:rPr lang="en-US" sz="2400" dirty="0" err="1" smtClean="0">
                <a:solidFill>
                  <a:srgbClr val="FF0000"/>
                </a:solidFill>
              </a:rPr>
              <a:t>y</a:t>
            </a:r>
            <a:r>
              <a:rPr lang="en-US" sz="2800" dirty="0" err="1" smtClean="0">
                <a:solidFill>
                  <a:srgbClr val="FF0000"/>
                </a:solidFill>
              </a:rPr>
              <a:t>t</a:t>
            </a:r>
            <a:r>
              <a:rPr lang="en-US" sz="2800" dirty="0">
                <a:solidFill>
                  <a:prstClr val="black"/>
                </a:solidFill>
              </a:rPr>
              <a:t> </a:t>
            </a:r>
            <a:endParaRPr lang="en-US" sz="2800" dirty="0" smtClean="0">
              <a:solidFill>
                <a:prstClr val="black"/>
              </a:solidFill>
            </a:endParaRPr>
          </a:p>
          <a:p>
            <a:pPr lvl="0"/>
            <a:endParaRPr lang="en-US" sz="2800" dirty="0" smtClean="0">
              <a:solidFill>
                <a:prstClr val="black"/>
              </a:solidFill>
            </a:endParaRPr>
          </a:p>
          <a:p>
            <a:r>
              <a:rPr lang="en-US" sz="2400" dirty="0" smtClean="0">
                <a:solidFill>
                  <a:prstClr val="black"/>
                </a:solidFill>
              </a:rPr>
              <a:t>              </a:t>
            </a:r>
            <a:r>
              <a:rPr lang="en-US" sz="2400" dirty="0" err="1">
                <a:solidFill>
                  <a:schemeClr val="accent1"/>
                </a:solidFill>
              </a:rPr>
              <a:t>xdR</a:t>
            </a:r>
            <a:r>
              <a:rPr lang="en-US" sz="2400" dirty="0">
                <a:solidFill>
                  <a:schemeClr val="accent1"/>
                </a:solidFill>
              </a:rPr>
              <a:t> </a:t>
            </a:r>
            <a:r>
              <a:rPr lang="en-GB" sz="2400" dirty="0" smtClean="0"/>
              <a:t>= </a:t>
            </a:r>
            <a:r>
              <a:rPr lang="en-US" sz="2400" dirty="0" err="1" smtClean="0">
                <a:solidFill>
                  <a:schemeClr val="accent1"/>
                </a:solidFill>
              </a:rPr>
              <a:t>xd</a:t>
            </a:r>
            <a:r>
              <a:rPr lang="en-US" sz="2400" dirty="0" smtClean="0">
                <a:solidFill>
                  <a:schemeClr val="accent1"/>
                </a:solidFill>
              </a:rPr>
              <a:t> </a:t>
            </a:r>
            <a:r>
              <a:rPr lang="en-GB" sz="2400" dirty="0" smtClean="0"/>
              <a:t>*</a:t>
            </a:r>
            <a:r>
              <a:rPr lang="en-GB" sz="2400" dirty="0" smtClean="0">
                <a:latin typeface="Courier New" panose="02070309020205020404" pitchFamily="49" charset="0"/>
                <a:cs typeface="Courier New" panose="02070309020205020404" pitchFamily="49" charset="0"/>
              </a:rPr>
              <a:t>Cos</a:t>
            </a:r>
            <a:r>
              <a:rPr lang="en-GB" sz="2400" dirty="0" smtClean="0"/>
              <a:t>[</a:t>
            </a:r>
            <a:r>
              <a:rPr lang="el-GR" sz="2400" dirty="0" smtClean="0"/>
              <a:t>Θ</a:t>
            </a:r>
            <a:r>
              <a:rPr lang="en-GB" sz="2400" dirty="0" smtClean="0"/>
              <a:t>]  -  </a:t>
            </a:r>
            <a:r>
              <a:rPr lang="en-US" sz="2400" dirty="0" err="1">
                <a:solidFill>
                  <a:schemeClr val="accent1"/>
                </a:solidFill>
              </a:rPr>
              <a:t>yd</a:t>
            </a:r>
            <a:r>
              <a:rPr lang="en-GB" sz="2400" dirty="0" smtClean="0"/>
              <a:t>*</a:t>
            </a:r>
            <a:r>
              <a:rPr lang="en-GB" sz="2400" dirty="0" smtClean="0">
                <a:latin typeface="Courier New" panose="02070309020205020404" pitchFamily="49" charset="0"/>
                <a:cs typeface="Courier New" panose="02070309020205020404" pitchFamily="49" charset="0"/>
              </a:rPr>
              <a:t>Sin</a:t>
            </a:r>
            <a:r>
              <a:rPr lang="en-GB" sz="2400" dirty="0" smtClean="0"/>
              <a:t>[</a:t>
            </a:r>
            <a:r>
              <a:rPr lang="el-GR" sz="2400" dirty="0" smtClean="0"/>
              <a:t>Θ</a:t>
            </a:r>
            <a:r>
              <a:rPr lang="en-GB" sz="2400" dirty="0" smtClean="0"/>
              <a:t>]      </a:t>
            </a:r>
            <a:r>
              <a:rPr lang="en-US" sz="2400" dirty="0" err="1">
                <a:solidFill>
                  <a:srgbClr val="FF0000"/>
                </a:solidFill>
              </a:rPr>
              <a:t>xtR</a:t>
            </a:r>
            <a:r>
              <a:rPr lang="en-GB" sz="2400" dirty="0" smtClean="0"/>
              <a:t> = </a:t>
            </a:r>
            <a:r>
              <a:rPr lang="en-US" sz="2400" dirty="0" err="1">
                <a:solidFill>
                  <a:srgbClr val="FF0000"/>
                </a:solidFill>
              </a:rPr>
              <a:t>xt</a:t>
            </a:r>
            <a:r>
              <a:rPr lang="en-GB" sz="2400" dirty="0" smtClean="0"/>
              <a:t>*</a:t>
            </a:r>
            <a:r>
              <a:rPr lang="en-GB" sz="2400" dirty="0" smtClean="0">
                <a:latin typeface="Courier New" panose="02070309020205020404" pitchFamily="49" charset="0"/>
                <a:cs typeface="Courier New" panose="02070309020205020404" pitchFamily="49" charset="0"/>
              </a:rPr>
              <a:t>Cos</a:t>
            </a:r>
            <a:r>
              <a:rPr lang="en-GB" sz="2400" dirty="0" smtClean="0"/>
              <a:t>[</a:t>
            </a:r>
            <a:r>
              <a:rPr lang="el-GR" sz="2400" dirty="0" smtClean="0"/>
              <a:t>Θ</a:t>
            </a:r>
            <a:r>
              <a:rPr lang="en-GB" sz="2400" dirty="0" smtClean="0"/>
              <a:t>]-</a:t>
            </a:r>
            <a:r>
              <a:rPr lang="en-US" sz="2400" dirty="0" smtClean="0">
                <a:solidFill>
                  <a:srgbClr val="FF0000"/>
                </a:solidFill>
              </a:rPr>
              <a:t> </a:t>
            </a:r>
            <a:r>
              <a:rPr lang="en-US" sz="2400" dirty="0" err="1">
                <a:solidFill>
                  <a:srgbClr val="FF0000"/>
                </a:solidFill>
              </a:rPr>
              <a:t>yt</a:t>
            </a:r>
            <a:r>
              <a:rPr lang="en-US" sz="2400" dirty="0">
                <a:solidFill>
                  <a:srgbClr val="FF0000"/>
                </a:solidFill>
              </a:rPr>
              <a:t> </a:t>
            </a:r>
            <a:r>
              <a:rPr lang="en-GB" sz="2400" dirty="0" smtClean="0"/>
              <a:t>*</a:t>
            </a:r>
            <a:r>
              <a:rPr lang="en-GB" sz="2400" dirty="0" smtClean="0">
                <a:latin typeface="Courier New" panose="02070309020205020404" pitchFamily="49" charset="0"/>
                <a:cs typeface="Courier New" panose="02070309020205020404" pitchFamily="49" charset="0"/>
              </a:rPr>
              <a:t>Sin</a:t>
            </a:r>
            <a:r>
              <a:rPr lang="en-GB" sz="2400" dirty="0" smtClean="0"/>
              <a:t>[</a:t>
            </a:r>
            <a:r>
              <a:rPr lang="el-GR" sz="2400" dirty="0" smtClean="0"/>
              <a:t>Θ</a:t>
            </a:r>
            <a:r>
              <a:rPr lang="en-GB" sz="2400" dirty="0" smtClean="0"/>
              <a:t>]</a:t>
            </a:r>
            <a:endParaRPr lang="en-GB" sz="2400" dirty="0"/>
          </a:p>
          <a:p>
            <a:r>
              <a:rPr lang="en-GB" sz="2400" dirty="0" smtClean="0"/>
              <a:t>              </a:t>
            </a:r>
            <a:r>
              <a:rPr lang="en-US" sz="2400" dirty="0" err="1">
                <a:solidFill>
                  <a:schemeClr val="accent1"/>
                </a:solidFill>
              </a:rPr>
              <a:t>ydR</a:t>
            </a:r>
            <a:r>
              <a:rPr lang="en-GB" sz="2400" dirty="0" smtClean="0"/>
              <a:t> = </a:t>
            </a:r>
            <a:r>
              <a:rPr lang="en-US" sz="2400" dirty="0" err="1">
                <a:solidFill>
                  <a:schemeClr val="accent1"/>
                </a:solidFill>
              </a:rPr>
              <a:t>xd</a:t>
            </a:r>
            <a:r>
              <a:rPr lang="en-US" sz="2400" dirty="0">
                <a:solidFill>
                  <a:schemeClr val="accent1"/>
                </a:solidFill>
              </a:rPr>
              <a:t> </a:t>
            </a:r>
            <a:r>
              <a:rPr lang="en-GB" sz="2400" dirty="0" smtClean="0"/>
              <a:t>*</a:t>
            </a:r>
            <a:r>
              <a:rPr lang="en-GB" sz="2400" dirty="0" smtClean="0">
                <a:latin typeface="Courier New" panose="02070309020205020404" pitchFamily="49" charset="0"/>
                <a:cs typeface="Courier New" panose="02070309020205020404" pitchFamily="49" charset="0"/>
              </a:rPr>
              <a:t>Sin</a:t>
            </a:r>
            <a:r>
              <a:rPr lang="en-GB" sz="2400" dirty="0" smtClean="0"/>
              <a:t>[</a:t>
            </a:r>
            <a:r>
              <a:rPr lang="el-GR" sz="2400" dirty="0"/>
              <a:t>Θ</a:t>
            </a:r>
            <a:r>
              <a:rPr lang="en-GB" sz="2400" dirty="0" smtClean="0"/>
              <a:t>]  + </a:t>
            </a:r>
            <a:r>
              <a:rPr lang="en-US" sz="2400" dirty="0" err="1">
                <a:solidFill>
                  <a:schemeClr val="accent1"/>
                </a:solidFill>
              </a:rPr>
              <a:t>yd</a:t>
            </a:r>
            <a:r>
              <a:rPr lang="en-GB" sz="2400" dirty="0" smtClean="0"/>
              <a:t>*</a:t>
            </a:r>
            <a:r>
              <a:rPr lang="en-GB" sz="2400" dirty="0" smtClean="0">
                <a:latin typeface="Courier New" panose="02070309020205020404" pitchFamily="49" charset="0"/>
                <a:cs typeface="Courier New" panose="02070309020205020404" pitchFamily="49" charset="0"/>
              </a:rPr>
              <a:t>Cos</a:t>
            </a:r>
            <a:r>
              <a:rPr lang="en-GB" sz="2400" dirty="0" smtClean="0"/>
              <a:t>[</a:t>
            </a:r>
            <a:r>
              <a:rPr lang="el-GR" sz="2400" dirty="0" smtClean="0"/>
              <a:t>Θ</a:t>
            </a:r>
            <a:r>
              <a:rPr lang="en-GB" sz="2400" dirty="0" smtClean="0"/>
              <a:t>]     </a:t>
            </a:r>
            <a:r>
              <a:rPr lang="en-US" sz="2400" dirty="0" err="1">
                <a:solidFill>
                  <a:srgbClr val="FF0000"/>
                </a:solidFill>
              </a:rPr>
              <a:t>ytR</a:t>
            </a:r>
            <a:r>
              <a:rPr lang="en-US" sz="2400" dirty="0">
                <a:solidFill>
                  <a:srgbClr val="FF0000"/>
                </a:solidFill>
              </a:rPr>
              <a:t> </a:t>
            </a:r>
            <a:r>
              <a:rPr lang="en-GB" sz="2400" dirty="0" smtClean="0"/>
              <a:t>= </a:t>
            </a:r>
            <a:r>
              <a:rPr lang="en-US" sz="2400" dirty="0" err="1">
                <a:solidFill>
                  <a:srgbClr val="FF0000"/>
                </a:solidFill>
              </a:rPr>
              <a:t>xt</a:t>
            </a:r>
            <a:r>
              <a:rPr lang="en-GB" sz="2400" dirty="0" smtClean="0"/>
              <a:t>*</a:t>
            </a:r>
            <a:r>
              <a:rPr lang="en-GB" sz="2400" dirty="0" smtClean="0">
                <a:latin typeface="Courier New" panose="02070309020205020404" pitchFamily="49" charset="0"/>
                <a:cs typeface="Courier New" panose="02070309020205020404" pitchFamily="49" charset="0"/>
              </a:rPr>
              <a:t>Sin</a:t>
            </a:r>
            <a:r>
              <a:rPr lang="en-GB" sz="2400" dirty="0" smtClean="0"/>
              <a:t>[</a:t>
            </a:r>
            <a:r>
              <a:rPr lang="el-GR" sz="2400" dirty="0" smtClean="0"/>
              <a:t>Θ</a:t>
            </a:r>
            <a:r>
              <a:rPr lang="en-GB" sz="2400" dirty="0" smtClean="0"/>
              <a:t>]+</a:t>
            </a:r>
            <a:r>
              <a:rPr lang="en-US" sz="2400" dirty="0" smtClean="0">
                <a:solidFill>
                  <a:srgbClr val="FF0000"/>
                </a:solidFill>
              </a:rPr>
              <a:t> </a:t>
            </a:r>
            <a:r>
              <a:rPr lang="en-US" sz="2400" dirty="0" err="1">
                <a:solidFill>
                  <a:srgbClr val="FF0000"/>
                </a:solidFill>
              </a:rPr>
              <a:t>yt</a:t>
            </a:r>
            <a:r>
              <a:rPr lang="en-US" sz="2400" dirty="0">
                <a:solidFill>
                  <a:srgbClr val="FF0000"/>
                </a:solidFill>
              </a:rPr>
              <a:t> </a:t>
            </a:r>
            <a:r>
              <a:rPr lang="en-GB" sz="2400" dirty="0" smtClean="0"/>
              <a:t>*</a:t>
            </a:r>
            <a:r>
              <a:rPr lang="en-GB" sz="2400" dirty="0" smtClean="0">
                <a:latin typeface="Courier New" panose="02070309020205020404" pitchFamily="49" charset="0"/>
                <a:cs typeface="Courier New" panose="02070309020205020404" pitchFamily="49" charset="0"/>
              </a:rPr>
              <a:t>Cos</a:t>
            </a:r>
            <a:r>
              <a:rPr lang="en-GB" sz="2400" dirty="0" smtClean="0"/>
              <a:t>[</a:t>
            </a:r>
            <a:r>
              <a:rPr lang="el-GR" sz="2400" dirty="0" smtClean="0"/>
              <a:t>Θ</a:t>
            </a:r>
            <a:r>
              <a:rPr lang="en-GB" sz="2400" dirty="0" smtClean="0"/>
              <a:t>]                                      </a:t>
            </a:r>
            <a:r>
              <a:rPr lang="en-US" sz="2800" dirty="0" smtClean="0">
                <a:solidFill>
                  <a:prstClr val="black"/>
                </a:solidFill>
              </a:rPr>
              <a:t>]</a:t>
            </a:r>
            <a:endParaRPr lang="en-US" sz="2800" dirty="0">
              <a:solidFill>
                <a:srgbClr val="FF0000"/>
              </a:solidFill>
            </a:endParaRPr>
          </a:p>
        </p:txBody>
      </p:sp>
    </p:spTree>
    <p:extLst>
      <p:ext uri="{BB962C8B-B14F-4D97-AF65-F5344CB8AC3E}">
        <p14:creationId xmlns:p14="http://schemas.microsoft.com/office/powerpoint/2010/main" val="402170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88911"/>
            <a:ext cx="12192000" cy="752475"/>
            <a:chOff x="0" y="-88911"/>
            <a:chExt cx="12192000" cy="752475"/>
          </a:xfrm>
        </p:grpSpPr>
        <p:sp>
          <p:nvSpPr>
            <p:cNvPr id="11" name="Rectangle 10"/>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p:cNvGrpSpPr/>
            <p:nvPr/>
          </p:nvGrpSpPr>
          <p:grpSpPr>
            <a:xfrm>
              <a:off x="0" y="-23546"/>
              <a:ext cx="12192000" cy="631124"/>
              <a:chOff x="0" y="60433"/>
              <a:chExt cx="12192000" cy="567197"/>
            </a:xfrm>
          </p:grpSpPr>
          <p:sp>
            <p:nvSpPr>
              <p:cNvPr id="12" name="Rectangle 11"/>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7" name="Title 6"/>
          <p:cNvSpPr>
            <a:spLocks noGrp="1"/>
          </p:cNvSpPr>
          <p:nvPr>
            <p:ph type="title"/>
          </p:nvPr>
        </p:nvSpPr>
        <p:spPr>
          <a:xfrm>
            <a:off x="0" y="0"/>
            <a:ext cx="12192000" cy="646331"/>
          </a:xfrm>
          <a:prstGeom prst="rect">
            <a:avLst/>
          </a:prstGeom>
        </p:spPr>
        <p:txBody>
          <a:bodyPr wrap="square">
            <a:spAutoFit/>
          </a:bodyPr>
          <a:lstStyle/>
          <a:p>
            <a:r>
              <a:rPr lang="en-GB" sz="4000" dirty="0" smtClean="0">
                <a:solidFill>
                  <a:schemeClr val="bg1"/>
                </a:solidFill>
                <a:latin typeface="Rockwell" panose="02060603020205020403" pitchFamily="18" charset="0"/>
              </a:rPr>
              <a:t>Comparison of a 4-pole and a round structure</a:t>
            </a:r>
            <a:endParaRPr lang="en-GB" sz="4000" dirty="0">
              <a:solidFill>
                <a:schemeClr val="bg1"/>
              </a:solidFill>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973DD950-D89B-4C8B-BAFA-12BE69EBE709}" type="slidenum">
              <a:rPr lang="en-GB" smtClean="0"/>
              <a:t>7</a:t>
            </a:fld>
            <a:endParaRPr lang="en-GB"/>
          </a:p>
        </p:txBody>
      </p:sp>
      <p:pic>
        <p:nvPicPr>
          <p:cNvPr id="10" name="Picture 9"/>
          <p:cNvPicPr>
            <a:picLocks noChangeAspect="1"/>
          </p:cNvPicPr>
          <p:nvPr/>
        </p:nvPicPr>
        <p:blipFill>
          <a:blip r:embed="rId2"/>
          <a:stretch>
            <a:fillRect/>
          </a:stretch>
        </p:blipFill>
        <p:spPr>
          <a:xfrm>
            <a:off x="1703819" y="761136"/>
            <a:ext cx="2571750" cy="2676010"/>
          </a:xfrm>
          <a:prstGeom prst="rect">
            <a:avLst/>
          </a:prstGeom>
        </p:spPr>
      </p:pic>
      <p:pic>
        <p:nvPicPr>
          <p:cNvPr id="14" name="Picture 13"/>
          <p:cNvPicPr>
            <a:picLocks noChangeAspect="1"/>
          </p:cNvPicPr>
          <p:nvPr/>
        </p:nvPicPr>
        <p:blipFill>
          <a:blip r:embed="rId3"/>
          <a:stretch>
            <a:fillRect/>
          </a:stretch>
        </p:blipFill>
        <p:spPr>
          <a:xfrm>
            <a:off x="6803795" y="816714"/>
            <a:ext cx="2568713" cy="2620432"/>
          </a:xfrm>
          <a:prstGeom prst="rect">
            <a:avLst/>
          </a:prstGeom>
        </p:spPr>
      </p:pic>
      <p:sp>
        <p:nvSpPr>
          <p:cNvPr id="16" name="TextBox 15"/>
          <p:cNvSpPr txBox="1"/>
          <p:nvPr/>
        </p:nvSpPr>
        <p:spPr>
          <a:xfrm>
            <a:off x="0" y="3436194"/>
            <a:ext cx="12192000" cy="3477875"/>
          </a:xfrm>
          <a:prstGeom prst="rect">
            <a:avLst/>
          </a:prstGeom>
          <a:noFill/>
        </p:spPr>
        <p:txBody>
          <a:bodyPr wrap="square" rtlCol="0">
            <a:spAutoFit/>
          </a:bodyPr>
          <a:lstStyle/>
          <a:p>
            <a:r>
              <a:rPr lang="en-US" sz="2000" b="1" dirty="0" smtClean="0"/>
              <a:t>In terms of impedance </a:t>
            </a:r>
            <a:r>
              <a:rPr lang="en-US" sz="2000" dirty="0" smtClean="0"/>
              <a:t>(up to second order), these two structures are </a:t>
            </a:r>
            <a:r>
              <a:rPr lang="en-US" sz="2000" b="1" dirty="0" smtClean="0"/>
              <a:t>identical</a:t>
            </a:r>
            <a:r>
              <a:rPr lang="en-US" sz="2000" dirty="0" smtClean="0"/>
              <a:t> in that they have only dipolar impedance. Their only difference is the value of the dipolar impedance.</a:t>
            </a:r>
          </a:p>
          <a:p>
            <a:endParaRPr lang="en-US" sz="2000" dirty="0"/>
          </a:p>
          <a:p>
            <a:r>
              <a:rPr lang="en-US" sz="2000" dirty="0" smtClean="0"/>
              <a:t>In the 4-pole structure, as the beam moves away from center and goes to the right, it is attracted more and more to the poles. The force on the beam must therefore  point to the right. However, when the beam have past the most narrow point between the poles, the force on the beam must be to the left (i.e. attracted to the poles). There must be a point – close to the poles – where the force on the beam is zero and therefore the dipolar impedance is zero at this point. This effect is reflected in the simulation on the next slide.</a:t>
            </a:r>
          </a:p>
          <a:p>
            <a:endParaRPr lang="en-US" sz="2000" dirty="0"/>
          </a:p>
          <a:p>
            <a:r>
              <a:rPr lang="en-US" sz="2000" dirty="0" smtClean="0"/>
              <a:t>In general it is easy to see that the forces on the beam will be stronger in the circular structure, leading to a larger dipole impedance. This is reflected in the simulations on the next slide.</a:t>
            </a:r>
            <a:endParaRPr lang="en-GB" sz="2000" dirty="0"/>
          </a:p>
        </p:txBody>
      </p:sp>
    </p:spTree>
    <p:extLst>
      <p:ext uri="{BB962C8B-B14F-4D97-AF65-F5344CB8AC3E}">
        <p14:creationId xmlns:p14="http://schemas.microsoft.com/office/powerpoint/2010/main" val="24349617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88911"/>
            <a:ext cx="12192000" cy="752475"/>
            <a:chOff x="0" y="-88911"/>
            <a:chExt cx="12192000" cy="752475"/>
          </a:xfrm>
        </p:grpSpPr>
        <p:sp>
          <p:nvSpPr>
            <p:cNvPr id="11" name="Rectangle 10"/>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p:cNvGrpSpPr/>
            <p:nvPr/>
          </p:nvGrpSpPr>
          <p:grpSpPr>
            <a:xfrm>
              <a:off x="0" y="-23546"/>
              <a:ext cx="12192000" cy="631124"/>
              <a:chOff x="0" y="60433"/>
              <a:chExt cx="12192000" cy="567197"/>
            </a:xfrm>
          </p:grpSpPr>
          <p:sp>
            <p:nvSpPr>
              <p:cNvPr id="12" name="Rectangle 11"/>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7" name="Title 6"/>
          <p:cNvSpPr>
            <a:spLocks noGrp="1"/>
          </p:cNvSpPr>
          <p:nvPr>
            <p:ph type="title"/>
          </p:nvPr>
        </p:nvSpPr>
        <p:spPr>
          <a:xfrm>
            <a:off x="0" y="0"/>
            <a:ext cx="12192000" cy="646331"/>
          </a:xfrm>
          <a:prstGeom prst="rect">
            <a:avLst/>
          </a:prstGeom>
        </p:spPr>
        <p:txBody>
          <a:bodyPr wrap="square">
            <a:spAutoFit/>
          </a:bodyPr>
          <a:lstStyle/>
          <a:p>
            <a:r>
              <a:rPr lang="en-GB" sz="4000" dirty="0" smtClean="0">
                <a:solidFill>
                  <a:schemeClr val="bg1"/>
                </a:solidFill>
                <a:latin typeface="Rockwell" panose="02060603020205020403" pitchFamily="18" charset="0"/>
              </a:rPr>
              <a:t>Comparison of a 4-pole and a round structure</a:t>
            </a:r>
            <a:endParaRPr lang="en-GB" sz="4000" dirty="0">
              <a:solidFill>
                <a:schemeClr val="bg1"/>
              </a:solidFill>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973DD950-D89B-4C8B-BAFA-12BE69EBE709}" type="slidenum">
              <a:rPr lang="en-GB" smtClean="0"/>
              <a:t>8</a:t>
            </a:fld>
            <a:endParaRPr lang="en-GB"/>
          </a:p>
        </p:txBody>
      </p:sp>
      <p:pic>
        <p:nvPicPr>
          <p:cNvPr id="10" name="Picture 9"/>
          <p:cNvPicPr>
            <a:picLocks noChangeAspect="1"/>
          </p:cNvPicPr>
          <p:nvPr/>
        </p:nvPicPr>
        <p:blipFill>
          <a:blip r:embed="rId2"/>
          <a:stretch>
            <a:fillRect/>
          </a:stretch>
        </p:blipFill>
        <p:spPr>
          <a:xfrm>
            <a:off x="349152" y="887850"/>
            <a:ext cx="2571750" cy="2676010"/>
          </a:xfrm>
          <a:prstGeom prst="rect">
            <a:avLst/>
          </a:prstGeom>
        </p:spPr>
      </p:pic>
      <p:pic>
        <p:nvPicPr>
          <p:cNvPr id="14" name="Picture 13"/>
          <p:cNvPicPr>
            <a:picLocks noChangeAspect="1"/>
          </p:cNvPicPr>
          <p:nvPr/>
        </p:nvPicPr>
        <p:blipFill>
          <a:blip r:embed="rId3"/>
          <a:stretch>
            <a:fillRect/>
          </a:stretch>
        </p:blipFill>
        <p:spPr>
          <a:xfrm>
            <a:off x="352189" y="3905248"/>
            <a:ext cx="2568713" cy="2620432"/>
          </a:xfrm>
          <a:prstGeom prst="rect">
            <a:avLst/>
          </a:prstGeom>
        </p:spPr>
      </p:pic>
      <p:pic>
        <p:nvPicPr>
          <p:cNvPr id="19" name="Picture 18"/>
          <p:cNvPicPr>
            <a:picLocks noChangeAspect="1"/>
          </p:cNvPicPr>
          <p:nvPr/>
        </p:nvPicPr>
        <p:blipFill>
          <a:blip r:embed="rId4">
            <a:clrChange>
              <a:clrFrom>
                <a:srgbClr val="FFFFFF"/>
              </a:clrFrom>
              <a:clrTo>
                <a:srgbClr val="FFFFFF">
                  <a:alpha val="0"/>
                </a:srgbClr>
              </a:clrTo>
            </a:clrChange>
          </a:blip>
          <a:stretch>
            <a:fillRect/>
          </a:stretch>
        </p:blipFill>
        <p:spPr>
          <a:xfrm>
            <a:off x="3979502" y="689061"/>
            <a:ext cx="5145290" cy="3199473"/>
          </a:xfrm>
          <a:prstGeom prst="rect">
            <a:avLst/>
          </a:prstGeom>
        </p:spPr>
      </p:pic>
      <p:pic>
        <p:nvPicPr>
          <p:cNvPr id="20" name="Picture 19"/>
          <p:cNvPicPr>
            <a:picLocks noChangeAspect="1"/>
          </p:cNvPicPr>
          <p:nvPr/>
        </p:nvPicPr>
        <p:blipFill>
          <a:blip r:embed="rId5">
            <a:clrChange>
              <a:clrFrom>
                <a:srgbClr val="FFFFFF"/>
              </a:clrFrom>
              <a:clrTo>
                <a:srgbClr val="FFFFFF">
                  <a:alpha val="0"/>
                </a:srgbClr>
              </a:clrTo>
            </a:clrChange>
          </a:blip>
          <a:stretch>
            <a:fillRect/>
          </a:stretch>
        </p:blipFill>
        <p:spPr>
          <a:xfrm>
            <a:off x="3979502" y="3774454"/>
            <a:ext cx="5145290" cy="3123386"/>
          </a:xfrm>
          <a:prstGeom prst="rect">
            <a:avLst/>
          </a:prstGeom>
        </p:spPr>
      </p:pic>
      <p:sp>
        <p:nvSpPr>
          <p:cNvPr id="22" name="TextBox 21"/>
          <p:cNvSpPr txBox="1"/>
          <p:nvPr/>
        </p:nvSpPr>
        <p:spPr>
          <a:xfrm>
            <a:off x="5460058" y="728139"/>
            <a:ext cx="3547533" cy="369332"/>
          </a:xfrm>
          <a:prstGeom prst="rect">
            <a:avLst/>
          </a:prstGeom>
          <a:noFill/>
        </p:spPr>
        <p:txBody>
          <a:bodyPr wrap="square" rtlCol="0">
            <a:spAutoFit/>
          </a:bodyPr>
          <a:lstStyle/>
          <a:p>
            <a:r>
              <a:rPr lang="en-US" dirty="0" smtClean="0"/>
              <a:t>Wakefield DIPOLAR impedance</a:t>
            </a:r>
            <a:endParaRPr lang="en-GB" dirty="0"/>
          </a:p>
        </p:txBody>
      </p:sp>
      <p:grpSp>
        <p:nvGrpSpPr>
          <p:cNvPr id="9" name="Group 8"/>
          <p:cNvGrpSpPr/>
          <p:nvPr/>
        </p:nvGrpSpPr>
        <p:grpSpPr>
          <a:xfrm>
            <a:off x="8267307" y="3808429"/>
            <a:ext cx="3883843" cy="1187778"/>
            <a:chOff x="8003357" y="3110845"/>
            <a:chExt cx="3883843" cy="1187778"/>
          </a:xfrm>
        </p:grpSpPr>
        <p:sp>
          <p:nvSpPr>
            <p:cNvPr id="5" name="TextBox 4"/>
            <p:cNvSpPr txBox="1"/>
            <p:nvPr/>
          </p:nvSpPr>
          <p:spPr>
            <a:xfrm>
              <a:off x="8517399" y="3275134"/>
              <a:ext cx="3341523" cy="923330"/>
            </a:xfrm>
            <a:prstGeom prst="rect">
              <a:avLst/>
            </a:prstGeom>
            <a:noFill/>
            <a:ln>
              <a:noFill/>
            </a:ln>
          </p:spPr>
          <p:txBody>
            <a:bodyPr wrap="square" rtlCol="0">
              <a:spAutoFit/>
            </a:bodyPr>
            <a:lstStyle/>
            <a:p>
              <a:r>
                <a:rPr lang="en-US" dirty="0" smtClean="0"/>
                <a:t>NB! The DIPOLAR impedance increases as the beam gets closer to the wall</a:t>
              </a:r>
              <a:endParaRPr lang="en-GB" dirty="0"/>
            </a:p>
          </p:txBody>
        </p:sp>
        <p:sp>
          <p:nvSpPr>
            <p:cNvPr id="8" name="Oval Callout 7"/>
            <p:cNvSpPr/>
            <p:nvPr/>
          </p:nvSpPr>
          <p:spPr>
            <a:xfrm>
              <a:off x="8003357" y="3110845"/>
              <a:ext cx="3883843" cy="1187778"/>
            </a:xfrm>
            <a:prstGeom prst="wedgeEllipseCallout">
              <a:avLst>
                <a:gd name="adj1" fmla="val -71830"/>
                <a:gd name="adj2" fmla="val -1930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Right Brace 14"/>
          <p:cNvSpPr/>
          <p:nvPr/>
        </p:nvSpPr>
        <p:spPr>
          <a:xfrm>
            <a:off x="7126666" y="3799002"/>
            <a:ext cx="179108" cy="735291"/>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21" name="Right Brace 20"/>
          <p:cNvSpPr/>
          <p:nvPr/>
        </p:nvSpPr>
        <p:spPr>
          <a:xfrm>
            <a:off x="7230359" y="2511562"/>
            <a:ext cx="150829" cy="16560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grpSp>
        <p:nvGrpSpPr>
          <p:cNvPr id="23" name="Group 22"/>
          <p:cNvGrpSpPr/>
          <p:nvPr/>
        </p:nvGrpSpPr>
        <p:grpSpPr>
          <a:xfrm>
            <a:off x="8267307" y="1336674"/>
            <a:ext cx="3883843" cy="1187778"/>
            <a:chOff x="8003357" y="3110845"/>
            <a:chExt cx="3883843" cy="1187778"/>
          </a:xfrm>
        </p:grpSpPr>
        <p:sp>
          <p:nvSpPr>
            <p:cNvPr id="24" name="TextBox 23"/>
            <p:cNvSpPr txBox="1"/>
            <p:nvPr/>
          </p:nvSpPr>
          <p:spPr>
            <a:xfrm>
              <a:off x="8517399" y="3275134"/>
              <a:ext cx="3341523" cy="923330"/>
            </a:xfrm>
            <a:prstGeom prst="rect">
              <a:avLst/>
            </a:prstGeom>
            <a:noFill/>
            <a:ln>
              <a:noFill/>
            </a:ln>
          </p:spPr>
          <p:txBody>
            <a:bodyPr wrap="square" rtlCol="0">
              <a:spAutoFit/>
            </a:bodyPr>
            <a:lstStyle/>
            <a:p>
              <a:r>
                <a:rPr lang="en-US" dirty="0" smtClean="0"/>
                <a:t>NB! The DIPOLAR impedance </a:t>
              </a:r>
              <a:r>
                <a:rPr lang="en-US" dirty="0" smtClean="0">
                  <a:solidFill>
                    <a:srgbClr val="FF0000"/>
                  </a:solidFill>
                </a:rPr>
                <a:t>de</a:t>
              </a:r>
              <a:r>
                <a:rPr lang="en-US" dirty="0" smtClean="0"/>
                <a:t>creases as the beam gets between the poles</a:t>
              </a:r>
              <a:endParaRPr lang="en-GB" dirty="0"/>
            </a:p>
          </p:txBody>
        </p:sp>
        <p:sp>
          <p:nvSpPr>
            <p:cNvPr id="25" name="Oval Callout 24"/>
            <p:cNvSpPr/>
            <p:nvPr/>
          </p:nvSpPr>
          <p:spPr>
            <a:xfrm>
              <a:off x="8003357" y="3110845"/>
              <a:ext cx="3883843" cy="1187778"/>
            </a:xfrm>
            <a:prstGeom prst="wedgeEllipseCallout">
              <a:avLst>
                <a:gd name="adj1" fmla="val -69403"/>
                <a:gd name="adj2" fmla="val 5529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ight Arrow 2"/>
          <p:cNvSpPr/>
          <p:nvPr/>
        </p:nvSpPr>
        <p:spPr>
          <a:xfrm>
            <a:off x="2920902" y="1981200"/>
            <a:ext cx="936723" cy="5432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ight Arrow 25"/>
          <p:cNvSpPr/>
          <p:nvPr/>
        </p:nvSpPr>
        <p:spPr>
          <a:xfrm>
            <a:off x="2920902" y="4962525"/>
            <a:ext cx="936723" cy="5432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9897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68966" y="849449"/>
            <a:ext cx="9433032" cy="5998219"/>
          </a:xfrm>
          <a:prstGeom prst="rect">
            <a:avLst/>
          </a:prstGeom>
        </p:spPr>
      </p:pic>
      <p:pic>
        <p:nvPicPr>
          <p:cNvPr id="3" name="Picture 2"/>
          <p:cNvPicPr>
            <a:picLocks noChangeAspect="1"/>
          </p:cNvPicPr>
          <p:nvPr/>
        </p:nvPicPr>
        <p:blipFill>
          <a:blip r:embed="rId4">
            <a:clrChange>
              <a:clrFrom>
                <a:srgbClr val="FFFFFF"/>
              </a:clrFrom>
              <a:clrTo>
                <a:srgbClr val="FFFFFF">
                  <a:alpha val="0"/>
                </a:srgbClr>
              </a:clrTo>
            </a:clrChange>
          </a:blip>
          <a:stretch>
            <a:fillRect/>
          </a:stretch>
        </p:blipFill>
        <p:spPr>
          <a:xfrm>
            <a:off x="1173225" y="849448"/>
            <a:ext cx="9428774" cy="5992553"/>
          </a:xfrm>
          <a:prstGeom prst="rect">
            <a:avLst/>
          </a:prstGeom>
        </p:spPr>
      </p:pic>
      <p:sp>
        <p:nvSpPr>
          <p:cNvPr id="4" name="Slide Number Placeholder 3"/>
          <p:cNvSpPr>
            <a:spLocks noGrp="1"/>
          </p:cNvSpPr>
          <p:nvPr>
            <p:ph type="sldNum" sz="quarter" idx="12"/>
          </p:nvPr>
        </p:nvSpPr>
        <p:spPr/>
        <p:txBody>
          <a:bodyPr/>
          <a:lstStyle/>
          <a:p>
            <a:fld id="{FEFAA61C-55F5-4B63-9518-572D28620736}" type="slidenum">
              <a:rPr lang="en-GB" smtClean="0">
                <a:solidFill>
                  <a:schemeClr val="tx1"/>
                </a:solidFill>
              </a:rPr>
              <a:t>9</a:t>
            </a:fld>
            <a:endParaRPr lang="en-GB" dirty="0">
              <a:solidFill>
                <a:schemeClr val="tx1"/>
              </a:solidFill>
            </a:endParaRPr>
          </a:p>
        </p:txBody>
      </p:sp>
      <p:grpSp>
        <p:nvGrpSpPr>
          <p:cNvPr id="38" name="Group 37"/>
          <p:cNvGrpSpPr/>
          <p:nvPr/>
        </p:nvGrpSpPr>
        <p:grpSpPr>
          <a:xfrm>
            <a:off x="0" y="-88911"/>
            <a:ext cx="12192000" cy="752475"/>
            <a:chOff x="0" y="-88911"/>
            <a:chExt cx="12192000" cy="752475"/>
          </a:xfrm>
        </p:grpSpPr>
        <p:sp>
          <p:nvSpPr>
            <p:cNvPr id="39" name="Rectangle 38"/>
            <p:cNvSpPr/>
            <p:nvPr/>
          </p:nvSpPr>
          <p:spPr>
            <a:xfrm>
              <a:off x="0" y="-88911"/>
              <a:ext cx="12192000" cy="752475"/>
            </a:xfrm>
            <a:prstGeom prst="rect">
              <a:avLst/>
            </a:prstGeom>
            <a:solidFill>
              <a:srgbClr val="1042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p:cNvGrpSpPr/>
            <p:nvPr/>
          </p:nvGrpSpPr>
          <p:grpSpPr>
            <a:xfrm>
              <a:off x="0" y="-23546"/>
              <a:ext cx="12192000" cy="631124"/>
              <a:chOff x="0" y="60433"/>
              <a:chExt cx="12192000" cy="567197"/>
            </a:xfrm>
          </p:grpSpPr>
          <p:sp>
            <p:nvSpPr>
              <p:cNvPr id="41" name="Rectangle 40"/>
              <p:cNvSpPr/>
              <p:nvPr/>
            </p:nvSpPr>
            <p:spPr>
              <a:xfrm>
                <a:off x="0" y="60433"/>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0" y="581911"/>
                <a:ext cx="12192000" cy="457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3" name="Title 6"/>
          <p:cNvSpPr txBox="1">
            <a:spLocks/>
          </p:cNvSpPr>
          <p:nvPr/>
        </p:nvSpPr>
        <p:spPr>
          <a:xfrm>
            <a:off x="0" y="0"/>
            <a:ext cx="12192000" cy="590931"/>
          </a:xfrm>
          <a:prstGeom prst="rect">
            <a:avLst/>
          </a:prstGeom>
        </p:spPr>
        <p:txBody>
          <a:bodyPr wrap="squar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smtClean="0">
                <a:solidFill>
                  <a:schemeClr val="bg1"/>
                </a:solidFill>
                <a:latin typeface="Rockwell" panose="02060603020205020403" pitchFamily="18" charset="0"/>
              </a:rPr>
              <a:t>The 4-pole structure have significantly less impedance</a:t>
            </a:r>
            <a:endParaRPr lang="en-GB" sz="3600" dirty="0">
              <a:solidFill>
                <a:schemeClr val="bg1"/>
              </a:solidFill>
              <a:latin typeface="Rockwell" panose="02060603020205020403" pitchFamily="18" charset="0"/>
            </a:endParaRPr>
          </a:p>
        </p:txBody>
      </p:sp>
      <p:pic>
        <p:nvPicPr>
          <p:cNvPr id="8" name="Picture 7"/>
          <p:cNvPicPr>
            <a:picLocks noChangeAspect="1"/>
          </p:cNvPicPr>
          <p:nvPr/>
        </p:nvPicPr>
        <p:blipFill>
          <a:blip r:embed="rId5"/>
          <a:stretch>
            <a:fillRect/>
          </a:stretch>
        </p:blipFill>
        <p:spPr>
          <a:xfrm>
            <a:off x="9811631" y="1696941"/>
            <a:ext cx="1542169" cy="1571474"/>
          </a:xfrm>
          <a:prstGeom prst="rect">
            <a:avLst/>
          </a:prstGeom>
        </p:spPr>
      </p:pic>
      <p:sp>
        <p:nvSpPr>
          <p:cNvPr id="5" name="Right Brace 4"/>
          <p:cNvSpPr/>
          <p:nvPr/>
        </p:nvSpPr>
        <p:spPr>
          <a:xfrm>
            <a:off x="9188605" y="1182029"/>
            <a:ext cx="501805" cy="2665142"/>
          </a:xfrm>
          <a:prstGeom prst="rightBrace">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Right Brace 13"/>
          <p:cNvSpPr/>
          <p:nvPr/>
        </p:nvSpPr>
        <p:spPr>
          <a:xfrm>
            <a:off x="9184888" y="4337823"/>
            <a:ext cx="501805" cy="977589"/>
          </a:xfrm>
          <a:prstGeom prst="rightBrace">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7" name="Picture 6"/>
          <p:cNvPicPr>
            <a:picLocks noChangeAspect="1"/>
          </p:cNvPicPr>
          <p:nvPr/>
        </p:nvPicPr>
        <p:blipFill>
          <a:blip r:embed="rId6"/>
          <a:stretch>
            <a:fillRect/>
          </a:stretch>
        </p:blipFill>
        <p:spPr>
          <a:xfrm>
            <a:off x="9811631" y="3973485"/>
            <a:ext cx="1542169" cy="1604294"/>
          </a:xfrm>
          <a:prstGeom prst="rect">
            <a:avLst/>
          </a:prstGeom>
        </p:spPr>
      </p:pic>
      <p:grpSp>
        <p:nvGrpSpPr>
          <p:cNvPr id="10" name="Group 9"/>
          <p:cNvGrpSpPr/>
          <p:nvPr/>
        </p:nvGrpSpPr>
        <p:grpSpPr>
          <a:xfrm>
            <a:off x="4315522" y="1289824"/>
            <a:ext cx="1817649" cy="906966"/>
            <a:chOff x="4869369" y="1289824"/>
            <a:chExt cx="1263802" cy="906966"/>
          </a:xfrm>
        </p:grpSpPr>
        <p:sp>
          <p:nvSpPr>
            <p:cNvPr id="9" name="Rounded Rectangular Callout 8"/>
            <p:cNvSpPr/>
            <p:nvPr/>
          </p:nvSpPr>
          <p:spPr>
            <a:xfrm>
              <a:off x="4873083" y="1293541"/>
              <a:ext cx="1260088" cy="903249"/>
            </a:xfrm>
            <a:prstGeom prst="wedgeRoundRectCallout">
              <a:avLst>
                <a:gd name="adj1" fmla="val 86372"/>
                <a:gd name="adj2" fmla="val 30401"/>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ounded Rectangular Callout 16"/>
            <p:cNvSpPr/>
            <p:nvPr/>
          </p:nvSpPr>
          <p:spPr>
            <a:xfrm>
              <a:off x="4869369" y="1289824"/>
              <a:ext cx="1260088" cy="903249"/>
            </a:xfrm>
            <a:prstGeom prst="wedgeRoundRectCallout">
              <a:avLst>
                <a:gd name="adj1" fmla="val 87257"/>
                <a:gd name="adj2" fmla="val 199538"/>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TextBox 10"/>
          <p:cNvSpPr txBox="1"/>
          <p:nvPr/>
        </p:nvSpPr>
        <p:spPr>
          <a:xfrm>
            <a:off x="4315522" y="1304694"/>
            <a:ext cx="1812307" cy="923330"/>
          </a:xfrm>
          <a:prstGeom prst="rect">
            <a:avLst/>
          </a:prstGeom>
          <a:noFill/>
        </p:spPr>
        <p:txBody>
          <a:bodyPr wrap="square" rtlCol="0">
            <a:spAutoFit/>
          </a:bodyPr>
          <a:lstStyle/>
          <a:p>
            <a:r>
              <a:rPr lang="en-US" dirty="0" smtClean="0"/>
              <a:t>Theoretical impedance for circular structure</a:t>
            </a:r>
            <a:endParaRPr lang="en-GB" dirty="0"/>
          </a:p>
        </p:txBody>
      </p:sp>
      <p:cxnSp>
        <p:nvCxnSpPr>
          <p:cNvPr id="13" name="Straight Connector 12"/>
          <p:cNvCxnSpPr/>
          <p:nvPr/>
        </p:nvCxnSpPr>
        <p:spPr>
          <a:xfrm>
            <a:off x="6131611" y="1831181"/>
            <a:ext cx="2054" cy="20955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393531" y="2193073"/>
            <a:ext cx="4286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827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GI-050417 [Read-Only]" id="{64AF7E87-B05D-4526-9043-4185313567D6}" vid="{C654D8FC-200F-45F6-801C-E71F66C042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Template>
  <TotalTime>71402</TotalTime>
  <Words>1045</Words>
  <Application>Microsoft Office PowerPoint</Application>
  <PresentationFormat>Widescreen</PresentationFormat>
  <Paragraphs>99</Paragraphs>
  <Slides>12</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Calibri Light</vt:lpstr>
      <vt:lpstr>Cambria Math</vt:lpstr>
      <vt:lpstr>Courier New</vt:lpstr>
      <vt:lpstr>Rockwell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Comparison of a 4-pole and a round structure</vt:lpstr>
      <vt:lpstr>Comparison of a 4-pole and a round structure</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Alistair Mark Arnold</dc:creator>
  <cp:lastModifiedBy>Olav Ejner Berrig</cp:lastModifiedBy>
  <cp:revision>447</cp:revision>
  <cp:lastPrinted>2017-04-05T12:47:03Z</cp:lastPrinted>
  <dcterms:created xsi:type="dcterms:W3CDTF">2017-04-26T07:59:14Z</dcterms:created>
  <dcterms:modified xsi:type="dcterms:W3CDTF">2017-11-19T20:19:30Z</dcterms:modified>
</cp:coreProperties>
</file>