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37"/>
  </p:notesMasterIdLst>
  <p:handoutMasterIdLst>
    <p:handoutMasterId r:id="rId38"/>
  </p:handoutMasterIdLst>
  <p:sldIdLst>
    <p:sldId id="256" r:id="rId2"/>
    <p:sldId id="304" r:id="rId3"/>
    <p:sldId id="301" r:id="rId4"/>
    <p:sldId id="300" r:id="rId5"/>
    <p:sldId id="302" r:id="rId6"/>
    <p:sldId id="303" r:id="rId7"/>
    <p:sldId id="364" r:id="rId8"/>
    <p:sldId id="349" r:id="rId9"/>
    <p:sldId id="365" r:id="rId10"/>
    <p:sldId id="366" r:id="rId11"/>
    <p:sldId id="375" r:id="rId12"/>
    <p:sldId id="376" r:id="rId13"/>
    <p:sldId id="368" r:id="rId14"/>
    <p:sldId id="381" r:id="rId15"/>
    <p:sldId id="380" r:id="rId16"/>
    <p:sldId id="370" r:id="rId17"/>
    <p:sldId id="371" r:id="rId18"/>
    <p:sldId id="372" r:id="rId19"/>
    <p:sldId id="373" r:id="rId20"/>
    <p:sldId id="374" r:id="rId21"/>
    <p:sldId id="307" r:id="rId22"/>
    <p:sldId id="316" r:id="rId23"/>
    <p:sldId id="312" r:id="rId24"/>
    <p:sldId id="314" r:id="rId25"/>
    <p:sldId id="321" r:id="rId26"/>
    <p:sldId id="322" r:id="rId27"/>
    <p:sldId id="382" r:id="rId28"/>
    <p:sldId id="384" r:id="rId29"/>
    <p:sldId id="383" r:id="rId30"/>
    <p:sldId id="386" r:id="rId31"/>
    <p:sldId id="390" r:id="rId32"/>
    <p:sldId id="391" r:id="rId33"/>
    <p:sldId id="342" r:id="rId34"/>
    <p:sldId id="362" r:id="rId35"/>
    <p:sldId id="339" r:id="rId36"/>
  </p:sldIdLst>
  <p:sldSz cx="9144000" cy="6858000" type="screen4x3"/>
  <p:notesSz cx="9872663" cy="6797675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00099"/>
    <a:srgbClr val="E8EAF6"/>
    <a:srgbClr val="CDD3EC"/>
    <a:srgbClr val="003366"/>
    <a:srgbClr val="808080"/>
    <a:srgbClr val="EAEAEA"/>
    <a:srgbClr val="96969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 snapToGrid="0">
      <p:cViewPr varScale="1">
        <p:scale>
          <a:sx n="97" d="100"/>
          <a:sy n="97" d="100"/>
        </p:scale>
        <p:origin x="73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1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4277942" cy="34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1" rIns="91623" bIns="45811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542" y="2"/>
            <a:ext cx="4279533" cy="34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1" rIns="91623" bIns="4581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155"/>
            <a:ext cx="4277942" cy="33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1" rIns="91623" bIns="45811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542" y="6457155"/>
            <a:ext cx="4279533" cy="33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1" rIns="91623" bIns="4581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96602405-E667-4BCF-99C8-5D5F317C6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99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77942" cy="33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4" tIns="48428" rIns="96854" bIns="48428" numCol="1" anchor="t" anchorCtr="0" compatLnSpc="1">
            <a:prstTxWarp prst="textNoShape">
              <a:avLst/>
            </a:prstTxWarp>
          </a:bodyPr>
          <a:lstStyle>
            <a:lvl1pPr algn="l" defTabSz="968722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3132" y="0"/>
            <a:ext cx="4277942" cy="33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4" tIns="48428" rIns="96854" bIns="48428" numCol="1" anchor="t" anchorCtr="0" compatLnSpc="1">
            <a:prstTxWarp prst="textNoShape">
              <a:avLst/>
            </a:prstTxWarp>
          </a:bodyPr>
          <a:lstStyle>
            <a:lvl1pPr defTabSz="968722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6913" y="511175"/>
            <a:ext cx="3398837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7587" y="3228580"/>
            <a:ext cx="7897494" cy="3058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4" tIns="48428" rIns="96854" bIns="484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155"/>
            <a:ext cx="4277942" cy="33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4" tIns="48428" rIns="96854" bIns="48428" numCol="1" anchor="b" anchorCtr="0" compatLnSpc="1">
            <a:prstTxWarp prst="textNoShape">
              <a:avLst/>
            </a:prstTxWarp>
          </a:bodyPr>
          <a:lstStyle>
            <a:lvl1pPr algn="l" defTabSz="968722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3132" y="6457155"/>
            <a:ext cx="4277942" cy="338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54" tIns="48428" rIns="96854" bIns="48428" numCol="1" anchor="b" anchorCtr="0" compatLnSpc="1">
            <a:prstTxWarp prst="textNoShape">
              <a:avLst/>
            </a:prstTxWarp>
          </a:bodyPr>
          <a:lstStyle>
            <a:lvl1pPr defTabSz="968722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D6965353-9173-424F-9601-5204EA1DB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53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EB4415-3FEF-453A-A33A-608DFE900FEC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43644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3448F5-71BD-41D2-8FD8-28D45A19149C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09845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0D529AA-2BCA-4A95-A59E-BA2C68C4D0F7}" type="datetime3">
              <a:rPr lang="en-US" smtClean="0"/>
              <a:t>29 October 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/>
              <a:pPr>
                <a:defRPr/>
              </a:pPr>
              <a:t>28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5820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0D529AA-2BCA-4A95-A59E-BA2C68C4D0F7}" type="datetime3">
              <a:rPr lang="en-US" smtClean="0"/>
              <a:t>29 October 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/>
              <a:pPr>
                <a:defRPr/>
              </a:pPr>
              <a:t>29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42140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3448F5-71BD-41D2-8FD8-28D45A19149C}" type="slidenum">
              <a:rPr lang="en-US" smtClean="0"/>
              <a:pPr/>
              <a:t>33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59955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95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4200" y="2130425"/>
            <a:ext cx="663575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9975" y="3860800"/>
            <a:ext cx="54641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ACD60-42FE-43B2-9CBD-08150C3C8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188913"/>
            <a:ext cx="2141537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75388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37DD2-9E76-4501-A1F4-A3A57B0F8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086" y="188913"/>
            <a:ext cx="8552089" cy="50323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23850" y="836613"/>
            <a:ext cx="8569325" cy="5400675"/>
          </a:xfrm>
        </p:spPr>
        <p:txBody>
          <a:bodyPr/>
          <a:lstStyle>
            <a:lvl1pPr>
              <a:defRPr sz="200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C624C-3525-41D2-A0EE-A4047806F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804863" indent="-180975">
              <a:defRPr sz="1600"/>
            </a:lvl4pPr>
            <a:lvl5pPr marL="987425" indent="-182563"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CB876-4079-4E95-A35F-B9DCF1741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FB748-8AF7-44F9-BD73-2A8FD9855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836613"/>
            <a:ext cx="4208463" cy="5400675"/>
          </a:xfrm>
        </p:spPr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900113" indent="-276225">
              <a:defRPr sz="1600"/>
            </a:lvl4pPr>
            <a:lvl5pPr marL="1168400" indent="-268288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836613"/>
            <a:ext cx="4208462" cy="5400675"/>
          </a:xfrm>
        </p:spPr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900113" indent="-276225">
              <a:defRPr sz="1600"/>
            </a:lvl4pPr>
            <a:lvl5pPr marL="1074738" indent="-174625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C45A2-0DEB-400A-9A96-67E84A8E6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058" y="181429"/>
            <a:ext cx="8592456" cy="49348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6571" y="831184"/>
            <a:ext cx="4170817" cy="37350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6571" y="1204686"/>
            <a:ext cx="4170817" cy="5050971"/>
          </a:xfrm>
        </p:spPr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900113" indent="-276225">
              <a:defRPr sz="1600"/>
            </a:lvl4pPr>
            <a:lvl5pPr marL="1168400" indent="-268288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31184"/>
            <a:ext cx="4148700" cy="37350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04686"/>
            <a:ext cx="4148700" cy="5050971"/>
          </a:xfrm>
        </p:spPr>
        <p:txBody>
          <a:bodyPr/>
          <a:lstStyle>
            <a:lvl1pPr marL="180975" indent="-180975">
              <a:defRPr sz="2000"/>
            </a:lvl1pPr>
            <a:lvl2pPr marL="449263" indent="-268288">
              <a:defRPr sz="1800"/>
            </a:lvl2pPr>
            <a:lvl3pPr marL="623888" indent="-174625">
              <a:defRPr sz="1600"/>
            </a:lvl3pPr>
            <a:lvl4pPr marL="900113" indent="-276225">
              <a:defRPr sz="1600"/>
            </a:lvl4pPr>
            <a:lvl5pPr marL="1168400" indent="-268288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B8526-ABF8-4F56-98A5-20218BA72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188914"/>
            <a:ext cx="8077200" cy="478744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66018-9EE5-4EFA-83C6-DA456285B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67A44-217E-41D0-A8B3-E8BBF5732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830" y="210457"/>
            <a:ext cx="3131684" cy="122464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8686"/>
            <a:ext cx="5351236" cy="593747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3830" y="1435100"/>
            <a:ext cx="3131684" cy="4691063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31C85-E3AC-4F26-BDF9-87974328B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5166E-1841-4DBB-84D5-E248B9937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188913"/>
            <a:ext cx="80772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1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836613"/>
            <a:ext cx="85693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1" smtClean="0"/>
              <a:t>Click to edit Master text styles</a:t>
            </a:r>
          </a:p>
          <a:p>
            <a:pPr lvl="1"/>
            <a:r>
              <a:rPr lang="en-GB" noProof="1" smtClean="0"/>
              <a:t>Second level</a:t>
            </a:r>
          </a:p>
          <a:p>
            <a:pPr lvl="2"/>
            <a:r>
              <a:rPr lang="en-GB" noProof="1" smtClean="0"/>
              <a:t>Third level</a:t>
            </a:r>
          </a:p>
          <a:p>
            <a:pPr lvl="3"/>
            <a:r>
              <a:rPr lang="en-GB" noProof="1" smtClean="0"/>
              <a:t>Fourth level</a:t>
            </a:r>
          </a:p>
          <a:p>
            <a:pPr lvl="4"/>
            <a:r>
              <a:rPr lang="en-GB" noProof="1" smtClean="0"/>
              <a:t>Fifth level</a:t>
            </a: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0650" y="6453188"/>
            <a:ext cx="116205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08080"/>
                </a:solidFill>
                <a:latin typeface="Arial" charset="0"/>
              </a:defRPr>
            </a:lvl1pPr>
          </a:lstStyle>
          <a:p>
            <a:pPr>
              <a:defRPr/>
            </a:pPr>
            <a:fld id="{714F28F1-9F23-4A44-904A-9403CA91C5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" y="6453188"/>
            <a:ext cx="7056438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dirty="0" smtClean="0">
                <a:solidFill>
                  <a:srgbClr val="80808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4103" name="Picture 7" descr="uulogo_re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13750" y="176213"/>
            <a:ext cx="5032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baseline="0">
          <a:solidFill>
            <a:srgbClr val="80808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aseline="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aseline="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aseline="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aseline="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7.emf"/><Relationship Id="rId9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gif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file:///\\cern.ch\dfs\Workspaces\r\ruber\Teaching\Accelerator\FutureAccelerators\2018\lemmings6.mpg" TargetMode="External"/><Relationship Id="rId1" Type="http://schemas.microsoft.com/office/2007/relationships/media" Target="file:///\\cern.ch\dfs\Workspaces\r\ruber\Teaching\Accelerator\FutureAccelerators\2018\lemmings6.mpg" TargetMode="Externa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emf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4200" y="620713"/>
            <a:ext cx="6635750" cy="3887787"/>
          </a:xfrm>
        </p:spPr>
        <p:txBody>
          <a:bodyPr/>
          <a:lstStyle/>
          <a:p>
            <a:pPr eaLnBrk="1" hangingPunct="1"/>
            <a:r>
              <a:rPr lang="en-US" sz="3600" dirty="0" smtClean="0"/>
              <a:t>Future Accelerators</a:t>
            </a:r>
            <a:br>
              <a:rPr lang="en-US" sz="3600" dirty="0" smtClean="0"/>
            </a:br>
            <a:r>
              <a:rPr lang="en-US" sz="3600" dirty="0" smtClean="0"/>
              <a:t>for</a:t>
            </a:r>
            <a:br>
              <a:rPr lang="en-US" sz="3600" dirty="0" smtClean="0"/>
            </a:br>
            <a:r>
              <a:rPr lang="en-US" sz="3600" dirty="0" smtClean="0"/>
              <a:t>Particle Physics</a:t>
            </a:r>
            <a:endParaRPr lang="en-US" sz="3600" dirty="0" smtClean="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9975" y="4514851"/>
            <a:ext cx="5464175" cy="1746250"/>
          </a:xfrm>
        </p:spPr>
        <p:txBody>
          <a:bodyPr/>
          <a:lstStyle/>
          <a:p>
            <a:pPr eaLnBrk="1" hangingPunct="1"/>
            <a:r>
              <a:rPr lang="en-US" dirty="0" smtClean="0"/>
              <a:t>Roger </a:t>
            </a:r>
            <a:r>
              <a:rPr lang="en-US" dirty="0" err="1" smtClean="0"/>
              <a:t>Ruber</a:t>
            </a:r>
            <a:endParaRPr lang="en-US" dirty="0" smtClean="0"/>
          </a:p>
          <a:p>
            <a:pPr eaLnBrk="1" hangingPunct="1"/>
            <a:r>
              <a:rPr lang="en-GB" sz="1800" dirty="0" smtClean="0"/>
              <a:t>FREIA Laboratory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Dept. of Physics and Astronomy</a:t>
            </a:r>
          </a:p>
          <a:p>
            <a:pPr eaLnBrk="1" hangingPunct="1"/>
            <a:r>
              <a:rPr lang="en-US" sz="1800" dirty="0" smtClean="0"/>
              <a:t>Uppsala University</a:t>
            </a:r>
          </a:p>
          <a:p>
            <a:pPr eaLnBrk="1" hangingPunct="1"/>
            <a:r>
              <a:rPr lang="en-GB" sz="1800" dirty="0" smtClean="0">
                <a:solidFill>
                  <a:srgbClr val="000099"/>
                </a:solidFill>
              </a:rPr>
              <a:t>30 October 2018</a:t>
            </a:r>
            <a:endParaRPr lang="en-US" sz="1800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Luminosity LHC Upgrade Project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Increase the LHC luminosity with a factory 5</a:t>
                </a:r>
              </a:p>
              <a:p>
                <a:pPr lvl="1"/>
                <a:r>
                  <a:rPr lang="en-GB" dirty="0" smtClean="0"/>
                  <a:t>peak luminosity to 5x10</a:t>
                </a:r>
                <a:r>
                  <a:rPr lang="en-GB" baseline="30000" dirty="0" smtClean="0"/>
                  <a:t>34</a:t>
                </a:r>
                <a:r>
                  <a:rPr lang="en-GB" dirty="0" smtClean="0"/>
                  <a:t> </a:t>
                </a:r>
                <a:r>
                  <a:rPr lang="en-GB" dirty="0" smtClean="0"/>
                  <a:t>cm</a:t>
                </a:r>
                <a:r>
                  <a:rPr lang="en-GB" baseline="30000" dirty="0" smtClean="0"/>
                  <a:t>-2</a:t>
                </a:r>
                <a:r>
                  <a:rPr lang="en-GB" dirty="0" smtClean="0"/>
                  <a:t>s</a:t>
                </a:r>
                <a:r>
                  <a:rPr lang="en-GB" baseline="30000" dirty="0" smtClean="0"/>
                  <a:t>-1</a:t>
                </a:r>
                <a:r>
                  <a:rPr lang="en-GB" dirty="0" smtClean="0"/>
                  <a:t> with levelling</a:t>
                </a:r>
                <a:endParaRPr lang="en-GB" baseline="30000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ℒ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i="1">
                        <a:latin typeface="Cambria Math" panose="02040503050406030204" pitchFamily="18" charset="0"/>
                      </a:rPr>
                      <m:t>f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i="1" baseline="300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𝜋𝜎</m:t>
                        </m:r>
                        <m:r>
                          <a:rPr lang="en-GB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  <a:p>
                <a:pPr lvl="1"/>
                <a:r>
                  <a:rPr lang="en-GB" dirty="0" smtClean="0"/>
                  <a:t>allowing integrated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of </a:t>
                </a:r>
                <a:r>
                  <a:rPr lang="en-GB" dirty="0"/>
                  <a:t>250 </a:t>
                </a:r>
                <a:r>
                  <a:rPr lang="en-GB" dirty="0" smtClean="0"/>
                  <a:t>fb</a:t>
                </a:r>
                <a:r>
                  <a:rPr lang="en-GB" baseline="30000" dirty="0" smtClean="0"/>
                  <a:t>-1 </a:t>
                </a:r>
                <a:r>
                  <a:rPr lang="en-GB" dirty="0" smtClean="0"/>
                  <a:t>per year</a:t>
                </a:r>
                <a:endParaRPr lang="en-GB" dirty="0"/>
              </a:p>
              <a:p>
                <a:pPr lvl="2"/>
                <a:r>
                  <a:rPr lang="en-GB" dirty="0" smtClean="0"/>
                  <a:t>integrated </a:t>
                </a:r>
                <a:r>
                  <a:rPr lang="en-GB" dirty="0"/>
                  <a:t>over time in units of </a:t>
                </a:r>
                <a:r>
                  <a:rPr lang="en-GB" dirty="0" smtClean="0"/>
                  <a:t>the relevant X-section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Increasing the beam brightness by </a:t>
                </a:r>
                <a:br>
                  <a:rPr lang="en-GB" dirty="0" smtClean="0"/>
                </a:br>
                <a:r>
                  <a:rPr lang="en-GB" dirty="0" smtClean="0"/>
                  <a:t>reduced </a:t>
                </a:r>
                <a:r>
                  <a:rPr lang="el-GR" dirty="0" smtClean="0"/>
                  <a:t>β</a:t>
                </a:r>
                <a:r>
                  <a:rPr lang="en-GB" dirty="0" smtClean="0"/>
                  <a:t>* and crabbing</a:t>
                </a:r>
              </a:p>
              <a:p>
                <a:pPr lvl="1"/>
                <a:r>
                  <a:rPr lang="en-GB" dirty="0" smtClean="0"/>
                  <a:t>reduce envelop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GB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𝜀𝛽</m:t>
                    </m:r>
                  </m:oMath>
                </a14:m>
                <a:r>
                  <a:rPr lang="en-GB" dirty="0"/>
                  <a:t>; emittance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type m:val="skw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GB" dirty="0"/>
              </a:p>
              <a:p>
                <a:pPr lvl="1"/>
                <a:r>
                  <a:rPr lang="en-GB" dirty="0" smtClean="0"/>
                  <a:t>crab cavities to compensate for crossing angle</a:t>
                </a:r>
              </a:p>
              <a:p>
                <a:pPr lvl="1"/>
                <a:r>
                  <a:rPr lang="en-GB" dirty="0" smtClean="0"/>
                  <a:t>replace inner triplet magnets to increase aperture</a:t>
                </a:r>
                <a:endParaRPr lang="en-GB" dirty="0"/>
              </a:p>
              <a:p>
                <a:pPr lvl="1"/>
                <a:r>
                  <a:rPr lang="en-GB" dirty="0" smtClean="0"/>
                  <a:t>modify </a:t>
                </a:r>
                <a:r>
                  <a:rPr lang="en-GB" dirty="0"/>
                  <a:t>some collimators &amp; 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bending </a:t>
                </a:r>
                <a:r>
                  <a:rPr lang="en-GB" dirty="0"/>
                  <a:t>dipoles</a:t>
                </a: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40" t="-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Roger Ruber - Future Accelerators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7628" t="5185" r="479" b="528"/>
          <a:stretch/>
        </p:blipFill>
        <p:spPr>
          <a:xfrm>
            <a:off x="6045898" y="780998"/>
            <a:ext cx="2847278" cy="15995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1300" y="2596493"/>
            <a:ext cx="3431400" cy="1053179"/>
          </a:xfrm>
          <a:prstGeom prst="rect">
            <a:avLst/>
          </a:prstGeom>
        </p:spPr>
      </p:pic>
      <p:pic>
        <p:nvPicPr>
          <p:cNvPr id="14" name="Picture 2" descr="https://cds.cern.ch/record/2216373/files/LHCReport_1_image.png?subformat=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425" y="3723340"/>
            <a:ext cx="2795736" cy="244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1167" y="4735238"/>
            <a:ext cx="4388485" cy="198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31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Luminosity LHC Technical Highlights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421" y="701865"/>
            <a:ext cx="7823223" cy="5783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04" y="3148362"/>
            <a:ext cx="1603085" cy="1141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0163" t="11596" r="-698" b="10638"/>
          <a:stretch/>
        </p:blipFill>
        <p:spPr>
          <a:xfrm>
            <a:off x="7024732" y="3092214"/>
            <a:ext cx="1983290" cy="9705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60" y="725576"/>
            <a:ext cx="1579929" cy="1184946"/>
          </a:xfrm>
          <a:prstGeom prst="rect">
            <a:avLst/>
          </a:prstGeom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1430" b="44725"/>
          <a:stretch/>
        </p:blipFill>
        <p:spPr bwMode="auto">
          <a:xfrm rot="5400000">
            <a:off x="-320016" y="4933248"/>
            <a:ext cx="1985460" cy="105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21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Crabbing Cavities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Increase effective overlap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nor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RF deflector </a:t>
                </a:r>
              </a:p>
              <a:p>
                <a:pPr lvl="1"/>
                <a:r>
                  <a:rPr lang="en-GB" dirty="0" smtClean="0"/>
                  <a:t>before and after the crossing point</a:t>
                </a:r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RF noise</a:t>
                </a:r>
              </a:p>
              <a:p>
                <a:pPr lvl="1"/>
                <a:r>
                  <a:rPr lang="en-GB" dirty="0" smtClean="0"/>
                  <a:t>amplitude jitter</a:t>
                </a:r>
              </a:p>
              <a:p>
                <a:pPr lvl="1"/>
                <a:r>
                  <a:rPr lang="en-GB" dirty="0" smtClean="0"/>
                  <a:t>phase jitter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40" t="-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4777" t="2840" r="-1" b="400"/>
          <a:stretch/>
        </p:blipFill>
        <p:spPr>
          <a:xfrm>
            <a:off x="4924007" y="2843490"/>
            <a:ext cx="1697327" cy="1012168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566" y="4720824"/>
            <a:ext cx="1681455" cy="112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8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132" y="4668991"/>
            <a:ext cx="1824359" cy="118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8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4186" y="2948152"/>
            <a:ext cx="2379165" cy="34560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255" y="2726155"/>
            <a:ext cx="3785257" cy="1152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/>
          <a:srcRect l="6114" t="3765" b="397"/>
          <a:stretch/>
        </p:blipFill>
        <p:spPr>
          <a:xfrm>
            <a:off x="4522258" y="738900"/>
            <a:ext cx="2721662" cy="18427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860483" y="757789"/>
                <a:ext cx="1630671" cy="79797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GB" sz="140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r>
                        <a:rPr lang="en-GB" sz="140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40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40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GB" sz="140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GB" sz="1400" i="1" baseline="30000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1400" dirty="0" smtClean="0">
                  <a:solidFill>
                    <a:srgbClr val="0093BE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sz="140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GB" sz="1400" i="1" baseline="-2500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GB" sz="140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400" i="1" baseline="-2500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GB" sz="140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GB" sz="140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400" i="1" baseline="-2500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sz="1400" baseline="-25000" dirty="0">
                  <a:solidFill>
                    <a:srgbClr val="0093BE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0483" y="757789"/>
                <a:ext cx="1630671" cy="797975"/>
              </a:xfrm>
              <a:prstGeom prst="rect">
                <a:avLst/>
              </a:prstGeom>
              <a:blipFill>
                <a:blip r:embed="rId9"/>
                <a:stretch>
                  <a:fillRect b="-2256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3217150" y="4653268"/>
            <a:ext cx="1127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dirty="0" smtClean="0">
                <a:solidFill>
                  <a:srgbClr val="000000"/>
                </a:solidFill>
              </a:rPr>
              <a:t>amplitude jitter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03562" y="4653267"/>
            <a:ext cx="1127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dirty="0" smtClean="0">
                <a:solidFill>
                  <a:srgbClr val="000000"/>
                </a:solidFill>
              </a:rPr>
              <a:t>phase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jitter</a:t>
            </a:r>
            <a:endParaRPr lang="en-GB" sz="12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1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Chinese R&amp;D: </a:t>
            </a:r>
            <a:r>
              <a:rPr lang="en-GB" dirty="0" err="1"/>
              <a:t>CepC</a:t>
            </a:r>
            <a:r>
              <a:rPr lang="en-GB" dirty="0"/>
              <a:t> and </a:t>
            </a:r>
            <a:r>
              <a:rPr lang="en-GB" dirty="0" err="1"/>
              <a:t>SppC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Effort led by IHEP, Beijing*</a:t>
            </a:r>
          </a:p>
          <a:p>
            <a:r>
              <a:rPr lang="en-US" dirty="0" err="1" smtClean="0"/>
              <a:t>e+e</a:t>
            </a:r>
            <a:r>
              <a:rPr lang="en-US" dirty="0" smtClean="0"/>
              <a:t>- </a:t>
            </a:r>
            <a:r>
              <a:rPr lang="en-US" dirty="0"/>
              <a:t>Higgs </a:t>
            </a:r>
            <a:r>
              <a:rPr lang="en-US" dirty="0" smtClean="0"/>
              <a:t>factory (</a:t>
            </a:r>
            <a:r>
              <a:rPr lang="en-US" dirty="0"/>
              <a:t>CEPC</a:t>
            </a:r>
            <a:r>
              <a:rPr lang="en-US" dirty="0" smtClean="0"/>
              <a:t>) 240 GeV, 54 km</a:t>
            </a:r>
          </a:p>
          <a:p>
            <a:r>
              <a:rPr lang="en-US" dirty="0"/>
              <a:t>continuation of </a:t>
            </a:r>
            <a:r>
              <a:rPr lang="en-US" dirty="0" smtClean="0"/>
              <a:t>BEPC → </a:t>
            </a:r>
            <a:r>
              <a:rPr lang="en-US" dirty="0"/>
              <a:t>BEPCII → </a:t>
            </a:r>
            <a:r>
              <a:rPr lang="en-US" dirty="0" smtClean="0"/>
              <a:t>CEPC</a:t>
            </a:r>
          </a:p>
          <a:p>
            <a:pPr lvl="1"/>
            <a:r>
              <a:rPr lang="en-US" dirty="0" smtClean="0"/>
              <a:t>fits strategic needs, experience, resources</a:t>
            </a:r>
          </a:p>
          <a:p>
            <a:r>
              <a:rPr lang="en-US" dirty="0" smtClean="0"/>
              <a:t>pp collider (</a:t>
            </a:r>
            <a:r>
              <a:rPr lang="en-US" dirty="0" err="1"/>
              <a:t>SppC</a:t>
            </a:r>
            <a:r>
              <a:rPr lang="en-US" dirty="0"/>
              <a:t>) </a:t>
            </a:r>
            <a:r>
              <a:rPr lang="en-US" dirty="0" smtClean="0"/>
              <a:t>70 </a:t>
            </a:r>
            <a:r>
              <a:rPr lang="en-US" dirty="0" err="1" smtClean="0"/>
              <a:t>TeV</a:t>
            </a:r>
            <a:r>
              <a:rPr lang="en-US" dirty="0" smtClean="0"/>
              <a:t>, in </a:t>
            </a:r>
            <a:r>
              <a:rPr lang="en-US" dirty="0"/>
              <a:t>the same tunnel</a:t>
            </a:r>
          </a:p>
          <a:p>
            <a:pPr lvl="1"/>
            <a:r>
              <a:rPr lang="en-US" dirty="0" smtClean="0"/>
              <a:t>gain </a:t>
            </a:r>
            <a:r>
              <a:rPr lang="en-US" dirty="0"/>
              <a:t>sufficient time for magnet R&amp;D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wait for </a:t>
            </a:r>
            <a:r>
              <a:rPr lang="en-US" dirty="0" smtClean="0"/>
              <a:t>technological improvements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Roger </a:t>
            </a:r>
            <a:r>
              <a:rPr lang="en-US" err="1"/>
              <a:t>Ruber</a:t>
            </a:r>
            <a:r>
              <a:rPr lang="en-US"/>
              <a:t> - Future Accelerators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24435" y="6145799"/>
            <a:ext cx="5326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*) Y. Wang (IHEP) IPAC'2015</a:t>
            </a:r>
            <a:endParaRPr lang="en-US" sz="1200" b="0" dirty="0" smtClean="0">
              <a:solidFill>
                <a:srgbClr val="000000"/>
              </a:solidFill>
            </a:endParaRPr>
          </a:p>
          <a:p>
            <a:pPr algn="l"/>
            <a:r>
              <a:rPr lang="en-US" sz="1200" b="0" dirty="0" smtClean="0">
                <a:solidFill>
                  <a:srgbClr val="000000"/>
                </a:solidFill>
              </a:rPr>
              <a:t>http</a:t>
            </a:r>
            <a:r>
              <a:rPr lang="en-US" sz="1200" b="0" dirty="0">
                <a:solidFill>
                  <a:srgbClr val="000000"/>
                </a:solidFill>
              </a:rPr>
              <a:t>://</a:t>
            </a:r>
            <a:r>
              <a:rPr lang="en-US" sz="1200" b="0" dirty="0" smtClean="0">
                <a:solidFill>
                  <a:srgbClr val="000000"/>
                </a:solidFill>
              </a:rPr>
              <a:t>accelconf.web.cern.ch/AccelConf/IPAC2015/talks/frygb2_talk.pdf</a:t>
            </a:r>
            <a:endParaRPr lang="en-US" sz="1200" b="0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48" y="3424808"/>
            <a:ext cx="6586861" cy="270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742" y="827932"/>
            <a:ext cx="2722810" cy="304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5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Circular Collider (FCC)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836613"/>
            <a:ext cx="4107377" cy="5400675"/>
          </a:xfrm>
        </p:spPr>
        <p:txBody>
          <a:bodyPr/>
          <a:lstStyle/>
          <a:p>
            <a:r>
              <a:rPr lang="en-GB" dirty="0"/>
              <a:t>International FCC collaboration (CERN as host lab) to study: </a:t>
            </a:r>
          </a:p>
          <a:p>
            <a:pPr lvl="1"/>
            <a:r>
              <a:rPr lang="en-GB" dirty="0"/>
              <a:t>pp-collider (FCC-</a:t>
            </a:r>
            <a:r>
              <a:rPr lang="en-GB" dirty="0" err="1"/>
              <a:t>hh</a:t>
            </a:r>
            <a:r>
              <a:rPr lang="en-GB" dirty="0"/>
              <a:t>)                      </a:t>
            </a:r>
            <a:r>
              <a:rPr lang="en-GB" dirty="0">
                <a:cs typeface="Arial"/>
              </a:rPr>
              <a:t>→ </a:t>
            </a:r>
            <a:r>
              <a:rPr lang="en-GB" dirty="0"/>
              <a:t>main emphasis, defining infrastructure requirements </a:t>
            </a:r>
          </a:p>
          <a:p>
            <a:r>
              <a:rPr lang="en-GB" dirty="0"/>
              <a:t> </a:t>
            </a:r>
            <a:r>
              <a:rPr lang="fr-CH" b="1" dirty="0">
                <a:solidFill>
                  <a:srgbClr val="FF0000"/>
                </a:solidFill>
              </a:rPr>
              <a:t>~16 T </a:t>
            </a:r>
            <a:r>
              <a:rPr lang="fr-CH" b="1" dirty="0">
                <a:solidFill>
                  <a:srgbClr val="FF0000"/>
                </a:solidFill>
                <a:sym typeface="Symbol"/>
              </a:rPr>
              <a:t> 100 </a:t>
            </a:r>
            <a:r>
              <a:rPr lang="fr-CH" b="1" dirty="0" err="1">
                <a:solidFill>
                  <a:srgbClr val="FF0000"/>
                </a:solidFill>
                <a:sym typeface="Symbol"/>
              </a:rPr>
              <a:t>TeV</a:t>
            </a:r>
            <a:r>
              <a:rPr lang="fr-CH" b="1" dirty="0">
                <a:solidFill>
                  <a:srgbClr val="FF0000"/>
                </a:solidFill>
                <a:sym typeface="Symbol"/>
              </a:rPr>
              <a:t> </a:t>
            </a:r>
            <a:r>
              <a:rPr lang="fr-CH" b="1" i="1" dirty="0">
                <a:solidFill>
                  <a:srgbClr val="FF0000"/>
                </a:solidFill>
                <a:sym typeface="Symbol"/>
              </a:rPr>
              <a:t>pp</a:t>
            </a:r>
            <a:r>
              <a:rPr lang="fr-CH" b="1" dirty="0">
                <a:solidFill>
                  <a:srgbClr val="FF0000"/>
                </a:solidFill>
                <a:sym typeface="Symbol"/>
              </a:rPr>
              <a:t> in 100 </a:t>
            </a:r>
            <a:r>
              <a:rPr lang="fr-CH" b="1" dirty="0" smtClean="0">
                <a:solidFill>
                  <a:srgbClr val="FF0000"/>
                </a:solidFill>
                <a:sym typeface="Symbol"/>
              </a:rPr>
              <a:t>km</a:t>
            </a:r>
            <a:endParaRPr lang="en-GB" dirty="0"/>
          </a:p>
          <a:p>
            <a:pPr lvl="1"/>
            <a:r>
              <a:rPr lang="en-GB" dirty="0"/>
              <a:t>~100 km tunnel infrastructure  in Geneva area, site specific</a:t>
            </a:r>
          </a:p>
          <a:p>
            <a:pPr lvl="1"/>
            <a:endParaRPr lang="en-GB" dirty="0"/>
          </a:p>
          <a:p>
            <a:pPr lvl="1"/>
            <a:r>
              <a:rPr lang="en-GB" dirty="0" err="1"/>
              <a:t>e+e</a:t>
            </a:r>
            <a:r>
              <a:rPr lang="en-GB" dirty="0"/>
              <a:t>- collider (FCC-</a:t>
            </a:r>
            <a:r>
              <a:rPr lang="en-GB" dirty="0" err="1"/>
              <a:t>ee</a:t>
            </a:r>
            <a:r>
              <a:rPr lang="en-GB" dirty="0"/>
              <a:t>), </a:t>
            </a:r>
            <a:br>
              <a:rPr lang="en-GB" dirty="0"/>
            </a:br>
            <a:r>
              <a:rPr lang="en-GB" dirty="0"/>
              <a:t>as potential first step</a:t>
            </a:r>
            <a:br>
              <a:rPr lang="en-GB" dirty="0"/>
            </a:br>
            <a:r>
              <a:rPr lang="en-US" dirty="0"/>
              <a:t>→ </a:t>
            </a:r>
            <a:r>
              <a:rPr lang="en-US" b="1" dirty="0">
                <a:solidFill>
                  <a:srgbClr val="0000FF"/>
                </a:solidFill>
              </a:rPr>
              <a:t>start operation 2039</a:t>
            </a:r>
          </a:p>
          <a:p>
            <a:pPr lvl="1"/>
            <a:r>
              <a:rPr lang="en-GB" dirty="0"/>
              <a:t>HE-LHC with FCC-</a:t>
            </a:r>
            <a:r>
              <a:rPr lang="en-GB" dirty="0" err="1"/>
              <a:t>hh</a:t>
            </a:r>
            <a:r>
              <a:rPr lang="en-GB" dirty="0"/>
              <a:t> technology</a:t>
            </a:r>
            <a:br>
              <a:rPr lang="en-GB" dirty="0"/>
            </a:br>
            <a:r>
              <a:rPr lang="en-US" dirty="0"/>
              <a:t>→ </a:t>
            </a:r>
            <a:r>
              <a:rPr lang="en-US" b="1" dirty="0">
                <a:solidFill>
                  <a:srgbClr val="0000FF"/>
                </a:solidFill>
              </a:rPr>
              <a:t>start operation 2040</a:t>
            </a:r>
            <a:endParaRPr lang="en-GB" dirty="0"/>
          </a:p>
          <a:p>
            <a:pPr lvl="1"/>
            <a:r>
              <a:rPr lang="en-GB" dirty="0"/>
              <a:t>p-e (FCC-he) option, IP integration, e- from ERL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4431227" y="837365"/>
            <a:ext cx="4712773" cy="5261777"/>
          </a:xfrm>
          <a:prstGeom prst="rect">
            <a:avLst/>
          </a:prstGeom>
        </p:spPr>
      </p:pic>
      <p:pic>
        <p:nvPicPr>
          <p:cNvPr id="7" name="Picture 6" descr="logo-FCC-0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27" y="5557783"/>
            <a:ext cx="1271945" cy="53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3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Circular Collider (FCC)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0000FF"/>
                </a:solidFill>
              </a:rPr>
              <a:t>FCC-</a:t>
            </a:r>
            <a:r>
              <a:rPr lang="en-GB" b="1" dirty="0" err="1">
                <a:solidFill>
                  <a:srgbClr val="0000FF"/>
                </a:solidFill>
              </a:rPr>
              <a:t>ee</a:t>
            </a:r>
            <a:r>
              <a:rPr lang="en-GB" b="1" dirty="0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en-GB" sz="1600" dirty="0" err="1"/>
              <a:t>c.m</a:t>
            </a:r>
            <a:r>
              <a:rPr lang="en-GB" sz="1600" dirty="0"/>
              <a:t>. energy from 45 to 183 GeV for Z, WW, H and </a:t>
            </a:r>
            <a:r>
              <a:rPr lang="en-GB" sz="1600" dirty="0" err="1"/>
              <a:t>ttbar</a:t>
            </a:r>
            <a:r>
              <a:rPr lang="en-GB" sz="1600" dirty="0"/>
              <a:t> production</a:t>
            </a:r>
          </a:p>
          <a:p>
            <a:pPr lvl="1"/>
            <a:r>
              <a:rPr lang="en-GB" sz="1600" dirty="0"/>
              <a:t>Exploration of 10 to 100 </a:t>
            </a:r>
            <a:r>
              <a:rPr lang="en-GB" sz="1600" dirty="0" err="1"/>
              <a:t>TeV</a:t>
            </a:r>
            <a:r>
              <a:rPr lang="en-GB" sz="1600" dirty="0"/>
              <a:t> energy scale via couplings with precision measurements  </a:t>
            </a:r>
          </a:p>
          <a:p>
            <a:pPr lvl="1"/>
            <a:r>
              <a:rPr lang="en-GB" sz="1600" dirty="0"/>
              <a:t>~20-50 fold improved precision on many EW quantities (equiv. to factor 5-7 in mass)</a:t>
            </a:r>
            <a:br>
              <a:rPr lang="en-GB" sz="1600" dirty="0"/>
            </a:br>
            <a:r>
              <a:rPr lang="en-GB" sz="1600" dirty="0"/>
              <a:t>(</a:t>
            </a:r>
            <a:r>
              <a:rPr lang="en-GB" sz="1600" dirty="0" err="1"/>
              <a:t>m</a:t>
            </a:r>
            <a:r>
              <a:rPr lang="en-GB" sz="1600" baseline="-25000" dirty="0" err="1"/>
              <a:t>Z</a:t>
            </a:r>
            <a:r>
              <a:rPr lang="en-GB" sz="1600" dirty="0"/>
              <a:t>,  </a:t>
            </a:r>
            <a:r>
              <a:rPr lang="en-GB" sz="1600" dirty="0" err="1"/>
              <a:t>m</a:t>
            </a:r>
            <a:r>
              <a:rPr lang="en-GB" sz="1600" baseline="-25000" dirty="0" err="1"/>
              <a:t>W</a:t>
            </a:r>
            <a:r>
              <a:rPr lang="en-GB" sz="1600" dirty="0"/>
              <a:t>, </a:t>
            </a:r>
            <a:r>
              <a:rPr lang="en-GB" sz="1600" dirty="0" err="1"/>
              <a:t>m</a:t>
            </a:r>
            <a:r>
              <a:rPr lang="en-GB" sz="1600" baseline="-25000" dirty="0" err="1"/>
              <a:t>top</a:t>
            </a:r>
            <a:r>
              <a:rPr lang="en-GB" sz="1600" dirty="0"/>
              <a:t> , sin</a:t>
            </a:r>
            <a:r>
              <a:rPr lang="en-GB" sz="1600" baseline="30000" dirty="0"/>
              <a:t>2</a:t>
            </a:r>
            <a:r>
              <a:rPr lang="el-GR" sz="1600" dirty="0"/>
              <a:t>θ</a:t>
            </a:r>
            <a:r>
              <a:rPr lang="en-GB" sz="1600" baseline="-25000" dirty="0" err="1"/>
              <a:t>w</a:t>
            </a:r>
            <a:r>
              <a:rPr lang="en-GB" sz="1600" baseline="30000" dirty="0" err="1"/>
              <a:t>eff</a:t>
            </a:r>
            <a:r>
              <a:rPr lang="en-GB" sz="1600" dirty="0"/>
              <a:t> , </a:t>
            </a:r>
            <a:r>
              <a:rPr lang="en-GB" sz="1600" dirty="0" err="1"/>
              <a:t>R</a:t>
            </a:r>
            <a:r>
              <a:rPr lang="en-GB" sz="1600" baseline="-25000" dirty="0" err="1"/>
              <a:t>b</a:t>
            </a:r>
            <a:r>
              <a:rPr lang="en-GB" sz="1600" dirty="0"/>
              <a:t> , </a:t>
            </a:r>
            <a:r>
              <a:rPr lang="el-GR" sz="1600" dirty="0"/>
              <a:t>α</a:t>
            </a:r>
            <a:r>
              <a:rPr lang="en-GB" sz="1600" baseline="-25000" dirty="0"/>
              <a:t>QED</a:t>
            </a:r>
            <a:r>
              <a:rPr lang="en-GB" sz="1600" dirty="0"/>
              <a:t>(</a:t>
            </a:r>
            <a:r>
              <a:rPr lang="en-GB" sz="1600" dirty="0" err="1"/>
              <a:t>m</a:t>
            </a:r>
            <a:r>
              <a:rPr lang="en-GB" sz="1600" baseline="-25000" dirty="0" err="1"/>
              <a:t>z</a:t>
            </a:r>
            <a:r>
              <a:rPr lang="en-GB" sz="1600" dirty="0"/>
              <a:t>), </a:t>
            </a:r>
            <a:r>
              <a:rPr lang="el-GR" sz="1600" dirty="0"/>
              <a:t>α</a:t>
            </a:r>
            <a:r>
              <a:rPr lang="en-GB" sz="1600" baseline="-25000" dirty="0"/>
              <a:t>s</a:t>
            </a:r>
            <a:r>
              <a:rPr lang="en-GB" sz="1600" dirty="0"/>
              <a:t>(</a:t>
            </a:r>
            <a:r>
              <a:rPr lang="en-GB" sz="1600" dirty="0" err="1"/>
              <a:t>m</a:t>
            </a:r>
            <a:r>
              <a:rPr lang="en-GB" sz="1600" baseline="-25000" dirty="0" err="1"/>
              <a:t>z</a:t>
            </a:r>
            <a:r>
              <a:rPr lang="en-GB" sz="1600" dirty="0"/>
              <a:t> </a:t>
            </a:r>
            <a:r>
              <a:rPr lang="en-GB" sz="1600" dirty="0" err="1"/>
              <a:t>m</a:t>
            </a:r>
            <a:r>
              <a:rPr lang="en-GB" sz="1600" baseline="-25000" dirty="0" err="1"/>
              <a:t>W</a:t>
            </a:r>
            <a:r>
              <a:rPr lang="en-GB" sz="1600" dirty="0"/>
              <a:t> m</a:t>
            </a:r>
            <a:r>
              <a:rPr lang="el-GR" sz="1600" baseline="-25000" dirty="0"/>
              <a:t>τ</a:t>
            </a:r>
            <a:r>
              <a:rPr lang="en-GB" sz="1600" dirty="0"/>
              <a:t>), Higgs and top quark couplings)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Machine design for highest possible luminosities at Z, WW, ZH and </a:t>
            </a:r>
            <a:r>
              <a:rPr lang="en-GB" sz="1600" dirty="0" err="1">
                <a:solidFill>
                  <a:srgbClr val="FF0000"/>
                </a:solidFill>
              </a:rPr>
              <a:t>ttbar</a:t>
            </a:r>
            <a:r>
              <a:rPr lang="en-GB" sz="1600" dirty="0">
                <a:solidFill>
                  <a:srgbClr val="FF0000"/>
                </a:solidFill>
              </a:rPr>
              <a:t> working points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0000FF"/>
                </a:solidFill>
              </a:rPr>
              <a:t>FCC-</a:t>
            </a:r>
            <a:r>
              <a:rPr lang="en-GB" b="1" dirty="0" err="1">
                <a:solidFill>
                  <a:srgbClr val="0000FF"/>
                </a:solidFill>
              </a:rPr>
              <a:t>hh</a:t>
            </a:r>
            <a:r>
              <a:rPr lang="en-GB" b="1" dirty="0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en-GB" sz="1600" dirty="0"/>
              <a:t>Highest centre of mass energy for direct production up to 20 - 30 </a:t>
            </a:r>
            <a:r>
              <a:rPr lang="en-GB" sz="1600" dirty="0" err="1"/>
              <a:t>TeV</a:t>
            </a:r>
            <a:endParaRPr lang="en-GB" sz="1600" dirty="0"/>
          </a:p>
          <a:p>
            <a:pPr lvl="1"/>
            <a:r>
              <a:rPr lang="en-GB" sz="1600" dirty="0"/>
              <a:t>Huge production rates for single and multiple production of SM bosons (H,W,Z) and quarks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Machine design for 100 </a:t>
            </a:r>
            <a:r>
              <a:rPr lang="en-GB" sz="1600" dirty="0" err="1">
                <a:solidFill>
                  <a:srgbClr val="FF0000"/>
                </a:solidFill>
              </a:rPr>
              <a:t>TeV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c.m</a:t>
            </a:r>
            <a:r>
              <a:rPr lang="en-GB" sz="1600" dirty="0">
                <a:solidFill>
                  <a:srgbClr val="FF0000"/>
                </a:solidFill>
              </a:rPr>
              <a:t>. energy &amp; integrated luminosity ~ 20ab</a:t>
            </a:r>
            <a:r>
              <a:rPr lang="en-GB" sz="1600" baseline="30000" dirty="0">
                <a:solidFill>
                  <a:srgbClr val="FF0000"/>
                </a:solidFill>
              </a:rPr>
              <a:t>-1</a:t>
            </a:r>
            <a:r>
              <a:rPr lang="en-GB" sz="1600" dirty="0">
                <a:solidFill>
                  <a:srgbClr val="FF0000"/>
                </a:solidFill>
              </a:rPr>
              <a:t> within 25 years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0000FF"/>
                </a:solidFill>
              </a:rPr>
              <a:t>HE-LHC:</a:t>
            </a:r>
          </a:p>
          <a:p>
            <a:pPr lvl="1"/>
            <a:r>
              <a:rPr lang="en-GB" sz="1600" dirty="0"/>
              <a:t>Doubling LHC collision energy with FCC-</a:t>
            </a:r>
            <a:r>
              <a:rPr lang="en-GB" sz="1600" dirty="0" err="1"/>
              <a:t>hh</a:t>
            </a:r>
            <a:r>
              <a:rPr lang="en-GB" sz="1600" dirty="0"/>
              <a:t> 16 T magnet technology</a:t>
            </a:r>
          </a:p>
          <a:p>
            <a:pPr lvl="1"/>
            <a:r>
              <a:rPr lang="en-GB" sz="1600" dirty="0" err="1"/>
              <a:t>c.m</a:t>
            </a:r>
            <a:r>
              <a:rPr lang="en-GB" sz="1600" dirty="0"/>
              <a:t>. energy = 27 </a:t>
            </a:r>
            <a:r>
              <a:rPr lang="en-GB" sz="1600" dirty="0" err="1"/>
              <a:t>TeV</a:t>
            </a:r>
            <a:r>
              <a:rPr lang="en-GB" sz="1600" dirty="0"/>
              <a:t> ~ 14 </a:t>
            </a:r>
            <a:r>
              <a:rPr lang="en-GB" sz="1600" dirty="0" err="1"/>
              <a:t>TeV</a:t>
            </a:r>
            <a:r>
              <a:rPr lang="en-GB" sz="1600" dirty="0"/>
              <a:t> x 16 T/8.33T, target luminosity ≥ 4 x HL-LHC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Machine design within constraints from LHC civil engineering and based on HL-LHC and FCC technologies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1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Circular Collider (</a:t>
            </a:r>
            <a:r>
              <a:rPr lang="en-GB" dirty="0" smtClean="0"/>
              <a:t>FCC) </a:t>
            </a:r>
            <a:r>
              <a:rPr lang="en-GB" dirty="0"/>
              <a:t>Site </a:t>
            </a:r>
            <a:r>
              <a:rPr lang="en-GB" dirty="0" smtClean="0"/>
              <a:t>Study </a:t>
            </a:r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7500" y="6453188"/>
            <a:ext cx="7056438" cy="268287"/>
          </a:xfrm>
        </p:spPr>
        <p:txBody>
          <a:bodyPr/>
          <a:lstStyle/>
          <a:p>
            <a:pPr>
              <a:defRPr/>
            </a:pPr>
            <a:r>
              <a:rPr lang="en-US"/>
              <a:t>Roger Ruber - Future Accelerators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0" t="14232" r="20509" b="19962"/>
          <a:stretch/>
        </p:blipFill>
        <p:spPr bwMode="auto">
          <a:xfrm>
            <a:off x="381000" y="990600"/>
            <a:ext cx="8280000" cy="51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78852" y="3064060"/>
            <a:ext cx="3887522" cy="2062103"/>
          </a:xfrm>
          <a:prstGeom prst="rect">
            <a:avLst/>
          </a:prstGeom>
          <a:solidFill>
            <a:schemeClr val="tx1"/>
          </a:solidFill>
          <a:ln w="12700">
            <a:solidFill>
              <a:srgbClr val="0066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Preliminary conclusions:</a:t>
            </a:r>
          </a:p>
          <a:p>
            <a:pPr algn="ctr"/>
            <a:endParaRPr lang="en-US" sz="1600" dirty="0" smtClean="0">
              <a:solidFill>
                <a:srgbClr val="000000"/>
              </a:solidFill>
            </a:endParaRPr>
          </a:p>
          <a:p>
            <a:pPr algn="ctr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</a:rPr>
              <a:t>93km seems to fit the site really well, likely better than smaller ring</a:t>
            </a:r>
          </a:p>
          <a:p>
            <a:pPr algn="ctr">
              <a:buFont typeface="Arial"/>
              <a:buChar char="•"/>
            </a:pPr>
            <a:endParaRPr lang="en-US" sz="1600" b="0" dirty="0" smtClean="0">
              <a:solidFill>
                <a:srgbClr val="000000"/>
              </a:solidFill>
            </a:endParaRPr>
          </a:p>
          <a:p>
            <a:pPr algn="ctr">
              <a:buFont typeface="Arial"/>
              <a:buChar char="•"/>
            </a:pPr>
            <a:r>
              <a:rPr lang="en-US" sz="1600" b="0" dirty="0" smtClean="0">
                <a:solidFill>
                  <a:srgbClr val="000000"/>
                </a:solidFill>
              </a:rPr>
              <a:t> 100km tunnel appears possible</a:t>
            </a:r>
          </a:p>
          <a:p>
            <a:pPr algn="ctr">
              <a:buFont typeface="Arial"/>
              <a:buChar char="•"/>
            </a:pPr>
            <a:endParaRPr lang="en-US" sz="1600" b="0" dirty="0" smtClean="0">
              <a:solidFill>
                <a:srgbClr val="000000"/>
              </a:solidFill>
            </a:endParaRPr>
          </a:p>
          <a:p>
            <a:pPr algn="ctr">
              <a:buFont typeface="Arial"/>
              <a:buChar char="•"/>
            </a:pPr>
            <a:r>
              <a:rPr lang="en-US" sz="1600" b="0" dirty="0" smtClean="0">
                <a:solidFill>
                  <a:srgbClr val="000000"/>
                </a:solidFill>
              </a:rPr>
              <a:t> The LHC could be used as an injector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6107015"/>
            <a:ext cx="2520280" cy="276999"/>
          </a:xfrm>
          <a:prstGeom prst="rect">
            <a:avLst/>
          </a:prstGeom>
          <a:noFill/>
          <a:ln>
            <a:solidFill>
              <a:srgbClr val="0066CC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000000"/>
                </a:solidFill>
                <a:latin typeface="Arial"/>
              </a:rPr>
              <a:t>J. Osborne &amp; C. Cook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8852" y="660039"/>
            <a:ext cx="2346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PRELIMINARY</a:t>
            </a:r>
            <a:endParaRPr lang="en-GB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5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Circular Collider (</a:t>
            </a:r>
            <a:r>
              <a:rPr lang="en-GB" dirty="0" smtClean="0"/>
              <a:t>FCC) </a:t>
            </a:r>
            <a:r>
              <a:rPr lang="en-GB" dirty="0" smtClean="0"/>
              <a:t>Key </a:t>
            </a:r>
            <a:r>
              <a:rPr lang="en-GB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Energy</a:t>
            </a:r>
          </a:p>
          <a:p>
            <a:pPr lvl="1"/>
            <a:r>
              <a:rPr lang="en-US" dirty="0"/>
              <a:t>Limited by the machine size and the strength of the bending dipoles</a:t>
            </a:r>
          </a:p>
          <a:p>
            <a:pPr lvl="1">
              <a:buFont typeface="Symbol" charset="0"/>
              <a:buChar char=""/>
            </a:pPr>
            <a:r>
              <a:rPr lang="en-US" dirty="0"/>
              <a:t> Have to </a:t>
            </a:r>
            <a:r>
              <a:rPr lang="en-US" dirty="0" smtClean="0"/>
              <a:t>maximize </a:t>
            </a:r>
            <a:r>
              <a:rPr lang="en-US" dirty="0"/>
              <a:t>the magnet strength</a:t>
            </a:r>
          </a:p>
          <a:p>
            <a:pPr lvl="1">
              <a:buFont typeface="Symbol" charset="0"/>
              <a:buChar char=""/>
            </a:pPr>
            <a:endParaRPr lang="en-US" dirty="0"/>
          </a:p>
          <a:p>
            <a:r>
              <a:rPr lang="en-US" dirty="0"/>
              <a:t>Luminosity</a:t>
            </a:r>
          </a:p>
          <a:p>
            <a:pPr lvl="1">
              <a:buFont typeface="Symbol" charset="0"/>
              <a:buChar char=""/>
            </a:pPr>
            <a:r>
              <a:rPr lang="en-US" dirty="0"/>
              <a:t>Need to </a:t>
            </a:r>
            <a:r>
              <a:rPr lang="en-US" dirty="0" smtClean="0"/>
              <a:t>maximize </a:t>
            </a:r>
            <a:r>
              <a:rPr lang="en-US" dirty="0"/>
              <a:t>the use of the beam for luminosity production</a:t>
            </a:r>
          </a:p>
          <a:p>
            <a:pPr lvl="1">
              <a:buFont typeface="Symbol" charset="0"/>
              <a:buChar char=""/>
            </a:pPr>
            <a:endParaRPr lang="en-US" dirty="0"/>
          </a:p>
          <a:p>
            <a:r>
              <a:rPr lang="en-US" dirty="0"/>
              <a:t>Beam power </a:t>
            </a:r>
            <a:r>
              <a:rPr lang="en-US" dirty="0" smtClean="0"/>
              <a:t>handling: The </a:t>
            </a:r>
            <a:r>
              <a:rPr lang="en-US" dirty="0"/>
              <a:t>beam can damage the machine</a:t>
            </a:r>
          </a:p>
          <a:p>
            <a:pPr lvl="1"/>
            <a:r>
              <a:rPr lang="en-US" dirty="0"/>
              <a:t>Quench the magnets</a:t>
            </a:r>
          </a:p>
          <a:p>
            <a:pPr lvl="1"/>
            <a:r>
              <a:rPr lang="en-US" dirty="0"/>
              <a:t>Create background in the experiments</a:t>
            </a:r>
          </a:p>
          <a:p>
            <a:pPr lvl="1">
              <a:buFont typeface="Symbol" charset="0"/>
              <a:buChar char=""/>
            </a:pPr>
            <a:r>
              <a:rPr lang="en-US" dirty="0"/>
              <a:t>Need a concept to deal with the beam power</a:t>
            </a:r>
          </a:p>
          <a:p>
            <a:pPr lvl="1">
              <a:buFont typeface="Symbol" charset="0"/>
              <a:buChar char=""/>
            </a:pPr>
            <a:endParaRPr lang="en-US" dirty="0"/>
          </a:p>
          <a:p>
            <a:r>
              <a:rPr lang="en-US" dirty="0"/>
              <a:t>Cost</a:t>
            </a:r>
          </a:p>
          <a:p>
            <a:pPr lvl="1"/>
            <a:r>
              <a:rPr lang="en-US" dirty="0"/>
              <a:t>The total cost is a concern, so we have to push everything to the limit to reduce cost</a:t>
            </a:r>
          </a:p>
          <a:p>
            <a:pPr lvl="1">
              <a:buFont typeface="Symbol" charset="0"/>
              <a:buChar char=""/>
            </a:pPr>
            <a:r>
              <a:rPr lang="en-US" dirty="0"/>
              <a:t> Most things will become difficult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Roger Ruber - Future Accelerators</a:t>
            </a:r>
          </a:p>
        </p:txBody>
      </p:sp>
    </p:spTree>
    <p:extLst>
      <p:ext uri="{BB962C8B-B14F-4D97-AF65-F5344CB8AC3E}">
        <p14:creationId xmlns:p14="http://schemas.microsoft.com/office/powerpoint/2010/main" val="177523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Dipole Magnet Challenge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800" dirty="0"/>
              <a:t>Arc dipoles are the main cost and parameter </a:t>
            </a:r>
            <a:r>
              <a:rPr lang="en-GB" sz="1800" dirty="0" smtClean="0"/>
              <a:t>driver</a:t>
            </a:r>
          </a:p>
          <a:p>
            <a:pPr lvl="1"/>
            <a:r>
              <a:rPr lang="en-GB" sz="1600" dirty="0" smtClean="0"/>
              <a:t>baseline </a:t>
            </a:r>
            <a:r>
              <a:rPr lang="en-GB" sz="1600" dirty="0"/>
              <a:t>is Nb3Sn at </a:t>
            </a:r>
            <a:r>
              <a:rPr lang="en-GB" sz="1600" dirty="0" smtClean="0"/>
              <a:t>16T</a:t>
            </a:r>
          </a:p>
          <a:p>
            <a:pPr lvl="1"/>
            <a:r>
              <a:rPr lang="en-GB" sz="1600" dirty="0" smtClean="0"/>
              <a:t>alternative </a:t>
            </a:r>
            <a:r>
              <a:rPr lang="en-GB" sz="1600" dirty="0"/>
              <a:t>HTS at 20T</a:t>
            </a:r>
          </a:p>
          <a:p>
            <a:endParaRPr lang="en-GB" sz="1800" dirty="0" smtClean="0"/>
          </a:p>
          <a:p>
            <a:r>
              <a:rPr lang="fr-CH" sz="1800" dirty="0" err="1"/>
              <a:t>Looking</a:t>
            </a:r>
            <a:r>
              <a:rPr lang="fr-CH" sz="1800" dirty="0"/>
              <a:t> at performance </a:t>
            </a:r>
            <a:r>
              <a:rPr lang="fr-CH" sz="1800" dirty="0" err="1"/>
              <a:t>offered</a:t>
            </a:r>
            <a:r>
              <a:rPr lang="fr-CH" sz="1800" dirty="0"/>
              <a:t> by </a:t>
            </a:r>
            <a:r>
              <a:rPr lang="fr-CH" sz="1800" dirty="0" err="1"/>
              <a:t>practical</a:t>
            </a:r>
            <a:r>
              <a:rPr lang="fr-CH" sz="1800" dirty="0"/>
              <a:t> SC, </a:t>
            </a:r>
            <a:r>
              <a:rPr lang="fr-CH" sz="1800" dirty="0" err="1"/>
              <a:t>considering</a:t>
            </a:r>
            <a:r>
              <a:rPr lang="fr-CH" sz="1800" dirty="0"/>
              <a:t> tunnel size and basic engineering (forces, stresses, </a:t>
            </a:r>
            <a:r>
              <a:rPr lang="fr-CH" sz="1800" dirty="0" err="1"/>
              <a:t>energy</a:t>
            </a:r>
            <a:r>
              <a:rPr lang="fr-CH" sz="1800" dirty="0"/>
              <a:t>) the </a:t>
            </a:r>
            <a:r>
              <a:rPr lang="fr-CH" sz="1800" dirty="0" err="1"/>
              <a:t>practical</a:t>
            </a:r>
            <a:r>
              <a:rPr lang="fr-CH" sz="1800" dirty="0"/>
              <a:t> </a:t>
            </a:r>
            <a:r>
              <a:rPr lang="fr-CH" sz="1800" dirty="0" err="1"/>
              <a:t>limit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around</a:t>
            </a:r>
            <a:r>
              <a:rPr lang="fr-CH" sz="1800" dirty="0"/>
              <a:t> 20 T.</a:t>
            </a:r>
          </a:p>
          <a:p>
            <a:pPr lvl="1"/>
            <a:r>
              <a:rPr lang="fr-CH" sz="1600" dirty="0" err="1"/>
              <a:t>Such</a:t>
            </a:r>
            <a:r>
              <a:rPr lang="fr-CH" sz="1600" dirty="0"/>
              <a:t> a challenge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similar</a:t>
            </a:r>
            <a:r>
              <a:rPr lang="fr-CH" sz="1600" dirty="0"/>
              <a:t> to a 40 T </a:t>
            </a:r>
            <a:r>
              <a:rPr lang="fr-CH" sz="1600" dirty="0" err="1"/>
              <a:t>solenoid</a:t>
            </a:r>
            <a:r>
              <a:rPr lang="fr-CH" sz="1600" dirty="0"/>
              <a:t>. </a:t>
            </a:r>
            <a:endParaRPr lang="fr-CH" sz="1600" dirty="0" smtClean="0"/>
          </a:p>
          <a:p>
            <a:endParaRPr lang="en-GB" sz="1800" dirty="0" smtClean="0"/>
          </a:p>
          <a:p>
            <a:r>
              <a:rPr lang="en-GB" sz="1800" dirty="0" smtClean="0"/>
              <a:t>Field </a:t>
            </a:r>
            <a:r>
              <a:rPr lang="en-GB" sz="1800" dirty="0"/>
              <a:t>level is a challenge but many additional questions:</a:t>
            </a:r>
          </a:p>
          <a:p>
            <a:pPr lvl="1"/>
            <a:r>
              <a:rPr lang="en-GB" sz="1600" dirty="0"/>
              <a:t>aperture</a:t>
            </a:r>
          </a:p>
          <a:p>
            <a:pPr lvl="1"/>
            <a:r>
              <a:rPr lang="en-GB" sz="1600" dirty="0"/>
              <a:t>field quality</a:t>
            </a:r>
          </a:p>
          <a:p>
            <a:endParaRPr lang="en-GB" sz="18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Roger Ruber - Future Accelerators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313" y="836613"/>
            <a:ext cx="4406639" cy="20430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2740" y="2879692"/>
            <a:ext cx="4102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0" dirty="0" smtClean="0">
                <a:solidFill>
                  <a:srgbClr val="000000"/>
                </a:solidFill>
              </a:rPr>
              <a:t>Coil sketch of a 15 T magnet with grading, E. Todesco</a:t>
            </a:r>
            <a:endParaRPr lang="en-US" sz="1200" b="0" dirty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713" y="3612045"/>
            <a:ext cx="4208462" cy="297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Radiation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323851" y="836613"/>
                <a:ext cx="5395024" cy="5400675"/>
              </a:xfrm>
            </p:spPr>
            <p:txBody>
              <a:bodyPr/>
              <a:lstStyle/>
              <a:p>
                <a:r>
                  <a:rPr lang="en-US" dirty="0" smtClean="0"/>
                  <a:t>Synchrotron radiation power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𝛽𝛾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100 </a:t>
                </a:r>
                <a:r>
                  <a:rPr lang="en-US" dirty="0" err="1"/>
                  <a:t>TeV</a:t>
                </a:r>
                <a:r>
                  <a:rPr lang="en-US" dirty="0"/>
                  <a:t> </a:t>
                </a:r>
                <a:r>
                  <a:rPr lang="en-US" dirty="0" smtClean="0"/>
                  <a:t>protons </a:t>
                </a:r>
                <a:r>
                  <a:rPr lang="en-US" dirty="0"/>
                  <a:t>radiate </a:t>
                </a:r>
                <a:r>
                  <a:rPr lang="en-US" dirty="0" smtClean="0"/>
                  <a:t>significantly</a:t>
                </a:r>
                <a:endParaRPr lang="en-US" dirty="0"/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Total power of 5 MW (LHC 7kW)</a:t>
                </a:r>
              </a:p>
              <a:p>
                <a:pPr marL="342900" indent="-342900">
                  <a:buFont typeface="Symbol" charset="0"/>
                  <a:buChar char=""/>
                </a:pPr>
                <a:r>
                  <a:rPr lang="en-US" sz="1800" dirty="0">
                    <a:solidFill>
                      <a:srgbClr val="FF0000"/>
                    </a:solidFill>
                  </a:rPr>
                  <a:t>Needs to be cooled 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away</a:t>
                </a:r>
                <a:endParaRPr lang="en-US" sz="1800" dirty="0"/>
              </a:p>
              <a:p>
                <a:pPr lvl="1"/>
                <a:r>
                  <a:rPr lang="en-US" dirty="0" smtClean="0"/>
                  <a:t>Equivalent </a:t>
                </a:r>
                <a:r>
                  <a:rPr lang="en-US" dirty="0"/>
                  <a:t>to 30W/m </a:t>
                </a:r>
                <a:r>
                  <a:rPr lang="en-US" dirty="0" smtClean="0"/>
                  <a:t>per beam </a:t>
                </a:r>
                <a:r>
                  <a:rPr lang="en-US" dirty="0"/>
                  <a:t>in the </a:t>
                </a:r>
                <a:r>
                  <a:rPr lang="en-US" dirty="0" smtClean="0"/>
                  <a:t>arcs</a:t>
                </a:r>
              </a:p>
              <a:p>
                <a:pPr lvl="2"/>
                <a:r>
                  <a:rPr lang="en-US" dirty="0" smtClean="0"/>
                  <a:t>LHC </a:t>
                </a:r>
                <a:r>
                  <a:rPr lang="en-US" dirty="0"/>
                  <a:t>&lt;0.2W/m, total heat load </a:t>
                </a:r>
                <a:r>
                  <a:rPr lang="en-US" dirty="0" smtClean="0"/>
                  <a:t>1W/m</a:t>
                </a:r>
              </a:p>
              <a:p>
                <a:r>
                  <a:rPr lang="en-GB" dirty="0"/>
                  <a:t>Current </a:t>
                </a:r>
                <a:r>
                  <a:rPr lang="en-GB" dirty="0" smtClean="0"/>
                  <a:t>goal</a:t>
                </a:r>
                <a:endParaRPr lang="en-GB" dirty="0"/>
              </a:p>
              <a:p>
                <a:pPr lvl="1"/>
                <a:r>
                  <a:rPr lang="en-GB" dirty="0"/>
                  <a:t>beam aperture: 2x13mm</a:t>
                </a:r>
              </a:p>
              <a:p>
                <a:pPr lvl="1"/>
                <a:r>
                  <a:rPr lang="en-GB" dirty="0"/>
                  <a:t>magnet aperture: 2x20mm</a:t>
                </a:r>
              </a:p>
              <a:p>
                <a:pPr lvl="1"/>
                <a:r>
                  <a:rPr lang="en-GB" dirty="0" smtClean="0"/>
                  <a:t>space </a:t>
                </a:r>
                <a:r>
                  <a:rPr lang="en-GB" dirty="0"/>
                  <a:t>for shielding: 7mm</a:t>
                </a:r>
              </a:p>
              <a:p>
                <a:r>
                  <a:rPr lang="en-US" dirty="0" smtClean="0"/>
                  <a:t>Protons </a:t>
                </a:r>
                <a:r>
                  <a:rPr lang="en-US" dirty="0"/>
                  <a:t>loose energy</a:t>
                </a:r>
              </a:p>
              <a:p>
                <a:pPr marL="342900" indent="-342900">
                  <a:buFont typeface="Symbol" charset="0"/>
                  <a:buChar char=""/>
                </a:pPr>
                <a:r>
                  <a:rPr lang="en-US" sz="1800" dirty="0"/>
                  <a:t>They are damped</a:t>
                </a:r>
              </a:p>
              <a:p>
                <a:pPr marL="342900" indent="-342900">
                  <a:buFont typeface="Symbol" charset="0"/>
                  <a:buChar char=""/>
                </a:pPr>
                <a:r>
                  <a:rPr lang="en-US" sz="1800" dirty="0"/>
                  <a:t> Emittance improves with time</a:t>
                </a:r>
              </a:p>
              <a:p>
                <a:pPr marL="342900" indent="-342900">
                  <a:buFont typeface="Arial"/>
                  <a:buChar char="•"/>
                </a:pPr>
                <a:r>
                  <a:rPr lang="en-US" dirty="0"/>
                  <a:t>Typical transverse damping time 1 </a:t>
                </a:r>
                <a:r>
                  <a:rPr lang="en-US" dirty="0" smtClean="0"/>
                  <a:t>hour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1" y="836613"/>
                <a:ext cx="5395024" cy="5400675"/>
              </a:xfrm>
              <a:blipFill rotWithShape="0">
                <a:blip r:embed="rId2"/>
                <a:stretch>
                  <a:fillRect l="-1017" t="-451" b="-9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Roger Ruber - Future Accelerators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44" y="727561"/>
            <a:ext cx="3558186" cy="2213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damping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2705" y="4543583"/>
            <a:ext cx="3917278" cy="1479252"/>
          </a:xfrm>
          <a:prstGeom prst="rect">
            <a:avLst/>
          </a:prstGeom>
        </p:spPr>
      </p:pic>
      <p:pic>
        <p:nvPicPr>
          <p:cNvPr id="9" name="Picture 8" descr="beamscree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579" y="3074417"/>
            <a:ext cx="2945129" cy="15996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44137" y="4460640"/>
            <a:ext cx="162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 smtClean="0">
                <a:solidFill>
                  <a:srgbClr val="000000"/>
                </a:solidFill>
              </a:rPr>
              <a:t>LHC beam screen</a:t>
            </a:r>
            <a:endParaRPr lang="en-GB" sz="12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6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History for Particle Physics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0099"/>
                </a:solidFill>
              </a:rPr>
              <a:t>Different options</a:t>
            </a:r>
            <a:endParaRPr lang="en-US" altLang="en-US" b="1" dirty="0">
              <a:solidFill>
                <a:srgbClr val="000099"/>
              </a:solidFill>
            </a:endParaRPr>
          </a:p>
          <a:p>
            <a:pPr marL="271463" indent="-271463"/>
            <a:r>
              <a:rPr lang="en-US" altLang="en-US" dirty="0" smtClean="0"/>
              <a:t>what to collide: lepton vs hadron</a:t>
            </a:r>
            <a:endParaRPr lang="en-US" altLang="en-US" dirty="0"/>
          </a:p>
          <a:p>
            <a:pPr marL="271463" indent="-271463"/>
            <a:r>
              <a:rPr lang="en-US" altLang="en-US" dirty="0" smtClean="0"/>
              <a:t>how to collide: </a:t>
            </a:r>
          </a:p>
          <a:p>
            <a:pPr marL="539751" lvl="1" indent="-271463"/>
            <a:r>
              <a:rPr lang="en-GB" altLang="en-US" dirty="0" smtClean="0"/>
              <a:t>fixed target or colliding beams</a:t>
            </a:r>
            <a:endParaRPr lang="en-US" altLang="en-US" dirty="0" smtClean="0"/>
          </a:p>
          <a:p>
            <a:pPr marL="539751" lvl="1" indent="-271463"/>
            <a:r>
              <a:rPr lang="en-US" altLang="en-US" dirty="0" smtClean="0"/>
              <a:t>linear </a:t>
            </a:r>
            <a:r>
              <a:rPr lang="en-US" altLang="en-US" dirty="0"/>
              <a:t>vs circular</a:t>
            </a:r>
          </a:p>
          <a:p>
            <a:pPr marL="539751" lvl="1" indent="-271463"/>
            <a:r>
              <a:rPr lang="en-US" altLang="en-US" dirty="0" smtClean="0"/>
              <a:t>acceleration technology</a:t>
            </a:r>
          </a:p>
          <a:p>
            <a:pPr marL="714376" lvl="2" indent="-271463"/>
            <a:r>
              <a:rPr lang="en-US" altLang="en-US" dirty="0" smtClean="0"/>
              <a:t>DC</a:t>
            </a:r>
            <a:r>
              <a:rPr lang="en-US" altLang="en-US" dirty="0"/>
              <a:t>, RF, </a:t>
            </a:r>
            <a:r>
              <a:rPr lang="en-US" altLang="en-US" dirty="0" err="1"/>
              <a:t>wakefield</a:t>
            </a:r>
            <a:endParaRPr lang="en-US" altLang="en-US" dirty="0"/>
          </a:p>
          <a:p>
            <a:pPr marL="271463" indent="-271463"/>
            <a:endParaRPr lang="en-US" altLang="en-US" dirty="0"/>
          </a:p>
          <a:p>
            <a:pPr marL="0" indent="0">
              <a:buNone/>
            </a:pPr>
            <a:r>
              <a:rPr lang="en-US" altLang="en-US" b="1" dirty="0" smtClean="0">
                <a:solidFill>
                  <a:srgbClr val="000099"/>
                </a:solidFill>
              </a:rPr>
              <a:t>Project ideas</a:t>
            </a:r>
            <a:endParaRPr lang="en-US" altLang="en-US" b="1" dirty="0">
              <a:solidFill>
                <a:srgbClr val="000099"/>
              </a:solidFill>
            </a:endParaRPr>
          </a:p>
          <a:p>
            <a:pPr marL="271463" indent="-271463"/>
            <a:r>
              <a:rPr lang="en-US" altLang="en-US" dirty="0"/>
              <a:t>linear electron </a:t>
            </a:r>
            <a:r>
              <a:rPr lang="en-US" altLang="en-US" dirty="0" smtClean="0"/>
              <a:t>collider: SC or NC</a:t>
            </a:r>
            <a:endParaRPr lang="en-US" altLang="en-US" dirty="0"/>
          </a:p>
          <a:p>
            <a:pPr marL="271463" indent="-271463"/>
            <a:r>
              <a:rPr lang="en-US" altLang="en-US" dirty="0"/>
              <a:t>circular </a:t>
            </a:r>
            <a:r>
              <a:rPr lang="en-US" altLang="en-US" dirty="0" smtClean="0"/>
              <a:t>electron or proton </a:t>
            </a:r>
            <a:r>
              <a:rPr lang="en-US" altLang="en-US" dirty="0"/>
              <a:t>collider</a:t>
            </a:r>
          </a:p>
          <a:p>
            <a:pPr marL="271463" indent="-271463"/>
            <a:r>
              <a:rPr lang="en-US" altLang="en-US" dirty="0" smtClean="0"/>
              <a:t>circular electron </a:t>
            </a:r>
            <a:r>
              <a:rPr lang="en-US" altLang="en-US" dirty="0"/>
              <a:t>– proton </a:t>
            </a:r>
            <a:r>
              <a:rPr lang="en-US" altLang="en-US" dirty="0" smtClean="0"/>
              <a:t>collider</a:t>
            </a:r>
          </a:p>
          <a:p>
            <a:pPr marL="0" indent="0">
              <a:buNone/>
            </a:pPr>
            <a:endParaRPr lang="en-US" altLang="en-US" dirty="0"/>
          </a:p>
          <a:p>
            <a:pPr marL="0" indent="0">
              <a:buNone/>
            </a:pPr>
            <a:r>
              <a:rPr lang="en-US" altLang="en-US" b="1" dirty="0" smtClean="0">
                <a:solidFill>
                  <a:srgbClr val="000099"/>
                </a:solidFill>
              </a:rPr>
              <a:t>But also</a:t>
            </a:r>
          </a:p>
          <a:p>
            <a:r>
              <a:rPr lang="en-US" altLang="en-US" dirty="0" smtClean="0"/>
              <a:t>non-HEP use of accelerators</a:t>
            </a:r>
            <a:endParaRPr lang="en-US" alt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9B8526-ABF8-4F56-98A5-20218BA72F3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pic>
        <p:nvPicPr>
          <p:cNvPr id="11" name="Picture 2" descr="\\cern.ch\dfs\Users\r\ruber\Documents\General\Presentations\acc-energy_plas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37" y="696913"/>
            <a:ext cx="4056062" cy="573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01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FCC-</a:t>
            </a:r>
            <a:r>
              <a:rPr lang="en-GB" dirty="0" err="1" smtClean="0"/>
              <a:t>ee</a:t>
            </a:r>
            <a:r>
              <a:rPr lang="en-GB" dirty="0" smtClean="0"/>
              <a:t> Rational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use FCC-</a:t>
            </a:r>
            <a:r>
              <a:rPr lang="en-US" dirty="0" err="1"/>
              <a:t>hh</a:t>
            </a:r>
            <a:r>
              <a:rPr lang="en-US" dirty="0"/>
              <a:t> tunnel</a:t>
            </a:r>
          </a:p>
          <a:p>
            <a:pPr lvl="1"/>
            <a:r>
              <a:rPr lang="en-US" dirty="0"/>
              <a:t>Tunnel cost has to be paid only once</a:t>
            </a:r>
          </a:p>
          <a:p>
            <a:r>
              <a:rPr lang="en-US" dirty="0" smtClean="0"/>
              <a:t>Can </a:t>
            </a:r>
            <a:r>
              <a:rPr lang="en-US" dirty="0"/>
              <a:t>operate </a:t>
            </a:r>
            <a:r>
              <a:rPr lang="en-US" dirty="0" smtClean="0"/>
              <a:t>at different energies</a:t>
            </a:r>
            <a:endParaRPr lang="en-US" dirty="0"/>
          </a:p>
          <a:p>
            <a:pPr lvl="1"/>
            <a:r>
              <a:rPr lang="en-US" dirty="0"/>
              <a:t>90 GeV (“Tera-Z</a:t>
            </a:r>
            <a:r>
              <a:rPr lang="en-US" dirty="0" smtClean="0"/>
              <a:t>”), 160GeV </a:t>
            </a:r>
            <a:r>
              <a:rPr lang="en-US" dirty="0"/>
              <a:t>(W pairs</a:t>
            </a:r>
            <a:r>
              <a:rPr lang="en-US" dirty="0" smtClean="0"/>
              <a:t>), 240GeV </a:t>
            </a:r>
            <a:r>
              <a:rPr lang="en-US" dirty="0"/>
              <a:t>(Higgs via </a:t>
            </a:r>
            <a:r>
              <a:rPr lang="en-US" dirty="0" err="1"/>
              <a:t>Zh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350GeV (top threshold,  </a:t>
            </a:r>
            <a:r>
              <a:rPr lang="en-US" dirty="0" err="1"/>
              <a:t>higgs</a:t>
            </a:r>
            <a:r>
              <a:rPr lang="en-US" dirty="0"/>
              <a:t> productions via </a:t>
            </a:r>
            <a:r>
              <a:rPr lang="en-US" dirty="0" err="1"/>
              <a:t>Zh</a:t>
            </a:r>
            <a:r>
              <a:rPr lang="en-US" dirty="0"/>
              <a:t> and WW</a:t>
            </a:r>
            <a:r>
              <a:rPr lang="en-US" dirty="0" smtClean="0"/>
              <a:t>)</a:t>
            </a:r>
          </a:p>
          <a:p>
            <a:endParaRPr lang="en-US" sz="2200" dirty="0" smtClean="0"/>
          </a:p>
          <a:p>
            <a:r>
              <a:rPr lang="en-US" sz="2200" dirty="0" smtClean="0"/>
              <a:t>Limited </a:t>
            </a:r>
            <a:r>
              <a:rPr lang="en-US" sz="2200" dirty="0"/>
              <a:t>energy reach</a:t>
            </a:r>
          </a:p>
          <a:p>
            <a:pPr lvl="1"/>
            <a:r>
              <a:rPr lang="en-US" dirty="0"/>
              <a:t>But proton collider takes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care </a:t>
            </a:r>
            <a:r>
              <a:rPr lang="en-US" dirty="0"/>
              <a:t>of high </a:t>
            </a:r>
            <a:r>
              <a:rPr lang="en-US" dirty="0" smtClean="0"/>
              <a:t>energies</a:t>
            </a:r>
          </a:p>
          <a:p>
            <a:r>
              <a:rPr lang="en-GB" dirty="0" smtClean="0"/>
              <a:t>Limited beam lifetime</a:t>
            </a:r>
          </a:p>
          <a:p>
            <a:pPr lvl="1"/>
            <a:r>
              <a:rPr lang="en-GB" dirty="0" smtClean="0"/>
              <a:t>due to large </a:t>
            </a:r>
            <a:r>
              <a:rPr lang="en-GB" dirty="0"/>
              <a:t>particle </a:t>
            </a:r>
            <a:r>
              <a:rPr lang="en-GB" dirty="0" smtClean="0"/>
              <a:t>energy</a:t>
            </a:r>
            <a:br>
              <a:rPr lang="en-GB" dirty="0" smtClean="0"/>
            </a:br>
            <a:r>
              <a:rPr lang="en-GB" dirty="0" smtClean="0"/>
              <a:t>loss </a:t>
            </a:r>
            <a:r>
              <a:rPr lang="en-GB" dirty="0"/>
              <a:t>in IPs and limited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energy </a:t>
            </a:r>
            <a:r>
              <a:rPr lang="en-GB" dirty="0"/>
              <a:t>acceptance (2</a:t>
            </a:r>
            <a:r>
              <a:rPr lang="en-GB" dirty="0" smtClean="0"/>
              <a:t>%)</a:t>
            </a:r>
          </a:p>
          <a:p>
            <a:pPr lvl="1"/>
            <a:r>
              <a:rPr lang="en-GB" dirty="0" smtClean="0"/>
              <a:t>need continuous top-up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Roger Ruber - Future Accelerators</a:t>
            </a:r>
          </a:p>
        </p:txBody>
      </p:sp>
      <p:grpSp>
        <p:nvGrpSpPr>
          <p:cNvPr id="6" name="Group 30"/>
          <p:cNvGrpSpPr/>
          <p:nvPr/>
        </p:nvGrpSpPr>
        <p:grpSpPr>
          <a:xfrm>
            <a:off x="3779032" y="2958033"/>
            <a:ext cx="5326629" cy="3423718"/>
            <a:chOff x="899592" y="315748"/>
            <a:chExt cx="6332008" cy="3905340"/>
          </a:xfrm>
        </p:grpSpPr>
        <p:pic>
          <p:nvPicPr>
            <p:cNvPr id="7" name="Picture 6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584414"/>
              <a:ext cx="6332008" cy="3636674"/>
            </a:xfrm>
            <a:prstGeom prst="rect">
              <a:avLst/>
            </a:prstGeom>
            <a:solidFill>
              <a:srgbClr val="666633"/>
            </a:solidFill>
            <a:ln>
              <a:solidFill>
                <a:schemeClr val="tx1"/>
              </a:solidFill>
            </a:ln>
          </p:spPr>
        </p:pic>
        <p:cxnSp>
          <p:nvCxnSpPr>
            <p:cNvPr id="8" name="Straight Arrow Connector 7"/>
            <p:cNvCxnSpPr/>
            <p:nvPr/>
          </p:nvCxnSpPr>
          <p:spPr bwMode="auto">
            <a:xfrm flipH="1" flipV="1">
              <a:off x="3779912" y="3068960"/>
              <a:ext cx="864096" cy="28803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 flipH="1" flipV="1">
              <a:off x="4572000" y="2600037"/>
              <a:ext cx="10690" cy="68494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4165432" y="3140968"/>
              <a:ext cx="787987" cy="341428"/>
            </a:xfrm>
            <a:prstGeom prst="rect">
              <a:avLst/>
            </a:prstGeom>
            <a:solidFill>
              <a:srgbClr val="EAEAEA"/>
            </a:solidFill>
            <a:ln>
              <a:solidFill>
                <a:srgbClr val="008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>
                  <a:solidFill>
                    <a:srgbClr val="0000FF"/>
                  </a:solidFill>
                </a:rPr>
                <a:t>Linear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flipH="1">
              <a:off x="2080800" y="925594"/>
              <a:ext cx="1431012" cy="30153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3511813" y="315748"/>
              <a:ext cx="1216288" cy="716999"/>
            </a:xfrm>
            <a:prstGeom prst="rect">
              <a:avLst/>
            </a:prstGeom>
            <a:solidFill>
              <a:srgbClr val="EAEAEA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b="0" dirty="0" smtClean="0">
                  <a:solidFill>
                    <a:srgbClr val="FF0000"/>
                  </a:solidFill>
                </a:rPr>
                <a:t>Circular,</a:t>
              </a:r>
            </a:p>
            <a:p>
              <a:pPr algn="l"/>
              <a:r>
                <a:rPr lang="en-US" sz="1200" b="0" dirty="0" smtClean="0">
                  <a:solidFill>
                    <a:srgbClr val="FF0000"/>
                  </a:solidFill>
                </a:rPr>
                <a:t>adding four experiments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356100" y="6191771"/>
            <a:ext cx="351949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a-DK" sz="800" b="0" dirty="0" smtClean="0">
                <a:solidFill>
                  <a:srgbClr val="000000"/>
                </a:solidFill>
              </a:rPr>
              <a:t>Modified from original version: http</a:t>
            </a:r>
            <a:r>
              <a:rPr lang="da-DK" sz="800" b="0" dirty="0">
                <a:solidFill>
                  <a:srgbClr val="000000"/>
                </a:solidFill>
              </a:rPr>
              <a:t>://arxiv.org/pdf/1308.6176v3.</a:t>
            </a:r>
            <a:r>
              <a:rPr lang="da-DK" sz="800" b="0" dirty="0" smtClean="0">
                <a:solidFill>
                  <a:srgbClr val="000000"/>
                </a:solidFill>
              </a:rPr>
              <a:t>pdf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40650" y="5652593"/>
            <a:ext cx="990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</a:rPr>
              <a:t>F. </a:t>
            </a:r>
            <a:r>
              <a:rPr lang="en-US" sz="1400" b="0" dirty="0" err="1" smtClean="0">
                <a:solidFill>
                  <a:srgbClr val="000000"/>
                </a:solidFill>
              </a:rPr>
              <a:t>Gianotti</a:t>
            </a:r>
            <a:endParaRPr lang="en-US" sz="14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01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196191"/>
            <a:ext cx="10066339" cy="805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Colliders</a:t>
            </a:r>
            <a:endParaRPr lang="en-GB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BC9C3F0-67DF-4597-84A6-CA10F035E0CA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325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Roger Ruber - Future Accelerators</a:t>
            </a: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8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Collider Studies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9"/>
                </a:solidFill>
              </a:rPr>
              <a:t>International Linear Collider: ILC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superconducting technology</a:t>
            </a:r>
          </a:p>
          <a:p>
            <a:r>
              <a:rPr lang="en-GB" dirty="0"/>
              <a:t>1.3 GHz</a:t>
            </a:r>
          </a:p>
          <a:p>
            <a:r>
              <a:rPr lang="en-GB" dirty="0"/>
              <a:t>31.5 MV/m</a:t>
            </a:r>
          </a:p>
          <a:p>
            <a:r>
              <a:rPr lang="en-GB" dirty="0"/>
              <a:t>E</a:t>
            </a:r>
            <a:r>
              <a:rPr lang="en-GB" baseline="-25000" dirty="0"/>
              <a:t>CM</a:t>
            </a:r>
            <a:r>
              <a:rPr lang="en-GB" dirty="0"/>
              <a:t> = 500 </a:t>
            </a:r>
            <a:r>
              <a:rPr lang="en-GB" dirty="0" err="1"/>
              <a:t>GeV</a:t>
            </a:r>
            <a:endParaRPr lang="en-GB" dirty="0"/>
          </a:p>
          <a:p>
            <a:r>
              <a:rPr lang="en-GB" dirty="0"/>
              <a:t>upgrade to 1 </a:t>
            </a:r>
            <a:r>
              <a:rPr lang="en-GB" dirty="0" err="1"/>
              <a:t>TeV</a:t>
            </a:r>
            <a:endParaRPr lang="en-GB" dirty="0"/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9"/>
                </a:solidFill>
              </a:rPr>
              <a:t>Compact Linear Collider: CLIC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normal conducting technology</a:t>
            </a:r>
          </a:p>
          <a:p>
            <a:r>
              <a:rPr lang="en-GB" dirty="0"/>
              <a:t>12 GHz</a:t>
            </a:r>
          </a:p>
          <a:p>
            <a:r>
              <a:rPr lang="en-GB" dirty="0"/>
              <a:t>100 MV/m</a:t>
            </a:r>
          </a:p>
          <a:p>
            <a:r>
              <a:rPr lang="en-GB" dirty="0"/>
              <a:t>E</a:t>
            </a:r>
            <a:r>
              <a:rPr lang="en-GB" baseline="-25000" dirty="0"/>
              <a:t>CM</a:t>
            </a:r>
            <a:r>
              <a:rPr lang="en-GB" dirty="0"/>
              <a:t> = 3 </a:t>
            </a:r>
            <a:r>
              <a:rPr lang="en-GB" dirty="0" err="1"/>
              <a:t>TeV</a:t>
            </a:r>
            <a:endParaRPr lang="en-GB" dirty="0"/>
          </a:p>
          <a:p>
            <a:r>
              <a:rPr lang="en-GB" dirty="0" smtClean="0"/>
              <a:t>start at 500 </a:t>
            </a:r>
            <a:r>
              <a:rPr lang="en-GB" dirty="0" err="1" smtClean="0"/>
              <a:t>GeV</a:t>
            </a:r>
            <a:r>
              <a:rPr lang="en-GB" dirty="0" smtClean="0"/>
              <a:t> with stepwise upgrading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17" name="Picture 1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2" y="4011953"/>
            <a:ext cx="4449600" cy="2143104"/>
          </a:xfrm>
          <a:prstGeom prst="rect">
            <a:avLst/>
          </a:prstGeom>
        </p:spPr>
      </p:pic>
      <p:pic>
        <p:nvPicPr>
          <p:cNvPr id="2050" name="Picture 2" descr="\\cern.ch\dfs\Users\r\ruber\Documents\CLIC\Documentation\Illustrations\Tecker_2010\CLIC-layout20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672" y="4051614"/>
            <a:ext cx="4352028" cy="233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linearcollider.org/assets/ilc/img/bg_to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82181"/>
            <a:ext cx="3967931" cy="40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clic-study.web.cern.ch/sites/clic-study.web.cern.ch/files/clic-logo_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362" y="3411557"/>
            <a:ext cx="2515999" cy="54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www.linearcollider.org/images/resources/lcc/logotype_red1-rg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471" y="205467"/>
            <a:ext cx="2289982" cy="46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97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Superconducting RF Cavities (SRF)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1800" dirty="0" smtClean="0">
                <a:solidFill>
                  <a:srgbClr val="000099"/>
                </a:solidFill>
              </a:rPr>
              <a:t>High efficiency </a:t>
            </a:r>
            <a:r>
              <a:rPr lang="en-US" altLang="en-US" sz="1800" dirty="0" smtClean="0"/>
              <a:t>due </a:t>
            </a:r>
            <a:r>
              <a:rPr lang="en-US" altLang="en-US" sz="1800" dirty="0"/>
              <a:t>to </a:t>
            </a:r>
            <a:r>
              <a:rPr lang="en-US" altLang="en-US" sz="1800" dirty="0" smtClean="0"/>
              <a:t>low </a:t>
            </a:r>
            <a:r>
              <a:rPr lang="en-US" altLang="en-US" sz="1800" dirty="0" err="1" smtClean="0"/>
              <a:t>R</a:t>
            </a:r>
            <a:r>
              <a:rPr lang="en-US" altLang="en-US" sz="1800" baseline="-25000" dirty="0" err="1" smtClean="0"/>
              <a:t>surface</a:t>
            </a:r>
            <a:endParaRPr lang="en-US" altLang="en-US" sz="1800" baseline="-25000" dirty="0" smtClean="0"/>
          </a:p>
          <a:p>
            <a:pPr lvl="1" eaLnBrk="1" hangingPunct="1"/>
            <a:r>
              <a:rPr lang="en-US" altLang="en-US" sz="1600" dirty="0" smtClean="0"/>
              <a:t>standing </a:t>
            </a:r>
            <a:r>
              <a:rPr lang="en-US" altLang="en-US" sz="1600" dirty="0"/>
              <a:t>wave cavities with</a:t>
            </a:r>
            <a:br>
              <a:rPr lang="en-US" altLang="en-US" sz="1600" dirty="0"/>
            </a:br>
            <a:r>
              <a:rPr lang="en-US" altLang="en-US" sz="1600" dirty="0" smtClean="0">
                <a:solidFill>
                  <a:srgbClr val="000099"/>
                </a:solidFill>
              </a:rPr>
              <a:t>low </a:t>
            </a:r>
            <a:r>
              <a:rPr lang="en-US" altLang="en-US" sz="1600" dirty="0">
                <a:solidFill>
                  <a:srgbClr val="000099"/>
                </a:solidFill>
              </a:rPr>
              <a:t>peak power </a:t>
            </a:r>
            <a:r>
              <a:rPr lang="en-US" altLang="en-US" sz="1600" dirty="0" smtClean="0"/>
              <a:t>requirements</a:t>
            </a:r>
          </a:p>
          <a:p>
            <a:pPr lvl="1" eaLnBrk="1" hangingPunct="1"/>
            <a:endParaRPr lang="en-US" altLang="en-US" sz="1600" dirty="0" smtClean="0"/>
          </a:p>
          <a:p>
            <a:pPr lvl="1" eaLnBrk="1" hangingPunct="1"/>
            <a:endParaRPr lang="en-US" altLang="en-US" sz="1600" dirty="0"/>
          </a:p>
          <a:p>
            <a:pPr lvl="1" eaLnBrk="1" hangingPunct="1"/>
            <a:r>
              <a:rPr lang="en-US" altLang="en-US" sz="1600" dirty="0" smtClean="0"/>
              <a:t>but expensive </a:t>
            </a:r>
            <a:r>
              <a:rPr lang="en-US" altLang="en-US" sz="1600" dirty="0" err="1" smtClean="0"/>
              <a:t>cryo</a:t>
            </a:r>
            <a:r>
              <a:rPr lang="en-US" altLang="en-US" sz="1600" dirty="0" smtClean="0"/>
              <a:t>-cooling</a:t>
            </a:r>
            <a:endParaRPr lang="en-US" altLang="en-US" sz="1600" dirty="0"/>
          </a:p>
          <a:p>
            <a:pPr eaLnBrk="1" hangingPunct="1"/>
            <a:endParaRPr lang="en-US" altLang="en-US" sz="2400" dirty="0"/>
          </a:p>
          <a:p>
            <a:pPr eaLnBrk="1" hangingPunct="1"/>
            <a:endParaRPr lang="en-US" altLang="en-US" sz="1800" dirty="0" smtClean="0">
              <a:solidFill>
                <a:srgbClr val="000099"/>
              </a:solidFill>
            </a:endParaRPr>
          </a:p>
          <a:p>
            <a:pPr eaLnBrk="1" hangingPunct="1"/>
            <a:endParaRPr lang="en-US" altLang="en-US" sz="1800" dirty="0" smtClean="0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sz="1800" dirty="0" smtClean="0">
                <a:solidFill>
                  <a:srgbClr val="000099"/>
                </a:solidFill>
              </a:rPr>
              <a:t>Long </a:t>
            </a:r>
            <a:r>
              <a:rPr lang="en-US" altLang="en-US" sz="1800" dirty="0">
                <a:solidFill>
                  <a:srgbClr val="000099"/>
                </a:solidFill>
              </a:rPr>
              <a:t>pulse trains </a:t>
            </a:r>
            <a:r>
              <a:rPr lang="en-US" altLang="en-US" sz="1800" dirty="0" smtClean="0"/>
              <a:t>(long fill time)</a:t>
            </a:r>
            <a:endParaRPr lang="en-US" altLang="en-US" sz="1800" dirty="0"/>
          </a:p>
          <a:p>
            <a:pPr lvl="1" eaLnBrk="1" hangingPunct="1"/>
            <a:r>
              <a:rPr lang="en-US" altLang="en-US" sz="1600" dirty="0" err="1" smtClean="0"/>
              <a:t>favourable</a:t>
            </a:r>
            <a:r>
              <a:rPr lang="en-US" altLang="en-US" sz="1600" dirty="0" smtClean="0"/>
              <a:t> for in-pulse feed-back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1800" dirty="0"/>
              <a:t>Record </a:t>
            </a:r>
            <a:r>
              <a:rPr lang="en-GB" sz="1800" b="1" dirty="0">
                <a:solidFill>
                  <a:srgbClr val="000099"/>
                </a:solidFill>
              </a:rPr>
              <a:t>59 MV/m </a:t>
            </a:r>
            <a:r>
              <a:rPr lang="en-GB" sz="1800" dirty="0"/>
              <a:t>achieved with single cell cavity at </a:t>
            </a:r>
            <a:r>
              <a:rPr lang="en-GB" sz="1800" dirty="0" smtClean="0"/>
              <a:t>2K (1.3 GHz)</a:t>
            </a:r>
          </a:p>
          <a:p>
            <a:pPr lvl="1"/>
            <a:r>
              <a:rPr lang="en-GB" sz="1600" dirty="0" smtClean="0"/>
              <a:t>multi-cell in operation ~30-35 MV/m</a:t>
            </a:r>
            <a:endParaRPr lang="en-GB" sz="1600" dirty="0"/>
          </a:p>
          <a:p>
            <a:r>
              <a:rPr lang="en-GB" sz="1800" dirty="0"/>
              <a:t>Limitations:</a:t>
            </a:r>
          </a:p>
          <a:p>
            <a:pPr lvl="1"/>
            <a:r>
              <a:rPr lang="en-GB" sz="1600" dirty="0"/>
              <a:t>Field Emission</a:t>
            </a:r>
          </a:p>
          <a:p>
            <a:pPr lvl="2"/>
            <a:r>
              <a:rPr lang="en-GB" sz="1400" dirty="0"/>
              <a:t>due to high electric field around iris</a:t>
            </a:r>
          </a:p>
          <a:p>
            <a:pPr lvl="1"/>
            <a:r>
              <a:rPr lang="en-GB" sz="1600" dirty="0"/>
              <a:t>Quench</a:t>
            </a:r>
          </a:p>
          <a:p>
            <a:pPr lvl="2"/>
            <a:r>
              <a:rPr lang="en-GB" sz="1400" dirty="0"/>
              <a:t>surface heating from dark current, or</a:t>
            </a:r>
          </a:p>
          <a:p>
            <a:pPr lvl="2"/>
            <a:r>
              <a:rPr lang="en-GB" sz="1400" dirty="0"/>
              <a:t>magnetic field penetration at “Equator”</a:t>
            </a:r>
          </a:p>
          <a:p>
            <a:pPr lvl="1"/>
            <a:r>
              <a:rPr lang="en-GB" sz="1600" dirty="0"/>
              <a:t>Contamination</a:t>
            </a:r>
          </a:p>
          <a:p>
            <a:pPr lvl="2"/>
            <a:r>
              <a:rPr lang="en-GB" sz="1400" dirty="0"/>
              <a:t>during assembly </a:t>
            </a:r>
            <a:br>
              <a:rPr lang="en-GB" sz="1400" dirty="0"/>
            </a:br>
            <a:r>
              <a:rPr lang="en-GB" sz="1400" dirty="0"/>
              <a:t>→ improve surface treatment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320491"/>
              </p:ext>
            </p:extLst>
          </p:nvPr>
        </p:nvGraphicFramePr>
        <p:xfrm>
          <a:off x="1173744" y="1840807"/>
          <a:ext cx="1720799" cy="518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" name="Equation" r:id="rId3" imgW="1298160" imgH="383760" progId="Equation.3">
                  <p:embed/>
                </p:oleObj>
              </mc:Choice>
              <mc:Fallback>
                <p:oleObj name="Equation" r:id="rId3" imgW="1298160" imgH="383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3744" y="1840807"/>
                        <a:ext cx="1720799" cy="5186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764642"/>
              </p:ext>
            </p:extLst>
          </p:nvPr>
        </p:nvGraphicFramePr>
        <p:xfrm>
          <a:off x="1173744" y="2676427"/>
          <a:ext cx="2354112" cy="896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" name="Equation" r:id="rId5" imgW="1691280" imgH="639720" progId="Equation.3">
                  <p:embed/>
                </p:oleObj>
              </mc:Choice>
              <mc:Fallback>
                <p:oleObj name="Equation" r:id="rId5" imgW="1691280" imgH="6397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3744" y="2676427"/>
                        <a:ext cx="2354112" cy="8962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323" y="4649588"/>
            <a:ext cx="2658371" cy="187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SRF_Cavity_Diagram_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78" y="4521386"/>
            <a:ext cx="2725636" cy="182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195" y="4340412"/>
            <a:ext cx="2213765" cy="2285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06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 </a:t>
            </a:r>
            <a:r>
              <a:rPr lang="en-GB" dirty="0"/>
              <a:t>C</a:t>
            </a:r>
            <a:r>
              <a:rPr lang="en-GB" dirty="0" smtClean="0"/>
              <a:t>onducting (Resistive) RF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1800" dirty="0" smtClean="0">
                <a:solidFill>
                  <a:srgbClr val="000099"/>
                </a:solidFill>
              </a:rPr>
              <a:t>High </a:t>
            </a:r>
            <a:r>
              <a:rPr lang="en-US" altLang="en-US" sz="1800" dirty="0" err="1">
                <a:solidFill>
                  <a:srgbClr val="000099"/>
                </a:solidFill>
              </a:rPr>
              <a:t>ohmic</a:t>
            </a:r>
            <a:r>
              <a:rPr lang="en-US" altLang="en-US" sz="1800" dirty="0">
                <a:solidFill>
                  <a:srgbClr val="000099"/>
                </a:solidFill>
              </a:rPr>
              <a:t> </a:t>
            </a:r>
            <a:r>
              <a:rPr lang="en-US" altLang="en-US" sz="1800" dirty="0" smtClean="0">
                <a:solidFill>
                  <a:srgbClr val="000099"/>
                </a:solidFill>
              </a:rPr>
              <a:t>losses</a:t>
            </a:r>
          </a:p>
          <a:p>
            <a:pPr lvl="1" eaLnBrk="1" hangingPunct="1"/>
            <a:r>
              <a:rPr lang="en-US" altLang="en-US" sz="1600" dirty="0" smtClean="0"/>
              <a:t>but use water cooling</a:t>
            </a: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 smtClean="0"/>
          </a:p>
          <a:p>
            <a:pPr eaLnBrk="1" hangingPunct="1"/>
            <a:r>
              <a:rPr lang="en-US" altLang="en-US" sz="1800" dirty="0" smtClean="0">
                <a:cs typeface="Arial" pitchFamily="34" charset="0"/>
              </a:rPr>
              <a:t>Standing or travelling </a:t>
            </a:r>
            <a:r>
              <a:rPr lang="en-US" altLang="en-US" sz="1800" dirty="0">
                <a:cs typeface="Arial" pitchFamily="34" charset="0"/>
              </a:rPr>
              <a:t>wave</a:t>
            </a:r>
            <a:br>
              <a:rPr lang="en-US" altLang="en-US" sz="1800" dirty="0">
                <a:cs typeface="Arial" pitchFamily="34" charset="0"/>
              </a:rPr>
            </a:br>
            <a:endParaRPr lang="en-US" altLang="en-US" sz="1800" dirty="0">
              <a:cs typeface="Arial" pitchFamily="34" charset="0"/>
            </a:endParaRPr>
          </a:p>
          <a:p>
            <a:r>
              <a:rPr lang="en-GB" sz="1800" dirty="0"/>
              <a:t>Easier manufacturing</a:t>
            </a:r>
          </a:p>
          <a:p>
            <a:pPr lvl="1"/>
            <a:r>
              <a:rPr lang="en-GB" sz="1600" dirty="0"/>
              <a:t>unlike SRF, no special chemical procedures, no clean room</a:t>
            </a:r>
          </a:p>
          <a:p>
            <a:pPr eaLnBrk="1" hangingPunct="1"/>
            <a:endParaRPr lang="en-US" altLang="en-US" dirty="0">
              <a:solidFill>
                <a:schemeClr val="accent2"/>
              </a:solidFill>
            </a:endParaRPr>
          </a:p>
          <a:p>
            <a:pPr eaLnBrk="1" hangingPunct="1"/>
            <a:r>
              <a:rPr lang="en-US" altLang="en-US" sz="1800" dirty="0" smtClean="0"/>
              <a:t>Short fill </a:t>
            </a:r>
            <a:r>
              <a:rPr lang="en-US" altLang="en-US" sz="1800" dirty="0"/>
              <a:t>time </a:t>
            </a:r>
            <a:r>
              <a:rPr lang="en-US" altLang="en-US" sz="1800" dirty="0" err="1"/>
              <a:t>t</a:t>
            </a:r>
            <a:r>
              <a:rPr lang="en-US" altLang="en-US" sz="1800" baseline="-25000" dirty="0" err="1"/>
              <a:t>fill</a:t>
            </a:r>
            <a:r>
              <a:rPr lang="en-US" altLang="en-US" sz="1800" dirty="0"/>
              <a:t> = </a:t>
            </a:r>
            <a:r>
              <a:rPr lang="en-US" altLang="en-US" sz="1800" dirty="0">
                <a:sym typeface="Symbol" pitchFamily="18" charset="2"/>
              </a:rPr>
              <a:t> 1/</a:t>
            </a:r>
            <a:r>
              <a:rPr lang="en-US" altLang="en-US" sz="1800" dirty="0" err="1">
                <a:sym typeface="Symbol" pitchFamily="18" charset="2"/>
              </a:rPr>
              <a:t>v</a:t>
            </a:r>
            <a:r>
              <a:rPr lang="en-US" altLang="en-US" sz="1800" baseline="-25000" dirty="0" err="1">
                <a:sym typeface="Symbol" pitchFamily="18" charset="2"/>
              </a:rPr>
              <a:t>G</a:t>
            </a:r>
            <a:r>
              <a:rPr lang="en-US" altLang="en-US" sz="1800" dirty="0">
                <a:sym typeface="Symbol" pitchFamily="18" charset="2"/>
              </a:rPr>
              <a:t> </a:t>
            </a:r>
            <a:r>
              <a:rPr lang="en-US" altLang="en-US" sz="1800" dirty="0" err="1" smtClean="0">
                <a:sym typeface="Symbol" pitchFamily="18" charset="2"/>
              </a:rPr>
              <a:t>dz</a:t>
            </a:r>
            <a:endParaRPr lang="en-US" altLang="en-US" sz="1800" dirty="0">
              <a:sym typeface="Symbol" pitchFamily="18" charset="2"/>
            </a:endParaRPr>
          </a:p>
          <a:p>
            <a:pPr lvl="1" eaLnBrk="1" hangingPunct="1"/>
            <a:r>
              <a:rPr lang="en-US" altLang="en-US" sz="1600" dirty="0" smtClean="0">
                <a:sym typeface="Symbol" pitchFamily="18" charset="2"/>
              </a:rPr>
              <a:t>order </a:t>
            </a:r>
            <a:r>
              <a:rPr lang="en-US" altLang="en-US" sz="1600" dirty="0">
                <a:sym typeface="Symbol" pitchFamily="18" charset="2"/>
              </a:rPr>
              <a:t>&lt;100 ns (~</a:t>
            </a:r>
            <a:r>
              <a:rPr lang="en-US" altLang="en-US" sz="1600" dirty="0" err="1">
                <a:sym typeface="Symbol" pitchFamily="18" charset="2"/>
              </a:rPr>
              <a:t>ms</a:t>
            </a:r>
            <a:r>
              <a:rPr lang="en-US" altLang="en-US" sz="1600" dirty="0">
                <a:sym typeface="Symbol" pitchFamily="18" charset="2"/>
              </a:rPr>
              <a:t> for SCRF)</a:t>
            </a:r>
            <a:r>
              <a:rPr lang="en-US" altLang="en-US" sz="1600" i="1" dirty="0">
                <a:sym typeface="Symbol" pitchFamily="18" charset="2"/>
              </a:rPr>
              <a:t> </a:t>
            </a:r>
            <a:endParaRPr lang="en-US" altLang="en-US" sz="1600" dirty="0"/>
          </a:p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1800" dirty="0"/>
              <a:t>High gradients, but only if</a:t>
            </a:r>
          </a:p>
          <a:p>
            <a:pPr lvl="1" eaLnBrk="1" hangingPunct="1"/>
            <a:r>
              <a:rPr lang="en-US" altLang="en-US" sz="1600" dirty="0"/>
              <a:t>high frequency</a:t>
            </a:r>
          </a:p>
          <a:p>
            <a:pPr lvl="1" eaLnBrk="1" hangingPunct="1"/>
            <a:r>
              <a:rPr lang="en-US" altLang="en-US" sz="1600" dirty="0"/>
              <a:t>short pulse lengths: &lt; 1</a:t>
            </a:r>
            <a:r>
              <a:rPr lang="el-GR" altLang="en-US" sz="1600" dirty="0">
                <a:cs typeface="Arial" pitchFamily="34" charset="0"/>
              </a:rPr>
              <a:t>μ</a:t>
            </a:r>
            <a:r>
              <a:rPr lang="en-US" altLang="en-US" sz="1600" dirty="0"/>
              <a:t>s</a:t>
            </a:r>
          </a:p>
          <a:p>
            <a:pPr lvl="1" eaLnBrk="1" hangingPunct="1"/>
            <a:r>
              <a:rPr lang="en-US" altLang="en-US" sz="1600" dirty="0"/>
              <a:t>limited by RF breakdown: </a:t>
            </a:r>
            <a:r>
              <a:rPr lang="en-US" altLang="en-US" sz="1600" dirty="0">
                <a:solidFill>
                  <a:srgbClr val="000099"/>
                </a:solidFill>
              </a:rPr>
              <a:t>&gt; 60 MV/m</a:t>
            </a:r>
          </a:p>
          <a:p>
            <a:endParaRPr lang="en-GB" sz="1800" dirty="0" smtClean="0"/>
          </a:p>
          <a:p>
            <a:r>
              <a:rPr lang="en-GB" sz="1800" dirty="0"/>
              <a:t>Higher frequencies</a:t>
            </a:r>
          </a:p>
          <a:p>
            <a:pPr lvl="1"/>
            <a:r>
              <a:rPr lang="en-GB" sz="1600" dirty="0"/>
              <a:t>smaller structures </a:t>
            </a:r>
            <a:r>
              <a:rPr lang="en-GB" sz="1600" dirty="0" err="1"/>
              <a:t>cq</a:t>
            </a:r>
            <a:r>
              <a:rPr lang="en-GB" sz="1600" dirty="0"/>
              <a:t>. equipment</a:t>
            </a:r>
          </a:p>
          <a:p>
            <a:endParaRPr lang="en-GB" sz="1800" dirty="0"/>
          </a:p>
          <a:p>
            <a:r>
              <a:rPr lang="en-GB" sz="1800" dirty="0" smtClean="0"/>
              <a:t>Well </a:t>
            </a:r>
            <a:r>
              <a:rPr lang="en-GB" sz="1800" dirty="0"/>
              <a:t>suited for small accelerators</a:t>
            </a:r>
          </a:p>
          <a:p>
            <a:pPr lvl="1"/>
            <a:r>
              <a:rPr lang="en-GB" sz="1600" dirty="0"/>
              <a:t>industrial and medical applications</a:t>
            </a:r>
          </a:p>
          <a:p>
            <a:pPr lvl="1"/>
            <a:r>
              <a:rPr lang="en-GB" sz="1600" dirty="0"/>
              <a:t>university</a:t>
            </a:r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716" y="4249078"/>
            <a:ext cx="1618303" cy="215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380301" y="4448417"/>
            <a:ext cx="2649915" cy="1941479"/>
            <a:chOff x="380301" y="4448417"/>
            <a:chExt cx="2649915" cy="1941479"/>
          </a:xfrm>
        </p:grpSpPr>
        <p:pic>
          <p:nvPicPr>
            <p:cNvPr id="8" name="Picture 9" descr="11&amp;30GHz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301" y="4452198"/>
              <a:ext cx="2649915" cy="1937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759667" y="4741076"/>
              <a:ext cx="0" cy="1845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diamond" w="med" len="med"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772153" y="4737057"/>
              <a:ext cx="525566" cy="26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en-US" sz="800" b="1" dirty="0">
                  <a:solidFill>
                    <a:srgbClr val="FFFF00"/>
                  </a:solidFill>
                  <a:latin typeface="Arial" pitchFamily="34" charset="0"/>
                </a:rPr>
                <a:t>1 cm</a:t>
              </a: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380301" y="6112353"/>
              <a:ext cx="1682048" cy="26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en-US" sz="800" b="1" dirty="0">
                  <a:solidFill>
                    <a:srgbClr val="FFFF00"/>
                  </a:solidFill>
                  <a:latin typeface="Arial" pitchFamily="34" charset="0"/>
                </a:rPr>
                <a:t>30 GHz structure (CLIC)</a:t>
              </a: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1488632" y="4448417"/>
              <a:ext cx="1528422" cy="42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en-US" sz="800" b="1" dirty="0">
                  <a:solidFill>
                    <a:srgbClr val="FFFF00"/>
                  </a:solidFill>
                  <a:latin typeface="Arial" pitchFamily="34" charset="0"/>
                </a:rPr>
                <a:t>11.4 GHz structure (NLC)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34037" y="5174220"/>
            <a:ext cx="3329858" cy="1207531"/>
            <a:chOff x="3434037" y="5174220"/>
            <a:chExt cx="3329858" cy="1207531"/>
          </a:xfrm>
        </p:grpSpPr>
        <p:pic>
          <p:nvPicPr>
            <p:cNvPr id="14" name="Picture 3" descr="\\CERN\dfs\Workspaces\w\Wuensch\Talks\2011\LC school 2011\from others\DSC04529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34037" y="5174220"/>
              <a:ext cx="3329858" cy="1207531"/>
            </a:xfrm>
            <a:prstGeom prst="rect">
              <a:avLst/>
            </a:prstGeom>
            <a:noFill/>
          </p:spPr>
        </p:pic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4257942" y="5174220"/>
              <a:ext cx="16820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n-US" altLang="en-US" sz="800" dirty="0" smtClean="0">
                  <a:solidFill>
                    <a:srgbClr val="FFFF00"/>
                  </a:solidFill>
                  <a:latin typeface="Arial" pitchFamily="34" charset="0"/>
                </a:rPr>
                <a:t>12</a:t>
              </a:r>
              <a:r>
                <a:rPr lang="en-US" altLang="en-US" sz="800" b="1" dirty="0" smtClean="0">
                  <a:solidFill>
                    <a:srgbClr val="FFFF00"/>
                  </a:solidFill>
                  <a:latin typeface="Arial" pitchFamily="34" charset="0"/>
                </a:rPr>
                <a:t> </a:t>
              </a:r>
              <a:r>
                <a:rPr lang="en-US" altLang="en-US" sz="800" b="1" dirty="0">
                  <a:solidFill>
                    <a:srgbClr val="FFFF00"/>
                  </a:solidFill>
                  <a:latin typeface="Arial" pitchFamily="34" charset="0"/>
                </a:rPr>
                <a:t>GHz structure (CLIC)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25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 Two-beam Acceleration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acceleration by </a:t>
            </a:r>
            <a:r>
              <a:rPr lang="en-GB" dirty="0" err="1" smtClean="0"/>
              <a:t>wakefield</a:t>
            </a:r>
            <a:r>
              <a:rPr lang="en-GB" dirty="0" smtClean="0"/>
              <a:t> of drive-beam</a:t>
            </a:r>
          </a:p>
          <a:p>
            <a:pPr lvl="1"/>
            <a:r>
              <a:rPr lang="en-GB" dirty="0" smtClean="0"/>
              <a:t>energy extraction and compression from</a:t>
            </a:r>
            <a:br>
              <a:rPr lang="en-GB" dirty="0" smtClean="0"/>
            </a:br>
            <a:r>
              <a:rPr lang="en-GB" dirty="0" smtClean="0"/>
              <a:t>high power drive beam</a:t>
            </a:r>
          </a:p>
          <a:p>
            <a:pPr lvl="1"/>
            <a:r>
              <a:rPr lang="en-GB" dirty="0" smtClean="0"/>
              <a:t>only </a:t>
            </a:r>
            <a:r>
              <a:rPr lang="en-GB" dirty="0"/>
              <a:t>passive </a:t>
            </a:r>
            <a:r>
              <a:rPr lang="en-GB" dirty="0" smtClean="0"/>
              <a:t>elements</a:t>
            </a:r>
          </a:p>
          <a:p>
            <a:pPr marL="179388" indent="-179388" eaLnBrk="1" hangingPunct="1"/>
            <a:r>
              <a:rPr lang="en-US" altLang="en-US" dirty="0"/>
              <a:t>Main parameters</a:t>
            </a:r>
            <a:endParaRPr lang="en-US" altLang="en-US" dirty="0">
              <a:solidFill>
                <a:schemeClr val="accent2"/>
              </a:solidFill>
            </a:endParaRPr>
          </a:p>
          <a:p>
            <a:pPr marL="447676" lvl="1" indent="-179388" eaLnBrk="1" hangingPunct="1"/>
            <a:r>
              <a:rPr lang="en-US" altLang="en-US" dirty="0" err="1"/>
              <a:t>E</a:t>
            </a:r>
            <a:r>
              <a:rPr lang="en-US" altLang="en-US" baseline="-25000" dirty="0" err="1"/>
              <a:t>acc</a:t>
            </a:r>
            <a:r>
              <a:rPr lang="en-US" altLang="en-US" dirty="0"/>
              <a:t> = &gt;100 MV/m</a:t>
            </a:r>
          </a:p>
          <a:p>
            <a:pPr marL="447676" lvl="1" indent="-179388" eaLnBrk="1" hangingPunct="1"/>
            <a:r>
              <a:rPr lang="en-US" altLang="en-US" dirty="0"/>
              <a:t>11.424 GHz</a:t>
            </a:r>
          </a:p>
          <a:p>
            <a:pPr marL="447676" lvl="1" indent="-179388" eaLnBrk="1" hangingPunct="1"/>
            <a:r>
              <a:rPr lang="en-US" altLang="en-US" dirty="0"/>
              <a:t>230 ns pulse length</a:t>
            </a:r>
          </a:p>
          <a:p>
            <a:pPr marL="447676" lvl="1" indent="-179388" eaLnBrk="1" hangingPunct="1"/>
            <a:r>
              <a:rPr lang="en-US" altLang="en-US" dirty="0"/>
              <a:t>&lt;10</a:t>
            </a:r>
            <a:r>
              <a:rPr lang="en-US" altLang="en-US" baseline="30000" dirty="0"/>
              <a:t>-6</a:t>
            </a:r>
            <a:r>
              <a:rPr lang="en-US" altLang="en-US" dirty="0"/>
              <a:t> breakdown rate (BDR)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00" y="4606208"/>
            <a:ext cx="3221449" cy="1846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323850" y="3947279"/>
            <a:ext cx="2015106" cy="1405834"/>
            <a:chOff x="3198" y="2205"/>
            <a:chExt cx="2049" cy="1551"/>
          </a:xfrm>
        </p:grpSpPr>
        <p:pic>
          <p:nvPicPr>
            <p:cNvPr id="8" name="Picture 8" descr="RR20080213000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2205"/>
              <a:ext cx="2049" cy="1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243" y="3475"/>
              <a:ext cx="905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000" b="1" dirty="0">
                  <a:solidFill>
                    <a:srgbClr val="000000"/>
                  </a:solidFill>
                  <a:latin typeface="Arial" pitchFamily="34" charset="0"/>
                </a:rPr>
                <a:t>drive beam</a:t>
              </a: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4332" y="3476"/>
              <a:ext cx="909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000" b="1" dirty="0">
                  <a:solidFill>
                    <a:srgbClr val="000000"/>
                  </a:solidFill>
                  <a:latin typeface="Arial" pitchFamily="34" charset="0"/>
                </a:rPr>
                <a:t>main beam</a:t>
              </a:r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3470" y="2432"/>
              <a:ext cx="725" cy="81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4513" y="2478"/>
              <a:ext cx="317" cy="99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690" y="3470224"/>
            <a:ext cx="3204010" cy="250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outro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7471" y="1058977"/>
            <a:ext cx="3305704" cy="2266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713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Drive Beam Generation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6" name="lemmings6.mpg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0" y="3763549"/>
            <a:ext cx="3160888" cy="247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751638" y="6237288"/>
            <a:ext cx="2089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1000" b="0" dirty="0">
                <a:solidFill>
                  <a:srgbClr val="000000"/>
                </a:solidFill>
                <a:latin typeface="Arial" pitchFamily="34" charset="0"/>
              </a:rPr>
              <a:t>Courtesy A. Andersson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"/>
          <a:stretch>
            <a:fillRect/>
          </a:stretch>
        </p:blipFill>
        <p:spPr bwMode="auto">
          <a:xfrm>
            <a:off x="253645" y="838678"/>
            <a:ext cx="5412722" cy="344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6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5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Other Accelerator Studies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5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e-beam Facility for DM Searches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Implementation of an LDMX type beam</a:t>
            </a:r>
          </a:p>
          <a:p>
            <a:pPr lvl="1"/>
            <a:r>
              <a:rPr lang="en-US" dirty="0"/>
              <a:t>X-band based 60m LINAC to 3 GeV in </a:t>
            </a:r>
            <a:r>
              <a:rPr lang="en-US" dirty="0" smtClean="0"/>
              <a:t>TT4-5</a:t>
            </a:r>
          </a:p>
          <a:p>
            <a:pPr lvl="1"/>
            <a:r>
              <a:rPr lang="en-US" dirty="0"/>
              <a:t>Fill the SPS in 2s (bunches 5ns apart) via TT60</a:t>
            </a:r>
          </a:p>
          <a:p>
            <a:pPr lvl="1"/>
            <a:r>
              <a:rPr lang="en-US" dirty="0"/>
              <a:t>Accelerate to ~10 GeV in the SPS </a:t>
            </a:r>
          </a:p>
          <a:p>
            <a:pPr lvl="1"/>
            <a:r>
              <a:rPr lang="en-US" dirty="0"/>
              <a:t>Slow extraction to experiment in 10s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 </a:t>
            </a:r>
            <a:r>
              <a:rPr lang="en-US" dirty="0"/>
              <a:t>part of the SPS super-cycle </a:t>
            </a:r>
          </a:p>
          <a:p>
            <a:pPr lvl="1"/>
            <a:r>
              <a:rPr lang="en-US" dirty="0"/>
              <a:t>Experiment(s) considered in UA2 area 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bring </a:t>
            </a:r>
            <a:r>
              <a:rPr lang="en-US" dirty="0"/>
              <a:t>beam back on </a:t>
            </a:r>
            <a:r>
              <a:rPr lang="en-US" dirty="0" err="1"/>
              <a:t>Meyrin</a:t>
            </a:r>
            <a:r>
              <a:rPr lang="en-US" dirty="0"/>
              <a:t> site using </a:t>
            </a:r>
            <a:r>
              <a:rPr lang="en-US" dirty="0" smtClean="0"/>
              <a:t>TT10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28</a:t>
            </a:fld>
            <a:endParaRPr lang="sv-S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622" y="3729544"/>
            <a:ext cx="3484266" cy="261153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421" y="3699415"/>
            <a:ext cx="3290560" cy="26416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5825197" y="953548"/>
            <a:ext cx="3054784" cy="2364876"/>
            <a:chOff x="-5334" y="1066800"/>
            <a:chExt cx="5512076" cy="4267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334" y="1066800"/>
              <a:ext cx="5512076" cy="4267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/>
          </p:spPr>
        </p:pic>
        <p:sp>
          <p:nvSpPr>
            <p:cNvPr id="10" name="Oval 9"/>
            <p:cNvSpPr/>
            <p:nvPr/>
          </p:nvSpPr>
          <p:spPr>
            <a:xfrm>
              <a:off x="1676400" y="2064769"/>
              <a:ext cx="2514600" cy="76467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598064" y="2452643"/>
              <a:ext cx="388833" cy="1141178"/>
            </a:xfrm>
            <a:custGeom>
              <a:avLst/>
              <a:gdLst>
                <a:gd name="connsiteX0" fmla="*/ 55547 w 388833"/>
                <a:gd name="connsiteY0" fmla="*/ 0 h 1141178"/>
                <a:gd name="connsiteX1" fmla="*/ 51274 w 388833"/>
                <a:gd name="connsiteY1" fmla="*/ 25637 h 1141178"/>
                <a:gd name="connsiteX2" fmla="*/ 42729 w 388833"/>
                <a:gd name="connsiteY2" fmla="*/ 68366 h 1141178"/>
                <a:gd name="connsiteX3" fmla="*/ 38456 w 388833"/>
                <a:gd name="connsiteY3" fmla="*/ 106822 h 1141178"/>
                <a:gd name="connsiteX4" fmla="*/ 34183 w 388833"/>
                <a:gd name="connsiteY4" fmla="*/ 132460 h 1141178"/>
                <a:gd name="connsiteX5" fmla="*/ 29910 w 388833"/>
                <a:gd name="connsiteY5" fmla="*/ 162370 h 1141178"/>
                <a:gd name="connsiteX6" fmla="*/ 25637 w 388833"/>
                <a:gd name="connsiteY6" fmla="*/ 196553 h 1141178"/>
                <a:gd name="connsiteX7" fmla="*/ 17091 w 388833"/>
                <a:gd name="connsiteY7" fmla="*/ 243555 h 1141178"/>
                <a:gd name="connsiteX8" fmla="*/ 8545 w 388833"/>
                <a:gd name="connsiteY8" fmla="*/ 329013 h 1141178"/>
                <a:gd name="connsiteX9" fmla="*/ 4272 w 388833"/>
                <a:gd name="connsiteY9" fmla="*/ 440108 h 1141178"/>
                <a:gd name="connsiteX10" fmla="*/ 0 w 388833"/>
                <a:gd name="connsiteY10" fmla="*/ 478564 h 1141178"/>
                <a:gd name="connsiteX11" fmla="*/ 8545 w 388833"/>
                <a:gd name="connsiteY11" fmla="*/ 666572 h 1141178"/>
                <a:gd name="connsiteX12" fmla="*/ 4272 w 388833"/>
                <a:gd name="connsiteY12" fmla="*/ 679391 h 1141178"/>
                <a:gd name="connsiteX13" fmla="*/ 12818 w 388833"/>
                <a:gd name="connsiteY13" fmla="*/ 726393 h 1141178"/>
                <a:gd name="connsiteX14" fmla="*/ 21364 w 388833"/>
                <a:gd name="connsiteY14" fmla="*/ 803305 h 1141178"/>
                <a:gd name="connsiteX15" fmla="*/ 29910 w 388833"/>
                <a:gd name="connsiteY15" fmla="*/ 820396 h 1141178"/>
                <a:gd name="connsiteX16" fmla="*/ 38456 w 388833"/>
                <a:gd name="connsiteY16" fmla="*/ 850307 h 1141178"/>
                <a:gd name="connsiteX17" fmla="*/ 51274 w 388833"/>
                <a:gd name="connsiteY17" fmla="*/ 888763 h 1141178"/>
                <a:gd name="connsiteX18" fmla="*/ 55547 w 388833"/>
                <a:gd name="connsiteY18" fmla="*/ 901581 h 1141178"/>
                <a:gd name="connsiteX19" fmla="*/ 59820 w 388833"/>
                <a:gd name="connsiteY19" fmla="*/ 914400 h 1141178"/>
                <a:gd name="connsiteX20" fmla="*/ 68366 w 388833"/>
                <a:gd name="connsiteY20" fmla="*/ 927219 h 1141178"/>
                <a:gd name="connsiteX21" fmla="*/ 76912 w 388833"/>
                <a:gd name="connsiteY21" fmla="*/ 944310 h 1141178"/>
                <a:gd name="connsiteX22" fmla="*/ 89730 w 388833"/>
                <a:gd name="connsiteY22" fmla="*/ 952856 h 1141178"/>
                <a:gd name="connsiteX23" fmla="*/ 119641 w 388833"/>
                <a:gd name="connsiteY23" fmla="*/ 991312 h 1141178"/>
                <a:gd name="connsiteX24" fmla="*/ 128186 w 388833"/>
                <a:gd name="connsiteY24" fmla="*/ 1004131 h 1141178"/>
                <a:gd name="connsiteX25" fmla="*/ 153824 w 388833"/>
                <a:gd name="connsiteY25" fmla="*/ 1025495 h 1141178"/>
                <a:gd name="connsiteX26" fmla="*/ 162370 w 388833"/>
                <a:gd name="connsiteY26" fmla="*/ 1038314 h 1141178"/>
                <a:gd name="connsiteX27" fmla="*/ 188007 w 388833"/>
                <a:gd name="connsiteY27" fmla="*/ 1051133 h 1141178"/>
                <a:gd name="connsiteX28" fmla="*/ 226463 w 388833"/>
                <a:gd name="connsiteY28" fmla="*/ 1072497 h 1141178"/>
                <a:gd name="connsiteX29" fmla="*/ 264919 w 388833"/>
                <a:gd name="connsiteY29" fmla="*/ 1098135 h 1141178"/>
                <a:gd name="connsiteX30" fmla="*/ 277738 w 388833"/>
                <a:gd name="connsiteY30" fmla="*/ 1106680 h 1141178"/>
                <a:gd name="connsiteX31" fmla="*/ 303375 w 388833"/>
                <a:gd name="connsiteY31" fmla="*/ 1115226 h 1141178"/>
                <a:gd name="connsiteX32" fmla="*/ 316194 w 388833"/>
                <a:gd name="connsiteY32" fmla="*/ 1119499 h 1141178"/>
                <a:gd name="connsiteX33" fmla="*/ 329013 w 388833"/>
                <a:gd name="connsiteY33" fmla="*/ 1128045 h 1141178"/>
                <a:gd name="connsiteX34" fmla="*/ 371742 w 388833"/>
                <a:gd name="connsiteY34" fmla="*/ 1140864 h 1141178"/>
                <a:gd name="connsiteX35" fmla="*/ 388833 w 388833"/>
                <a:gd name="connsiteY35" fmla="*/ 1140864 h 1141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88833" h="1141178">
                  <a:moveTo>
                    <a:pt x="55547" y="0"/>
                  </a:moveTo>
                  <a:cubicBezTo>
                    <a:pt x="54123" y="8546"/>
                    <a:pt x="52973" y="17142"/>
                    <a:pt x="51274" y="25637"/>
                  </a:cubicBezTo>
                  <a:cubicBezTo>
                    <a:pt x="44480" y="59607"/>
                    <a:pt x="48586" y="24437"/>
                    <a:pt x="42729" y="68366"/>
                  </a:cubicBezTo>
                  <a:cubicBezTo>
                    <a:pt x="41025" y="81150"/>
                    <a:pt x="40161" y="94038"/>
                    <a:pt x="38456" y="106822"/>
                  </a:cubicBezTo>
                  <a:cubicBezTo>
                    <a:pt x="37311" y="115410"/>
                    <a:pt x="35500" y="123897"/>
                    <a:pt x="34183" y="132460"/>
                  </a:cubicBezTo>
                  <a:cubicBezTo>
                    <a:pt x="32652" y="142414"/>
                    <a:pt x="31241" y="152387"/>
                    <a:pt x="29910" y="162370"/>
                  </a:cubicBezTo>
                  <a:cubicBezTo>
                    <a:pt x="28392" y="173752"/>
                    <a:pt x="27383" y="185204"/>
                    <a:pt x="25637" y="196553"/>
                  </a:cubicBezTo>
                  <a:cubicBezTo>
                    <a:pt x="17582" y="248910"/>
                    <a:pt x="25043" y="183918"/>
                    <a:pt x="17091" y="243555"/>
                  </a:cubicBezTo>
                  <a:cubicBezTo>
                    <a:pt x="13657" y="269313"/>
                    <a:pt x="10844" y="303727"/>
                    <a:pt x="8545" y="329013"/>
                  </a:cubicBezTo>
                  <a:cubicBezTo>
                    <a:pt x="7121" y="366045"/>
                    <a:pt x="6386" y="403109"/>
                    <a:pt x="4272" y="440108"/>
                  </a:cubicBezTo>
                  <a:cubicBezTo>
                    <a:pt x="3536" y="452985"/>
                    <a:pt x="0" y="465666"/>
                    <a:pt x="0" y="478564"/>
                  </a:cubicBezTo>
                  <a:cubicBezTo>
                    <a:pt x="0" y="530292"/>
                    <a:pt x="5270" y="610905"/>
                    <a:pt x="8545" y="666572"/>
                  </a:cubicBezTo>
                  <a:cubicBezTo>
                    <a:pt x="7121" y="670845"/>
                    <a:pt x="4272" y="674887"/>
                    <a:pt x="4272" y="679391"/>
                  </a:cubicBezTo>
                  <a:cubicBezTo>
                    <a:pt x="4272" y="684857"/>
                    <a:pt x="11429" y="719448"/>
                    <a:pt x="12818" y="726393"/>
                  </a:cubicBezTo>
                  <a:cubicBezTo>
                    <a:pt x="13389" y="732675"/>
                    <a:pt x="17820" y="790311"/>
                    <a:pt x="21364" y="803305"/>
                  </a:cubicBezTo>
                  <a:cubicBezTo>
                    <a:pt x="23040" y="809450"/>
                    <a:pt x="27401" y="814542"/>
                    <a:pt x="29910" y="820396"/>
                  </a:cubicBezTo>
                  <a:cubicBezTo>
                    <a:pt x="34696" y="831563"/>
                    <a:pt x="34843" y="838264"/>
                    <a:pt x="38456" y="850307"/>
                  </a:cubicBezTo>
                  <a:cubicBezTo>
                    <a:pt x="38461" y="850325"/>
                    <a:pt x="49135" y="882345"/>
                    <a:pt x="51274" y="888763"/>
                  </a:cubicBezTo>
                  <a:lnTo>
                    <a:pt x="55547" y="901581"/>
                  </a:lnTo>
                  <a:cubicBezTo>
                    <a:pt x="56971" y="905854"/>
                    <a:pt x="57322" y="910652"/>
                    <a:pt x="59820" y="914400"/>
                  </a:cubicBezTo>
                  <a:cubicBezTo>
                    <a:pt x="62669" y="918673"/>
                    <a:pt x="65818" y="922760"/>
                    <a:pt x="68366" y="927219"/>
                  </a:cubicBezTo>
                  <a:cubicBezTo>
                    <a:pt x="71526" y="932749"/>
                    <a:pt x="72834" y="939417"/>
                    <a:pt x="76912" y="944310"/>
                  </a:cubicBezTo>
                  <a:cubicBezTo>
                    <a:pt x="80199" y="948255"/>
                    <a:pt x="85457" y="950007"/>
                    <a:pt x="89730" y="952856"/>
                  </a:cubicBezTo>
                  <a:cubicBezTo>
                    <a:pt x="132943" y="1017673"/>
                    <a:pt x="86163" y="951136"/>
                    <a:pt x="119641" y="991312"/>
                  </a:cubicBezTo>
                  <a:cubicBezTo>
                    <a:pt x="122928" y="995257"/>
                    <a:pt x="124899" y="1000186"/>
                    <a:pt x="128186" y="1004131"/>
                  </a:cubicBezTo>
                  <a:cubicBezTo>
                    <a:pt x="138467" y="1016469"/>
                    <a:pt x="141219" y="1017093"/>
                    <a:pt x="153824" y="1025495"/>
                  </a:cubicBezTo>
                  <a:cubicBezTo>
                    <a:pt x="156673" y="1029768"/>
                    <a:pt x="158739" y="1034683"/>
                    <a:pt x="162370" y="1038314"/>
                  </a:cubicBezTo>
                  <a:cubicBezTo>
                    <a:pt x="170654" y="1046598"/>
                    <a:pt x="177581" y="1047658"/>
                    <a:pt x="188007" y="1051133"/>
                  </a:cubicBezTo>
                  <a:cubicBezTo>
                    <a:pt x="228247" y="1091369"/>
                    <a:pt x="163713" y="1030662"/>
                    <a:pt x="226463" y="1072497"/>
                  </a:cubicBezTo>
                  <a:lnTo>
                    <a:pt x="264919" y="1098135"/>
                  </a:lnTo>
                  <a:cubicBezTo>
                    <a:pt x="269192" y="1100983"/>
                    <a:pt x="272866" y="1105056"/>
                    <a:pt x="277738" y="1106680"/>
                  </a:cubicBezTo>
                  <a:lnTo>
                    <a:pt x="303375" y="1115226"/>
                  </a:lnTo>
                  <a:cubicBezTo>
                    <a:pt x="307648" y="1116650"/>
                    <a:pt x="312446" y="1117001"/>
                    <a:pt x="316194" y="1119499"/>
                  </a:cubicBezTo>
                  <a:cubicBezTo>
                    <a:pt x="320467" y="1122348"/>
                    <a:pt x="324320" y="1125959"/>
                    <a:pt x="329013" y="1128045"/>
                  </a:cubicBezTo>
                  <a:cubicBezTo>
                    <a:pt x="333863" y="1130201"/>
                    <a:pt x="363095" y="1139783"/>
                    <a:pt x="371742" y="1140864"/>
                  </a:cubicBezTo>
                  <a:cubicBezTo>
                    <a:pt x="377395" y="1141571"/>
                    <a:pt x="383136" y="1140864"/>
                    <a:pt x="388833" y="1140864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137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 Neutrino Super Beam (</a:t>
            </a:r>
            <a:r>
              <a:rPr lang="en-GB" dirty="0" err="1" smtClean="0"/>
              <a:t>ESSnuSB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Doubling the ESS beam power for a second target</a:t>
            </a:r>
          </a:p>
          <a:p>
            <a:pPr lvl="1"/>
            <a:r>
              <a:rPr lang="en-GB" dirty="0" err="1" smtClean="0"/>
              <a:t>linac</a:t>
            </a:r>
            <a:r>
              <a:rPr lang="en-GB" dirty="0" smtClean="0"/>
              <a:t> duty cycle doubling to 8 % (RF sources, cooling)</a:t>
            </a:r>
          </a:p>
          <a:p>
            <a:pPr lvl="2"/>
            <a:r>
              <a:rPr lang="en-GB" dirty="0" smtClean="0"/>
              <a:t>using new H</a:t>
            </a:r>
            <a:r>
              <a:rPr lang="en-GB" baseline="30000" dirty="0" smtClean="0"/>
              <a:t>-</a:t>
            </a:r>
            <a:r>
              <a:rPr lang="en-GB" dirty="0" smtClean="0"/>
              <a:t> source</a:t>
            </a:r>
          </a:p>
          <a:p>
            <a:pPr lvl="1"/>
            <a:r>
              <a:rPr lang="en-US" dirty="0" smtClean="0"/>
              <a:t>accumulator ring (~</a:t>
            </a:r>
            <a:r>
              <a:rPr lang="en-US" dirty="0"/>
              <a:t>400 </a:t>
            </a:r>
            <a:r>
              <a:rPr lang="en-US" dirty="0" smtClean="0"/>
              <a:t>m circ.) compress 2.86 </a:t>
            </a:r>
            <a:r>
              <a:rPr lang="en-US" dirty="0" err="1"/>
              <a:t>ms</a:t>
            </a:r>
            <a:r>
              <a:rPr lang="en-US" dirty="0"/>
              <a:t> </a:t>
            </a:r>
            <a:r>
              <a:rPr lang="en-US" dirty="0" smtClean="0"/>
              <a:t>beam pulse to few µs</a:t>
            </a:r>
          </a:p>
          <a:p>
            <a:pPr lvl="2"/>
            <a:r>
              <a:rPr lang="en-US" dirty="0" smtClean="0"/>
              <a:t>multi-turn injection, stripping H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latin typeface="Arial"/>
                <a:cs typeface="Arial"/>
              </a:rPr>
              <a:t>→</a:t>
            </a:r>
            <a:r>
              <a:rPr lang="en-US" dirty="0" smtClean="0"/>
              <a:t> H</a:t>
            </a:r>
            <a:r>
              <a:rPr lang="en-US" baseline="30000" dirty="0" smtClean="0"/>
              <a:t>+</a:t>
            </a:r>
          </a:p>
          <a:p>
            <a:pPr lvl="1"/>
            <a:r>
              <a:rPr lang="en-US" dirty="0" smtClean="0"/>
              <a:t>2nd target station with magnetic </a:t>
            </a:r>
            <a:r>
              <a:rPr lang="en-US" dirty="0"/>
              <a:t>horn (350 </a:t>
            </a:r>
            <a:r>
              <a:rPr lang="en-US" dirty="0" smtClean="0"/>
              <a:t>kA)</a:t>
            </a:r>
          </a:p>
          <a:p>
            <a:pPr lvl="2"/>
            <a:r>
              <a:rPr lang="en-US" dirty="0" smtClean="0"/>
              <a:t>to deliver ~300 MeV neutrinos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29</a:t>
            </a:fld>
            <a:endParaRPr lang="sv-SE"/>
          </a:p>
        </p:txBody>
      </p:sp>
      <p:pic>
        <p:nvPicPr>
          <p:cNvPr id="8" name="Imag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512"/>
          <a:stretch/>
        </p:blipFill>
        <p:spPr>
          <a:xfrm>
            <a:off x="387178" y="5192623"/>
            <a:ext cx="6425514" cy="1188000"/>
          </a:xfrm>
          <a:prstGeom prst="rect">
            <a:avLst/>
          </a:prstGeom>
        </p:spPr>
      </p:pic>
      <p:pic>
        <p:nvPicPr>
          <p:cNvPr id="7" name="Image 4" descr="layout_ESSnuSB_04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843" y="2504303"/>
            <a:ext cx="3835077" cy="286528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659028" y="3378157"/>
            <a:ext cx="2077443" cy="1991434"/>
            <a:chOff x="1176501" y="2207986"/>
            <a:chExt cx="3298153" cy="316160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6501" y="2207986"/>
              <a:ext cx="3298153" cy="3161605"/>
            </a:xfrm>
            <a:prstGeom prst="rect">
              <a:avLst/>
            </a:prstGeom>
          </p:spPr>
        </p:pic>
        <p:sp>
          <p:nvSpPr>
            <p:cNvPr id="11" name="TextBox 15"/>
            <p:cNvSpPr txBox="1"/>
            <p:nvPr/>
          </p:nvSpPr>
          <p:spPr>
            <a:xfrm>
              <a:off x="2305780" y="2484986"/>
              <a:ext cx="1199171" cy="4397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Injection</a:t>
              </a:r>
              <a:endParaRPr lang="en-US" sz="1200" dirty="0"/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2179994" y="3886064"/>
              <a:ext cx="1494383" cy="10261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Extraction </a:t>
              </a:r>
            </a:p>
            <a:p>
              <a:r>
                <a:rPr lang="en-US" sz="1200" dirty="0" smtClean="0"/>
                <a:t>Collimation</a:t>
              </a:r>
            </a:p>
            <a:p>
              <a:r>
                <a:rPr lang="en-US" sz="1200" dirty="0" smtClean="0"/>
                <a:t>RF</a:t>
              </a:r>
              <a:endParaRPr lang="en-US" sz="1200" dirty="0"/>
            </a:p>
          </p:txBody>
        </p:sp>
      </p:grpSp>
      <p:pic>
        <p:nvPicPr>
          <p:cNvPr id="14" name="Image 2" descr="Screen Shot 2014-03-11 at 9.13.52 PM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220" y="3687512"/>
            <a:ext cx="1705766" cy="1495268"/>
          </a:xfrm>
          <a:prstGeom prst="rect">
            <a:avLst/>
          </a:prstGeom>
          <a:effectLst>
            <a:outerShdw blurRad="12700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344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Lepton versus Hadron Collisions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9"/>
                </a:solidFill>
              </a:rPr>
              <a:t>Leptons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76213" indent="-176213" eaLnBrk="1" hangingPunct="1"/>
            <a:r>
              <a:rPr lang="en-US" altLang="en-US" sz="1800" dirty="0"/>
              <a:t>for precision </a:t>
            </a:r>
            <a:r>
              <a:rPr lang="en-US" altLang="en-US" sz="1800" dirty="0" smtClean="0"/>
              <a:t>physics</a:t>
            </a:r>
          </a:p>
          <a:p>
            <a:pPr marL="176213" indent="-176213" eaLnBrk="1" hangingPunct="1"/>
            <a:r>
              <a:rPr lang="en-US" altLang="en-US" sz="1800" dirty="0" smtClean="0"/>
              <a:t>well </a:t>
            </a:r>
            <a:r>
              <a:rPr lang="en-US" altLang="en-US" sz="1800" dirty="0"/>
              <a:t>defined CM </a:t>
            </a:r>
            <a:r>
              <a:rPr lang="en-US" altLang="en-US" sz="1800" dirty="0" smtClean="0"/>
              <a:t>energy</a:t>
            </a:r>
          </a:p>
          <a:p>
            <a:pPr marL="176213" indent="-176213" eaLnBrk="1" hangingPunct="1"/>
            <a:r>
              <a:rPr lang="en-US" altLang="en-US" sz="1800" dirty="0" smtClean="0"/>
              <a:t>polarization </a:t>
            </a:r>
            <a:r>
              <a:rPr lang="en-US" altLang="en-US" sz="1800" dirty="0"/>
              <a:t>possible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9"/>
                </a:solidFill>
              </a:rPr>
              <a:t>Hadrons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6213" indent="-176213" eaLnBrk="1" hangingPunct="1"/>
            <a:r>
              <a:rPr lang="en-US" altLang="en-US" sz="1800" dirty="0"/>
              <a:t>at the frontier of </a:t>
            </a:r>
            <a:r>
              <a:rPr lang="en-US" altLang="en-US" sz="1800" dirty="0" smtClean="0"/>
              <a:t>physics</a:t>
            </a:r>
          </a:p>
          <a:p>
            <a:pPr marL="176213" indent="-176213" eaLnBrk="1" hangingPunct="1"/>
            <a:r>
              <a:rPr lang="en-US" altLang="en-US" sz="1800" dirty="0" smtClean="0"/>
              <a:t>huge </a:t>
            </a:r>
            <a:r>
              <a:rPr lang="en-US" altLang="en-US" sz="1800" dirty="0"/>
              <a:t>QCD </a:t>
            </a:r>
            <a:r>
              <a:rPr lang="en-US" altLang="en-US" sz="1800" dirty="0" smtClean="0"/>
              <a:t>background</a:t>
            </a:r>
          </a:p>
          <a:p>
            <a:pPr marL="176213" indent="-176213" eaLnBrk="1" hangingPunct="1"/>
            <a:r>
              <a:rPr lang="en-US" altLang="en-US" sz="1800" dirty="0" smtClean="0"/>
              <a:t>not </a:t>
            </a:r>
            <a:r>
              <a:rPr lang="en-US" altLang="en-US" sz="1800" dirty="0"/>
              <a:t>all nucleon energy available</a:t>
            </a:r>
            <a:br>
              <a:rPr lang="en-US" altLang="en-US" sz="1800" dirty="0"/>
            </a:br>
            <a:r>
              <a:rPr lang="en-US" altLang="en-US" sz="1800" dirty="0"/>
              <a:t>in collision</a:t>
            </a:r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9B8526-ABF8-4F56-98A5-20218BA72F3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pic>
        <p:nvPicPr>
          <p:cNvPr id="9" name="Picture 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491" y="3535585"/>
            <a:ext cx="3363179" cy="27413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7" descr="event-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54" y="3730625"/>
            <a:ext cx="3676650" cy="2546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4913882" y="2496836"/>
            <a:ext cx="2830513" cy="923925"/>
            <a:chOff x="478" y="700"/>
            <a:chExt cx="1646" cy="582"/>
          </a:xfrm>
        </p:grpSpPr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>
              <a:off x="478" y="951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auto">
            <a:xfrm>
              <a:off x="747" y="937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880" y="103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797" y="1078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820" y="96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1609" y="909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8" name="Oval 20"/>
            <p:cNvSpPr>
              <a:spLocks noChangeArrowheads="1"/>
            </p:cNvSpPr>
            <p:nvPr/>
          </p:nvSpPr>
          <p:spPr bwMode="auto">
            <a:xfrm>
              <a:off x="1681" y="94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Oval 21"/>
            <p:cNvSpPr>
              <a:spLocks noChangeArrowheads="1"/>
            </p:cNvSpPr>
            <p:nvPr/>
          </p:nvSpPr>
          <p:spPr bwMode="auto">
            <a:xfrm>
              <a:off x="1653" y="103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Oval 22"/>
            <p:cNvSpPr>
              <a:spLocks noChangeArrowheads="1"/>
            </p:cNvSpPr>
            <p:nvPr/>
          </p:nvSpPr>
          <p:spPr bwMode="auto">
            <a:xfrm>
              <a:off x="1751" y="1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>
              <a:off x="876" y="997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 flipH="1">
              <a:off x="1314" y="1067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 flipH="1">
              <a:off x="1908" y="93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>
              <a:off x="936" y="1067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>
              <a:off x="853" y="1110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1416" y="969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1455" y="1025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>
              <a:off x="1077" y="829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1077" y="700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>
              <a:off x="1230" y="784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 flipH="1">
              <a:off x="1230" y="1067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>
              <a:off x="1314" y="1078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>
              <a:off x="1314" y="1067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708" y="747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1750" y="738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</p:grpSp>
      <p:grpSp>
        <p:nvGrpSpPr>
          <p:cNvPr id="36" name="Group 38"/>
          <p:cNvGrpSpPr>
            <a:grpSpLocks/>
          </p:cNvGrpSpPr>
          <p:nvPr/>
        </p:nvGrpSpPr>
        <p:grpSpPr bwMode="auto">
          <a:xfrm>
            <a:off x="811617" y="2436512"/>
            <a:ext cx="2459038" cy="923925"/>
            <a:chOff x="476" y="1661"/>
            <a:chExt cx="1430" cy="582"/>
          </a:xfrm>
        </p:grpSpPr>
        <p:sp>
          <p:nvSpPr>
            <p:cNvPr id="37" name="Line 39"/>
            <p:cNvSpPr>
              <a:spLocks noChangeShapeType="1"/>
            </p:cNvSpPr>
            <p:nvPr/>
          </p:nvSpPr>
          <p:spPr bwMode="auto">
            <a:xfrm>
              <a:off x="967" y="1661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AutoShape 40"/>
            <p:cNvSpPr>
              <a:spLocks noChangeArrowheads="1"/>
            </p:cNvSpPr>
            <p:nvPr/>
          </p:nvSpPr>
          <p:spPr bwMode="auto">
            <a:xfrm>
              <a:off x="476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39" name="Oval 41"/>
            <p:cNvSpPr>
              <a:spLocks noChangeArrowheads="1"/>
            </p:cNvSpPr>
            <p:nvPr/>
          </p:nvSpPr>
          <p:spPr bwMode="auto">
            <a:xfrm>
              <a:off x="770" y="199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40" name="Oval 42"/>
            <p:cNvSpPr>
              <a:spLocks noChangeArrowheads="1"/>
            </p:cNvSpPr>
            <p:nvPr/>
          </p:nvSpPr>
          <p:spPr bwMode="auto">
            <a:xfrm>
              <a:off x="1543" y="2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41" name="Line 43"/>
            <p:cNvSpPr>
              <a:spLocks noChangeShapeType="1"/>
            </p:cNvSpPr>
            <p:nvPr/>
          </p:nvSpPr>
          <p:spPr bwMode="auto">
            <a:xfrm flipH="1">
              <a:off x="1204" y="2028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AutoShape 44"/>
            <p:cNvSpPr>
              <a:spLocks noChangeArrowheads="1"/>
            </p:cNvSpPr>
            <p:nvPr/>
          </p:nvSpPr>
          <p:spPr bwMode="auto">
            <a:xfrm flipH="1">
              <a:off x="1690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43" name="Line 45"/>
            <p:cNvSpPr>
              <a:spLocks noChangeShapeType="1"/>
            </p:cNvSpPr>
            <p:nvPr/>
          </p:nvSpPr>
          <p:spPr bwMode="auto">
            <a:xfrm>
              <a:off x="826" y="2028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Line 46"/>
            <p:cNvSpPr>
              <a:spLocks noChangeShapeType="1"/>
            </p:cNvSpPr>
            <p:nvPr/>
          </p:nvSpPr>
          <p:spPr bwMode="auto">
            <a:xfrm>
              <a:off x="967" y="1790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5" name="Line 47"/>
            <p:cNvSpPr>
              <a:spLocks noChangeShapeType="1"/>
            </p:cNvSpPr>
            <p:nvPr/>
          </p:nvSpPr>
          <p:spPr bwMode="auto">
            <a:xfrm>
              <a:off x="1120" y="1745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Line 48"/>
            <p:cNvSpPr>
              <a:spLocks noChangeShapeType="1"/>
            </p:cNvSpPr>
            <p:nvPr/>
          </p:nvSpPr>
          <p:spPr bwMode="auto">
            <a:xfrm flipH="1">
              <a:off x="1120" y="2028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Line 49"/>
            <p:cNvSpPr>
              <a:spLocks noChangeShapeType="1"/>
            </p:cNvSpPr>
            <p:nvPr/>
          </p:nvSpPr>
          <p:spPr bwMode="auto">
            <a:xfrm>
              <a:off x="1204" y="2039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Line 50"/>
            <p:cNvSpPr>
              <a:spLocks noChangeShapeType="1"/>
            </p:cNvSpPr>
            <p:nvPr/>
          </p:nvSpPr>
          <p:spPr bwMode="auto">
            <a:xfrm>
              <a:off x="1204" y="2028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703" y="1797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e+</a:t>
              </a: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1470" y="1812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96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 X-ray FEL Studies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MAX IV Soft X-ray FEL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1800" dirty="0"/>
              <a:t>Baseline SXL design with state-of-the-art </a:t>
            </a:r>
            <a:r>
              <a:rPr lang="en-GB" sz="1800" dirty="0" err="1"/>
              <a:t>undulator</a:t>
            </a:r>
            <a:r>
              <a:rPr lang="en-GB" sz="1800" dirty="0"/>
              <a:t> technology</a:t>
            </a:r>
          </a:p>
          <a:p>
            <a:pPr lvl="1"/>
            <a:r>
              <a:rPr lang="en-GB" sz="1600" dirty="0"/>
              <a:t>generation of short pulses (&lt;1 fs)</a:t>
            </a:r>
          </a:p>
          <a:p>
            <a:pPr lvl="1"/>
            <a:r>
              <a:rPr lang="en-GB" sz="1600" dirty="0"/>
              <a:t>double pulses for pump-probe experiments</a:t>
            </a:r>
          </a:p>
          <a:p>
            <a:pPr lvl="1"/>
            <a:r>
              <a:rPr lang="en-GB" sz="1600" dirty="0"/>
              <a:t>strong-field single-cycle THz source</a:t>
            </a:r>
          </a:p>
          <a:p>
            <a:pPr lvl="1"/>
            <a:r>
              <a:rPr lang="en-GB" sz="1600" dirty="0" err="1"/>
              <a:t>microbunching</a:t>
            </a:r>
            <a:r>
              <a:rPr lang="en-GB" sz="1600" dirty="0"/>
              <a:t> </a:t>
            </a:r>
            <a:r>
              <a:rPr lang="en-GB" sz="1600" dirty="0" smtClean="0"/>
              <a:t>instability</a:t>
            </a:r>
            <a:endParaRPr lang="en-GB" sz="1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00FF"/>
                </a:solidFill>
              </a:rPr>
              <a:t>CompactLight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1800" dirty="0"/>
              <a:t>Impact of </a:t>
            </a:r>
            <a:r>
              <a:rPr lang="en-US" sz="1800" dirty="0" err="1"/>
              <a:t>undulator</a:t>
            </a:r>
            <a:r>
              <a:rPr lang="en-US" sz="1800" dirty="0"/>
              <a:t> technology on FEL performance:</a:t>
            </a:r>
          </a:p>
          <a:p>
            <a:pPr lvl="1"/>
            <a:r>
              <a:rPr lang="en-US" sz="1600" dirty="0"/>
              <a:t>analytical computation of FEL performance parameters</a:t>
            </a:r>
          </a:p>
          <a:p>
            <a:pPr lvl="1"/>
            <a:r>
              <a:rPr lang="en-US" sz="1600" dirty="0"/>
              <a:t>dependence on 𝜆_𝑢 &amp; 𝐾 of </a:t>
            </a:r>
            <a:r>
              <a:rPr lang="en-US" sz="1600" dirty="0" err="1"/>
              <a:t>undulator</a:t>
            </a:r>
            <a:endParaRPr lang="en-US" sz="1600" dirty="0"/>
          </a:p>
          <a:p>
            <a:r>
              <a:rPr lang="en-US" sz="1800" dirty="0"/>
              <a:t>Simulation studies of soft x-ray FEL</a:t>
            </a:r>
          </a:p>
          <a:p>
            <a:pPr lvl="1"/>
            <a:r>
              <a:rPr lang="en-US" sz="1600" dirty="0"/>
              <a:t>baseline design – SASE operation</a:t>
            </a:r>
          </a:p>
          <a:p>
            <a:pPr lvl="1"/>
            <a:r>
              <a:rPr lang="en-US" sz="1600" dirty="0"/>
              <a:t>production of </a:t>
            </a:r>
            <a:r>
              <a:rPr lang="en-US" sz="1600" dirty="0" err="1"/>
              <a:t>attosecond</a:t>
            </a:r>
            <a:r>
              <a:rPr lang="en-US" sz="1600" dirty="0"/>
              <a:t> light pulses</a:t>
            </a:r>
          </a:p>
          <a:p>
            <a:pPr lvl="1"/>
            <a:r>
              <a:rPr lang="en-US" sz="1600" dirty="0"/>
              <a:t>Harmonic-lasing self-seeding (HLSS)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4005064"/>
            <a:ext cx="4212908" cy="2520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4149080"/>
            <a:ext cx="3806368" cy="24739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21" y="3573016"/>
            <a:ext cx="4212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Large </a:t>
            </a:r>
            <a:r>
              <a:rPr lang="en-US" sz="1400" dirty="0" err="1" smtClean="0">
                <a:solidFill>
                  <a:srgbClr val="0000FF"/>
                </a:solidFill>
              </a:rPr>
              <a:t>undulator</a:t>
            </a:r>
            <a:r>
              <a:rPr lang="en-US" sz="1400" dirty="0" smtClean="0">
                <a:solidFill>
                  <a:srgbClr val="0000FF"/>
                </a:solidFill>
              </a:rPr>
              <a:t> strength for short period gives a huge improvement in FEL brightness.</a:t>
            </a:r>
            <a:endParaRPr lang="sv-SE" sz="14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82189" y="4680428"/>
            <a:ext cx="24231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Peak pulse energy at </a:t>
            </a:r>
            <a:r>
              <a:rPr lang="en-US" sz="1400" dirty="0" err="1" smtClean="0">
                <a:solidFill>
                  <a:srgbClr val="0000FF"/>
                </a:solidFill>
              </a:rPr>
              <a:t>undulator</a:t>
            </a:r>
            <a:r>
              <a:rPr lang="en-US" sz="1400" dirty="0" smtClean="0">
                <a:solidFill>
                  <a:srgbClr val="0000FF"/>
                </a:solidFill>
              </a:rPr>
              <a:t> end</a:t>
            </a:r>
          </a:p>
          <a:p>
            <a:pPr algn="ctr"/>
            <a:endParaRPr lang="en-US" sz="1400" dirty="0" smtClean="0">
              <a:solidFill>
                <a:srgbClr val="0000FF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Peak brilliance at ~16m along </a:t>
            </a:r>
            <a:r>
              <a:rPr lang="en-US" sz="1400" dirty="0" err="1" smtClean="0">
                <a:solidFill>
                  <a:srgbClr val="0000FF"/>
                </a:solidFill>
              </a:rPr>
              <a:t>undulator</a:t>
            </a:r>
            <a:r>
              <a:rPr lang="en-US" sz="1400" dirty="0" smtClean="0">
                <a:solidFill>
                  <a:srgbClr val="0000FF"/>
                </a:solidFill>
              </a:rPr>
              <a:t> length</a:t>
            </a:r>
          </a:p>
        </p:txBody>
      </p:sp>
    </p:spTree>
    <p:extLst>
      <p:ext uri="{BB962C8B-B14F-4D97-AF65-F5344CB8AC3E}">
        <p14:creationId xmlns:p14="http://schemas.microsoft.com/office/powerpoint/2010/main" val="18859504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Ultrashort Light Pulse Generation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23850" y="836613"/>
            <a:ext cx="4952227" cy="5400675"/>
          </a:xfrm>
        </p:spPr>
        <p:txBody>
          <a:bodyPr/>
          <a:lstStyle/>
          <a:p>
            <a:r>
              <a:rPr lang="en-US" dirty="0"/>
              <a:t>High-Harmonic Generation (HHG) </a:t>
            </a:r>
            <a:br>
              <a:rPr lang="en-US" dirty="0"/>
            </a:br>
            <a:r>
              <a:rPr lang="en-US" dirty="0"/>
              <a:t>sources are facing saturation</a:t>
            </a:r>
          </a:p>
          <a:p>
            <a:pPr lvl="1"/>
            <a:r>
              <a:rPr lang="en-US" dirty="0" err="1"/>
              <a:t>Undulator</a:t>
            </a:r>
            <a:r>
              <a:rPr lang="en-US" dirty="0"/>
              <a:t> light source is a promising way to the </a:t>
            </a:r>
            <a:r>
              <a:rPr lang="en-US" dirty="0" err="1"/>
              <a:t>attosecond</a:t>
            </a:r>
            <a:r>
              <a:rPr lang="en-US" dirty="0"/>
              <a:t> region</a:t>
            </a:r>
          </a:p>
          <a:p>
            <a:r>
              <a:rPr lang="en-US" b="1" dirty="0">
                <a:solidFill>
                  <a:srgbClr val="0000FF"/>
                </a:solidFill>
              </a:rPr>
              <a:t>LUSIA Collaboration</a:t>
            </a:r>
          </a:p>
          <a:p>
            <a:pPr lvl="1"/>
            <a:r>
              <a:rPr lang="en-GB" b="1" dirty="0" err="1">
                <a:solidFill>
                  <a:srgbClr val="0000FF"/>
                </a:solidFill>
              </a:rPr>
              <a:t>A</a:t>
            </a:r>
            <a:r>
              <a:rPr lang="en-GB" dirty="0" err="1"/>
              <a:t>ttosecond</a:t>
            </a:r>
            <a:r>
              <a:rPr lang="en-GB" dirty="0"/>
              <a:t> </a:t>
            </a:r>
            <a:r>
              <a:rPr lang="en-GB" b="1" dirty="0" err="1" smtClean="0">
                <a:solidFill>
                  <a:srgbClr val="0000FF"/>
                </a:solidFill>
              </a:rPr>
              <a:t>SI</a:t>
            </a:r>
            <a:r>
              <a:rPr lang="en-GB" dirty="0" err="1" smtClean="0"/>
              <a:t>ngle</a:t>
            </a:r>
            <a:r>
              <a:rPr lang="en-GB" dirty="0" smtClean="0"/>
              <a:t>-cycle </a:t>
            </a:r>
            <a:r>
              <a:rPr lang="en-GB" b="1" dirty="0" err="1">
                <a:solidFill>
                  <a:srgbClr val="0000FF"/>
                </a:solidFill>
              </a:rPr>
              <a:t>U</a:t>
            </a:r>
            <a:r>
              <a:rPr lang="en-GB" dirty="0" err="1"/>
              <a:t>ndulator</a:t>
            </a:r>
            <a:r>
              <a:rPr lang="en-GB" dirty="0"/>
              <a:t> </a:t>
            </a:r>
            <a:r>
              <a:rPr lang="en-GB" b="1" dirty="0">
                <a:solidFill>
                  <a:srgbClr val="0000FF"/>
                </a:solidFill>
              </a:rPr>
              <a:t>L</a:t>
            </a:r>
            <a:r>
              <a:rPr lang="en-GB" dirty="0"/>
              <a:t>ight</a:t>
            </a:r>
          </a:p>
          <a:p>
            <a:pPr lvl="1"/>
            <a:r>
              <a:rPr lang="en-US" dirty="0"/>
              <a:t>explore novel concepts for generation of </a:t>
            </a:r>
            <a:r>
              <a:rPr lang="en-US" dirty="0" err="1"/>
              <a:t>attosecond</a:t>
            </a:r>
            <a:r>
              <a:rPr lang="en-US" dirty="0"/>
              <a:t> pulses with on a µJ energy scale</a:t>
            </a:r>
          </a:p>
          <a:p>
            <a:pPr lvl="1"/>
            <a:r>
              <a:rPr lang="en-US" dirty="0"/>
              <a:t>coherent few-cycle light pulses down to a single-cycle by tailoring light </a:t>
            </a:r>
            <a:r>
              <a:rPr lang="en-US" dirty="0" err="1"/>
              <a:t>wavefronts</a:t>
            </a:r>
            <a:r>
              <a:rPr lang="en-US" dirty="0"/>
              <a:t> in an </a:t>
            </a:r>
            <a:r>
              <a:rPr lang="en-US" dirty="0" err="1"/>
              <a:t>undulator</a:t>
            </a:r>
            <a:endParaRPr lang="en-US" dirty="0"/>
          </a:p>
          <a:p>
            <a:pPr lvl="1"/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9B8526-ABF8-4F56-98A5-20218BA72F3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077" y="908720"/>
            <a:ext cx="3712413" cy="20882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654" y="3429001"/>
            <a:ext cx="3582835" cy="24482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828" y="4382814"/>
            <a:ext cx="2863249" cy="213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028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Ultra-fast Electron Diffraction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X-ray FELs generate laser-like x-ray pulses</a:t>
            </a:r>
          </a:p>
          <a:p>
            <a:pPr lvl="1"/>
            <a:r>
              <a:rPr lang="en-US" dirty="0"/>
              <a:t>with wavelengths from 10's nm to sub-Å region</a:t>
            </a:r>
            <a:endParaRPr lang="en-GB" dirty="0"/>
          </a:p>
          <a:p>
            <a:r>
              <a:rPr lang="en-GB" b="1" dirty="0">
                <a:solidFill>
                  <a:srgbClr val="0000FF"/>
                </a:solidFill>
              </a:rPr>
              <a:t>Ultra-short electron pulse</a:t>
            </a:r>
          </a:p>
          <a:p>
            <a:pPr lvl="1"/>
            <a:r>
              <a:rPr lang="en-US" dirty="0"/>
              <a:t>offer much higher elastic scattering cross sections </a:t>
            </a:r>
          </a:p>
          <a:p>
            <a:pPr lvl="1"/>
            <a:r>
              <a:rPr lang="en-US" dirty="0"/>
              <a:t>an ideal tool to probe structural dynamics</a:t>
            </a:r>
          </a:p>
          <a:p>
            <a:r>
              <a:rPr lang="en-GB" dirty="0"/>
              <a:t>Science case</a:t>
            </a:r>
          </a:p>
          <a:p>
            <a:pPr lvl="1"/>
            <a:r>
              <a:rPr lang="en-US" dirty="0"/>
              <a:t>chemical reactions in water and liquid environments </a:t>
            </a:r>
          </a:p>
          <a:p>
            <a:pPr lvl="1"/>
            <a:r>
              <a:rPr lang="en-US" dirty="0"/>
              <a:t>structural dynamics in biological systems</a:t>
            </a:r>
          </a:p>
          <a:p>
            <a:pPr lvl="1"/>
            <a:r>
              <a:rPr lang="en-US" dirty="0"/>
              <a:t>controlling the non-equilibrium pathways toward materials’ functionality</a:t>
            </a:r>
          </a:p>
          <a:p>
            <a:r>
              <a:rPr lang="en-US" dirty="0"/>
              <a:t>Proposed </a:t>
            </a:r>
            <a:r>
              <a:rPr lang="en-US" b="1" dirty="0">
                <a:solidFill>
                  <a:srgbClr val="0000FF"/>
                </a:solidFill>
              </a:rPr>
              <a:t>FREIA-UED</a:t>
            </a:r>
          </a:p>
          <a:p>
            <a:pPr lvl="1"/>
            <a:r>
              <a:rPr lang="en-GB" dirty="0"/>
              <a:t>variable pulse lengths (0.1-10 </a:t>
            </a:r>
            <a:r>
              <a:rPr lang="en-GB" dirty="0" err="1"/>
              <a:t>ps</a:t>
            </a:r>
            <a:r>
              <a:rPr lang="en-GB" dirty="0"/>
              <a:t>),</a:t>
            </a:r>
          </a:p>
          <a:p>
            <a:pPr lvl="1"/>
            <a:r>
              <a:rPr lang="en-GB" dirty="0"/>
              <a:t>high electron flux (CW/1 MHz), </a:t>
            </a:r>
          </a:p>
          <a:p>
            <a:pPr lvl="1"/>
            <a:r>
              <a:rPr lang="en-GB" dirty="0"/>
              <a:t>excellent coherence,</a:t>
            </a:r>
          </a:p>
          <a:p>
            <a:pPr lvl="1"/>
            <a:r>
              <a:rPr lang="en-GB" dirty="0"/>
              <a:t>electron energy 250 </a:t>
            </a:r>
            <a:r>
              <a:rPr lang="en-GB" dirty="0" err="1"/>
              <a:t>keV</a:t>
            </a:r>
            <a:r>
              <a:rPr lang="en-GB" dirty="0"/>
              <a:t> - 2 MeV,</a:t>
            </a:r>
          </a:p>
          <a:p>
            <a:pPr lvl="1"/>
            <a:r>
              <a:rPr lang="en-GB" dirty="0"/>
              <a:t>collaboration with </a:t>
            </a:r>
            <a:r>
              <a:rPr lang="en-GB" dirty="0" smtClean="0"/>
              <a:t>Stanford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6" name="image2.png"/>
          <p:cNvPicPr preferRelativeResize="0"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6189"/>
          <a:stretch/>
        </p:blipFill>
        <p:spPr>
          <a:xfrm>
            <a:off x="4355976" y="4312911"/>
            <a:ext cx="4608512" cy="2123465"/>
          </a:xfrm>
          <a:prstGeom prst="rect">
            <a:avLst/>
          </a:prstGeom>
          <a:ln/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60" y="526120"/>
            <a:ext cx="2593208" cy="332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2043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 algn="ctr">
              <a:buFontTx/>
              <a:buNone/>
            </a:pPr>
            <a:r>
              <a:rPr lang="en-US" sz="3200" b="1" dirty="0" smtClean="0"/>
              <a:t>Summary and Info</a:t>
            </a:r>
          </a:p>
          <a:p>
            <a:pPr algn="ctr">
              <a:buFontTx/>
              <a:buNone/>
            </a:pPr>
            <a:endParaRPr lang="en-US" sz="3200" b="1" dirty="0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BC9C3F0-67DF-4597-84A6-CA10F035E0CA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5325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Roger Ruber - Future Accelerators</a:t>
            </a: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39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Several studies ongoing with complementary technologies and goals</a:t>
            </a:r>
          </a:p>
          <a:p>
            <a:pPr lvl="1"/>
            <a:r>
              <a:rPr lang="en-GB" dirty="0" smtClean="0"/>
              <a:t>all </a:t>
            </a:r>
            <a:r>
              <a:rPr lang="en-GB" dirty="0"/>
              <a:t>studies are world-wide collaborative </a:t>
            </a:r>
            <a:r>
              <a:rPr lang="en-GB" dirty="0" smtClean="0"/>
              <a:t>efforts</a:t>
            </a:r>
          </a:p>
          <a:p>
            <a:endParaRPr lang="en-GB" dirty="0" smtClean="0"/>
          </a:p>
          <a:p>
            <a:r>
              <a:rPr lang="en-GB" dirty="0" smtClean="0"/>
              <a:t>ILC study is ready to prepare a proposal</a:t>
            </a:r>
          </a:p>
          <a:p>
            <a:pPr lvl="1"/>
            <a:r>
              <a:rPr lang="en-GB" dirty="0" smtClean="0"/>
              <a:t>Proven technology, in use for FLASH, coming up for </a:t>
            </a:r>
            <a:r>
              <a:rPr lang="en-GB" dirty="0" err="1" smtClean="0"/>
              <a:t>EuXFEL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CLIC </a:t>
            </a:r>
            <a:r>
              <a:rPr lang="en-GB" dirty="0"/>
              <a:t>study has produced a CDR </a:t>
            </a:r>
            <a:endParaRPr lang="en-GB" dirty="0" smtClean="0"/>
          </a:p>
          <a:p>
            <a:pPr lvl="1"/>
            <a:r>
              <a:rPr lang="en-GB" dirty="0" smtClean="0"/>
              <a:t>now </a:t>
            </a:r>
            <a:r>
              <a:rPr lang="en-GB" dirty="0"/>
              <a:t>focusing on the optimisation and industrialisation of the technology</a:t>
            </a:r>
          </a:p>
          <a:p>
            <a:endParaRPr lang="en-GB" dirty="0"/>
          </a:p>
          <a:p>
            <a:r>
              <a:rPr lang="en-GB" dirty="0"/>
              <a:t>FCC study is working towards a CDR in 2018</a:t>
            </a:r>
          </a:p>
          <a:p>
            <a:pPr lvl="1"/>
            <a:r>
              <a:rPr lang="en-GB" dirty="0" smtClean="0"/>
              <a:t>can </a:t>
            </a:r>
            <a:r>
              <a:rPr lang="en-GB" dirty="0"/>
              <a:t>use the vast experience and technology from LHC</a:t>
            </a:r>
          </a:p>
          <a:p>
            <a:pPr lvl="1"/>
            <a:r>
              <a:rPr lang="en-GB" dirty="0" smtClean="0"/>
              <a:t>but challenges </a:t>
            </a:r>
            <a:r>
              <a:rPr lang="en-GB" dirty="0"/>
              <a:t>due to high beam energy and luminosity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0099"/>
                </a:solidFill>
              </a:rPr>
              <a:t>Let us hope that the LHC will find exciting new physics and guide our choice between the </a:t>
            </a:r>
            <a:r>
              <a:rPr lang="en-GB" dirty="0" smtClean="0">
                <a:solidFill>
                  <a:srgbClr val="000099"/>
                </a:solidFill>
              </a:rPr>
              <a:t>machines.</a:t>
            </a:r>
            <a:endParaRPr lang="en-GB" dirty="0">
              <a:solidFill>
                <a:srgbClr val="000099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1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With material from many colleagues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Alex </a:t>
            </a:r>
            <a:r>
              <a:rPr lang="en-US" altLang="en-US" dirty="0"/>
              <a:t>Andersson, Erik Adli, </a:t>
            </a:r>
            <a:r>
              <a:rPr lang="en-US" altLang="en-US" dirty="0" smtClean="0"/>
              <a:t>Erk </a:t>
            </a:r>
            <a:r>
              <a:rPr lang="en-US" altLang="en-US" dirty="0"/>
              <a:t>Jensen, </a:t>
            </a:r>
            <a:r>
              <a:rPr lang="en-US" altLang="en-US" dirty="0" smtClean="0"/>
              <a:t>Hans </a:t>
            </a:r>
            <a:r>
              <a:rPr lang="en-US" altLang="en-US" dirty="0"/>
              <a:t>Braun, </a:t>
            </a:r>
            <a:r>
              <a:rPr lang="en-US" altLang="en-US" dirty="0" smtClean="0"/>
              <a:t>Andrea </a:t>
            </a:r>
            <a:r>
              <a:rPr lang="en-US" altLang="en-US" dirty="0" err="1"/>
              <a:t>Palaia</a:t>
            </a:r>
            <a:r>
              <a:rPr lang="en-US" altLang="en-US" dirty="0"/>
              <a:t>, Daniel Schulte, </a:t>
            </a:r>
            <a:r>
              <a:rPr lang="en-US" altLang="en-US" dirty="0" smtClean="0"/>
              <a:t>Frank </a:t>
            </a:r>
            <a:r>
              <a:rPr lang="en-US" altLang="en-US" dirty="0"/>
              <a:t>Tecker, </a:t>
            </a:r>
            <a:r>
              <a:rPr lang="en-US" altLang="en-US" dirty="0" smtClean="0"/>
              <a:t>Wilfrid </a:t>
            </a:r>
            <a:r>
              <a:rPr lang="en-US" altLang="en-US" dirty="0" err="1"/>
              <a:t>Farabolini</a:t>
            </a:r>
            <a:r>
              <a:rPr lang="en-US" altLang="en-US" dirty="0"/>
              <a:t>, Walter </a:t>
            </a:r>
            <a:r>
              <a:rPr lang="en-US" altLang="en-US" dirty="0" err="1"/>
              <a:t>W</a:t>
            </a:r>
            <a:r>
              <a:rPr lang="en-US" altLang="en-US" dirty="0" err="1">
                <a:cs typeface="Arial" pitchFamily="34" charset="0"/>
              </a:rPr>
              <a:t>ü</a:t>
            </a:r>
            <a:r>
              <a:rPr lang="en-US" altLang="en-US" dirty="0" err="1"/>
              <a:t>nsch</a:t>
            </a:r>
            <a:r>
              <a:rPr lang="en-US" altLang="en-US" dirty="0"/>
              <a:t>, </a:t>
            </a:r>
            <a:r>
              <a:rPr lang="en-US" altLang="en-US" dirty="0" smtClean="0"/>
              <a:t> </a:t>
            </a:r>
            <a:br>
              <a:rPr lang="en-US" altLang="en-US" dirty="0" smtClean="0"/>
            </a:br>
            <a:r>
              <a:rPr lang="en-US" altLang="en-US" dirty="0" smtClean="0"/>
              <a:t>Akira </a:t>
            </a:r>
            <a:r>
              <a:rPr lang="en-US" altLang="en-US" dirty="0"/>
              <a:t>Yamamoto </a:t>
            </a:r>
            <a:r>
              <a:rPr lang="en-US" altLang="en-US" dirty="0" smtClean="0"/>
              <a:t>and Volker </a:t>
            </a:r>
            <a:r>
              <a:rPr lang="en-US" altLang="en-US" dirty="0" err="1"/>
              <a:t>Ziemann</a:t>
            </a:r>
            <a:endParaRPr lang="en-US" altLang="en-US" dirty="0"/>
          </a:p>
          <a:p>
            <a:pPr eaLnBrk="1" hangingPunct="1"/>
            <a:endParaRPr lang="en-US" altLang="en-US" dirty="0"/>
          </a:p>
          <a:p>
            <a:pPr marL="0" indent="0" eaLnBrk="1" hangingPunct="1">
              <a:buNone/>
            </a:pPr>
            <a:r>
              <a:rPr lang="en-US" altLang="en-US" dirty="0"/>
              <a:t>Some illustrations and photos courtesy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CERN</a:t>
            </a:r>
            <a:r>
              <a:rPr lang="en-US" altLang="en-US" dirty="0"/>
              <a:t>, KEK and Symmetry Magazine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5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 Collisions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9"/>
                </a:solidFill>
              </a:rPr>
              <a:t>Fixed Target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9"/>
                </a:solidFill>
              </a:rPr>
              <a:t>Collider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5" y="1261997"/>
            <a:ext cx="3805881" cy="4848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530" y="1624533"/>
            <a:ext cx="4543425" cy="439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20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versus Circular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9B8526-ABF8-4F56-98A5-20218BA72F3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grpSp>
        <p:nvGrpSpPr>
          <p:cNvPr id="9" name="Group 169"/>
          <p:cNvGrpSpPr>
            <a:grpSpLocks/>
          </p:cNvGrpSpPr>
          <p:nvPr/>
        </p:nvGrpSpPr>
        <p:grpSpPr bwMode="auto">
          <a:xfrm>
            <a:off x="156739" y="5405438"/>
            <a:ext cx="8772524" cy="915987"/>
            <a:chOff x="532" y="2341"/>
            <a:chExt cx="5526" cy="577"/>
          </a:xfrm>
        </p:grpSpPr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" name="AutoShape 20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AutoShape 21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AutoShape 22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AutoShape 23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>
              <a:off x="3618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AutoShape 26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AutoShape 29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532" y="2757"/>
              <a:ext cx="38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 dirty="0">
                  <a:solidFill>
                    <a:srgbClr val="000000"/>
                  </a:solidFill>
                  <a:latin typeface="Arial" pitchFamily="34" charset="0"/>
                </a:rPr>
                <a:t>source</a:t>
              </a:r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1819" y="2763"/>
              <a:ext cx="56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 dirty="0">
                  <a:solidFill>
                    <a:srgbClr val="000000"/>
                  </a:solidFill>
                  <a:latin typeface="Arial" pitchFamily="34" charset="0"/>
                </a:rPr>
                <a:t>main </a:t>
              </a:r>
              <a:r>
                <a:rPr lang="en-US" altLang="en-US" sz="1000" dirty="0" err="1">
                  <a:solidFill>
                    <a:srgbClr val="000000"/>
                  </a:solidFill>
                  <a:latin typeface="Arial" pitchFamily="34" charset="0"/>
                </a:rPr>
                <a:t>linac</a:t>
              </a:r>
              <a:endParaRPr lang="en-US" altLang="en-US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34" name="Group 35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5" name="Rectangle 36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6" name="Group 37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0" name="Group 38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3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4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1" name="Group 41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1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2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2" name="Group 44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9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0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3" name="Group 47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7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8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4" name="Group 50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5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6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57" name="Group 53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58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9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5" name="Group 56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6" name="Rectangle 57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37" name="Group 58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3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4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8" name="Group 61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51" name="Rectangle 6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2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9" name="Group 64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49" name="Rectangle 6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0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0" name="Group 67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47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8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1" name="Group 70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5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6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2" name="Group 73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3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4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75" name="Group 172"/>
          <p:cNvGrpSpPr>
            <a:grpSpLocks/>
          </p:cNvGrpSpPr>
          <p:nvPr/>
        </p:nvGrpSpPr>
        <p:grpSpPr bwMode="auto">
          <a:xfrm>
            <a:off x="2673662" y="2000100"/>
            <a:ext cx="4097338" cy="1603375"/>
            <a:chOff x="993" y="572"/>
            <a:chExt cx="2581" cy="1010"/>
          </a:xfrm>
        </p:grpSpPr>
        <p:grpSp>
          <p:nvGrpSpPr>
            <p:cNvPr id="76" name="Group 167"/>
            <p:cNvGrpSpPr>
              <a:grpSpLocks/>
            </p:cNvGrpSpPr>
            <p:nvPr/>
          </p:nvGrpSpPr>
          <p:grpSpPr bwMode="auto">
            <a:xfrm>
              <a:off x="1181" y="805"/>
              <a:ext cx="2393" cy="603"/>
              <a:chOff x="1181" y="805"/>
              <a:chExt cx="2393" cy="603"/>
            </a:xfrm>
          </p:grpSpPr>
          <p:grpSp>
            <p:nvGrpSpPr>
              <p:cNvPr id="96" name="Group 166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99" name="Group 165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102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3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4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5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6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100" name="Rectangle 86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74" cy="1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N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01" name="Rectangle 87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69" cy="1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S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97" name="Rectangle 88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74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N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  <p:sp>
            <p:nvSpPr>
              <p:cNvPr id="98" name="Rectangle 89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69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S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77" name="Group 164"/>
            <p:cNvGrpSpPr>
              <a:grpSpLocks/>
            </p:cNvGrpSpPr>
            <p:nvPr/>
          </p:nvGrpSpPr>
          <p:grpSpPr bwMode="auto">
            <a:xfrm>
              <a:off x="993" y="1025"/>
              <a:ext cx="403" cy="409"/>
              <a:chOff x="993" y="1025"/>
              <a:chExt cx="403" cy="409"/>
            </a:xfrm>
          </p:grpSpPr>
          <p:sp>
            <p:nvSpPr>
              <p:cNvPr id="94" name="Oval 91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5" name="Oval 92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91" lon="21299991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flatTx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78" name="Group 171"/>
            <p:cNvGrpSpPr>
              <a:grpSpLocks/>
            </p:cNvGrpSpPr>
            <p:nvPr/>
          </p:nvGrpSpPr>
          <p:grpSpPr bwMode="auto">
            <a:xfrm>
              <a:off x="2260" y="1110"/>
              <a:ext cx="355" cy="472"/>
              <a:chOff x="2260" y="1110"/>
              <a:chExt cx="355" cy="472"/>
            </a:xfrm>
          </p:grpSpPr>
          <p:sp>
            <p:nvSpPr>
              <p:cNvPr id="84" name="Line 99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5" name="Oval 100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6" name="Oval 101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7" name="Line 102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8" name="Line 103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9" name="Line 104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0" name="Line 105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1" name="Line 106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" name="Line 10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3" name="Line 108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9" name="Group 162"/>
            <p:cNvGrpSpPr>
              <a:grpSpLocks/>
            </p:cNvGrpSpPr>
            <p:nvPr/>
          </p:nvGrpSpPr>
          <p:grpSpPr bwMode="auto">
            <a:xfrm>
              <a:off x="1739" y="572"/>
              <a:ext cx="1317" cy="306"/>
              <a:chOff x="1739" y="572"/>
              <a:chExt cx="1317" cy="306"/>
            </a:xfrm>
          </p:grpSpPr>
          <p:grpSp>
            <p:nvGrpSpPr>
              <p:cNvPr id="80" name="Group 94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82" name="Rectangle 9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83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81" name="Text Box 161"/>
              <p:cNvSpPr txBox="1">
                <a:spLocks noChangeArrowheads="1"/>
              </p:cNvSpPr>
              <p:nvPr/>
            </p:nvSpPr>
            <p:spPr bwMode="auto">
              <a:xfrm>
                <a:off x="1739" y="572"/>
                <a:ext cx="1317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000" dirty="0">
                    <a:solidFill>
                      <a:srgbClr val="000000"/>
                    </a:solidFill>
                    <a:latin typeface="Arial" pitchFamily="34" charset="0"/>
                  </a:rPr>
                  <a:t>accelerating cavities</a:t>
                </a:r>
              </a:p>
            </p:txBody>
          </p:sp>
        </p:grpSp>
      </p:grpSp>
      <p:sp>
        <p:nvSpPr>
          <p:cNvPr id="107" name="Rectangle 3"/>
          <p:cNvSpPr txBox="1">
            <a:spLocks noChangeArrowheads="1"/>
          </p:cNvSpPr>
          <p:nvPr/>
        </p:nvSpPr>
        <p:spPr>
          <a:xfrm>
            <a:off x="717126" y="847575"/>
            <a:ext cx="7993062" cy="1152525"/>
          </a:xfrm>
          <a:prstGeom prst="rect">
            <a:avLst/>
          </a:prstGeom>
          <a:noFill/>
        </p:spPr>
        <p:txBody>
          <a:bodyPr lIns="90000" rIns="9000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1800" kern="0" dirty="0" smtClean="0">
                <a:solidFill>
                  <a:srgbClr val="000099"/>
                </a:solidFill>
              </a:rPr>
              <a:t>Circular Collider</a:t>
            </a:r>
            <a:r>
              <a:rPr lang="en-US" altLang="en-US" sz="1800" kern="0" dirty="0" smtClean="0">
                <a:solidFill>
                  <a:schemeClr val="accent2"/>
                </a:solidFill>
              </a:rPr>
              <a:t/>
            </a:r>
            <a:br>
              <a:rPr lang="en-US" altLang="en-US" sz="1800" kern="0" dirty="0" smtClean="0">
                <a:solidFill>
                  <a:schemeClr val="accent2"/>
                </a:solidFill>
              </a:rPr>
            </a:br>
            <a:r>
              <a:rPr lang="en-US" altLang="en-US" sz="1800" b="0" kern="0" dirty="0" smtClean="0"/>
              <a:t>many magnets, few cavities </a:t>
            </a:r>
            <a:r>
              <a:rPr lang="en-US" altLang="en-US" sz="1800" b="0" kern="0" dirty="0" smtClean="0">
                <a:cs typeface="Arial" pitchFamily="34" charset="0"/>
              </a:rPr>
              <a:t>→ need strong field for smaller ring</a:t>
            </a:r>
            <a:endParaRPr lang="en-US" altLang="en-US" sz="1800" b="0" kern="0" dirty="0" smtClean="0"/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1800" b="0" kern="0" dirty="0" smtClean="0">
                <a:cs typeface="Arial" pitchFamily="34" charset="0"/>
              </a:rPr>
              <a:t>multi-pass </a:t>
            </a:r>
            <a:r>
              <a:rPr lang="en-US" altLang="en-US" sz="1800" b="0" kern="0" dirty="0">
                <a:cs typeface="Arial" pitchFamily="34" charset="0"/>
              </a:rPr>
              <a:t>→ high </a:t>
            </a:r>
            <a:r>
              <a:rPr lang="en-US" altLang="en-US" sz="1800" b="0" kern="0" dirty="0" smtClean="0">
                <a:cs typeface="Arial" pitchFamily="34" charset="0"/>
              </a:rPr>
              <a:t>bunch repetition rate for high luminosity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1800" b="0" kern="0" dirty="0"/>
              <a:t>ring </a:t>
            </a:r>
            <a:r>
              <a:rPr lang="en-US" altLang="en-US" sz="1800" b="0" kern="0" dirty="0">
                <a:cs typeface="Arial" pitchFamily="34" charset="0"/>
              </a:rPr>
              <a:t>→ synchrotron radiation losses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altLang="en-US" sz="1800" b="0" kern="0" dirty="0" smtClean="0">
              <a:cs typeface="Arial" pitchFamily="34" charset="0"/>
            </a:endParaRPr>
          </a:p>
        </p:txBody>
      </p:sp>
      <p:sp>
        <p:nvSpPr>
          <p:cNvPr id="108" name="Rectangle 4"/>
          <p:cNvSpPr txBox="1">
            <a:spLocks noChangeArrowheads="1"/>
          </p:cNvSpPr>
          <p:nvPr/>
        </p:nvSpPr>
        <p:spPr>
          <a:xfrm>
            <a:off x="586951" y="3892550"/>
            <a:ext cx="7993062" cy="15128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None/>
            </a:pPr>
            <a:r>
              <a:rPr lang="en-US" altLang="en-US" sz="1800" kern="0" dirty="0" smtClean="0">
                <a:solidFill>
                  <a:srgbClr val="000099"/>
                </a:solidFill>
              </a:rPr>
              <a:t>Linear Collider</a:t>
            </a:r>
            <a:r>
              <a:rPr lang="en-US" altLang="en-US" sz="1800" b="0" kern="0" dirty="0" smtClean="0">
                <a:solidFill>
                  <a:schemeClr val="folHlink"/>
                </a:solidFill>
              </a:rPr>
              <a:t/>
            </a:r>
            <a:br>
              <a:rPr lang="en-US" altLang="en-US" sz="1800" b="0" kern="0" dirty="0" smtClean="0">
                <a:solidFill>
                  <a:schemeClr val="folHlink"/>
                </a:solidFill>
              </a:rPr>
            </a:br>
            <a:r>
              <a:rPr lang="en-US" altLang="en-US" sz="1800" b="0" kern="0" dirty="0" smtClean="0"/>
              <a:t>few magnets, many cavities </a:t>
            </a:r>
            <a:r>
              <a:rPr lang="en-US" altLang="en-US" sz="1800" b="0" kern="0" dirty="0" smtClean="0">
                <a:cs typeface="Arial" pitchFamily="34" charset="0"/>
              </a:rPr>
              <a:t>→ need efficient RF power production</a:t>
            </a:r>
            <a:endParaRPr lang="en-US" altLang="en-US" sz="1800" b="0" kern="0" dirty="0" smtClean="0"/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en-US" altLang="en-US" sz="1800" b="0" kern="0" dirty="0">
                <a:cs typeface="Arial" pitchFamily="34" charset="0"/>
              </a:rPr>
              <a:t>single pass → </a:t>
            </a:r>
            <a:r>
              <a:rPr lang="en-US" altLang="en-US" sz="1800" b="0" kern="0" dirty="0" smtClean="0">
                <a:cs typeface="Arial" pitchFamily="34" charset="0"/>
              </a:rPr>
              <a:t>need </a:t>
            </a:r>
            <a:r>
              <a:rPr lang="en-US" altLang="en-US" sz="1800" b="0" kern="0" dirty="0" smtClean="0"/>
              <a:t>higher gradient for </a:t>
            </a:r>
            <a:r>
              <a:rPr lang="en-US" altLang="en-US" sz="1800" b="0" kern="0" dirty="0" smtClean="0">
                <a:cs typeface="Arial" pitchFamily="34" charset="0"/>
              </a:rPr>
              <a:t>shorter </a:t>
            </a:r>
            <a:r>
              <a:rPr lang="en-US" altLang="en-US" sz="1800" b="0" kern="0" dirty="0" err="1" smtClean="0">
                <a:cs typeface="Arial" pitchFamily="34" charset="0"/>
              </a:rPr>
              <a:t>linac</a:t>
            </a:r>
            <a:endParaRPr lang="en-US" altLang="en-US" sz="1800" b="0" kern="0" dirty="0" smtClean="0">
              <a:cs typeface="Arial" pitchFamily="34" charset="0"/>
            </a:endParaRPr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en-US" altLang="en-US" sz="1800" b="0" kern="0" dirty="0" smtClean="0">
                <a:cs typeface="Arial" pitchFamily="34" charset="0"/>
              </a:rPr>
              <a:t>single pass → need small cross-section for high luminosity:</a:t>
            </a:r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en-US" altLang="en-US" sz="1800" b="0" kern="0" dirty="0" smtClean="0"/>
              <a:t>(exceptional beam quality, alignment and stabilization)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50924"/>
              </p:ext>
            </p:extLst>
          </p:nvPr>
        </p:nvGraphicFramePr>
        <p:xfrm>
          <a:off x="1412910" y="2478733"/>
          <a:ext cx="1322840" cy="616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quation" r:id="rId3" imgW="914040" imgH="420480" progId="Equation.3">
                  <p:embed/>
                </p:oleObj>
              </mc:Choice>
              <mc:Fallback>
                <p:oleObj name="Equation" r:id="rId3" imgW="914040" imgH="420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910" y="2478733"/>
                        <a:ext cx="1322840" cy="6163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331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versus Circular: Cost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9"/>
                </a:solidFill>
              </a:rPr>
              <a:t>Linear Collider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79388" indent="-179388" eaLnBrk="1" hangingPunct="1"/>
            <a:r>
              <a:rPr lang="en-US" altLang="en-US" dirty="0"/>
              <a:t>E ~ L</a:t>
            </a:r>
          </a:p>
          <a:p>
            <a:pPr marL="179388" indent="-179388" eaLnBrk="1" hangingPunct="1"/>
            <a:r>
              <a:rPr lang="en-US" altLang="en-US" dirty="0"/>
              <a:t>cost ~ </a:t>
            </a:r>
            <a:r>
              <a:rPr lang="en-US" altLang="en-US" dirty="0" err="1"/>
              <a:t>aL</a:t>
            </a:r>
            <a:endParaRPr lang="en-US" altLang="en-US" dirty="0"/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9"/>
                </a:solidFill>
              </a:rPr>
              <a:t>Circular Collider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79388" indent="-179388" eaLnBrk="1" hangingPunct="1"/>
            <a:r>
              <a:rPr lang="el-GR" altLang="en-US" dirty="0">
                <a:cs typeface="Arial" pitchFamily="34" charset="0"/>
              </a:rPr>
              <a:t>Δ</a:t>
            </a:r>
            <a:r>
              <a:rPr lang="en-US" altLang="en-US" dirty="0" err="1"/>
              <a:t>E</a:t>
            </a:r>
            <a:r>
              <a:rPr lang="en-US" altLang="en-US" baseline="-25000" dirty="0" err="1"/>
              <a:t>turn</a:t>
            </a:r>
            <a:r>
              <a:rPr lang="en-US" altLang="en-US" dirty="0"/>
              <a:t> ~ (q</a:t>
            </a:r>
            <a:r>
              <a:rPr lang="en-US" altLang="en-US" baseline="30000" dirty="0"/>
              <a:t>2</a:t>
            </a:r>
            <a:r>
              <a:rPr lang="en-US" altLang="en-US" dirty="0"/>
              <a:t>E</a:t>
            </a:r>
            <a:r>
              <a:rPr lang="en-US" altLang="en-US" baseline="30000" dirty="0"/>
              <a:t>4</a:t>
            </a:r>
            <a:r>
              <a:rPr lang="en-US" altLang="en-US" dirty="0"/>
              <a:t>/m</a:t>
            </a:r>
            <a:r>
              <a:rPr lang="en-US" altLang="en-US" baseline="30000" dirty="0"/>
              <a:t>4</a:t>
            </a:r>
            <a:r>
              <a:rPr lang="en-US" altLang="en-US" dirty="0"/>
              <a:t>R)</a:t>
            </a:r>
          </a:p>
          <a:p>
            <a:pPr marL="179388" indent="-179388" eaLnBrk="1" hangingPunct="1"/>
            <a:r>
              <a:rPr lang="en-US" altLang="en-US" dirty="0"/>
              <a:t>cost ~ </a:t>
            </a:r>
            <a:r>
              <a:rPr lang="en-US" altLang="en-US" dirty="0" err="1"/>
              <a:t>aR</a:t>
            </a:r>
            <a:r>
              <a:rPr lang="en-US" altLang="en-US" dirty="0"/>
              <a:t> + b </a:t>
            </a:r>
            <a:r>
              <a:rPr lang="el-GR" altLang="en-US" dirty="0">
                <a:cs typeface="Arial" pitchFamily="34" charset="0"/>
              </a:rPr>
              <a:t>Δ</a:t>
            </a:r>
            <a:r>
              <a:rPr lang="en-US" altLang="en-US" dirty="0"/>
              <a:t>E</a:t>
            </a:r>
          </a:p>
          <a:p>
            <a:pPr marL="179388" indent="-179388" eaLnBrk="1" hangingPunct="1"/>
            <a:r>
              <a:rPr lang="en-US" altLang="en-US" dirty="0"/>
              <a:t>optimization: R~E</a:t>
            </a:r>
            <a:r>
              <a:rPr lang="en-US" altLang="en-US" baseline="30000" dirty="0"/>
              <a:t>2</a:t>
            </a:r>
            <a:r>
              <a:rPr lang="en-US" altLang="en-US" dirty="0"/>
              <a:t> </a:t>
            </a:r>
            <a:r>
              <a:rPr lang="en-US" altLang="en-US" dirty="0">
                <a:cs typeface="Arial" pitchFamily="34" charset="0"/>
              </a:rPr>
              <a:t>→ cost ~ </a:t>
            </a:r>
            <a:r>
              <a:rPr lang="en-US" altLang="en-US" dirty="0" smtClean="0">
                <a:cs typeface="Arial" pitchFamily="34" charset="0"/>
              </a:rPr>
              <a:t>cE</a:t>
            </a:r>
            <a:r>
              <a:rPr lang="en-US" altLang="en-US" baseline="30000" dirty="0" smtClean="0">
                <a:cs typeface="Arial" pitchFamily="34" charset="0"/>
              </a:rPr>
              <a:t>2</a:t>
            </a:r>
          </a:p>
          <a:p>
            <a:pPr marL="179388" indent="-179388" eaLnBrk="1" hangingPunct="1"/>
            <a:r>
              <a:rPr lang="en-US" altLang="en-US" dirty="0" smtClean="0">
                <a:cs typeface="Arial" pitchFamily="34" charset="0"/>
              </a:rPr>
              <a:t>examples:</a:t>
            </a:r>
            <a:endParaRPr lang="en-US" altLang="en-US" dirty="0">
              <a:cs typeface="Arial" pitchFamily="34" charset="0"/>
            </a:endParaRPr>
          </a:p>
          <a:p>
            <a:pPr marL="447676" lvl="1" indent="-179388" eaLnBrk="1" hangingPunct="1"/>
            <a:r>
              <a:rPr lang="en-US" altLang="en-US" dirty="0">
                <a:cs typeface="Arial" pitchFamily="34" charset="0"/>
              </a:rPr>
              <a:t>LEP200: </a:t>
            </a:r>
            <a:r>
              <a:rPr lang="el-GR" altLang="en-US" dirty="0">
                <a:cs typeface="Arial" pitchFamily="34" charset="0"/>
              </a:rPr>
              <a:t>Δ</a:t>
            </a:r>
            <a:r>
              <a:rPr lang="en-US" altLang="en-US" dirty="0"/>
              <a:t>E</a:t>
            </a:r>
            <a:r>
              <a:rPr lang="en-US" altLang="en-US" dirty="0">
                <a:cs typeface="Arial" pitchFamily="34" charset="0"/>
              </a:rPr>
              <a:t> ~ 3%; 3640 MV/turn</a:t>
            </a:r>
          </a:p>
          <a:p>
            <a:pPr marL="447676" lvl="1" indent="-179388" eaLnBrk="1" hangingPunct="1"/>
            <a:r>
              <a:rPr lang="en-US" altLang="en-US" dirty="0">
                <a:cs typeface="Arial" pitchFamily="34" charset="0"/>
              </a:rPr>
              <a:t>LHC: </a:t>
            </a:r>
            <a:r>
              <a:rPr lang="en-US" altLang="en-US" dirty="0" err="1">
                <a:cs typeface="Arial" pitchFamily="34" charset="0"/>
              </a:rPr>
              <a:t>Bmag</a:t>
            </a:r>
            <a:r>
              <a:rPr lang="en-US" altLang="en-US" dirty="0">
                <a:cs typeface="Arial" pitchFamily="34" charset="0"/>
              </a:rPr>
              <a:t> limited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66018-9EE5-4EFA-83C6-DA456285BF7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486221" y="3223308"/>
            <a:ext cx="4335462" cy="3025775"/>
            <a:chOff x="1651" y="980"/>
            <a:chExt cx="2521" cy="1906"/>
          </a:xfrm>
        </p:grpSpPr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 rot="-5400000">
              <a:off x="1552" y="1079"/>
              <a:ext cx="41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ja-JP" sz="1800" b="1" dirty="0">
                  <a:solidFill>
                    <a:srgbClr val="000000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cost</a:t>
              </a: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3607" y="2655"/>
              <a:ext cx="54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ja-JP" sz="1800" b="1" dirty="0">
                  <a:solidFill>
                    <a:srgbClr val="000000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energy</a:t>
              </a:r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>
              <a:off x="1880" y="1026"/>
              <a:ext cx="10" cy="16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1890" y="2669"/>
              <a:ext cx="228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200" y="1105"/>
              <a:ext cx="778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ja-JP" b="1" dirty="0">
                  <a:solidFill>
                    <a:srgbClr val="FF0000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Circular</a:t>
              </a:r>
            </a:p>
            <a:p>
              <a:r>
                <a:rPr lang="en-US" altLang="ja-JP" b="1" dirty="0">
                  <a:solidFill>
                    <a:srgbClr val="FF0000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Collider</a:t>
              </a: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890" y="1200"/>
              <a:ext cx="1433" cy="1469"/>
            </a:xfrm>
            <a:custGeom>
              <a:avLst/>
              <a:gdLst>
                <a:gd name="T0" fmla="*/ 0 w 1200"/>
                <a:gd name="T1" fmla="*/ 3461 h 1104"/>
                <a:gd name="T2" fmla="*/ 683 w 1200"/>
                <a:gd name="T3" fmla="*/ 3311 h 1104"/>
                <a:gd name="T4" fmla="*/ 1269 w 1200"/>
                <a:gd name="T5" fmla="*/ 2859 h 1104"/>
                <a:gd name="T6" fmla="*/ 1757 w 1200"/>
                <a:gd name="T7" fmla="*/ 2258 h 1104"/>
                <a:gd name="T8" fmla="*/ 2147 w 1200"/>
                <a:gd name="T9" fmla="*/ 1204 h 1104"/>
                <a:gd name="T10" fmla="*/ 2440 w 1200"/>
                <a:gd name="T11" fmla="*/ 0 h 11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0"/>
                <a:gd name="T19" fmla="*/ 0 h 1104"/>
                <a:gd name="T20" fmla="*/ 1200 w 1200"/>
                <a:gd name="T21" fmla="*/ 1104 h 11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0" h="1104">
                  <a:moveTo>
                    <a:pt x="0" y="1104"/>
                  </a:moveTo>
                  <a:cubicBezTo>
                    <a:pt x="116" y="1096"/>
                    <a:pt x="232" y="1088"/>
                    <a:pt x="336" y="1056"/>
                  </a:cubicBezTo>
                  <a:cubicBezTo>
                    <a:pt x="440" y="1024"/>
                    <a:pt x="536" y="968"/>
                    <a:pt x="624" y="912"/>
                  </a:cubicBezTo>
                  <a:cubicBezTo>
                    <a:pt x="712" y="856"/>
                    <a:pt x="792" y="808"/>
                    <a:pt x="864" y="720"/>
                  </a:cubicBezTo>
                  <a:cubicBezTo>
                    <a:pt x="936" y="632"/>
                    <a:pt x="1000" y="504"/>
                    <a:pt x="1056" y="384"/>
                  </a:cubicBezTo>
                  <a:cubicBezTo>
                    <a:pt x="1112" y="264"/>
                    <a:pt x="1176" y="64"/>
                    <a:pt x="1200" y="0"/>
                  </a:cubicBez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3327" y="1823"/>
              <a:ext cx="773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ja-JP" b="1" dirty="0">
                  <a:solidFill>
                    <a:srgbClr val="000099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Linear</a:t>
              </a:r>
            </a:p>
            <a:p>
              <a:r>
                <a:rPr lang="en-US" altLang="ja-JP" b="1" dirty="0">
                  <a:solidFill>
                    <a:srgbClr val="000099"/>
                  </a:solidFill>
                  <a:latin typeface="Arial" pitchFamily="34" charset="0"/>
                  <a:ea typeface="Arial Unicode MS" pitchFamily="34" charset="-128"/>
                  <a:cs typeface="Arial Unicode MS" pitchFamily="34" charset="-128"/>
                </a:rPr>
                <a:t>Collider</a:t>
              </a:r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V="1">
              <a:off x="1882" y="1352"/>
              <a:ext cx="2189" cy="1201"/>
            </a:xfrm>
            <a:prstGeom prst="line">
              <a:avLst/>
            </a:prstGeom>
            <a:noFill/>
            <a:ln w="25400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672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Projects for Future Accelerators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4105237"/>
              </p:ext>
            </p:extLst>
          </p:nvPr>
        </p:nvGraphicFramePr>
        <p:xfrm>
          <a:off x="323850" y="836613"/>
          <a:ext cx="8569325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7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51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25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Electrons</a:t>
                      </a:r>
                    </a:p>
                    <a:p>
                      <a:r>
                        <a:rPr lang="en-GB" dirty="0" smtClean="0"/>
                        <a:t>Linear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Circular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Hadrons</a:t>
                      </a:r>
                    </a:p>
                    <a:p>
                      <a:r>
                        <a:rPr lang="en-GB" dirty="0" smtClean="0"/>
                        <a:t>Linear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Circular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Particle 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LBN</a:t>
                      </a:r>
                      <a:r>
                        <a:rPr lang="en-US" dirty="0" smtClean="0"/>
                        <a:t>F / PIP-II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ESSnuSB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FCC-</a:t>
                      </a:r>
                      <a:r>
                        <a:rPr lang="en-GB" dirty="0" err="1" smtClean="0"/>
                        <a:t>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FCC-</a:t>
                      </a:r>
                      <a:r>
                        <a:rPr lang="en-GB" dirty="0" err="1" smtClean="0"/>
                        <a:t>hh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CepC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SppC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</a:t>
                      </a:r>
                      <a:r>
                        <a:rPr lang="en-GB" baseline="0" dirty="0" smtClean="0"/>
                        <a:t> Science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LCLS-II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ERL Berlin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IFMIF (Japan)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ERL Cornell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CSNS (China)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Nuclear</a:t>
                      </a:r>
                      <a:r>
                        <a:rPr lang="en-GB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MYRRHA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C-ADS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72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European Strategy 2013 → Update in 2019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23850" y="836613"/>
            <a:ext cx="5973711" cy="54006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Approved by CERN </a:t>
            </a:r>
            <a:r>
              <a:rPr lang="en-GB" dirty="0" smtClean="0"/>
              <a:t>council (May 2013), </a:t>
            </a:r>
            <a:br>
              <a:rPr lang="en-GB" dirty="0" smtClean="0"/>
            </a:br>
            <a:r>
              <a:rPr lang="en-GB" dirty="0" smtClean="0"/>
              <a:t>ESFRI </a:t>
            </a:r>
            <a:r>
              <a:rPr lang="en-GB" dirty="0"/>
              <a:t>roadmap</a:t>
            </a:r>
          </a:p>
          <a:p>
            <a:pPr marL="0" indent="0">
              <a:buNone/>
            </a:pPr>
            <a:r>
              <a:rPr lang="en-GB" dirty="0"/>
              <a:t>Identified four highest priorities:</a:t>
            </a:r>
          </a:p>
          <a:p>
            <a:endParaRPr lang="en-GB" dirty="0"/>
          </a:p>
          <a:p>
            <a:r>
              <a:rPr lang="en-GB" sz="1800" dirty="0"/>
              <a:t>Highest priority is exploitation of the LHC including luminosity </a:t>
            </a:r>
            <a:r>
              <a:rPr lang="en-GB" sz="1800" dirty="0" smtClean="0"/>
              <a:t>upgrades </a:t>
            </a:r>
          </a:p>
          <a:p>
            <a:pPr lvl="1"/>
            <a:r>
              <a:rPr lang="en-GB" sz="1600" dirty="0" err="1" smtClean="0"/>
              <a:t>HiLumi</a:t>
            </a:r>
            <a:r>
              <a:rPr lang="en-GB" sz="1600" dirty="0" smtClean="0"/>
              <a:t> LHC upgrade project</a:t>
            </a:r>
            <a:endParaRPr lang="en-GB" sz="1600" dirty="0"/>
          </a:p>
          <a:p>
            <a:endParaRPr lang="en-GB" sz="1800" dirty="0"/>
          </a:p>
          <a:p>
            <a:r>
              <a:rPr lang="en-GB" sz="1800" dirty="0"/>
              <a:t>Europe should be able to propose (by 2018-2019) </a:t>
            </a:r>
            <a:r>
              <a:rPr lang="en-GB" sz="1800" dirty="0" smtClean="0"/>
              <a:t>an </a:t>
            </a:r>
            <a:r>
              <a:rPr lang="en-GB" sz="1800" dirty="0"/>
              <a:t>ambitious project at CERN after the </a:t>
            </a:r>
            <a:r>
              <a:rPr lang="en-GB" sz="1800" dirty="0" smtClean="0"/>
              <a:t>LHC</a:t>
            </a:r>
            <a:endParaRPr lang="en-GB" sz="1800" dirty="0"/>
          </a:p>
          <a:p>
            <a:pPr lvl="1"/>
            <a:r>
              <a:rPr lang="en-GB" sz="1600" dirty="0" smtClean="0"/>
              <a:t>circular proton </a:t>
            </a:r>
            <a:r>
              <a:rPr lang="en-GB" sz="1600" dirty="0"/>
              <a:t>collider (FCC-</a:t>
            </a:r>
            <a:r>
              <a:rPr lang="en-GB" sz="1600" dirty="0" err="1"/>
              <a:t>hh</a:t>
            </a:r>
            <a:r>
              <a:rPr lang="en-GB" sz="1600" dirty="0" smtClean="0"/>
              <a:t>) → high-field magnets</a:t>
            </a:r>
            <a:endParaRPr lang="en-GB" sz="1600" dirty="0"/>
          </a:p>
          <a:p>
            <a:pPr lvl="1"/>
            <a:r>
              <a:rPr lang="en-GB" sz="1600" dirty="0" smtClean="0"/>
              <a:t>linear electron </a:t>
            </a:r>
            <a:r>
              <a:rPr lang="en-GB" sz="1600" dirty="0"/>
              <a:t>collider (CLIC</a:t>
            </a:r>
            <a:r>
              <a:rPr lang="en-GB" sz="1600" dirty="0" smtClean="0"/>
              <a:t>) → high-gradient acceleration</a:t>
            </a:r>
            <a:endParaRPr lang="en-GB" sz="1600" dirty="0"/>
          </a:p>
          <a:p>
            <a:endParaRPr lang="en-GB" sz="1800" dirty="0"/>
          </a:p>
          <a:p>
            <a:r>
              <a:rPr lang="en-GB" sz="1800" dirty="0"/>
              <a:t>Europe welcomes Japan to make a proposal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to host </a:t>
            </a:r>
            <a:r>
              <a:rPr lang="en-GB" sz="1800" dirty="0"/>
              <a:t>ILC</a:t>
            </a:r>
          </a:p>
          <a:p>
            <a:endParaRPr lang="en-GB" sz="1800" dirty="0"/>
          </a:p>
          <a:p>
            <a:r>
              <a:rPr lang="en-GB" sz="1800" dirty="0"/>
              <a:t>Long baseline neutrino </a:t>
            </a:r>
            <a:r>
              <a:rPr lang="en-GB" sz="1800" dirty="0" smtClean="0"/>
              <a:t>facility</a:t>
            </a:r>
            <a:endParaRPr lang="en-GB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9B8526-ABF8-4F56-98A5-20218BA72F3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Future Accelerators</a:t>
            </a:r>
            <a:endParaRPr lang="en-US"/>
          </a:p>
        </p:txBody>
      </p:sp>
      <p:pic>
        <p:nvPicPr>
          <p:cNvPr id="10" name="Picture 7" descr="Magne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3351" y="781608"/>
            <a:ext cx="1982460" cy="1503557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3940" y="1976056"/>
            <a:ext cx="2123077" cy="1452944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4132" y="3392487"/>
            <a:ext cx="2101679" cy="149283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032" y="4764045"/>
            <a:ext cx="2342202" cy="146760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49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Magne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082"/>
            <a:ext cx="9144000" cy="6935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Circular Colliders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6CB876-4079-4E95-A35F-B9DCF1741CF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Roger Ruber - Future Accelerators</a:t>
            </a:r>
          </a:p>
        </p:txBody>
      </p:sp>
    </p:spTree>
    <p:extLst>
      <p:ext uri="{BB962C8B-B14F-4D97-AF65-F5344CB8AC3E}">
        <p14:creationId xmlns:p14="http://schemas.microsoft.com/office/powerpoint/2010/main" val="334361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R004-UU">
  <a:themeElements>
    <a:clrScheme name="RR004-UU 13">
      <a:dk1>
        <a:srgbClr val="003366"/>
      </a:dk1>
      <a:lt1>
        <a:srgbClr val="FFFFFF"/>
      </a:lt1>
      <a:dk2>
        <a:srgbClr val="000099"/>
      </a:dk2>
      <a:lt2>
        <a:srgbClr val="FF0000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RR004-U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R004-U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004-U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004-UU 13">
        <a:dk1>
          <a:srgbClr val="003366"/>
        </a:dk1>
        <a:lt1>
          <a:srgbClr val="FFFFFF"/>
        </a:lt1>
        <a:dk2>
          <a:srgbClr val="000099"/>
        </a:dk2>
        <a:lt2>
          <a:srgbClr val="FF0000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15885</TotalTime>
  <Words>1658</Words>
  <Application>Microsoft Office PowerPoint</Application>
  <PresentationFormat>On-screen Show (4:3)</PresentationFormat>
  <Paragraphs>489</Paragraphs>
  <Slides>35</Slides>
  <Notes>5</Notes>
  <HiddenSlides>0</HiddenSlides>
  <MMClips>1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Arial Unicode MS</vt:lpstr>
      <vt:lpstr>ＭＳ Ｐゴシック</vt:lpstr>
      <vt:lpstr>Arial</vt:lpstr>
      <vt:lpstr>Cambria Math</vt:lpstr>
      <vt:lpstr>Comic Sans MS</vt:lpstr>
      <vt:lpstr>Symbol</vt:lpstr>
      <vt:lpstr>Tahoma</vt:lpstr>
      <vt:lpstr>Times New Roman</vt:lpstr>
      <vt:lpstr>RR004-UU</vt:lpstr>
      <vt:lpstr>Equation</vt:lpstr>
      <vt:lpstr>Future Accelerators for Particle Physics</vt:lpstr>
      <vt:lpstr>Accelerator History for Particle Physics</vt:lpstr>
      <vt:lpstr>Lepton versus Hadron Collisions</vt:lpstr>
      <vt:lpstr>Particle Collisions</vt:lpstr>
      <vt:lpstr>Linear versus Circular</vt:lpstr>
      <vt:lpstr>Linear versus Circular: Cost</vt:lpstr>
      <vt:lpstr>Projects for Future Accelerators</vt:lpstr>
      <vt:lpstr>European Strategy 2013 → Update in 2019</vt:lpstr>
      <vt:lpstr>Circular Colliders</vt:lpstr>
      <vt:lpstr>High Luminosity LHC Upgrade Project</vt:lpstr>
      <vt:lpstr>High Luminosity LHC Technical Highlights</vt:lpstr>
      <vt:lpstr>Crabbing Cavities</vt:lpstr>
      <vt:lpstr>Chinese R&amp;D: CepC and SppC</vt:lpstr>
      <vt:lpstr>Future Circular Collider (FCC) Study</vt:lpstr>
      <vt:lpstr>Future Circular Collider (FCC) Study</vt:lpstr>
      <vt:lpstr>Future Circular Collider (FCC) Site Study Example</vt:lpstr>
      <vt:lpstr>Future Circular Collider (FCC) Key Challenges</vt:lpstr>
      <vt:lpstr>Dipole Magnet Challenge</vt:lpstr>
      <vt:lpstr>Synchrotron Radiation</vt:lpstr>
      <vt:lpstr>The FCC-ee Rational</vt:lpstr>
      <vt:lpstr>Linear Colliders</vt:lpstr>
      <vt:lpstr>Linear Collider Studies</vt:lpstr>
      <vt:lpstr>Superconducting RF Cavities (SRF)</vt:lpstr>
      <vt:lpstr>Normal Conducting (Resistive) RF</vt:lpstr>
      <vt:lpstr>CLIC Two-beam Acceleration Concept</vt:lpstr>
      <vt:lpstr>Drive Beam Generation</vt:lpstr>
      <vt:lpstr>Other Accelerator Studies</vt:lpstr>
      <vt:lpstr>CERN e-beam Facility for DM Searches</vt:lpstr>
      <vt:lpstr>ESS Neutrino Super Beam (ESSnuSB)</vt:lpstr>
      <vt:lpstr>Soft X-ray FEL Studies</vt:lpstr>
      <vt:lpstr>Ultrashort Light Pulse Generation</vt:lpstr>
      <vt:lpstr>Ultra-fast Electron Diffraction</vt:lpstr>
      <vt:lpstr>PowerPoint Presentation</vt:lpstr>
      <vt:lpstr>Summary</vt:lpstr>
      <vt:lpstr>Acknowledgements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 for Accelerator Applications</dc:title>
  <dc:creator>ruber</dc:creator>
  <cp:lastModifiedBy>Roger Ruber</cp:lastModifiedBy>
  <cp:revision>267</cp:revision>
  <cp:lastPrinted>2016-10-31T14:59:07Z</cp:lastPrinted>
  <dcterms:created xsi:type="dcterms:W3CDTF">2006-11-01T20:18:48Z</dcterms:created>
  <dcterms:modified xsi:type="dcterms:W3CDTF">2018-10-29T13:40:59Z</dcterms:modified>
</cp:coreProperties>
</file>