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21"/>
  </p:notesMasterIdLst>
  <p:handoutMasterIdLst>
    <p:handoutMasterId r:id="rId22"/>
  </p:handoutMasterIdLst>
  <p:sldIdLst>
    <p:sldId id="256" r:id="rId2"/>
    <p:sldId id="393" r:id="rId3"/>
    <p:sldId id="394" r:id="rId4"/>
    <p:sldId id="395" r:id="rId5"/>
    <p:sldId id="396" r:id="rId6"/>
    <p:sldId id="397" r:id="rId7"/>
    <p:sldId id="407" r:id="rId8"/>
    <p:sldId id="398" r:id="rId9"/>
    <p:sldId id="359" r:id="rId10"/>
    <p:sldId id="379" r:id="rId11"/>
    <p:sldId id="343" r:id="rId12"/>
    <p:sldId id="399" r:id="rId13"/>
    <p:sldId id="403" r:id="rId14"/>
    <p:sldId id="404" r:id="rId15"/>
    <p:sldId id="402" r:id="rId16"/>
    <p:sldId id="405" r:id="rId17"/>
    <p:sldId id="406" r:id="rId18"/>
    <p:sldId id="342" r:id="rId19"/>
    <p:sldId id="339" r:id="rId20"/>
  </p:sldIdLst>
  <p:sldSz cx="9144000" cy="6858000" type="screen4x3"/>
  <p:notesSz cx="9855200" cy="6781800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00"/>
    <a:srgbClr val="0084C0"/>
    <a:srgbClr val="808080"/>
    <a:srgbClr val="FF9900"/>
    <a:srgbClr val="C3D69B"/>
    <a:srgbClr val="558ED5"/>
    <a:srgbClr val="558E0D"/>
    <a:srgbClr val="777777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02" autoAdjust="0"/>
    <p:restoredTop sz="94660"/>
  </p:normalViewPr>
  <p:slideViewPr>
    <p:cSldViewPr snapToGrid="0">
      <p:cViewPr varScale="1">
        <p:scale>
          <a:sx n="97" d="100"/>
          <a:sy n="97" d="100"/>
        </p:scale>
        <p:origin x="125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1650" y="0"/>
            <a:ext cx="42719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42075"/>
            <a:ext cx="4270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5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1650" y="6442075"/>
            <a:ext cx="42719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96602405-E667-4BCF-99C8-5D5F317C64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399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3238" y="0"/>
            <a:ext cx="4270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32150" y="509588"/>
            <a:ext cx="3390900" cy="2543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221038"/>
            <a:ext cx="7883525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42075"/>
            <a:ext cx="4270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3238" y="6442075"/>
            <a:ext cx="4270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b="0">
                <a:latin typeface="Arial" charset="0"/>
              </a:defRPr>
            </a:lvl1pPr>
          </a:lstStyle>
          <a:p>
            <a:pPr>
              <a:defRPr/>
            </a:pPr>
            <a:fld id="{D6965353-9173-424F-9601-5204EA1DB3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0534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EB4415-3FEF-453A-A33A-608DFE900FEC}" type="slidenum">
              <a:rPr lang="en-US" smtClean="0"/>
              <a:pPr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87879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965353-9173-424F-9601-5204EA1DB30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280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965353-9173-424F-9601-5204EA1DB30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63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D4C62D-8EB2-4CA5-9EC1-10B5299599DF}" type="slidenum">
              <a:rPr lang="sv-SE" smtClean="0"/>
              <a:pPr>
                <a:defRPr/>
              </a:pPr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5375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D4C62D-8EB2-4CA5-9EC1-10B5299599DF}" type="slidenum">
              <a:rPr lang="sv-SE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sv-SE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FDE163FD-C4F9-4BF0-A179-08561E212816}" type="datetime3">
              <a:rPr lang="en-US" smtClean="0">
                <a:solidFill>
                  <a:srgbClr val="000000"/>
                </a:solidFill>
              </a:rPr>
              <a:pPr>
                <a:defRPr/>
              </a:pPr>
              <a:t>29 October 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Uppsala University - The FREIA Laboratory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537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5151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3448F5-71BD-41D2-8FD8-28D45A19149C}" type="slidenum">
              <a:rPr lang="en-US" smtClean="0"/>
              <a:pPr/>
              <a:t>18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045435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965353-9173-424F-9601-5204EA1DB30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246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95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54200" y="2130425"/>
            <a:ext cx="663575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39975" y="3860800"/>
            <a:ext cx="5464175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ACD60-42FE-43B2-9CBD-08150C3C80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1638" y="188913"/>
            <a:ext cx="2141537" cy="6048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275388" cy="6048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37DD2-9E76-4501-A1F4-A3A57B0F87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086" y="188913"/>
            <a:ext cx="8552089" cy="503237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23850" y="836613"/>
            <a:ext cx="8569325" cy="5400675"/>
          </a:xfrm>
        </p:spPr>
        <p:txBody>
          <a:bodyPr/>
          <a:lstStyle>
            <a:lvl1pPr>
              <a:defRPr sz="200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C624C-3525-41D2-A0EE-A4047806FC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GB" dirty="0" smtClean="0"/>
              <a:t>Roger </a:t>
            </a:r>
            <a:r>
              <a:rPr lang="en-GB" dirty="0" err="1" smtClean="0"/>
              <a:t>Ruber</a:t>
            </a:r>
            <a:r>
              <a:rPr lang="en-GB" dirty="0" smtClean="0"/>
              <a:t> - The European Spallation Source (ESS)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0975" indent="-180975">
              <a:defRPr sz="2000"/>
            </a:lvl1pPr>
            <a:lvl2pPr marL="449263" indent="-268288">
              <a:defRPr sz="1800"/>
            </a:lvl2pPr>
            <a:lvl3pPr marL="623888" indent="-174625">
              <a:defRPr sz="1600"/>
            </a:lvl3pPr>
            <a:lvl4pPr marL="804863" indent="-180975">
              <a:defRPr sz="1600"/>
            </a:lvl4pPr>
            <a:lvl5pPr marL="987425" indent="-182563"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CB876-4079-4E95-A35F-B9DCF1741C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FB748-8AF7-44F9-BD73-2A8FD9855C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836613"/>
            <a:ext cx="4208463" cy="5400675"/>
          </a:xfrm>
        </p:spPr>
        <p:txBody>
          <a:bodyPr/>
          <a:lstStyle>
            <a:lvl1pPr marL="180975" indent="-180975">
              <a:defRPr sz="2000"/>
            </a:lvl1pPr>
            <a:lvl2pPr marL="449263" indent="-268288">
              <a:defRPr sz="1800"/>
            </a:lvl2pPr>
            <a:lvl3pPr marL="623888" indent="-174625">
              <a:defRPr sz="1600"/>
            </a:lvl3pPr>
            <a:lvl4pPr marL="900113" indent="-276225">
              <a:defRPr sz="1600"/>
            </a:lvl4pPr>
            <a:lvl5pPr marL="1168400" indent="-268288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4713" y="836613"/>
            <a:ext cx="4208462" cy="5400675"/>
          </a:xfrm>
        </p:spPr>
        <p:txBody>
          <a:bodyPr/>
          <a:lstStyle>
            <a:lvl1pPr marL="180975" indent="-180975">
              <a:defRPr sz="2000"/>
            </a:lvl1pPr>
            <a:lvl2pPr marL="449263" indent="-268288">
              <a:defRPr sz="1800"/>
            </a:lvl2pPr>
            <a:lvl3pPr marL="623888" indent="-174625">
              <a:defRPr sz="1600"/>
            </a:lvl3pPr>
            <a:lvl4pPr marL="900113" indent="-276225">
              <a:defRPr sz="1600"/>
            </a:lvl4pPr>
            <a:lvl5pPr marL="1074738" indent="-174625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C45A2-0DEB-400A-9A96-67E84A8E61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058" y="181429"/>
            <a:ext cx="8592456" cy="49348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6571" y="831184"/>
            <a:ext cx="4170817" cy="37350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6571" y="1204686"/>
            <a:ext cx="4170817" cy="5050971"/>
          </a:xfrm>
        </p:spPr>
        <p:txBody>
          <a:bodyPr/>
          <a:lstStyle>
            <a:lvl1pPr marL="180975" indent="-180975">
              <a:defRPr sz="2000"/>
            </a:lvl1pPr>
            <a:lvl2pPr marL="449263" indent="-268288">
              <a:defRPr sz="1800"/>
            </a:lvl2pPr>
            <a:lvl3pPr marL="623888" indent="-174625">
              <a:defRPr sz="1600"/>
            </a:lvl3pPr>
            <a:lvl4pPr marL="900113" indent="-276225">
              <a:defRPr sz="1600"/>
            </a:lvl4pPr>
            <a:lvl5pPr marL="1168400" indent="-268288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831184"/>
            <a:ext cx="4148700" cy="37350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204686"/>
            <a:ext cx="4148700" cy="5050971"/>
          </a:xfrm>
        </p:spPr>
        <p:txBody>
          <a:bodyPr/>
          <a:lstStyle>
            <a:lvl1pPr marL="180975" indent="-180975">
              <a:defRPr sz="2000"/>
            </a:lvl1pPr>
            <a:lvl2pPr marL="449263" indent="-268288">
              <a:defRPr sz="1800"/>
            </a:lvl2pPr>
            <a:lvl3pPr marL="623888" indent="-174625">
              <a:defRPr sz="1600"/>
            </a:lvl3pPr>
            <a:lvl4pPr marL="900113" indent="-276225">
              <a:defRPr sz="1600"/>
            </a:lvl4pPr>
            <a:lvl5pPr marL="1168400" indent="-268288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B8526-ABF8-4F56-98A5-20218BA72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188914"/>
            <a:ext cx="8077200" cy="478744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66018-9EE5-4EFA-83C6-DA456285BF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67A44-217E-41D0-A8B3-E8BBF57327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830" y="210457"/>
            <a:ext cx="3131684" cy="1224643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88686"/>
            <a:ext cx="5351236" cy="593747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3830" y="1435100"/>
            <a:ext cx="3131684" cy="4691063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31C85-E3AC-4F26-BDF9-87974328B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5166E-1841-4DBB-84D5-E248B9937A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7500" y="188913"/>
            <a:ext cx="80772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1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836613"/>
            <a:ext cx="85693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1" smtClean="0"/>
              <a:t>Click to edit Master text styles</a:t>
            </a:r>
          </a:p>
          <a:p>
            <a:pPr lvl="1"/>
            <a:r>
              <a:rPr lang="en-GB" noProof="1" smtClean="0"/>
              <a:t>Second level</a:t>
            </a:r>
          </a:p>
          <a:p>
            <a:pPr lvl="2"/>
            <a:r>
              <a:rPr lang="en-GB" noProof="1" smtClean="0"/>
              <a:t>Third level</a:t>
            </a:r>
          </a:p>
          <a:p>
            <a:pPr lvl="3"/>
            <a:r>
              <a:rPr lang="en-GB" noProof="1" smtClean="0"/>
              <a:t>Fourth level</a:t>
            </a:r>
          </a:p>
          <a:p>
            <a:pPr lvl="4"/>
            <a:r>
              <a:rPr lang="en-GB" noProof="1" smtClean="0"/>
              <a:t>Fifth level</a:t>
            </a:r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40650" y="6453188"/>
            <a:ext cx="116205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808080"/>
                </a:solidFill>
                <a:latin typeface="Arial" charset="0"/>
              </a:defRPr>
            </a:lvl1pPr>
          </a:lstStyle>
          <a:p>
            <a:pPr>
              <a:defRPr/>
            </a:pPr>
            <a:fld id="{714F28F1-9F23-4A44-904A-9403CA91C51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" y="6453188"/>
            <a:ext cx="7056438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 dirty="0" smtClean="0">
                <a:solidFill>
                  <a:srgbClr val="80808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700" y="188913"/>
            <a:ext cx="528717" cy="503237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baseline="0">
          <a:solidFill>
            <a:srgbClr val="80808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aseline="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aseline="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aseline="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aseline="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aseline="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emf"/><Relationship Id="rId5" Type="http://schemas.openxmlformats.org/officeDocument/2006/relationships/image" Target="../media/image45.pn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heine/Dropbox/rasterAPT/scans/raster_anim_path.gif" TargetMode="External"/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jpeg"/><Relationship Id="rId18" Type="http://schemas.openxmlformats.org/officeDocument/2006/relationships/image" Target="../media/image70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12" Type="http://schemas.openxmlformats.org/officeDocument/2006/relationships/image" Target="../media/image64.png"/><Relationship Id="rId17" Type="http://schemas.openxmlformats.org/officeDocument/2006/relationships/image" Target="../media/image69.jpe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6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jpeg"/><Relationship Id="rId11" Type="http://schemas.openxmlformats.org/officeDocument/2006/relationships/image" Target="../media/image63.jpeg"/><Relationship Id="rId5" Type="http://schemas.openxmlformats.org/officeDocument/2006/relationships/image" Target="../media/image57.jpeg"/><Relationship Id="rId15" Type="http://schemas.openxmlformats.org/officeDocument/2006/relationships/image" Target="../media/image67.png"/><Relationship Id="rId10" Type="http://schemas.openxmlformats.org/officeDocument/2006/relationships/image" Target="../media/image62.jpeg"/><Relationship Id="rId19" Type="http://schemas.openxmlformats.org/officeDocument/2006/relationships/image" Target="../media/image71.jpeg"/><Relationship Id="rId4" Type="http://schemas.openxmlformats.org/officeDocument/2006/relationships/image" Target="../media/image56.jpeg"/><Relationship Id="rId9" Type="http://schemas.openxmlformats.org/officeDocument/2006/relationships/image" Target="../media/image61.png"/><Relationship Id="rId14" Type="http://schemas.openxmlformats.org/officeDocument/2006/relationships/image" Target="../media/image6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esss.lu.se/event/528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esss.lu.se/event/98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gif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12" Type="http://schemas.openxmlformats.org/officeDocument/2006/relationships/image" Target="../media/image28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jpeg"/><Relationship Id="rId10" Type="http://schemas.openxmlformats.org/officeDocument/2006/relationships/image" Target="../media/image26.png"/><Relationship Id="rId4" Type="http://schemas.openxmlformats.org/officeDocument/2006/relationships/image" Target="../media/image20.gif"/><Relationship Id="rId9" Type="http://schemas.openxmlformats.org/officeDocument/2006/relationships/image" Target="../media/image25.jpeg"/><Relationship Id="rId14" Type="http://schemas.openxmlformats.org/officeDocument/2006/relationships/image" Target="../media/image3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54200" y="620713"/>
            <a:ext cx="6635750" cy="3887787"/>
          </a:xfrm>
        </p:spPr>
        <p:txBody>
          <a:bodyPr/>
          <a:lstStyle/>
          <a:p>
            <a:pPr eaLnBrk="1" hangingPunct="1"/>
            <a:r>
              <a:rPr lang="en-US" sz="3600" dirty="0" smtClean="0"/>
              <a:t>Overview of the</a:t>
            </a:r>
            <a:br>
              <a:rPr lang="en-US" sz="3600" dirty="0" smtClean="0"/>
            </a:br>
            <a:r>
              <a:rPr lang="en-US" sz="3600" dirty="0" smtClean="0"/>
              <a:t>European Spallation Source (ESS)</a:t>
            </a:r>
            <a:endParaRPr lang="en-US" sz="3600" dirty="0" smtClean="0">
              <a:solidFill>
                <a:srgbClr val="00000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39975" y="4508501"/>
            <a:ext cx="563245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Roger Ruber</a:t>
            </a:r>
          </a:p>
          <a:p>
            <a:pPr eaLnBrk="1" hangingPunct="1"/>
            <a:r>
              <a:rPr lang="en-US" sz="1800" dirty="0" smtClean="0"/>
              <a:t>FREIA Laboratory</a:t>
            </a:r>
          </a:p>
          <a:p>
            <a:pPr eaLnBrk="1" hangingPunct="1"/>
            <a:r>
              <a:rPr lang="en-US" sz="1800" dirty="0" smtClean="0"/>
              <a:t>Dept. of Physics and Astronomy</a:t>
            </a:r>
          </a:p>
          <a:p>
            <a:pPr eaLnBrk="1" hangingPunct="1"/>
            <a:r>
              <a:rPr lang="en-US" sz="1800" dirty="0" smtClean="0"/>
              <a:t>Uppsala University</a:t>
            </a:r>
          </a:p>
          <a:p>
            <a:pPr eaLnBrk="1" hangingPunct="1"/>
            <a:r>
              <a:rPr lang="en-US" sz="1800" dirty="0" smtClean="0">
                <a:solidFill>
                  <a:srgbClr val="000099"/>
                </a:solidFill>
              </a:rPr>
              <a:t>30 October 2018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962862" y="248946"/>
            <a:ext cx="2407834" cy="1288191"/>
            <a:chOff x="7773520" y="0"/>
            <a:chExt cx="1370480" cy="733207"/>
          </a:xfrm>
        </p:grpSpPr>
        <p:sp>
          <p:nvSpPr>
            <p:cNvPr id="5" name="Rektangel 6"/>
            <p:cNvSpPr/>
            <p:nvPr/>
          </p:nvSpPr>
          <p:spPr>
            <a:xfrm>
              <a:off x="7773520" y="1"/>
              <a:ext cx="1370479" cy="733206"/>
            </a:xfrm>
            <a:prstGeom prst="rect">
              <a:avLst/>
            </a:prstGeom>
            <a:solidFill>
              <a:srgbClr val="0094CA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sv-SE" dirty="0">
                <a:solidFill>
                  <a:srgbClr val="0094CA"/>
                </a:solidFill>
                <a:latin typeface="Calibri"/>
              </a:endParaRPr>
            </a:p>
          </p:txBody>
        </p:sp>
        <p:pic>
          <p:nvPicPr>
            <p:cNvPr id="4" name="Bildobjekt 5" descr="ESS-vit-logga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73520" y="0"/>
              <a:ext cx="1370480" cy="73320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ESS Accelerator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A66018-9EE5-4EFA-83C6-DA456285BF7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78369" y="1344210"/>
            <a:ext cx="3457575" cy="1944646"/>
          </a:xfrm>
          <a:prstGeom prst="rect">
            <a:avLst/>
          </a:prstGeom>
          <a:noFill/>
          <a:ln w="12700">
            <a:solidFill>
              <a:srgbClr val="0084C0"/>
            </a:solidFill>
          </a:ln>
        </p:spPr>
        <p:txBody>
          <a:bodyPr lIns="103778" tIns="51889" rIns="103778" bIns="51889"/>
          <a:lstStyle>
            <a:lvl1pPr marL="342813" indent="-342813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000000"/>
                </a:solidFill>
                <a:latin typeface="+mn-lt"/>
                <a:ea typeface="ＭＳ Ｐゴシック" pitchFamily="-112" charset="-128"/>
                <a:cs typeface="ＭＳ Ｐゴシック" pitchFamily="-112" charset="-128"/>
              </a:defRPr>
            </a:lvl1pPr>
            <a:lvl2pPr marL="742760" indent="-285677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2pPr>
            <a:lvl3pPr marL="1142706" indent="-228541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3pPr>
            <a:lvl4pPr marL="1599790" indent="-228541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4pPr>
            <a:lvl5pPr marL="2056875" indent="-228541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5pPr>
            <a:lvl6pPr marL="2513959" indent="-22854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6pPr>
            <a:lvl7pPr marL="2971040" indent="-22854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7pPr>
            <a:lvl8pPr marL="3428124" indent="-22854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8pPr>
            <a:lvl9pPr marL="3885205" indent="-22854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sz="1600" b="1" dirty="0">
                <a:latin typeface="Arial"/>
                <a:cs typeface="Arial"/>
              </a:rPr>
              <a:t>Design Drivers:</a:t>
            </a:r>
          </a:p>
          <a:p>
            <a:pPr marL="176213" indent="-176213">
              <a:defRPr/>
            </a:pPr>
            <a:r>
              <a:rPr lang="en-US" sz="1600" b="0" dirty="0" smtClean="0">
                <a:latin typeface="Arial"/>
                <a:cs typeface="Arial"/>
              </a:rPr>
              <a:t>High </a:t>
            </a:r>
            <a:r>
              <a:rPr lang="en-US" sz="1600" b="0" dirty="0">
                <a:latin typeface="Arial"/>
                <a:cs typeface="Arial"/>
              </a:rPr>
              <a:t>Average Beam </a:t>
            </a:r>
            <a:r>
              <a:rPr lang="en-US" sz="1600" b="0" dirty="0" smtClean="0">
                <a:latin typeface="Arial"/>
                <a:cs typeface="Arial"/>
              </a:rPr>
              <a:t>Power</a:t>
            </a:r>
          </a:p>
          <a:p>
            <a:pPr marL="576160" lvl="1" indent="-176213">
              <a:defRPr/>
            </a:pPr>
            <a:r>
              <a:rPr lang="en-US" sz="1600" b="0" dirty="0" smtClean="0">
                <a:latin typeface="Arial"/>
                <a:cs typeface="Arial"/>
              </a:rPr>
              <a:t>5 </a:t>
            </a:r>
            <a:r>
              <a:rPr lang="en-US" sz="1600" b="0" dirty="0">
                <a:latin typeface="Arial"/>
                <a:cs typeface="Arial"/>
              </a:rPr>
              <a:t>MW</a:t>
            </a:r>
          </a:p>
          <a:p>
            <a:pPr marL="176213" indent="-176213">
              <a:defRPr/>
            </a:pPr>
            <a:r>
              <a:rPr lang="en-US" sz="1600" b="0" dirty="0" smtClean="0">
                <a:latin typeface="Arial"/>
                <a:cs typeface="Arial"/>
              </a:rPr>
              <a:t>High </a:t>
            </a:r>
            <a:r>
              <a:rPr lang="en-US" sz="1600" b="0" dirty="0">
                <a:latin typeface="Arial"/>
                <a:cs typeface="Arial"/>
              </a:rPr>
              <a:t>Peak Beam Power</a:t>
            </a:r>
          </a:p>
          <a:p>
            <a:pPr marL="576160" lvl="1" indent="-176213">
              <a:defRPr/>
            </a:pPr>
            <a:r>
              <a:rPr lang="en-US" sz="1600" b="0" dirty="0" smtClean="0">
                <a:latin typeface="Arial"/>
                <a:cs typeface="Arial"/>
              </a:rPr>
              <a:t>125 </a:t>
            </a:r>
            <a:r>
              <a:rPr lang="en-US" sz="1600" b="0" dirty="0">
                <a:latin typeface="Arial"/>
                <a:cs typeface="Arial"/>
              </a:rPr>
              <a:t>MW</a:t>
            </a:r>
            <a:endParaRPr lang="sv-SE" sz="1600" b="0" dirty="0">
              <a:latin typeface="Arial"/>
              <a:cs typeface="Arial"/>
            </a:endParaRPr>
          </a:p>
          <a:p>
            <a:pPr marL="176213" indent="-176213">
              <a:defRPr/>
            </a:pPr>
            <a:r>
              <a:rPr lang="en-US" sz="1600" b="0" dirty="0" smtClean="0">
                <a:latin typeface="Arial"/>
                <a:cs typeface="Arial"/>
              </a:rPr>
              <a:t>High </a:t>
            </a:r>
            <a:r>
              <a:rPr lang="en-US" sz="1600" b="0" dirty="0">
                <a:latin typeface="Arial"/>
                <a:cs typeface="Arial"/>
              </a:rPr>
              <a:t>Availability 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41299" y="1036673"/>
            <a:ext cx="3611412" cy="2581025"/>
          </a:xfrm>
          <a:prstGeom prst="rect">
            <a:avLst/>
          </a:prstGeom>
          <a:ln w="12700">
            <a:solidFill>
              <a:srgbClr val="0084C0"/>
            </a:solidFill>
          </a:ln>
        </p:spPr>
        <p:txBody>
          <a:bodyPr lIns="72737" tIns="36367" rIns="72737" bIns="36367"/>
          <a:lstStyle/>
          <a:p>
            <a:pPr marL="365760" algn="l" defTabSz="1034671" eaLnBrk="0" hangingPunct="0">
              <a:defRPr/>
            </a:pPr>
            <a:r>
              <a:rPr lang="en-US" sz="1600" b="1" kern="0" dirty="0" smtClean="0">
                <a:solidFill>
                  <a:srgbClr val="000000"/>
                </a:solidFill>
                <a:latin typeface="Arial"/>
                <a:cs typeface="Arial"/>
                <a:sym typeface="Futura Condensed" charset="0"/>
              </a:rPr>
              <a:t>Key parameters:</a:t>
            </a:r>
          </a:p>
          <a:p>
            <a:pPr marL="538163" indent="-173038" algn="l" defTabSz="1034671" eaLnBrk="0" hangingPunct="0">
              <a:buFont typeface="Arial" panose="020B0604020202020204" pitchFamily="34" charset="0"/>
              <a:buChar char="•"/>
              <a:defRPr/>
            </a:pPr>
            <a:r>
              <a:rPr lang="en-US" sz="1600" b="0" kern="0" dirty="0" smtClean="0">
                <a:solidFill>
                  <a:srgbClr val="000000"/>
                </a:solidFill>
                <a:latin typeface="Arial"/>
                <a:cs typeface="Arial"/>
                <a:sym typeface="Futura Condensed" charset="0"/>
              </a:rPr>
              <a:t>2.86 </a:t>
            </a:r>
            <a:r>
              <a:rPr lang="en-US" sz="1600" b="0" kern="0" dirty="0" err="1">
                <a:solidFill>
                  <a:srgbClr val="000000"/>
                </a:solidFill>
                <a:latin typeface="Arial"/>
                <a:cs typeface="Arial"/>
                <a:sym typeface="Futura Condensed" charset="0"/>
              </a:rPr>
              <a:t>ms</a:t>
            </a:r>
            <a:r>
              <a:rPr lang="en-US" sz="1600" b="0" kern="0" dirty="0">
                <a:solidFill>
                  <a:srgbClr val="000000"/>
                </a:solidFill>
                <a:latin typeface="Arial"/>
                <a:cs typeface="Arial"/>
                <a:sym typeface="Futura Condensed" charset="0"/>
              </a:rPr>
              <a:t> pulses</a:t>
            </a:r>
          </a:p>
          <a:p>
            <a:pPr marL="538163" lvl="2" indent="-173038" algn="l" defTabSz="1034671" eaLnBrk="0" hangingPunct="0">
              <a:buFont typeface="Arial" panose="020B0604020202020204" pitchFamily="34" charset="0"/>
              <a:buChar char="•"/>
              <a:defRPr/>
            </a:pPr>
            <a:r>
              <a:rPr lang="en-US" sz="1600" b="0" kern="0" dirty="0" smtClean="0">
                <a:solidFill>
                  <a:srgbClr val="000000"/>
                </a:solidFill>
                <a:latin typeface="Arial"/>
                <a:cs typeface="Arial"/>
                <a:sym typeface="Futura Condensed" charset="0"/>
              </a:rPr>
              <a:t>2 </a:t>
            </a:r>
            <a:r>
              <a:rPr lang="en-US" sz="1600" b="0" kern="0" dirty="0">
                <a:solidFill>
                  <a:srgbClr val="000000"/>
                </a:solidFill>
                <a:latin typeface="Arial"/>
                <a:cs typeface="Arial"/>
                <a:sym typeface="Futura Condensed" charset="0"/>
              </a:rPr>
              <a:t>GeV</a:t>
            </a:r>
          </a:p>
          <a:p>
            <a:pPr marL="538163" lvl="2" indent="-173038" algn="l" defTabSz="1034671" eaLnBrk="0" hangingPunct="0">
              <a:buFont typeface="Arial" panose="020B0604020202020204" pitchFamily="34" charset="0"/>
              <a:buChar char="•"/>
              <a:defRPr/>
            </a:pPr>
            <a:r>
              <a:rPr lang="en-US" sz="1600" b="0" kern="0" dirty="0" smtClean="0">
                <a:solidFill>
                  <a:srgbClr val="000000"/>
                </a:solidFill>
                <a:latin typeface="Arial"/>
                <a:cs typeface="Arial"/>
                <a:sym typeface="Futura Condensed" charset="0"/>
              </a:rPr>
              <a:t>62.5 </a:t>
            </a:r>
            <a:r>
              <a:rPr lang="en-US" sz="1600" b="0" kern="0" dirty="0">
                <a:solidFill>
                  <a:srgbClr val="000000"/>
                </a:solidFill>
                <a:latin typeface="Arial"/>
                <a:cs typeface="Arial"/>
                <a:sym typeface="Futura Condensed" charset="0"/>
              </a:rPr>
              <a:t>mA peak</a:t>
            </a:r>
          </a:p>
          <a:p>
            <a:pPr marL="538163" lvl="2" indent="-173038" algn="l" defTabSz="1034671" eaLnBrk="0" hangingPunct="0">
              <a:buFont typeface="Arial" panose="020B0604020202020204" pitchFamily="34" charset="0"/>
              <a:buChar char="•"/>
              <a:defRPr/>
            </a:pPr>
            <a:r>
              <a:rPr lang="en-US" sz="1600" b="0" kern="0" dirty="0" smtClean="0">
                <a:solidFill>
                  <a:srgbClr val="000000"/>
                </a:solidFill>
                <a:latin typeface="Arial"/>
                <a:cs typeface="Arial"/>
                <a:sym typeface="Futura Condensed" charset="0"/>
              </a:rPr>
              <a:t>14 </a:t>
            </a:r>
            <a:r>
              <a:rPr lang="en-US" sz="1600" b="0" kern="0" dirty="0">
                <a:solidFill>
                  <a:srgbClr val="000000"/>
                </a:solidFill>
                <a:latin typeface="Arial"/>
                <a:cs typeface="Arial"/>
                <a:sym typeface="Futura Condensed" charset="0"/>
              </a:rPr>
              <a:t>Hz</a:t>
            </a:r>
          </a:p>
          <a:p>
            <a:pPr marL="538163" lvl="2" indent="-173038" algn="l" defTabSz="1034671" eaLnBrk="0" hangingPunct="0">
              <a:buFont typeface="Arial" panose="020B0604020202020204" pitchFamily="34" charset="0"/>
              <a:buChar char="•"/>
              <a:defRPr/>
            </a:pPr>
            <a:r>
              <a:rPr lang="en-US" sz="1600" b="0" kern="0" dirty="0" smtClean="0">
                <a:solidFill>
                  <a:srgbClr val="000000"/>
                </a:solidFill>
                <a:latin typeface="Arial"/>
                <a:cs typeface="Arial"/>
                <a:sym typeface="Futura Condensed" charset="0"/>
              </a:rPr>
              <a:t>Protons </a:t>
            </a:r>
            <a:r>
              <a:rPr lang="en-US" sz="1600" b="0" kern="0" dirty="0">
                <a:solidFill>
                  <a:srgbClr val="000000"/>
                </a:solidFill>
                <a:latin typeface="Arial"/>
                <a:cs typeface="Arial"/>
                <a:sym typeface="Futura Condensed" charset="0"/>
              </a:rPr>
              <a:t>(H+)	</a:t>
            </a:r>
          </a:p>
          <a:p>
            <a:pPr marL="538163" lvl="2" indent="-173038" algn="l" defTabSz="1034671" eaLnBrk="0" hangingPunct="0">
              <a:buFont typeface="Arial" panose="020B0604020202020204" pitchFamily="34" charset="0"/>
              <a:buChar char="•"/>
              <a:defRPr/>
            </a:pPr>
            <a:r>
              <a:rPr lang="en-US" sz="1600" b="0" kern="0" dirty="0" smtClean="0">
                <a:solidFill>
                  <a:srgbClr val="000000"/>
                </a:solidFill>
                <a:latin typeface="Arial"/>
                <a:cs typeface="Arial"/>
                <a:sym typeface="Futura Condensed" charset="0"/>
              </a:rPr>
              <a:t>Low </a:t>
            </a:r>
            <a:r>
              <a:rPr lang="en-US" sz="1600" b="0" kern="0" dirty="0">
                <a:solidFill>
                  <a:srgbClr val="000000"/>
                </a:solidFill>
                <a:latin typeface="Arial"/>
                <a:cs typeface="Arial"/>
                <a:sym typeface="Futura Condensed" charset="0"/>
              </a:rPr>
              <a:t>losses</a:t>
            </a:r>
          </a:p>
          <a:p>
            <a:pPr marL="538163" lvl="2" indent="-173038" algn="l" defTabSz="1034671" eaLnBrk="0" hangingPunct="0">
              <a:buFont typeface="Arial" panose="020B0604020202020204" pitchFamily="34" charset="0"/>
              <a:buChar char="•"/>
              <a:defRPr/>
            </a:pPr>
            <a:r>
              <a:rPr lang="en-US" sz="1600" b="0" kern="0" dirty="0" smtClean="0">
                <a:solidFill>
                  <a:srgbClr val="000000"/>
                </a:solidFill>
                <a:latin typeface="Arial"/>
                <a:cs typeface="Arial"/>
                <a:sym typeface="Futura Condensed" charset="0"/>
              </a:rPr>
              <a:t>Minimize </a:t>
            </a:r>
            <a:r>
              <a:rPr lang="en-US" sz="1600" b="0" kern="0" dirty="0">
                <a:solidFill>
                  <a:srgbClr val="000000"/>
                </a:solidFill>
                <a:latin typeface="Arial"/>
                <a:cs typeface="Arial"/>
                <a:sym typeface="Futura Condensed" charset="0"/>
              </a:rPr>
              <a:t>energy use</a:t>
            </a:r>
          </a:p>
          <a:p>
            <a:pPr marL="538163" lvl="2" indent="-173038" algn="l" defTabSz="1034671" eaLnBrk="0" hangingPunct="0">
              <a:buFont typeface="Arial" panose="020B0604020202020204" pitchFamily="34" charset="0"/>
              <a:buChar char="•"/>
              <a:defRPr/>
            </a:pPr>
            <a:r>
              <a:rPr lang="en-US" sz="1600" b="0" kern="0" dirty="0" smtClean="0">
                <a:solidFill>
                  <a:srgbClr val="000000"/>
                </a:solidFill>
                <a:latin typeface="Arial"/>
                <a:cs typeface="Arial"/>
                <a:sym typeface="Futura Condensed" charset="0"/>
              </a:rPr>
              <a:t>Flexible </a:t>
            </a:r>
            <a:r>
              <a:rPr lang="en-US" sz="1600" b="0" kern="0" dirty="0">
                <a:solidFill>
                  <a:srgbClr val="000000"/>
                </a:solidFill>
                <a:latin typeface="Arial"/>
                <a:cs typeface="Arial"/>
                <a:sym typeface="Futura Condensed" charset="0"/>
              </a:rPr>
              <a:t>design for </a:t>
            </a:r>
            <a:r>
              <a:rPr lang="en-US" sz="1600" b="0" kern="0" dirty="0" smtClean="0">
                <a:solidFill>
                  <a:srgbClr val="000000"/>
                </a:solidFill>
                <a:latin typeface="Arial"/>
                <a:cs typeface="Arial"/>
                <a:sym typeface="Futura Condensed" charset="0"/>
              </a:rPr>
              <a:t>mitigation and</a:t>
            </a:r>
            <a:r>
              <a:rPr lang="en-US" sz="1600" b="0" kern="0" dirty="0">
                <a:solidFill>
                  <a:srgbClr val="000000"/>
                </a:solidFill>
                <a:latin typeface="Arial"/>
                <a:cs typeface="Arial"/>
                <a:sym typeface="Futura Condensed" charset="0"/>
              </a:rPr>
              <a:t> </a:t>
            </a:r>
            <a:r>
              <a:rPr lang="en-US" sz="1600" b="0" kern="0" dirty="0" smtClean="0">
                <a:solidFill>
                  <a:srgbClr val="000000"/>
                </a:solidFill>
                <a:latin typeface="Arial"/>
                <a:cs typeface="Arial"/>
                <a:sym typeface="Futura Condensed" charset="0"/>
              </a:rPr>
              <a:t>future </a:t>
            </a:r>
            <a:r>
              <a:rPr lang="en-US" sz="1600" b="0" kern="0" dirty="0">
                <a:solidFill>
                  <a:srgbClr val="000000"/>
                </a:solidFill>
                <a:latin typeface="Arial"/>
                <a:cs typeface="Arial"/>
                <a:sym typeface="Futura Condensed" charset="0"/>
              </a:rPr>
              <a:t>upgrades</a:t>
            </a:r>
          </a:p>
        </p:txBody>
      </p:sp>
      <p:grpSp>
        <p:nvGrpSpPr>
          <p:cNvPr id="13" name="Group 10"/>
          <p:cNvGrpSpPr>
            <a:grpSpLocks/>
          </p:cNvGrpSpPr>
          <p:nvPr/>
        </p:nvGrpSpPr>
        <p:grpSpPr bwMode="auto">
          <a:xfrm>
            <a:off x="247651" y="4167859"/>
            <a:ext cx="8896350" cy="1087037"/>
            <a:chOff x="0" y="0"/>
            <a:chExt cx="12547605" cy="1756107"/>
          </a:xfrm>
        </p:grpSpPr>
        <p:sp>
          <p:nvSpPr>
            <p:cNvPr id="14" name="AutoShape 11"/>
            <p:cNvSpPr>
              <a:spLocks/>
            </p:cNvSpPr>
            <p:nvPr/>
          </p:nvSpPr>
          <p:spPr bwMode="auto">
            <a:xfrm>
              <a:off x="5461443" y="648846"/>
              <a:ext cx="964541" cy="469322"/>
            </a:xfrm>
            <a:prstGeom prst="roundRect">
              <a:avLst>
                <a:gd name="adj" fmla="val 29731"/>
              </a:avLst>
            </a:prstGeom>
            <a:solidFill>
              <a:srgbClr val="66A1DD">
                <a:alpha val="79999"/>
              </a:srgbClr>
            </a:solidFill>
            <a:ln w="25400" cap="flat" cmpd="sng">
              <a:solidFill>
                <a:srgbClr val="606060">
                  <a:alpha val="79999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Gill Sans" charset="0"/>
                </a:rPr>
                <a:t>Spokes</a:t>
              </a:r>
              <a:endParaRPr lang="en-US" sz="1600" dirty="0">
                <a:cs typeface="Gill Sans Light" charset="0"/>
              </a:endParaRPr>
            </a:p>
          </p:txBody>
        </p:sp>
        <p:sp>
          <p:nvSpPr>
            <p:cNvPr id="15" name="AutoShape 12"/>
            <p:cNvSpPr>
              <a:spLocks/>
            </p:cNvSpPr>
            <p:nvPr/>
          </p:nvSpPr>
          <p:spPr bwMode="auto">
            <a:xfrm>
              <a:off x="6616749" y="648846"/>
              <a:ext cx="1238899" cy="469322"/>
            </a:xfrm>
            <a:prstGeom prst="roundRect">
              <a:avLst>
                <a:gd name="adj" fmla="val 27028"/>
              </a:avLst>
            </a:prstGeom>
            <a:solidFill>
              <a:srgbClr val="4180FC">
                <a:alpha val="79999"/>
              </a:srgbClr>
            </a:solidFill>
            <a:ln w="25400" cap="flat" cmpd="sng">
              <a:solidFill>
                <a:srgbClr val="606060">
                  <a:alpha val="79999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Gill Sans" charset="0"/>
                </a:rPr>
                <a:t>Medium β</a:t>
              </a:r>
              <a:endParaRPr lang="en-US" sz="1600" dirty="0">
                <a:cs typeface="Gill Sans Light" charset="0"/>
              </a:endParaRPr>
            </a:p>
          </p:txBody>
        </p:sp>
        <p:sp>
          <p:nvSpPr>
            <p:cNvPr id="16" name="AutoShape 13"/>
            <p:cNvSpPr>
              <a:spLocks/>
            </p:cNvSpPr>
            <p:nvPr/>
          </p:nvSpPr>
          <p:spPr bwMode="auto">
            <a:xfrm>
              <a:off x="8095711" y="641151"/>
              <a:ext cx="1271049" cy="482146"/>
            </a:xfrm>
            <a:prstGeom prst="roundRect">
              <a:avLst>
                <a:gd name="adj" fmla="val 26315"/>
              </a:avLst>
            </a:prstGeom>
            <a:solidFill>
              <a:srgbClr val="0196FC">
                <a:alpha val="79999"/>
              </a:srgbClr>
            </a:solidFill>
            <a:ln w="25400" cap="flat" cmpd="sng">
              <a:solidFill>
                <a:srgbClr val="606060">
                  <a:alpha val="79999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Gill Sans" charset="0"/>
                </a:rPr>
                <a:t>High β</a:t>
              </a:r>
              <a:endParaRPr lang="en-US" sz="1600" dirty="0">
                <a:cs typeface="Gill Sans Light" charset="0"/>
              </a:endParaRPr>
            </a:p>
          </p:txBody>
        </p:sp>
        <p:sp>
          <p:nvSpPr>
            <p:cNvPr id="17" name="AutoShape 14"/>
            <p:cNvSpPr>
              <a:spLocks/>
            </p:cNvSpPr>
            <p:nvPr/>
          </p:nvSpPr>
          <p:spPr bwMode="auto">
            <a:xfrm>
              <a:off x="4342576" y="648846"/>
              <a:ext cx="775919" cy="469322"/>
            </a:xfrm>
            <a:prstGeom prst="roundRect">
              <a:avLst>
                <a:gd name="adj" fmla="val 21620"/>
              </a:avLst>
            </a:prstGeom>
            <a:solidFill>
              <a:srgbClr val="FFD479">
                <a:alpha val="89999"/>
              </a:srgbClr>
            </a:solidFill>
            <a:ln w="25400" cap="flat" cmpd="sng">
              <a:solidFill>
                <a:srgbClr val="606060">
                  <a:alpha val="89999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Gill Sans" charset="0"/>
                </a:rPr>
                <a:t>DTL</a:t>
              </a:r>
              <a:endParaRPr lang="en-US" sz="1600" dirty="0">
                <a:cs typeface="Gill Sans Light" charset="0"/>
              </a:endParaRPr>
            </a:p>
          </p:txBody>
        </p:sp>
        <p:sp>
          <p:nvSpPr>
            <p:cNvPr id="18" name="AutoShape 15"/>
            <p:cNvSpPr>
              <a:spLocks/>
            </p:cNvSpPr>
            <p:nvPr/>
          </p:nvSpPr>
          <p:spPr bwMode="auto">
            <a:xfrm>
              <a:off x="3303016" y="648846"/>
              <a:ext cx="861656" cy="469322"/>
            </a:xfrm>
            <a:prstGeom prst="roundRect">
              <a:avLst>
                <a:gd name="adj" fmla="val 29731"/>
              </a:avLst>
            </a:prstGeom>
            <a:solidFill>
              <a:srgbClr val="FE7C1A">
                <a:alpha val="89999"/>
              </a:srgbClr>
            </a:solidFill>
            <a:ln w="25400" cap="flat" cmpd="sng">
              <a:solidFill>
                <a:srgbClr val="606060">
                  <a:alpha val="89999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Gill Sans" charset="0"/>
                </a:rPr>
                <a:t>MEBT</a:t>
              </a:r>
              <a:endParaRPr lang="en-US" sz="1600" dirty="0">
                <a:cs typeface="Gill Sans Light" charset="0"/>
              </a:endParaRPr>
            </a:p>
          </p:txBody>
        </p:sp>
        <p:sp>
          <p:nvSpPr>
            <p:cNvPr id="19" name="AutoShape 16"/>
            <p:cNvSpPr>
              <a:spLocks/>
            </p:cNvSpPr>
            <p:nvPr/>
          </p:nvSpPr>
          <p:spPr bwMode="auto">
            <a:xfrm>
              <a:off x="2235591" y="648846"/>
              <a:ext cx="870230" cy="469322"/>
            </a:xfrm>
            <a:prstGeom prst="roundRect">
              <a:avLst>
                <a:gd name="adj" fmla="val 29731"/>
              </a:avLst>
            </a:prstGeom>
            <a:solidFill>
              <a:srgbClr val="FD2612">
                <a:alpha val="89999"/>
              </a:srgbClr>
            </a:solidFill>
            <a:ln w="25400" cap="flat" cmpd="sng">
              <a:solidFill>
                <a:srgbClr val="606060">
                  <a:alpha val="89999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Gill Sans" charset="0"/>
                </a:rPr>
                <a:t>RFQ</a:t>
              </a:r>
              <a:endParaRPr lang="en-US" sz="1600" dirty="0">
                <a:cs typeface="Gill Sans Light" charset="0"/>
              </a:endParaRPr>
            </a:p>
          </p:txBody>
        </p:sp>
        <p:sp>
          <p:nvSpPr>
            <p:cNvPr id="20" name="AutoShape 17"/>
            <p:cNvSpPr>
              <a:spLocks/>
            </p:cNvSpPr>
            <p:nvPr/>
          </p:nvSpPr>
          <p:spPr bwMode="auto">
            <a:xfrm>
              <a:off x="1219609" y="648846"/>
              <a:ext cx="870230" cy="469322"/>
            </a:xfrm>
            <a:prstGeom prst="roundRect">
              <a:avLst>
                <a:gd name="adj" fmla="val 27028"/>
              </a:avLst>
            </a:prstGeom>
            <a:solidFill>
              <a:srgbClr val="FE7E78">
                <a:alpha val="89999"/>
              </a:srgbClr>
            </a:solidFill>
            <a:ln w="25400" cap="flat" cmpd="sng">
              <a:solidFill>
                <a:srgbClr val="606060">
                  <a:alpha val="89999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Gill Sans" charset="0"/>
                </a:rPr>
                <a:t>LEBT</a:t>
              </a:r>
              <a:endParaRPr lang="en-US" sz="1600" dirty="0">
                <a:cs typeface="Gill Sans Light" charset="0"/>
              </a:endParaRPr>
            </a:p>
          </p:txBody>
        </p:sp>
        <p:sp>
          <p:nvSpPr>
            <p:cNvPr id="21" name="AutoShape 18"/>
            <p:cNvSpPr>
              <a:spLocks/>
            </p:cNvSpPr>
            <p:nvPr/>
          </p:nvSpPr>
          <p:spPr bwMode="auto">
            <a:xfrm>
              <a:off x="0" y="648846"/>
              <a:ext cx="1054564" cy="469322"/>
            </a:xfrm>
            <a:prstGeom prst="roundRect">
              <a:avLst>
                <a:gd name="adj" fmla="val 24324"/>
              </a:avLst>
            </a:prstGeom>
            <a:solidFill>
              <a:srgbClr val="EB811A">
                <a:alpha val="89999"/>
              </a:srgbClr>
            </a:solidFill>
            <a:ln w="25400" cap="flat" cmpd="sng">
              <a:solidFill>
                <a:srgbClr val="606060">
                  <a:alpha val="89999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Gill Sans" charset="0"/>
                </a:rPr>
                <a:t>Source</a:t>
              </a:r>
              <a:endParaRPr lang="en-US" sz="1600" dirty="0">
                <a:cs typeface="Gill Sans Light" charset="0"/>
              </a:endParaRPr>
            </a:p>
          </p:txBody>
        </p:sp>
        <p:sp>
          <p:nvSpPr>
            <p:cNvPr id="22" name="AutoShape 19"/>
            <p:cNvSpPr>
              <a:spLocks/>
            </p:cNvSpPr>
            <p:nvPr/>
          </p:nvSpPr>
          <p:spPr bwMode="auto">
            <a:xfrm>
              <a:off x="9587534" y="648846"/>
              <a:ext cx="1804763" cy="469322"/>
            </a:xfrm>
            <a:prstGeom prst="roundRect">
              <a:avLst>
                <a:gd name="adj" fmla="val 18917"/>
              </a:avLst>
            </a:prstGeom>
            <a:gradFill rotWithShape="0">
              <a:gsLst>
                <a:gs pos="0">
                  <a:srgbClr val="C1B3D1">
                    <a:alpha val="89999"/>
                  </a:srgbClr>
                </a:gs>
                <a:gs pos="50990">
                  <a:srgbClr val="DEBFBA">
                    <a:alpha val="89999"/>
                  </a:srgbClr>
                </a:gs>
                <a:gs pos="81346">
                  <a:srgbClr val="FACBA3">
                    <a:alpha val="89999"/>
                  </a:srgbClr>
                </a:gs>
                <a:gs pos="91818">
                  <a:srgbClr val="FCA58F">
                    <a:alpha val="89999"/>
                  </a:srgbClr>
                </a:gs>
                <a:gs pos="100000">
                  <a:srgbClr val="FE7E7B">
                    <a:alpha val="89999"/>
                  </a:srgbClr>
                </a:gs>
              </a:gsLst>
              <a:lin ang="0"/>
            </a:gradFill>
            <a:ln w="25400" cap="flat" cmpd="sng">
              <a:solidFill>
                <a:srgbClr val="606060">
                  <a:alpha val="89999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Gill Sans" charset="0"/>
                </a:rPr>
                <a:t>HEBT &amp; Contingency</a:t>
              </a:r>
              <a:endParaRPr lang="en-US" sz="1600" dirty="0">
                <a:cs typeface="Gill Sans Light" charset="0"/>
              </a:endParaRPr>
            </a:p>
          </p:txBody>
        </p:sp>
        <p:sp>
          <p:nvSpPr>
            <p:cNvPr id="23" name="AutoShape 20"/>
            <p:cNvSpPr>
              <a:spLocks/>
            </p:cNvSpPr>
            <p:nvPr/>
          </p:nvSpPr>
          <p:spPr bwMode="auto">
            <a:xfrm>
              <a:off x="11583064" y="405207"/>
              <a:ext cx="964541" cy="966856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E7E78">
                <a:alpha val="79999"/>
              </a:srgbClr>
            </a:solidFill>
            <a:ln w="25400" cap="flat" cmpd="sng">
              <a:solidFill>
                <a:srgbClr val="7A7A7A">
                  <a:alpha val="79999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Gill Sans" charset="0"/>
                </a:rPr>
                <a:t>Target</a:t>
              </a:r>
              <a:endParaRPr lang="en-US" sz="1600" dirty="0">
                <a:cs typeface="Gill Sans Light" charset="0"/>
              </a:endParaRPr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 flipH="1">
              <a:off x="1041704" y="889918"/>
              <a:ext cx="190765" cy="0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25" name="Line 22"/>
            <p:cNvSpPr>
              <a:spLocks noChangeShapeType="1"/>
            </p:cNvSpPr>
            <p:nvPr/>
          </p:nvSpPr>
          <p:spPr bwMode="auto">
            <a:xfrm flipH="1">
              <a:off x="2083408" y="889918"/>
              <a:ext cx="190765" cy="0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26" name="Line 23"/>
            <p:cNvSpPr>
              <a:spLocks noChangeShapeType="1"/>
            </p:cNvSpPr>
            <p:nvPr/>
          </p:nvSpPr>
          <p:spPr bwMode="auto">
            <a:xfrm flipH="1">
              <a:off x="3112251" y="889918"/>
              <a:ext cx="190765" cy="0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27" name="Line 24"/>
            <p:cNvSpPr>
              <a:spLocks noChangeShapeType="1"/>
            </p:cNvSpPr>
            <p:nvPr/>
          </p:nvSpPr>
          <p:spPr bwMode="auto">
            <a:xfrm flipH="1">
              <a:off x="4164672" y="889918"/>
              <a:ext cx="190764" cy="0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28" name="Line 25"/>
            <p:cNvSpPr>
              <a:spLocks noChangeShapeType="1"/>
            </p:cNvSpPr>
            <p:nvPr/>
          </p:nvSpPr>
          <p:spPr bwMode="auto">
            <a:xfrm flipH="1">
              <a:off x="5131356" y="889918"/>
              <a:ext cx="317227" cy="0"/>
            </a:xfrm>
            <a:prstGeom prst="line">
              <a:avLst/>
            </a:prstGeom>
            <a:noFill/>
            <a:ln w="50800" cap="flat" cmpd="sng">
              <a:solidFill>
                <a:srgbClr val="7B219F"/>
              </a:solidFill>
              <a:prstDash val="solid"/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29" name="Line 26"/>
            <p:cNvSpPr>
              <a:spLocks noChangeShapeType="1"/>
            </p:cNvSpPr>
            <p:nvPr/>
          </p:nvSpPr>
          <p:spPr bwMode="auto">
            <a:xfrm flipH="1">
              <a:off x="6438844" y="889918"/>
              <a:ext cx="190765" cy="0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30" name="Line 27"/>
            <p:cNvSpPr>
              <a:spLocks noChangeShapeType="1"/>
            </p:cNvSpPr>
            <p:nvPr/>
          </p:nvSpPr>
          <p:spPr bwMode="auto">
            <a:xfrm flipH="1">
              <a:off x="7836356" y="889918"/>
              <a:ext cx="242208" cy="0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31" name="Line 28"/>
            <p:cNvSpPr>
              <a:spLocks noChangeShapeType="1"/>
            </p:cNvSpPr>
            <p:nvPr/>
          </p:nvSpPr>
          <p:spPr bwMode="auto">
            <a:xfrm flipH="1">
              <a:off x="9398913" y="889918"/>
              <a:ext cx="188621" cy="0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32" name="Line 29"/>
            <p:cNvSpPr>
              <a:spLocks noChangeShapeType="1"/>
            </p:cNvSpPr>
            <p:nvPr/>
          </p:nvSpPr>
          <p:spPr bwMode="auto">
            <a:xfrm flipH="1">
              <a:off x="11392296" y="889918"/>
              <a:ext cx="190764" cy="0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33" name="Line 30"/>
            <p:cNvSpPr>
              <a:spLocks noChangeShapeType="1"/>
            </p:cNvSpPr>
            <p:nvPr/>
          </p:nvSpPr>
          <p:spPr bwMode="auto">
            <a:xfrm flipH="1">
              <a:off x="1892644" y="482146"/>
              <a:ext cx="203625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34" name="Line 31"/>
            <p:cNvSpPr>
              <a:spLocks noChangeShapeType="1"/>
            </p:cNvSpPr>
            <p:nvPr/>
          </p:nvSpPr>
          <p:spPr bwMode="auto">
            <a:xfrm flipH="1">
              <a:off x="1245330" y="482146"/>
              <a:ext cx="190764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35" name="AutoShape 32"/>
            <p:cNvSpPr>
              <a:spLocks/>
            </p:cNvSpPr>
            <p:nvPr/>
          </p:nvSpPr>
          <p:spPr bwMode="auto">
            <a:xfrm>
              <a:off x="1446710" y="305189"/>
              <a:ext cx="544430" cy="31801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00" b="0" dirty="0">
                  <a:solidFill>
                    <a:srgbClr val="000000"/>
                  </a:solidFill>
                  <a:cs typeface="Gill Sans" charset="0"/>
                </a:rPr>
                <a:t>2.4 m</a:t>
              </a:r>
              <a:endParaRPr lang="en-US" sz="1600" b="0" dirty="0">
                <a:solidFill>
                  <a:srgbClr val="000000"/>
                </a:solidFill>
                <a:cs typeface="Gill Sans Light" charset="0"/>
              </a:endParaRPr>
            </a:p>
          </p:txBody>
        </p:sp>
        <p:sp>
          <p:nvSpPr>
            <p:cNvPr id="36" name="Line 33"/>
            <p:cNvSpPr>
              <a:spLocks noChangeShapeType="1"/>
            </p:cNvSpPr>
            <p:nvPr/>
          </p:nvSpPr>
          <p:spPr bwMode="auto">
            <a:xfrm flipH="1">
              <a:off x="2934347" y="482146"/>
              <a:ext cx="177903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37" name="Line 34"/>
            <p:cNvSpPr>
              <a:spLocks noChangeShapeType="1"/>
            </p:cNvSpPr>
            <p:nvPr/>
          </p:nvSpPr>
          <p:spPr bwMode="auto">
            <a:xfrm flipH="1">
              <a:off x="2261312" y="482146"/>
              <a:ext cx="165043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38" name="AutoShape 35"/>
            <p:cNvSpPr>
              <a:spLocks/>
            </p:cNvSpPr>
            <p:nvPr/>
          </p:nvSpPr>
          <p:spPr bwMode="auto">
            <a:xfrm>
              <a:off x="2456429" y="305189"/>
              <a:ext cx="546573" cy="31801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00" b="0" dirty="0">
                  <a:solidFill>
                    <a:srgbClr val="000000"/>
                  </a:solidFill>
                  <a:cs typeface="Gill Sans" charset="0"/>
                </a:rPr>
                <a:t>4.6 m</a:t>
              </a:r>
              <a:endParaRPr lang="en-US" sz="1600" b="0" dirty="0">
                <a:solidFill>
                  <a:srgbClr val="000000"/>
                </a:solidFill>
                <a:cs typeface="Gill Sans Light" charset="0"/>
              </a:endParaRPr>
            </a:p>
          </p:txBody>
        </p:sp>
        <p:sp>
          <p:nvSpPr>
            <p:cNvPr id="39" name="Line 36"/>
            <p:cNvSpPr>
              <a:spLocks noChangeShapeType="1"/>
            </p:cNvSpPr>
            <p:nvPr/>
          </p:nvSpPr>
          <p:spPr bwMode="auto">
            <a:xfrm flipH="1">
              <a:off x="3986768" y="482146"/>
              <a:ext cx="177905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40" name="Line 37"/>
            <p:cNvSpPr>
              <a:spLocks noChangeShapeType="1"/>
            </p:cNvSpPr>
            <p:nvPr/>
          </p:nvSpPr>
          <p:spPr bwMode="auto">
            <a:xfrm flipH="1">
              <a:off x="3352314" y="482146"/>
              <a:ext cx="165044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41" name="AutoShape 38"/>
            <p:cNvSpPr>
              <a:spLocks/>
            </p:cNvSpPr>
            <p:nvPr/>
          </p:nvSpPr>
          <p:spPr bwMode="auto">
            <a:xfrm>
              <a:off x="3521348" y="305189"/>
              <a:ext cx="546573" cy="31801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00" b="0" dirty="0">
                  <a:solidFill>
                    <a:srgbClr val="000000"/>
                  </a:solidFill>
                  <a:cs typeface="Gill Sans" charset="0"/>
                </a:rPr>
                <a:t>3.8 m</a:t>
              </a:r>
              <a:endParaRPr lang="en-US" sz="1600" b="0" dirty="0">
                <a:solidFill>
                  <a:srgbClr val="000000"/>
                </a:solidFill>
                <a:cs typeface="Gill Sans Light" charset="0"/>
              </a:endParaRPr>
            </a:p>
          </p:txBody>
        </p:sp>
        <p:sp>
          <p:nvSpPr>
            <p:cNvPr id="42" name="Line 39"/>
            <p:cNvSpPr>
              <a:spLocks noChangeShapeType="1"/>
            </p:cNvSpPr>
            <p:nvPr/>
          </p:nvSpPr>
          <p:spPr bwMode="auto">
            <a:xfrm flipH="1">
              <a:off x="5015611" y="482146"/>
              <a:ext cx="141466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43" name="Line 40"/>
            <p:cNvSpPr>
              <a:spLocks noChangeShapeType="1"/>
            </p:cNvSpPr>
            <p:nvPr/>
          </p:nvSpPr>
          <p:spPr bwMode="auto">
            <a:xfrm flipH="1">
              <a:off x="4329715" y="482146"/>
              <a:ext cx="128605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44" name="AutoShape 41"/>
            <p:cNvSpPr>
              <a:spLocks/>
            </p:cNvSpPr>
            <p:nvPr/>
          </p:nvSpPr>
          <p:spPr bwMode="auto">
            <a:xfrm>
              <a:off x="4579832" y="305189"/>
              <a:ext cx="503705" cy="31801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00" b="0" dirty="0">
                  <a:solidFill>
                    <a:srgbClr val="000000"/>
                  </a:solidFill>
                  <a:cs typeface="Gill Sans" charset="0"/>
                </a:rPr>
                <a:t>39 m</a:t>
              </a:r>
              <a:endParaRPr lang="en-US" sz="1600" b="0" dirty="0">
                <a:solidFill>
                  <a:srgbClr val="000000"/>
                </a:solidFill>
                <a:cs typeface="Gill Sans Light" charset="0"/>
              </a:endParaRPr>
            </a:p>
          </p:txBody>
        </p:sp>
        <p:sp>
          <p:nvSpPr>
            <p:cNvPr id="45" name="Line 42"/>
            <p:cNvSpPr>
              <a:spLocks noChangeShapeType="1"/>
            </p:cNvSpPr>
            <p:nvPr/>
          </p:nvSpPr>
          <p:spPr bwMode="auto">
            <a:xfrm flipH="1">
              <a:off x="6235220" y="482146"/>
              <a:ext cx="177903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46" name="Line 43"/>
            <p:cNvSpPr>
              <a:spLocks noChangeShapeType="1"/>
            </p:cNvSpPr>
            <p:nvPr/>
          </p:nvSpPr>
          <p:spPr bwMode="auto">
            <a:xfrm flipH="1">
              <a:off x="5487164" y="482146"/>
              <a:ext cx="165044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47" name="AutoShape 44"/>
            <p:cNvSpPr>
              <a:spLocks/>
            </p:cNvSpPr>
            <p:nvPr/>
          </p:nvSpPr>
          <p:spPr bwMode="auto">
            <a:xfrm>
              <a:off x="5695077" y="305189"/>
              <a:ext cx="503704" cy="31801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00" b="0" dirty="0">
                  <a:solidFill>
                    <a:srgbClr val="000000"/>
                  </a:solidFill>
                  <a:cs typeface="Gill Sans" charset="0"/>
                </a:rPr>
                <a:t>56 m</a:t>
              </a:r>
              <a:endParaRPr lang="en-US" sz="1600" b="0" dirty="0">
                <a:solidFill>
                  <a:srgbClr val="000000"/>
                </a:solidFill>
                <a:cs typeface="Gill Sans Light" charset="0"/>
              </a:endParaRPr>
            </a:p>
          </p:txBody>
        </p:sp>
        <p:sp>
          <p:nvSpPr>
            <p:cNvPr id="48" name="Line 45"/>
            <p:cNvSpPr>
              <a:spLocks noChangeShapeType="1"/>
            </p:cNvSpPr>
            <p:nvPr/>
          </p:nvSpPr>
          <p:spPr bwMode="auto">
            <a:xfrm flipH="1">
              <a:off x="7544851" y="482146"/>
              <a:ext cx="252924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49" name="Line 46"/>
            <p:cNvSpPr>
              <a:spLocks noChangeShapeType="1"/>
            </p:cNvSpPr>
            <p:nvPr/>
          </p:nvSpPr>
          <p:spPr bwMode="auto">
            <a:xfrm flipH="1">
              <a:off x="6629609" y="482146"/>
              <a:ext cx="291506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50" name="AutoShape 47"/>
            <p:cNvSpPr>
              <a:spLocks/>
            </p:cNvSpPr>
            <p:nvPr/>
          </p:nvSpPr>
          <p:spPr bwMode="auto">
            <a:xfrm>
              <a:off x="6972557" y="305189"/>
              <a:ext cx="503704" cy="31801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00" b="0" dirty="0">
                  <a:solidFill>
                    <a:srgbClr val="000000"/>
                  </a:solidFill>
                  <a:cs typeface="Gill Sans" charset="0"/>
                </a:rPr>
                <a:t>77 m</a:t>
              </a:r>
              <a:endParaRPr lang="en-US" sz="1600" b="0" dirty="0">
                <a:solidFill>
                  <a:srgbClr val="000000"/>
                </a:solidFill>
                <a:cs typeface="Gill Sans Light" charset="0"/>
              </a:endParaRPr>
            </a:p>
          </p:txBody>
        </p:sp>
        <p:sp>
          <p:nvSpPr>
            <p:cNvPr id="51" name="Line 48"/>
            <p:cNvSpPr>
              <a:spLocks noChangeShapeType="1"/>
            </p:cNvSpPr>
            <p:nvPr/>
          </p:nvSpPr>
          <p:spPr bwMode="auto">
            <a:xfrm flipH="1">
              <a:off x="9118123" y="482146"/>
              <a:ext cx="293650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52" name="Line 49"/>
            <p:cNvSpPr>
              <a:spLocks noChangeShapeType="1"/>
            </p:cNvSpPr>
            <p:nvPr/>
          </p:nvSpPr>
          <p:spPr bwMode="auto">
            <a:xfrm flipH="1">
              <a:off x="8089280" y="482146"/>
              <a:ext cx="229347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803">
                <a:defRPr/>
              </a:pPr>
              <a:endParaRPr lang="en-US" sz="9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53" name="AutoShape 50"/>
            <p:cNvSpPr>
              <a:spLocks/>
            </p:cNvSpPr>
            <p:nvPr/>
          </p:nvSpPr>
          <p:spPr bwMode="auto">
            <a:xfrm>
              <a:off x="8410794" y="305189"/>
              <a:ext cx="598016" cy="31801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>
                <a:defRPr/>
              </a:pPr>
              <a:r>
                <a:rPr lang="en-US" sz="1100" b="0" dirty="0">
                  <a:solidFill>
                    <a:srgbClr val="000000"/>
                  </a:solidFill>
                  <a:cs typeface="Gill Sans" charset="0"/>
                </a:rPr>
                <a:t>179 m</a:t>
              </a:r>
              <a:endParaRPr lang="en-US" sz="1600" b="0" dirty="0">
                <a:solidFill>
                  <a:srgbClr val="000000"/>
                </a:solidFill>
                <a:cs typeface="Gill Sans Light" charset="0"/>
              </a:endParaRPr>
            </a:p>
          </p:txBody>
        </p:sp>
        <p:sp>
          <p:nvSpPr>
            <p:cNvPr id="54" name="AutoShape 51"/>
            <p:cNvSpPr>
              <a:spLocks/>
            </p:cNvSpPr>
            <p:nvPr/>
          </p:nvSpPr>
          <p:spPr bwMode="auto">
            <a:xfrm rot="16200000">
              <a:off x="1010251" y="1136948"/>
              <a:ext cx="330833" cy="165044"/>
            </a:xfrm>
            <a:prstGeom prst="rightArrow">
              <a:avLst>
                <a:gd name="adj1" fmla="val 40000"/>
                <a:gd name="adj2" fmla="val 107694"/>
              </a:avLst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Gill Sans" charset="0"/>
              </a:endParaRPr>
            </a:p>
          </p:txBody>
        </p:sp>
        <p:sp>
          <p:nvSpPr>
            <p:cNvPr id="55" name="AutoShape 52"/>
            <p:cNvSpPr>
              <a:spLocks/>
            </p:cNvSpPr>
            <p:nvPr/>
          </p:nvSpPr>
          <p:spPr bwMode="auto">
            <a:xfrm rot="16200000">
              <a:off x="3042216" y="1136948"/>
              <a:ext cx="330833" cy="165044"/>
            </a:xfrm>
            <a:prstGeom prst="rightArrow">
              <a:avLst>
                <a:gd name="adj1" fmla="val 40000"/>
                <a:gd name="adj2" fmla="val 107694"/>
              </a:avLst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Gill Sans" charset="0"/>
              </a:endParaRPr>
            </a:p>
          </p:txBody>
        </p:sp>
        <p:sp>
          <p:nvSpPr>
            <p:cNvPr id="56" name="AutoShape 53"/>
            <p:cNvSpPr>
              <a:spLocks/>
            </p:cNvSpPr>
            <p:nvPr/>
          </p:nvSpPr>
          <p:spPr bwMode="auto">
            <a:xfrm rot="16200000">
              <a:off x="5087042" y="1136948"/>
              <a:ext cx="330833" cy="165044"/>
            </a:xfrm>
            <a:prstGeom prst="rightArrow">
              <a:avLst>
                <a:gd name="adj1" fmla="val 40000"/>
                <a:gd name="adj2" fmla="val 107694"/>
              </a:avLst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Gill Sans" charset="0"/>
              </a:endParaRPr>
            </a:p>
          </p:txBody>
        </p:sp>
        <p:sp>
          <p:nvSpPr>
            <p:cNvPr id="57" name="AutoShape 54"/>
            <p:cNvSpPr>
              <a:spLocks/>
            </p:cNvSpPr>
            <p:nvPr/>
          </p:nvSpPr>
          <p:spPr bwMode="auto">
            <a:xfrm rot="16200000">
              <a:off x="6381670" y="1136948"/>
              <a:ext cx="330833" cy="165044"/>
            </a:xfrm>
            <a:prstGeom prst="rightArrow">
              <a:avLst>
                <a:gd name="adj1" fmla="val 40000"/>
                <a:gd name="adj2" fmla="val 107694"/>
              </a:avLst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Gill Sans" charset="0"/>
              </a:endParaRPr>
            </a:p>
          </p:txBody>
        </p:sp>
        <p:sp>
          <p:nvSpPr>
            <p:cNvPr id="58" name="AutoShape 55"/>
            <p:cNvSpPr>
              <a:spLocks/>
            </p:cNvSpPr>
            <p:nvPr/>
          </p:nvSpPr>
          <p:spPr bwMode="auto">
            <a:xfrm rot="16200000">
              <a:off x="7792043" y="1136948"/>
              <a:ext cx="330833" cy="165044"/>
            </a:xfrm>
            <a:prstGeom prst="rightArrow">
              <a:avLst>
                <a:gd name="adj1" fmla="val 40000"/>
                <a:gd name="adj2" fmla="val 107694"/>
              </a:avLst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Gill Sans" charset="0"/>
              </a:endParaRPr>
            </a:p>
          </p:txBody>
        </p:sp>
        <p:sp>
          <p:nvSpPr>
            <p:cNvPr id="59" name="AutoShape 56"/>
            <p:cNvSpPr>
              <a:spLocks/>
            </p:cNvSpPr>
            <p:nvPr/>
          </p:nvSpPr>
          <p:spPr bwMode="auto">
            <a:xfrm rot="16200000">
              <a:off x="9339594" y="1136948"/>
              <a:ext cx="330833" cy="165044"/>
            </a:xfrm>
            <a:prstGeom prst="rightArrow">
              <a:avLst>
                <a:gd name="adj1" fmla="val 40000"/>
                <a:gd name="adj2" fmla="val 107694"/>
              </a:avLst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Gill Sans" charset="0"/>
              </a:endParaRPr>
            </a:p>
          </p:txBody>
        </p:sp>
        <p:sp>
          <p:nvSpPr>
            <p:cNvPr id="60" name="AutoShape 57"/>
            <p:cNvSpPr>
              <a:spLocks/>
            </p:cNvSpPr>
            <p:nvPr/>
          </p:nvSpPr>
          <p:spPr bwMode="auto">
            <a:xfrm>
              <a:off x="803784" y="1372064"/>
              <a:ext cx="685896" cy="3436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200" dirty="0">
                  <a:solidFill>
                    <a:srgbClr val="000000"/>
                  </a:solidFill>
                  <a:cs typeface="Gill Sans" charset="0"/>
                </a:rPr>
                <a:t>75 </a:t>
              </a:r>
              <a:r>
                <a:rPr lang="en-US" sz="1200" dirty="0" err="1">
                  <a:solidFill>
                    <a:srgbClr val="000000"/>
                  </a:solidFill>
                  <a:cs typeface="Gill Sans" charset="0"/>
                </a:rPr>
                <a:t>keV</a:t>
              </a:r>
              <a:endParaRPr lang="en-US" sz="1600" dirty="0">
                <a:solidFill>
                  <a:srgbClr val="000000"/>
                </a:solidFill>
                <a:cs typeface="Gill Sans Light" charset="0"/>
              </a:endParaRPr>
            </a:p>
          </p:txBody>
        </p:sp>
        <p:sp>
          <p:nvSpPr>
            <p:cNvPr id="61" name="AutoShape 58"/>
            <p:cNvSpPr>
              <a:spLocks/>
            </p:cNvSpPr>
            <p:nvPr/>
          </p:nvSpPr>
          <p:spPr bwMode="auto">
            <a:xfrm>
              <a:off x="2722923" y="1384886"/>
              <a:ext cx="927330" cy="33596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200" dirty="0">
                  <a:solidFill>
                    <a:srgbClr val="000000"/>
                  </a:solidFill>
                  <a:cs typeface="Gill Sans" charset="0"/>
                </a:rPr>
                <a:t>3.6 MeV</a:t>
              </a:r>
              <a:endParaRPr lang="en-US" sz="1600" dirty="0">
                <a:solidFill>
                  <a:srgbClr val="000000"/>
                </a:solidFill>
                <a:cs typeface="Gill Sans Light" charset="0"/>
              </a:endParaRPr>
            </a:p>
          </p:txBody>
        </p:sp>
        <p:sp>
          <p:nvSpPr>
            <p:cNvPr id="62" name="AutoShape 59"/>
            <p:cNvSpPr>
              <a:spLocks/>
            </p:cNvSpPr>
            <p:nvPr/>
          </p:nvSpPr>
          <p:spPr bwMode="auto">
            <a:xfrm>
              <a:off x="4856998" y="1377193"/>
              <a:ext cx="752342" cy="3436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200" dirty="0">
                  <a:solidFill>
                    <a:srgbClr val="000000"/>
                  </a:solidFill>
                  <a:cs typeface="Gill Sans" charset="0"/>
                </a:rPr>
                <a:t>90 MeV</a:t>
              </a:r>
              <a:endParaRPr lang="en-US" sz="1600" dirty="0">
                <a:solidFill>
                  <a:srgbClr val="000000"/>
                </a:solidFill>
                <a:cs typeface="Gill Sans Light" charset="0"/>
              </a:endParaRPr>
            </a:p>
          </p:txBody>
        </p:sp>
        <p:sp>
          <p:nvSpPr>
            <p:cNvPr id="63" name="AutoShape 60"/>
            <p:cNvSpPr>
              <a:spLocks/>
            </p:cNvSpPr>
            <p:nvPr/>
          </p:nvSpPr>
          <p:spPr bwMode="auto">
            <a:xfrm>
              <a:off x="5976472" y="1377193"/>
              <a:ext cx="1123151" cy="30967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200" dirty="0">
                  <a:solidFill>
                    <a:srgbClr val="000000"/>
                  </a:solidFill>
                  <a:cs typeface="Gill Sans" charset="0"/>
                </a:rPr>
                <a:t>216 MeV</a:t>
              </a:r>
              <a:endParaRPr lang="en-US" sz="1600" dirty="0">
                <a:solidFill>
                  <a:srgbClr val="000000"/>
                </a:solidFill>
                <a:cs typeface="Gill Sans Light" charset="0"/>
              </a:endParaRPr>
            </a:p>
          </p:txBody>
        </p:sp>
        <p:sp>
          <p:nvSpPr>
            <p:cNvPr id="64" name="AutoShape 61"/>
            <p:cNvSpPr>
              <a:spLocks/>
            </p:cNvSpPr>
            <p:nvPr/>
          </p:nvSpPr>
          <p:spPr bwMode="auto">
            <a:xfrm>
              <a:off x="7414391" y="1377193"/>
              <a:ext cx="1056103" cy="37891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200" dirty="0">
                  <a:solidFill>
                    <a:srgbClr val="000000"/>
                  </a:solidFill>
                  <a:cs typeface="Gill Sans" charset="0"/>
                </a:rPr>
                <a:t>571 MeV</a:t>
              </a:r>
              <a:endParaRPr lang="en-US" sz="1600" dirty="0">
                <a:solidFill>
                  <a:srgbClr val="000000"/>
                </a:solidFill>
                <a:cs typeface="Gill Sans Light" charset="0"/>
              </a:endParaRPr>
            </a:p>
          </p:txBody>
        </p:sp>
        <p:sp>
          <p:nvSpPr>
            <p:cNvPr id="65" name="AutoShape 62"/>
            <p:cNvSpPr>
              <a:spLocks/>
            </p:cNvSpPr>
            <p:nvPr/>
          </p:nvSpPr>
          <p:spPr bwMode="auto">
            <a:xfrm>
              <a:off x="8801519" y="1377193"/>
              <a:ext cx="1425314" cy="35113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200" dirty="0">
                  <a:solidFill>
                    <a:srgbClr val="000000"/>
                  </a:solidFill>
                  <a:cs typeface="Gill Sans" charset="0"/>
                </a:rPr>
                <a:t>2000 MeV</a:t>
              </a:r>
              <a:endParaRPr lang="en-US" sz="1600" dirty="0">
                <a:solidFill>
                  <a:srgbClr val="000000"/>
                </a:solidFill>
                <a:cs typeface="Gill Sans Light" charset="0"/>
              </a:endParaRPr>
            </a:p>
          </p:txBody>
        </p:sp>
        <p:sp>
          <p:nvSpPr>
            <p:cNvPr id="66" name="AutoShape 63"/>
            <p:cNvSpPr>
              <a:spLocks/>
            </p:cNvSpPr>
            <p:nvPr/>
          </p:nvSpPr>
          <p:spPr bwMode="auto">
            <a:xfrm>
              <a:off x="3650251" y="0"/>
              <a:ext cx="1156768" cy="31801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000" dirty="0">
                  <a:solidFill>
                    <a:srgbClr val="000000"/>
                  </a:solidFill>
                  <a:cs typeface="Gill Sans" charset="0"/>
                </a:rPr>
                <a:t>352.21 MHz</a:t>
              </a:r>
              <a:endParaRPr lang="en-US" sz="1200" dirty="0">
                <a:solidFill>
                  <a:srgbClr val="000000"/>
                </a:solidFill>
                <a:cs typeface="Gill Sans Light" charset="0"/>
              </a:endParaRPr>
            </a:p>
          </p:txBody>
        </p:sp>
        <p:sp>
          <p:nvSpPr>
            <p:cNvPr id="67" name="AutoShape 64"/>
            <p:cNvSpPr>
              <a:spLocks/>
            </p:cNvSpPr>
            <p:nvPr/>
          </p:nvSpPr>
          <p:spPr bwMode="auto">
            <a:xfrm>
              <a:off x="7529851" y="0"/>
              <a:ext cx="1052422" cy="31801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000" dirty="0">
                  <a:solidFill>
                    <a:srgbClr val="000000"/>
                  </a:solidFill>
                  <a:cs typeface="Gill Sans" charset="0"/>
                </a:rPr>
                <a:t>704.42 MHz</a:t>
              </a:r>
              <a:endParaRPr lang="en-US" sz="1200" dirty="0">
                <a:solidFill>
                  <a:srgbClr val="000000"/>
                </a:solidFill>
                <a:cs typeface="Gill Sans Light" charset="0"/>
              </a:endParaRPr>
            </a:p>
          </p:txBody>
        </p:sp>
        <p:sp>
          <p:nvSpPr>
            <p:cNvPr id="68" name="AutoShape 65"/>
            <p:cNvSpPr>
              <a:spLocks/>
            </p:cNvSpPr>
            <p:nvPr/>
          </p:nvSpPr>
          <p:spPr bwMode="auto">
            <a:xfrm flipH="1">
              <a:off x="2222731" y="64116"/>
              <a:ext cx="1588276" cy="189781"/>
            </a:xfrm>
            <a:prstGeom prst="rightArrow">
              <a:avLst>
                <a:gd name="adj1" fmla="val 50824"/>
                <a:gd name="adj2" fmla="val 213349"/>
              </a:avLst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endParaRPr>
            </a:p>
          </p:txBody>
        </p:sp>
        <p:sp>
          <p:nvSpPr>
            <p:cNvPr id="69" name="AutoShape 66"/>
            <p:cNvSpPr>
              <a:spLocks/>
            </p:cNvSpPr>
            <p:nvPr/>
          </p:nvSpPr>
          <p:spPr bwMode="auto">
            <a:xfrm>
              <a:off x="8496531" y="64116"/>
              <a:ext cx="925959" cy="189781"/>
            </a:xfrm>
            <a:prstGeom prst="rightArrow">
              <a:avLst>
                <a:gd name="adj1" fmla="val 50824"/>
                <a:gd name="adj2" fmla="val 213322"/>
              </a:avLst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endParaRPr>
            </a:p>
          </p:txBody>
        </p:sp>
        <p:sp>
          <p:nvSpPr>
            <p:cNvPr id="70" name="AutoShape 67"/>
            <p:cNvSpPr>
              <a:spLocks/>
            </p:cNvSpPr>
            <p:nvPr/>
          </p:nvSpPr>
          <p:spPr bwMode="auto">
            <a:xfrm flipH="1">
              <a:off x="6591028" y="64116"/>
              <a:ext cx="940962" cy="189781"/>
            </a:xfrm>
            <a:prstGeom prst="rightArrow">
              <a:avLst>
                <a:gd name="adj1" fmla="val 50824"/>
                <a:gd name="adj2" fmla="val 213344"/>
              </a:avLst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endParaRPr>
            </a:p>
          </p:txBody>
        </p:sp>
        <p:sp>
          <p:nvSpPr>
            <p:cNvPr id="71" name="AutoShape 68"/>
            <p:cNvSpPr>
              <a:spLocks/>
            </p:cNvSpPr>
            <p:nvPr/>
          </p:nvSpPr>
          <p:spPr bwMode="auto">
            <a:xfrm>
              <a:off x="4826990" y="64116"/>
              <a:ext cx="1598994" cy="189781"/>
            </a:xfrm>
            <a:prstGeom prst="rightArrow">
              <a:avLst>
                <a:gd name="adj1" fmla="val 50824"/>
                <a:gd name="adj2" fmla="val 213344"/>
              </a:avLst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endParaRPr>
            </a:p>
          </p:txBody>
        </p:sp>
      </p:grpSp>
      <p:sp>
        <p:nvSpPr>
          <p:cNvPr id="72" name="Right Arrow 71"/>
          <p:cNvSpPr/>
          <p:nvPr/>
        </p:nvSpPr>
        <p:spPr>
          <a:xfrm>
            <a:off x="4289431" y="1935302"/>
            <a:ext cx="690563" cy="7683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279" tIns="48640" rIns="97279" bIns="48640" anchor="ctr"/>
          <a:lstStyle/>
          <a:p>
            <a:pPr>
              <a:defRPr/>
            </a:pPr>
            <a:endParaRPr lang="en-US"/>
          </a:p>
        </p:txBody>
      </p:sp>
      <p:sp>
        <p:nvSpPr>
          <p:cNvPr id="73" name="Down Arrow Callout 72"/>
          <p:cNvSpPr/>
          <p:nvPr/>
        </p:nvSpPr>
        <p:spPr>
          <a:xfrm>
            <a:off x="5900127" y="4358231"/>
            <a:ext cx="1008112" cy="1368152"/>
          </a:xfrm>
          <a:prstGeom prst="downArrowCallou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  <a:alpha val="32000"/>
                </a:schemeClr>
              </a:gs>
              <a:gs pos="80000">
                <a:schemeClr val="accent1">
                  <a:shade val="93000"/>
                  <a:satMod val="130000"/>
                  <a:alpha val="32000"/>
                </a:schemeClr>
              </a:gs>
              <a:gs pos="100000">
                <a:schemeClr val="accent1">
                  <a:shade val="94000"/>
                  <a:satMod val="135000"/>
                  <a:alpha val="32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5153890" y="5726383"/>
            <a:ext cx="2592288" cy="461665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 smtClean="0">
                <a:solidFill>
                  <a:srgbClr val="000000"/>
                </a:solidFill>
              </a:rPr>
              <a:t>RF sources for HB part is the scope contingency for accelerator</a:t>
            </a:r>
            <a:endParaRPr lang="en-US" sz="1200" b="0" dirty="0">
              <a:solidFill>
                <a:srgbClr val="00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7651" y="5317854"/>
            <a:ext cx="4037855" cy="584775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1600" b="0" dirty="0" smtClean="0">
                <a:solidFill>
                  <a:srgbClr val="000000"/>
                </a:solidFill>
              </a:rPr>
              <a:t>First beam at 571 MeV in June 2019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b="0" dirty="0" smtClean="0">
                <a:solidFill>
                  <a:srgbClr val="000000"/>
                </a:solidFill>
              </a:rPr>
              <a:t>5 MW capacity for 2023</a:t>
            </a:r>
            <a:endParaRPr lang="en-US" sz="1600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42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ESS Accelerator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9643286"/>
              </p:ext>
            </p:extLst>
          </p:nvPr>
        </p:nvGraphicFramePr>
        <p:xfrm>
          <a:off x="383558" y="2092430"/>
          <a:ext cx="8421228" cy="4096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79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26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8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69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149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96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250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540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04899"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Length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[m]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No. Cavities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dirty="0" smtClean="0"/>
                        <a:t>β</a:t>
                      </a:r>
                      <a:endParaRPr lang="en-US" sz="1400" dirty="0" smtClean="0"/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No. Magnets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No. </a:t>
                      </a:r>
                      <a:r>
                        <a:rPr lang="en-GB" sz="1400" dirty="0" err="1" smtClean="0"/>
                        <a:t>Steerers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No. Sections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Power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[kW]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954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LEBT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2.38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 Solenoid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 x 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8758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RFQ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4.6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1600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759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MEBT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3.83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11 Quad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10 x 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15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758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DTL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38.9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PM-Quads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15 x 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2200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8759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LEBT + Spoke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55.9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0.50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26 Quad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330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2509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Medium Beta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76.7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0.67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18 Quad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870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8758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High Beta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178.9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84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0.86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42 Quad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1100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6883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HEBT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130.4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(0.86)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32 Quad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0634">
                <a:tc>
                  <a:txBody>
                    <a:bodyPr/>
                    <a:lstStyle/>
                    <a:p>
                      <a:r>
                        <a:rPr lang="en-GB" sz="1200" b="1" dirty="0" err="1" smtClean="0"/>
                        <a:t>DogLeg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66.2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12 Quad + 2D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3137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A2T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46.4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6 Quad + 8 Raster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604.21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155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243888" y="6453188"/>
            <a:ext cx="649287" cy="2524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1DD9BFA-F87D-46B0-8E59-147BA53E6417}" type="slidenum">
              <a:rPr lang="sv-SE" sz="1400" b="0" smtClean="0">
                <a:solidFill>
                  <a:srgbClr val="808080"/>
                </a:solidFill>
              </a:rPr>
              <a:pPr>
                <a:defRPr/>
              </a:pPr>
              <a:t>11</a:t>
            </a:fld>
            <a:endParaRPr lang="sv-SE" sz="1400" b="0" dirty="0">
              <a:solidFill>
                <a:srgbClr val="808080"/>
              </a:solidFill>
            </a:endParaRPr>
          </a:p>
        </p:txBody>
      </p:sp>
      <p:pic>
        <p:nvPicPr>
          <p:cNvPr id="4098" name="Picture 2" descr="U:\Documents\ESS\Projects\AConstruction\op_linac_c_0-no_tit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703" y="915619"/>
            <a:ext cx="8465088" cy="1062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72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6" b="8000"/>
          <a:stretch/>
        </p:blipFill>
        <p:spPr>
          <a:xfrm>
            <a:off x="4135436" y="836613"/>
            <a:ext cx="4832931" cy="34854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Ion Source &amp; Low Energy Beam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Beam commissioning ongoing.</a:t>
            </a: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521687" y="4216024"/>
            <a:ext cx="3650227" cy="2151520"/>
            <a:chOff x="2824307" y="4259727"/>
            <a:chExt cx="3650227" cy="2151520"/>
          </a:xfrm>
        </p:grpSpPr>
        <p:pic>
          <p:nvPicPr>
            <p:cNvPr id="6" name="Content Placeholder 4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957" b="3957"/>
            <a:stretch>
              <a:fillRect/>
            </a:stretch>
          </p:blipFill>
          <p:spPr bwMode="auto">
            <a:xfrm>
              <a:off x="2824308" y="4259727"/>
              <a:ext cx="3650226" cy="215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2824307" y="4274459"/>
              <a:ext cx="365022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000" dirty="0" smtClean="0"/>
                <a:t>First Plasma from the ESS Ion Source</a:t>
              </a:r>
            </a:p>
            <a:p>
              <a:pPr algn="l"/>
              <a:r>
                <a:rPr lang="en-GB" sz="700" b="0" dirty="0" smtClean="0"/>
                <a:t>M. Lindroos, TAC 14, Oct. 2016</a:t>
              </a:r>
              <a:endParaRPr lang="en-GB" sz="700" b="0" dirty="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687" y="1604531"/>
            <a:ext cx="2800752" cy="2474097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5553662" y="4407727"/>
            <a:ext cx="3414705" cy="1924956"/>
            <a:chOff x="5484820" y="2307562"/>
            <a:chExt cx="3414705" cy="1924956"/>
          </a:xfrm>
        </p:grpSpPr>
        <p:pic>
          <p:nvPicPr>
            <p:cNvPr id="12" name="Immagin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84820" y="2307562"/>
              <a:ext cx="3414705" cy="192495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7192172" y="3924741"/>
              <a:ext cx="16947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b="0" dirty="0" smtClean="0"/>
                <a:t>ESS Ion Source</a:t>
              </a:r>
            </a:p>
            <a:p>
              <a:r>
                <a:rPr lang="en-GB" sz="700" b="0" dirty="0" smtClean="0"/>
                <a:t>M. Lindroos, TAC 14, Oct. 2016</a:t>
              </a:r>
              <a:endParaRPr lang="en-GB" sz="700" b="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360243" y="3122275"/>
            <a:ext cx="2537276" cy="1912706"/>
            <a:chOff x="4423962" y="386790"/>
            <a:chExt cx="2537276" cy="1912706"/>
          </a:xfrm>
        </p:grpSpPr>
        <p:pic>
          <p:nvPicPr>
            <p:cNvPr id="8" name="Picture 2" descr="Schematic of an ECR ion source. The magnetic-confinement structure consists of an axial magnetic-mirror field superimposed by a radially increasing sextupole field.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154" y="386790"/>
              <a:ext cx="2462084" cy="18752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4423962" y="2099441"/>
              <a:ext cx="126891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700" b="0" dirty="0" smtClean="0">
                  <a:solidFill>
                    <a:srgbClr val="000000"/>
                  </a:solidFill>
                </a:rPr>
                <a:t>CERN Courier, May 2006</a:t>
              </a:r>
              <a:endParaRPr lang="en-GB" sz="700" b="0" dirty="0">
                <a:solidFill>
                  <a:srgbClr val="000000"/>
                </a:solidFill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95062" y="4172592"/>
            <a:ext cx="2160437" cy="1987415"/>
          </a:xfrm>
          <a:prstGeom prst="rect">
            <a:avLst/>
          </a:prstGeom>
        </p:spPr>
      </p:pic>
      <p:pic>
        <p:nvPicPr>
          <p:cNvPr id="6146" name="Picture 2" descr="http://home.infn.it/images/logo_INF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695" y="218666"/>
            <a:ext cx="947737" cy="50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28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Normal Conducting </a:t>
            </a:r>
            <a:r>
              <a:rPr lang="en-GB" dirty="0" err="1" smtClean="0"/>
              <a:t>Linac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RF Quadrupole (RFQ)</a:t>
            </a:r>
          </a:p>
          <a:p>
            <a:pPr lvl="1"/>
            <a:r>
              <a:rPr lang="en-US" altLang="en-US" dirty="0"/>
              <a:t>electric quadrupole </a:t>
            </a:r>
            <a:r>
              <a:rPr lang="en-US" altLang="en-US" dirty="0" smtClean="0"/>
              <a:t>mode with high </a:t>
            </a:r>
            <a:r>
              <a:rPr lang="en-US" altLang="en-US" dirty="0"/>
              <a:t>field </a:t>
            </a:r>
            <a:r>
              <a:rPr lang="en-US" altLang="en-US" dirty="0" smtClean="0"/>
              <a:t>quality</a:t>
            </a:r>
          </a:p>
          <a:p>
            <a:pPr lvl="1"/>
            <a:r>
              <a:rPr lang="en-US" altLang="en-US" dirty="0"/>
              <a:t>RF electric field concentrated near </a:t>
            </a:r>
            <a:r>
              <a:rPr lang="en-US" altLang="en-US" dirty="0" smtClean="0"/>
              <a:t>the vane </a:t>
            </a:r>
            <a:r>
              <a:rPr lang="en-US" altLang="en-US" dirty="0"/>
              <a:t>tips,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hence </a:t>
            </a:r>
            <a:r>
              <a:rPr lang="en-US" altLang="en-US" dirty="0" smtClean="0">
                <a:solidFill>
                  <a:srgbClr val="000099"/>
                </a:solidFill>
              </a:rPr>
              <a:t>strong </a:t>
            </a:r>
            <a:r>
              <a:rPr lang="en-US" altLang="en-US" dirty="0">
                <a:solidFill>
                  <a:srgbClr val="000099"/>
                </a:solidFill>
              </a:rPr>
              <a:t>transverse focusing</a:t>
            </a:r>
          </a:p>
          <a:p>
            <a:pPr lvl="1"/>
            <a:r>
              <a:rPr lang="en-US" altLang="en-US" dirty="0" smtClean="0"/>
              <a:t>acceleration through </a:t>
            </a:r>
            <a:r>
              <a:rPr lang="en-US" altLang="en-US" dirty="0" smtClean="0">
                <a:solidFill>
                  <a:srgbClr val="000099"/>
                </a:solidFill>
              </a:rPr>
              <a:t>longitudinal modulation </a:t>
            </a:r>
            <a:r>
              <a:rPr lang="en-US" altLang="en-US" dirty="0" smtClean="0"/>
              <a:t>pattern</a:t>
            </a:r>
            <a:r>
              <a:rPr lang="en-US" altLang="en-US" dirty="0"/>
              <a:t>, </a:t>
            </a:r>
            <a:br>
              <a:rPr lang="en-US" altLang="en-US" dirty="0"/>
            </a:br>
            <a:r>
              <a:rPr lang="en-US" altLang="en-US" dirty="0" smtClean="0"/>
              <a:t>hence effective </a:t>
            </a:r>
            <a:r>
              <a:rPr lang="en-US" altLang="en-US" dirty="0"/>
              <a:t>array </a:t>
            </a:r>
            <a:r>
              <a:rPr lang="en-US" altLang="en-US" dirty="0" smtClean="0"/>
              <a:t>of accelerating cells</a:t>
            </a:r>
          </a:p>
          <a:p>
            <a:endParaRPr lang="en-US" altLang="en-US" dirty="0" smtClean="0"/>
          </a:p>
          <a:p>
            <a:endParaRPr lang="en-US" altLang="en-US" dirty="0" smtClean="0"/>
          </a:p>
          <a:p>
            <a:r>
              <a:rPr lang="en-US" altLang="en-US" dirty="0" smtClean="0"/>
              <a:t>Drift Tube </a:t>
            </a:r>
            <a:r>
              <a:rPr lang="en-US" altLang="en-US" dirty="0" err="1" smtClean="0"/>
              <a:t>Linac</a:t>
            </a:r>
            <a:r>
              <a:rPr lang="en-US" altLang="en-US" dirty="0" smtClean="0"/>
              <a:t> (DTL)</a:t>
            </a:r>
          </a:p>
          <a:p>
            <a:pPr lvl="1" eaLnBrk="1" hangingPunct="1"/>
            <a:r>
              <a:rPr lang="en-US" altLang="en-US" dirty="0"/>
              <a:t>drift tube shields particle </a:t>
            </a:r>
            <a:r>
              <a:rPr lang="en-US" altLang="en-US" dirty="0" smtClean="0"/>
              <a:t>while field </a:t>
            </a:r>
            <a:r>
              <a:rPr lang="en-US" altLang="en-US" dirty="0"/>
              <a:t>direction is </a:t>
            </a:r>
            <a:r>
              <a:rPr lang="en-US" altLang="en-US" dirty="0" smtClean="0"/>
              <a:t>reversed</a:t>
            </a:r>
          </a:p>
          <a:p>
            <a:pPr lvl="1" eaLnBrk="1" hangingPunct="1"/>
            <a:r>
              <a:rPr lang="en-US" altLang="en-US" dirty="0" smtClean="0"/>
              <a:t>drift </a:t>
            </a:r>
            <a:r>
              <a:rPr lang="en-US" altLang="en-US" dirty="0"/>
              <a:t>tube length adapted to </a:t>
            </a:r>
            <a:r>
              <a:rPr lang="en-US" altLang="en-US" dirty="0" smtClean="0"/>
              <a:t>particle velocity</a:t>
            </a:r>
          </a:p>
          <a:p>
            <a:pPr lvl="1" eaLnBrk="1" hangingPunct="1"/>
            <a:r>
              <a:rPr lang="en-US" altLang="en-US" dirty="0" smtClean="0"/>
              <a:t>permanent </a:t>
            </a:r>
            <a:r>
              <a:rPr lang="en-US" altLang="en-US" dirty="0"/>
              <a:t>magnet </a:t>
            </a:r>
            <a:r>
              <a:rPr lang="en-US" altLang="en-US" dirty="0" smtClean="0"/>
              <a:t>included for </a:t>
            </a:r>
            <a:r>
              <a:rPr lang="en-US" altLang="en-US" dirty="0"/>
              <a:t>focusing</a:t>
            </a:r>
          </a:p>
          <a:p>
            <a:endParaRPr lang="en-US" altLang="en-US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 dirty="0"/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6304547" y="836613"/>
            <a:ext cx="2588628" cy="2062702"/>
            <a:chOff x="2743" y="1751"/>
            <a:chExt cx="2904" cy="2314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3" y="1751"/>
              <a:ext cx="2904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 rot="-5400000">
              <a:off x="4748" y="3194"/>
              <a:ext cx="158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en-US" sz="1000" b="0">
                  <a:solidFill>
                    <a:srgbClr val="FFFFFF"/>
                  </a:solidFill>
                </a:rPr>
                <a:t>© CERN CDS 8303511</a:t>
              </a:r>
            </a:p>
          </p:txBody>
        </p:sp>
      </p:grpSp>
      <p:grpSp>
        <p:nvGrpSpPr>
          <p:cNvPr id="9" name="Group 6"/>
          <p:cNvGrpSpPr>
            <a:grpSpLocks/>
          </p:cNvGrpSpPr>
          <p:nvPr/>
        </p:nvGrpSpPr>
        <p:grpSpPr bwMode="auto">
          <a:xfrm>
            <a:off x="6641431" y="2980130"/>
            <a:ext cx="2270793" cy="3352408"/>
            <a:chOff x="3334" y="431"/>
            <a:chExt cx="2280" cy="3366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4" y="431"/>
              <a:ext cx="2280" cy="3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 rot="-5400000">
              <a:off x="4743" y="2905"/>
              <a:ext cx="158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en-US" sz="1000" b="0">
                  <a:solidFill>
                    <a:srgbClr val="FFFFFF"/>
                  </a:solidFill>
                </a:rPr>
                <a:t>© CERN CDS 6808042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065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Superconducting </a:t>
            </a:r>
            <a:r>
              <a:rPr lang="en-GB" dirty="0" err="1" smtClean="0"/>
              <a:t>Linac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Double spoke </a:t>
            </a:r>
            <a:r>
              <a:rPr lang="en-GB" dirty="0" smtClean="0"/>
              <a:t>resonators</a:t>
            </a:r>
            <a:endParaRPr lang="en-GB" dirty="0" smtClean="0"/>
          </a:p>
          <a:p>
            <a:pPr lvl="1"/>
            <a:r>
              <a:rPr lang="el-GR" dirty="0"/>
              <a:t>β</a:t>
            </a:r>
            <a:r>
              <a:rPr lang="en-GB" dirty="0"/>
              <a:t> = </a:t>
            </a:r>
            <a:r>
              <a:rPr lang="en-GB" dirty="0" smtClean="0"/>
              <a:t>0.50 (3 gaps)</a:t>
            </a:r>
            <a:endParaRPr lang="en-GB" dirty="0" smtClean="0"/>
          </a:p>
          <a:p>
            <a:pPr lvl="1"/>
            <a:r>
              <a:rPr lang="en-GB" dirty="0" err="1" smtClean="0"/>
              <a:t>E</a:t>
            </a:r>
            <a:r>
              <a:rPr lang="en-GB" baseline="-25000" dirty="0" err="1" smtClean="0"/>
              <a:t>acc</a:t>
            </a:r>
            <a:r>
              <a:rPr lang="en-GB" dirty="0" smtClean="0"/>
              <a:t> </a:t>
            </a:r>
            <a:r>
              <a:rPr lang="en-GB" dirty="0"/>
              <a:t>= 9 MV/m</a:t>
            </a:r>
          </a:p>
          <a:p>
            <a:r>
              <a:rPr lang="en-GB" dirty="0" smtClean="0"/>
              <a:t>Elliptical </a:t>
            </a:r>
            <a:r>
              <a:rPr lang="en-GB" dirty="0" smtClean="0"/>
              <a:t>resonators</a:t>
            </a:r>
          </a:p>
          <a:p>
            <a:pPr lvl="1"/>
            <a:r>
              <a:rPr lang="el-GR" dirty="0"/>
              <a:t>β</a:t>
            </a:r>
            <a:r>
              <a:rPr lang="en-GB" dirty="0"/>
              <a:t> = </a:t>
            </a:r>
            <a:r>
              <a:rPr lang="en-GB" dirty="0" smtClean="0"/>
              <a:t>0.67 (6 cells) / 0.86 (5 cells</a:t>
            </a:r>
            <a:r>
              <a:rPr lang="en-GB" dirty="0" smtClean="0"/>
              <a:t>)</a:t>
            </a:r>
          </a:p>
          <a:p>
            <a:pPr lvl="1"/>
            <a:r>
              <a:rPr lang="en-GB" dirty="0" err="1"/>
              <a:t>E</a:t>
            </a:r>
            <a:r>
              <a:rPr lang="en-GB" baseline="-25000" dirty="0" err="1"/>
              <a:t>acc</a:t>
            </a:r>
            <a:r>
              <a:rPr lang="en-GB" dirty="0"/>
              <a:t> = </a:t>
            </a:r>
            <a:r>
              <a:rPr lang="en-GB" dirty="0" smtClean="0"/>
              <a:t>16.7 / 19.9 </a:t>
            </a:r>
            <a:r>
              <a:rPr lang="en-GB" dirty="0"/>
              <a:t>MV/m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0910" y="1368910"/>
            <a:ext cx="1850164" cy="12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Image 4" descr="vue4.bmp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60398" y="99283"/>
            <a:ext cx="2247202" cy="158277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Image 6"/>
          <p:cNvPicPr>
            <a:picLocks noChangeAspect="1"/>
          </p:cNvPicPr>
          <p:nvPr/>
        </p:nvPicPr>
        <p:blipFill>
          <a:blip r:embed="rId4" cstate="print"/>
          <a:srcRect l="21635" t="6191" r="19572" b="2769"/>
          <a:stretch>
            <a:fillRect/>
          </a:stretch>
        </p:blipFill>
        <p:spPr bwMode="auto">
          <a:xfrm>
            <a:off x="7033526" y="247841"/>
            <a:ext cx="1162395" cy="119762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288" y="2356174"/>
            <a:ext cx="3132857" cy="153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27932" y="3337894"/>
            <a:ext cx="2990214" cy="111515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1" name="Image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6" r="3363"/>
          <a:stretch/>
        </p:blipFill>
        <p:spPr>
          <a:xfrm>
            <a:off x="391884" y="3310658"/>
            <a:ext cx="4079965" cy="309785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1884" y="3313352"/>
            <a:ext cx="3057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latin typeface="+mn-lt"/>
              </a:rPr>
              <a:t>Prototype </a:t>
            </a:r>
            <a:r>
              <a:rPr lang="en-US" sz="1200" dirty="0" err="1">
                <a:latin typeface="+mn-lt"/>
              </a:rPr>
              <a:t>cryomodule</a:t>
            </a:r>
            <a:r>
              <a:rPr lang="en-US" sz="1200" dirty="0">
                <a:latin typeface="+mn-lt"/>
              </a:rPr>
              <a:t> </a:t>
            </a:r>
            <a:r>
              <a:rPr lang="en-US" sz="1200" dirty="0" smtClean="0">
                <a:latin typeface="+mn-lt"/>
              </a:rPr>
              <a:t>with </a:t>
            </a:r>
            <a:r>
              <a:rPr lang="en-US" sz="1200" dirty="0">
                <a:latin typeface="+mn-lt"/>
              </a:rPr>
              <a:t>4 medium </a:t>
            </a:r>
            <a:r>
              <a:rPr lang="el-GR" sz="1200" dirty="0" smtClean="0">
                <a:latin typeface="+mn-lt"/>
              </a:rPr>
              <a:t>β</a:t>
            </a:r>
            <a:r>
              <a:rPr lang="en-US" sz="1200" dirty="0" smtClean="0">
                <a:latin typeface="+mn-lt"/>
              </a:rPr>
              <a:t>  </a:t>
            </a:r>
            <a:r>
              <a:rPr lang="en-US" sz="1200" dirty="0">
                <a:latin typeface="+mn-lt"/>
              </a:rPr>
              <a:t>6 cell elliptical </a:t>
            </a:r>
            <a:r>
              <a:rPr lang="en-US" sz="1200" dirty="0" err="1">
                <a:latin typeface="+mn-lt"/>
              </a:rPr>
              <a:t>sc</a:t>
            </a:r>
            <a:r>
              <a:rPr lang="en-US" sz="1200" dirty="0">
                <a:latin typeface="+mn-lt"/>
              </a:rPr>
              <a:t> </a:t>
            </a:r>
            <a:r>
              <a:rPr lang="en-US" sz="1200" dirty="0" smtClean="0">
                <a:latin typeface="+mn-lt"/>
              </a:rPr>
              <a:t>cavities in </a:t>
            </a:r>
            <a:r>
              <a:rPr lang="en-US" sz="1200" dirty="0">
                <a:latin typeface="+mn-lt"/>
              </a:rPr>
              <a:t>CEA (</a:t>
            </a:r>
            <a:r>
              <a:rPr lang="en-US" sz="1200" dirty="0" err="1">
                <a:latin typeface="+mn-lt"/>
              </a:rPr>
              <a:t>Saclay</a:t>
            </a:r>
            <a:r>
              <a:rPr lang="en-US" sz="1200" dirty="0">
                <a:latin typeface="+mn-lt"/>
              </a:rPr>
              <a:t>) test </a:t>
            </a:r>
            <a:r>
              <a:rPr lang="en-US" sz="1200" dirty="0" smtClean="0">
                <a:latin typeface="+mn-lt"/>
              </a:rPr>
              <a:t>place</a:t>
            </a:r>
            <a:endParaRPr lang="en-GB" sz="1200" dirty="0">
              <a:latin typeface="+mn-lt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8803" y="719334"/>
            <a:ext cx="635286" cy="147672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" name="Image 5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0338" y="4289503"/>
            <a:ext cx="4374748" cy="246282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4213892" y="4303641"/>
            <a:ext cx="30578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 smtClean="0">
                <a:latin typeface="+mn-lt"/>
              </a:rPr>
              <a:t>March 2017</a:t>
            </a:r>
            <a:endParaRPr lang="en-GB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7789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aster_anim_path.gif" descr="/Users/heine/Dropbox/rasterAPT/scans/raster_anim_path.gif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05" b="-3205"/>
          <a:stretch>
            <a:fillRect/>
          </a:stretch>
        </p:blipFill>
        <p:spPr>
          <a:xfrm>
            <a:off x="596265" y="2317635"/>
            <a:ext cx="3781756" cy="40241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85699" tIns="42850" rIns="85699" bIns="42850">
            <a:noAutofit/>
          </a:bodyPr>
          <a:lstStyle/>
          <a:p>
            <a:pPr marL="363" indent="-360363"/>
            <a:r>
              <a:rPr lang="en-GB" dirty="0" smtClean="0"/>
              <a:t>Beam Raster Scanning on Target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85699" tIns="42850" rIns="85699" bIns="42850">
            <a:normAutofit/>
          </a:bodyPr>
          <a:lstStyle/>
          <a:p>
            <a:pPr marL="457190" lvl="1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pPr marL="400040" indent="-342900">
              <a:buFont typeface="Arial"/>
              <a:buChar char="•"/>
            </a:pPr>
            <a:endParaRPr lang="en-GB" dirty="0" smtClean="0">
              <a:solidFill>
                <a:schemeClr val="tx1"/>
              </a:solidFill>
            </a:endParaRPr>
          </a:p>
          <a:p>
            <a:pPr marL="800100" lvl="1" indent="-342900">
              <a:buFont typeface="Arial"/>
              <a:buChar char="•"/>
            </a:pPr>
            <a:endParaRPr lang="en-GB" dirty="0" smtClean="0">
              <a:solidFill>
                <a:schemeClr val="tx1"/>
              </a:solidFill>
            </a:endParaRPr>
          </a:p>
          <a:p>
            <a:pPr marL="800019" lvl="1" indent="-342900">
              <a:buFont typeface="Arial"/>
              <a:buChar char="•"/>
            </a:pP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038C62C7-F79B-CD4A-A5DF-5683BBEC4A65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14106" y="2364263"/>
            <a:ext cx="13460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srgbClr val="03428E"/>
                </a:solidFill>
              </a:rPr>
              <a:t>5:4 pattern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96265" y="1048711"/>
            <a:ext cx="8229600" cy="1323879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 smtClean="0"/>
              <a:t>Raster </a:t>
            </a:r>
            <a:r>
              <a:rPr lang="en-US" sz="2000" b="0" dirty="0"/>
              <a:t>system sweeping beam in 2D pattern @ </a:t>
            </a:r>
            <a:r>
              <a:rPr lang="en-US" sz="2000" b="0" dirty="0" smtClean="0"/>
              <a:t>target</a:t>
            </a:r>
          </a:p>
          <a:p>
            <a:r>
              <a:rPr lang="en-US" sz="2000" b="0" dirty="0"/>
              <a:t>8 </a:t>
            </a:r>
            <a:r>
              <a:rPr lang="en-US" sz="2000" b="0" dirty="0" err="1"/>
              <a:t>colinear</a:t>
            </a:r>
            <a:r>
              <a:rPr lang="en-US" sz="2000" b="0" dirty="0"/>
              <a:t> magnets, individually powered</a:t>
            </a:r>
          </a:p>
          <a:p>
            <a:r>
              <a:rPr lang="en-US" sz="2000" b="0" dirty="0" smtClean="0"/>
              <a:t>Crosshatch pattern </a:t>
            </a:r>
            <a:r>
              <a:rPr lang="en-US" sz="2000" b="0" dirty="0"/>
              <a:t>(</a:t>
            </a:r>
            <a:r>
              <a:rPr lang="en-US" sz="2000" b="0" i="1" dirty="0" err="1" smtClean="0"/>
              <a:t>f</a:t>
            </a:r>
            <a:r>
              <a:rPr lang="en-US" sz="2000" b="0" baseline="-25000" dirty="0" err="1" smtClean="0"/>
              <a:t>x</a:t>
            </a:r>
            <a:r>
              <a:rPr lang="en-US" sz="2000" b="0" dirty="0" smtClean="0"/>
              <a:t>/</a:t>
            </a:r>
            <a:r>
              <a:rPr lang="en-US" sz="2000" b="0" i="1" dirty="0" err="1" smtClean="0"/>
              <a:t>f</a:t>
            </a:r>
            <a:r>
              <a:rPr lang="en-US" sz="2000" b="0" baseline="-25000" dirty="0" err="1" smtClean="0"/>
              <a:t>y</a:t>
            </a:r>
            <a:r>
              <a:rPr lang="en-US" sz="2000" b="0" dirty="0" smtClean="0"/>
              <a:t>, </a:t>
            </a:r>
            <a:r>
              <a:rPr lang="en-US" sz="2000" b="0" i="1" dirty="0" err="1"/>
              <a:t>ϕ</a:t>
            </a:r>
            <a:r>
              <a:rPr lang="en-US" sz="2000" b="0" baseline="-25000" dirty="0" err="1"/>
              <a:t>xy</a:t>
            </a:r>
            <a:r>
              <a:rPr lang="en-US" sz="2000" b="0" dirty="0"/>
              <a:t>,</a:t>
            </a:r>
            <a:r>
              <a:rPr lang="en-US" sz="2000" b="0" baseline="-25000" dirty="0"/>
              <a:t> </a:t>
            </a:r>
            <a:r>
              <a:rPr lang="en-US" sz="2000" b="0" i="1" dirty="0"/>
              <a:t>a</a:t>
            </a:r>
            <a:r>
              <a:rPr lang="en-US" sz="2000" b="0" baseline="-25000" dirty="0"/>
              <a:t>x</a:t>
            </a:r>
            <a:r>
              <a:rPr lang="en-US" sz="2000" b="0" dirty="0"/>
              <a:t>, </a:t>
            </a:r>
            <a:r>
              <a:rPr lang="en-US" sz="2000" b="0" i="1" dirty="0" smtClean="0"/>
              <a:t>a</a:t>
            </a:r>
            <a:r>
              <a:rPr lang="en-US" sz="2000" b="0" baseline="-25000" dirty="0" smtClean="0"/>
              <a:t>y</a:t>
            </a:r>
            <a:r>
              <a:rPr lang="en-US" sz="2000" b="0" dirty="0" smtClean="0"/>
              <a:t>) within 2.86 </a:t>
            </a:r>
            <a:r>
              <a:rPr lang="en-US" sz="2000" b="0" dirty="0" err="1" smtClean="0"/>
              <a:t>ms</a:t>
            </a:r>
            <a:r>
              <a:rPr lang="en-US" sz="2000" b="0" dirty="0" smtClean="0"/>
              <a:t> pulse</a:t>
            </a:r>
          </a:p>
        </p:txBody>
      </p:sp>
      <p:pic>
        <p:nvPicPr>
          <p:cNvPr id="14" name="Picture 13" descr="out_THA_nom_59.5_20_13.5_5.0499999999999998_fpprof_BEW_200kHz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6755" y="2317635"/>
            <a:ext cx="4309110" cy="4160520"/>
          </a:xfrm>
          <a:prstGeom prst="rect">
            <a:avLst/>
          </a:prstGeom>
        </p:spPr>
      </p:pic>
      <p:pic>
        <p:nvPicPr>
          <p:cNvPr id="1026" name="Picture 2" descr="IS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821" y="114547"/>
            <a:ext cx="922051" cy="612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9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FREIA Laboratory: Test Facility in Uppsala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Roger Ruber - The European Spallation Source (ESS)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243888" y="6453188"/>
            <a:ext cx="649287" cy="2524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1DD9BFA-F87D-46B0-8E59-147BA53E6417}" type="slidenum">
              <a:rPr lang="sv-SE" smtClean="0"/>
              <a:pPr>
                <a:defRPr/>
              </a:pPr>
              <a:t>16</a:t>
            </a:fld>
            <a:endParaRPr lang="sv-SE" dirty="0"/>
          </a:p>
        </p:txBody>
      </p:sp>
      <p:sp>
        <p:nvSpPr>
          <p:cNvPr id="10" name="TextBox 9"/>
          <p:cNvSpPr txBox="1"/>
          <p:nvPr/>
        </p:nvSpPr>
        <p:spPr>
          <a:xfrm>
            <a:off x="373711" y="768200"/>
            <a:ext cx="8515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Facility for Research Instrumentation and Accelerator </a:t>
            </a:r>
            <a:r>
              <a:rPr lang="en-US" dirty="0" smtClean="0">
                <a:solidFill>
                  <a:srgbClr val="FF0000"/>
                </a:solidFill>
              </a:rPr>
              <a:t>Development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952370" y="1758785"/>
            <a:ext cx="7040392" cy="4598337"/>
            <a:chOff x="1977084" y="1755269"/>
            <a:chExt cx="7040392" cy="4598337"/>
          </a:xfrm>
        </p:grpSpPr>
        <p:pic>
          <p:nvPicPr>
            <p:cNvPr id="1027" name="Picture 3" descr="\\cern.ch\dfs\Users\r\ruber\Documents\FREIA\Documentation\Illustrations\Hall\freia-hall-layout-20140319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7084" y="1755269"/>
              <a:ext cx="7040392" cy="45983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3267599" y="2391471"/>
              <a:ext cx="1401159" cy="671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200" b="0" dirty="0" smtClean="0">
                  <a:solidFill>
                    <a:srgbClr val="000000"/>
                  </a:solidFill>
                </a:rPr>
                <a:t>cryogenics</a:t>
              </a:r>
            </a:p>
            <a:p>
              <a:pPr algn="l"/>
              <a:r>
                <a:rPr lang="en-GB" sz="1200" b="0" dirty="0" smtClean="0">
                  <a:solidFill>
                    <a:srgbClr val="000000"/>
                  </a:solidFill>
                </a:rPr>
                <a:t>- liquid helium</a:t>
              </a:r>
            </a:p>
            <a:p>
              <a:pPr algn="l"/>
              <a:r>
                <a:rPr lang="en-GB" sz="1200" b="0" dirty="0" smtClean="0">
                  <a:solidFill>
                    <a:srgbClr val="000000"/>
                  </a:solidFill>
                </a:rPr>
                <a:t>- liquid nitrogen</a:t>
              </a:r>
              <a:endParaRPr lang="en-GB" sz="1200" b="0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790286" y="2400622"/>
              <a:ext cx="16534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200" b="0" dirty="0" smtClean="0">
                  <a:solidFill>
                    <a:srgbClr val="000000"/>
                  </a:solidFill>
                </a:rPr>
                <a:t>control room</a:t>
              </a:r>
            </a:p>
            <a:p>
              <a:pPr algn="l"/>
              <a:r>
                <a:rPr lang="en-GB" sz="1200" b="0" dirty="0" smtClean="0">
                  <a:solidFill>
                    <a:srgbClr val="000000"/>
                  </a:solidFill>
                </a:rPr>
                <a:t>- equipment controls</a:t>
              </a:r>
            </a:p>
            <a:p>
              <a:pPr algn="l"/>
              <a:r>
                <a:rPr lang="en-GB" sz="1200" b="0" dirty="0">
                  <a:solidFill>
                    <a:srgbClr val="000000"/>
                  </a:solidFill>
                </a:rPr>
                <a:t>- data </a:t>
              </a:r>
              <a:r>
                <a:rPr lang="en-GB" sz="1200" b="0" dirty="0" smtClean="0">
                  <a:solidFill>
                    <a:srgbClr val="000000"/>
                  </a:solidFill>
                </a:rPr>
                <a:t>acquisition</a:t>
              </a:r>
              <a:endParaRPr lang="en-GB" sz="1200" b="0" dirty="0">
                <a:solidFill>
                  <a:srgbClr val="00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565062" y="5859360"/>
              <a:ext cx="167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0" dirty="0" smtClean="0">
                  <a:solidFill>
                    <a:srgbClr val="000000"/>
                  </a:solidFill>
                </a:rPr>
                <a:t>radio-frequency (RF) power sources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96283" y="5489311"/>
              <a:ext cx="1557823" cy="671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0" dirty="0" smtClean="0">
                  <a:solidFill>
                    <a:srgbClr val="000000"/>
                  </a:solidFill>
                </a:rPr>
                <a:t>3 bunkers</a:t>
              </a:r>
            </a:p>
            <a:p>
              <a:r>
                <a:rPr lang="en-GB" sz="1200" b="0" dirty="0" smtClean="0">
                  <a:solidFill>
                    <a:srgbClr val="000000"/>
                  </a:solidFill>
                </a:rPr>
                <a:t>with test stands</a:t>
              </a:r>
            </a:p>
            <a:p>
              <a:r>
                <a:rPr lang="en-GB" sz="1200" b="0" dirty="0" smtClean="0">
                  <a:solidFill>
                    <a:srgbClr val="000000"/>
                  </a:solidFill>
                </a:rPr>
                <a:t>horizontal cryostat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84757" y="5147656"/>
              <a:ext cx="1557823" cy="2798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0" dirty="0" smtClean="0">
                  <a:solidFill>
                    <a:srgbClr val="000000"/>
                  </a:solidFill>
                </a:rPr>
                <a:t>vertical cryostat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89532" y="3623263"/>
            <a:ext cx="295437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0" u="sng" dirty="0" smtClean="0">
                <a:solidFill>
                  <a:srgbClr val="000000"/>
                </a:solidFill>
              </a:rPr>
              <a:t>Competent and motivated staff</a:t>
            </a:r>
            <a:endParaRPr lang="en-GB" sz="1400" b="0" dirty="0" smtClean="0">
              <a:solidFill>
                <a:srgbClr val="000000"/>
              </a:solidFill>
            </a:endParaRPr>
          </a:p>
          <a:p>
            <a:pPr algn="l"/>
            <a:r>
              <a:rPr lang="en-GB" sz="1200" b="0" dirty="0">
                <a:solidFill>
                  <a:srgbClr val="000000"/>
                </a:solidFill>
              </a:rPr>
              <a:t>c</a:t>
            </a:r>
            <a:r>
              <a:rPr lang="en-GB" sz="1200" b="0" dirty="0" smtClean="0">
                <a:solidFill>
                  <a:srgbClr val="000000"/>
                </a:solidFill>
              </a:rPr>
              <a:t>ollaboration of physics (IFA)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and engineering (</a:t>
            </a:r>
            <a:r>
              <a:rPr lang="en-GB" sz="1200" b="0" dirty="0" err="1" smtClean="0">
                <a:solidFill>
                  <a:srgbClr val="000000"/>
                </a:solidFill>
              </a:rPr>
              <a:t>Teknikum</a:t>
            </a:r>
            <a:r>
              <a:rPr lang="en-GB" sz="1200" b="0" dirty="0" smtClean="0">
                <a:solidFill>
                  <a:srgbClr val="000000"/>
                </a:solidFill>
              </a:rPr>
              <a:t>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706" y="4538607"/>
            <a:ext cx="18914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Funded by </a:t>
            </a:r>
            <a:br>
              <a:rPr lang="en-GB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KAWS, Government, Uppsala Univ.</a:t>
            </a:r>
            <a:endParaRPr lang="en-GB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55432" y="2010465"/>
            <a:ext cx="2954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u="sng" dirty="0" smtClean="0">
                <a:solidFill>
                  <a:srgbClr val="000000"/>
                </a:solidFill>
              </a:rPr>
              <a:t>State-of-the-art Equipment</a:t>
            </a:r>
            <a:endParaRPr lang="en-GB" sz="1400" dirty="0" smtClean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11" y="1209518"/>
            <a:ext cx="2443231" cy="244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04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FREIA Laboratory Overview of Activities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Roger Ruber - The Gersemi Vertical Test Stand - SCMTS Workshop, June 2016, CERN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5" name="Picture 2" descr="C:\Users\ruber\Documents\Work\20150126\photo_combiner\DSC00961_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809" y="1219213"/>
            <a:ext cx="1312624" cy="98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E:\Users\Scratch\Photos\Untitled Export\FREIA febr 2014 04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2" r="7862" b="2858"/>
          <a:stretch/>
        </p:blipFill>
        <p:spPr bwMode="auto">
          <a:xfrm>
            <a:off x="3599321" y="1206573"/>
            <a:ext cx="1637299" cy="1406692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42758" y="2780662"/>
            <a:ext cx="1850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>
                <a:solidFill>
                  <a:srgbClr val="0000FF"/>
                </a:solidFill>
              </a:rPr>
              <a:t>Cryo</a:t>
            </a:r>
            <a:r>
              <a:rPr lang="en-GB" sz="1400" b="1" dirty="0" smtClean="0">
                <a:solidFill>
                  <a:srgbClr val="0000FF"/>
                </a:solidFill>
              </a:rPr>
              <a:t> Test Stands</a:t>
            </a:r>
            <a:endParaRPr lang="en-GB" sz="1400" dirty="0" smtClean="0">
              <a:solidFill>
                <a:srgbClr val="0000FF"/>
              </a:solidFill>
            </a:endParaRPr>
          </a:p>
        </p:txBody>
      </p:sp>
      <p:pic>
        <p:nvPicPr>
          <p:cNvPr id="8" name="Picture 7" descr="http://www.physics.uu.se/files/distrib_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1488" y="1288505"/>
            <a:ext cx="1695292" cy="108472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31552" y="980728"/>
            <a:ext cx="255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FF"/>
                </a:solidFill>
              </a:rPr>
              <a:t>ESS SRF </a:t>
            </a:r>
            <a:r>
              <a:rPr lang="en-GB" sz="1400" b="1" dirty="0" err="1" smtClean="0">
                <a:solidFill>
                  <a:srgbClr val="0000FF"/>
                </a:solidFill>
              </a:rPr>
              <a:t>Linac</a:t>
            </a:r>
            <a:endParaRPr lang="en-GB" sz="1400" dirty="0" smtClean="0">
              <a:solidFill>
                <a:srgbClr val="0000FF"/>
              </a:solidFill>
            </a:endParaRPr>
          </a:p>
        </p:txBody>
      </p:sp>
      <p:pic>
        <p:nvPicPr>
          <p:cNvPr id="11" name="Picture 4" descr="M:\Photos\FREIA_Teddy_pictures\FREIA lab nov 2013 03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124" y="1409114"/>
            <a:ext cx="1269377" cy="964118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895887" y="908720"/>
            <a:ext cx="2476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FF"/>
                </a:solidFill>
              </a:rPr>
              <a:t>High Power RF</a:t>
            </a:r>
            <a:endParaRPr lang="en-GB" sz="1400" dirty="0" smtClean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98991" y="4603081"/>
            <a:ext cx="2716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FF"/>
                </a:solidFill>
              </a:rPr>
              <a:t>Controls &amp; Data Acquisition</a:t>
            </a:r>
            <a:endParaRPr lang="en-GB" sz="1400" dirty="0" smtClean="0">
              <a:solidFill>
                <a:srgbClr val="0000FF"/>
              </a:solidFill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958" y="3096990"/>
            <a:ext cx="1850520" cy="1366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 descr="C:\Users\ruber\Documents\Work\20150126\photo_controls\CSS_ScreenDump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990" y="4891541"/>
            <a:ext cx="1725146" cy="115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ruber\Documents\Work\20150126\photo_controls\EPICS_logo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058" y="4923791"/>
            <a:ext cx="609797" cy="55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5" descr="C:\Users\ruber\Documents\Work\20150126\photo_controls\IMG_3556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518" y="5502010"/>
            <a:ext cx="1265554" cy="94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ruber\Documents\Work\20150302\ESSnuSB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51460"/>
            <a:ext cx="1987294" cy="1405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2"/>
          <a:srcRect t="19163" b="1457"/>
          <a:stretch/>
        </p:blipFill>
        <p:spPr>
          <a:xfrm>
            <a:off x="1357082" y="3619206"/>
            <a:ext cx="1200746" cy="52560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51521" y="4941168"/>
            <a:ext cx="2909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FF"/>
                </a:solidFill>
              </a:rPr>
              <a:t>THz Coherent Light Source</a:t>
            </a:r>
            <a:endParaRPr lang="en-GB" sz="1400" dirty="0" smtClean="0">
              <a:solidFill>
                <a:srgbClr val="0000FF"/>
              </a:solidFill>
            </a:endParaRPr>
          </a:p>
        </p:txBody>
      </p:sp>
      <p:pic>
        <p:nvPicPr>
          <p:cNvPr id="26" name="Picture 2" descr="C:\Users\vitgo630\Downloads\Picture1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184678"/>
            <a:ext cx="3033232" cy="94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356" y="3054488"/>
            <a:ext cx="1012674" cy="1511891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280812"/>
            <a:ext cx="1181245" cy="836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8" descr="\\wbi.nxp.com\Users3\nlv03802\data\BLF188XR\Yppsala university\Files for report\P1100198.JPG"/>
          <p:cNvPicPr/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0" r="2894"/>
          <a:stretch/>
        </p:blipFill>
        <p:spPr bwMode="auto">
          <a:xfrm>
            <a:off x="6563177" y="1184212"/>
            <a:ext cx="993813" cy="664783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</p:pic>
      <p:sp>
        <p:nvSpPr>
          <p:cNvPr id="30" name="TextBox 29"/>
          <p:cNvSpPr txBox="1"/>
          <p:nvPr/>
        </p:nvSpPr>
        <p:spPr>
          <a:xfrm>
            <a:off x="6274908" y="6002124"/>
            <a:ext cx="23698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RF = </a:t>
            </a:r>
            <a:r>
              <a:rPr lang="en-GB" sz="1400" dirty="0" smtClean="0">
                <a:latin typeface="+mn-lt"/>
              </a:rPr>
              <a:t>Radio Frequency</a:t>
            </a:r>
          </a:p>
          <a:p>
            <a:r>
              <a:rPr lang="en-GB" sz="1400" dirty="0" smtClean="0"/>
              <a:t>SRF = Superconducting RF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492710" y="898796"/>
            <a:ext cx="1850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>
                <a:solidFill>
                  <a:srgbClr val="0000FF"/>
                </a:solidFill>
              </a:rPr>
              <a:t>Cryo</a:t>
            </a:r>
            <a:r>
              <a:rPr lang="en-GB" sz="1400" b="1" dirty="0" smtClean="0">
                <a:solidFill>
                  <a:srgbClr val="0000FF"/>
                </a:solidFill>
              </a:rPr>
              <a:t> Distribution</a:t>
            </a:r>
            <a:endParaRPr lang="en-GB" sz="1400" dirty="0" smtClean="0">
              <a:solidFill>
                <a:srgbClr val="0000FF"/>
              </a:solidFill>
            </a:endParaRPr>
          </a:p>
        </p:txBody>
      </p:sp>
      <p:pic>
        <p:nvPicPr>
          <p:cNvPr id="32" name="Image 11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873" b="7433"/>
          <a:stretch/>
        </p:blipFill>
        <p:spPr>
          <a:xfrm>
            <a:off x="1257781" y="2167296"/>
            <a:ext cx="1537997" cy="7621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9264" y="3140968"/>
            <a:ext cx="2476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</a:rPr>
              <a:t>ESS Neutrino Super-beam</a:t>
            </a:r>
            <a:endParaRPr lang="en-GB" sz="1400" dirty="0" smtClean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503113" y="4221088"/>
            <a:ext cx="1850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>
                <a:solidFill>
                  <a:srgbClr val="0000FF"/>
                </a:solidFill>
              </a:rPr>
              <a:t>HiLumi</a:t>
            </a:r>
            <a:r>
              <a:rPr lang="en-GB" sz="1400" b="1" dirty="0" smtClean="0">
                <a:solidFill>
                  <a:srgbClr val="0000FF"/>
                </a:solidFill>
              </a:rPr>
              <a:t> LHC</a:t>
            </a:r>
            <a:endParaRPr lang="en-GB" sz="1400" dirty="0" smtClean="0">
              <a:solidFill>
                <a:srgbClr val="0000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534562" y="2492896"/>
            <a:ext cx="1850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FF"/>
                </a:solidFill>
              </a:rPr>
              <a:t>CLIC / CTF3</a:t>
            </a:r>
            <a:endParaRPr lang="en-GB" sz="1400" dirty="0" smtClean="0">
              <a:solidFill>
                <a:srgbClr val="0000FF"/>
              </a:solidFill>
            </a:endParaRPr>
          </a:p>
        </p:txBody>
      </p:sp>
      <p:pic>
        <p:nvPicPr>
          <p:cNvPr id="1026" name="Picture 2" descr="C:\Users\ruber\Documents\Work\20160418\FREIAposter2016\1006091_02-A4-at-144-dpi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955" y="2743548"/>
            <a:ext cx="2044477" cy="136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uber\Documents\Work\20160418\FREIAposter2016\0708002_01-A4-at-144-dpi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403" y="4498390"/>
            <a:ext cx="2060029" cy="1378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81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  <a:p>
            <a:pPr algn="ctr">
              <a:buFontTx/>
              <a:buNone/>
            </a:pPr>
            <a:r>
              <a:rPr lang="en-US" sz="3200" b="1" dirty="0" smtClean="0"/>
              <a:t>Summary and Info</a:t>
            </a:r>
          </a:p>
          <a:p>
            <a:pPr algn="ctr">
              <a:buFontTx/>
              <a:buNone/>
            </a:pPr>
            <a:endParaRPr lang="en-US" sz="3200" b="1" dirty="0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BC9C3F0-67DF-4597-84A6-CA10F035E0CA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5325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charset="0"/>
              </a:rPr>
              <a:t>Roger Ruber - The European Spallation Source (ESS)</a:t>
            </a:r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39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With material from many colleagues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Pierre Bosland, Sebastien </a:t>
            </a:r>
            <a:r>
              <a:rPr lang="en-US" altLang="en-US" dirty="0" smtClean="0"/>
              <a:t>Bousson, Erk </a:t>
            </a:r>
            <a:r>
              <a:rPr lang="en-US" altLang="en-US" dirty="0"/>
              <a:t>Jensen, </a:t>
            </a:r>
            <a:r>
              <a:rPr lang="en-US" altLang="en-US" dirty="0" smtClean="0"/>
              <a:t>Roland </a:t>
            </a:r>
            <a:r>
              <a:rPr lang="en-US" altLang="en-US" dirty="0" err="1" smtClean="0"/>
              <a:t>Garoby</a:t>
            </a:r>
            <a:r>
              <a:rPr lang="en-US" altLang="en-US" dirty="0" smtClean="0"/>
              <a:t>, </a:t>
            </a:r>
            <a:br>
              <a:rPr lang="en-US" altLang="en-US" dirty="0" smtClean="0"/>
            </a:br>
            <a:r>
              <a:rPr lang="en-US" altLang="en-US" dirty="0" smtClean="0"/>
              <a:t>Mats </a:t>
            </a:r>
            <a:r>
              <a:rPr lang="en-US" altLang="en-US" dirty="0" smtClean="0"/>
              <a:t>Lindroos, Frank Peauger, Guillaume Olry and Volker </a:t>
            </a:r>
            <a:r>
              <a:rPr lang="en-US" altLang="en-US" dirty="0" err="1" smtClean="0"/>
              <a:t>Ziemann</a:t>
            </a:r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For details, </a:t>
            </a:r>
            <a:r>
              <a:rPr lang="en-US" altLang="en-US" dirty="0" smtClean="0"/>
              <a:t>see</a:t>
            </a:r>
          </a:p>
          <a:p>
            <a:pPr lvl="1" eaLnBrk="1" hangingPunct="1"/>
            <a:r>
              <a:rPr lang="en-US" altLang="en-US" dirty="0" smtClean="0">
                <a:hlinkClick r:id="rId3"/>
              </a:rPr>
              <a:t>https</a:t>
            </a:r>
            <a:r>
              <a:rPr lang="en-US" altLang="en-US" dirty="0">
                <a:hlinkClick r:id="rId3"/>
              </a:rPr>
              <a:t>://</a:t>
            </a:r>
            <a:r>
              <a:rPr lang="en-US" altLang="en-US" dirty="0" smtClean="0">
                <a:hlinkClick r:id="rId3"/>
              </a:rPr>
              <a:t>indico.esss.lu.se/event/528</a:t>
            </a:r>
            <a:endParaRPr lang="en-US" altLang="en-US" dirty="0" smtClean="0"/>
          </a:p>
          <a:p>
            <a:pPr lvl="1" eaLnBrk="1" hangingPunct="1"/>
            <a:r>
              <a:rPr lang="en-US" altLang="en-US" dirty="0">
                <a:hlinkClick r:id="rId4"/>
              </a:rPr>
              <a:t>https://</a:t>
            </a:r>
            <a:r>
              <a:rPr lang="en-US" altLang="en-US" dirty="0" smtClean="0">
                <a:hlinkClick r:id="rId4"/>
              </a:rPr>
              <a:t>indico.esss.lu.se/event/987</a:t>
            </a:r>
            <a:r>
              <a:rPr lang="en-US" altLang="en-US" dirty="0"/>
              <a:t> </a:t>
            </a:r>
            <a:endParaRPr lang="en-US" altLang="en-US" dirty="0"/>
          </a:p>
          <a:p>
            <a:pPr eaLnBrk="1" hangingPunct="1"/>
            <a:endParaRPr lang="en-US" altLang="en-US" dirty="0"/>
          </a:p>
          <a:p>
            <a:pPr marL="0" indent="0" eaLnBrk="1" hangingPunct="1">
              <a:buNone/>
            </a:pPr>
            <a:r>
              <a:rPr lang="en-US" altLang="en-US" dirty="0"/>
              <a:t>Some illustrations and photos courtesy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Aarhus Univ</a:t>
            </a:r>
            <a:r>
              <a:rPr lang="en-US" altLang="en-US" dirty="0" smtClean="0"/>
              <a:t>ersity</a:t>
            </a:r>
            <a:r>
              <a:rPr lang="en-US" altLang="en-US" dirty="0" smtClean="0"/>
              <a:t>, CERN</a:t>
            </a:r>
            <a:r>
              <a:rPr lang="en-US" altLang="en-US" dirty="0" smtClean="0"/>
              <a:t>, CEA, ESS, IPNO and KEK</a:t>
            </a:r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57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to use neutrons?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836613"/>
            <a:ext cx="8490643" cy="5400675"/>
          </a:xfrm>
        </p:spPr>
        <p:txBody>
          <a:bodyPr/>
          <a:lstStyle/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cs typeface="Tahoma Bold" charset="0"/>
                <a:sym typeface="Tahoma Bold" charset="0"/>
              </a:rPr>
              <a:t>Neutral charge</a:t>
            </a:r>
          </a:p>
          <a:p>
            <a:pPr lvl="1">
              <a:spcBef>
                <a:spcPct val="0"/>
              </a:spcBef>
              <a:buClr>
                <a:srgbClr val="000000"/>
              </a:buClr>
            </a:pPr>
            <a:r>
              <a:rPr lang="en-US" sz="1600" dirty="0" smtClean="0">
                <a:cs typeface="Tahoma" charset="0"/>
                <a:sym typeface="Tahoma" charset="0"/>
              </a:rPr>
              <a:t>deeply penetrating except </a:t>
            </a:r>
            <a:r>
              <a:rPr lang="en-US" sz="1600" dirty="0">
                <a:cs typeface="Tahoma" charset="0"/>
                <a:sym typeface="Tahoma" charset="0"/>
              </a:rPr>
              <a:t>for some isotopes</a:t>
            </a:r>
            <a:endParaRPr lang="en-US" sz="1600" dirty="0">
              <a:sym typeface="Tahoma" charset="0"/>
            </a:endParaRPr>
          </a:p>
          <a:p>
            <a:pPr>
              <a:buClr>
                <a:srgbClr val="000000"/>
              </a:buClr>
            </a:pPr>
            <a:r>
              <a:rPr lang="en-US" sz="1800" dirty="0">
                <a:cs typeface="Tahoma Bold" charset="0"/>
                <a:sym typeface="Tahoma Bold" charset="0"/>
              </a:rPr>
              <a:t>N</a:t>
            </a:r>
            <a:r>
              <a:rPr lang="en-US" sz="1800" dirty="0" smtClean="0">
                <a:cs typeface="Tahoma Bold" charset="0"/>
                <a:sym typeface="Tahoma Bold" charset="0"/>
              </a:rPr>
              <a:t>uclear </a:t>
            </a:r>
            <a:r>
              <a:rPr lang="en-US" sz="1800" dirty="0">
                <a:cs typeface="Tahoma Bold" charset="0"/>
                <a:sym typeface="Tahoma Bold" charset="0"/>
              </a:rPr>
              <a:t>interaction:</a:t>
            </a:r>
            <a:r>
              <a:rPr lang="en-US" sz="1800" dirty="0">
                <a:cs typeface="Tahoma" charset="0"/>
                <a:sym typeface="Tahoma" charset="0"/>
              </a:rPr>
              <a:t> </a:t>
            </a:r>
            <a:endParaRPr lang="en-US" sz="1800" dirty="0" smtClean="0">
              <a:cs typeface="Tahoma" charset="0"/>
              <a:sym typeface="Tahoma" charset="0"/>
            </a:endParaRPr>
          </a:p>
          <a:p>
            <a:pPr lvl="1">
              <a:buClr>
                <a:srgbClr val="000000"/>
              </a:buClr>
            </a:pPr>
            <a:r>
              <a:rPr lang="en-US" sz="1600" dirty="0" smtClean="0">
                <a:cs typeface="Tahoma" charset="0"/>
                <a:sym typeface="Tahoma" charset="0"/>
              </a:rPr>
              <a:t>cross  </a:t>
            </a:r>
            <a:r>
              <a:rPr lang="en-US" sz="1600" dirty="0">
                <a:cs typeface="Tahoma" charset="0"/>
                <a:sym typeface="Tahoma" charset="0"/>
              </a:rPr>
              <a:t>section depending on isotope </a:t>
            </a:r>
            <a:r>
              <a:rPr lang="en-US" sz="1600" dirty="0" smtClean="0">
                <a:cs typeface="Tahoma" charset="0"/>
                <a:sym typeface="Tahoma" charset="0"/>
              </a:rPr>
              <a:t>(</a:t>
            </a:r>
            <a:r>
              <a:rPr lang="en-US" sz="1600" dirty="0">
                <a:cs typeface="Tahoma" charset="0"/>
                <a:sym typeface="Tahoma" charset="0"/>
              </a:rPr>
              <a:t>not Z), </a:t>
            </a:r>
            <a:r>
              <a:rPr lang="en-US" sz="1600" dirty="0" smtClean="0">
                <a:cs typeface="Tahoma" charset="0"/>
                <a:sym typeface="Tahoma" charset="0"/>
              </a:rPr>
              <a:t/>
            </a:r>
            <a:br>
              <a:rPr lang="en-US" sz="1600" dirty="0" smtClean="0">
                <a:cs typeface="Tahoma" charset="0"/>
                <a:sym typeface="Tahoma" charset="0"/>
              </a:rPr>
            </a:br>
            <a:r>
              <a:rPr lang="en-US" sz="1600" dirty="0" smtClean="0">
                <a:cs typeface="Tahoma" charset="0"/>
                <a:sym typeface="Tahoma" charset="0"/>
              </a:rPr>
              <a:t>sensitive </a:t>
            </a:r>
            <a:r>
              <a:rPr lang="en-US" sz="1600" dirty="0">
                <a:cs typeface="Tahoma" charset="0"/>
                <a:sym typeface="Tahoma" charset="0"/>
              </a:rPr>
              <a:t>to light elements.</a:t>
            </a:r>
            <a:endParaRPr lang="en-US" sz="1600" dirty="0">
              <a:sym typeface="Tahoma" charset="0"/>
            </a:endParaRPr>
          </a:p>
          <a:p>
            <a:pPr>
              <a:buClr>
                <a:srgbClr val="000000"/>
              </a:buClr>
            </a:pPr>
            <a:r>
              <a:rPr lang="en-US" sz="1800" dirty="0">
                <a:cs typeface="Tahoma Bold" charset="0"/>
                <a:sym typeface="Tahoma Bold" charset="0"/>
              </a:rPr>
              <a:t>S</a:t>
            </a:r>
            <a:r>
              <a:rPr lang="en-US" sz="1800" dirty="0" smtClean="0">
                <a:cs typeface="Tahoma Bold" charset="0"/>
                <a:sym typeface="Tahoma Bold" charset="0"/>
              </a:rPr>
              <a:t>pin </a:t>
            </a:r>
            <a:r>
              <a:rPr lang="en-US" sz="1800" dirty="0">
                <a:cs typeface="Tahoma Bold" charset="0"/>
                <a:sym typeface="Tahoma Bold" charset="0"/>
              </a:rPr>
              <a:t>S = </a:t>
            </a:r>
            <a:r>
              <a:rPr lang="en-US" sz="1800" dirty="0" smtClean="0">
                <a:cs typeface="Tahoma Bold" charset="0"/>
                <a:sym typeface="Tahoma Bold" charset="0"/>
              </a:rPr>
              <a:t>1/2</a:t>
            </a:r>
            <a:endParaRPr lang="en-US" sz="1800" dirty="0" smtClean="0">
              <a:cs typeface="Tahoma" charset="0"/>
              <a:sym typeface="Tahoma" charset="0"/>
            </a:endParaRPr>
          </a:p>
          <a:p>
            <a:pPr lvl="1">
              <a:buClr>
                <a:srgbClr val="000000"/>
              </a:buClr>
            </a:pPr>
            <a:r>
              <a:rPr lang="en-US" sz="1600" dirty="0" smtClean="0">
                <a:cs typeface="Tahoma" charset="0"/>
                <a:sym typeface="Tahoma" charset="0"/>
              </a:rPr>
              <a:t>probing </a:t>
            </a:r>
            <a:r>
              <a:rPr lang="en-US" sz="1600" dirty="0">
                <a:cs typeface="Tahoma" charset="0"/>
                <a:sym typeface="Tahoma" charset="0"/>
              </a:rPr>
              <a:t>magnetism</a:t>
            </a:r>
            <a:endParaRPr lang="en-US" sz="1600" dirty="0">
              <a:sym typeface="Tahoma" charset="0"/>
            </a:endParaRPr>
          </a:p>
          <a:p>
            <a:pPr lvl="1">
              <a:buClr>
                <a:srgbClr val="000000"/>
              </a:buClr>
            </a:pPr>
            <a:r>
              <a:rPr lang="en-US" sz="1600" dirty="0">
                <a:cs typeface="Tahoma Bold" charset="0"/>
                <a:sym typeface="Tahoma Bold" charset="0"/>
              </a:rPr>
              <a:t>unstable</a:t>
            </a:r>
            <a:r>
              <a:rPr lang="en-US" sz="1600" dirty="0">
                <a:cs typeface="Tahoma" charset="0"/>
                <a:sym typeface="Tahoma" charset="0"/>
              </a:rPr>
              <a:t> </a:t>
            </a:r>
            <a:r>
              <a:rPr lang="en-US" sz="1600" dirty="0">
                <a:cs typeface="Lucida Grande" charset="0"/>
                <a:sym typeface="Gill Sans" charset="0"/>
              </a:rPr>
              <a:t>n → p + e + </a:t>
            </a:r>
            <a:r>
              <a:rPr lang="en-US" sz="1600" u="sng" dirty="0" err="1" smtClean="0">
                <a:cs typeface="Lucida Grande" charset="0"/>
                <a:sym typeface="Gill Sans" charset="0"/>
              </a:rPr>
              <a:t>ν</a:t>
            </a:r>
            <a:r>
              <a:rPr lang="en-US" sz="1600" baseline="-6000" dirty="0" err="1" smtClean="0">
                <a:cs typeface="Gill Sans" charset="0"/>
                <a:sym typeface="Gill Sans" charset="0"/>
              </a:rPr>
              <a:t>e</a:t>
            </a:r>
            <a:r>
              <a:rPr lang="en-US" sz="1600" dirty="0" smtClean="0">
                <a:cs typeface="Lucida Grande" charset="0"/>
                <a:sym typeface="Gill Sans" charset="0"/>
              </a:rPr>
              <a:t> </a:t>
            </a:r>
            <a:r>
              <a:rPr lang="en-US" sz="1600" dirty="0">
                <a:cs typeface="Lucida Grande" charset="0"/>
                <a:sym typeface="Gill Sans" charset="0"/>
              </a:rPr>
              <a:t>with </a:t>
            </a:r>
            <a:r>
              <a:rPr lang="en-US" sz="1600" dirty="0" smtClean="0">
                <a:cs typeface="Lucida Grande" charset="0"/>
                <a:sym typeface="Gill Sans" charset="0"/>
              </a:rPr>
              <a:t/>
            </a:r>
            <a:br>
              <a:rPr lang="en-US" sz="1600" dirty="0" smtClean="0">
                <a:cs typeface="Lucida Grande" charset="0"/>
                <a:sym typeface="Gill Sans" charset="0"/>
              </a:rPr>
            </a:br>
            <a:r>
              <a:rPr lang="en-US" sz="1600" dirty="0" smtClean="0">
                <a:cs typeface="Lucida Grande" charset="0"/>
                <a:sym typeface="Gill Sans" charset="0"/>
              </a:rPr>
              <a:t>life </a:t>
            </a:r>
            <a:r>
              <a:rPr lang="en-US" sz="1600" dirty="0">
                <a:cs typeface="Lucida Grande" charset="0"/>
                <a:sym typeface="Gill Sans" charset="0"/>
              </a:rPr>
              <a:t>time τ ~ 900s , I  =  I</a:t>
            </a:r>
            <a:r>
              <a:rPr lang="en-US" sz="1600" baseline="-6000" dirty="0">
                <a:cs typeface="Gill Sans" charset="0"/>
                <a:sym typeface="Gill Sans" charset="0"/>
              </a:rPr>
              <a:t>0</a:t>
            </a:r>
            <a:r>
              <a:rPr lang="en-US" sz="1600" dirty="0">
                <a:cs typeface="Gill Sans" charset="0"/>
                <a:sym typeface="Gill Sans" charset="0"/>
              </a:rPr>
              <a:t>  e</a:t>
            </a:r>
            <a:r>
              <a:rPr lang="en-US" sz="1600" baseline="32000" dirty="0">
                <a:cs typeface="Lucida Grande" charset="0"/>
                <a:sym typeface="Gill Sans" charset="0"/>
              </a:rPr>
              <a:t>- t/τ</a:t>
            </a:r>
            <a:endParaRPr lang="en-US" sz="1600" dirty="0">
              <a:sym typeface="Tahoma" charset="0"/>
            </a:endParaRPr>
          </a:p>
          <a:p>
            <a:pPr>
              <a:buClr>
                <a:srgbClr val="000000"/>
              </a:buClr>
            </a:pPr>
            <a:r>
              <a:rPr lang="en-US" sz="1800" dirty="0">
                <a:cs typeface="Tahoma" charset="0"/>
                <a:sym typeface="Tahoma" charset="0"/>
              </a:rPr>
              <a:t>T</a:t>
            </a:r>
            <a:r>
              <a:rPr lang="en-US" sz="1800" dirty="0" smtClean="0">
                <a:cs typeface="Tahoma" charset="0"/>
                <a:sym typeface="Tahoma" charset="0"/>
              </a:rPr>
              <a:t>hermal </a:t>
            </a:r>
            <a:r>
              <a:rPr lang="en-US" sz="1800" dirty="0">
                <a:cs typeface="Tahoma" charset="0"/>
                <a:sym typeface="Tahoma" charset="0"/>
              </a:rPr>
              <a:t>energies result in non-relativistic </a:t>
            </a:r>
            <a:r>
              <a:rPr lang="en-US" sz="1800" dirty="0" smtClean="0">
                <a:cs typeface="Tahoma" charset="0"/>
                <a:sym typeface="Tahoma" charset="0"/>
              </a:rPr>
              <a:t>velocities</a:t>
            </a:r>
          </a:p>
          <a:p>
            <a:pPr lvl="1">
              <a:buClr>
                <a:srgbClr val="000000"/>
              </a:buClr>
            </a:pPr>
            <a:r>
              <a:rPr lang="en-US" sz="1600" dirty="0">
                <a:cs typeface="Tahoma Bold" charset="0"/>
                <a:sym typeface="Tahoma Bold" charset="0"/>
              </a:rPr>
              <a:t>mass</a:t>
            </a:r>
            <a:r>
              <a:rPr lang="en-US" sz="1600" dirty="0">
                <a:cs typeface="Tahoma" charset="0"/>
                <a:sym typeface="Tahoma" charset="0"/>
              </a:rPr>
              <a:t>: n ~p; </a:t>
            </a:r>
            <a:r>
              <a:rPr lang="en-US" sz="1600" dirty="0" smtClean="0">
                <a:cs typeface="Tahoma" charset="0"/>
                <a:sym typeface="Tahoma" charset="0"/>
              </a:rPr>
              <a:t>E </a:t>
            </a:r>
            <a:r>
              <a:rPr lang="en-US" sz="1600" dirty="0">
                <a:cs typeface="Tahoma" charset="0"/>
                <a:sym typeface="Tahoma" charset="0"/>
              </a:rPr>
              <a:t>= 293 K = 25 </a:t>
            </a:r>
            <a:r>
              <a:rPr lang="en-US" sz="1600" dirty="0" err="1">
                <a:cs typeface="Tahoma" charset="0"/>
                <a:sym typeface="Tahoma" charset="0"/>
              </a:rPr>
              <a:t>meV</a:t>
            </a:r>
            <a:r>
              <a:rPr lang="en-US" sz="1600" dirty="0" smtClean="0">
                <a:cs typeface="Tahoma" charset="0"/>
                <a:sym typeface="Tahoma" charset="0"/>
              </a:rPr>
              <a:t>, v </a:t>
            </a:r>
            <a:r>
              <a:rPr lang="en-US" sz="1600" dirty="0">
                <a:cs typeface="Tahoma" charset="0"/>
                <a:sym typeface="Tahoma" charset="0"/>
              </a:rPr>
              <a:t>= 2196 m/s , </a:t>
            </a:r>
            <a:r>
              <a:rPr lang="en-US" sz="1600" dirty="0">
                <a:cs typeface="Lucida Grande" charset="0"/>
                <a:sym typeface="Gill Sans" charset="0"/>
              </a:rPr>
              <a:t>λ = 1.8 Å</a:t>
            </a:r>
            <a:endParaRPr lang="en-US" sz="1600" dirty="0">
              <a:sym typeface="Gill Sans" charset="0"/>
            </a:endParaRPr>
          </a:p>
          <a:p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5" b="21915"/>
          <a:stretch/>
        </p:blipFill>
        <p:spPr>
          <a:xfrm>
            <a:off x="5075448" y="804706"/>
            <a:ext cx="3836699" cy="235574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grpSp>
        <p:nvGrpSpPr>
          <p:cNvPr id="20" name="Group 19"/>
          <p:cNvGrpSpPr/>
          <p:nvPr/>
        </p:nvGrpSpPr>
        <p:grpSpPr>
          <a:xfrm>
            <a:off x="3435715" y="4626603"/>
            <a:ext cx="2466666" cy="1547526"/>
            <a:chOff x="865922" y="4433466"/>
            <a:chExt cx="3290406" cy="2064321"/>
          </a:xfrm>
        </p:grpSpPr>
        <p:pic>
          <p:nvPicPr>
            <p:cNvPr id="21" name="Picture 20" descr="images.jpe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0510" y="4501188"/>
              <a:ext cx="3255818" cy="1996599"/>
            </a:xfrm>
            <a:prstGeom prst="rect">
              <a:avLst/>
            </a:prstGeom>
            <a:ln>
              <a:noFill/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865922" y="4433466"/>
              <a:ext cx="88302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Papyrus"/>
                  <a:cs typeface="Papyrus"/>
                </a:rPr>
                <a:t>X-rays</a:t>
              </a:r>
              <a:endParaRPr lang="en-US" dirty="0">
                <a:latin typeface="Papyrus"/>
                <a:cs typeface="Papyrus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232407" y="4646528"/>
            <a:ext cx="2421264" cy="1527601"/>
            <a:chOff x="4494065" y="4466381"/>
            <a:chExt cx="3229842" cy="2037741"/>
          </a:xfrm>
        </p:grpSpPr>
        <p:pic>
          <p:nvPicPr>
            <p:cNvPr id="24" name="Picture 23" descr="images-1.jpe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7155" y="4512561"/>
              <a:ext cx="3206752" cy="1991561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4494065" y="4466381"/>
              <a:ext cx="11264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Papyrus"/>
                  <a:cs typeface="Papyrus"/>
                </a:rPr>
                <a:t>Neutrons</a:t>
              </a:r>
              <a:endParaRPr lang="en-US" dirty="0">
                <a:latin typeface="Papyrus"/>
                <a:cs typeface="Papyrus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97125" y="4727472"/>
            <a:ext cx="2081316" cy="1473291"/>
            <a:chOff x="495148" y="3600013"/>
            <a:chExt cx="3275632" cy="2318706"/>
          </a:xfrm>
        </p:grpSpPr>
        <p:pic>
          <p:nvPicPr>
            <p:cNvPr id="27" name="Picture 26" descr="images.jpe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148" y="3600013"/>
              <a:ext cx="3275632" cy="2318706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632774" y="3600013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Papyrus"/>
                  <a:cs typeface="Papyrus"/>
                </a:rPr>
                <a:t>Light</a:t>
              </a:r>
              <a:endParaRPr lang="en-US" dirty="0">
                <a:latin typeface="Papyrus"/>
                <a:cs typeface="Papyrus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31456" y="4514411"/>
            <a:ext cx="1162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0" dirty="0" smtClean="0">
                <a:solidFill>
                  <a:srgbClr val="000099"/>
                </a:solidFill>
              </a:rPr>
              <a:t>Light</a:t>
            </a:r>
            <a:endParaRPr lang="en-GB" b="0" dirty="0">
              <a:solidFill>
                <a:srgbClr val="000099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21029" y="4538015"/>
            <a:ext cx="1162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0" dirty="0" smtClean="0">
                <a:solidFill>
                  <a:srgbClr val="000099"/>
                </a:solidFill>
              </a:rPr>
              <a:t>X-rays</a:t>
            </a:r>
            <a:endParaRPr lang="en-GB" b="0" dirty="0">
              <a:solidFill>
                <a:srgbClr val="000099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37932" y="4553155"/>
            <a:ext cx="14137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0" dirty="0" smtClean="0">
                <a:solidFill>
                  <a:srgbClr val="000099"/>
                </a:solidFill>
              </a:rPr>
              <a:t>Neutrons</a:t>
            </a:r>
            <a:endParaRPr lang="en-GB" b="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92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produce neutrons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63959" y="3333935"/>
            <a:ext cx="28295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dirty="0" smtClean="0">
                <a:solidFill>
                  <a:srgbClr val="000066"/>
                </a:solidFill>
                <a:latin typeface="Papyrus"/>
                <a:cs typeface="Papyrus"/>
              </a:rPr>
              <a:t>Nuclear Spallation</a:t>
            </a:r>
          </a:p>
          <a:p>
            <a:r>
              <a:rPr lang="en-GB" sz="2500" dirty="0" smtClean="0">
                <a:solidFill>
                  <a:srgbClr val="000066"/>
                </a:solidFill>
                <a:latin typeface="Papyrus"/>
              </a:rPr>
              <a:t>→ accelerator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906950"/>
            <a:ext cx="4989129" cy="29435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7500" y="3934785"/>
            <a:ext cx="238238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500" dirty="0" smtClean="0">
                <a:solidFill>
                  <a:srgbClr val="000066"/>
                </a:solidFill>
                <a:latin typeface="Papyrus"/>
                <a:cs typeface="Papyrus"/>
              </a:rPr>
              <a:t>Nuclear Fission</a:t>
            </a:r>
          </a:p>
          <a:p>
            <a:pPr algn="l"/>
            <a:r>
              <a:rPr lang="en-GB" sz="2500" dirty="0" smtClean="0">
                <a:solidFill>
                  <a:srgbClr val="000066"/>
                </a:solidFill>
                <a:latin typeface="Papyrus"/>
              </a:rPr>
              <a:t>→ reactor</a:t>
            </a:r>
            <a:endParaRPr lang="en-US" dirty="0"/>
          </a:p>
        </p:txBody>
      </p: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4288591" y="4195709"/>
            <a:ext cx="4614109" cy="2071564"/>
            <a:chOff x="3072" y="3312"/>
            <a:chExt cx="2495" cy="912"/>
          </a:xfrm>
        </p:grpSpPr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72" y="3312"/>
              <a:ext cx="2495" cy="9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72" y="3623"/>
              <a:ext cx="635" cy="1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r="28712" b="36000"/>
            <a:stretch>
              <a:fillRect/>
            </a:stretch>
          </p:blipFill>
          <p:spPr bwMode="auto">
            <a:xfrm>
              <a:off x="3888" y="3312"/>
              <a:ext cx="144" cy="9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85438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ESS Basic Design Principles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A66018-9EE5-4EFA-83C6-DA456285BF7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/>
          </a:p>
        </p:txBody>
      </p:sp>
      <p:pic>
        <p:nvPicPr>
          <p:cNvPr id="42" name="image4.jpg" descr="ESS_site.jpg"/>
          <p:cNvPicPr/>
          <p:nvPr/>
        </p:nvPicPr>
        <p:blipFill rotWithShape="1">
          <a:blip r:embed="rId2">
            <a:extLst/>
          </a:blip>
          <a:srcRect l="8598" t="7" r="3704" b="-37"/>
          <a:stretch/>
        </p:blipFill>
        <p:spPr>
          <a:xfrm>
            <a:off x="-7200" y="899709"/>
            <a:ext cx="9176400" cy="5436000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Shape 51"/>
          <p:cNvSpPr/>
          <p:nvPr/>
        </p:nvSpPr>
        <p:spPr>
          <a:xfrm flipV="1">
            <a:off x="215107" y="2499082"/>
            <a:ext cx="5245893" cy="1731662"/>
          </a:xfrm>
          <a:prstGeom prst="line">
            <a:avLst/>
          </a:prstGeom>
          <a:ln w="25400">
            <a:solidFill>
              <a:srgbClr val="C0504D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45" name="Shape 46"/>
          <p:cNvSpPr/>
          <p:nvPr/>
        </p:nvSpPr>
        <p:spPr>
          <a:xfrm>
            <a:off x="1543350" y="3727424"/>
            <a:ext cx="108000" cy="10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</a:path>
            </a:pathLst>
          </a:custGeom>
          <a:solidFill>
            <a:srgbClr val="FFFFFF"/>
          </a:solidFill>
          <a:ln w="3175" cap="flat">
            <a:solidFill>
              <a:srgbClr val="000000">
                <a:alpha val="0"/>
              </a:srgbClr>
            </a:solidFill>
            <a:prstDash val="solid"/>
            <a:round/>
          </a:ln>
          <a:effectLst>
            <a:outerShdw blurRad="114300" dist="50800" dir="2700000" rotWithShape="0">
              <a:srgbClr val="000000">
                <a:alpha val="75000"/>
              </a:srgbClr>
            </a:outerShdw>
          </a:effectLst>
        </p:spPr>
        <p:txBody>
          <a:bodyPr wrap="square" lIns="0" tIns="0" rIns="0" bIns="0" numCol="1" anchor="ctr">
            <a:noAutofit/>
          </a:bodyPr>
          <a:lstStyle/>
          <a:p>
            <a:pPr lvl="0"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6" name="Shape 48"/>
          <p:cNvSpPr/>
          <p:nvPr/>
        </p:nvSpPr>
        <p:spPr>
          <a:xfrm>
            <a:off x="215107" y="1330202"/>
            <a:ext cx="2685684" cy="1723549"/>
          </a:xfrm>
          <a:prstGeom prst="rect">
            <a:avLst/>
          </a:prstGeom>
          <a:solidFill>
            <a:schemeClr val="bg1">
              <a:lumMod val="20000"/>
              <a:lumOff val="80000"/>
              <a:alpha val="33000"/>
            </a:schemeClr>
          </a:solidFill>
          <a:ln w="12700">
            <a:solidFill>
              <a:schemeClr val="tx1"/>
            </a:solidFill>
            <a:miter lim="400000"/>
          </a:ln>
          <a:effectLst>
            <a:outerShdw blurRad="114300" dist="508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lvl="0" algn="ctr" defTabSz="411403"/>
            <a:r>
              <a:rPr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High Power </a:t>
            </a:r>
            <a:r>
              <a:rPr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Accelerator</a:t>
            </a:r>
            <a:endParaRPr b="0" dirty="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algn="ctr" defTabSz="411403"/>
            <a:r>
              <a:rPr lang="en-GB"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Ultimate </a:t>
            </a:r>
            <a:r>
              <a:rPr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energy: </a:t>
            </a:r>
            <a:r>
              <a:rPr sz="1800" b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2 GeV</a:t>
            </a:r>
          </a:p>
          <a:p>
            <a:pPr lvl="0" algn="ctr" defTabSz="411403"/>
            <a:r>
              <a:rPr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Rep</a:t>
            </a:r>
            <a:r>
              <a:rPr lang="en-GB" sz="1800" b="0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etition</a:t>
            </a:r>
            <a:r>
              <a:rPr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GB"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r</a:t>
            </a:r>
            <a:r>
              <a:rPr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ate</a:t>
            </a:r>
            <a:r>
              <a:rPr sz="1800" b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: 14 </a:t>
            </a:r>
            <a:r>
              <a:rPr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Hz</a:t>
            </a:r>
            <a:endParaRPr lang="en-GB" sz="1800" b="0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algn="ctr" defTabSz="411403"/>
            <a:r>
              <a:rPr lang="en-GB"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Pulse length: 2.89 </a:t>
            </a:r>
            <a:r>
              <a:rPr lang="en-GB" sz="1800" b="0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ms</a:t>
            </a:r>
            <a:endParaRPr sz="1800" b="0" dirty="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algn="ctr" defTabSz="411403"/>
            <a:r>
              <a:rPr lang="en-GB"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Peak power: 125 MW</a:t>
            </a:r>
            <a:endParaRPr sz="1800" b="0" dirty="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7" name="Shape 50"/>
          <p:cNvSpPr/>
          <p:nvPr/>
        </p:nvSpPr>
        <p:spPr>
          <a:xfrm>
            <a:off x="9265894" y="-923596"/>
            <a:ext cx="91441" cy="914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</a:path>
            </a:pathLst>
          </a:custGeom>
          <a:solidFill>
            <a:srgbClr val="FFFFFF"/>
          </a:solidFill>
          <a:ln w="3175">
            <a:solidFill>
              <a:srgbClr val="000000">
                <a:alpha val="0"/>
              </a:srgbClr>
            </a:solidFill>
            <a:round/>
          </a:ln>
          <a:effectLst>
            <a:outerShdw blurRad="114300" dist="50800" dir="2700000" rotWithShape="0">
              <a:srgbClr val="000000">
                <a:alpha val="75000"/>
              </a:srgbClr>
            </a:outerShdw>
          </a:effectLst>
        </p:spPr>
        <p:txBody>
          <a:bodyPr lIns="0" tIns="0" rIns="0" bIns="0" anchor="ctr"/>
          <a:lstStyle/>
          <a:p>
            <a:pPr lvl="0"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" name="Shape 52"/>
          <p:cNvSpPr/>
          <p:nvPr/>
        </p:nvSpPr>
        <p:spPr>
          <a:xfrm>
            <a:off x="5794233" y="3952431"/>
            <a:ext cx="3000291" cy="1138773"/>
          </a:xfrm>
          <a:prstGeom prst="rect">
            <a:avLst/>
          </a:prstGeom>
          <a:solidFill>
            <a:schemeClr val="bg1">
              <a:lumMod val="20000"/>
              <a:lumOff val="80000"/>
              <a:alpha val="33000"/>
            </a:schemeClr>
          </a:solidFill>
          <a:ln w="12700" cap="flat">
            <a:solidFill>
              <a:schemeClr val="tx1"/>
            </a:solidFill>
            <a:miter lim="400000"/>
          </a:ln>
          <a:effectLst>
            <a:outerShdw blurRad="114300" dist="508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/>
          <a:p>
            <a:pPr lvl="0" algn="ctr" defTabSz="411403"/>
            <a:r>
              <a:rPr lang="en-GB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Instruments</a:t>
            </a:r>
          </a:p>
          <a:p>
            <a:pPr lvl="0" algn="ctr" defTabSz="411403"/>
            <a:r>
              <a:rPr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1</a:t>
            </a:r>
            <a:r>
              <a:rPr lang="en-GB"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5-22</a:t>
            </a:r>
            <a:r>
              <a:rPr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sz="1800" b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Instruments </a:t>
            </a:r>
            <a:r>
              <a:rPr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in</a:t>
            </a:r>
            <a:r>
              <a:rPr lang="en-GB"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construction </a:t>
            </a:r>
            <a:r>
              <a:rPr lang="en-US"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</a:t>
            </a:r>
            <a:r>
              <a:rPr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udget</a:t>
            </a:r>
            <a:endParaRPr sz="1800" b="0" dirty="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algn="ctr" defTabSz="411403"/>
            <a:r>
              <a:rPr lang="en-GB"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(depending on scenario)</a:t>
            </a:r>
            <a:endParaRPr sz="700" b="0" dirty="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0" name="Shape 53"/>
          <p:cNvSpPr/>
          <p:nvPr/>
        </p:nvSpPr>
        <p:spPr>
          <a:xfrm>
            <a:off x="7409793" y="3201446"/>
            <a:ext cx="112714" cy="107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tIns="0" rIns="0" bIns="0" numCol="1" anchor="ctr">
            <a:noAutofit/>
          </a:bodyPr>
          <a:lstStyle/>
          <a:p>
            <a:pPr lvl="0"/>
            <a:endParaRPr/>
          </a:p>
        </p:txBody>
      </p:sp>
      <p:sp>
        <p:nvSpPr>
          <p:cNvPr id="51" name="Shape 54"/>
          <p:cNvSpPr/>
          <p:nvPr/>
        </p:nvSpPr>
        <p:spPr>
          <a:xfrm flipV="1">
            <a:off x="7294378" y="2259767"/>
            <a:ext cx="827887" cy="169266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bevel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52" name="Shape 55"/>
          <p:cNvSpPr/>
          <p:nvPr/>
        </p:nvSpPr>
        <p:spPr>
          <a:xfrm>
            <a:off x="6594850" y="2189104"/>
            <a:ext cx="112713" cy="1074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tIns="0" rIns="0" bIns="0" numCol="1" anchor="ctr">
            <a:noAutofit/>
          </a:bodyPr>
          <a:lstStyle/>
          <a:p>
            <a:pPr lvl="0"/>
            <a:endParaRPr/>
          </a:p>
        </p:txBody>
      </p:sp>
      <p:sp>
        <p:nvSpPr>
          <p:cNvPr id="53" name="Shape 56"/>
          <p:cNvSpPr/>
          <p:nvPr/>
        </p:nvSpPr>
        <p:spPr>
          <a:xfrm flipH="1" flipV="1">
            <a:off x="6656044" y="2251196"/>
            <a:ext cx="638333" cy="170123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bevel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54" name="Shape 57"/>
          <p:cNvSpPr/>
          <p:nvPr/>
        </p:nvSpPr>
        <p:spPr>
          <a:xfrm>
            <a:off x="8074479" y="2189104"/>
            <a:ext cx="112714" cy="1074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tIns="0" rIns="0" bIns="0" numCol="1" anchor="ctr">
            <a:noAutofit/>
          </a:bodyPr>
          <a:lstStyle/>
          <a:p>
            <a:pPr lvl="0"/>
            <a:endParaRPr/>
          </a:p>
        </p:txBody>
      </p:sp>
      <p:sp>
        <p:nvSpPr>
          <p:cNvPr id="56" name="Shape 59"/>
          <p:cNvSpPr/>
          <p:nvPr/>
        </p:nvSpPr>
        <p:spPr>
          <a:xfrm>
            <a:off x="5731248" y="1922303"/>
            <a:ext cx="112713" cy="1074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tIns="0" rIns="0" bIns="0" numCol="1" anchor="ctr">
            <a:noAutofit/>
          </a:bodyPr>
          <a:lstStyle/>
          <a:p>
            <a:pPr lvl="0"/>
            <a:endParaRPr/>
          </a:p>
        </p:txBody>
      </p:sp>
      <p:grpSp>
        <p:nvGrpSpPr>
          <p:cNvPr id="57" name="Group 71"/>
          <p:cNvGrpSpPr/>
          <p:nvPr/>
        </p:nvGrpSpPr>
        <p:grpSpPr>
          <a:xfrm>
            <a:off x="5868366" y="1723588"/>
            <a:ext cx="2139293" cy="710830"/>
            <a:chOff x="0" y="0"/>
            <a:chExt cx="2139289" cy="710827"/>
          </a:xfrm>
        </p:grpSpPr>
        <p:sp>
          <p:nvSpPr>
            <p:cNvPr id="58" name="Shape 61"/>
            <p:cNvSpPr/>
            <p:nvPr/>
          </p:nvSpPr>
          <p:spPr>
            <a:xfrm flipH="1" flipV="1">
              <a:off x="-1" y="277538"/>
              <a:ext cx="616836" cy="1"/>
            </a:xfrm>
            <a:prstGeom prst="line">
              <a:avLst/>
            </a:prstGeom>
            <a:noFill/>
            <a:ln w="25400" cap="flat">
              <a:solidFill>
                <a:srgbClr val="4BACC6"/>
              </a:solidFill>
              <a:prstDash val="solid"/>
              <a:bevel/>
              <a:tailEnd type="triangle" w="med" len="med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457200">
                <a:defRPr sz="1200"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59" name="Shape 62"/>
            <p:cNvSpPr/>
            <p:nvPr/>
          </p:nvSpPr>
          <p:spPr>
            <a:xfrm flipH="1">
              <a:off x="348166" y="248239"/>
              <a:ext cx="271299" cy="271299"/>
            </a:xfrm>
            <a:prstGeom prst="line">
              <a:avLst/>
            </a:prstGeom>
            <a:noFill/>
            <a:ln w="25400" cap="flat">
              <a:solidFill>
                <a:srgbClr val="4BACC6"/>
              </a:solidFill>
              <a:prstDash val="solid"/>
              <a:bevel/>
              <a:tailEnd type="triangle" w="med" len="med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457200">
                <a:defRPr sz="1200"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60" name="Shape 63"/>
            <p:cNvSpPr/>
            <p:nvPr/>
          </p:nvSpPr>
          <p:spPr>
            <a:xfrm flipH="1">
              <a:off x="515313" y="263465"/>
              <a:ext cx="110833" cy="321881"/>
            </a:xfrm>
            <a:prstGeom prst="line">
              <a:avLst/>
            </a:prstGeom>
            <a:noFill/>
            <a:ln w="25400" cap="flat">
              <a:solidFill>
                <a:srgbClr val="4BACC6"/>
              </a:solidFill>
              <a:prstDash val="solid"/>
              <a:bevel/>
              <a:tailEnd type="triangle" w="med" len="med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457200">
                <a:defRPr sz="1200"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61" name="Shape 64"/>
            <p:cNvSpPr/>
            <p:nvPr/>
          </p:nvSpPr>
          <p:spPr>
            <a:xfrm flipH="1">
              <a:off x="640224" y="257655"/>
              <a:ext cx="1" cy="329367"/>
            </a:xfrm>
            <a:prstGeom prst="line">
              <a:avLst/>
            </a:prstGeom>
            <a:noFill/>
            <a:ln w="25400" cap="flat">
              <a:solidFill>
                <a:srgbClr val="4BACC6"/>
              </a:solidFill>
              <a:prstDash val="solid"/>
              <a:bevel/>
              <a:tailEnd type="triangle" w="med" len="med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457200">
                <a:defRPr sz="1200"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62" name="Shape 65"/>
            <p:cNvSpPr/>
            <p:nvPr/>
          </p:nvSpPr>
          <p:spPr>
            <a:xfrm flipH="1" flipV="1">
              <a:off x="112166" y="146565"/>
              <a:ext cx="508671" cy="134794"/>
            </a:xfrm>
            <a:prstGeom prst="line">
              <a:avLst/>
            </a:prstGeom>
            <a:noFill/>
            <a:ln w="25400" cap="flat">
              <a:solidFill>
                <a:srgbClr val="4BACC6"/>
              </a:solidFill>
              <a:prstDash val="solid"/>
              <a:bevel/>
              <a:tailEnd type="triangle" w="med" len="med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457200">
                <a:defRPr sz="1200"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63" name="Shape 66"/>
            <p:cNvSpPr/>
            <p:nvPr/>
          </p:nvSpPr>
          <p:spPr>
            <a:xfrm flipV="1">
              <a:off x="635484" y="9962"/>
              <a:ext cx="48671" cy="276021"/>
            </a:xfrm>
            <a:prstGeom prst="line">
              <a:avLst/>
            </a:prstGeom>
            <a:noFill/>
            <a:ln w="25400" cap="flat">
              <a:solidFill>
                <a:srgbClr val="4BACC6"/>
              </a:solidFill>
              <a:prstDash val="solid"/>
              <a:bevel/>
              <a:tailEnd type="triangle" w="med" len="med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457200">
                <a:defRPr sz="1200"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64" name="Shape 67"/>
            <p:cNvSpPr/>
            <p:nvPr/>
          </p:nvSpPr>
          <p:spPr>
            <a:xfrm flipH="1" flipV="1">
              <a:off x="580956" y="-1"/>
              <a:ext cx="34158" cy="278191"/>
            </a:xfrm>
            <a:prstGeom prst="line">
              <a:avLst/>
            </a:prstGeom>
            <a:noFill/>
            <a:ln w="25400" cap="flat">
              <a:solidFill>
                <a:srgbClr val="4BACC6"/>
              </a:solidFill>
              <a:prstDash val="solid"/>
              <a:bevel/>
              <a:tailEnd type="triangle" w="med" len="med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457200">
                <a:defRPr sz="1200"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65" name="Shape 68"/>
            <p:cNvSpPr/>
            <p:nvPr/>
          </p:nvSpPr>
          <p:spPr>
            <a:xfrm>
              <a:off x="642239" y="293585"/>
              <a:ext cx="1490427" cy="138071"/>
            </a:xfrm>
            <a:prstGeom prst="line">
              <a:avLst/>
            </a:prstGeom>
            <a:noFill/>
            <a:ln w="25400" cap="flat">
              <a:solidFill>
                <a:srgbClr val="4BACC6"/>
              </a:solidFill>
              <a:prstDash val="solid"/>
              <a:bevel/>
              <a:tailEnd type="triangle" w="med" len="med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457200">
                <a:defRPr sz="1200"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66" name="Shape 69"/>
            <p:cNvSpPr/>
            <p:nvPr/>
          </p:nvSpPr>
          <p:spPr>
            <a:xfrm>
              <a:off x="635939" y="297584"/>
              <a:ext cx="1503351" cy="274914"/>
            </a:xfrm>
            <a:prstGeom prst="line">
              <a:avLst/>
            </a:prstGeom>
            <a:noFill/>
            <a:ln w="25400" cap="flat">
              <a:solidFill>
                <a:srgbClr val="4BACC6"/>
              </a:solidFill>
              <a:prstDash val="solid"/>
              <a:bevel/>
              <a:tailEnd type="triangle" w="med" len="med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457200">
                <a:defRPr sz="1200"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67" name="Shape 70"/>
            <p:cNvSpPr/>
            <p:nvPr/>
          </p:nvSpPr>
          <p:spPr>
            <a:xfrm>
              <a:off x="644673" y="330327"/>
              <a:ext cx="1429911" cy="380501"/>
            </a:xfrm>
            <a:prstGeom prst="line">
              <a:avLst/>
            </a:prstGeom>
            <a:noFill/>
            <a:ln w="25400" cap="flat">
              <a:solidFill>
                <a:srgbClr val="4BACC6"/>
              </a:solidFill>
              <a:prstDash val="solid"/>
              <a:bevel/>
              <a:tailEnd type="triangle" w="med" len="med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457200">
                <a:defRPr sz="1200"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</p:grpSp>
      <p:sp>
        <p:nvSpPr>
          <p:cNvPr id="70" name="Shape 77"/>
          <p:cNvSpPr/>
          <p:nvPr/>
        </p:nvSpPr>
        <p:spPr>
          <a:xfrm>
            <a:off x="3041010" y="1331167"/>
            <a:ext cx="2279748" cy="1415772"/>
          </a:xfrm>
          <a:prstGeom prst="rect">
            <a:avLst/>
          </a:prstGeom>
          <a:solidFill>
            <a:schemeClr val="bg1">
              <a:lumMod val="20000"/>
              <a:lumOff val="80000"/>
              <a:alpha val="33000"/>
            </a:schemeClr>
          </a:solidFill>
          <a:ln w="12700" cap="flat">
            <a:solidFill>
              <a:schemeClr val="tx1"/>
            </a:solidFill>
            <a:miter lim="400000"/>
          </a:ln>
          <a:effectLst>
            <a:outerShdw blurRad="114300" dist="508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/>
          <a:p>
            <a:pPr lvl="0" algn="ctr" defTabSz="411403"/>
            <a:r>
              <a:rPr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Target </a:t>
            </a:r>
            <a:r>
              <a:rPr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Station</a:t>
            </a:r>
            <a:endParaRPr b="0" dirty="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algn="ctr" defTabSz="411403"/>
            <a:r>
              <a:rPr lang="en-GB"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Ultimate power</a:t>
            </a:r>
            <a:r>
              <a:rPr lang="en-US"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: </a:t>
            </a:r>
            <a:r>
              <a:rPr lang="en-GB" sz="1800" b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5 MW</a:t>
            </a:r>
            <a:endParaRPr lang="en-US" sz="1800" b="0" dirty="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algn="ctr" defTabSz="411403"/>
            <a:r>
              <a:rPr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He-gas cooled</a:t>
            </a:r>
            <a:endParaRPr lang="en-GB" sz="1800" b="0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algn="ctr" defTabSz="411403"/>
            <a:r>
              <a:rPr lang="en-GB"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Rotating</a:t>
            </a:r>
            <a:r>
              <a:rPr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 W-target</a:t>
            </a:r>
            <a:endParaRPr lang="en-GB" sz="1800" b="0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algn="ctr" defTabSz="411403"/>
            <a:r>
              <a:rPr lang="en-US" sz="1800" b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42 Beam ports</a:t>
            </a:r>
            <a:endParaRPr sz="1800" b="0" dirty="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73" name="Shape 79"/>
          <p:cNvSpPr/>
          <p:nvPr/>
        </p:nvSpPr>
        <p:spPr>
          <a:xfrm>
            <a:off x="6401180" y="1908742"/>
            <a:ext cx="193670" cy="1573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 flip="none" rotWithShape="1">
            <a:gsLst>
              <a:gs pos="0">
                <a:srgbClr val="FF953E"/>
              </a:gs>
              <a:gs pos="100000">
                <a:srgbClr val="FFD1BB"/>
              </a:gs>
            </a:gsLst>
            <a:lin ang="16200000" scaled="0"/>
          </a:gradFill>
          <a:ln w="9525" cap="flat">
            <a:solidFill>
              <a:srgbClr val="4A7EBB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45719" tIns="45719" rIns="45719" bIns="45719" numCol="1" anchor="ctr">
            <a:noAutofit/>
          </a:bodyPr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5" name="Shape 81"/>
          <p:cNvSpPr/>
          <p:nvPr/>
        </p:nvSpPr>
        <p:spPr>
          <a:xfrm>
            <a:off x="127001" y="4128570"/>
            <a:ext cx="176213" cy="176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0504D"/>
          </a:solidFill>
          <a:ln w="25400" cap="flat">
            <a:solidFill>
              <a:srgbClr val="8C3A38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45719" tIns="45719" rIns="45719" bIns="45719" numCol="1" anchor="ctr">
            <a:noAutofit/>
          </a:bodyPr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6" name="Shape 82"/>
          <p:cNvSpPr/>
          <p:nvPr/>
        </p:nvSpPr>
        <p:spPr>
          <a:xfrm>
            <a:off x="489720" y="4928175"/>
            <a:ext cx="1862863" cy="861774"/>
          </a:xfrm>
          <a:prstGeom prst="rect">
            <a:avLst/>
          </a:prstGeom>
          <a:solidFill>
            <a:schemeClr val="bg1">
              <a:lumMod val="20000"/>
              <a:lumOff val="80000"/>
              <a:alpha val="33000"/>
            </a:schemeClr>
          </a:solidFill>
          <a:ln w="12700" cap="flat">
            <a:solidFill>
              <a:schemeClr val="tx1"/>
            </a:solidFill>
            <a:miter lim="400000"/>
          </a:ln>
          <a:effectLst>
            <a:outerShdw blurRad="114300" dist="508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 algn="ctr" defTabSz="411403">
              <a:def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pPr lvl="0">
              <a:defRPr b="0">
                <a:solidFill>
                  <a:srgbClr val="000000"/>
                </a:solidFill>
                <a:uFillTx/>
              </a:defRPr>
            </a:pPr>
            <a:r>
              <a:rPr lang="en-GB" b="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b="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Ion So</a:t>
            </a:r>
            <a:r>
              <a:rPr b="1" dirty="0" smtClean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</a:rPr>
              <a:t>urce</a:t>
            </a:r>
            <a:endParaRPr lang="en-GB" b="1" dirty="0" smtClean="0">
              <a:solidFill>
                <a:schemeClr val="tx1"/>
              </a:solidFill>
              <a:uFill>
                <a:solidFill>
                  <a:srgbClr val="FFFFFF"/>
                </a:solidFill>
              </a:uFill>
            </a:endParaRPr>
          </a:p>
          <a:p>
            <a:pPr lvl="0">
              <a:defRPr b="0">
                <a:solidFill>
                  <a:srgbClr val="000000"/>
                </a:solidFill>
                <a:uFillTx/>
              </a:defRPr>
            </a:pPr>
            <a:r>
              <a:rPr lang="en-GB" sz="1800" dirty="0" smtClean="0">
                <a:solidFill>
                  <a:schemeClr val="tx1"/>
                </a:solidFill>
              </a:rPr>
              <a:t>Protons</a:t>
            </a:r>
          </a:p>
          <a:p>
            <a:pPr lvl="0">
              <a:defRPr b="0">
                <a:solidFill>
                  <a:srgbClr val="000000"/>
                </a:solidFill>
                <a:uFillTx/>
              </a:defRPr>
            </a:pPr>
            <a:r>
              <a:rPr lang="en-GB" sz="1800" b="0" dirty="0" smtClean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</a:rPr>
              <a:t>Current: 62.5 mA</a:t>
            </a:r>
            <a:endParaRPr sz="1800" b="0" dirty="0">
              <a:solidFill>
                <a:schemeClr val="tx1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77" name="Shape 74"/>
          <p:cNvSpPr/>
          <p:nvPr/>
        </p:nvSpPr>
        <p:spPr>
          <a:xfrm flipH="1" flipV="1">
            <a:off x="1543350" y="3053751"/>
            <a:ext cx="45226" cy="71321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bevel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78" name="Shape 51"/>
          <p:cNvSpPr/>
          <p:nvPr/>
        </p:nvSpPr>
        <p:spPr>
          <a:xfrm flipV="1">
            <a:off x="5461000" y="2035016"/>
            <a:ext cx="978096" cy="464065"/>
          </a:xfrm>
          <a:prstGeom prst="line">
            <a:avLst/>
          </a:prstGeom>
          <a:ln w="25400">
            <a:solidFill>
              <a:srgbClr val="C0504D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79" name="Shape 46"/>
          <p:cNvSpPr/>
          <p:nvPr/>
        </p:nvSpPr>
        <p:spPr>
          <a:xfrm>
            <a:off x="169881" y="4169731"/>
            <a:ext cx="108000" cy="10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</a:path>
            </a:pathLst>
          </a:custGeom>
          <a:solidFill>
            <a:srgbClr val="FFFFFF"/>
          </a:solidFill>
          <a:ln w="3175" cap="flat">
            <a:solidFill>
              <a:srgbClr val="000000">
                <a:alpha val="0"/>
              </a:srgbClr>
            </a:solidFill>
            <a:prstDash val="solid"/>
            <a:round/>
          </a:ln>
          <a:effectLst>
            <a:outerShdw blurRad="114300" dist="50800" dir="2700000" rotWithShape="0">
              <a:srgbClr val="000000">
                <a:alpha val="75000"/>
              </a:srgbClr>
            </a:outerShdw>
          </a:effectLst>
        </p:spPr>
        <p:txBody>
          <a:bodyPr wrap="square" lIns="0" tIns="0" rIns="0" bIns="0" numCol="1" anchor="ctr">
            <a:noAutofit/>
          </a:bodyPr>
          <a:lstStyle/>
          <a:p>
            <a:pPr lvl="0"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0" name="Shape 74"/>
          <p:cNvSpPr/>
          <p:nvPr/>
        </p:nvSpPr>
        <p:spPr>
          <a:xfrm>
            <a:off x="215106" y="4209275"/>
            <a:ext cx="921236" cy="71890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bevel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72" name="Shape 75"/>
          <p:cNvSpPr/>
          <p:nvPr/>
        </p:nvSpPr>
        <p:spPr>
          <a:xfrm>
            <a:off x="6443014" y="1945476"/>
            <a:ext cx="108000" cy="108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tIns="0" rIns="0" bIns="0" numCol="1" anchor="ctr">
            <a:noAutofit/>
          </a:bodyPr>
          <a:lstStyle/>
          <a:p>
            <a:pPr lvl="0"/>
            <a:endParaRPr/>
          </a:p>
        </p:txBody>
      </p:sp>
      <p:sp>
        <p:nvSpPr>
          <p:cNvPr id="71" name="Shape 74"/>
          <p:cNvSpPr/>
          <p:nvPr/>
        </p:nvSpPr>
        <p:spPr>
          <a:xfrm flipH="1" flipV="1">
            <a:off x="5320757" y="1689923"/>
            <a:ext cx="1177256" cy="3095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bevel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81" name="Shape 56"/>
          <p:cNvSpPr/>
          <p:nvPr/>
        </p:nvSpPr>
        <p:spPr>
          <a:xfrm flipH="1" flipV="1">
            <a:off x="5782793" y="1976014"/>
            <a:ext cx="1511584" cy="197641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bevel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pic>
        <p:nvPicPr>
          <p:cNvPr id="39" name="Bildobjekt 7" descr="ESS-vit-logga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4175" y="4916032"/>
            <a:ext cx="1813417" cy="886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45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0"/>
            <a:ext cx="9144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European Spallation Source (ESS)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A66018-9EE5-4EFA-83C6-DA456285BF7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24023" y="5663535"/>
            <a:ext cx="2386290" cy="830997"/>
          </a:xfrm>
          <a:prstGeom prst="rect">
            <a:avLst/>
          </a:prstGeom>
          <a:solidFill>
            <a:srgbClr val="FFFF00"/>
          </a:solidFill>
          <a:ln w="127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>
                <a:solidFill>
                  <a:srgbClr val="0084C0"/>
                </a:solidFill>
              </a:rPr>
              <a:t>1993</a:t>
            </a:r>
          </a:p>
          <a:p>
            <a:pPr algn="l"/>
            <a:r>
              <a:rPr lang="en-GB" sz="1600" b="0" dirty="0" smtClean="0">
                <a:solidFill>
                  <a:srgbClr val="000000"/>
                </a:solidFill>
              </a:rPr>
              <a:t>Proposal for a European spallation source</a:t>
            </a:r>
            <a:endParaRPr lang="en-GB" sz="1600" b="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38877" y="5011163"/>
            <a:ext cx="2337619" cy="830997"/>
          </a:xfrm>
          <a:prstGeom prst="rect">
            <a:avLst/>
          </a:prstGeom>
          <a:solidFill>
            <a:schemeClr val="tx1"/>
          </a:solidFill>
          <a:ln w="127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>
                <a:solidFill>
                  <a:srgbClr val="0084C0"/>
                </a:solidFill>
              </a:rPr>
              <a:t>2003</a:t>
            </a:r>
          </a:p>
          <a:p>
            <a:pPr algn="l"/>
            <a:r>
              <a:rPr lang="en-GB" sz="1600" b="0" dirty="0" smtClean="0">
                <a:solidFill>
                  <a:srgbClr val="000000"/>
                </a:solidFill>
              </a:rPr>
              <a:t>First European design effort completed</a:t>
            </a:r>
            <a:endParaRPr lang="en-GB" sz="1600" b="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41911" y="4221076"/>
            <a:ext cx="2337619" cy="830997"/>
          </a:xfrm>
          <a:prstGeom prst="rect">
            <a:avLst/>
          </a:prstGeom>
          <a:solidFill>
            <a:srgbClr val="FFFF00"/>
          </a:solidFill>
          <a:ln w="127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>
                <a:solidFill>
                  <a:srgbClr val="0084C0"/>
                </a:solidFill>
              </a:rPr>
              <a:t>2009</a:t>
            </a:r>
          </a:p>
          <a:p>
            <a:pPr algn="l"/>
            <a:r>
              <a:rPr lang="en-GB" sz="1600" b="0" dirty="0" smtClean="0">
                <a:solidFill>
                  <a:srgbClr val="000000"/>
                </a:solidFill>
              </a:rPr>
              <a:t>Decision that ESS will be build in Lund</a:t>
            </a:r>
            <a:endParaRPr lang="en-GB" sz="1600" b="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46945" y="3881867"/>
            <a:ext cx="2571262" cy="584775"/>
          </a:xfrm>
          <a:prstGeom prst="rect">
            <a:avLst/>
          </a:prstGeom>
          <a:solidFill>
            <a:schemeClr val="tx1"/>
          </a:solidFill>
          <a:ln w="127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>
                <a:solidFill>
                  <a:srgbClr val="0084C0"/>
                </a:solidFill>
              </a:rPr>
              <a:t>2012</a:t>
            </a:r>
          </a:p>
          <a:p>
            <a:pPr algn="l"/>
            <a:r>
              <a:rPr lang="en-GB" sz="1600" b="0" dirty="0" smtClean="0">
                <a:solidFill>
                  <a:srgbClr val="000000"/>
                </a:solidFill>
              </a:rPr>
              <a:t>Design update completed</a:t>
            </a:r>
            <a:endParaRPr lang="en-GB" sz="1600" b="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22393" y="3541881"/>
            <a:ext cx="2337619" cy="584775"/>
          </a:xfrm>
          <a:prstGeom prst="rect">
            <a:avLst/>
          </a:prstGeom>
          <a:solidFill>
            <a:srgbClr val="FFFF00"/>
          </a:solidFill>
          <a:ln w="127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>
                <a:solidFill>
                  <a:srgbClr val="0084C0"/>
                </a:solidFill>
              </a:rPr>
              <a:t>2014</a:t>
            </a:r>
          </a:p>
          <a:p>
            <a:pPr algn="l"/>
            <a:r>
              <a:rPr lang="en-GB" sz="1600" b="0" dirty="0" smtClean="0">
                <a:solidFill>
                  <a:srgbClr val="000000"/>
                </a:solidFill>
              </a:rPr>
              <a:t>Construction starts</a:t>
            </a:r>
            <a:endParaRPr lang="en-GB" sz="1600" b="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24862" y="2879066"/>
            <a:ext cx="2337619" cy="830997"/>
          </a:xfrm>
          <a:prstGeom prst="rect">
            <a:avLst/>
          </a:prstGeom>
          <a:solidFill>
            <a:schemeClr val="tx1"/>
          </a:solidFill>
          <a:ln w="127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>
                <a:solidFill>
                  <a:srgbClr val="0084C0"/>
                </a:solidFill>
              </a:rPr>
              <a:t>2020</a:t>
            </a:r>
          </a:p>
          <a:p>
            <a:pPr algn="l"/>
            <a:r>
              <a:rPr lang="en-GB" sz="1600" b="0" dirty="0" smtClean="0">
                <a:solidFill>
                  <a:srgbClr val="000000"/>
                </a:solidFill>
              </a:rPr>
              <a:t>First beam on target</a:t>
            </a:r>
          </a:p>
          <a:p>
            <a:pPr algn="l"/>
            <a:r>
              <a:rPr lang="en-GB" sz="1600" b="0" dirty="0" smtClean="0">
                <a:solidFill>
                  <a:srgbClr val="000000"/>
                </a:solidFill>
              </a:rPr>
              <a:t>First neutrons</a:t>
            </a:r>
            <a:endParaRPr lang="en-GB" sz="1600" b="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30482" y="2518792"/>
            <a:ext cx="2337619" cy="584775"/>
          </a:xfrm>
          <a:prstGeom prst="rect">
            <a:avLst/>
          </a:prstGeom>
          <a:solidFill>
            <a:srgbClr val="FFFF00"/>
          </a:solidFill>
          <a:ln w="127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>
                <a:solidFill>
                  <a:srgbClr val="0084C0"/>
                </a:solidFill>
              </a:rPr>
              <a:t>2023</a:t>
            </a:r>
          </a:p>
          <a:p>
            <a:pPr algn="l"/>
            <a:r>
              <a:rPr lang="en-GB" sz="1600" b="0" dirty="0" smtClean="0">
                <a:solidFill>
                  <a:srgbClr val="000000"/>
                </a:solidFill>
              </a:rPr>
              <a:t>Start of user program</a:t>
            </a:r>
            <a:endParaRPr lang="en-GB" sz="1600" b="0" dirty="0">
              <a:solidFill>
                <a:srgbClr val="00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4461638" y="3398680"/>
            <a:ext cx="4193945" cy="2936265"/>
          </a:xfrm>
          <a:prstGeom prst="straightConnector1">
            <a:avLst/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/>
          <p:cNvSpPr txBox="1"/>
          <p:nvPr/>
        </p:nvSpPr>
        <p:spPr>
          <a:xfrm rot="19477117">
            <a:off x="6223218" y="4515086"/>
            <a:ext cx="18168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30 years !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578565" y="2128441"/>
            <a:ext cx="2337619" cy="584775"/>
          </a:xfrm>
          <a:prstGeom prst="rect">
            <a:avLst/>
          </a:prstGeom>
          <a:solidFill>
            <a:schemeClr val="tx1"/>
          </a:solidFill>
          <a:ln w="127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>
                <a:solidFill>
                  <a:srgbClr val="0084C0"/>
                </a:solidFill>
              </a:rPr>
              <a:t>2025</a:t>
            </a:r>
          </a:p>
          <a:p>
            <a:pPr algn="l"/>
            <a:r>
              <a:rPr lang="en-GB" sz="1600" b="0" dirty="0" smtClean="0">
                <a:solidFill>
                  <a:srgbClr val="000000"/>
                </a:solidFill>
              </a:rPr>
              <a:t>Construction complete</a:t>
            </a:r>
            <a:endParaRPr lang="en-GB" sz="1600" b="0" dirty="0">
              <a:solidFill>
                <a:srgbClr val="00000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7186863" y="1085011"/>
            <a:ext cx="1729321" cy="925187"/>
            <a:chOff x="7773520" y="0"/>
            <a:chExt cx="1370480" cy="733207"/>
          </a:xfrm>
        </p:grpSpPr>
        <p:sp>
          <p:nvSpPr>
            <p:cNvPr id="18" name="Rektangel 6"/>
            <p:cNvSpPr/>
            <p:nvPr/>
          </p:nvSpPr>
          <p:spPr>
            <a:xfrm>
              <a:off x="7773520" y="1"/>
              <a:ext cx="1370479" cy="733206"/>
            </a:xfrm>
            <a:prstGeom prst="rect">
              <a:avLst/>
            </a:prstGeom>
            <a:solidFill>
              <a:srgbClr val="0094CA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sv-SE" dirty="0">
                <a:solidFill>
                  <a:srgbClr val="0094CA"/>
                </a:solidFill>
                <a:latin typeface="Calibri"/>
              </a:endParaRPr>
            </a:p>
          </p:txBody>
        </p:sp>
        <p:pic>
          <p:nvPicPr>
            <p:cNvPr id="19" name="Bildobjekt 5" descr="ESS-vit-logga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73520" y="0"/>
              <a:ext cx="1370480" cy="7332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706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A66018-9EE5-4EFA-83C6-DA456285BF7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/>
          </a:p>
        </p:txBody>
      </p:sp>
      <p:pic>
        <p:nvPicPr>
          <p:cNvPr id="5" name="Bildobjekt 7" descr="ESS-vit-logga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7306" y="568685"/>
            <a:ext cx="1300144" cy="799915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321724" y="-1194852"/>
            <a:ext cx="6445053" cy="1031875"/>
          </a:xfrm>
          <a:prstGeom prst="rect">
            <a:avLst/>
          </a:prstGeom>
        </p:spPr>
        <p:txBody>
          <a:bodyPr vert="horz" lIns="93105" tIns="46553" rIns="93105" bIns="46553" rtlCol="0" anchor="ctr">
            <a:normAutofit/>
          </a:bodyPr>
          <a:lstStyle>
            <a:lvl1pPr algn="l" defTabSz="914330" rtl="0" eaLnBrk="1" latinLnBrk="0" hangingPunct="1">
              <a:spcBef>
                <a:spcPct val="0"/>
              </a:spcBef>
              <a:buNone/>
              <a:defRPr sz="3200" kern="1200" baseline="0">
                <a:solidFill>
                  <a:schemeClr val="bg1"/>
                </a:solidFill>
                <a:latin typeface="Helvetica"/>
                <a:ea typeface="+mj-ea"/>
                <a:cs typeface="Helvetica"/>
              </a:defRPr>
            </a:lvl1pPr>
          </a:lstStyle>
          <a:p>
            <a:endParaRPr lang="en-US" sz="2889" dirty="0">
              <a:solidFill>
                <a:prstClr val="white"/>
              </a:solidFill>
            </a:endParaRPr>
          </a:p>
        </p:txBody>
      </p:sp>
      <p:pic>
        <p:nvPicPr>
          <p:cNvPr id="7" name="Bildobjekt 7" descr="ESS-vit-logga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7306" y="568685"/>
            <a:ext cx="1300144" cy="7999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"/>
          <a:stretch/>
        </p:blipFill>
        <p:spPr>
          <a:xfrm>
            <a:off x="-3" y="0"/>
            <a:ext cx="9432866" cy="687914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Rectangle 8"/>
          <p:cNvSpPr/>
          <p:nvPr/>
        </p:nvSpPr>
        <p:spPr>
          <a:xfrm>
            <a:off x="7575797" y="1053670"/>
            <a:ext cx="14093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April 2017</a:t>
            </a:r>
            <a:endParaRPr lang="en-US" dirty="0">
              <a:latin typeface="Helvetica"/>
              <a:cs typeface="Helvetica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790143" y="2582947"/>
            <a:ext cx="539795" cy="14147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513850" y="2244393"/>
            <a:ext cx="1632177" cy="33855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sz="1600" b="0" dirty="0" smtClean="0">
                <a:solidFill>
                  <a:srgbClr val="000000"/>
                </a:solidFill>
              </a:rPr>
              <a:t>Klystron Gallery</a:t>
            </a:r>
            <a:endParaRPr lang="en-GB" sz="1600" b="0" dirty="0">
              <a:solidFill>
                <a:srgbClr val="00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529997" y="1938866"/>
            <a:ext cx="859682" cy="14393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617611" y="1552604"/>
            <a:ext cx="1792478" cy="58477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b="0" dirty="0" err="1" smtClean="0">
                <a:solidFill>
                  <a:srgbClr val="000000"/>
                </a:solidFill>
              </a:rPr>
              <a:t>Cryo</a:t>
            </a:r>
            <a:r>
              <a:rPr lang="en-GB" sz="1600" b="0" dirty="0" smtClean="0">
                <a:solidFill>
                  <a:srgbClr val="000000"/>
                </a:solidFill>
              </a:rPr>
              <a:t> Compressor</a:t>
            </a:r>
          </a:p>
          <a:p>
            <a:pPr algn="ctr"/>
            <a:r>
              <a:rPr lang="en-GB" sz="1600" b="0" dirty="0">
                <a:solidFill>
                  <a:srgbClr val="000000"/>
                </a:solidFill>
              </a:rPr>
              <a:t>B</a:t>
            </a:r>
            <a:r>
              <a:rPr lang="en-GB" sz="1600" b="0" dirty="0" smtClean="0">
                <a:solidFill>
                  <a:srgbClr val="000000"/>
                </a:solidFill>
              </a:rPr>
              <a:t>uilding</a:t>
            </a:r>
            <a:endParaRPr lang="en-GB" sz="1600" b="0" dirty="0">
              <a:solidFill>
                <a:srgbClr val="00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756644" y="1031740"/>
            <a:ext cx="429841" cy="19146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09163" y="645477"/>
            <a:ext cx="1402948" cy="58477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b="0" dirty="0" smtClean="0">
                <a:solidFill>
                  <a:srgbClr val="000000"/>
                </a:solidFill>
              </a:rPr>
              <a:t>Central Utility</a:t>
            </a:r>
          </a:p>
          <a:p>
            <a:pPr algn="ctr"/>
            <a:r>
              <a:rPr lang="en-GB" sz="1600" b="0" dirty="0">
                <a:solidFill>
                  <a:srgbClr val="000000"/>
                </a:solidFill>
              </a:rPr>
              <a:t>B</a:t>
            </a:r>
            <a:r>
              <a:rPr lang="en-GB" sz="1600" b="0" dirty="0" smtClean="0">
                <a:solidFill>
                  <a:srgbClr val="000000"/>
                </a:solidFill>
              </a:rPr>
              <a:t>uilding</a:t>
            </a:r>
            <a:endParaRPr lang="en-GB" sz="1600" b="0" dirty="0">
              <a:solidFill>
                <a:srgbClr val="00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247607" y="568685"/>
            <a:ext cx="1129660" cy="18559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767290" y="182426"/>
            <a:ext cx="1208985" cy="58477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b="0" dirty="0" smtClean="0">
                <a:solidFill>
                  <a:srgbClr val="000000"/>
                </a:solidFill>
              </a:rPr>
              <a:t>Distribution</a:t>
            </a:r>
          </a:p>
          <a:p>
            <a:pPr algn="ctr"/>
            <a:r>
              <a:rPr lang="en-GB" sz="1600" b="0" dirty="0" smtClean="0">
                <a:solidFill>
                  <a:srgbClr val="000000"/>
                </a:solidFill>
              </a:rPr>
              <a:t>Substation</a:t>
            </a:r>
            <a:endParaRPr lang="en-GB" sz="1600" b="0" dirty="0">
              <a:solidFill>
                <a:srgbClr val="00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826153" y="753351"/>
            <a:ext cx="215259" cy="19051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73862" y="367112"/>
            <a:ext cx="1152880" cy="58477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b="0" dirty="0" smtClean="0">
                <a:solidFill>
                  <a:srgbClr val="000000"/>
                </a:solidFill>
              </a:rPr>
              <a:t>Primary</a:t>
            </a:r>
          </a:p>
          <a:p>
            <a:pPr algn="ctr"/>
            <a:r>
              <a:rPr lang="en-GB" sz="1600" b="0" dirty="0" smtClean="0">
                <a:solidFill>
                  <a:srgbClr val="000000"/>
                </a:solidFill>
              </a:rPr>
              <a:t>Substation</a:t>
            </a:r>
            <a:endParaRPr lang="en-GB" sz="1600" b="0" dirty="0">
              <a:solidFill>
                <a:srgbClr val="000000"/>
              </a:solidFill>
            </a:endParaRPr>
          </a:p>
        </p:txBody>
      </p:sp>
      <p:cxnSp>
        <p:nvCxnSpPr>
          <p:cNvPr id="20" name="Straight Arrow Connector 19"/>
          <p:cNvCxnSpPr>
            <a:stCxn id="21" idx="0"/>
          </p:cNvCxnSpPr>
          <p:nvPr/>
        </p:nvCxnSpPr>
        <p:spPr>
          <a:xfrm flipV="1">
            <a:off x="3357279" y="4343425"/>
            <a:ext cx="156395" cy="8954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877820" y="5238841"/>
            <a:ext cx="958917" cy="58477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b="0" dirty="0" smtClean="0">
                <a:solidFill>
                  <a:srgbClr val="000000"/>
                </a:solidFill>
              </a:rPr>
              <a:t>Target</a:t>
            </a:r>
          </a:p>
          <a:p>
            <a:pPr algn="ctr"/>
            <a:r>
              <a:rPr lang="en-GB" sz="1600" b="0" dirty="0" smtClean="0">
                <a:solidFill>
                  <a:srgbClr val="000000"/>
                </a:solidFill>
              </a:rPr>
              <a:t>Monolith</a:t>
            </a:r>
            <a:endParaRPr lang="en-GB" sz="1600" b="0" dirty="0">
              <a:solidFill>
                <a:srgbClr val="00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336643" y="2148132"/>
            <a:ext cx="134449" cy="7982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34732" y="1496687"/>
            <a:ext cx="1003800" cy="58477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b="0" dirty="0" smtClean="0">
                <a:solidFill>
                  <a:srgbClr val="000000"/>
                </a:solidFill>
              </a:rPr>
              <a:t>Exp. Hall</a:t>
            </a:r>
          </a:p>
          <a:p>
            <a:pPr algn="ctr"/>
            <a:r>
              <a:rPr lang="en-GB" sz="1600" b="0" dirty="0" smtClean="0">
                <a:solidFill>
                  <a:srgbClr val="000000"/>
                </a:solidFill>
              </a:rPr>
              <a:t>E01</a:t>
            </a:r>
            <a:endParaRPr lang="en-GB" sz="1600" b="0" dirty="0">
              <a:solidFill>
                <a:srgbClr val="00000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 rot="19151101">
            <a:off x="1890113" y="2972605"/>
            <a:ext cx="1241007" cy="431800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703069" y="4343426"/>
            <a:ext cx="1265199" cy="8954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331822" y="5246690"/>
            <a:ext cx="742511" cy="58477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b="0" dirty="0" smtClean="0">
                <a:solidFill>
                  <a:srgbClr val="000000"/>
                </a:solidFill>
              </a:rPr>
              <a:t>Active</a:t>
            </a:r>
          </a:p>
          <a:p>
            <a:pPr algn="ctr"/>
            <a:r>
              <a:rPr lang="en-GB" sz="1600" b="0" dirty="0" smtClean="0">
                <a:solidFill>
                  <a:srgbClr val="000000"/>
                </a:solidFill>
              </a:rPr>
              <a:t>Cells</a:t>
            </a:r>
            <a:endParaRPr lang="en-GB" sz="1600" b="0" dirty="0">
              <a:solidFill>
                <a:srgbClr val="000000"/>
              </a:solidFill>
            </a:endParaRPr>
          </a:p>
        </p:txBody>
      </p:sp>
      <p:cxnSp>
        <p:nvCxnSpPr>
          <p:cNvPr id="27" name="Straight Arrow Connector 26"/>
          <p:cNvCxnSpPr>
            <a:stCxn id="28" idx="0"/>
          </p:cNvCxnSpPr>
          <p:nvPr/>
        </p:nvCxnSpPr>
        <p:spPr>
          <a:xfrm>
            <a:off x="8353330" y="2658533"/>
            <a:ext cx="354065" cy="12050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810553" y="2658533"/>
            <a:ext cx="1085554" cy="58477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sz="1600" b="0" dirty="0" smtClean="0">
                <a:solidFill>
                  <a:srgbClr val="000000"/>
                </a:solidFill>
              </a:rPr>
              <a:t>Front End</a:t>
            </a:r>
          </a:p>
          <a:p>
            <a:r>
              <a:rPr lang="en-GB" sz="1600" b="0" dirty="0" smtClean="0">
                <a:solidFill>
                  <a:srgbClr val="000000"/>
                </a:solidFill>
              </a:rPr>
              <a:t>Building</a:t>
            </a:r>
            <a:endParaRPr lang="en-GB" sz="1600" b="0" dirty="0">
              <a:solidFill>
                <a:srgbClr val="000000"/>
              </a:solidFill>
            </a:endParaRPr>
          </a:p>
        </p:txBody>
      </p:sp>
      <p:cxnSp>
        <p:nvCxnSpPr>
          <p:cNvPr id="29" name="Straight Arrow Connector 28"/>
          <p:cNvCxnSpPr>
            <a:stCxn id="30" idx="0"/>
          </p:cNvCxnSpPr>
          <p:nvPr/>
        </p:nvCxnSpPr>
        <p:spPr>
          <a:xfrm flipV="1">
            <a:off x="4952156" y="4580238"/>
            <a:ext cx="577841" cy="11878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290757" y="5768108"/>
            <a:ext cx="1322798" cy="58477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sz="1600" b="0" dirty="0" smtClean="0">
                <a:solidFill>
                  <a:srgbClr val="000000"/>
                </a:solidFill>
              </a:rPr>
              <a:t>High Energy</a:t>
            </a:r>
          </a:p>
          <a:p>
            <a:r>
              <a:rPr lang="en-GB" sz="1600" b="0" dirty="0" smtClean="0">
                <a:solidFill>
                  <a:srgbClr val="000000"/>
                </a:solidFill>
              </a:rPr>
              <a:t>Loading Bay</a:t>
            </a:r>
            <a:endParaRPr lang="en-GB" sz="1600" b="0" dirty="0">
              <a:solidFill>
                <a:srgbClr val="000000"/>
              </a:solidFill>
            </a:endParaRPr>
          </a:p>
        </p:txBody>
      </p:sp>
      <p:pic>
        <p:nvPicPr>
          <p:cNvPr id="31" name="Bildobjekt 7" descr="ESS-vit-logga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1077" y="260651"/>
            <a:ext cx="1813417" cy="886060"/>
          </a:xfrm>
          <a:prstGeom prst="rect">
            <a:avLst/>
          </a:prstGeom>
        </p:spPr>
      </p:pic>
      <p:pic>
        <p:nvPicPr>
          <p:cNvPr id="32" name="Picture 31" descr="Screen Shot 2016-11-28 at 12.36.1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110" y="4801801"/>
            <a:ext cx="3023884" cy="176538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1949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56"/>
          <a:stretch/>
        </p:blipFill>
        <p:spPr>
          <a:xfrm>
            <a:off x="0" y="0"/>
            <a:ext cx="9180512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9267A44-217E-41D0-A8B3-E8BBF57327A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06797" y="6053078"/>
            <a:ext cx="2695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September 2018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1"/>
          <a:stretch/>
        </p:blipFill>
        <p:spPr>
          <a:xfrm>
            <a:off x="1729390" y="3834877"/>
            <a:ext cx="4111238" cy="248178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4742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15 Neutron Science Instruments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A66018-9EE5-4EFA-83C6-DA456285BF7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4" t="13453" r="11160" b="21404"/>
          <a:stretch/>
        </p:blipFill>
        <p:spPr>
          <a:xfrm>
            <a:off x="936000" y="1066119"/>
            <a:ext cx="7342911" cy="53970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3570" y="6121563"/>
            <a:ext cx="2840207" cy="246211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l"/>
            <a:r>
              <a:rPr lang="en-US" sz="1000" b="0" i="1" dirty="0">
                <a:solidFill>
                  <a:srgbClr val="000000"/>
                </a:solidFill>
              </a:rPr>
              <a:t>ESS Instrument Layout </a:t>
            </a:r>
            <a:r>
              <a:rPr lang="en-US" sz="1000" b="0" i="1" dirty="0" smtClean="0">
                <a:solidFill>
                  <a:srgbClr val="000000"/>
                </a:solidFill>
              </a:rPr>
              <a:t>(September 2017)</a:t>
            </a:r>
            <a:endParaRPr lang="en-US" sz="1000" b="0" i="1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55399" y="5177910"/>
            <a:ext cx="3569450" cy="7386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29" tIns="45715" rIns="91429" bIns="45715" rtlCol="0">
            <a:spAutoFit/>
          </a:bodyPr>
          <a:lstStyle/>
          <a:p>
            <a:r>
              <a:rPr lang="en-US" sz="1400" b="0" dirty="0">
                <a:solidFill>
                  <a:srgbClr val="000000"/>
                </a:solidFill>
              </a:rPr>
              <a:t>ESS In-Kind Partners also collaborate on sample environment, data management systems etc. </a:t>
            </a:r>
          </a:p>
        </p:txBody>
      </p:sp>
      <p:pic>
        <p:nvPicPr>
          <p:cNvPr id="10" name="Picture 9" descr="tum_logo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1177" y="2571849"/>
            <a:ext cx="953486" cy="3240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1" name="TextBox 10"/>
          <p:cNvSpPr txBox="1"/>
          <p:nvPr/>
        </p:nvSpPr>
        <p:spPr>
          <a:xfrm>
            <a:off x="2267783" y="2853714"/>
            <a:ext cx="63350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ln>
                  <a:solidFill>
                    <a:schemeClr val="tx1"/>
                  </a:solidFill>
                </a:ln>
                <a:solidFill>
                  <a:srgbClr val="990000"/>
                </a:solidFill>
              </a:rPr>
              <a:t>ODIN</a:t>
            </a:r>
          </a:p>
        </p:txBody>
      </p:sp>
      <p:pic>
        <p:nvPicPr>
          <p:cNvPr id="13" name="Picture 12" descr="logo.gif;jsessionid=F764BA670D8CCC9EF18F9A6D1D7845E0.gif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441" t="7488" r="7604" b="13948"/>
          <a:stretch/>
        </p:blipFill>
        <p:spPr>
          <a:xfrm>
            <a:off x="973708" y="2916226"/>
            <a:ext cx="880691" cy="324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69498" y="3212902"/>
            <a:ext cx="84350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ln>
                  <a:solidFill>
                    <a:schemeClr val="tx1"/>
                  </a:solidFill>
                </a:ln>
                <a:solidFill>
                  <a:srgbClr val="990000"/>
                </a:solidFill>
              </a:rPr>
              <a:t>DREAM</a:t>
            </a:r>
          </a:p>
        </p:txBody>
      </p:sp>
      <p:pic>
        <p:nvPicPr>
          <p:cNvPr id="16" name="Picture 15" descr="Macintosh HD:Users:helenebjorkman:Desktop:ESS_Logo_Frugal_Blue_RGB.jpe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2893" y="1303415"/>
            <a:ext cx="678485" cy="364846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5064385" y="1455753"/>
            <a:ext cx="58381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ln>
                  <a:solidFill>
                    <a:schemeClr val="tx1"/>
                  </a:solidFill>
                </a:ln>
                <a:solidFill>
                  <a:srgbClr val="990000"/>
                </a:solidFill>
              </a:rPr>
              <a:t>NMX</a:t>
            </a:r>
          </a:p>
        </p:txBody>
      </p:sp>
      <p:pic>
        <p:nvPicPr>
          <p:cNvPr id="19" name="Picture 18" descr="ess-superconductores.pn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77563" y="2217025"/>
            <a:ext cx="756000" cy="324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638560" y="2348462"/>
            <a:ext cx="1122423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ln>
                  <a:solidFill>
                    <a:schemeClr val="tx1"/>
                  </a:solidFill>
                </a:ln>
                <a:solidFill>
                  <a:srgbClr val="990000"/>
                </a:solidFill>
              </a:rPr>
              <a:t>MIRACLES</a:t>
            </a:r>
          </a:p>
        </p:txBody>
      </p:sp>
      <p:pic>
        <p:nvPicPr>
          <p:cNvPr id="22" name="Picture 21" descr="logo.gif;jsessionid=F764BA670D8CCC9EF18F9A6D1D7845E0.gif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441" t="7488" r="7604" b="13948"/>
          <a:stretch/>
        </p:blipFill>
        <p:spPr>
          <a:xfrm>
            <a:off x="8064566" y="2939495"/>
            <a:ext cx="880691" cy="3240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362589" y="2935860"/>
            <a:ext cx="71340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ln>
                  <a:solidFill>
                    <a:schemeClr val="tx1"/>
                  </a:solidFill>
                </a:ln>
                <a:solidFill>
                  <a:srgbClr val="990000"/>
                </a:solidFill>
              </a:rPr>
              <a:t>T-REX</a:t>
            </a:r>
          </a:p>
        </p:txBody>
      </p:sp>
      <p:pic>
        <p:nvPicPr>
          <p:cNvPr id="25" name="Picture 24" descr="LogoLLB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8510" y="2496209"/>
            <a:ext cx="457200" cy="4572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6952905" y="2630944"/>
            <a:ext cx="782587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ln>
                  <a:solidFill>
                    <a:schemeClr val="tx1"/>
                  </a:solidFill>
                </a:ln>
                <a:solidFill>
                  <a:srgbClr val="990000"/>
                </a:solidFill>
              </a:rPr>
              <a:t>MAGIC</a:t>
            </a:r>
          </a:p>
        </p:txBody>
      </p:sp>
      <p:pic>
        <p:nvPicPr>
          <p:cNvPr id="28" name="Picture 27" descr="Danmarks_Tekniske_Universitet_(logo)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0268" y="1934026"/>
            <a:ext cx="320040" cy="46711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9" name="TextBox 28"/>
          <p:cNvSpPr txBox="1"/>
          <p:nvPr/>
        </p:nvSpPr>
        <p:spPr>
          <a:xfrm>
            <a:off x="6281275" y="2054056"/>
            <a:ext cx="97174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ln>
                  <a:solidFill>
                    <a:schemeClr val="tx1"/>
                  </a:solidFill>
                </a:ln>
                <a:solidFill>
                  <a:srgbClr val="990000"/>
                </a:solidFill>
              </a:rPr>
              <a:t>BIFROST</a:t>
            </a:r>
          </a:p>
        </p:txBody>
      </p:sp>
      <p:pic>
        <p:nvPicPr>
          <p:cNvPr id="31" name="Picture 30" descr="aulogo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3129" y="3340772"/>
            <a:ext cx="816693" cy="32400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7076301" y="3300587"/>
            <a:ext cx="100219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990000"/>
                </a:solidFill>
              </a:rPr>
              <a:t>HEIMDAL</a:t>
            </a:r>
          </a:p>
        </p:txBody>
      </p:sp>
      <p:pic>
        <p:nvPicPr>
          <p:cNvPr id="34" name="Picture 33" descr="logo.png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58808" y="4922264"/>
            <a:ext cx="1328400" cy="3240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3328055" y="4666943"/>
            <a:ext cx="72327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ln>
                  <a:solidFill>
                    <a:schemeClr val="tx1"/>
                  </a:solidFill>
                </a:ln>
                <a:solidFill>
                  <a:srgbClr val="990000"/>
                </a:solidFill>
              </a:rPr>
              <a:t>FREIA</a:t>
            </a:r>
          </a:p>
        </p:txBody>
      </p:sp>
      <p:pic>
        <p:nvPicPr>
          <p:cNvPr id="37" name="Picture 36" descr="logo.png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9568" y="4649786"/>
            <a:ext cx="1328400" cy="324000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130185" y="4658603"/>
            <a:ext cx="61266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n>
                  <a:solidFill>
                    <a:schemeClr val="tx1"/>
                  </a:solidFill>
                </a:ln>
                <a:solidFill>
                  <a:srgbClr val="990000"/>
                </a:solidFill>
              </a:rPr>
              <a:t>LOKI</a:t>
            </a:r>
            <a:endParaRPr lang="en-US" sz="1400" b="1" dirty="0">
              <a:ln>
                <a:solidFill>
                  <a:schemeClr val="tx1"/>
                </a:solidFill>
              </a:ln>
              <a:solidFill>
                <a:srgbClr val="990000"/>
              </a:solidFill>
            </a:endParaRPr>
          </a:p>
        </p:txBody>
      </p:sp>
      <p:pic>
        <p:nvPicPr>
          <p:cNvPr id="40" name="Picture 39" descr="logo-cnr.png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082" y="4759223"/>
            <a:ext cx="929740" cy="32400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1549679" y="4527447"/>
            <a:ext cx="78207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ln>
                  <a:solidFill>
                    <a:schemeClr val="tx1"/>
                  </a:solidFill>
                </a:ln>
                <a:solidFill>
                  <a:srgbClr val="990000"/>
                </a:solidFill>
              </a:rPr>
              <a:t>VESPA</a:t>
            </a:r>
          </a:p>
        </p:txBody>
      </p:sp>
      <p:pic>
        <p:nvPicPr>
          <p:cNvPr id="43" name="Picture 42" descr="PSI-Logo.png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32693" y="5523414"/>
            <a:ext cx="907200" cy="324000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2697459" y="5247015"/>
            <a:ext cx="71365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ln>
                  <a:solidFill>
                    <a:schemeClr val="tx1"/>
                  </a:solidFill>
                </a:ln>
                <a:solidFill>
                  <a:srgbClr val="990000"/>
                </a:solidFill>
              </a:rPr>
              <a:t>ESTIA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530004" y="5223257"/>
            <a:ext cx="74411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ln>
                  <a:solidFill>
                    <a:schemeClr val="tx1"/>
                  </a:solidFill>
                </a:ln>
                <a:solidFill>
                  <a:srgbClr val="990000"/>
                </a:solidFill>
              </a:rPr>
              <a:t>SKADI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1190638" y="5457152"/>
            <a:ext cx="1454165" cy="380738"/>
            <a:chOff x="1253649" y="5560638"/>
            <a:chExt cx="1454165" cy="380738"/>
          </a:xfrm>
        </p:grpSpPr>
        <p:sp>
          <p:nvSpPr>
            <p:cNvPr id="48" name="TextBox 47"/>
            <p:cNvSpPr txBox="1"/>
            <p:nvPr/>
          </p:nvSpPr>
          <p:spPr>
            <a:xfrm>
              <a:off x="2056460" y="5560638"/>
              <a:ext cx="354270" cy="3804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36000" rIns="36000" bIns="36000" numCol="1" spcCol="38100" rtlCol="0" anchor="ctr" anchorCtr="0">
              <a:spAutoFit/>
            </a:bodyPr>
            <a:lstStyle/>
            <a:p>
              <a:pPr algn="ctr"/>
              <a:r>
                <a:rPr lang="en-US" b="0" dirty="0">
                  <a:solidFill>
                    <a:srgbClr val="000000"/>
                  </a:solidFill>
                </a:rPr>
                <a:t>+  </a:t>
              </a:r>
            </a:p>
          </p:txBody>
        </p:sp>
        <p:pic>
          <p:nvPicPr>
            <p:cNvPr id="49" name="Picture 48" descr="logo.gif;jsessionid=F764BA670D8CCC9EF18F9A6D1D7845E0.gif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441" t="7488" r="7604" b="13948"/>
            <a:stretch/>
          </p:blipFill>
          <p:spPr>
            <a:xfrm>
              <a:off x="1253649" y="5594737"/>
              <a:ext cx="880691" cy="324000"/>
            </a:xfrm>
            <a:prstGeom prst="rect">
              <a:avLst/>
            </a:prstGeom>
          </p:spPr>
        </p:pic>
        <p:pic>
          <p:nvPicPr>
            <p:cNvPr id="50" name="Picture 49" descr="LogoLLB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64914" y="5598476"/>
              <a:ext cx="342900" cy="342900"/>
            </a:xfrm>
            <a:prstGeom prst="rect">
              <a:avLst/>
            </a:prstGeom>
            <a:solidFill>
              <a:srgbClr val="FFFFFF"/>
            </a:solidFill>
          </p:spPr>
        </p:pic>
      </p:grpSp>
      <p:grpSp>
        <p:nvGrpSpPr>
          <p:cNvPr id="52" name="Group 51"/>
          <p:cNvGrpSpPr/>
          <p:nvPr/>
        </p:nvGrpSpPr>
        <p:grpSpPr>
          <a:xfrm>
            <a:off x="6843442" y="1317357"/>
            <a:ext cx="963879" cy="597634"/>
            <a:chOff x="6960986" y="1892647"/>
            <a:chExt cx="963879" cy="432670"/>
          </a:xfrm>
        </p:grpSpPr>
        <p:pic>
          <p:nvPicPr>
            <p:cNvPr id="55" name="Picture 54" descr="tum_logo.pn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960986" y="2001317"/>
              <a:ext cx="953486" cy="324000"/>
            </a:xfrm>
            <a:prstGeom prst="rect">
              <a:avLst/>
            </a:prstGeom>
            <a:solidFill>
              <a:srgbClr val="FFFFFF"/>
            </a:solidFill>
          </p:spPr>
        </p:pic>
        <p:pic>
          <p:nvPicPr>
            <p:cNvPr id="56" name="Picture 55" descr="LogoLLB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81965" y="1892647"/>
              <a:ext cx="342900" cy="342900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7248401" y="1935416"/>
              <a:ext cx="350702" cy="2896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algn="r"/>
              <a:r>
                <a:rPr lang="en-US" sz="2000" b="0" dirty="0">
                  <a:solidFill>
                    <a:srgbClr val="000000"/>
                  </a:solidFill>
                </a:rPr>
                <a:t>+  </a:t>
              </a: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5831581" y="1876142"/>
            <a:ext cx="86433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ln>
                  <a:solidFill>
                    <a:schemeClr val="tx1"/>
                  </a:solidFill>
                </a:ln>
                <a:solidFill>
                  <a:srgbClr val="990000"/>
                </a:solidFill>
              </a:rPr>
              <a:t>C-SPEC</a:t>
            </a:r>
          </a:p>
        </p:txBody>
      </p:sp>
      <p:cxnSp>
        <p:nvCxnSpPr>
          <p:cNvPr id="54" name="Straight Connector 53"/>
          <p:cNvCxnSpPr/>
          <p:nvPr/>
        </p:nvCxnSpPr>
        <p:spPr>
          <a:xfrm flipH="1">
            <a:off x="6413669" y="1677579"/>
            <a:ext cx="429773" cy="263263"/>
          </a:xfrm>
          <a:prstGeom prst="line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9" name="Group 58"/>
          <p:cNvGrpSpPr/>
          <p:nvPr/>
        </p:nvGrpSpPr>
        <p:grpSpPr>
          <a:xfrm>
            <a:off x="5355398" y="991279"/>
            <a:ext cx="2329541" cy="480287"/>
            <a:chOff x="6037159" y="1275125"/>
            <a:chExt cx="2329541" cy="480287"/>
          </a:xfrm>
        </p:grpSpPr>
        <p:pic>
          <p:nvPicPr>
            <p:cNvPr id="62" name="Picture 61" descr="logoujf.gif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10617" y="1305167"/>
              <a:ext cx="228264" cy="450245"/>
            </a:xfrm>
            <a:prstGeom prst="rect">
              <a:avLst/>
            </a:prstGeom>
          </p:spPr>
        </p:pic>
        <p:grpSp>
          <p:nvGrpSpPr>
            <p:cNvPr id="63" name="Group 62"/>
            <p:cNvGrpSpPr/>
            <p:nvPr/>
          </p:nvGrpSpPr>
          <p:grpSpPr>
            <a:xfrm>
              <a:off x="6037159" y="1275125"/>
              <a:ext cx="2329541" cy="461663"/>
              <a:chOff x="6486159" y="1474628"/>
              <a:chExt cx="2329541" cy="461663"/>
            </a:xfrm>
          </p:grpSpPr>
          <p:pic>
            <p:nvPicPr>
              <p:cNvPr id="64" name="Picture 63" descr="logo_hzg_cms10.gif"/>
              <p:cNvPicPr>
                <a:picLocks noChangeAspect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86159" y="1585803"/>
                <a:ext cx="1131570" cy="312420"/>
              </a:xfrm>
              <a:prstGeom prst="rect">
                <a:avLst/>
              </a:prstGeom>
            </p:spPr>
          </p:pic>
          <p:sp>
            <p:nvSpPr>
              <p:cNvPr id="65" name="TextBox 64"/>
              <p:cNvSpPr txBox="1"/>
              <p:nvPr/>
            </p:nvSpPr>
            <p:spPr>
              <a:xfrm>
                <a:off x="7442217" y="1498122"/>
                <a:ext cx="350702" cy="4001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algn="r"/>
                <a:r>
                  <a:rPr lang="en-US" sz="2000" b="0" dirty="0">
                    <a:solidFill>
                      <a:srgbClr val="000000"/>
                    </a:solidFill>
                  </a:rPr>
                  <a:t>+  </a:t>
                </a: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7977397" y="1474628"/>
                <a:ext cx="838303" cy="4616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algn="l"/>
                <a:r>
                  <a:rPr lang="en-US" sz="800" i="1" dirty="0">
                    <a:solidFill>
                      <a:srgbClr val="000000"/>
                    </a:solidFill>
                  </a:rPr>
                  <a:t>Nuclear Physics Institute</a:t>
                </a:r>
              </a:p>
            </p:txBody>
          </p:sp>
        </p:grpSp>
      </p:grpSp>
      <p:sp>
        <p:nvSpPr>
          <p:cNvPr id="60" name="TextBox 59"/>
          <p:cNvSpPr txBox="1"/>
          <p:nvPr/>
        </p:nvSpPr>
        <p:spPr>
          <a:xfrm>
            <a:off x="5567643" y="1624271"/>
            <a:ext cx="684803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ln>
                  <a:solidFill>
                    <a:schemeClr val="tx1"/>
                  </a:solidFill>
                </a:ln>
                <a:solidFill>
                  <a:srgbClr val="990000"/>
                </a:solidFill>
              </a:rPr>
              <a:t>BEER</a:t>
            </a:r>
          </a:p>
        </p:txBody>
      </p:sp>
      <p:cxnSp>
        <p:nvCxnSpPr>
          <p:cNvPr id="61" name="Straight Connector 60"/>
          <p:cNvCxnSpPr/>
          <p:nvPr/>
        </p:nvCxnSpPr>
        <p:spPr>
          <a:xfrm flipH="1">
            <a:off x="5990263" y="1469723"/>
            <a:ext cx="157771" cy="213873"/>
          </a:xfrm>
          <a:prstGeom prst="line">
            <a:avLst/>
          </a:prstGeom>
          <a:ln w="31750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153435" y="4212566"/>
            <a:ext cx="1418196" cy="307777"/>
          </a:xfrm>
          <a:prstGeom prst="rect">
            <a:avLst/>
          </a:prstGeom>
          <a:noFill/>
          <a:ln>
            <a:noFill/>
          </a:ln>
        </p:spPr>
        <p:txBody>
          <a:bodyPr wrap="none" lIns="72000" rIns="36000" rtlCol="0">
            <a:spAutoFit/>
          </a:bodyPr>
          <a:lstStyle/>
          <a:p>
            <a:pPr algn="ctr"/>
            <a:r>
              <a:rPr lang="en-US" sz="1400" b="1" dirty="0" smtClean="0">
                <a:ln>
                  <a:solidFill>
                    <a:schemeClr val="tx1"/>
                  </a:solidFill>
                </a:ln>
                <a:solidFill>
                  <a:srgbClr val="990000"/>
                </a:solidFill>
              </a:rPr>
              <a:t>Test Beam Line</a:t>
            </a:r>
            <a:endParaRPr lang="en-US" sz="1400" b="1" dirty="0">
              <a:ln>
                <a:solidFill>
                  <a:schemeClr val="tx1"/>
                </a:solidFill>
              </a:ln>
              <a:solidFill>
                <a:srgbClr val="990000"/>
              </a:solidFill>
            </a:endParaRPr>
          </a:p>
        </p:txBody>
      </p:sp>
      <p:pic>
        <p:nvPicPr>
          <p:cNvPr id="69" name="Picture 68" descr="Macintosh HD:Users:helenebjorkman:Desktop:ESS_Logo_Frugal_Blue_RGB.jpe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7786" y="4213731"/>
            <a:ext cx="678485" cy="364846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TextBox 70"/>
          <p:cNvSpPr txBox="1"/>
          <p:nvPr/>
        </p:nvSpPr>
        <p:spPr>
          <a:xfrm>
            <a:off x="2808094" y="1829876"/>
            <a:ext cx="1154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0" dirty="0" smtClean="0">
                <a:solidFill>
                  <a:prstClr val="black"/>
                </a:solidFill>
              </a:rPr>
              <a:t>Monolith</a:t>
            </a:r>
            <a:endParaRPr lang="en-US" b="0" dirty="0">
              <a:solidFill>
                <a:prstClr val="black"/>
              </a:solidFill>
            </a:endParaRPr>
          </a:p>
        </p:txBody>
      </p:sp>
      <p:cxnSp>
        <p:nvCxnSpPr>
          <p:cNvPr id="72" name="Straight Arrow Connector 71"/>
          <p:cNvCxnSpPr>
            <a:stCxn id="71" idx="2"/>
          </p:cNvCxnSpPr>
          <p:nvPr/>
        </p:nvCxnSpPr>
        <p:spPr>
          <a:xfrm>
            <a:off x="3385336" y="2229986"/>
            <a:ext cx="81764" cy="2105794"/>
          </a:xfrm>
          <a:prstGeom prst="straightConnector1">
            <a:avLst/>
          </a:prstGeom>
          <a:ln w="2222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ounded Rectangle 57"/>
          <p:cNvSpPr/>
          <p:nvPr/>
        </p:nvSpPr>
        <p:spPr>
          <a:xfrm>
            <a:off x="314842" y="709199"/>
            <a:ext cx="3374852" cy="108179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800" dirty="0" smtClean="0"/>
              <a:t>Neutron beam extraction</a:t>
            </a:r>
          </a:p>
          <a:p>
            <a:pPr marL="177800" indent="-177800" algn="ctr">
              <a:buFont typeface="Wingdings" charset="2"/>
              <a:buChar char="Ø"/>
            </a:pPr>
            <a:r>
              <a:rPr lang="en-GB" sz="1400" b="0" dirty="0" smtClean="0"/>
              <a:t>Offers 42 neutron beam ports </a:t>
            </a:r>
          </a:p>
          <a:p>
            <a:pPr marL="177800" indent="-177800" algn="ctr">
              <a:buFont typeface="Wingdings" charset="2"/>
              <a:buChar char="Ø"/>
            </a:pPr>
            <a:r>
              <a:rPr lang="en-GB" sz="1400" b="0" dirty="0" smtClean="0"/>
              <a:t>Allows instruments to view either</a:t>
            </a:r>
            <a:br>
              <a:rPr lang="en-GB" sz="1400" b="0" dirty="0" smtClean="0"/>
            </a:br>
            <a:r>
              <a:rPr lang="en-GB" sz="1400" b="0" dirty="0" smtClean="0"/>
              <a:t>upper or lower moderator position</a:t>
            </a:r>
            <a:endParaRPr lang="en-GB" sz="1400" b="0" dirty="0"/>
          </a:p>
        </p:txBody>
      </p:sp>
    </p:spTree>
    <p:extLst>
      <p:ext uri="{BB962C8B-B14F-4D97-AF65-F5344CB8AC3E}">
        <p14:creationId xmlns:p14="http://schemas.microsoft.com/office/powerpoint/2010/main" val="398764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ESS Target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A66018-9EE5-4EFA-83C6-DA456285BF7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Roger Ruber - The European Spallation Source (ESS)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3121" y="983431"/>
            <a:ext cx="6530406" cy="51539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2108" y="4655839"/>
            <a:ext cx="165310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lang="en-GB" sz="2000" b="0" dirty="0">
                <a:solidFill>
                  <a:prstClr val="black"/>
                </a:solidFill>
                <a:latin typeface="Calibri"/>
              </a:rPr>
              <a:t>Target wheel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44013" y="1286961"/>
            <a:ext cx="2520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2000" b="0" dirty="0">
                <a:solidFill>
                  <a:prstClr val="black"/>
                </a:solidFill>
                <a:latin typeface="Calibri"/>
              </a:rPr>
              <a:t>Proton beam window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1970" y="1362964"/>
            <a:ext cx="3339576" cy="400110"/>
          </a:xfrm>
          <a:prstGeom prst="rect">
            <a:avLst/>
          </a:prstGeom>
          <a:noFill/>
          <a:ln w="38100" cmpd="sng">
            <a:noFill/>
          </a:ln>
        </p:spPr>
        <p:txBody>
          <a:bodyPr wrap="none" rtlCol="0">
            <a:spAutoFit/>
          </a:bodyPr>
          <a:lstStyle/>
          <a:p>
            <a:pPr defTabSz="914400"/>
            <a:r>
              <a:rPr lang="en-GB" sz="2000" b="0" dirty="0">
                <a:solidFill>
                  <a:srgbClr val="000000"/>
                </a:solidFill>
                <a:latin typeface="Calibri"/>
              </a:rPr>
              <a:t>Moderator and reflector plugs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015209" y="4349740"/>
            <a:ext cx="1414678" cy="541479"/>
          </a:xfrm>
          <a:prstGeom prst="straightConnector1">
            <a:avLst/>
          </a:prstGeom>
          <a:ln w="38100" cmpd="sng">
            <a:solidFill>
              <a:srgbClr val="049ED6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7178791" y="1687071"/>
            <a:ext cx="720079" cy="1728192"/>
          </a:xfrm>
          <a:prstGeom prst="straightConnector1">
            <a:avLst/>
          </a:prstGeom>
          <a:ln w="38100" cmpd="sng">
            <a:solidFill>
              <a:srgbClr val="049ED6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403772" y="1778913"/>
            <a:ext cx="2952328" cy="1872208"/>
          </a:xfrm>
          <a:prstGeom prst="straightConnector1">
            <a:avLst/>
          </a:prstGeom>
          <a:ln w="38100" cmpd="sng">
            <a:solidFill>
              <a:srgbClr val="049ED6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488324" y="3206033"/>
            <a:ext cx="4536504" cy="864096"/>
          </a:xfrm>
          <a:prstGeom prst="line">
            <a:avLst/>
          </a:prstGeom>
          <a:ln w="76200" cmpd="sng">
            <a:solidFill>
              <a:srgbClr val="FFC000"/>
            </a:solidFill>
            <a:prstDash val="sysDash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834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R004-UU">
  <a:themeElements>
    <a:clrScheme name="RR004-UU 13">
      <a:dk1>
        <a:srgbClr val="003366"/>
      </a:dk1>
      <a:lt1>
        <a:srgbClr val="FFFFFF"/>
      </a:lt1>
      <a:dk2>
        <a:srgbClr val="000099"/>
      </a:dk2>
      <a:lt2>
        <a:srgbClr val="FF0000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RR004-U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2540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2540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R004-UU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R004-UU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R004-UU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R004-UU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R004-UU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R004-UU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004-UU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004-UU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004-UU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004-UU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004-UU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004-UU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004-UU 13">
        <a:dk1>
          <a:srgbClr val="003366"/>
        </a:dk1>
        <a:lt1>
          <a:srgbClr val="FFFFFF"/>
        </a:lt1>
        <a:dk2>
          <a:srgbClr val="000099"/>
        </a:dk2>
        <a:lt2>
          <a:srgbClr val="FF0000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12581</TotalTime>
  <Words>1006</Words>
  <Application>Microsoft Office PowerPoint</Application>
  <PresentationFormat>On-screen Show (4:3)</PresentationFormat>
  <Paragraphs>359</Paragraphs>
  <Slides>19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2" baseType="lpstr">
      <vt:lpstr>ＭＳ Ｐゴシック</vt:lpstr>
      <vt:lpstr>Arial</vt:lpstr>
      <vt:lpstr>Calibri</vt:lpstr>
      <vt:lpstr>Futura Condensed</vt:lpstr>
      <vt:lpstr>Gill Sans</vt:lpstr>
      <vt:lpstr>Gill Sans Light</vt:lpstr>
      <vt:lpstr>Helvetica</vt:lpstr>
      <vt:lpstr>Lucida Grande</vt:lpstr>
      <vt:lpstr>Papyrus</vt:lpstr>
      <vt:lpstr>Tahoma</vt:lpstr>
      <vt:lpstr>Tahoma Bold</vt:lpstr>
      <vt:lpstr>Wingdings</vt:lpstr>
      <vt:lpstr>RR004-UU</vt:lpstr>
      <vt:lpstr>Overview of the European Spallation Source (ESS)</vt:lpstr>
      <vt:lpstr>Why to use neutrons?</vt:lpstr>
      <vt:lpstr>How to produce neutrons</vt:lpstr>
      <vt:lpstr>ESS Basic Design Principles</vt:lpstr>
      <vt:lpstr>European Spallation Source (ESS)</vt:lpstr>
      <vt:lpstr>PowerPoint Presentation</vt:lpstr>
      <vt:lpstr>PowerPoint Presentation</vt:lpstr>
      <vt:lpstr>First 15 Neutron Science Instruments </vt:lpstr>
      <vt:lpstr>The ESS Target</vt:lpstr>
      <vt:lpstr>The ESS Accelerator</vt:lpstr>
      <vt:lpstr>The ESS Accelerator</vt:lpstr>
      <vt:lpstr>Ion Source &amp; Low Energy Beam Transport</vt:lpstr>
      <vt:lpstr>Normal Conducting Linac</vt:lpstr>
      <vt:lpstr>Superconducting Linac</vt:lpstr>
      <vt:lpstr>Beam Raster Scanning on Target</vt:lpstr>
      <vt:lpstr>FREIA Laboratory: Test Facility in Uppsala</vt:lpstr>
      <vt:lpstr>FREIA Laboratory Overview of Activities</vt:lpstr>
      <vt:lpstr>PowerPoint Presentation</vt:lpstr>
      <vt:lpstr>Acknowledgements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Magnets for Accelerator Applications</dc:title>
  <dc:creator>ruber</dc:creator>
  <cp:lastModifiedBy>Roger Ruber</cp:lastModifiedBy>
  <cp:revision>290</cp:revision>
  <dcterms:created xsi:type="dcterms:W3CDTF">2006-11-01T20:18:48Z</dcterms:created>
  <dcterms:modified xsi:type="dcterms:W3CDTF">2018-10-29T11:32:51Z</dcterms:modified>
</cp:coreProperties>
</file>